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p:cViewPr varScale="1">
        <p:scale>
          <a:sx n="114" d="100"/>
          <a:sy n="114" d="100"/>
        </p:scale>
        <p:origin x="12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DFB3C342-C8FE-4964-B38B-ED2415E171E7}" srcId="{3F91D574-4343-4ABB-9E0D-0FF313B435BC}" destId="{764FEDB3-A228-4D37-8A9B-DB190A515626}" srcOrd="1" destOrd="0" parTransId="{407CED1C-156C-4361-B0E8-350557948A11}" sibTransId="{E0F6F918-BA69-4AE7-A08B-267C536563EE}"/>
    <dgm:cxn modelId="{32E5C764-7C9B-42FC-B8A6-2AD60DBA69A3}" srcId="{A6C32FA6-5354-4D9E-9B50-F5EAFBA1D64E}" destId="{50DC50F9-9534-4625-BA51-5CE69F224580}" srcOrd="1" destOrd="0" parTransId="{52CC973D-4278-41C2-BF7F-7EDD6B0C1A83}" sibTransId="{368C44C9-BEED-434D-89D9-07EB4E833651}"/>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668FBB75-494F-4E72-8BE0-B46C80158D6C}" type="presOf" srcId="{3F91D574-4343-4ABB-9E0D-0FF313B435BC}" destId="{B7515707-19EE-488B-9631-C76FEF0329A8}"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6C2260EB-FEBD-4D84-BDAA-4F89F5057936}" srcId="{DC64D3F0-C9F4-49DC-A469-D9239B234C74}" destId="{200B1E28-C488-41D9-8252-9AF9B8494136}" srcOrd="0" destOrd="0" parTransId="{B2E0B9F1-7549-4423-9607-7B92B2A7E697}" sibTransId="{B2C3C254-2EDB-4E94-9203-D0760B8019EB}"/>
    <dgm:cxn modelId="{567848EB-42FE-4662-9378-EF86C3D72C33}" srcId="{B39C5BCD-098A-4347-862C-F5877657249B}" destId="{5451D0DA-8927-4321-8673-DC160183DFF2}" srcOrd="2" destOrd="0" parTransId="{16E885BE-5FB5-46FD-AD6D-D11021A6DFF8}" sibTransId="{54C15172-06DC-4C1A-913A-B41C14801766}"/>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46A8EE47-833F-476A-85C8-DA8CE9CFF8E9}" srcId="{1093E6DF-C7C6-4E42-AB89-8792CFC3D55F}" destId="{26C573F7-0C5E-4F0D-AFBC-28AECABBE68B}" srcOrd="0" destOrd="0" parTransId="{1739414D-B464-4ACF-9A0B-B72830F003B9}" sibTransId="{95F00D99-6323-42A8-835A-F675583178E5}"/>
    <dgm:cxn modelId="{D747E268-90BA-41C4-9C6B-875957CACE05}" type="presOf" srcId="{CBD1DE60-5030-4A2E-A23F-1E7235CDFA3D}" destId="{CF7ED4B2-CDF5-470D-AD5A-FAD45259606F}"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2020/12/24</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2020年12月24日9时49分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2020年12月24日9时49分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2020年12月24日9时49分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2020年12月24日9时49分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2020年12月24日9时49分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2020年12月24日9时49分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2020年12月24日9时49分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2020年12月24日9时49分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2020年12月24日9时49分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2020年12月24日9时49分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2020年12月24日9时49分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2020年12月24日9时49分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source/AbstractQueuedSynchronizer.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hyperlink" Target="source/ReentrantLock.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source/ReentrantReadWriteLock.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source/StampedLock.java"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source/ThreadPoolExecutor.java"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12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12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2" Type="http://schemas.openxmlformats.org/officeDocument/2006/relationships/hyperlink" Target="source/Unsafe.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source/TreeMap.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source/ConcurrentHashMap.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方法和</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方法的作用其实一样，在</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里都是用来对比两个对象是否相等一致，那么</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既然已经能实现对比的功能了，为什么还要</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呢？</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因为重写的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里一般比较的比较全面比较复杂，这样效率就比较低，而利用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进行对比，则只要生成一个</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值进行比较就可以了，效率很高。</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那么</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既然效率这么高为什么还要</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呢？</a:t>
            </a:r>
          </a:p>
          <a:p>
            <a:r>
              <a:rPr lang="zh-CN" altLang="en-US" dirty="0">
                <a:latin typeface="等线" panose="02010600030101010101" pitchFamily="2" charset="-122"/>
                <a:ea typeface="等线" panose="02010600030101010101" pitchFamily="2" charset="-122"/>
              </a:rPr>
              <a:t>因为</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并不是完全可靠，有时候不同的对象他们生成的</a:t>
            </a:r>
            <a:r>
              <a:rPr lang="en-US" altLang="zh-CN" dirty="0" err="1">
                <a:latin typeface="等线" panose="02010600030101010101" pitchFamily="2" charset="-122"/>
                <a:ea typeface="等线" panose="02010600030101010101" pitchFamily="2" charset="-122"/>
              </a:rPr>
              <a:t>hashcode</a:t>
            </a:r>
            <a:r>
              <a:rPr lang="zh-CN" altLang="en-US" dirty="0">
                <a:latin typeface="等线" panose="02010600030101010101" pitchFamily="2" charset="-122"/>
                <a:ea typeface="等线" panose="02010600030101010101" pitchFamily="2" charset="-122"/>
              </a:rPr>
              <a:t>也会一样（生成</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值得公式可能存在的问题），所以</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只能说是大部分时候可靠，并不是绝对可靠。</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所以我们可以得出：</a:t>
            </a:r>
          </a:p>
          <a:p>
            <a:r>
              <a:rPr lang="en-US" altLang="zh-CN" dirty="0">
                <a:latin typeface="等线" panose="02010600030101010101" pitchFamily="2" charset="-122"/>
                <a:ea typeface="等线" panose="02010600030101010101" pitchFamily="2" charset="-122"/>
              </a:rPr>
              <a:t>1.equals()</a:t>
            </a:r>
            <a:r>
              <a:rPr lang="zh-CN" altLang="en-US" dirty="0">
                <a:latin typeface="等线" panose="02010600030101010101" pitchFamily="2" charset="-122"/>
                <a:ea typeface="等线" panose="02010600030101010101" pitchFamily="2" charset="-122"/>
              </a:rPr>
              <a:t>相等的两个对象他们的</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肯定相等，也就是用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对比是绝对可靠的。</a:t>
            </a:r>
          </a:p>
          <a:p>
            <a:r>
              <a:rPr lang="en-US" altLang="zh-CN" dirty="0">
                <a:latin typeface="等线" panose="02010600030101010101" pitchFamily="2" charset="-122"/>
                <a:ea typeface="等线" panose="02010600030101010101" pitchFamily="2" charset="-122"/>
              </a:rPr>
              <a:t>2.hashCode()</a:t>
            </a:r>
            <a:r>
              <a:rPr lang="zh-CN" altLang="en-US" dirty="0">
                <a:latin typeface="等线" panose="02010600030101010101" pitchFamily="2" charset="-122"/>
                <a:ea typeface="等线" panose="02010600030101010101" pitchFamily="2" charset="-122"/>
              </a:rPr>
              <a:t>相等的两个对象他们的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不一定相等，也就是</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不是绝对可靠的。</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对于需要大量并且快速的对比的话如果都用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去做显然效率太低，所以解决方式是，每当需要对比的时候，首先用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去对比，如果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不一样，则表示这两个对象肯定不相等（也就是不必再用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去再对比了）</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相同，此时再对比他们的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，如果</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lnSpcReduction="100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r>
              <a:rPr lang="en-US" altLang="zh-CN" sz="2000" dirty="0">
                <a:latin typeface="等线" panose="02010600030101010101" pitchFamily="2" charset="-122"/>
                <a:ea typeface="等线" panose="02010600030101010101" pitchFamily="2" charset="-122"/>
                <a:hlinkClick r:id="rId2" action="ppaction://hlinkfile"/>
              </a:rPr>
              <a:t>source\AbstractQueuedSynchronizer.java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r>
              <a:rPr lang="en-US" altLang="zh-CN" sz="2000" dirty="0">
                <a:latin typeface="等线" panose="02010600030101010101" pitchFamily="2" charset="-122"/>
                <a:ea typeface="等线" panose="02010600030101010101" pitchFamily="2" charset="-122"/>
                <a:hlinkClick r:id="rId2" action="ppaction://hlinkfile"/>
              </a:rPr>
              <a:t>source\ReentrantLock.java</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hlinkClick r:id="rId2" action="ppaction://hlinkfile"/>
              </a:rPr>
              <a:t>source\ReentrantReadWriteLock.java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不可重入，没释放写锁情况下再次获取写锁会死锁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已补全源码注释：</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hlinkClick r:id="rId2" action="ppaction://hlinkfile"/>
              </a:rPr>
              <a:t>source\StampedLock.java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结合加了注释的源码更容易理解：</a:t>
            </a:r>
            <a:r>
              <a:rPr lang="en-US" altLang="zh-CN" sz="2000" dirty="0">
                <a:latin typeface="等线" panose="02010600030101010101" pitchFamily="2" charset="-122"/>
                <a:ea typeface="等线" panose="02010600030101010101" pitchFamily="2" charset="-122"/>
                <a:hlinkClick r:id="rId2" action="ppaction://hlinkfile"/>
              </a:rPr>
              <a:t>source\ThreadPoolExecutor.java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dirty="0">
                <a:latin typeface="等线" panose="02010600030101010101" pitchFamily="2" charset="-122"/>
                <a:ea typeface="等线" panose="02010600030101010101" pitchFamily="2" charset="-122"/>
              </a:rPr>
              <a:t>任务入队的时候会按照任务</a:t>
            </a:r>
            <a:r>
              <a:rPr lang="en-US" altLang="zh-CN" sz="2000" dirty="0" err="1">
                <a:latin typeface="等线" panose="02010600030101010101" pitchFamily="2" charset="-122"/>
                <a:ea typeface="等线" panose="02010600030101010101" pitchFamily="2" charset="-122"/>
              </a:rPr>
              <a:t>RunnableScheduledFuture</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ScheduledFutureTask</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任务的运行时间</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 从小到大来排序，底层是通过</a:t>
            </a:r>
            <a:r>
              <a:rPr lang="en-US" altLang="zh-CN" sz="2000" dirty="0" err="1">
                <a:latin typeface="等线" panose="02010600030101010101" pitchFamily="2" charset="-122"/>
                <a:ea typeface="等线" panose="02010600030101010101" pitchFamily="2" charset="-122"/>
              </a:rPr>
              <a:t>DelayedWorkQueue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每次从队列通过</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或者</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方法取出第一个任务，取出后会调整堆结构。</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decorateTask</a:t>
            </a:r>
            <a:r>
              <a:rPr lang="zh-CN" altLang="en-US" sz="2000" dirty="0">
                <a:latin typeface="等线" panose="02010600030101010101" pitchFamily="2" charset="-122"/>
                <a:ea typeface="等线" panose="02010600030101010101" pitchFamily="2" charset="-122"/>
              </a:rPr>
              <a:t>方法其实本身啥事不干，就把传入的参数返回</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delayedExecute</a:t>
            </a:r>
            <a:r>
              <a:rPr lang="zh-CN" altLang="en-US" sz="2000" dirty="0">
                <a:latin typeface="等线" panose="02010600030101010101" pitchFamily="2" charset="-122"/>
                <a:ea typeface="等线" panose="02010600030101010101" pitchFamily="2" charset="-122"/>
              </a:rPr>
              <a:t>是核心方法，该方法调用了</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方法是父类</a:t>
            </a:r>
            <a:r>
              <a:rPr lang="en-US" altLang="zh-CN" sz="2000" dirty="0" err="1">
                <a:latin typeface="等线" panose="02010600030101010101" pitchFamily="2" charset="-122"/>
                <a:ea typeface="等线" panose="02010600030101010101" pitchFamily="2" charset="-122"/>
              </a:rPr>
              <a:t>ThreadPoolExecutor</a:t>
            </a:r>
            <a:r>
              <a:rPr lang="zh-CN" altLang="en-US" sz="2000" dirty="0">
                <a:latin typeface="等线" panose="02010600030101010101" pitchFamily="2" charset="-122"/>
                <a:ea typeface="等线" panose="02010600030101010101" pitchFamily="2" charset="-122"/>
              </a:rPr>
              <a:t>的方法，是用来启动一个</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任务的，前面我们知道</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启动本质上是执行</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方法会循环调用</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方法会调用</a:t>
            </a:r>
            <a:r>
              <a:rPr lang="en-US" altLang="zh-CN" sz="2000" dirty="0" err="1">
                <a:latin typeface="等线" panose="02010600030101010101" pitchFamily="2" charset="-122"/>
                <a:ea typeface="等线" panose="02010600030101010101" pitchFamily="2" charset="-122"/>
              </a:rPr>
              <a:t>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方法或</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方法（该方法</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里面是一个需要等待固定时间才能返回的方法），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方法返回的是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对象，</a:t>
            </a:r>
            <a:r>
              <a:rPr lang="zh-CN" altLang="en-US" sz="2000" dirty="0">
                <a:solidFill>
                  <a:srgbClr val="FF0000"/>
                </a:solidFill>
                <a:latin typeface="等线" panose="02010600030101010101" pitchFamily="2" charset="-122"/>
                <a:ea typeface="等线" panose="02010600030101010101" pitchFamily="2" charset="-122"/>
              </a:rPr>
              <a:t>这代表一个任务，并不是线程，因为</a:t>
            </a:r>
            <a:r>
              <a:rPr lang="en-US" altLang="zh-CN" sz="2000" dirty="0" err="1">
                <a:solidFill>
                  <a:srgbClr val="FF0000"/>
                </a:solidFill>
                <a:latin typeface="等线" panose="02010600030101010101" pitchFamily="2" charset="-122"/>
                <a:ea typeface="等线" panose="02010600030101010101" pitchFamily="2" charset="-122"/>
              </a:rPr>
              <a:t>runWorker</a:t>
            </a:r>
            <a:r>
              <a:rPr lang="zh-CN" altLang="en-US" sz="2000" dirty="0">
                <a:solidFill>
                  <a:srgbClr val="FF0000"/>
                </a:solidFill>
                <a:latin typeface="等线" panose="02010600030101010101" pitchFamily="2" charset="-122"/>
                <a:ea typeface="等线" panose="02010600030101010101" pitchFamily="2" charset="-122"/>
              </a:rPr>
              <a:t>是直接调用</a:t>
            </a:r>
            <a:r>
              <a:rPr lang="en-US" altLang="zh-CN" sz="2000" dirty="0">
                <a:solidFill>
                  <a:srgbClr val="FF0000"/>
                </a:solidFill>
                <a:latin typeface="等线" panose="02010600030101010101" pitchFamily="2" charset="-122"/>
                <a:ea typeface="等线" panose="02010600030101010101" pitchFamily="2" charset="-122"/>
              </a:rPr>
              <a:t>Runnable</a:t>
            </a:r>
            <a:r>
              <a:rPr lang="zh-CN" altLang="en-US" sz="2000" dirty="0">
                <a:solidFill>
                  <a:srgbClr val="FF0000"/>
                </a:solidFill>
                <a:latin typeface="等线" panose="02010600030101010101" pitchFamily="2" charset="-122"/>
                <a:ea typeface="等线" panose="02010600030101010101" pitchFamily="2" charset="-122"/>
              </a:rPr>
              <a:t>对象的</a:t>
            </a:r>
            <a:r>
              <a:rPr lang="en-US" altLang="zh-CN" sz="2000" dirty="0">
                <a:solidFill>
                  <a:srgbClr val="FF0000"/>
                </a:solidFill>
                <a:latin typeface="等线" panose="02010600030101010101" pitchFamily="2" charset="-122"/>
                <a:ea typeface="等线" panose="02010600030101010101" pitchFamily="2" charset="-122"/>
              </a:rPr>
              <a:t>run</a:t>
            </a:r>
            <a:r>
              <a:rPr lang="zh-CN" altLang="en-US" sz="2000" dirty="0">
                <a:solidFill>
                  <a:srgbClr val="FF0000"/>
                </a:solidFill>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的任务是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本质上也是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，所以此时执行的是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又会继续调用</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方法，所以就在此处无限制的循环执行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en-US" altLang="zh-CN" sz="2000"/>
              <a:t>lambda</a:t>
            </a:r>
            <a:r>
              <a:rPr lang="zh-CN" altLang="en-US" sz="2000"/>
              <a:t>表达式</a:t>
            </a:r>
            <a:r>
              <a:rPr lang="zh-CN" altLang="en-US" sz="2000" dirty="0"/>
              <a:t>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dirty="0">
                <a:latin typeface="等线" panose="02010600030101010101" pitchFamily="2" charset="-122"/>
                <a:ea typeface="等线" panose="02010600030101010101" pitchFamily="2" charset="-122"/>
              </a:rPr>
              <a:t>右图是基于</a:t>
            </a:r>
            <a:r>
              <a:rPr lang="en-US" altLang="zh-CN" sz="1400" dirty="0">
                <a:latin typeface="等线" panose="02010600030101010101" pitchFamily="2" charset="-122"/>
                <a:ea typeface="等线" panose="02010600030101010101" pitchFamily="2" charset="-122"/>
              </a:rPr>
              <a:t>Java 1.8</a:t>
            </a:r>
            <a:r>
              <a:rPr lang="zh-CN" altLang="en-US" sz="1400" dirty="0">
                <a:latin typeface="等线" panose="02010600030101010101" pitchFamily="2" charset="-122"/>
                <a:ea typeface="等线" panose="02010600030101010101" pitchFamily="2" charset="-122"/>
              </a:rPr>
              <a:t>的代码：</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1.new String(“123”)</a:t>
            </a:r>
            <a:r>
              <a:rPr lang="zh-CN" altLang="en-US" sz="1400" dirty="0">
                <a:latin typeface="等线" panose="02010600030101010101" pitchFamily="2" charset="-122"/>
                <a:ea typeface="等线" panose="02010600030101010101" pitchFamily="2" charset="-122"/>
              </a:rPr>
              <a:t>其实创建了两个对象，第一个是“</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”这个常量池的对象（</a:t>
            </a:r>
            <a:r>
              <a:rPr lang="zh-CN" altLang="en-US" sz="1400" dirty="0">
                <a:solidFill>
                  <a:srgbClr val="FF0000"/>
                </a:solidFill>
                <a:latin typeface="等线" panose="02010600030101010101" pitchFamily="2" charset="-122"/>
                <a:ea typeface="等线" panose="02010600030101010101" pitchFamily="2" charset="-122"/>
              </a:rPr>
              <a:t>前面已经说过常量池在</a:t>
            </a:r>
            <a:r>
              <a:rPr lang="en-US" altLang="zh-CN" sz="1400" dirty="0">
                <a:solidFill>
                  <a:srgbClr val="FF0000"/>
                </a:solidFill>
                <a:latin typeface="等线" panose="02010600030101010101" pitchFamily="2" charset="-122"/>
                <a:ea typeface="等线" panose="02010600030101010101" pitchFamily="2" charset="-122"/>
              </a:rPr>
              <a:t>Java 1.7</a:t>
            </a:r>
            <a:r>
              <a:rPr lang="zh-CN" altLang="en-US" sz="1400" dirty="0">
                <a:solidFill>
                  <a:srgbClr val="FF0000"/>
                </a:solidFill>
                <a:latin typeface="等线" panose="02010600030101010101" pitchFamily="2" charset="-122"/>
                <a:ea typeface="等线" panose="02010600030101010101" pitchFamily="2" charset="-122"/>
              </a:rPr>
              <a:t>以后移到了堆内存中</a:t>
            </a:r>
            <a:r>
              <a:rPr lang="zh-CN" altLang="en-US" sz="1400" dirty="0">
                <a:latin typeface="等线" panose="02010600030101010101" pitchFamily="2" charset="-122"/>
                <a:ea typeface="等线" panose="02010600030101010101" pitchFamily="2" charset="-122"/>
              </a:rPr>
              <a:t>），第二个是在堆内存中生成的对象，由于常量池已经有了“</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”这个常量，而</a:t>
            </a:r>
            <a:r>
              <a:rPr lang="en-US" altLang="zh-CN" sz="1400" dirty="0" err="1">
                <a:latin typeface="等线" panose="02010600030101010101" pitchFamily="2" charset="-122"/>
                <a:ea typeface="等线" panose="02010600030101010101" pitchFamily="2" charset="-122"/>
              </a:rPr>
              <a:t>a.intern</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返回的是常量池的对象，所以第一个是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2.</a:t>
            </a:r>
            <a:r>
              <a:rPr lang="zh-CN" altLang="en-US" sz="1400" dirty="0">
                <a:latin typeface="等线" panose="02010600030101010101" pitchFamily="2" charset="-122"/>
                <a:ea typeface="等线" panose="02010600030101010101" pitchFamily="2" charset="-122"/>
              </a:rPr>
              <a:t>同样的，第二个也是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，因为</a:t>
            </a:r>
            <a:r>
              <a:rPr lang="en-US" altLang="zh-CN" sz="1400" dirty="0">
                <a:latin typeface="等线" panose="02010600030101010101" pitchFamily="2" charset="-122"/>
                <a:ea typeface="等线" panose="02010600030101010101" pitchFamily="2" charset="-122"/>
              </a:rPr>
              <a:t>b</a:t>
            </a:r>
            <a:r>
              <a:rPr lang="zh-CN" altLang="en-US" sz="1400" dirty="0">
                <a:latin typeface="等线" panose="02010600030101010101" pitchFamily="2" charset="-122"/>
                <a:ea typeface="等线" panose="02010600030101010101" pitchFamily="2" charset="-122"/>
              </a:rPr>
              <a:t>在常量池，而</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3.</a:t>
            </a:r>
            <a:r>
              <a:rPr lang="zh-CN" altLang="en-US" sz="1400" dirty="0">
                <a:latin typeface="等线" panose="02010600030101010101" pitchFamily="2" charset="-122"/>
                <a:ea typeface="等线" panose="02010600030101010101" pitchFamily="2" charset="-122"/>
              </a:rPr>
              <a:t>前面已经说了，</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是常量池的引用，所以第三个也是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4.b</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都是在常量池里，所以两者是同一个对象，所以第四个是</a:t>
            </a:r>
            <a:r>
              <a:rPr lang="en-US" altLang="zh-CN" sz="1400" dirty="0">
                <a:latin typeface="等线" panose="02010600030101010101" pitchFamily="2" charset="-122"/>
                <a:ea typeface="等线" panose="02010600030101010101" pitchFamily="2" charset="-122"/>
              </a:rPr>
              <a:t>true</a:t>
            </a:r>
          </a:p>
          <a:p>
            <a:pPr marL="0" indent="0">
              <a:buNone/>
            </a:pPr>
            <a:r>
              <a:rPr lang="en-US" altLang="zh-CN" sz="1400" dirty="0">
                <a:latin typeface="等线" panose="02010600030101010101" pitchFamily="2" charset="-122"/>
                <a:ea typeface="等线" panose="02010600030101010101" pitchFamily="2" charset="-122"/>
              </a:rPr>
              <a:t>5.e</a:t>
            </a:r>
            <a:r>
              <a:rPr lang="zh-CN" altLang="en-US" sz="1400" dirty="0">
                <a:latin typeface="等线" panose="02010600030101010101" pitchFamily="2" charset="-122"/>
                <a:ea typeface="等线" panose="02010600030101010101" pitchFamily="2" charset="-122"/>
              </a:rPr>
              <a:t>是在运行的时候才知道</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的值，所以</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是新创建的对象，</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是在编译阶段就能确定的值，所以</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会放到常量池里，所以第五个是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6.e</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7.f</a:t>
            </a:r>
            <a:r>
              <a:rPr lang="zh-CN" altLang="en-US" sz="1400" dirty="0">
                <a:latin typeface="等线" panose="02010600030101010101" pitchFamily="2" charset="-122"/>
                <a:ea typeface="等线" panose="02010600030101010101" pitchFamily="2" charset="-122"/>
              </a:rPr>
              <a:t>是常量，</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是新创建的对象，所以第七个是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语言的反射机制。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举个例子，通过输入方法名获取到该方法，通过输入类名获取类的</a:t>
            </a:r>
            <a:r>
              <a:rPr lang="en-US" altLang="zh-CN" sz="1400" dirty="0">
                <a:latin typeface="等线" panose="02010600030101010101" pitchFamily="2" charset="-122"/>
                <a:ea typeface="等线" panose="02010600030101010101" pitchFamily="2" charset="-122"/>
              </a:rPr>
              <a:t>Class</a:t>
            </a:r>
            <a:r>
              <a:rPr lang="zh-CN" altLang="en-US" sz="1400" dirty="0">
                <a:latin typeface="等线" panose="02010600030101010101" pitchFamily="2" charset="-122"/>
                <a:ea typeface="等线" panose="02010600030101010101" pitchFamily="2" charset="-122"/>
              </a:rPr>
              <a:t>对象，通过输入属性名获取对象的属性，这就是反射机制。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当然，反射并不是如此简单，</a:t>
            </a:r>
            <a:r>
              <a:rPr lang="en-US" altLang="zh-CN" sz="1400" dirty="0">
                <a:latin typeface="等线" panose="02010600030101010101" pitchFamily="2" charset="-122"/>
                <a:ea typeface="等线" panose="02010600030101010101" pitchFamily="2" charset="-122"/>
              </a:rPr>
              <a:t>reflect</a:t>
            </a:r>
            <a:r>
              <a:rPr lang="zh-CN" altLang="en-US" sz="1400" dirty="0">
                <a:latin typeface="等线" panose="02010600030101010101" pitchFamily="2" charset="-122"/>
                <a:ea typeface="等线" panose="02010600030101010101" pitchFamily="2" charset="-122"/>
              </a:rPr>
              <a:t>包下还有很多相应的其他的类库</a:t>
            </a:r>
            <a:endParaRPr lang="en-US" altLang="zh-CN" sz="1400" dirty="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r>
              <a:rPr lang="en-US" altLang="zh-CN" sz="1600" dirty="0">
                <a:latin typeface="等线" panose="02010600030101010101" pitchFamily="2" charset="-122"/>
                <a:ea typeface="等线" panose="02010600030101010101" pitchFamily="2" charset="-122"/>
                <a:hlinkClick r:id="rId2" action="ppaction://hlinkfile"/>
              </a:rPr>
              <a:t>source\Unsafe.java</a:t>
            </a:r>
            <a:endParaRPr lang="zh-CN" altLang="en-US"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name="包装程序外壳对象" showAsIcon="1" r:id="rId2" imgW="781050" imgH="523875" progId="Package">
                  <p:embed/>
                </p:oleObj>
              </mc:Choice>
              <mc:Fallback>
                <p:oleObj name="包装程序外壳对象" showAsIcon="1" r:id="rId2" imgW="781050" imgH="523875" progId="Package">
                  <p:embed/>
                  <p:pic>
                    <p:nvPicPr>
                      <p:cNvPr id="0" name="对象 1"/>
                      <p:cNvPicPr/>
                      <p:nvPr/>
                    </p:nvPicPr>
                    <p:blipFill>
                      <a:blip r:embed="rId3"/>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4"/>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里面的数据作为初始数据构造一个红黑树，这时的红黑树最底层都是红节点，红节点上面所有节点构成了一个满二叉树，并且红节点上面都是黑节点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r>
              <a:rPr lang="en-US" altLang="zh-CN" sz="2000" dirty="0">
                <a:latin typeface="等线" panose="02010600030101010101" pitchFamily="2" charset="-122"/>
                <a:ea typeface="等线" panose="02010600030101010101" pitchFamily="2" charset="-122"/>
                <a:hlinkClick r:id="rId2" action="ppaction://hlinkfile"/>
              </a:rPr>
              <a:t>source\TreeMap.java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3392787"/>
          </a:xfrm>
        </p:spPr>
        <p:txBody>
          <a:bodyPr>
            <a:normAutofit fontScale="77500" lnSpcReduction="20000"/>
          </a:bodyPr>
          <a:lstStyle/>
          <a:p>
            <a:pPr marL="0" indent="0">
              <a:buNone/>
            </a:pPr>
            <a:r>
              <a:rPr lang="zh-CN" altLang="en-US" sz="1500" dirty="0">
                <a:latin typeface="等线" panose="02010600030101010101" pitchFamily="2" charset="-122"/>
                <a:ea typeface="等线" panose="02010600030101010101" pitchFamily="2" charset="-122"/>
              </a:rPr>
              <a:t>这一行代码里面</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执行了这么几件事：</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a:t>
            </a:r>
            <a:r>
              <a:rPr lang="zh-CN" altLang="en-US" sz="1500" dirty="0">
                <a:latin typeface="等线" panose="02010600030101010101" pitchFamily="2" charset="-122"/>
                <a:ea typeface="等线" panose="02010600030101010101" pitchFamily="2" charset="-122"/>
              </a:rPr>
              <a:t>、查看</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的方法区是否有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2</a:t>
            </a:r>
            <a:r>
              <a:rPr lang="zh-CN" altLang="en-US" sz="1500" dirty="0">
                <a:latin typeface="等线" panose="02010600030101010101" pitchFamily="2" charset="-122"/>
                <a:ea typeface="等线" panose="02010600030101010101" pitchFamily="2" charset="-122"/>
              </a:rPr>
              <a:t>、如果没有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对象引用，则通过</a:t>
            </a:r>
            <a:r>
              <a:rPr lang="en-US" altLang="zh-CN" sz="1600" dirty="0" err="1">
                <a:latin typeface="等线" panose="02010600030101010101" pitchFamily="2" charset="-122"/>
                <a:ea typeface="等线" panose="02010600030101010101" pitchFamily="2" charset="-122"/>
              </a:rPr>
              <a:t>ClassLoader</a:t>
            </a:r>
            <a:r>
              <a:rPr lang="zh-CN" altLang="en-US" sz="1500" dirty="0">
                <a:latin typeface="等线" panose="02010600030101010101" pitchFamily="2" charset="-122"/>
                <a:ea typeface="等线" panose="02010600030101010101" pitchFamily="2" charset="-122"/>
              </a:rPr>
              <a:t>载入</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3</a:t>
            </a:r>
            <a:r>
              <a:rPr lang="zh-CN" altLang="en-US" sz="1500" dirty="0">
                <a:latin typeface="等线" panose="02010600030101010101" pitchFamily="2" charset="-122"/>
                <a:ea typeface="等线" panose="02010600030101010101" pitchFamily="2" charset="-122"/>
              </a:rPr>
              <a:t>、在当前</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申请对象所需内存资源；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4</a:t>
            </a:r>
            <a:r>
              <a:rPr lang="zh-CN" altLang="en-US" sz="1500" dirty="0">
                <a:latin typeface="等线" panose="02010600030101010101" pitchFamily="2" charset="-122"/>
                <a:ea typeface="等线" panose="02010600030101010101" pitchFamily="2" charset="-122"/>
              </a:rPr>
              <a:t>、如果线程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剩余可用内存不足（</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一般支持</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动态扩展），则向</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的</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a:solidFill>
                  <a:srgbClr val="FF0000"/>
                </a:solidFill>
                <a:latin typeface="等线" panose="02010600030101010101" pitchFamily="2" charset="-122"/>
                <a:ea typeface="等线" panose="02010600030101010101" pitchFamily="2" charset="-122"/>
              </a:rPr>
              <a:t>Thread Local Allocation Buffer</a:t>
            </a:r>
            <a:r>
              <a:rPr lang="zh-CN" altLang="en-US" sz="1500" dirty="0">
                <a:solidFill>
                  <a:srgbClr val="FF0000"/>
                </a:solidFill>
                <a:latin typeface="等线" panose="02010600030101010101" pitchFamily="2" charset="-122"/>
                <a:ea typeface="等线" panose="02010600030101010101" pitchFamily="2" charset="-122"/>
              </a:rPr>
              <a:t>）</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5</a:t>
            </a:r>
            <a:r>
              <a:rPr lang="zh-CN" altLang="en-US" sz="1500" dirty="0">
                <a:latin typeface="等线" panose="02010600030101010101" pitchFamily="2" charset="-122"/>
                <a:ea typeface="等线" panose="02010600030101010101" pitchFamily="2" charset="-122"/>
              </a:rPr>
              <a:t>、如果</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latin typeface="等线" panose="02010600030101010101" pitchFamily="2" charset="-122"/>
                <a:ea typeface="等线" panose="02010600030101010101" pitchFamily="2" charset="-122"/>
              </a:rPr>
              <a:t>不足以分配内存资源，则判断是否需要在</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申请资源，因为有可能这个对象所需内存确实太大，需要判断是否满足进入老年代条件（老年代分配担保机制，大于一定阈值的对象直接进入老年代）；</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6</a:t>
            </a:r>
            <a:r>
              <a:rPr lang="zh-CN" altLang="en-US" sz="1500" dirty="0">
                <a:latin typeface="等线" panose="02010600030101010101" pitchFamily="2" charset="-122"/>
                <a:ea typeface="等线" panose="02010600030101010101" pitchFamily="2" charset="-122"/>
              </a:rPr>
              <a:t>、如果不满足进入</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条件，则向</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7</a:t>
            </a:r>
            <a:r>
              <a:rPr lang="zh-CN" altLang="en-US" sz="1500" dirty="0">
                <a:latin typeface="等线" panose="02010600030101010101" pitchFamily="2" charset="-122"/>
                <a:ea typeface="等线" panose="02010600030101010101" pitchFamily="2" charset="-122"/>
              </a:rPr>
              <a:t>、如果</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依旧不能分配足够内存，则触发一次</a:t>
            </a:r>
            <a:r>
              <a:rPr lang="en-US" altLang="zh-CN" sz="1500" dirty="0" err="1">
                <a:solidFill>
                  <a:srgbClr val="FF0000"/>
                </a:solidFill>
                <a:latin typeface="等线" panose="02010600030101010101" pitchFamily="2" charset="-122"/>
                <a:ea typeface="等线" panose="02010600030101010101" pitchFamily="2" charset="-122"/>
              </a:rPr>
              <a:t>minorGC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8</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minorGC</a:t>
            </a:r>
            <a:r>
              <a:rPr lang="zh-CN" altLang="en-US" sz="1500" dirty="0">
                <a:latin typeface="等线" panose="02010600030101010101" pitchFamily="2" charset="-122"/>
                <a:ea typeface="等线" panose="02010600030101010101" pitchFamily="2" charset="-122"/>
              </a:rPr>
              <a:t>之后还是内存不足，则尝试</a:t>
            </a:r>
            <a:r>
              <a:rPr lang="en-US" altLang="zh-CN" sz="1500" dirty="0" err="1">
                <a:solidFill>
                  <a:srgbClr val="FF0000"/>
                </a:solidFill>
                <a:latin typeface="等线" panose="02010600030101010101" pitchFamily="2" charset="-122"/>
                <a:ea typeface="等线" panose="02010600030101010101" pitchFamily="2" charset="-122"/>
              </a:rPr>
              <a:t>FullGC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9</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FullGC</a:t>
            </a:r>
            <a:r>
              <a:rPr lang="zh-CN" altLang="en-US" sz="1500" dirty="0">
                <a:latin typeface="等线" panose="02010600030101010101" pitchFamily="2" charset="-122"/>
                <a:ea typeface="等线" panose="02010600030101010101" pitchFamily="2" charset="-122"/>
              </a:rPr>
              <a:t>之后依旧内存不足，则抛出</a:t>
            </a:r>
            <a:r>
              <a:rPr lang="en-US" altLang="zh-CN" sz="1500" dirty="0">
                <a:solidFill>
                  <a:srgbClr val="FF0000"/>
                </a:solidFill>
                <a:latin typeface="等线" panose="02010600030101010101" pitchFamily="2" charset="-122"/>
                <a:ea typeface="等线" panose="02010600030101010101" pitchFamily="2" charset="-122"/>
              </a:rPr>
              <a:t>OOM</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err="1">
                <a:solidFill>
                  <a:srgbClr val="FF0000"/>
                </a:solidFill>
                <a:latin typeface="等线" panose="02010600030101010101" pitchFamily="2" charset="-122"/>
                <a:ea typeface="等线" panose="02010600030101010101" pitchFamily="2" charset="-122"/>
              </a:rPr>
              <a:t>OutOfMemoryError</a:t>
            </a:r>
            <a:r>
              <a:rPr lang="zh-CN" altLang="en-US" sz="1500" dirty="0">
                <a:solidFill>
                  <a:srgbClr val="FF0000"/>
                </a:solidFill>
                <a:latin typeface="等线" panose="02010600030101010101" pitchFamily="2" charset="-122"/>
                <a:ea typeface="等线" panose="02010600030101010101" pitchFamily="2" charset="-122"/>
              </a:rPr>
              <a:t>）</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10</a:t>
            </a:r>
            <a:r>
              <a:rPr lang="zh-CN" altLang="en-US" sz="1500" dirty="0">
                <a:latin typeface="等线" panose="02010600030101010101" pitchFamily="2" charset="-122"/>
                <a:ea typeface="等线" panose="02010600030101010101" pitchFamily="2" charset="-122"/>
              </a:rPr>
              <a:t>、如果分配内存资源成功，这块内存区域初始化零值（对象结构分为对象头和数据区，此处初始化零值指的是数据区）；</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11</a:t>
            </a:r>
            <a:r>
              <a:rPr lang="zh-CN" altLang="en-US" sz="1500" dirty="0">
                <a:latin typeface="等线" panose="02010600030101010101" pitchFamily="2" charset="-122"/>
                <a:ea typeface="等线" panose="02010600030101010101" pitchFamily="2" charset="-122"/>
              </a:rPr>
              <a:t>、执行</a:t>
            </a:r>
            <a:r>
              <a:rPr lang="en-US" altLang="zh-CN" sz="1500" dirty="0">
                <a:latin typeface="等线" panose="02010600030101010101" pitchFamily="2" charset="-122"/>
                <a:ea typeface="等线" panose="02010600030101010101" pitchFamily="2" charset="-122"/>
              </a:rPr>
              <a:t>&lt;</a:t>
            </a:r>
            <a:r>
              <a:rPr lang="en-US" altLang="zh-CN" sz="1500" dirty="0" err="1">
                <a:latin typeface="等线" panose="02010600030101010101" pitchFamily="2" charset="-122"/>
                <a:ea typeface="等线" panose="02010600030101010101" pitchFamily="2" charset="-122"/>
              </a:rPr>
              <a:t>init</a:t>
            </a:r>
            <a:r>
              <a:rPr lang="en-US" altLang="zh-CN" sz="1500" dirty="0">
                <a:latin typeface="等线" panose="02010600030101010101" pitchFamily="2" charset="-122"/>
                <a:ea typeface="等线" panose="02010600030101010101" pitchFamily="2" charset="-122"/>
              </a:rPr>
              <a:t>&gt;</a:t>
            </a:r>
            <a:r>
              <a:rPr lang="zh-CN" altLang="en-US" sz="1500" dirty="0">
                <a:latin typeface="等线" panose="02010600030101010101" pitchFamily="2" charset="-122"/>
                <a:ea typeface="等线" panose="02010600030101010101" pitchFamily="2" charset="-122"/>
              </a:rPr>
              <a:t>方法（即构造函数）；</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12</a:t>
            </a:r>
            <a:r>
              <a:rPr lang="zh-CN" altLang="en-US" sz="1500" dirty="0">
                <a:latin typeface="等线" panose="02010600030101010101" pitchFamily="2" charset="-122"/>
                <a:ea typeface="等线" panose="02010600030101010101" pitchFamily="2" charset="-122"/>
              </a:rPr>
              <a:t>、</a:t>
            </a:r>
            <a:r>
              <a:rPr lang="en-US" altLang="zh-CN" sz="1500" dirty="0" err="1">
                <a:latin typeface="等线" panose="02010600030101010101" pitchFamily="2" charset="-122"/>
                <a:ea typeface="等线" panose="02010600030101010101" pitchFamily="2" charset="-122"/>
              </a:rPr>
              <a:t>helloWorld</a:t>
            </a:r>
            <a:r>
              <a:rPr lang="zh-CN" altLang="en-US" sz="1500" dirty="0">
                <a:latin typeface="等线" panose="02010600030101010101" pitchFamily="2" charset="-122"/>
                <a:ea typeface="等线" panose="02010600030101010101" pitchFamily="2" charset="-122"/>
              </a:rPr>
              <a:t>指针指向新生成的对象地址。</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0" y="6275007"/>
            <a:ext cx="6264641" cy="59077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dirty="0">
                <a:solidFill>
                  <a:srgbClr val="FF0000"/>
                </a:solidFill>
                <a:latin typeface="等线" panose="02010600030101010101" pitchFamily="2" charset="-122"/>
                <a:ea typeface="等线" panose="02010600030101010101" pitchFamily="2" charset="-122"/>
              </a:rPr>
              <a:t>PS</a:t>
            </a:r>
            <a:r>
              <a:rPr lang="zh-CN" altLang="en-US" sz="1500" dirty="0">
                <a:solidFill>
                  <a:srgbClr val="FF0000"/>
                </a:solidFill>
                <a:latin typeface="等线" panose="02010600030101010101" pitchFamily="2" charset="-122"/>
                <a:ea typeface="等线" panose="02010600030101010101" pitchFamily="2" charset="-122"/>
              </a:rPr>
              <a:t>：一般没事的时候不要去乱</a:t>
            </a:r>
            <a:r>
              <a:rPr lang="en-US" altLang="zh-CN" sz="1500" dirty="0">
                <a:solidFill>
                  <a:srgbClr val="FF0000"/>
                </a:solidFill>
                <a:latin typeface="等线" panose="02010600030101010101" pitchFamily="2" charset="-122"/>
                <a:ea typeface="等线" panose="02010600030101010101" pitchFamily="2" charset="-122"/>
              </a:rPr>
              <a:t>new</a:t>
            </a:r>
            <a:r>
              <a:rPr lang="zh-CN" altLang="en-US" sz="1500" dirty="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 </a:t>
            </a:r>
            <a:r>
              <a:rPr lang="zh-CN" altLang="en-US" dirty="0">
                <a:latin typeface="等线" panose="02010600030101010101" pitchFamily="2" charset="-122"/>
                <a:ea typeface="等线" panose="02010600030101010101" pitchFamily="2" charset="-122"/>
              </a:rPr>
              <a:t>创建对象流程</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是一个线程安全的阻塞队列接口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：往队列插入一个元素，如果成功则返回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，失败返回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，如果队列可用空间不足，则会抛出</a:t>
            </a:r>
            <a:r>
              <a:rPr lang="en-US" altLang="zh-CN" sz="2000" dirty="0" err="1">
                <a:latin typeface="等线" panose="02010600030101010101" pitchFamily="2" charset="-122"/>
                <a:ea typeface="等线" panose="02010600030101010101" pitchFamily="2" charset="-122"/>
              </a:rPr>
              <a:t>IllegalStateException</a:t>
            </a:r>
            <a:r>
              <a:rPr lang="zh-CN" altLang="en-US" sz="2000" dirty="0">
                <a:latin typeface="等线" panose="02010600030101010101" pitchFamily="2" charset="-122"/>
                <a:ea typeface="等线" panose="02010600030101010101" pitchFamily="2" charset="-122"/>
              </a:rPr>
              <a:t>异常，如果是往限定了长度的队列中设置值，推荐使用</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：如果队列有足够可用空间，则成功插入并返回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，如果空间不足则立即返回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，插入值不能为空，否则抛出空指针异常</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：往队列插入元素，方法会一直阻塞直到插入成功或失败。</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：移除队列头部元素，并且返回该元素</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：取走并移除队列头部元素，如果队列中没有元素则会等待</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参数规定的时间，等待期过后如果还是没有元素则返回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dirty="0">
                <a:latin typeface="等线" panose="02010600030101010101" pitchFamily="2" charset="-122"/>
                <a:ea typeface="等线" panose="02010600030101010101" pitchFamily="2" charset="-122"/>
              </a:rPr>
              <a:t>默认构造函数会创建一个长度为</a:t>
            </a:r>
            <a:r>
              <a:rPr lang="en-US" altLang="zh-CN" sz="2000" dirty="0">
                <a:latin typeface="等线" panose="02010600030101010101" pitchFamily="2" charset="-122"/>
                <a:ea typeface="等线" panose="02010600030101010101" pitchFamily="2" charset="-122"/>
              </a:rPr>
              <a:t>DEFAULT_CONCURRENCY_LEVEL=16</a:t>
            </a:r>
            <a:r>
              <a:rPr lang="zh-CN" altLang="en-US" sz="2000" dirty="0">
                <a:latin typeface="等线" panose="02010600030101010101" pitchFamily="2" charset="-122"/>
                <a:ea typeface="等线" panose="02010600030101010101" pitchFamily="2" charset="-122"/>
              </a:rPr>
              <a:t>的</a:t>
            </a:r>
            <a:r>
              <a:rPr lang="en-US" altLang="zh-CN" sz="2000" dirty="0" err="1">
                <a:latin typeface="等线" panose="02010600030101010101" pitchFamily="2" charset="-122"/>
                <a:ea typeface="等线" panose="02010600030101010101" pitchFamily="2" charset="-122"/>
              </a:rPr>
              <a:t>segements</a:t>
            </a:r>
            <a:r>
              <a:rPr lang="zh-CN" altLang="en-US" sz="2000" dirty="0">
                <a:latin typeface="等线" panose="02010600030101010101" pitchFamily="2" charset="-122"/>
                <a:ea typeface="等线" panose="02010600030101010101" pitchFamily="2" charset="-122"/>
              </a:rPr>
              <a:t>数组，该数组只有一个元素，其余都为空，除了第一个</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之外，剩余的</a:t>
            </a:r>
            <a:r>
              <a:rPr lang="en-US" altLang="zh-CN" sz="2000" dirty="0">
                <a:latin typeface="等线" panose="02010600030101010101" pitchFamily="2" charset="-122"/>
                <a:ea typeface="等线" panose="02010600030101010101" pitchFamily="2" charset="-122"/>
              </a:rPr>
              <a:t>Segments</a:t>
            </a:r>
            <a:r>
              <a:rPr lang="zh-CN" altLang="en-US" sz="2000" dirty="0">
                <a:latin typeface="等线" panose="02010600030101010101" pitchFamily="2" charset="-122"/>
                <a:ea typeface="等线" panose="02010600030101010101" pitchFamily="2" charset="-122"/>
              </a:rPr>
              <a:t>采用的是延迟初始化的机制：每次</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之前都需要检查</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对应的</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是否为</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，如果是则调用</a:t>
            </a:r>
            <a:r>
              <a:rPr lang="en-US" altLang="zh-CN" sz="2000" dirty="0" err="1">
                <a:latin typeface="等线" panose="02010600030101010101" pitchFamily="2" charset="-122"/>
                <a:ea typeface="等线" panose="02010600030101010101" pitchFamily="2" charset="-122"/>
              </a:rPr>
              <a:t>ensureSegment</a:t>
            </a:r>
            <a:r>
              <a:rPr lang="zh-CN" altLang="en-US" sz="2000" dirty="0">
                <a:latin typeface="等线" panose="02010600030101010101" pitchFamily="2" charset="-122"/>
                <a:ea typeface="等线" panose="02010600030101010101" pitchFamily="2" charset="-122"/>
              </a:rPr>
              <a:t>方法以确保对应的</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被创建。</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类似于</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，与</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不同的是，</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中的</a:t>
            </a:r>
            <a:r>
              <a:rPr lang="en-US" altLang="zh-CN" sz="2000" dirty="0">
                <a:latin typeface="等线" panose="02010600030101010101" pitchFamily="2" charset="-122"/>
                <a:ea typeface="等线" panose="02010600030101010101" pitchFamily="2" charset="-122"/>
              </a:rPr>
              <a:t>value</a:t>
            </a:r>
            <a:r>
              <a:rPr lang="zh-CN" altLang="en-US" sz="2000" dirty="0">
                <a:latin typeface="等线" panose="02010600030101010101" pitchFamily="2" charset="-122"/>
                <a:ea typeface="等线" panose="02010600030101010101" pitchFamily="2" charset="-122"/>
              </a:rPr>
              <a:t>以及</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都被</a:t>
            </a:r>
            <a:r>
              <a:rPr lang="en-US" altLang="zh-CN" sz="2000" dirty="0">
                <a:latin typeface="等线" panose="02010600030101010101" pitchFamily="2" charset="-122"/>
                <a:ea typeface="等线" panose="02010600030101010101" pitchFamily="2" charset="-122"/>
              </a:rPr>
              <a:t>volatile</a:t>
            </a:r>
            <a:r>
              <a:rPr lang="zh-CN" altLang="en-US" sz="2000" dirty="0">
                <a:latin typeface="等线" panose="02010600030101010101" pitchFamily="2" charset="-122"/>
                <a:ea typeface="等线" panose="02010600030101010101" pitchFamily="2" charset="-122"/>
              </a:rPr>
              <a:t>修饰，这样在多线程读写过程中能够保持它们的可见性</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ConcurrentHashMap</a:t>
            </a:r>
            <a:r>
              <a:rPr lang="zh-CN" altLang="en-US" sz="2000" dirty="0">
                <a:latin typeface="等线" panose="02010600030101010101" pitchFamily="2" charset="-122"/>
                <a:ea typeface="等线" panose="02010600030101010101" pitchFamily="2" charset="-122"/>
              </a:rPr>
              <a:t>在获得</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锁的过程中，做了一定的优化：在真正申请锁之前，</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方法会通过</a:t>
            </a:r>
            <a:r>
              <a:rPr lang="en-US" altLang="zh-CN" sz="2000" dirty="0" err="1">
                <a:latin typeface="等线" panose="02010600030101010101" pitchFamily="2" charset="-122"/>
                <a:ea typeface="等线" panose="02010600030101010101" pitchFamily="2" charset="-122"/>
              </a:rPr>
              <a:t>tryLock</a:t>
            </a:r>
            <a:r>
              <a:rPr lang="zh-CN" altLang="en-US" sz="2000" dirty="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相同的</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节点，则为后续的</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操作提前创建一个</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。当</a:t>
            </a:r>
            <a:r>
              <a:rPr lang="en-US" altLang="zh-CN" sz="2000" dirty="0" err="1">
                <a:latin typeface="等线" panose="02010600030101010101" pitchFamily="2" charset="-122"/>
                <a:ea typeface="等线" panose="02010600030101010101" pitchFamily="2" charset="-122"/>
              </a:rPr>
              <a:t>tryLock</a:t>
            </a:r>
            <a:r>
              <a:rPr lang="zh-CN" altLang="en-US" sz="2000" dirty="0">
                <a:latin typeface="等线" panose="02010600030101010101" pitchFamily="2" charset="-122"/>
                <a:ea typeface="等线" panose="02010600030101010101" pitchFamily="2" charset="-122"/>
              </a:rPr>
              <a:t>一定次数后仍无法获得锁，则通过</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申请锁。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dirty="0">
                <a:latin typeface="等线" panose="02010600030101010101" pitchFamily="2" charset="-122"/>
                <a:ea typeface="等线" panose="02010600030101010101" pitchFamily="2" charset="-122"/>
              </a:rPr>
              <a:t>CPU cache</a:t>
            </a:r>
            <a:r>
              <a:rPr lang="zh-CN" altLang="en-US" sz="2000" dirty="0">
                <a:latin typeface="等线" panose="02010600030101010101" pitchFamily="2" charset="-122"/>
                <a:ea typeface="等线" panose="02010600030101010101" pitchFamily="2" charset="-122"/>
              </a:rPr>
              <a:t>所缓存，为后续实际</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过程中的链表遍历操作提升性能。</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我对源码加了相应的注释：</a:t>
            </a:r>
            <a:r>
              <a:rPr lang="en-US" altLang="zh-CN" sz="2000" dirty="0">
                <a:latin typeface="等线" panose="02010600030101010101" pitchFamily="2" charset="-122"/>
                <a:ea typeface="等线" panose="02010600030101010101" pitchFamily="2" charset="-122"/>
                <a:hlinkClick r:id="rId2" action="ppaction://hlinkfile"/>
              </a:rPr>
              <a:t>source\ConcurrentHashMap.java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dirty="0">
                <a:latin typeface="等线" panose="02010600030101010101" pitchFamily="2" charset="-122"/>
                <a:ea typeface="等线" panose="02010600030101010101" pitchFamily="2" charset="-122"/>
              </a:rPr>
              <a:t>学过操作系统的都知道啥是线程、进程、时间片、</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调度（抢占式调度和优先级调度策略）。</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是一个接口，只有一个</a:t>
            </a:r>
            <a:r>
              <a:rPr lang="en-US" altLang="zh-CN" sz="1200" dirty="0">
                <a:latin typeface="等线" panose="02010600030101010101" pitchFamily="2" charset="-122"/>
                <a:ea typeface="等线" panose="02010600030101010101" pitchFamily="2" charset="-122"/>
              </a:rPr>
              <a:t>run</a:t>
            </a:r>
            <a:r>
              <a:rPr lang="zh-CN" altLang="en-US" sz="1200" dirty="0">
                <a:latin typeface="等线" panose="02010600030101010101" pitchFamily="2" charset="-122"/>
                <a:ea typeface="等线" panose="02010600030101010101" pitchFamily="2" charset="-122"/>
              </a:rPr>
              <a:t>方法</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Thread</a:t>
            </a:r>
            <a:r>
              <a:rPr lang="zh-CN" altLang="en-US" sz="1200" dirty="0">
                <a:latin typeface="等线" panose="02010600030101010101" pitchFamily="2" charset="-122"/>
                <a:ea typeface="等线" panose="02010600030101010101" pitchFamily="2" charset="-122"/>
              </a:rPr>
              <a:t>实现了</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接口，部分属性如下：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name</a:t>
            </a:r>
            <a:r>
              <a:rPr lang="zh-CN" altLang="en-US" sz="1200" dirty="0">
                <a:latin typeface="等线" panose="02010600030101010101" pitchFamily="2" charset="-122"/>
                <a:ea typeface="等线" panose="02010600030101010101" pitchFamily="2" charset="-122"/>
              </a:rPr>
              <a:t>为线程名，</a:t>
            </a:r>
            <a:r>
              <a:rPr lang="en-US" altLang="zh-CN" sz="1200" dirty="0">
                <a:latin typeface="等线" panose="02010600030101010101" pitchFamily="2" charset="-122"/>
                <a:ea typeface="等线" panose="02010600030101010101" pitchFamily="2" charset="-122"/>
              </a:rPr>
              <a:t>volatile</a:t>
            </a:r>
            <a:r>
              <a:rPr lang="zh-CN" altLang="en-US" sz="1200" dirty="0">
                <a:latin typeface="等线" panose="02010600030101010101" pitchFamily="2" charset="-122"/>
                <a:ea typeface="等线" panose="02010600030101010101" pitchFamily="2" charset="-122"/>
              </a:rPr>
              <a:t>修饰，如不指定则由系统自动生成。</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priority</a:t>
            </a:r>
            <a:r>
              <a:rPr lang="zh-CN" altLang="en-US" sz="1200" dirty="0">
                <a:latin typeface="等线" panose="02010600030101010101" pitchFamily="2" charset="-122"/>
                <a:ea typeface="等线" panose="02010600030101010101" pitchFamily="2" charset="-122"/>
              </a:rPr>
              <a:t>为线程优先级，可以由用户设置，会继承父线程的优先级，一般是</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，优先级并不代表优先执行，只是说优先级高的线程获取</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daemon</a:t>
            </a:r>
            <a:r>
              <a:rPr lang="zh-CN" altLang="en-US" sz="1200" dirty="0">
                <a:latin typeface="等线" panose="02010600030101010101" pitchFamily="2" charset="-122"/>
                <a:ea typeface="等线" panose="02010600030101010101" pitchFamily="2" charset="-122"/>
              </a:rPr>
              <a:t>为是否是后台线程，默认为</a:t>
            </a:r>
            <a:r>
              <a:rPr lang="en-US" altLang="zh-CN" sz="1200" dirty="0">
                <a:latin typeface="等线" panose="02010600030101010101" pitchFamily="2" charset="-122"/>
                <a:ea typeface="等线" panose="02010600030101010101" pitchFamily="2" charset="-122"/>
              </a:rPr>
              <a:t>false</a:t>
            </a:r>
          </a:p>
          <a:p>
            <a:pPr marL="0" indent="0">
              <a:buNone/>
            </a:pPr>
            <a:r>
              <a:rPr lang="en-US" altLang="zh-CN" sz="1200" dirty="0">
                <a:latin typeface="等线" panose="02010600030101010101" pitchFamily="2" charset="-122"/>
                <a:ea typeface="等线" panose="02010600030101010101" pitchFamily="2" charset="-122"/>
              </a:rPr>
              <a:t>target</a:t>
            </a:r>
            <a:r>
              <a:rPr lang="zh-CN" altLang="en-US" sz="1200" dirty="0">
                <a:latin typeface="等线" panose="02010600030101010101" pitchFamily="2" charset="-122"/>
                <a:ea typeface="等线" panose="02010600030101010101" pitchFamily="2" charset="-122"/>
              </a:rPr>
              <a:t>为</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的实现类对象</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group</a:t>
            </a:r>
            <a:r>
              <a:rPr lang="zh-CN" altLang="en-US" sz="1200" dirty="0">
                <a:latin typeface="等线" panose="02010600030101010101" pitchFamily="2" charset="-122"/>
                <a:ea typeface="等线" panose="02010600030101010101" pitchFamily="2" charset="-122"/>
              </a:rPr>
              <a:t>为一个</a:t>
            </a:r>
            <a:r>
              <a:rPr lang="en-US" altLang="zh-CN" sz="1200" dirty="0" err="1">
                <a:latin typeface="等线" panose="02010600030101010101" pitchFamily="2" charset="-122"/>
                <a:ea typeface="等线" panose="02010600030101010101" pitchFamily="2" charset="-122"/>
              </a:rPr>
              <a:t>ThreadGroup</a:t>
            </a:r>
            <a:r>
              <a:rPr lang="zh-CN" altLang="en-US" sz="1200" dirty="0">
                <a:latin typeface="等线" panose="02010600030101010101" pitchFamily="2" charset="-122"/>
                <a:ea typeface="等线" panose="02010600030101010101" pitchFamily="2" charset="-122"/>
              </a:rPr>
              <a:t>，表示所属线程组，一个线程必然有所属线程组</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stackSize</a:t>
            </a:r>
            <a:r>
              <a:rPr lang="zh-CN" altLang="en-US" sz="1200" dirty="0">
                <a:latin typeface="等线" panose="02010600030101010101" pitchFamily="2" charset="-122"/>
                <a:ea typeface="等线" panose="02010600030101010101" pitchFamily="2" charset="-122"/>
              </a:rPr>
              <a:t>：预期堆栈大小，不指定默认为</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代表忽略这个属性。与</a:t>
            </a:r>
            <a:r>
              <a:rPr lang="en-US" altLang="zh-CN" sz="1200" dirty="0">
                <a:latin typeface="等线" panose="02010600030101010101" pitchFamily="2" charset="-122"/>
                <a:ea typeface="等线" panose="02010600030101010101" pitchFamily="2" charset="-122"/>
              </a:rPr>
              <a:t>JVM</a:t>
            </a:r>
            <a:r>
              <a:rPr lang="zh-CN" altLang="en-US" sz="1200" dirty="0">
                <a:latin typeface="等线" panose="02010600030101010101" pitchFamily="2" charset="-122"/>
                <a:ea typeface="等线" panose="02010600030101010101" pitchFamily="2" charset="-122"/>
              </a:rPr>
              <a:t>平台相关，不建议使用该属性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MIN_PRIORITY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，最低优先级</a:t>
            </a:r>
          </a:p>
          <a:p>
            <a:pPr marL="0" indent="0">
              <a:buNone/>
            </a:pPr>
            <a:r>
              <a:rPr lang="en-US" altLang="zh-CN" sz="1200" dirty="0">
                <a:latin typeface="等线" panose="02010600030101010101" pitchFamily="2" charset="-122"/>
                <a:ea typeface="等线" panose="02010600030101010101" pitchFamily="2" charset="-122"/>
              </a:rPr>
              <a:t>NORM_PRIORITY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，普通优先级</a:t>
            </a:r>
          </a:p>
          <a:p>
            <a:pPr marL="0" indent="0">
              <a:buNone/>
            </a:pPr>
            <a:r>
              <a:rPr lang="en-US" altLang="zh-CN" sz="1200" dirty="0">
                <a:latin typeface="等线" panose="02010600030101010101" pitchFamily="2" charset="-122"/>
                <a:ea typeface="等线" panose="02010600030101010101" pitchFamily="2" charset="-122"/>
              </a:rPr>
              <a:t>MAX_PRIORITY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10</a:t>
            </a:r>
            <a:r>
              <a:rPr lang="zh-CN" altLang="en-US" sz="1200" dirty="0">
                <a:latin typeface="等线" panose="02010600030101010101" pitchFamily="2" charset="-122"/>
                <a:ea typeface="等线" panose="02010600030101010101" pitchFamily="2" charset="-122"/>
              </a:rPr>
              <a:t>，最高优先级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currentThread</a:t>
            </a:r>
            <a:r>
              <a:rPr lang="en-US" altLang="zh-CN" sz="1200" dirty="0">
                <a:latin typeface="等线" panose="02010600030101010101" pitchFamily="2" charset="-122"/>
                <a:ea typeface="等线" panose="02010600030101010101" pitchFamily="2" charset="-122"/>
              </a:rPr>
              <a:t>()</a:t>
            </a:r>
            <a:r>
              <a:rPr lang="zh-CN" altLang="en-US" sz="1200" dirty="0">
                <a:latin typeface="等线" panose="02010600030101010101" pitchFamily="2" charset="-122"/>
                <a:ea typeface="等线" panose="02010600030101010101" pitchFamily="2" charset="-122"/>
              </a:rPr>
              <a:t>是一个</a:t>
            </a:r>
            <a:r>
              <a:rPr lang="en-US" altLang="zh-CN" sz="1200" dirty="0">
                <a:latin typeface="等线" panose="02010600030101010101" pitchFamily="2" charset="-122"/>
                <a:ea typeface="等线" panose="02010600030101010101" pitchFamily="2" charset="-122"/>
              </a:rPr>
              <a:t>native</a:t>
            </a:r>
            <a:r>
              <a:rPr lang="zh-CN" altLang="en-US" sz="1200" dirty="0">
                <a:latin typeface="等线" panose="02010600030101010101" pitchFamily="2" charset="-122"/>
                <a:ea typeface="等线" panose="02010600030101010101" pitchFamily="2" charset="-122"/>
              </a:rPr>
              <a:t>方法，返回当前线程对象的引用</a:t>
            </a:r>
            <a:endParaRPr lang="en-US" altLang="zh-CN" sz="12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19872</Words>
  <Application>Microsoft Office PowerPoint</Application>
  <PresentationFormat>全屏显示(4:3)</PresentationFormat>
  <Paragraphs>784</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46" baseType="lpstr">
      <vt:lpstr>等线</vt:lpstr>
      <vt:lpstr>Arial</vt:lpstr>
      <vt:lpstr>Calibri</vt:lpstr>
      <vt:lpstr>Consolas</vt:lpstr>
      <vt:lpstr>Tw Cen MT</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创建对象流程</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2020-12-24T13:58:05Z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