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3716000" cy="10287000"/>
  <p:notesSz cx="6858000" cy="9144000"/>
  <p:embeddedFontLst>
    <p:embeddedFont>
      <p:font typeface="Arab Times" panose="020B0604020202020204" charset="-78"/>
      <p:regular r:id="rId8"/>
    </p:embeddedFont>
    <p:embeddedFont>
      <p:font typeface="IBM Plex Sans" panose="020B0503050203000203" pitchFamily="34" charset="0"/>
      <p:regular r:id="rId9"/>
      <p:bold r:id="rId10"/>
      <p:italic r:id="rId11"/>
      <p:boldItalic r:id="rId12"/>
    </p:embeddedFont>
    <p:embeddedFont>
      <p:font typeface="IBM Plex Sans Condensed" panose="020B0506050203000203" pitchFamily="34" charset="0"/>
      <p:regular r:id="rId13"/>
      <p:bold r:id="rId14"/>
    </p:embeddedFont>
    <p:embeddedFont>
      <p:font typeface="Maven Pro" pitchFamily="2" charset="0"/>
      <p:regular r:id="rId15"/>
      <p:bold r:id="rId16"/>
    </p:embeddedFont>
    <p:embeddedFont>
      <p:font typeface="Maven Pro Medium" pitchFamily="2" charset="0"/>
      <p:regular r:id="rId17"/>
    </p:embeddedFont>
    <p:embeddedFont>
      <p:font typeface="Maven Pro SemiBold" pitchFamily="2" charset="0"/>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8C00"/>
    <a:srgbClr val="20326E"/>
    <a:srgbClr val="617DFF"/>
    <a:srgbClr val="00D0FF"/>
    <a:srgbClr val="A8FF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25" d="100"/>
          <a:sy n="125" d="100"/>
        </p:scale>
        <p:origin x="3246" y="-13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00D0FF"/>
              </a:solidFill>
              <a:ln w="19050">
                <a:solidFill>
                  <a:schemeClr val="lt1"/>
                </a:solidFill>
              </a:ln>
              <a:effectLst/>
            </c:spPr>
            <c:extLst>
              <c:ext xmlns:c16="http://schemas.microsoft.com/office/drawing/2014/chart" uri="{C3380CC4-5D6E-409C-BE32-E72D297353CC}">
                <c16:uniqueId val="{00000001-3D02-4932-8340-9353895B75C7}"/>
              </c:ext>
            </c:extLst>
          </c:dPt>
          <c:dPt>
            <c:idx val="1"/>
            <c:bubble3D val="0"/>
            <c:spPr>
              <a:solidFill>
                <a:srgbClr val="617DFF"/>
              </a:solidFill>
              <a:ln w="19050">
                <a:solidFill>
                  <a:schemeClr val="lt1"/>
                </a:solidFill>
              </a:ln>
              <a:effectLst/>
            </c:spPr>
            <c:extLst>
              <c:ext xmlns:c16="http://schemas.microsoft.com/office/drawing/2014/chart" uri="{C3380CC4-5D6E-409C-BE32-E72D297353CC}">
                <c16:uniqueId val="{00000003-3D02-4932-8340-9353895B75C7}"/>
              </c:ext>
            </c:extLst>
          </c:dPt>
          <c:dPt>
            <c:idx val="2"/>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5-3D02-4932-8340-9353895B75C7}"/>
              </c:ext>
            </c:extLst>
          </c:dPt>
          <c:dPt>
            <c:idx val="3"/>
            <c:bubble3D val="0"/>
            <c:spPr>
              <a:solidFill>
                <a:srgbClr val="A8FFCB"/>
              </a:solidFill>
              <a:ln w="19050">
                <a:solidFill>
                  <a:schemeClr val="lt1"/>
                </a:solidFill>
              </a:ln>
              <a:effectLst/>
            </c:spPr>
            <c:extLst>
              <c:ext xmlns:c16="http://schemas.microsoft.com/office/drawing/2014/chart" uri="{C3380CC4-5D6E-409C-BE32-E72D297353CC}">
                <c16:uniqueId val="{00000007-3D02-4932-8340-9353895B75C7}"/>
              </c:ext>
            </c:extLst>
          </c:dPt>
          <c:dLbls>
            <c:dLbl>
              <c:idx val="0"/>
              <c:tx>
                <c:rich>
                  <a:bodyPr/>
                  <a:lstStyle/>
                  <a:p>
                    <a:fld id="{2A4A7CB3-F1D6-47D8-B993-F56D4ACF9F45}" type="CATEGORYNAME">
                      <a:rPr lang="en-US" sz="1100" smtClean="0"/>
                      <a:pPr/>
                      <a:t>[CATEGORY NAME]</a:t>
                    </a:fld>
                    <a:r>
                      <a:rPr lang="en-US" sz="1100" baseline="0" dirty="0"/>
                      <a:t> $</a:t>
                    </a:r>
                    <a:fld id="{9D7087BB-3D2F-41EF-8BF0-D9A5C2ED1B48}" type="VALUE">
                      <a:rPr lang="en-US" sz="1100" baseline="0" smtClean="0"/>
                      <a:pPr/>
                      <a:t>[VALUE]</a:t>
                    </a:fld>
                    <a:endParaRPr lang="en-US" sz="1100"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D02-4932-8340-9353895B75C7}"/>
                </c:ext>
              </c:extLst>
            </c:dLbl>
            <c:dLbl>
              <c:idx val="1"/>
              <c:tx>
                <c:rich>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aven Pro SemiBold" pitchFamily="2" charset="0"/>
                        <a:ea typeface="+mn-ea"/>
                        <a:cs typeface="+mn-cs"/>
                      </a:defRPr>
                    </a:pPr>
                    <a:fld id="{847A65C7-BA13-44C5-A2E5-7DF90B997E3A}" type="CATEGORYNAME">
                      <a:rPr lang="en-US" sz="1100" smtClean="0"/>
                      <a:pPr>
                        <a:defRPr sz="1100">
                          <a:latin typeface="Maven Pro SemiBold" pitchFamily="2" charset="0"/>
                        </a:defRPr>
                      </a:pPr>
                      <a:t>[CATEGORY NAME]</a:t>
                    </a:fld>
                    <a:r>
                      <a:rPr lang="en-US" sz="1100" baseline="0" dirty="0"/>
                      <a:t> $</a:t>
                    </a:r>
                    <a:fld id="{A8DC4E8F-A66E-441D-8538-4AABFCCED688}" type="VALUE">
                      <a:rPr lang="en-US" sz="1100" baseline="0" smtClean="0"/>
                      <a:pPr>
                        <a:defRPr sz="1100">
                          <a:latin typeface="Maven Pro SemiBold" pitchFamily="2" charset="0"/>
                        </a:defRPr>
                      </a:pPr>
                      <a:t>[VALUE]</a:t>
                    </a:fld>
                    <a:endParaRPr lang="en-US" sz="1100" baseline="0" dirty="0"/>
                  </a:p>
                </c:rich>
              </c:tx>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aven Pro SemiBold" pitchFamily="2" charset="0"/>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D02-4932-8340-9353895B75C7}"/>
                </c:ext>
              </c:extLst>
            </c:dLbl>
            <c:dLbl>
              <c:idx val="2"/>
              <c:tx>
                <c:rich>
                  <a:bodyPr/>
                  <a:lstStyle/>
                  <a:p>
                    <a:fld id="{9DD6B5C2-9422-4D2D-9B87-F4083323F584}" type="CATEGORYNAME">
                      <a:rPr lang="en-US" sz="1100" smtClean="0"/>
                      <a:pPr/>
                      <a:t>[CATEGORY NAME]</a:t>
                    </a:fld>
                    <a:r>
                      <a:rPr lang="en-US" baseline="0" dirty="0"/>
                      <a:t> $</a:t>
                    </a:r>
                    <a:fld id="{AA1AF575-2236-4C98-9A52-90A4854F5E33}" type="VALUE">
                      <a:rPr lang="en-US" sz="1100" baseline="0" smtClean="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D02-4932-8340-9353895B75C7}"/>
                </c:ext>
              </c:extLst>
            </c:dLbl>
            <c:dLbl>
              <c:idx val="3"/>
              <c:tx>
                <c:rich>
                  <a:bodyPr/>
                  <a:lstStyle/>
                  <a:p>
                    <a:fld id="{F1129CA2-928A-46D0-A778-9C451B41428E}" type="CATEGORYNAME">
                      <a:rPr lang="en-US" sz="1100" smtClean="0"/>
                      <a:pPr/>
                      <a:t>[CATEGORY NAME]</a:t>
                    </a:fld>
                    <a:r>
                      <a:rPr lang="en-US" baseline="0" dirty="0"/>
                      <a:t> $</a:t>
                    </a:r>
                    <a:fld id="{DC3697C9-ECC8-434A-B8D3-DCE17772071C}" type="VALUE">
                      <a:rPr lang="en-US" sz="1100" baseline="0" smtClean="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D02-4932-8340-9353895B75C7}"/>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aven Pro SemiBold" pitchFamily="2" charset="0"/>
                    <a:ea typeface="+mn-ea"/>
                    <a:cs typeface="+mn-cs"/>
                  </a:defRPr>
                </a:pPr>
                <a:endParaRPr lang="en-US"/>
              </a:p>
            </c:txPr>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Household-level Energy Infrastructure</c:v>
                </c:pt>
                <c:pt idx="1">
                  <c:v>Community-level Energy Infrastructure</c:v>
                </c:pt>
                <c:pt idx="2">
                  <c:v>Healthcare resources</c:v>
                </c:pt>
                <c:pt idx="3">
                  <c:v>Educational resources</c:v>
                </c:pt>
              </c:strCache>
            </c:strRef>
          </c:cat>
          <c:val>
            <c:numRef>
              <c:f>Sheet1!$B$2:$B$5</c:f>
              <c:numCache>
                <c:formatCode>#,##0</c:formatCode>
                <c:ptCount val="4"/>
                <c:pt idx="0">
                  <c:v>80000</c:v>
                </c:pt>
                <c:pt idx="1">
                  <c:v>70000</c:v>
                </c:pt>
                <c:pt idx="2">
                  <c:v>50000</c:v>
                </c:pt>
                <c:pt idx="3">
                  <c:v>50000</c:v>
                </c:pt>
              </c:numCache>
            </c:numRef>
          </c:val>
          <c:extLst>
            <c:ext xmlns:c16="http://schemas.microsoft.com/office/drawing/2014/chart" uri="{C3380CC4-5D6E-409C-BE32-E72D297353CC}">
              <c16:uniqueId val="{00000008-3D02-4932-8340-9353895B75C7}"/>
            </c:ext>
          </c:extLst>
        </c:ser>
        <c:dLbls>
          <c:showLegendKey val="0"/>
          <c:showVal val="1"/>
          <c:showCatName val="1"/>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6.3363108954737804E-2"/>
          <c:w val="0.9737136542002538"/>
          <c:h val="0.88645524884525351"/>
        </c:manualLayout>
      </c:layout>
      <c:doughnutChart>
        <c:varyColors val="1"/>
        <c:ser>
          <c:idx val="0"/>
          <c:order val="0"/>
          <c:tx>
            <c:strRef>
              <c:f>Sheet1!$B$1</c:f>
              <c:strCache>
                <c:ptCount val="1"/>
                <c:pt idx="0">
                  <c:v>Sales</c:v>
                </c:pt>
              </c:strCache>
            </c:strRef>
          </c:tx>
          <c:dPt>
            <c:idx val="0"/>
            <c:bubble3D val="0"/>
            <c:spPr>
              <a:solidFill>
                <a:schemeClr val="accent1">
                  <a:shade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BB5-41B7-80E2-ED0340F5E003}"/>
              </c:ext>
            </c:extLst>
          </c:dPt>
          <c:dPt>
            <c:idx val="1"/>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BB5-41B7-80E2-ED0340F5E003}"/>
              </c:ext>
            </c:extLst>
          </c:dPt>
          <c:dPt>
            <c:idx val="2"/>
            <c:bubble3D val="0"/>
            <c:spPr>
              <a:solidFill>
                <a:schemeClr val="accent1">
                  <a:tint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4BB5-41B7-80E2-ED0340F5E003}"/>
              </c:ext>
            </c:extLst>
          </c:dPt>
          <c:dLbls>
            <c:dLbl>
              <c:idx val="0"/>
              <c:layout>
                <c:manualLayout>
                  <c:x val="-6.7521941352346117E-17"/>
                  <c:y val="1.362785963733785E-2"/>
                </c:manualLayout>
              </c:layout>
              <c:tx>
                <c:rich>
                  <a:bodyPr rot="0" spcFirstLastPara="1" vertOverflow="ellipsis" vert="horz" wrap="square" lIns="38100" tIns="19050" rIns="38100" bIns="19050" anchor="ctr" anchorCtr="1">
                    <a:noAutofit/>
                  </a:bodyPr>
                  <a:lstStyle/>
                  <a:p>
                    <a:pPr>
                      <a:defRPr sz="600" b="1" i="0" u="none" strike="noStrike" kern="1200" baseline="0">
                        <a:solidFill>
                          <a:schemeClr val="lt1"/>
                        </a:solidFill>
                        <a:latin typeface="Maven Pro" pitchFamily="2" charset="0"/>
                        <a:ea typeface="+mn-ea"/>
                        <a:cs typeface="+mn-cs"/>
                      </a:defRPr>
                    </a:pPr>
                    <a:r>
                      <a:rPr lang="en-US" baseline="0" dirty="0"/>
                      <a:t>Corporations &amp; Foundations
</a:t>
                    </a:r>
                    <a:fld id="{D489F0D4-9D8A-4927-B0A5-43C86D96439E}" type="PERCENTAGE">
                      <a:rPr lang="en-US" baseline="0"/>
                      <a:pPr>
                        <a:defRPr sz="600">
                          <a:latin typeface="Maven Pro" pitchFamily="2" charset="0"/>
                        </a:defRPr>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600" b="1" i="0" u="none" strike="noStrike" kern="1200" baseline="0">
                      <a:solidFill>
                        <a:schemeClr val="lt1"/>
                      </a:solidFill>
                      <a:latin typeface="Maven Pro" pitchFamily="2"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4097033195658516"/>
                      <c:h val="0.18827049047954506"/>
                    </c:manualLayout>
                  </c15:layout>
                  <c15:dlblFieldTable/>
                  <c15:showDataLabelsRange val="0"/>
                </c:ext>
                <c:ext xmlns:c16="http://schemas.microsoft.com/office/drawing/2014/chart" uri="{C3380CC4-5D6E-409C-BE32-E72D297353CC}">
                  <c16:uniqueId val="{00000001-4BB5-41B7-80E2-ED0340F5E003}"/>
                </c:ext>
              </c:extLst>
            </c:dLbl>
            <c:dLbl>
              <c:idx val="2"/>
              <c:showLegendKey val="0"/>
              <c:showVal val="0"/>
              <c:showCatName val="1"/>
              <c:showSerName val="0"/>
              <c:showPercent val="1"/>
              <c:showBubbleSize val="0"/>
              <c:extLst>
                <c:ext xmlns:c15="http://schemas.microsoft.com/office/drawing/2012/chart" uri="{CE6537A1-D6FC-4f65-9D91-7224C49458BB}">
                  <c15:layout>
                    <c:manualLayout>
                      <c:w val="0.3072041185283314"/>
                      <c:h val="0.2125946103424724"/>
                    </c:manualLayout>
                  </c15:layout>
                </c:ext>
                <c:ext xmlns:c16="http://schemas.microsoft.com/office/drawing/2014/chart" uri="{C3380CC4-5D6E-409C-BE32-E72D297353CC}">
                  <c16:uniqueId val="{00000005-4BB5-41B7-80E2-ED0340F5E003}"/>
                </c:ext>
              </c:extLst>
            </c:dLbl>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lt1"/>
                    </a:solidFill>
                    <a:latin typeface="Maven Pro" pitchFamily="2" charset="0"/>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Corporations and Foundations</c:v>
                </c:pt>
                <c:pt idx="1">
                  <c:v>Online</c:v>
                </c:pt>
                <c:pt idx="2">
                  <c:v>Self Funding</c:v>
                </c:pt>
              </c:strCache>
            </c:strRef>
          </c:cat>
          <c:val>
            <c:numRef>
              <c:f>Sheet1!$B$2:$B$4</c:f>
              <c:numCache>
                <c:formatCode>#,##0</c:formatCode>
                <c:ptCount val="3"/>
                <c:pt idx="0">
                  <c:v>2340000</c:v>
                </c:pt>
                <c:pt idx="1">
                  <c:v>120000</c:v>
                </c:pt>
                <c:pt idx="2">
                  <c:v>540000</c:v>
                </c:pt>
              </c:numCache>
            </c:numRef>
          </c:val>
          <c:extLst>
            <c:ext xmlns:c16="http://schemas.microsoft.com/office/drawing/2014/chart" uri="{C3380CC4-5D6E-409C-BE32-E72D297353CC}">
              <c16:uniqueId val="{00000006-4BB5-41B7-80E2-ED0340F5E003}"/>
            </c:ext>
          </c:extLst>
        </c:ser>
        <c:dLbls>
          <c:showLegendKey val="0"/>
          <c:showVal val="0"/>
          <c:showCatName val="1"/>
          <c:showSerName val="0"/>
          <c:showPercent val="1"/>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
          <c:y val="6.3363108954737804E-2"/>
          <c:w val="0.9737136542002538"/>
          <c:h val="0.88645524884525351"/>
        </c:manualLayout>
      </c:layout>
      <c:doughnutChart>
        <c:varyColors val="1"/>
        <c:ser>
          <c:idx val="0"/>
          <c:order val="0"/>
          <c:tx>
            <c:strRef>
              <c:f>Sheet1!$B$1</c:f>
              <c:strCache>
                <c:ptCount val="1"/>
                <c:pt idx="0">
                  <c:v>Sales</c:v>
                </c:pt>
              </c:strCache>
            </c:strRef>
          </c:tx>
          <c:dPt>
            <c:idx val="0"/>
            <c:bubble3D val="0"/>
            <c:spPr>
              <a:solidFill>
                <a:schemeClr val="accent1">
                  <a:shade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9F20-4E6D-BB3A-4AD492E9F7AC}"/>
              </c:ext>
            </c:extLst>
          </c:dPt>
          <c:dPt>
            <c:idx val="1"/>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9F20-4E6D-BB3A-4AD492E9F7AC}"/>
              </c:ext>
            </c:extLst>
          </c:dPt>
          <c:dPt>
            <c:idx val="2"/>
            <c:bubble3D val="0"/>
            <c:spPr>
              <a:solidFill>
                <a:schemeClr val="accent1">
                  <a:tint val="65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9F20-4E6D-BB3A-4AD492E9F7AC}"/>
              </c:ext>
            </c:extLst>
          </c:dPt>
          <c:dLbls>
            <c:dLbl>
              <c:idx val="0"/>
              <c:layout>
                <c:manualLayout>
                  <c:x val="-6.7521941352346117E-17"/>
                  <c:y val="1.362785963733785E-2"/>
                </c:manualLayout>
              </c:layout>
              <c:tx>
                <c:rich>
                  <a:bodyPr rot="0" spcFirstLastPara="1" vertOverflow="ellipsis" vert="horz" wrap="square" lIns="38100" tIns="19050" rIns="38100" bIns="19050" anchor="ctr" anchorCtr="1">
                    <a:noAutofit/>
                  </a:bodyPr>
                  <a:lstStyle/>
                  <a:p>
                    <a:pPr>
                      <a:defRPr sz="600" b="1" i="0" u="none" strike="noStrike" kern="1200" baseline="0">
                        <a:solidFill>
                          <a:schemeClr val="lt1"/>
                        </a:solidFill>
                        <a:latin typeface="Maven Pro" pitchFamily="2" charset="0"/>
                        <a:ea typeface="+mn-ea"/>
                        <a:cs typeface="+mn-cs"/>
                      </a:defRPr>
                    </a:pPr>
                    <a:r>
                      <a:rPr lang="en-US" baseline="0" dirty="0"/>
                      <a:t>Operations
</a:t>
                    </a:r>
                    <a:fld id="{D489F0D4-9D8A-4927-B0A5-43C86D96439E}" type="PERCENTAGE">
                      <a:rPr lang="en-US" baseline="0"/>
                      <a:pPr>
                        <a:defRPr sz="600">
                          <a:latin typeface="Maven Pro" pitchFamily="2" charset="0"/>
                        </a:defRPr>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600" b="1" i="0" u="none" strike="noStrike" kern="1200" baseline="0">
                      <a:solidFill>
                        <a:schemeClr val="lt1"/>
                      </a:solidFill>
                      <a:latin typeface="Maven Pro" pitchFamily="2" charset="0"/>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layout>
                    <c:manualLayout>
                      <c:w val="0.4097033195658516"/>
                      <c:h val="0.18827049047954506"/>
                    </c:manualLayout>
                  </c15:layout>
                  <c15:dlblFieldTable/>
                  <c15:showDataLabelsRange val="0"/>
                </c:ext>
                <c:ext xmlns:c16="http://schemas.microsoft.com/office/drawing/2014/chart" uri="{C3380CC4-5D6E-409C-BE32-E72D297353CC}">
                  <c16:uniqueId val="{00000001-9F20-4E6D-BB3A-4AD492E9F7AC}"/>
                </c:ext>
              </c:extLst>
            </c:dLbl>
            <c:dLbl>
              <c:idx val="1"/>
              <c:showLegendKey val="0"/>
              <c:showVal val="0"/>
              <c:showCatName val="1"/>
              <c:showSerName val="0"/>
              <c:showPercent val="1"/>
              <c:showBubbleSize val="0"/>
              <c:extLst>
                <c:ext xmlns:c15="http://schemas.microsoft.com/office/drawing/2012/chart" uri="{CE6537A1-D6FC-4f65-9D91-7224C49458BB}">
                  <c15:layout>
                    <c:manualLayout>
                      <c:w val="0.38266967730035945"/>
                      <c:h val="0.16455640512085604"/>
                    </c:manualLayout>
                  </c15:layout>
                </c:ext>
                <c:ext xmlns:c16="http://schemas.microsoft.com/office/drawing/2014/chart" uri="{C3380CC4-5D6E-409C-BE32-E72D297353CC}">
                  <c16:uniqueId val="{00000003-9F20-4E6D-BB3A-4AD492E9F7AC}"/>
                </c:ext>
              </c:extLst>
            </c:dLbl>
            <c:dLbl>
              <c:idx val="2"/>
              <c:showLegendKey val="0"/>
              <c:showVal val="0"/>
              <c:showCatName val="1"/>
              <c:showSerName val="0"/>
              <c:showPercent val="1"/>
              <c:showBubbleSize val="0"/>
              <c:extLst>
                <c:ext xmlns:c15="http://schemas.microsoft.com/office/drawing/2012/chart" uri="{CE6537A1-D6FC-4f65-9D91-7224C49458BB}">
                  <c15:layout>
                    <c:manualLayout>
                      <c:w val="0.36613303899806909"/>
                      <c:h val="0.2125946103424724"/>
                    </c:manualLayout>
                  </c15:layout>
                </c:ext>
                <c:ext xmlns:c16="http://schemas.microsoft.com/office/drawing/2014/chart" uri="{C3380CC4-5D6E-409C-BE32-E72D297353CC}">
                  <c16:uniqueId val="{00000005-9F20-4E6D-BB3A-4AD492E9F7AC}"/>
                </c:ext>
              </c:extLst>
            </c:dLbl>
            <c:spPr>
              <a:noFill/>
              <a:ln>
                <a:noFill/>
              </a:ln>
              <a:effectLst/>
            </c:spPr>
            <c:txPr>
              <a:bodyPr rot="0" spcFirstLastPara="1" vertOverflow="ellipsis" vert="horz" wrap="square" lIns="38100" tIns="19050" rIns="38100" bIns="19050" anchor="ctr" anchorCtr="1">
                <a:spAutoFit/>
              </a:bodyPr>
              <a:lstStyle/>
              <a:p>
                <a:pPr>
                  <a:defRPr sz="600" b="1" i="0" u="none" strike="noStrike" kern="1200" baseline="0">
                    <a:solidFill>
                      <a:schemeClr val="lt1"/>
                    </a:solidFill>
                    <a:latin typeface="Maven Pro" pitchFamily="2" charset="0"/>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Operations</c:v>
                </c:pt>
                <c:pt idx="1">
                  <c:v>Development</c:v>
                </c:pt>
                <c:pt idx="2">
                  <c:v>Administration</c:v>
                </c:pt>
              </c:strCache>
            </c:strRef>
          </c:cat>
          <c:val>
            <c:numRef>
              <c:f>Sheet1!$B$2:$B$4</c:f>
              <c:numCache>
                <c:formatCode>#,##0</c:formatCode>
                <c:ptCount val="3"/>
                <c:pt idx="0">
                  <c:v>2262000</c:v>
                </c:pt>
                <c:pt idx="1">
                  <c:v>290000</c:v>
                </c:pt>
                <c:pt idx="2">
                  <c:v>348000</c:v>
                </c:pt>
              </c:numCache>
            </c:numRef>
          </c:val>
          <c:extLst>
            <c:ext xmlns:c16="http://schemas.microsoft.com/office/drawing/2014/chart" uri="{C3380CC4-5D6E-409C-BE32-E72D297353CC}">
              <c16:uniqueId val="{00000006-9F20-4E6D-BB3A-4AD492E9F7AC}"/>
            </c:ext>
          </c:extLst>
        </c:ser>
        <c:dLbls>
          <c:showLegendKey val="0"/>
          <c:showVal val="0"/>
          <c:showCatName val="1"/>
          <c:showSerName val="0"/>
          <c:showPercent val="1"/>
          <c:showBubbleSize val="0"/>
          <c:showLeaderLines val="1"/>
        </c:dLbls>
        <c:firstSliceAng val="0"/>
        <c:holeSize val="50"/>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298401217173263"/>
          <c:y val="5.9666560015150118E-2"/>
          <c:w val="0.7124938092819022"/>
          <c:h val="0.72241270166109095"/>
        </c:manualLayout>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numRef>
              <c:f>Sheet1!$A$2:$A$5</c:f>
              <c:numCache>
                <c:formatCode>General</c:formatCode>
                <c:ptCount val="4"/>
                <c:pt idx="0">
                  <c:v>2016</c:v>
                </c:pt>
                <c:pt idx="1">
                  <c:v>2019</c:v>
                </c:pt>
                <c:pt idx="2">
                  <c:v>2022</c:v>
                </c:pt>
                <c:pt idx="3">
                  <c:v>2025</c:v>
                </c:pt>
              </c:numCache>
            </c:numRef>
          </c:cat>
          <c:val>
            <c:numRef>
              <c:f>Sheet1!$B$2:$B$5</c:f>
              <c:numCache>
                <c:formatCode>General</c:formatCode>
                <c:ptCount val="4"/>
                <c:pt idx="0">
                  <c:v>63000</c:v>
                </c:pt>
                <c:pt idx="1">
                  <c:v>197000</c:v>
                </c:pt>
                <c:pt idx="2">
                  <c:v>322000</c:v>
                </c:pt>
                <c:pt idx="3">
                  <c:v>487000</c:v>
                </c:pt>
              </c:numCache>
            </c:numRef>
          </c:val>
          <c:extLst>
            <c:ext xmlns:c16="http://schemas.microsoft.com/office/drawing/2014/chart" uri="{C3380CC4-5D6E-409C-BE32-E72D297353CC}">
              <c16:uniqueId val="{00000000-7CE4-46A6-8853-FC3228A1335A}"/>
            </c:ext>
          </c:extLst>
        </c:ser>
        <c:ser>
          <c:idx val="1"/>
          <c:order val="1"/>
          <c:tx>
            <c:strRef>
              <c:f>Sheet1!$C$1</c:f>
              <c:strCache>
                <c:ptCount val="1"/>
                <c:pt idx="0">
                  <c:v>Coln1</c:v>
                </c:pt>
              </c:strCache>
            </c:strRef>
          </c:tx>
          <c:spPr>
            <a:solidFill>
              <a:schemeClr val="accent2"/>
            </a:solidFill>
            <a:ln>
              <a:noFill/>
            </a:ln>
            <a:effectLst/>
          </c:spPr>
          <c:invertIfNegative val="0"/>
          <c:cat>
            <c:numRef>
              <c:f>Sheet1!$A$2:$A$5</c:f>
              <c:numCache>
                <c:formatCode>General</c:formatCode>
                <c:ptCount val="4"/>
                <c:pt idx="0">
                  <c:v>2016</c:v>
                </c:pt>
                <c:pt idx="1">
                  <c:v>2019</c:v>
                </c:pt>
                <c:pt idx="2">
                  <c:v>2022</c:v>
                </c:pt>
                <c:pt idx="3">
                  <c:v>2025</c:v>
                </c:pt>
              </c:numCache>
            </c:numRef>
          </c:cat>
          <c:val>
            <c:numRef>
              <c:f>Sheet1!$C$2:$C$5</c:f>
              <c:numCache>
                <c:formatCode>General</c:formatCode>
                <c:ptCount val="4"/>
              </c:numCache>
            </c:numRef>
          </c:val>
          <c:extLst>
            <c:ext xmlns:c16="http://schemas.microsoft.com/office/drawing/2014/chart" uri="{C3380CC4-5D6E-409C-BE32-E72D297353CC}">
              <c16:uniqueId val="{00000001-7CE4-46A6-8853-FC3228A1335A}"/>
            </c:ext>
          </c:extLst>
        </c:ser>
        <c:ser>
          <c:idx val="2"/>
          <c:order val="2"/>
          <c:tx>
            <c:strRef>
              <c:f>Sheet1!$D$1</c:f>
              <c:strCache>
                <c:ptCount val="1"/>
                <c:pt idx="0">
                  <c:v>Column1</c:v>
                </c:pt>
              </c:strCache>
            </c:strRef>
          </c:tx>
          <c:spPr>
            <a:solidFill>
              <a:schemeClr val="accent3"/>
            </a:solidFill>
            <a:ln>
              <a:noFill/>
            </a:ln>
            <a:effectLst/>
          </c:spPr>
          <c:invertIfNegative val="0"/>
          <c:cat>
            <c:numRef>
              <c:f>Sheet1!$A$2:$A$5</c:f>
              <c:numCache>
                <c:formatCode>General</c:formatCode>
                <c:ptCount val="4"/>
                <c:pt idx="0">
                  <c:v>2016</c:v>
                </c:pt>
                <c:pt idx="1">
                  <c:v>2019</c:v>
                </c:pt>
                <c:pt idx="2">
                  <c:v>2022</c:v>
                </c:pt>
                <c:pt idx="3">
                  <c:v>2025</c:v>
                </c:pt>
              </c:numCache>
            </c:numRef>
          </c:cat>
          <c:val>
            <c:numRef>
              <c:f>Sheet1!$D$2:$D$5</c:f>
              <c:numCache>
                <c:formatCode>General</c:formatCode>
                <c:ptCount val="4"/>
              </c:numCache>
            </c:numRef>
          </c:val>
          <c:extLst>
            <c:ext xmlns:c16="http://schemas.microsoft.com/office/drawing/2014/chart" uri="{C3380CC4-5D6E-409C-BE32-E72D297353CC}">
              <c16:uniqueId val="{00000002-7CE4-46A6-8853-FC3228A1335A}"/>
            </c:ext>
          </c:extLst>
        </c:ser>
        <c:dLbls>
          <c:showLegendKey val="0"/>
          <c:showVal val="0"/>
          <c:showCatName val="0"/>
          <c:showSerName val="0"/>
          <c:showPercent val="0"/>
          <c:showBubbleSize val="0"/>
        </c:dLbls>
        <c:gapWidth val="300"/>
        <c:overlap val="100"/>
        <c:serLines>
          <c:spPr>
            <a:ln w="9525" cap="flat" cmpd="sng" algn="ctr">
              <a:solidFill>
                <a:schemeClr val="tx1">
                  <a:lumMod val="35000"/>
                  <a:lumOff val="65000"/>
                </a:schemeClr>
              </a:solidFill>
              <a:round/>
            </a:ln>
            <a:effectLst/>
          </c:spPr>
        </c:serLines>
        <c:axId val="1112663840"/>
        <c:axId val="1112665760"/>
      </c:barChart>
      <c:catAx>
        <c:axId val="11126638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2665760"/>
        <c:crosses val="autoZero"/>
        <c:auto val="1"/>
        <c:lblAlgn val="ctr"/>
        <c:lblOffset val="100"/>
        <c:noMultiLvlLbl val="0"/>
      </c:catAx>
      <c:valAx>
        <c:axId val="1112665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Metric Tons (in Thousands)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12663840"/>
        <c:crosses val="autoZero"/>
        <c:crossBetween val="between"/>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6"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jpe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jpeg"/><Relationship Id="rId16" Type="http://schemas.openxmlformats.org/officeDocument/2006/relationships/chart" Target="../charts/chart3.xml"/><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svg"/><Relationship Id="rId15" Type="http://schemas.openxmlformats.org/officeDocument/2006/relationships/chart" Target="../charts/chart2.xml"/><Relationship Id="rId10" Type="http://schemas.openxmlformats.org/officeDocument/2006/relationships/image" Target="../media/image21.sv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svg"/></Relationships>
</file>

<file path=ppt/slides/_rels/slide3.xml.rels><?xml version="1.0" encoding="UTF-8" standalone="yes"?>
<Relationships xmlns="http://schemas.openxmlformats.org/package/2006/relationships"><Relationship Id="rId8" Type="http://schemas.openxmlformats.org/officeDocument/2006/relationships/image" Target="../media/image30.jpeg"/><Relationship Id="rId13" Type="http://schemas.openxmlformats.org/officeDocument/2006/relationships/image" Target="../media/image35.svg"/><Relationship Id="rId18" Type="http://schemas.openxmlformats.org/officeDocument/2006/relationships/image" Target="../media/image40.png"/><Relationship Id="rId3" Type="http://schemas.openxmlformats.org/officeDocument/2006/relationships/image" Target="../media/image2.png"/><Relationship Id="rId21" Type="http://schemas.openxmlformats.org/officeDocument/2006/relationships/image" Target="../media/image43.jpe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chart" Target="../charts/chart4.xml"/><Relationship Id="rId2" Type="http://schemas.openxmlformats.org/officeDocument/2006/relationships/image" Target="../media/image1.jpeg"/><Relationship Id="rId16" Type="http://schemas.openxmlformats.org/officeDocument/2006/relationships/image" Target="../media/image38.jpeg"/><Relationship Id="rId20"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5" Type="http://schemas.openxmlformats.org/officeDocument/2006/relationships/image" Target="../media/image27.svg"/><Relationship Id="rId15" Type="http://schemas.openxmlformats.org/officeDocument/2006/relationships/image" Target="../media/image37.png"/><Relationship Id="rId23" Type="http://schemas.openxmlformats.org/officeDocument/2006/relationships/image" Target="../media/image45.png"/><Relationship Id="rId10" Type="http://schemas.openxmlformats.org/officeDocument/2006/relationships/image" Target="../media/image32.jpeg"/><Relationship Id="rId19" Type="http://schemas.openxmlformats.org/officeDocument/2006/relationships/image" Target="../media/image41.jpe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8.sv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svg"/><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2.png"/><Relationship Id="rId7"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jpeg"/><Relationship Id="rId10" Type="http://schemas.openxmlformats.org/officeDocument/2006/relationships/hyperlink" Target="https://www.gsam.com/content/dam/gsam/pdfs/common/en/public/articles/2021/AM_Womenomics_COVID_19_Impact.pdf?sa=n&amp;rd=n" TargetMode="External"/><Relationship Id="rId4" Type="http://schemas.openxmlformats.org/officeDocument/2006/relationships/image" Target="../media/image52.png"/><Relationship Id="rId9" Type="http://schemas.openxmlformats.org/officeDocument/2006/relationships/image" Target="../media/image5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67449" y="3483137"/>
            <a:ext cx="13296151" cy="4841427"/>
            <a:chOff x="63500" y="63500"/>
            <a:chExt cx="13300696" cy="4841424"/>
          </a:xfrm>
        </p:grpSpPr>
        <p:sp>
          <p:nvSpPr>
            <p:cNvPr id="3" name="Freeform 3"/>
            <p:cNvSpPr/>
            <p:nvPr/>
          </p:nvSpPr>
          <p:spPr>
            <a:xfrm>
              <a:off x="136912" y="3132893"/>
              <a:ext cx="10077958" cy="1772031"/>
            </a:xfrm>
            <a:custGeom>
              <a:avLst/>
              <a:gdLst/>
              <a:ahLst/>
              <a:cxnLst/>
              <a:rect l="l" t="t" r="r" b="b"/>
              <a:pathLst>
                <a:path w="10077958" h="1772031">
                  <a:moveTo>
                    <a:pt x="0" y="1772031"/>
                  </a:moveTo>
                  <a:lnTo>
                    <a:pt x="10077958" y="1772031"/>
                  </a:lnTo>
                  <a:lnTo>
                    <a:pt x="10077958" y="0"/>
                  </a:lnTo>
                  <a:lnTo>
                    <a:pt x="0" y="0"/>
                  </a:lnTo>
                  <a:close/>
                </a:path>
              </a:pathLst>
            </a:custGeom>
            <a:solidFill>
              <a:srgbClr val="F7F7F7"/>
            </a:solidFill>
          </p:spPr>
        </p:sp>
        <p:sp>
          <p:nvSpPr>
            <p:cNvPr id="4" name="Freeform 4"/>
            <p:cNvSpPr/>
            <p:nvPr/>
          </p:nvSpPr>
          <p:spPr>
            <a:xfrm>
              <a:off x="63500" y="3106674"/>
              <a:ext cx="10088118" cy="1782191"/>
            </a:xfrm>
            <a:custGeom>
              <a:avLst/>
              <a:gdLst/>
              <a:ahLst/>
              <a:cxnLst/>
              <a:rect l="l" t="t" r="r" b="b"/>
              <a:pathLst>
                <a:path w="10088118" h="1782191">
                  <a:moveTo>
                    <a:pt x="10033" y="5080"/>
                  </a:moveTo>
                  <a:lnTo>
                    <a:pt x="10033" y="1777111"/>
                  </a:lnTo>
                  <a:lnTo>
                    <a:pt x="5080" y="1777111"/>
                  </a:lnTo>
                  <a:lnTo>
                    <a:pt x="5080" y="1772031"/>
                  </a:lnTo>
                  <a:lnTo>
                    <a:pt x="10083038" y="1772031"/>
                  </a:lnTo>
                  <a:lnTo>
                    <a:pt x="10083038" y="1777111"/>
                  </a:lnTo>
                  <a:lnTo>
                    <a:pt x="10077958" y="1777111"/>
                  </a:lnTo>
                  <a:lnTo>
                    <a:pt x="10077958" y="5080"/>
                  </a:lnTo>
                  <a:lnTo>
                    <a:pt x="10083038" y="5080"/>
                  </a:lnTo>
                  <a:lnTo>
                    <a:pt x="10083038" y="10160"/>
                  </a:lnTo>
                  <a:lnTo>
                    <a:pt x="5080" y="10160"/>
                  </a:lnTo>
                  <a:lnTo>
                    <a:pt x="5080" y="5080"/>
                  </a:lnTo>
                  <a:lnTo>
                    <a:pt x="10160" y="5080"/>
                  </a:lnTo>
                  <a:moveTo>
                    <a:pt x="127" y="5080"/>
                  </a:moveTo>
                  <a:lnTo>
                    <a:pt x="127" y="0"/>
                  </a:lnTo>
                  <a:lnTo>
                    <a:pt x="5207" y="0"/>
                  </a:lnTo>
                  <a:lnTo>
                    <a:pt x="10083038" y="0"/>
                  </a:lnTo>
                  <a:lnTo>
                    <a:pt x="10088118" y="0"/>
                  </a:lnTo>
                  <a:lnTo>
                    <a:pt x="10088118" y="5080"/>
                  </a:lnTo>
                  <a:lnTo>
                    <a:pt x="10088118" y="1777111"/>
                  </a:lnTo>
                  <a:lnTo>
                    <a:pt x="10088118" y="1782191"/>
                  </a:lnTo>
                  <a:lnTo>
                    <a:pt x="10083038" y="1782191"/>
                  </a:lnTo>
                  <a:lnTo>
                    <a:pt x="5080" y="1782191"/>
                  </a:lnTo>
                  <a:lnTo>
                    <a:pt x="0" y="1782191"/>
                  </a:lnTo>
                  <a:lnTo>
                    <a:pt x="0" y="1777111"/>
                  </a:lnTo>
                  <a:lnTo>
                    <a:pt x="0" y="5080"/>
                  </a:lnTo>
                  <a:close/>
                </a:path>
              </a:pathLst>
            </a:custGeom>
            <a:solidFill>
              <a:srgbClr val="000000"/>
            </a:solidFill>
          </p:spPr>
        </p:sp>
        <p:sp>
          <p:nvSpPr>
            <p:cNvPr id="5" name="Freeform 5"/>
            <p:cNvSpPr/>
            <p:nvPr/>
          </p:nvSpPr>
          <p:spPr>
            <a:xfrm>
              <a:off x="10141966" y="1180084"/>
              <a:ext cx="3222230" cy="3708654"/>
            </a:xfrm>
            <a:custGeom>
              <a:avLst/>
              <a:gdLst/>
              <a:ahLst/>
              <a:cxnLst/>
              <a:rect l="l" t="t" r="r" b="b"/>
              <a:pathLst>
                <a:path w="3247390" h="3708654">
                  <a:moveTo>
                    <a:pt x="11430" y="5588"/>
                  </a:moveTo>
                  <a:lnTo>
                    <a:pt x="11430" y="3703066"/>
                  </a:lnTo>
                  <a:lnTo>
                    <a:pt x="5842" y="3703066"/>
                  </a:lnTo>
                  <a:lnTo>
                    <a:pt x="5842" y="3697478"/>
                  </a:lnTo>
                  <a:lnTo>
                    <a:pt x="3242056" y="3697478"/>
                  </a:lnTo>
                  <a:lnTo>
                    <a:pt x="3242056" y="3703066"/>
                  </a:lnTo>
                  <a:lnTo>
                    <a:pt x="3236469" y="3703066"/>
                  </a:lnTo>
                  <a:lnTo>
                    <a:pt x="3236469" y="5588"/>
                  </a:lnTo>
                  <a:lnTo>
                    <a:pt x="3242056" y="5588"/>
                  </a:lnTo>
                  <a:lnTo>
                    <a:pt x="3242056" y="11176"/>
                  </a:lnTo>
                  <a:lnTo>
                    <a:pt x="5715" y="11176"/>
                  </a:lnTo>
                  <a:lnTo>
                    <a:pt x="5715" y="5588"/>
                  </a:lnTo>
                  <a:lnTo>
                    <a:pt x="11303" y="5588"/>
                  </a:lnTo>
                  <a:moveTo>
                    <a:pt x="0" y="5588"/>
                  </a:moveTo>
                  <a:lnTo>
                    <a:pt x="0" y="0"/>
                  </a:lnTo>
                  <a:lnTo>
                    <a:pt x="5588" y="0"/>
                  </a:lnTo>
                  <a:lnTo>
                    <a:pt x="3241803" y="0"/>
                  </a:lnTo>
                  <a:lnTo>
                    <a:pt x="3247390" y="0"/>
                  </a:lnTo>
                  <a:lnTo>
                    <a:pt x="3247390" y="5588"/>
                  </a:lnTo>
                  <a:lnTo>
                    <a:pt x="3247390" y="3703066"/>
                  </a:lnTo>
                  <a:lnTo>
                    <a:pt x="3247390" y="3708654"/>
                  </a:lnTo>
                  <a:lnTo>
                    <a:pt x="3241803" y="3708654"/>
                  </a:lnTo>
                  <a:lnTo>
                    <a:pt x="5715" y="3708654"/>
                  </a:lnTo>
                  <a:lnTo>
                    <a:pt x="127" y="3708654"/>
                  </a:lnTo>
                  <a:lnTo>
                    <a:pt x="127" y="3703066"/>
                  </a:lnTo>
                  <a:lnTo>
                    <a:pt x="127" y="5588"/>
                  </a:lnTo>
                  <a:close/>
                </a:path>
              </a:pathLst>
            </a:custGeom>
            <a:solidFill>
              <a:srgbClr val="7399C6"/>
            </a:solidFill>
          </p:spPr>
        </p:sp>
        <p:sp>
          <p:nvSpPr>
            <p:cNvPr id="6" name="Freeform 6"/>
            <p:cNvSpPr/>
            <p:nvPr/>
          </p:nvSpPr>
          <p:spPr>
            <a:xfrm>
              <a:off x="70358" y="70358"/>
              <a:ext cx="4918837" cy="3048508"/>
            </a:xfrm>
            <a:custGeom>
              <a:avLst/>
              <a:gdLst/>
              <a:ahLst/>
              <a:cxnLst/>
              <a:rect l="l" t="t" r="r" b="b"/>
              <a:pathLst>
                <a:path w="4918837" h="3048508">
                  <a:moveTo>
                    <a:pt x="0" y="3048508"/>
                  </a:moveTo>
                  <a:lnTo>
                    <a:pt x="4918837" y="3048508"/>
                  </a:lnTo>
                  <a:lnTo>
                    <a:pt x="4918837" y="0"/>
                  </a:lnTo>
                  <a:lnTo>
                    <a:pt x="0" y="0"/>
                  </a:lnTo>
                  <a:close/>
                </a:path>
              </a:pathLst>
            </a:custGeom>
            <a:solidFill>
              <a:srgbClr val="FFFDF5"/>
            </a:solidFill>
          </p:spPr>
        </p:sp>
        <p:sp>
          <p:nvSpPr>
            <p:cNvPr id="7" name="Freeform 7"/>
            <p:cNvSpPr/>
            <p:nvPr/>
          </p:nvSpPr>
          <p:spPr>
            <a:xfrm>
              <a:off x="63500" y="63500"/>
              <a:ext cx="4932553" cy="3062224"/>
            </a:xfrm>
            <a:custGeom>
              <a:avLst/>
              <a:gdLst/>
              <a:ahLst/>
              <a:cxnLst/>
              <a:rect l="l" t="t" r="r" b="b"/>
              <a:pathLst>
                <a:path w="4932553" h="3062224">
                  <a:moveTo>
                    <a:pt x="13716" y="6858"/>
                  </a:moveTo>
                  <a:lnTo>
                    <a:pt x="13716" y="3055366"/>
                  </a:lnTo>
                  <a:lnTo>
                    <a:pt x="6858" y="3055366"/>
                  </a:lnTo>
                  <a:lnTo>
                    <a:pt x="6858" y="3048508"/>
                  </a:lnTo>
                  <a:lnTo>
                    <a:pt x="4925695" y="3048508"/>
                  </a:lnTo>
                  <a:lnTo>
                    <a:pt x="4925695" y="3055366"/>
                  </a:lnTo>
                  <a:lnTo>
                    <a:pt x="4918837" y="3055366"/>
                  </a:lnTo>
                  <a:lnTo>
                    <a:pt x="4918837" y="6858"/>
                  </a:lnTo>
                  <a:lnTo>
                    <a:pt x="4925695" y="6858"/>
                  </a:lnTo>
                  <a:lnTo>
                    <a:pt x="4925695" y="13716"/>
                  </a:lnTo>
                  <a:lnTo>
                    <a:pt x="6858" y="13716"/>
                  </a:lnTo>
                  <a:lnTo>
                    <a:pt x="6858" y="6858"/>
                  </a:lnTo>
                  <a:lnTo>
                    <a:pt x="13716" y="6858"/>
                  </a:lnTo>
                  <a:moveTo>
                    <a:pt x="0" y="6858"/>
                  </a:moveTo>
                  <a:lnTo>
                    <a:pt x="0" y="0"/>
                  </a:lnTo>
                  <a:lnTo>
                    <a:pt x="6858" y="0"/>
                  </a:lnTo>
                  <a:lnTo>
                    <a:pt x="4925695" y="0"/>
                  </a:lnTo>
                  <a:lnTo>
                    <a:pt x="4932553" y="0"/>
                  </a:lnTo>
                  <a:lnTo>
                    <a:pt x="4932553" y="6858"/>
                  </a:lnTo>
                  <a:lnTo>
                    <a:pt x="4932553" y="3055366"/>
                  </a:lnTo>
                  <a:lnTo>
                    <a:pt x="4932553" y="3062224"/>
                  </a:lnTo>
                  <a:lnTo>
                    <a:pt x="4925695" y="3062224"/>
                  </a:lnTo>
                  <a:lnTo>
                    <a:pt x="6858" y="3062224"/>
                  </a:lnTo>
                  <a:lnTo>
                    <a:pt x="0" y="3062224"/>
                  </a:lnTo>
                  <a:lnTo>
                    <a:pt x="0" y="3055366"/>
                  </a:lnTo>
                  <a:lnTo>
                    <a:pt x="0" y="6858"/>
                  </a:lnTo>
                  <a:close/>
                </a:path>
              </a:pathLst>
            </a:custGeom>
            <a:solidFill>
              <a:srgbClr val="000000"/>
            </a:solidFill>
          </p:spPr>
        </p:sp>
      </p:grpSp>
      <p:grpSp>
        <p:nvGrpSpPr>
          <p:cNvPr id="8" name="Group 8"/>
          <p:cNvGrpSpPr>
            <a:grpSpLocks noChangeAspect="1"/>
          </p:cNvGrpSpPr>
          <p:nvPr/>
        </p:nvGrpSpPr>
        <p:grpSpPr>
          <a:xfrm>
            <a:off x="203959" y="1037492"/>
            <a:ext cx="13450881" cy="2005089"/>
            <a:chOff x="0" y="0"/>
            <a:chExt cx="13450875" cy="2005089"/>
          </a:xfrm>
        </p:grpSpPr>
        <p:sp>
          <p:nvSpPr>
            <p:cNvPr id="9" name="Freeform 9"/>
            <p:cNvSpPr/>
            <p:nvPr/>
          </p:nvSpPr>
          <p:spPr>
            <a:xfrm>
              <a:off x="68580" y="278257"/>
              <a:ext cx="10101834" cy="468376"/>
            </a:xfrm>
            <a:custGeom>
              <a:avLst/>
              <a:gdLst/>
              <a:ahLst/>
              <a:cxnLst/>
              <a:rect l="l" t="t" r="r" b="b"/>
              <a:pathLst>
                <a:path w="10101834" h="468376">
                  <a:moveTo>
                    <a:pt x="0" y="468376"/>
                  </a:moveTo>
                  <a:lnTo>
                    <a:pt x="10101834" y="468376"/>
                  </a:lnTo>
                  <a:lnTo>
                    <a:pt x="10101834" y="0"/>
                  </a:lnTo>
                  <a:lnTo>
                    <a:pt x="0" y="0"/>
                  </a:lnTo>
                  <a:close/>
                </a:path>
              </a:pathLst>
            </a:custGeom>
            <a:solidFill>
              <a:srgbClr val="F7F7F7"/>
            </a:solidFill>
          </p:spPr>
        </p:sp>
        <p:sp>
          <p:nvSpPr>
            <p:cNvPr id="10" name="Freeform 10"/>
            <p:cNvSpPr/>
            <p:nvPr/>
          </p:nvSpPr>
          <p:spPr>
            <a:xfrm>
              <a:off x="63500" y="273177"/>
              <a:ext cx="10111994" cy="478536"/>
            </a:xfrm>
            <a:custGeom>
              <a:avLst/>
              <a:gdLst/>
              <a:ahLst/>
              <a:cxnLst/>
              <a:rect l="l" t="t" r="r" b="b"/>
              <a:pathLst>
                <a:path w="10111994" h="478536">
                  <a:moveTo>
                    <a:pt x="10033" y="5080"/>
                  </a:moveTo>
                  <a:lnTo>
                    <a:pt x="10033" y="473456"/>
                  </a:lnTo>
                  <a:lnTo>
                    <a:pt x="5080" y="473456"/>
                  </a:lnTo>
                  <a:lnTo>
                    <a:pt x="5080" y="468376"/>
                  </a:lnTo>
                  <a:lnTo>
                    <a:pt x="10106914" y="468376"/>
                  </a:lnTo>
                  <a:lnTo>
                    <a:pt x="10106914" y="473456"/>
                  </a:lnTo>
                  <a:lnTo>
                    <a:pt x="10101834" y="473456"/>
                  </a:lnTo>
                  <a:lnTo>
                    <a:pt x="10101834" y="5080"/>
                  </a:lnTo>
                  <a:lnTo>
                    <a:pt x="10106914" y="5080"/>
                  </a:lnTo>
                  <a:lnTo>
                    <a:pt x="10106914" y="10160"/>
                  </a:lnTo>
                  <a:lnTo>
                    <a:pt x="5080" y="10160"/>
                  </a:lnTo>
                  <a:lnTo>
                    <a:pt x="5080" y="5080"/>
                  </a:lnTo>
                  <a:lnTo>
                    <a:pt x="10160" y="5080"/>
                  </a:lnTo>
                  <a:moveTo>
                    <a:pt x="127" y="5080"/>
                  </a:moveTo>
                  <a:lnTo>
                    <a:pt x="127" y="0"/>
                  </a:lnTo>
                  <a:lnTo>
                    <a:pt x="5207" y="0"/>
                  </a:lnTo>
                  <a:lnTo>
                    <a:pt x="10106914" y="0"/>
                  </a:lnTo>
                  <a:lnTo>
                    <a:pt x="10111994" y="0"/>
                  </a:lnTo>
                  <a:lnTo>
                    <a:pt x="10111994" y="5080"/>
                  </a:lnTo>
                  <a:lnTo>
                    <a:pt x="10111994" y="473456"/>
                  </a:lnTo>
                  <a:lnTo>
                    <a:pt x="10111994" y="478536"/>
                  </a:lnTo>
                  <a:lnTo>
                    <a:pt x="10106914" y="478536"/>
                  </a:lnTo>
                  <a:lnTo>
                    <a:pt x="5080" y="478536"/>
                  </a:lnTo>
                  <a:lnTo>
                    <a:pt x="0" y="478536"/>
                  </a:lnTo>
                  <a:lnTo>
                    <a:pt x="0" y="473456"/>
                  </a:lnTo>
                  <a:lnTo>
                    <a:pt x="0" y="5080"/>
                  </a:lnTo>
                  <a:close/>
                </a:path>
              </a:pathLst>
            </a:custGeom>
            <a:solidFill>
              <a:srgbClr val="000000"/>
            </a:solidFill>
          </p:spPr>
        </p:sp>
        <p:sp>
          <p:nvSpPr>
            <p:cNvPr id="11" name="Freeform 11"/>
            <p:cNvSpPr/>
            <p:nvPr/>
          </p:nvSpPr>
          <p:spPr>
            <a:xfrm>
              <a:off x="68199" y="756412"/>
              <a:ext cx="10088118" cy="1180465"/>
            </a:xfrm>
            <a:custGeom>
              <a:avLst/>
              <a:gdLst/>
              <a:ahLst/>
              <a:cxnLst/>
              <a:rect l="l" t="t" r="r" b="b"/>
              <a:pathLst>
                <a:path w="10088118" h="1180465">
                  <a:moveTo>
                    <a:pt x="0" y="1180465"/>
                  </a:moveTo>
                  <a:lnTo>
                    <a:pt x="10088118" y="1180465"/>
                  </a:lnTo>
                  <a:lnTo>
                    <a:pt x="10088118" y="0"/>
                  </a:lnTo>
                  <a:lnTo>
                    <a:pt x="0" y="0"/>
                  </a:lnTo>
                  <a:close/>
                </a:path>
              </a:pathLst>
            </a:custGeom>
            <a:solidFill>
              <a:srgbClr val="E6F1FF"/>
            </a:solidFill>
          </p:spPr>
        </p:sp>
        <p:sp>
          <p:nvSpPr>
            <p:cNvPr id="12" name="Freeform 12"/>
            <p:cNvSpPr/>
            <p:nvPr/>
          </p:nvSpPr>
          <p:spPr>
            <a:xfrm>
              <a:off x="63500" y="751586"/>
              <a:ext cx="10097643" cy="1190117"/>
            </a:xfrm>
            <a:custGeom>
              <a:avLst/>
              <a:gdLst/>
              <a:ahLst/>
              <a:cxnLst/>
              <a:rect l="l" t="t" r="r" b="b"/>
              <a:pathLst>
                <a:path w="10097643" h="1190117">
                  <a:moveTo>
                    <a:pt x="9525" y="4826"/>
                  </a:moveTo>
                  <a:lnTo>
                    <a:pt x="9525" y="1185291"/>
                  </a:lnTo>
                  <a:lnTo>
                    <a:pt x="4826" y="1185291"/>
                  </a:lnTo>
                  <a:lnTo>
                    <a:pt x="4826" y="1180465"/>
                  </a:lnTo>
                  <a:lnTo>
                    <a:pt x="10092817" y="1180465"/>
                  </a:lnTo>
                  <a:lnTo>
                    <a:pt x="10092817" y="1185291"/>
                  </a:lnTo>
                  <a:lnTo>
                    <a:pt x="10087991" y="1185291"/>
                  </a:lnTo>
                  <a:lnTo>
                    <a:pt x="10087991" y="4826"/>
                  </a:lnTo>
                  <a:lnTo>
                    <a:pt x="10092817" y="4826"/>
                  </a:lnTo>
                  <a:lnTo>
                    <a:pt x="10092817" y="9652"/>
                  </a:lnTo>
                  <a:lnTo>
                    <a:pt x="4826" y="9652"/>
                  </a:lnTo>
                  <a:lnTo>
                    <a:pt x="4826" y="4826"/>
                  </a:lnTo>
                  <a:lnTo>
                    <a:pt x="9652" y="4826"/>
                  </a:lnTo>
                  <a:moveTo>
                    <a:pt x="127" y="4826"/>
                  </a:moveTo>
                  <a:lnTo>
                    <a:pt x="127" y="0"/>
                  </a:lnTo>
                  <a:lnTo>
                    <a:pt x="4953" y="0"/>
                  </a:lnTo>
                  <a:lnTo>
                    <a:pt x="10092817" y="0"/>
                  </a:lnTo>
                  <a:lnTo>
                    <a:pt x="10097643" y="0"/>
                  </a:lnTo>
                  <a:lnTo>
                    <a:pt x="10097643" y="4826"/>
                  </a:lnTo>
                  <a:lnTo>
                    <a:pt x="10097643" y="1185291"/>
                  </a:lnTo>
                  <a:lnTo>
                    <a:pt x="10097643" y="1190117"/>
                  </a:lnTo>
                  <a:lnTo>
                    <a:pt x="10092817" y="1190117"/>
                  </a:lnTo>
                  <a:lnTo>
                    <a:pt x="4826" y="1190117"/>
                  </a:lnTo>
                  <a:lnTo>
                    <a:pt x="0" y="1190117"/>
                  </a:lnTo>
                  <a:lnTo>
                    <a:pt x="0" y="1185291"/>
                  </a:lnTo>
                  <a:lnTo>
                    <a:pt x="0" y="4826"/>
                  </a:lnTo>
                  <a:close/>
                </a:path>
              </a:pathLst>
            </a:custGeom>
            <a:solidFill>
              <a:srgbClr val="000000"/>
            </a:solidFill>
          </p:spPr>
        </p:sp>
        <p:sp>
          <p:nvSpPr>
            <p:cNvPr id="13" name="Freeform 13"/>
            <p:cNvSpPr/>
            <p:nvPr/>
          </p:nvSpPr>
          <p:spPr>
            <a:xfrm>
              <a:off x="10163302" y="280035"/>
              <a:ext cx="3217290" cy="464693"/>
            </a:xfrm>
            <a:custGeom>
              <a:avLst/>
              <a:gdLst/>
              <a:ahLst/>
              <a:cxnLst/>
              <a:rect l="l" t="t" r="r" b="b"/>
              <a:pathLst>
                <a:path w="3217290" h="464693">
                  <a:moveTo>
                    <a:pt x="0" y="464693"/>
                  </a:moveTo>
                  <a:lnTo>
                    <a:pt x="3217291" y="464693"/>
                  </a:lnTo>
                  <a:lnTo>
                    <a:pt x="3217291" y="0"/>
                  </a:lnTo>
                  <a:lnTo>
                    <a:pt x="0" y="0"/>
                  </a:lnTo>
                  <a:close/>
                </a:path>
              </a:pathLst>
            </a:custGeom>
            <a:solidFill>
              <a:srgbClr val="E6F1FF"/>
            </a:solidFill>
          </p:spPr>
        </p:sp>
        <p:sp>
          <p:nvSpPr>
            <p:cNvPr id="14" name="Freeform 14"/>
            <p:cNvSpPr/>
            <p:nvPr/>
          </p:nvSpPr>
          <p:spPr>
            <a:xfrm>
              <a:off x="10156444" y="273177"/>
              <a:ext cx="3231007" cy="478409"/>
            </a:xfrm>
            <a:custGeom>
              <a:avLst/>
              <a:gdLst/>
              <a:ahLst/>
              <a:cxnLst/>
              <a:rect l="l" t="t" r="r" b="b"/>
              <a:pathLst>
                <a:path w="3231007" h="478409">
                  <a:moveTo>
                    <a:pt x="13716" y="6858"/>
                  </a:moveTo>
                  <a:lnTo>
                    <a:pt x="13716" y="471551"/>
                  </a:lnTo>
                  <a:lnTo>
                    <a:pt x="6858" y="471551"/>
                  </a:lnTo>
                  <a:lnTo>
                    <a:pt x="6858" y="464693"/>
                  </a:lnTo>
                  <a:lnTo>
                    <a:pt x="3224149" y="464693"/>
                  </a:lnTo>
                  <a:lnTo>
                    <a:pt x="3224149" y="471551"/>
                  </a:lnTo>
                  <a:lnTo>
                    <a:pt x="3217290" y="471551"/>
                  </a:lnTo>
                  <a:lnTo>
                    <a:pt x="3217290" y="6858"/>
                  </a:lnTo>
                  <a:lnTo>
                    <a:pt x="3224149" y="6858"/>
                  </a:lnTo>
                  <a:lnTo>
                    <a:pt x="3224149" y="13716"/>
                  </a:lnTo>
                  <a:lnTo>
                    <a:pt x="6858" y="13716"/>
                  </a:lnTo>
                  <a:lnTo>
                    <a:pt x="6858" y="6858"/>
                  </a:lnTo>
                  <a:lnTo>
                    <a:pt x="13716" y="6858"/>
                  </a:lnTo>
                  <a:moveTo>
                    <a:pt x="0" y="6858"/>
                  </a:moveTo>
                  <a:lnTo>
                    <a:pt x="0" y="0"/>
                  </a:lnTo>
                  <a:lnTo>
                    <a:pt x="6857" y="0"/>
                  </a:lnTo>
                  <a:lnTo>
                    <a:pt x="3224149" y="0"/>
                  </a:lnTo>
                  <a:lnTo>
                    <a:pt x="3231007" y="0"/>
                  </a:lnTo>
                  <a:lnTo>
                    <a:pt x="3231007" y="6858"/>
                  </a:lnTo>
                  <a:lnTo>
                    <a:pt x="3231007" y="471551"/>
                  </a:lnTo>
                  <a:lnTo>
                    <a:pt x="3231007" y="478409"/>
                  </a:lnTo>
                  <a:lnTo>
                    <a:pt x="3224149" y="478409"/>
                  </a:lnTo>
                  <a:lnTo>
                    <a:pt x="6858" y="478409"/>
                  </a:lnTo>
                  <a:lnTo>
                    <a:pt x="0" y="478409"/>
                  </a:lnTo>
                  <a:lnTo>
                    <a:pt x="0" y="471551"/>
                  </a:lnTo>
                  <a:lnTo>
                    <a:pt x="0" y="6858"/>
                  </a:lnTo>
                  <a:close/>
                </a:path>
              </a:pathLst>
            </a:custGeom>
            <a:solidFill>
              <a:srgbClr val="7399C6"/>
            </a:solidFill>
          </p:spPr>
        </p:sp>
        <p:sp>
          <p:nvSpPr>
            <p:cNvPr id="15" name="Freeform 15"/>
            <p:cNvSpPr/>
            <p:nvPr/>
          </p:nvSpPr>
          <p:spPr>
            <a:xfrm>
              <a:off x="992124" y="63500"/>
              <a:ext cx="12395327" cy="87376"/>
            </a:xfrm>
            <a:custGeom>
              <a:avLst/>
              <a:gdLst/>
              <a:ahLst/>
              <a:cxnLst/>
              <a:rect l="l" t="t" r="r" b="b"/>
              <a:pathLst>
                <a:path w="12395327" h="87376">
                  <a:moveTo>
                    <a:pt x="0" y="87376"/>
                  </a:moveTo>
                  <a:lnTo>
                    <a:pt x="12395327" y="87376"/>
                  </a:lnTo>
                  <a:lnTo>
                    <a:pt x="12395327" y="0"/>
                  </a:lnTo>
                  <a:lnTo>
                    <a:pt x="0" y="0"/>
                  </a:lnTo>
                  <a:close/>
                </a:path>
              </a:pathLst>
            </a:custGeom>
            <a:solidFill>
              <a:srgbClr val="7399C6"/>
            </a:solidFill>
          </p:spPr>
        </p:sp>
      </p:grpSp>
      <p:sp>
        <p:nvSpPr>
          <p:cNvPr id="16" name="Freeform 16"/>
          <p:cNvSpPr/>
          <p:nvPr/>
        </p:nvSpPr>
        <p:spPr>
          <a:xfrm>
            <a:off x="178603" y="255013"/>
            <a:ext cx="845953" cy="845953"/>
          </a:xfrm>
          <a:custGeom>
            <a:avLst/>
            <a:gdLst/>
            <a:ahLst/>
            <a:cxnLst/>
            <a:rect l="l" t="t" r="r" b="b"/>
            <a:pathLst>
              <a:path w="845953" h="845953">
                <a:moveTo>
                  <a:pt x="0" y="0"/>
                </a:moveTo>
                <a:lnTo>
                  <a:pt x="845954" y="0"/>
                </a:lnTo>
                <a:lnTo>
                  <a:pt x="845954" y="845953"/>
                </a:lnTo>
                <a:lnTo>
                  <a:pt x="0" y="845953"/>
                </a:lnTo>
                <a:lnTo>
                  <a:pt x="0" y="0"/>
                </a:lnTo>
                <a:close/>
              </a:path>
            </a:pathLst>
          </a:custGeom>
          <a:blipFill>
            <a:blip r:embed="rId2"/>
            <a:stretch>
              <a:fillRect/>
            </a:stretch>
          </a:blipFill>
        </p:spPr>
      </p:sp>
      <p:sp>
        <p:nvSpPr>
          <p:cNvPr id="17" name="Freeform 17"/>
          <p:cNvSpPr/>
          <p:nvPr/>
        </p:nvSpPr>
        <p:spPr>
          <a:xfrm>
            <a:off x="10620375" y="65370"/>
            <a:ext cx="2868311" cy="972036"/>
          </a:xfrm>
          <a:custGeom>
            <a:avLst/>
            <a:gdLst/>
            <a:ahLst/>
            <a:cxnLst/>
            <a:rect l="l" t="t" r="r" b="b"/>
            <a:pathLst>
              <a:path w="2868311" h="972036">
                <a:moveTo>
                  <a:pt x="0" y="0"/>
                </a:moveTo>
                <a:lnTo>
                  <a:pt x="2868311" y="0"/>
                </a:lnTo>
                <a:lnTo>
                  <a:pt x="2868311" y="972036"/>
                </a:lnTo>
                <a:lnTo>
                  <a:pt x="0" y="972036"/>
                </a:lnTo>
                <a:lnTo>
                  <a:pt x="0" y="0"/>
                </a:lnTo>
                <a:close/>
              </a:path>
            </a:pathLst>
          </a:custGeom>
          <a:blipFill>
            <a:blip r:embed="rId3"/>
            <a:stretch>
              <a:fillRect/>
            </a:stretch>
          </a:blipFill>
        </p:spPr>
      </p:sp>
      <p:grpSp>
        <p:nvGrpSpPr>
          <p:cNvPr id="18" name="Group 18"/>
          <p:cNvGrpSpPr>
            <a:grpSpLocks noChangeAspect="1"/>
          </p:cNvGrpSpPr>
          <p:nvPr/>
        </p:nvGrpSpPr>
        <p:grpSpPr>
          <a:xfrm>
            <a:off x="203959" y="2915583"/>
            <a:ext cx="5059632" cy="641233"/>
            <a:chOff x="0" y="0"/>
            <a:chExt cx="5059629" cy="641236"/>
          </a:xfrm>
        </p:grpSpPr>
        <p:sp>
          <p:nvSpPr>
            <p:cNvPr id="19" name="Freeform 19"/>
            <p:cNvSpPr/>
            <p:nvPr/>
          </p:nvSpPr>
          <p:spPr>
            <a:xfrm>
              <a:off x="68580" y="68580"/>
              <a:ext cx="4922520" cy="504063"/>
            </a:xfrm>
            <a:custGeom>
              <a:avLst/>
              <a:gdLst/>
              <a:ahLst/>
              <a:cxnLst/>
              <a:rect l="l" t="t" r="r" b="b"/>
              <a:pathLst>
                <a:path w="4922520" h="504063">
                  <a:moveTo>
                    <a:pt x="0" y="504063"/>
                  </a:moveTo>
                  <a:lnTo>
                    <a:pt x="4922520" y="504063"/>
                  </a:lnTo>
                  <a:lnTo>
                    <a:pt x="4922520" y="0"/>
                  </a:lnTo>
                  <a:lnTo>
                    <a:pt x="0" y="0"/>
                  </a:lnTo>
                  <a:close/>
                </a:path>
              </a:pathLst>
            </a:custGeom>
            <a:solidFill>
              <a:srgbClr val="FCC381"/>
            </a:solidFill>
          </p:spPr>
        </p:sp>
        <p:sp>
          <p:nvSpPr>
            <p:cNvPr id="20" name="Freeform 20"/>
            <p:cNvSpPr/>
            <p:nvPr/>
          </p:nvSpPr>
          <p:spPr>
            <a:xfrm>
              <a:off x="63500" y="63500"/>
              <a:ext cx="4932680" cy="514350"/>
            </a:xfrm>
            <a:custGeom>
              <a:avLst/>
              <a:gdLst/>
              <a:ahLst/>
              <a:cxnLst/>
              <a:rect l="l" t="t" r="r" b="b"/>
              <a:pathLst>
                <a:path w="4932680" h="514350">
                  <a:moveTo>
                    <a:pt x="10033" y="5080"/>
                  </a:moveTo>
                  <a:lnTo>
                    <a:pt x="10033" y="509270"/>
                  </a:lnTo>
                  <a:lnTo>
                    <a:pt x="5080" y="509270"/>
                  </a:lnTo>
                  <a:lnTo>
                    <a:pt x="5080" y="504190"/>
                  </a:lnTo>
                  <a:lnTo>
                    <a:pt x="4927600" y="504190"/>
                  </a:lnTo>
                  <a:lnTo>
                    <a:pt x="4927600" y="509270"/>
                  </a:lnTo>
                  <a:lnTo>
                    <a:pt x="4922520" y="509270"/>
                  </a:lnTo>
                  <a:lnTo>
                    <a:pt x="4922520" y="5080"/>
                  </a:lnTo>
                  <a:lnTo>
                    <a:pt x="4927600" y="5080"/>
                  </a:lnTo>
                  <a:lnTo>
                    <a:pt x="4927600" y="10160"/>
                  </a:lnTo>
                  <a:lnTo>
                    <a:pt x="5080" y="10160"/>
                  </a:lnTo>
                  <a:lnTo>
                    <a:pt x="5080" y="5080"/>
                  </a:lnTo>
                  <a:lnTo>
                    <a:pt x="10160" y="5080"/>
                  </a:lnTo>
                  <a:moveTo>
                    <a:pt x="0" y="5080"/>
                  </a:moveTo>
                  <a:lnTo>
                    <a:pt x="0" y="0"/>
                  </a:lnTo>
                  <a:lnTo>
                    <a:pt x="5080" y="0"/>
                  </a:lnTo>
                  <a:lnTo>
                    <a:pt x="4927600" y="0"/>
                  </a:lnTo>
                  <a:lnTo>
                    <a:pt x="4932680" y="0"/>
                  </a:lnTo>
                  <a:lnTo>
                    <a:pt x="4932680" y="5080"/>
                  </a:lnTo>
                  <a:lnTo>
                    <a:pt x="4932680" y="509270"/>
                  </a:lnTo>
                  <a:lnTo>
                    <a:pt x="4932680" y="514350"/>
                  </a:lnTo>
                  <a:lnTo>
                    <a:pt x="4927600" y="514350"/>
                  </a:lnTo>
                  <a:lnTo>
                    <a:pt x="5080" y="514350"/>
                  </a:lnTo>
                  <a:lnTo>
                    <a:pt x="0" y="514350"/>
                  </a:lnTo>
                  <a:lnTo>
                    <a:pt x="0" y="509270"/>
                  </a:lnTo>
                  <a:lnTo>
                    <a:pt x="0" y="5080"/>
                  </a:lnTo>
                  <a:close/>
                </a:path>
              </a:pathLst>
            </a:custGeom>
            <a:solidFill>
              <a:srgbClr val="000000"/>
            </a:solidFill>
          </p:spPr>
        </p:sp>
      </p:grpSp>
      <p:grpSp>
        <p:nvGrpSpPr>
          <p:cNvPr id="21" name="Group 21"/>
          <p:cNvGrpSpPr>
            <a:grpSpLocks noChangeAspect="1"/>
          </p:cNvGrpSpPr>
          <p:nvPr/>
        </p:nvGrpSpPr>
        <p:grpSpPr>
          <a:xfrm>
            <a:off x="10534212" y="2339559"/>
            <a:ext cx="142275" cy="140884"/>
            <a:chOff x="0" y="0"/>
            <a:chExt cx="142265" cy="140881"/>
          </a:xfrm>
        </p:grpSpPr>
        <p:sp>
          <p:nvSpPr>
            <p:cNvPr id="22" name="Freeform 22"/>
            <p:cNvSpPr/>
            <p:nvPr/>
          </p:nvSpPr>
          <p:spPr>
            <a:xfrm>
              <a:off x="0" y="0"/>
              <a:ext cx="142240" cy="140970"/>
            </a:xfrm>
            <a:custGeom>
              <a:avLst/>
              <a:gdLst/>
              <a:ahLst/>
              <a:cxnLst/>
              <a:rect l="l" t="t" r="r" b="b"/>
              <a:pathLst>
                <a:path w="142240" h="140970">
                  <a:moveTo>
                    <a:pt x="13970" y="0"/>
                  </a:moveTo>
                  <a:lnTo>
                    <a:pt x="13970" y="133858"/>
                  </a:lnTo>
                  <a:lnTo>
                    <a:pt x="6985" y="133858"/>
                  </a:lnTo>
                  <a:lnTo>
                    <a:pt x="6985" y="127000"/>
                  </a:lnTo>
                  <a:lnTo>
                    <a:pt x="142240" y="127000"/>
                  </a:lnTo>
                  <a:lnTo>
                    <a:pt x="142240" y="140970"/>
                  </a:lnTo>
                  <a:lnTo>
                    <a:pt x="6985" y="140970"/>
                  </a:lnTo>
                  <a:lnTo>
                    <a:pt x="0" y="140970"/>
                  </a:lnTo>
                  <a:lnTo>
                    <a:pt x="0" y="133985"/>
                  </a:lnTo>
                  <a:lnTo>
                    <a:pt x="0" y="0"/>
                  </a:lnTo>
                  <a:close/>
                </a:path>
              </a:pathLst>
            </a:custGeom>
            <a:solidFill>
              <a:srgbClr val="7399C6"/>
            </a:solidFill>
          </p:spPr>
        </p:sp>
      </p:grpSp>
      <p:grpSp>
        <p:nvGrpSpPr>
          <p:cNvPr id="23" name="Group 23"/>
          <p:cNvGrpSpPr>
            <a:grpSpLocks noChangeAspect="1"/>
          </p:cNvGrpSpPr>
          <p:nvPr/>
        </p:nvGrpSpPr>
        <p:grpSpPr>
          <a:xfrm>
            <a:off x="10534212" y="1862280"/>
            <a:ext cx="142275" cy="143608"/>
            <a:chOff x="0" y="0"/>
            <a:chExt cx="142265" cy="143599"/>
          </a:xfrm>
        </p:grpSpPr>
        <p:sp>
          <p:nvSpPr>
            <p:cNvPr id="24" name="Freeform 24"/>
            <p:cNvSpPr/>
            <p:nvPr/>
          </p:nvSpPr>
          <p:spPr>
            <a:xfrm>
              <a:off x="0" y="0"/>
              <a:ext cx="142240" cy="143637"/>
            </a:xfrm>
            <a:custGeom>
              <a:avLst/>
              <a:gdLst/>
              <a:ahLst/>
              <a:cxnLst/>
              <a:rect l="l" t="t" r="r" b="b"/>
              <a:pathLst>
                <a:path w="142240" h="143637">
                  <a:moveTo>
                    <a:pt x="142240" y="13970"/>
                  </a:moveTo>
                  <a:lnTo>
                    <a:pt x="6985" y="13970"/>
                  </a:lnTo>
                  <a:lnTo>
                    <a:pt x="6985" y="6985"/>
                  </a:lnTo>
                  <a:lnTo>
                    <a:pt x="13970" y="6985"/>
                  </a:lnTo>
                  <a:lnTo>
                    <a:pt x="13970" y="143637"/>
                  </a:lnTo>
                  <a:lnTo>
                    <a:pt x="0" y="143637"/>
                  </a:lnTo>
                  <a:lnTo>
                    <a:pt x="0" y="6985"/>
                  </a:lnTo>
                  <a:lnTo>
                    <a:pt x="0" y="0"/>
                  </a:lnTo>
                  <a:lnTo>
                    <a:pt x="6985" y="0"/>
                  </a:lnTo>
                  <a:lnTo>
                    <a:pt x="142240" y="0"/>
                  </a:lnTo>
                  <a:close/>
                </a:path>
              </a:pathLst>
            </a:custGeom>
            <a:solidFill>
              <a:srgbClr val="7399C6"/>
            </a:solidFill>
          </p:spPr>
        </p:sp>
      </p:grpSp>
      <p:grpSp>
        <p:nvGrpSpPr>
          <p:cNvPr id="25" name="Group 25"/>
          <p:cNvGrpSpPr>
            <a:grpSpLocks noChangeAspect="1"/>
          </p:cNvGrpSpPr>
          <p:nvPr/>
        </p:nvGrpSpPr>
        <p:grpSpPr>
          <a:xfrm>
            <a:off x="10898562" y="1862280"/>
            <a:ext cx="142208" cy="143608"/>
            <a:chOff x="0" y="0"/>
            <a:chExt cx="142202" cy="143599"/>
          </a:xfrm>
        </p:grpSpPr>
        <p:sp>
          <p:nvSpPr>
            <p:cNvPr id="26" name="Freeform 26"/>
            <p:cNvSpPr/>
            <p:nvPr/>
          </p:nvSpPr>
          <p:spPr>
            <a:xfrm>
              <a:off x="0" y="0"/>
              <a:ext cx="142240" cy="143637"/>
            </a:xfrm>
            <a:custGeom>
              <a:avLst/>
              <a:gdLst/>
              <a:ahLst/>
              <a:cxnLst/>
              <a:rect l="l" t="t" r="r" b="b"/>
              <a:pathLst>
                <a:path w="142240" h="143637">
                  <a:moveTo>
                    <a:pt x="128270" y="143637"/>
                  </a:moveTo>
                  <a:lnTo>
                    <a:pt x="128270" y="6985"/>
                  </a:lnTo>
                  <a:lnTo>
                    <a:pt x="135255" y="6985"/>
                  </a:lnTo>
                  <a:lnTo>
                    <a:pt x="135255" y="13970"/>
                  </a:lnTo>
                  <a:lnTo>
                    <a:pt x="0" y="13970"/>
                  </a:lnTo>
                  <a:lnTo>
                    <a:pt x="0" y="0"/>
                  </a:lnTo>
                  <a:lnTo>
                    <a:pt x="135255" y="0"/>
                  </a:lnTo>
                  <a:lnTo>
                    <a:pt x="142240" y="0"/>
                  </a:lnTo>
                  <a:lnTo>
                    <a:pt x="142240" y="6985"/>
                  </a:lnTo>
                  <a:lnTo>
                    <a:pt x="142240" y="143637"/>
                  </a:lnTo>
                  <a:close/>
                </a:path>
              </a:pathLst>
            </a:custGeom>
            <a:solidFill>
              <a:srgbClr val="7399C6"/>
            </a:solidFill>
          </p:spPr>
        </p:sp>
      </p:grpSp>
      <p:grpSp>
        <p:nvGrpSpPr>
          <p:cNvPr id="27" name="Group 27"/>
          <p:cNvGrpSpPr>
            <a:grpSpLocks noChangeAspect="1"/>
          </p:cNvGrpSpPr>
          <p:nvPr/>
        </p:nvGrpSpPr>
        <p:grpSpPr>
          <a:xfrm>
            <a:off x="10898572" y="2339559"/>
            <a:ext cx="142208" cy="140884"/>
            <a:chOff x="0" y="0"/>
            <a:chExt cx="142202" cy="140881"/>
          </a:xfrm>
        </p:grpSpPr>
        <p:sp>
          <p:nvSpPr>
            <p:cNvPr id="28" name="Freeform 28"/>
            <p:cNvSpPr/>
            <p:nvPr/>
          </p:nvSpPr>
          <p:spPr>
            <a:xfrm>
              <a:off x="0" y="0"/>
              <a:ext cx="142240" cy="140843"/>
            </a:xfrm>
            <a:custGeom>
              <a:avLst/>
              <a:gdLst/>
              <a:ahLst/>
              <a:cxnLst/>
              <a:rect l="l" t="t" r="r" b="b"/>
              <a:pathLst>
                <a:path w="142240" h="140843">
                  <a:moveTo>
                    <a:pt x="0" y="127000"/>
                  </a:moveTo>
                  <a:lnTo>
                    <a:pt x="135255" y="127000"/>
                  </a:lnTo>
                  <a:lnTo>
                    <a:pt x="135255" y="133985"/>
                  </a:lnTo>
                  <a:lnTo>
                    <a:pt x="128270" y="133985"/>
                  </a:lnTo>
                  <a:lnTo>
                    <a:pt x="128270" y="0"/>
                  </a:lnTo>
                  <a:lnTo>
                    <a:pt x="142240" y="0"/>
                  </a:lnTo>
                  <a:lnTo>
                    <a:pt x="142240" y="133858"/>
                  </a:lnTo>
                  <a:lnTo>
                    <a:pt x="142240" y="140843"/>
                  </a:lnTo>
                  <a:lnTo>
                    <a:pt x="135255" y="140843"/>
                  </a:lnTo>
                  <a:lnTo>
                    <a:pt x="0" y="140843"/>
                  </a:lnTo>
                  <a:close/>
                </a:path>
              </a:pathLst>
            </a:custGeom>
            <a:solidFill>
              <a:srgbClr val="7399C6"/>
            </a:solidFill>
          </p:spPr>
        </p:sp>
      </p:grpSp>
      <p:grpSp>
        <p:nvGrpSpPr>
          <p:cNvPr id="29" name="Group 29"/>
          <p:cNvGrpSpPr>
            <a:grpSpLocks noChangeAspect="1"/>
          </p:cNvGrpSpPr>
          <p:nvPr/>
        </p:nvGrpSpPr>
        <p:grpSpPr>
          <a:xfrm>
            <a:off x="267459" y="8308463"/>
            <a:ext cx="13335636" cy="1902331"/>
            <a:chOff x="63500" y="861314"/>
            <a:chExt cx="13335636" cy="1902333"/>
          </a:xfrm>
        </p:grpSpPr>
        <p:sp>
          <p:nvSpPr>
            <p:cNvPr id="34" name="Freeform 34"/>
            <p:cNvSpPr/>
            <p:nvPr/>
          </p:nvSpPr>
          <p:spPr>
            <a:xfrm>
              <a:off x="68199" y="866140"/>
              <a:ext cx="13326111" cy="1892808"/>
            </a:xfrm>
            <a:custGeom>
              <a:avLst/>
              <a:gdLst/>
              <a:ahLst/>
              <a:cxnLst/>
              <a:rect l="l" t="t" r="r" b="b"/>
              <a:pathLst>
                <a:path w="13326111" h="1892808">
                  <a:moveTo>
                    <a:pt x="0" y="1892808"/>
                  </a:moveTo>
                  <a:lnTo>
                    <a:pt x="13326111" y="1892808"/>
                  </a:lnTo>
                  <a:lnTo>
                    <a:pt x="13326111" y="0"/>
                  </a:lnTo>
                  <a:lnTo>
                    <a:pt x="0" y="0"/>
                  </a:lnTo>
                  <a:close/>
                </a:path>
              </a:pathLst>
            </a:custGeom>
            <a:solidFill>
              <a:srgbClr val="FFFDF5"/>
            </a:solidFill>
          </p:spPr>
        </p:sp>
        <p:sp>
          <p:nvSpPr>
            <p:cNvPr id="35" name="Freeform 35"/>
            <p:cNvSpPr/>
            <p:nvPr/>
          </p:nvSpPr>
          <p:spPr>
            <a:xfrm>
              <a:off x="63500" y="861314"/>
              <a:ext cx="13335636" cy="1902333"/>
            </a:xfrm>
            <a:custGeom>
              <a:avLst/>
              <a:gdLst/>
              <a:ahLst/>
              <a:cxnLst/>
              <a:rect l="l" t="t" r="r" b="b"/>
              <a:pathLst>
                <a:path w="13335636" h="1902333">
                  <a:moveTo>
                    <a:pt x="9525" y="4826"/>
                  </a:moveTo>
                  <a:lnTo>
                    <a:pt x="9525" y="1897507"/>
                  </a:lnTo>
                  <a:lnTo>
                    <a:pt x="4826" y="1897507"/>
                  </a:lnTo>
                  <a:lnTo>
                    <a:pt x="4826" y="1892681"/>
                  </a:lnTo>
                  <a:lnTo>
                    <a:pt x="13330810" y="1892681"/>
                  </a:lnTo>
                  <a:lnTo>
                    <a:pt x="13330810" y="1897507"/>
                  </a:lnTo>
                  <a:lnTo>
                    <a:pt x="13325983" y="1897507"/>
                  </a:lnTo>
                  <a:lnTo>
                    <a:pt x="13325983" y="4826"/>
                  </a:lnTo>
                  <a:lnTo>
                    <a:pt x="13330810" y="4826"/>
                  </a:lnTo>
                  <a:lnTo>
                    <a:pt x="13330810" y="9652"/>
                  </a:lnTo>
                  <a:lnTo>
                    <a:pt x="4826" y="9652"/>
                  </a:lnTo>
                  <a:lnTo>
                    <a:pt x="4826" y="4826"/>
                  </a:lnTo>
                  <a:lnTo>
                    <a:pt x="9652" y="4826"/>
                  </a:lnTo>
                  <a:moveTo>
                    <a:pt x="0" y="4826"/>
                  </a:moveTo>
                  <a:lnTo>
                    <a:pt x="0" y="0"/>
                  </a:lnTo>
                  <a:lnTo>
                    <a:pt x="4826" y="0"/>
                  </a:lnTo>
                  <a:lnTo>
                    <a:pt x="13330810" y="0"/>
                  </a:lnTo>
                  <a:lnTo>
                    <a:pt x="13335636" y="0"/>
                  </a:lnTo>
                  <a:lnTo>
                    <a:pt x="13335636" y="4826"/>
                  </a:lnTo>
                  <a:lnTo>
                    <a:pt x="13335636" y="1897507"/>
                  </a:lnTo>
                  <a:lnTo>
                    <a:pt x="13335636" y="1902333"/>
                  </a:lnTo>
                  <a:lnTo>
                    <a:pt x="13330810" y="1902333"/>
                  </a:lnTo>
                  <a:lnTo>
                    <a:pt x="4826" y="1902333"/>
                  </a:lnTo>
                  <a:lnTo>
                    <a:pt x="0" y="1902333"/>
                  </a:lnTo>
                  <a:lnTo>
                    <a:pt x="0" y="1897507"/>
                  </a:lnTo>
                  <a:lnTo>
                    <a:pt x="0" y="4826"/>
                  </a:lnTo>
                  <a:close/>
                </a:path>
              </a:pathLst>
            </a:custGeom>
            <a:solidFill>
              <a:srgbClr val="E6A31E"/>
            </a:solidFill>
          </p:spPr>
        </p:sp>
        <p:sp>
          <p:nvSpPr>
            <p:cNvPr id="36" name="Freeform 36"/>
            <p:cNvSpPr/>
            <p:nvPr/>
          </p:nvSpPr>
          <p:spPr>
            <a:xfrm>
              <a:off x="299339" y="1292479"/>
              <a:ext cx="1177163" cy="20574"/>
            </a:xfrm>
            <a:custGeom>
              <a:avLst/>
              <a:gdLst/>
              <a:ahLst/>
              <a:cxnLst/>
              <a:rect l="l" t="t" r="r" b="b"/>
              <a:pathLst>
                <a:path w="1177163" h="20574">
                  <a:moveTo>
                    <a:pt x="0" y="0"/>
                  </a:moveTo>
                  <a:lnTo>
                    <a:pt x="0" y="10287"/>
                  </a:lnTo>
                  <a:lnTo>
                    <a:pt x="0" y="0"/>
                  </a:lnTo>
                  <a:lnTo>
                    <a:pt x="1177163" y="0"/>
                  </a:lnTo>
                  <a:lnTo>
                    <a:pt x="1177163" y="10287"/>
                  </a:lnTo>
                  <a:lnTo>
                    <a:pt x="1177163" y="20574"/>
                  </a:lnTo>
                  <a:lnTo>
                    <a:pt x="0" y="20574"/>
                  </a:lnTo>
                  <a:lnTo>
                    <a:pt x="0" y="10287"/>
                  </a:lnTo>
                  <a:lnTo>
                    <a:pt x="0" y="0"/>
                  </a:lnTo>
                  <a:moveTo>
                    <a:pt x="0" y="20574"/>
                  </a:moveTo>
                  <a:lnTo>
                    <a:pt x="0" y="0"/>
                  </a:lnTo>
                  <a:lnTo>
                    <a:pt x="1177163" y="0"/>
                  </a:lnTo>
                  <a:lnTo>
                    <a:pt x="1177163" y="20574"/>
                  </a:lnTo>
                  <a:lnTo>
                    <a:pt x="0" y="20574"/>
                  </a:lnTo>
                  <a:close/>
                </a:path>
              </a:pathLst>
            </a:custGeom>
            <a:solidFill>
              <a:srgbClr val="FF8E00"/>
            </a:solidFill>
          </p:spPr>
        </p:sp>
        <p:sp>
          <p:nvSpPr>
            <p:cNvPr id="37" name="Freeform 37"/>
            <p:cNvSpPr/>
            <p:nvPr/>
          </p:nvSpPr>
          <p:spPr>
            <a:xfrm>
              <a:off x="379476" y="1536954"/>
              <a:ext cx="1017016" cy="20574"/>
            </a:xfrm>
            <a:custGeom>
              <a:avLst/>
              <a:gdLst/>
              <a:ahLst/>
              <a:cxnLst/>
              <a:rect l="l" t="t" r="r" b="b"/>
              <a:pathLst>
                <a:path w="1017016" h="20574">
                  <a:moveTo>
                    <a:pt x="0" y="0"/>
                  </a:moveTo>
                  <a:lnTo>
                    <a:pt x="0" y="10287"/>
                  </a:lnTo>
                  <a:lnTo>
                    <a:pt x="0" y="0"/>
                  </a:lnTo>
                  <a:lnTo>
                    <a:pt x="1017016" y="0"/>
                  </a:lnTo>
                  <a:lnTo>
                    <a:pt x="1017016" y="10287"/>
                  </a:lnTo>
                  <a:lnTo>
                    <a:pt x="1017016" y="20574"/>
                  </a:lnTo>
                  <a:lnTo>
                    <a:pt x="0" y="20574"/>
                  </a:lnTo>
                  <a:lnTo>
                    <a:pt x="0" y="10287"/>
                  </a:lnTo>
                  <a:lnTo>
                    <a:pt x="0" y="0"/>
                  </a:lnTo>
                  <a:moveTo>
                    <a:pt x="0" y="20574"/>
                  </a:moveTo>
                  <a:lnTo>
                    <a:pt x="0" y="0"/>
                  </a:lnTo>
                  <a:lnTo>
                    <a:pt x="1017016" y="0"/>
                  </a:lnTo>
                  <a:lnTo>
                    <a:pt x="1017016" y="20574"/>
                  </a:lnTo>
                  <a:lnTo>
                    <a:pt x="0" y="20574"/>
                  </a:lnTo>
                  <a:close/>
                </a:path>
              </a:pathLst>
            </a:custGeom>
            <a:solidFill>
              <a:srgbClr val="FF8E00"/>
            </a:solidFill>
          </p:spPr>
        </p:sp>
        <p:sp>
          <p:nvSpPr>
            <p:cNvPr id="38" name="Freeform 38"/>
            <p:cNvSpPr/>
            <p:nvPr/>
          </p:nvSpPr>
          <p:spPr>
            <a:xfrm>
              <a:off x="616458" y="1781429"/>
              <a:ext cx="542925" cy="20574"/>
            </a:xfrm>
            <a:custGeom>
              <a:avLst/>
              <a:gdLst/>
              <a:ahLst/>
              <a:cxnLst/>
              <a:rect l="l" t="t" r="r" b="b"/>
              <a:pathLst>
                <a:path w="542925" h="20574">
                  <a:moveTo>
                    <a:pt x="0" y="0"/>
                  </a:moveTo>
                  <a:lnTo>
                    <a:pt x="0" y="10287"/>
                  </a:lnTo>
                  <a:lnTo>
                    <a:pt x="0" y="0"/>
                  </a:lnTo>
                  <a:lnTo>
                    <a:pt x="542925" y="0"/>
                  </a:lnTo>
                  <a:lnTo>
                    <a:pt x="542925" y="10287"/>
                  </a:lnTo>
                  <a:lnTo>
                    <a:pt x="542925" y="20574"/>
                  </a:lnTo>
                  <a:lnTo>
                    <a:pt x="0" y="20574"/>
                  </a:lnTo>
                  <a:lnTo>
                    <a:pt x="0" y="10287"/>
                  </a:lnTo>
                  <a:lnTo>
                    <a:pt x="0" y="0"/>
                  </a:lnTo>
                  <a:moveTo>
                    <a:pt x="0" y="20574"/>
                  </a:moveTo>
                  <a:lnTo>
                    <a:pt x="0" y="0"/>
                  </a:lnTo>
                  <a:lnTo>
                    <a:pt x="542925" y="0"/>
                  </a:lnTo>
                  <a:lnTo>
                    <a:pt x="542925" y="20574"/>
                  </a:lnTo>
                  <a:lnTo>
                    <a:pt x="0" y="20574"/>
                  </a:lnTo>
                  <a:close/>
                </a:path>
              </a:pathLst>
            </a:custGeom>
            <a:solidFill>
              <a:srgbClr val="FF8E00"/>
            </a:solidFill>
          </p:spPr>
        </p:sp>
        <p:sp>
          <p:nvSpPr>
            <p:cNvPr id="39" name="Freeform 39"/>
            <p:cNvSpPr/>
            <p:nvPr/>
          </p:nvSpPr>
          <p:spPr>
            <a:xfrm>
              <a:off x="1727327" y="1041908"/>
              <a:ext cx="2144141" cy="1593469"/>
            </a:xfrm>
            <a:custGeom>
              <a:avLst/>
              <a:gdLst/>
              <a:ahLst/>
              <a:cxnLst/>
              <a:rect l="l" t="t" r="r" b="b"/>
              <a:pathLst>
                <a:path w="2144141" h="1593469">
                  <a:moveTo>
                    <a:pt x="0" y="1593469"/>
                  </a:moveTo>
                  <a:lnTo>
                    <a:pt x="2144141" y="1593469"/>
                  </a:lnTo>
                  <a:lnTo>
                    <a:pt x="2144141" y="0"/>
                  </a:lnTo>
                  <a:lnTo>
                    <a:pt x="0" y="0"/>
                  </a:lnTo>
                  <a:close/>
                </a:path>
              </a:pathLst>
            </a:custGeom>
            <a:solidFill>
              <a:srgbClr val="FFFFFF"/>
            </a:solidFill>
          </p:spPr>
        </p:sp>
        <p:sp>
          <p:nvSpPr>
            <p:cNvPr id="40" name="Freeform 40"/>
            <p:cNvSpPr/>
            <p:nvPr/>
          </p:nvSpPr>
          <p:spPr>
            <a:xfrm>
              <a:off x="1712341" y="1027049"/>
              <a:ext cx="2173986" cy="1623187"/>
            </a:xfrm>
            <a:custGeom>
              <a:avLst/>
              <a:gdLst/>
              <a:ahLst/>
              <a:cxnLst/>
              <a:rect l="l" t="t" r="r" b="b"/>
              <a:pathLst>
                <a:path w="2173986" h="1623187">
                  <a:moveTo>
                    <a:pt x="29845" y="14859"/>
                  </a:moveTo>
                  <a:lnTo>
                    <a:pt x="29845" y="1608328"/>
                  </a:lnTo>
                  <a:lnTo>
                    <a:pt x="14986" y="1608328"/>
                  </a:lnTo>
                  <a:lnTo>
                    <a:pt x="14986" y="1593469"/>
                  </a:lnTo>
                  <a:lnTo>
                    <a:pt x="2159127" y="1593469"/>
                  </a:lnTo>
                  <a:lnTo>
                    <a:pt x="2159127" y="1608328"/>
                  </a:lnTo>
                  <a:lnTo>
                    <a:pt x="2144268" y="1608328"/>
                  </a:lnTo>
                  <a:lnTo>
                    <a:pt x="2144268" y="14859"/>
                  </a:lnTo>
                  <a:lnTo>
                    <a:pt x="2159127" y="14859"/>
                  </a:lnTo>
                  <a:lnTo>
                    <a:pt x="2159127" y="29718"/>
                  </a:lnTo>
                  <a:lnTo>
                    <a:pt x="14986" y="29718"/>
                  </a:lnTo>
                  <a:lnTo>
                    <a:pt x="14986" y="14859"/>
                  </a:lnTo>
                  <a:lnTo>
                    <a:pt x="29845" y="14859"/>
                  </a:lnTo>
                  <a:moveTo>
                    <a:pt x="0" y="14859"/>
                  </a:moveTo>
                  <a:lnTo>
                    <a:pt x="0" y="0"/>
                  </a:lnTo>
                  <a:lnTo>
                    <a:pt x="14859" y="0"/>
                  </a:lnTo>
                  <a:lnTo>
                    <a:pt x="2159127" y="0"/>
                  </a:lnTo>
                  <a:lnTo>
                    <a:pt x="2173986" y="0"/>
                  </a:lnTo>
                  <a:lnTo>
                    <a:pt x="2173986" y="14859"/>
                  </a:lnTo>
                  <a:lnTo>
                    <a:pt x="2173986" y="1608328"/>
                  </a:lnTo>
                  <a:lnTo>
                    <a:pt x="2173986" y="1623187"/>
                  </a:lnTo>
                  <a:lnTo>
                    <a:pt x="2159127" y="1623187"/>
                  </a:lnTo>
                  <a:lnTo>
                    <a:pt x="14986" y="1623187"/>
                  </a:lnTo>
                  <a:lnTo>
                    <a:pt x="127" y="1623187"/>
                  </a:lnTo>
                  <a:lnTo>
                    <a:pt x="127" y="1608328"/>
                  </a:lnTo>
                  <a:lnTo>
                    <a:pt x="127" y="14859"/>
                  </a:lnTo>
                  <a:close/>
                </a:path>
              </a:pathLst>
            </a:custGeom>
            <a:solidFill>
              <a:srgbClr val="F9A83F"/>
            </a:solidFill>
          </p:spPr>
        </p:sp>
      </p:grpSp>
      <p:grpSp>
        <p:nvGrpSpPr>
          <p:cNvPr id="41" name="Group 41"/>
          <p:cNvGrpSpPr>
            <a:grpSpLocks noChangeAspect="1"/>
          </p:cNvGrpSpPr>
          <p:nvPr/>
        </p:nvGrpSpPr>
        <p:grpSpPr>
          <a:xfrm>
            <a:off x="10311827" y="1776941"/>
            <a:ext cx="3247393" cy="2963803"/>
            <a:chOff x="63500" y="63500"/>
            <a:chExt cx="3247390" cy="2963799"/>
          </a:xfrm>
        </p:grpSpPr>
        <p:sp>
          <p:nvSpPr>
            <p:cNvPr id="42" name="Freeform 42"/>
            <p:cNvSpPr/>
            <p:nvPr/>
          </p:nvSpPr>
          <p:spPr>
            <a:xfrm>
              <a:off x="63500" y="1245235"/>
              <a:ext cx="9525" cy="1782064"/>
            </a:xfrm>
            <a:custGeom>
              <a:avLst/>
              <a:gdLst/>
              <a:ahLst/>
              <a:cxnLst/>
              <a:rect l="l" t="t" r="r" b="b"/>
              <a:pathLst>
                <a:path w="9525" h="1782064">
                  <a:moveTo>
                    <a:pt x="0" y="1782064"/>
                  </a:moveTo>
                  <a:lnTo>
                    <a:pt x="0" y="0"/>
                  </a:lnTo>
                  <a:lnTo>
                    <a:pt x="9525" y="0"/>
                  </a:lnTo>
                  <a:lnTo>
                    <a:pt x="9525" y="1782064"/>
                  </a:lnTo>
                  <a:close/>
                </a:path>
              </a:pathLst>
            </a:custGeom>
            <a:solidFill>
              <a:srgbClr val="7399C6"/>
            </a:solidFill>
          </p:spPr>
        </p:sp>
        <p:sp>
          <p:nvSpPr>
            <p:cNvPr id="47" name="Freeform 47"/>
            <p:cNvSpPr/>
            <p:nvPr/>
          </p:nvSpPr>
          <p:spPr>
            <a:xfrm>
              <a:off x="70358" y="2442210"/>
              <a:ext cx="3233674" cy="491744"/>
            </a:xfrm>
            <a:custGeom>
              <a:avLst/>
              <a:gdLst/>
              <a:ahLst/>
              <a:cxnLst/>
              <a:rect l="l" t="t" r="r" b="b"/>
              <a:pathLst>
                <a:path w="3233674" h="491744">
                  <a:moveTo>
                    <a:pt x="0" y="491744"/>
                  </a:moveTo>
                  <a:lnTo>
                    <a:pt x="3233674" y="491744"/>
                  </a:lnTo>
                  <a:lnTo>
                    <a:pt x="3233674" y="0"/>
                  </a:lnTo>
                  <a:lnTo>
                    <a:pt x="0" y="0"/>
                  </a:lnTo>
                  <a:close/>
                </a:path>
              </a:pathLst>
            </a:custGeom>
            <a:solidFill>
              <a:srgbClr val="E6F1FF"/>
            </a:solidFill>
          </p:spPr>
        </p:sp>
        <p:sp>
          <p:nvSpPr>
            <p:cNvPr id="48" name="Freeform 48"/>
            <p:cNvSpPr/>
            <p:nvPr/>
          </p:nvSpPr>
          <p:spPr>
            <a:xfrm>
              <a:off x="63500" y="2435352"/>
              <a:ext cx="3247390" cy="505460"/>
            </a:xfrm>
            <a:custGeom>
              <a:avLst/>
              <a:gdLst/>
              <a:ahLst/>
              <a:cxnLst/>
              <a:rect l="l" t="t" r="r" b="b"/>
              <a:pathLst>
                <a:path w="3247390" h="505460">
                  <a:moveTo>
                    <a:pt x="13716" y="6858"/>
                  </a:moveTo>
                  <a:lnTo>
                    <a:pt x="13716" y="498602"/>
                  </a:lnTo>
                  <a:lnTo>
                    <a:pt x="6858" y="498602"/>
                  </a:lnTo>
                  <a:lnTo>
                    <a:pt x="6858" y="491744"/>
                  </a:lnTo>
                  <a:lnTo>
                    <a:pt x="3240532" y="491744"/>
                  </a:lnTo>
                  <a:lnTo>
                    <a:pt x="3240532" y="498602"/>
                  </a:lnTo>
                  <a:lnTo>
                    <a:pt x="3233674" y="498602"/>
                  </a:lnTo>
                  <a:lnTo>
                    <a:pt x="3233674" y="6858"/>
                  </a:lnTo>
                  <a:lnTo>
                    <a:pt x="3240532" y="6858"/>
                  </a:lnTo>
                  <a:lnTo>
                    <a:pt x="3240532" y="13716"/>
                  </a:lnTo>
                  <a:lnTo>
                    <a:pt x="6858" y="13716"/>
                  </a:lnTo>
                  <a:lnTo>
                    <a:pt x="6858" y="6858"/>
                  </a:lnTo>
                  <a:lnTo>
                    <a:pt x="13716" y="6858"/>
                  </a:lnTo>
                  <a:moveTo>
                    <a:pt x="0" y="6858"/>
                  </a:moveTo>
                  <a:lnTo>
                    <a:pt x="0" y="0"/>
                  </a:lnTo>
                  <a:lnTo>
                    <a:pt x="6858" y="0"/>
                  </a:lnTo>
                  <a:lnTo>
                    <a:pt x="3240532" y="0"/>
                  </a:lnTo>
                  <a:lnTo>
                    <a:pt x="3247390" y="0"/>
                  </a:lnTo>
                  <a:lnTo>
                    <a:pt x="3247390" y="6858"/>
                  </a:lnTo>
                  <a:lnTo>
                    <a:pt x="3247390" y="498602"/>
                  </a:lnTo>
                  <a:lnTo>
                    <a:pt x="3247390" y="505460"/>
                  </a:lnTo>
                  <a:lnTo>
                    <a:pt x="3240532" y="505460"/>
                  </a:lnTo>
                  <a:lnTo>
                    <a:pt x="6858" y="505460"/>
                  </a:lnTo>
                  <a:lnTo>
                    <a:pt x="0" y="505460"/>
                  </a:lnTo>
                  <a:lnTo>
                    <a:pt x="0" y="498602"/>
                  </a:lnTo>
                  <a:lnTo>
                    <a:pt x="0" y="6858"/>
                  </a:lnTo>
                  <a:close/>
                </a:path>
              </a:pathLst>
            </a:custGeom>
            <a:solidFill>
              <a:srgbClr val="7399C6"/>
            </a:solidFill>
          </p:spPr>
        </p:sp>
        <p:sp>
          <p:nvSpPr>
            <p:cNvPr id="49" name="Freeform 49"/>
            <p:cNvSpPr/>
            <p:nvPr/>
          </p:nvSpPr>
          <p:spPr>
            <a:xfrm>
              <a:off x="3301365" y="63500"/>
              <a:ext cx="9525" cy="2963799"/>
            </a:xfrm>
            <a:custGeom>
              <a:avLst/>
              <a:gdLst/>
              <a:ahLst/>
              <a:cxnLst/>
              <a:rect l="l" t="t" r="r" b="b"/>
              <a:pathLst>
                <a:path w="9525" h="2963799">
                  <a:moveTo>
                    <a:pt x="0" y="2963799"/>
                  </a:moveTo>
                  <a:lnTo>
                    <a:pt x="0" y="0"/>
                  </a:lnTo>
                  <a:lnTo>
                    <a:pt x="9525" y="0"/>
                  </a:lnTo>
                  <a:lnTo>
                    <a:pt x="9525" y="2963799"/>
                  </a:lnTo>
                  <a:close/>
                </a:path>
              </a:pathLst>
            </a:custGeom>
            <a:solidFill>
              <a:srgbClr val="7399C6"/>
            </a:solidFill>
          </p:spPr>
        </p:sp>
      </p:grpSp>
      <p:sp>
        <p:nvSpPr>
          <p:cNvPr id="50" name="Freeform 50"/>
          <p:cNvSpPr/>
          <p:nvPr/>
        </p:nvSpPr>
        <p:spPr>
          <a:xfrm>
            <a:off x="460715" y="9361837"/>
            <a:ext cx="1181624" cy="735568"/>
          </a:xfrm>
          <a:custGeom>
            <a:avLst/>
            <a:gdLst/>
            <a:ahLst/>
            <a:cxnLst/>
            <a:rect l="l" t="t" r="r" b="b"/>
            <a:pathLst>
              <a:path w="1181624" h="735568">
                <a:moveTo>
                  <a:pt x="0" y="0"/>
                </a:moveTo>
                <a:lnTo>
                  <a:pt x="1181624" y="0"/>
                </a:lnTo>
                <a:lnTo>
                  <a:pt x="1181624" y="735568"/>
                </a:lnTo>
                <a:lnTo>
                  <a:pt x="0" y="735568"/>
                </a:lnTo>
                <a:lnTo>
                  <a:pt x="0" y="0"/>
                </a:lnTo>
                <a:close/>
              </a:path>
            </a:pathLst>
          </a:custGeom>
          <a:blipFill>
            <a:blip r:embed="rId4"/>
            <a:stretch>
              <a:fillRect r="-50" b="-42"/>
            </a:stretch>
          </a:blipFill>
        </p:spPr>
      </p:sp>
      <p:grpSp>
        <p:nvGrpSpPr>
          <p:cNvPr id="51" name="Group 51"/>
          <p:cNvGrpSpPr>
            <a:grpSpLocks noChangeAspect="1"/>
          </p:cNvGrpSpPr>
          <p:nvPr/>
        </p:nvGrpSpPr>
        <p:grpSpPr>
          <a:xfrm>
            <a:off x="5190560" y="2979083"/>
            <a:ext cx="5169792" cy="3579074"/>
            <a:chOff x="63500" y="63500"/>
            <a:chExt cx="5169789" cy="3579071"/>
          </a:xfrm>
        </p:grpSpPr>
        <p:sp>
          <p:nvSpPr>
            <p:cNvPr id="52" name="Freeform 52"/>
            <p:cNvSpPr/>
            <p:nvPr/>
          </p:nvSpPr>
          <p:spPr>
            <a:xfrm>
              <a:off x="71069" y="556471"/>
              <a:ext cx="5155438" cy="3086100"/>
            </a:xfrm>
            <a:custGeom>
              <a:avLst/>
              <a:gdLst/>
              <a:ahLst/>
              <a:cxnLst/>
              <a:rect l="l" t="t" r="r" b="b"/>
              <a:pathLst>
                <a:path w="5155438" h="3086100">
                  <a:moveTo>
                    <a:pt x="0" y="3086100"/>
                  </a:moveTo>
                  <a:lnTo>
                    <a:pt x="5155438" y="3086100"/>
                  </a:lnTo>
                  <a:lnTo>
                    <a:pt x="5155438" y="0"/>
                  </a:lnTo>
                  <a:lnTo>
                    <a:pt x="0" y="0"/>
                  </a:lnTo>
                  <a:close/>
                </a:path>
              </a:pathLst>
            </a:custGeom>
            <a:solidFill>
              <a:srgbClr val="EDFCEB"/>
            </a:solidFill>
          </p:spPr>
          <p:txBody>
            <a:bodyPr/>
            <a:lstStyle/>
            <a:p>
              <a:endParaRPr lang="en-IN" dirty="0"/>
            </a:p>
          </p:txBody>
        </p:sp>
        <p:sp>
          <p:nvSpPr>
            <p:cNvPr id="53" name="Freeform 53"/>
            <p:cNvSpPr/>
            <p:nvPr/>
          </p:nvSpPr>
          <p:spPr>
            <a:xfrm>
              <a:off x="63500" y="534035"/>
              <a:ext cx="5165090" cy="3095752"/>
            </a:xfrm>
            <a:custGeom>
              <a:avLst/>
              <a:gdLst/>
              <a:ahLst/>
              <a:cxnLst/>
              <a:rect l="l" t="t" r="r" b="b"/>
              <a:pathLst>
                <a:path w="5165090" h="3095752">
                  <a:moveTo>
                    <a:pt x="9525" y="4826"/>
                  </a:moveTo>
                  <a:lnTo>
                    <a:pt x="9525" y="3090926"/>
                  </a:lnTo>
                  <a:lnTo>
                    <a:pt x="4826" y="3090926"/>
                  </a:lnTo>
                  <a:lnTo>
                    <a:pt x="4826" y="3086100"/>
                  </a:lnTo>
                  <a:lnTo>
                    <a:pt x="5160264" y="3086100"/>
                  </a:lnTo>
                  <a:lnTo>
                    <a:pt x="5160264" y="3090926"/>
                  </a:lnTo>
                  <a:lnTo>
                    <a:pt x="5155438" y="3090926"/>
                  </a:lnTo>
                  <a:lnTo>
                    <a:pt x="5155438" y="4826"/>
                  </a:lnTo>
                  <a:lnTo>
                    <a:pt x="5160264" y="4826"/>
                  </a:lnTo>
                  <a:lnTo>
                    <a:pt x="5160264" y="9652"/>
                  </a:lnTo>
                  <a:lnTo>
                    <a:pt x="4826" y="9652"/>
                  </a:lnTo>
                  <a:lnTo>
                    <a:pt x="4826" y="4826"/>
                  </a:lnTo>
                  <a:lnTo>
                    <a:pt x="9652" y="4826"/>
                  </a:lnTo>
                  <a:moveTo>
                    <a:pt x="127" y="4826"/>
                  </a:moveTo>
                  <a:lnTo>
                    <a:pt x="127" y="0"/>
                  </a:lnTo>
                  <a:lnTo>
                    <a:pt x="4953" y="0"/>
                  </a:lnTo>
                  <a:lnTo>
                    <a:pt x="5160264" y="0"/>
                  </a:lnTo>
                  <a:lnTo>
                    <a:pt x="5165090" y="0"/>
                  </a:lnTo>
                  <a:lnTo>
                    <a:pt x="5165090" y="4826"/>
                  </a:lnTo>
                  <a:lnTo>
                    <a:pt x="5165090" y="3090926"/>
                  </a:lnTo>
                  <a:lnTo>
                    <a:pt x="5165090" y="3095752"/>
                  </a:lnTo>
                  <a:lnTo>
                    <a:pt x="5160264" y="3095752"/>
                  </a:lnTo>
                  <a:lnTo>
                    <a:pt x="4826" y="3095752"/>
                  </a:lnTo>
                  <a:lnTo>
                    <a:pt x="0" y="3095752"/>
                  </a:lnTo>
                  <a:lnTo>
                    <a:pt x="0" y="3090926"/>
                  </a:lnTo>
                  <a:lnTo>
                    <a:pt x="0" y="4826"/>
                  </a:lnTo>
                  <a:close/>
                </a:path>
              </a:pathLst>
            </a:custGeom>
            <a:solidFill>
              <a:srgbClr val="000000"/>
            </a:solidFill>
          </p:spPr>
        </p:sp>
        <p:sp>
          <p:nvSpPr>
            <p:cNvPr id="54" name="Freeform 54"/>
            <p:cNvSpPr/>
            <p:nvPr/>
          </p:nvSpPr>
          <p:spPr>
            <a:xfrm>
              <a:off x="68580" y="68580"/>
              <a:ext cx="5159629" cy="504063"/>
            </a:xfrm>
            <a:custGeom>
              <a:avLst/>
              <a:gdLst/>
              <a:ahLst/>
              <a:cxnLst/>
              <a:rect l="l" t="t" r="r" b="b"/>
              <a:pathLst>
                <a:path w="5159629" h="504063">
                  <a:moveTo>
                    <a:pt x="0" y="504063"/>
                  </a:moveTo>
                  <a:lnTo>
                    <a:pt x="5159629" y="504063"/>
                  </a:lnTo>
                  <a:lnTo>
                    <a:pt x="5159629" y="0"/>
                  </a:lnTo>
                  <a:lnTo>
                    <a:pt x="0" y="0"/>
                  </a:lnTo>
                  <a:close/>
                </a:path>
              </a:pathLst>
            </a:custGeom>
            <a:solidFill>
              <a:srgbClr val="BDF7B5"/>
            </a:solidFill>
          </p:spPr>
        </p:sp>
        <p:sp>
          <p:nvSpPr>
            <p:cNvPr id="55" name="Freeform 55"/>
            <p:cNvSpPr/>
            <p:nvPr/>
          </p:nvSpPr>
          <p:spPr>
            <a:xfrm>
              <a:off x="63500" y="63500"/>
              <a:ext cx="5169789" cy="514350"/>
            </a:xfrm>
            <a:custGeom>
              <a:avLst/>
              <a:gdLst/>
              <a:ahLst/>
              <a:cxnLst/>
              <a:rect l="l" t="t" r="r" b="b"/>
              <a:pathLst>
                <a:path w="5169789" h="514350">
                  <a:moveTo>
                    <a:pt x="10033" y="5080"/>
                  </a:moveTo>
                  <a:lnTo>
                    <a:pt x="10033" y="509270"/>
                  </a:lnTo>
                  <a:lnTo>
                    <a:pt x="5080" y="509270"/>
                  </a:lnTo>
                  <a:lnTo>
                    <a:pt x="5080" y="504190"/>
                  </a:lnTo>
                  <a:lnTo>
                    <a:pt x="5164709" y="504190"/>
                  </a:lnTo>
                  <a:lnTo>
                    <a:pt x="5164709" y="509270"/>
                  </a:lnTo>
                  <a:lnTo>
                    <a:pt x="5159629" y="509270"/>
                  </a:lnTo>
                  <a:lnTo>
                    <a:pt x="5159629" y="5080"/>
                  </a:lnTo>
                  <a:lnTo>
                    <a:pt x="5164709" y="5080"/>
                  </a:lnTo>
                  <a:lnTo>
                    <a:pt x="5164709" y="10160"/>
                  </a:lnTo>
                  <a:lnTo>
                    <a:pt x="5080" y="10160"/>
                  </a:lnTo>
                  <a:lnTo>
                    <a:pt x="5080" y="5080"/>
                  </a:lnTo>
                  <a:lnTo>
                    <a:pt x="10160" y="5080"/>
                  </a:lnTo>
                  <a:moveTo>
                    <a:pt x="0" y="5080"/>
                  </a:moveTo>
                  <a:lnTo>
                    <a:pt x="0" y="0"/>
                  </a:lnTo>
                  <a:lnTo>
                    <a:pt x="5080" y="0"/>
                  </a:lnTo>
                  <a:lnTo>
                    <a:pt x="5164709" y="0"/>
                  </a:lnTo>
                  <a:lnTo>
                    <a:pt x="5169789" y="0"/>
                  </a:lnTo>
                  <a:lnTo>
                    <a:pt x="5169789" y="5080"/>
                  </a:lnTo>
                  <a:lnTo>
                    <a:pt x="5169789" y="509270"/>
                  </a:lnTo>
                  <a:lnTo>
                    <a:pt x="5169789" y="514350"/>
                  </a:lnTo>
                  <a:lnTo>
                    <a:pt x="5164709" y="514350"/>
                  </a:lnTo>
                  <a:lnTo>
                    <a:pt x="5080" y="514350"/>
                  </a:lnTo>
                  <a:lnTo>
                    <a:pt x="0" y="514350"/>
                  </a:lnTo>
                  <a:lnTo>
                    <a:pt x="0" y="509270"/>
                  </a:lnTo>
                  <a:lnTo>
                    <a:pt x="0" y="5080"/>
                  </a:lnTo>
                  <a:close/>
                </a:path>
              </a:pathLst>
            </a:custGeom>
            <a:solidFill>
              <a:srgbClr val="000000"/>
            </a:solidFill>
          </p:spPr>
        </p:sp>
      </p:grpSp>
      <p:sp>
        <p:nvSpPr>
          <p:cNvPr id="56" name="Freeform 56"/>
          <p:cNvSpPr/>
          <p:nvPr/>
        </p:nvSpPr>
        <p:spPr>
          <a:xfrm>
            <a:off x="4074395" y="8410708"/>
            <a:ext cx="9493748" cy="1750200"/>
          </a:xfrm>
          <a:custGeom>
            <a:avLst/>
            <a:gdLst/>
            <a:ahLst/>
            <a:cxnLst/>
            <a:rect l="l" t="t" r="r" b="b"/>
            <a:pathLst>
              <a:path w="9493748" h="1750200">
                <a:moveTo>
                  <a:pt x="0" y="0"/>
                </a:moveTo>
                <a:lnTo>
                  <a:pt x="9493748" y="0"/>
                </a:lnTo>
                <a:lnTo>
                  <a:pt x="9493748" y="1750200"/>
                </a:lnTo>
                <a:lnTo>
                  <a:pt x="0" y="1750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7" name="Freeform 57"/>
          <p:cNvSpPr/>
          <p:nvPr/>
        </p:nvSpPr>
        <p:spPr>
          <a:xfrm>
            <a:off x="10547756" y="1874034"/>
            <a:ext cx="479488" cy="596884"/>
          </a:xfrm>
          <a:custGeom>
            <a:avLst/>
            <a:gdLst/>
            <a:ahLst/>
            <a:cxnLst/>
            <a:rect l="l" t="t" r="r" b="b"/>
            <a:pathLst>
              <a:path w="479488" h="596884">
                <a:moveTo>
                  <a:pt x="0" y="0"/>
                </a:moveTo>
                <a:lnTo>
                  <a:pt x="479489" y="0"/>
                </a:lnTo>
                <a:lnTo>
                  <a:pt x="479489" y="596884"/>
                </a:lnTo>
                <a:lnTo>
                  <a:pt x="0" y="596884"/>
                </a:lnTo>
                <a:lnTo>
                  <a:pt x="0" y="0"/>
                </a:lnTo>
                <a:close/>
              </a:path>
            </a:pathLst>
          </a:custGeom>
          <a:blipFill>
            <a:blip r:embed="rId7"/>
            <a:stretch>
              <a:fillRect l="-1" r="-6" b="-1603"/>
            </a:stretch>
          </a:blipFill>
        </p:spPr>
      </p:sp>
      <p:grpSp>
        <p:nvGrpSpPr>
          <p:cNvPr id="58" name="Group 58"/>
          <p:cNvGrpSpPr>
            <a:grpSpLocks noChangeAspect="1"/>
          </p:cNvGrpSpPr>
          <p:nvPr/>
        </p:nvGrpSpPr>
        <p:grpSpPr>
          <a:xfrm>
            <a:off x="11152318" y="3474691"/>
            <a:ext cx="142275" cy="140884"/>
            <a:chOff x="0" y="0"/>
            <a:chExt cx="142265" cy="140881"/>
          </a:xfrm>
        </p:grpSpPr>
        <p:sp>
          <p:nvSpPr>
            <p:cNvPr id="59" name="Freeform 59"/>
            <p:cNvSpPr/>
            <p:nvPr/>
          </p:nvSpPr>
          <p:spPr>
            <a:xfrm>
              <a:off x="0" y="0"/>
              <a:ext cx="142240" cy="140970"/>
            </a:xfrm>
            <a:custGeom>
              <a:avLst/>
              <a:gdLst/>
              <a:ahLst/>
              <a:cxnLst/>
              <a:rect l="l" t="t" r="r" b="b"/>
              <a:pathLst>
                <a:path w="142240" h="140970">
                  <a:moveTo>
                    <a:pt x="13970" y="0"/>
                  </a:moveTo>
                  <a:lnTo>
                    <a:pt x="13970" y="133858"/>
                  </a:lnTo>
                  <a:lnTo>
                    <a:pt x="6985" y="133858"/>
                  </a:lnTo>
                  <a:lnTo>
                    <a:pt x="6985" y="127000"/>
                  </a:lnTo>
                  <a:lnTo>
                    <a:pt x="142240" y="127000"/>
                  </a:lnTo>
                  <a:lnTo>
                    <a:pt x="142240" y="140970"/>
                  </a:lnTo>
                  <a:lnTo>
                    <a:pt x="6985" y="140970"/>
                  </a:lnTo>
                  <a:lnTo>
                    <a:pt x="0" y="140970"/>
                  </a:lnTo>
                  <a:lnTo>
                    <a:pt x="0" y="133985"/>
                  </a:lnTo>
                  <a:lnTo>
                    <a:pt x="0" y="0"/>
                  </a:lnTo>
                  <a:close/>
                </a:path>
              </a:pathLst>
            </a:custGeom>
            <a:solidFill>
              <a:srgbClr val="7399C6"/>
            </a:solidFill>
          </p:spPr>
        </p:sp>
      </p:grpSp>
      <p:grpSp>
        <p:nvGrpSpPr>
          <p:cNvPr id="60" name="Group 60"/>
          <p:cNvGrpSpPr>
            <a:grpSpLocks noChangeAspect="1"/>
          </p:cNvGrpSpPr>
          <p:nvPr/>
        </p:nvGrpSpPr>
        <p:grpSpPr>
          <a:xfrm>
            <a:off x="11152318" y="2997413"/>
            <a:ext cx="142275" cy="143608"/>
            <a:chOff x="0" y="0"/>
            <a:chExt cx="142265" cy="143599"/>
          </a:xfrm>
        </p:grpSpPr>
        <p:sp>
          <p:nvSpPr>
            <p:cNvPr id="61" name="Freeform 61"/>
            <p:cNvSpPr/>
            <p:nvPr/>
          </p:nvSpPr>
          <p:spPr>
            <a:xfrm>
              <a:off x="0" y="0"/>
              <a:ext cx="142240" cy="143637"/>
            </a:xfrm>
            <a:custGeom>
              <a:avLst/>
              <a:gdLst/>
              <a:ahLst/>
              <a:cxnLst/>
              <a:rect l="l" t="t" r="r" b="b"/>
              <a:pathLst>
                <a:path w="142240" h="143637">
                  <a:moveTo>
                    <a:pt x="142240" y="13970"/>
                  </a:moveTo>
                  <a:lnTo>
                    <a:pt x="6985" y="13970"/>
                  </a:lnTo>
                  <a:lnTo>
                    <a:pt x="6985" y="6985"/>
                  </a:lnTo>
                  <a:lnTo>
                    <a:pt x="13970" y="6985"/>
                  </a:lnTo>
                  <a:lnTo>
                    <a:pt x="13970" y="143637"/>
                  </a:lnTo>
                  <a:lnTo>
                    <a:pt x="0" y="143637"/>
                  </a:lnTo>
                  <a:lnTo>
                    <a:pt x="0" y="6985"/>
                  </a:lnTo>
                  <a:lnTo>
                    <a:pt x="0" y="0"/>
                  </a:lnTo>
                  <a:lnTo>
                    <a:pt x="6985" y="0"/>
                  </a:lnTo>
                  <a:lnTo>
                    <a:pt x="142240" y="0"/>
                  </a:lnTo>
                  <a:close/>
                </a:path>
              </a:pathLst>
            </a:custGeom>
            <a:solidFill>
              <a:srgbClr val="7399C6"/>
            </a:solidFill>
          </p:spPr>
        </p:sp>
      </p:grpSp>
      <p:grpSp>
        <p:nvGrpSpPr>
          <p:cNvPr id="62" name="Group 62"/>
          <p:cNvGrpSpPr>
            <a:grpSpLocks noChangeAspect="1"/>
          </p:cNvGrpSpPr>
          <p:nvPr/>
        </p:nvGrpSpPr>
        <p:grpSpPr>
          <a:xfrm>
            <a:off x="11516668" y="2997403"/>
            <a:ext cx="142208" cy="143608"/>
            <a:chOff x="0" y="0"/>
            <a:chExt cx="142202" cy="143599"/>
          </a:xfrm>
        </p:grpSpPr>
        <p:sp>
          <p:nvSpPr>
            <p:cNvPr id="63" name="Freeform 63"/>
            <p:cNvSpPr/>
            <p:nvPr/>
          </p:nvSpPr>
          <p:spPr>
            <a:xfrm>
              <a:off x="0" y="0"/>
              <a:ext cx="142240" cy="143637"/>
            </a:xfrm>
            <a:custGeom>
              <a:avLst/>
              <a:gdLst/>
              <a:ahLst/>
              <a:cxnLst/>
              <a:rect l="l" t="t" r="r" b="b"/>
              <a:pathLst>
                <a:path w="142240" h="143637">
                  <a:moveTo>
                    <a:pt x="128270" y="143637"/>
                  </a:moveTo>
                  <a:lnTo>
                    <a:pt x="128270" y="6985"/>
                  </a:lnTo>
                  <a:lnTo>
                    <a:pt x="135255" y="6985"/>
                  </a:lnTo>
                  <a:lnTo>
                    <a:pt x="135255" y="13970"/>
                  </a:lnTo>
                  <a:lnTo>
                    <a:pt x="0" y="13970"/>
                  </a:lnTo>
                  <a:lnTo>
                    <a:pt x="0" y="0"/>
                  </a:lnTo>
                  <a:lnTo>
                    <a:pt x="135255" y="0"/>
                  </a:lnTo>
                  <a:lnTo>
                    <a:pt x="142240" y="0"/>
                  </a:lnTo>
                  <a:lnTo>
                    <a:pt x="142240" y="6985"/>
                  </a:lnTo>
                  <a:lnTo>
                    <a:pt x="142240" y="143637"/>
                  </a:lnTo>
                  <a:close/>
                </a:path>
              </a:pathLst>
            </a:custGeom>
            <a:solidFill>
              <a:srgbClr val="7399C6"/>
            </a:solidFill>
          </p:spPr>
        </p:sp>
      </p:grpSp>
      <p:grpSp>
        <p:nvGrpSpPr>
          <p:cNvPr id="64" name="Group 64"/>
          <p:cNvGrpSpPr>
            <a:grpSpLocks noChangeAspect="1"/>
          </p:cNvGrpSpPr>
          <p:nvPr/>
        </p:nvGrpSpPr>
        <p:grpSpPr>
          <a:xfrm>
            <a:off x="11516678" y="3474682"/>
            <a:ext cx="142208" cy="140884"/>
            <a:chOff x="0" y="0"/>
            <a:chExt cx="142202" cy="140881"/>
          </a:xfrm>
        </p:grpSpPr>
        <p:sp>
          <p:nvSpPr>
            <p:cNvPr id="65" name="Freeform 65"/>
            <p:cNvSpPr/>
            <p:nvPr/>
          </p:nvSpPr>
          <p:spPr>
            <a:xfrm>
              <a:off x="0" y="0"/>
              <a:ext cx="142240" cy="140843"/>
            </a:xfrm>
            <a:custGeom>
              <a:avLst/>
              <a:gdLst/>
              <a:ahLst/>
              <a:cxnLst/>
              <a:rect l="l" t="t" r="r" b="b"/>
              <a:pathLst>
                <a:path w="142240" h="140843">
                  <a:moveTo>
                    <a:pt x="0" y="127000"/>
                  </a:moveTo>
                  <a:lnTo>
                    <a:pt x="135255" y="127000"/>
                  </a:lnTo>
                  <a:lnTo>
                    <a:pt x="135255" y="133985"/>
                  </a:lnTo>
                  <a:lnTo>
                    <a:pt x="128270" y="133985"/>
                  </a:lnTo>
                  <a:lnTo>
                    <a:pt x="128270" y="0"/>
                  </a:lnTo>
                  <a:lnTo>
                    <a:pt x="142240" y="0"/>
                  </a:lnTo>
                  <a:lnTo>
                    <a:pt x="142240" y="133858"/>
                  </a:lnTo>
                  <a:lnTo>
                    <a:pt x="142240" y="140843"/>
                  </a:lnTo>
                  <a:lnTo>
                    <a:pt x="135255" y="140843"/>
                  </a:lnTo>
                  <a:lnTo>
                    <a:pt x="0" y="140843"/>
                  </a:lnTo>
                  <a:close/>
                </a:path>
              </a:pathLst>
            </a:custGeom>
            <a:solidFill>
              <a:srgbClr val="7399C6"/>
            </a:solidFill>
          </p:spPr>
        </p:sp>
      </p:grpSp>
      <p:grpSp>
        <p:nvGrpSpPr>
          <p:cNvPr id="66" name="Group 66"/>
          <p:cNvGrpSpPr>
            <a:grpSpLocks noChangeAspect="1"/>
          </p:cNvGrpSpPr>
          <p:nvPr/>
        </p:nvGrpSpPr>
        <p:grpSpPr>
          <a:xfrm>
            <a:off x="11770481" y="2351322"/>
            <a:ext cx="142275" cy="140884"/>
            <a:chOff x="0" y="0"/>
            <a:chExt cx="142265" cy="140881"/>
          </a:xfrm>
        </p:grpSpPr>
        <p:sp>
          <p:nvSpPr>
            <p:cNvPr id="67" name="Freeform 67"/>
            <p:cNvSpPr/>
            <p:nvPr/>
          </p:nvSpPr>
          <p:spPr>
            <a:xfrm>
              <a:off x="0" y="0"/>
              <a:ext cx="142240" cy="140970"/>
            </a:xfrm>
            <a:custGeom>
              <a:avLst/>
              <a:gdLst/>
              <a:ahLst/>
              <a:cxnLst/>
              <a:rect l="l" t="t" r="r" b="b"/>
              <a:pathLst>
                <a:path w="142240" h="140970">
                  <a:moveTo>
                    <a:pt x="13970" y="0"/>
                  </a:moveTo>
                  <a:lnTo>
                    <a:pt x="13970" y="133858"/>
                  </a:lnTo>
                  <a:lnTo>
                    <a:pt x="6985" y="133858"/>
                  </a:lnTo>
                  <a:lnTo>
                    <a:pt x="6985" y="127000"/>
                  </a:lnTo>
                  <a:lnTo>
                    <a:pt x="142240" y="127000"/>
                  </a:lnTo>
                  <a:lnTo>
                    <a:pt x="142240" y="140970"/>
                  </a:lnTo>
                  <a:lnTo>
                    <a:pt x="6985" y="140970"/>
                  </a:lnTo>
                  <a:lnTo>
                    <a:pt x="0" y="140970"/>
                  </a:lnTo>
                  <a:lnTo>
                    <a:pt x="0" y="133985"/>
                  </a:lnTo>
                  <a:lnTo>
                    <a:pt x="0" y="0"/>
                  </a:lnTo>
                  <a:close/>
                </a:path>
              </a:pathLst>
            </a:custGeom>
            <a:solidFill>
              <a:srgbClr val="7399C6"/>
            </a:solidFill>
          </p:spPr>
        </p:sp>
      </p:grpSp>
      <p:grpSp>
        <p:nvGrpSpPr>
          <p:cNvPr id="68" name="Group 68"/>
          <p:cNvGrpSpPr>
            <a:grpSpLocks noChangeAspect="1"/>
          </p:cNvGrpSpPr>
          <p:nvPr/>
        </p:nvGrpSpPr>
        <p:grpSpPr>
          <a:xfrm>
            <a:off x="11770490" y="1874034"/>
            <a:ext cx="142275" cy="143608"/>
            <a:chOff x="0" y="0"/>
            <a:chExt cx="142265" cy="143599"/>
          </a:xfrm>
        </p:grpSpPr>
        <p:sp>
          <p:nvSpPr>
            <p:cNvPr id="69" name="Freeform 69"/>
            <p:cNvSpPr/>
            <p:nvPr/>
          </p:nvSpPr>
          <p:spPr>
            <a:xfrm>
              <a:off x="0" y="0"/>
              <a:ext cx="142240" cy="143637"/>
            </a:xfrm>
            <a:custGeom>
              <a:avLst/>
              <a:gdLst/>
              <a:ahLst/>
              <a:cxnLst/>
              <a:rect l="l" t="t" r="r" b="b"/>
              <a:pathLst>
                <a:path w="142240" h="143637">
                  <a:moveTo>
                    <a:pt x="142240" y="13970"/>
                  </a:moveTo>
                  <a:lnTo>
                    <a:pt x="6985" y="13970"/>
                  </a:lnTo>
                  <a:lnTo>
                    <a:pt x="6985" y="6985"/>
                  </a:lnTo>
                  <a:lnTo>
                    <a:pt x="13970" y="6985"/>
                  </a:lnTo>
                  <a:lnTo>
                    <a:pt x="13970" y="143637"/>
                  </a:lnTo>
                  <a:lnTo>
                    <a:pt x="0" y="143637"/>
                  </a:lnTo>
                  <a:lnTo>
                    <a:pt x="0" y="6985"/>
                  </a:lnTo>
                  <a:lnTo>
                    <a:pt x="0" y="0"/>
                  </a:lnTo>
                  <a:lnTo>
                    <a:pt x="6985" y="0"/>
                  </a:lnTo>
                  <a:lnTo>
                    <a:pt x="142240" y="0"/>
                  </a:lnTo>
                  <a:close/>
                </a:path>
              </a:pathLst>
            </a:custGeom>
            <a:solidFill>
              <a:srgbClr val="7399C6"/>
            </a:solidFill>
          </p:spPr>
        </p:sp>
      </p:grpSp>
      <p:grpSp>
        <p:nvGrpSpPr>
          <p:cNvPr id="70" name="Group 70"/>
          <p:cNvGrpSpPr>
            <a:grpSpLocks noChangeAspect="1"/>
          </p:cNvGrpSpPr>
          <p:nvPr/>
        </p:nvGrpSpPr>
        <p:grpSpPr>
          <a:xfrm>
            <a:off x="12134840" y="1874034"/>
            <a:ext cx="142208" cy="143608"/>
            <a:chOff x="0" y="0"/>
            <a:chExt cx="142202" cy="143599"/>
          </a:xfrm>
        </p:grpSpPr>
        <p:sp>
          <p:nvSpPr>
            <p:cNvPr id="71" name="Freeform 71"/>
            <p:cNvSpPr/>
            <p:nvPr/>
          </p:nvSpPr>
          <p:spPr>
            <a:xfrm>
              <a:off x="0" y="0"/>
              <a:ext cx="142240" cy="143637"/>
            </a:xfrm>
            <a:custGeom>
              <a:avLst/>
              <a:gdLst/>
              <a:ahLst/>
              <a:cxnLst/>
              <a:rect l="l" t="t" r="r" b="b"/>
              <a:pathLst>
                <a:path w="142240" h="143637">
                  <a:moveTo>
                    <a:pt x="128270" y="143637"/>
                  </a:moveTo>
                  <a:lnTo>
                    <a:pt x="128270" y="6985"/>
                  </a:lnTo>
                  <a:lnTo>
                    <a:pt x="135255" y="6985"/>
                  </a:lnTo>
                  <a:lnTo>
                    <a:pt x="135255" y="13970"/>
                  </a:lnTo>
                  <a:lnTo>
                    <a:pt x="0" y="13970"/>
                  </a:lnTo>
                  <a:lnTo>
                    <a:pt x="0" y="0"/>
                  </a:lnTo>
                  <a:lnTo>
                    <a:pt x="135255" y="0"/>
                  </a:lnTo>
                  <a:lnTo>
                    <a:pt x="142240" y="0"/>
                  </a:lnTo>
                  <a:lnTo>
                    <a:pt x="142240" y="6985"/>
                  </a:lnTo>
                  <a:lnTo>
                    <a:pt x="142240" y="143637"/>
                  </a:lnTo>
                  <a:close/>
                </a:path>
              </a:pathLst>
            </a:custGeom>
            <a:solidFill>
              <a:srgbClr val="7399C6"/>
            </a:solidFill>
          </p:spPr>
        </p:sp>
      </p:grpSp>
      <p:grpSp>
        <p:nvGrpSpPr>
          <p:cNvPr id="72" name="Group 72"/>
          <p:cNvGrpSpPr>
            <a:grpSpLocks noChangeAspect="1"/>
          </p:cNvGrpSpPr>
          <p:nvPr/>
        </p:nvGrpSpPr>
        <p:grpSpPr>
          <a:xfrm>
            <a:off x="12134840" y="2351313"/>
            <a:ext cx="142208" cy="140884"/>
            <a:chOff x="0" y="0"/>
            <a:chExt cx="142202" cy="140881"/>
          </a:xfrm>
        </p:grpSpPr>
        <p:sp>
          <p:nvSpPr>
            <p:cNvPr id="73" name="Freeform 73"/>
            <p:cNvSpPr/>
            <p:nvPr/>
          </p:nvSpPr>
          <p:spPr>
            <a:xfrm>
              <a:off x="0" y="0"/>
              <a:ext cx="142240" cy="140843"/>
            </a:xfrm>
            <a:custGeom>
              <a:avLst/>
              <a:gdLst/>
              <a:ahLst/>
              <a:cxnLst/>
              <a:rect l="l" t="t" r="r" b="b"/>
              <a:pathLst>
                <a:path w="142240" h="140843">
                  <a:moveTo>
                    <a:pt x="0" y="127000"/>
                  </a:moveTo>
                  <a:lnTo>
                    <a:pt x="135255" y="127000"/>
                  </a:lnTo>
                  <a:lnTo>
                    <a:pt x="135255" y="133985"/>
                  </a:lnTo>
                  <a:lnTo>
                    <a:pt x="128270" y="133985"/>
                  </a:lnTo>
                  <a:lnTo>
                    <a:pt x="128270" y="0"/>
                  </a:lnTo>
                  <a:lnTo>
                    <a:pt x="142240" y="0"/>
                  </a:lnTo>
                  <a:lnTo>
                    <a:pt x="142240" y="133858"/>
                  </a:lnTo>
                  <a:lnTo>
                    <a:pt x="142240" y="140843"/>
                  </a:lnTo>
                  <a:lnTo>
                    <a:pt x="135255" y="140843"/>
                  </a:lnTo>
                  <a:lnTo>
                    <a:pt x="0" y="140843"/>
                  </a:lnTo>
                  <a:close/>
                </a:path>
              </a:pathLst>
            </a:custGeom>
            <a:solidFill>
              <a:srgbClr val="7399C6"/>
            </a:solidFill>
          </p:spPr>
        </p:sp>
      </p:grpSp>
      <p:grpSp>
        <p:nvGrpSpPr>
          <p:cNvPr id="74" name="Group 74"/>
          <p:cNvGrpSpPr>
            <a:grpSpLocks noChangeAspect="1"/>
          </p:cNvGrpSpPr>
          <p:nvPr/>
        </p:nvGrpSpPr>
        <p:grpSpPr>
          <a:xfrm>
            <a:off x="12388653" y="3474691"/>
            <a:ext cx="142275" cy="140884"/>
            <a:chOff x="0" y="0"/>
            <a:chExt cx="142265" cy="140881"/>
          </a:xfrm>
        </p:grpSpPr>
        <p:sp>
          <p:nvSpPr>
            <p:cNvPr id="75" name="Freeform 75"/>
            <p:cNvSpPr/>
            <p:nvPr/>
          </p:nvSpPr>
          <p:spPr>
            <a:xfrm>
              <a:off x="0" y="0"/>
              <a:ext cx="142240" cy="140970"/>
            </a:xfrm>
            <a:custGeom>
              <a:avLst/>
              <a:gdLst/>
              <a:ahLst/>
              <a:cxnLst/>
              <a:rect l="l" t="t" r="r" b="b"/>
              <a:pathLst>
                <a:path w="142240" h="140970">
                  <a:moveTo>
                    <a:pt x="13970" y="0"/>
                  </a:moveTo>
                  <a:lnTo>
                    <a:pt x="13970" y="133858"/>
                  </a:lnTo>
                  <a:lnTo>
                    <a:pt x="6985" y="133858"/>
                  </a:lnTo>
                  <a:lnTo>
                    <a:pt x="6985" y="127000"/>
                  </a:lnTo>
                  <a:lnTo>
                    <a:pt x="142240" y="127000"/>
                  </a:lnTo>
                  <a:lnTo>
                    <a:pt x="142240" y="140970"/>
                  </a:lnTo>
                  <a:lnTo>
                    <a:pt x="6985" y="140970"/>
                  </a:lnTo>
                  <a:lnTo>
                    <a:pt x="0" y="140970"/>
                  </a:lnTo>
                  <a:lnTo>
                    <a:pt x="0" y="133985"/>
                  </a:lnTo>
                  <a:lnTo>
                    <a:pt x="0" y="0"/>
                  </a:lnTo>
                  <a:close/>
                </a:path>
              </a:pathLst>
            </a:custGeom>
            <a:solidFill>
              <a:srgbClr val="7399C6"/>
            </a:solidFill>
          </p:spPr>
        </p:sp>
      </p:grpSp>
      <p:grpSp>
        <p:nvGrpSpPr>
          <p:cNvPr id="76" name="Group 76"/>
          <p:cNvGrpSpPr>
            <a:grpSpLocks noChangeAspect="1"/>
          </p:cNvGrpSpPr>
          <p:nvPr/>
        </p:nvGrpSpPr>
        <p:grpSpPr>
          <a:xfrm>
            <a:off x="12388663" y="2997413"/>
            <a:ext cx="142275" cy="143608"/>
            <a:chOff x="0" y="0"/>
            <a:chExt cx="142265" cy="143599"/>
          </a:xfrm>
        </p:grpSpPr>
        <p:sp>
          <p:nvSpPr>
            <p:cNvPr id="77" name="Freeform 77"/>
            <p:cNvSpPr/>
            <p:nvPr/>
          </p:nvSpPr>
          <p:spPr>
            <a:xfrm>
              <a:off x="0" y="0"/>
              <a:ext cx="142240" cy="143637"/>
            </a:xfrm>
            <a:custGeom>
              <a:avLst/>
              <a:gdLst/>
              <a:ahLst/>
              <a:cxnLst/>
              <a:rect l="l" t="t" r="r" b="b"/>
              <a:pathLst>
                <a:path w="142240" h="143637">
                  <a:moveTo>
                    <a:pt x="142240" y="13970"/>
                  </a:moveTo>
                  <a:lnTo>
                    <a:pt x="6985" y="13970"/>
                  </a:lnTo>
                  <a:lnTo>
                    <a:pt x="6985" y="6985"/>
                  </a:lnTo>
                  <a:lnTo>
                    <a:pt x="13970" y="6985"/>
                  </a:lnTo>
                  <a:lnTo>
                    <a:pt x="13970" y="143637"/>
                  </a:lnTo>
                  <a:lnTo>
                    <a:pt x="0" y="143637"/>
                  </a:lnTo>
                  <a:lnTo>
                    <a:pt x="0" y="6985"/>
                  </a:lnTo>
                  <a:lnTo>
                    <a:pt x="0" y="0"/>
                  </a:lnTo>
                  <a:lnTo>
                    <a:pt x="6985" y="0"/>
                  </a:lnTo>
                  <a:lnTo>
                    <a:pt x="142240" y="0"/>
                  </a:lnTo>
                  <a:close/>
                </a:path>
              </a:pathLst>
            </a:custGeom>
            <a:solidFill>
              <a:srgbClr val="7399C6"/>
            </a:solidFill>
          </p:spPr>
        </p:sp>
      </p:grpSp>
      <p:grpSp>
        <p:nvGrpSpPr>
          <p:cNvPr id="78" name="Group 78"/>
          <p:cNvGrpSpPr>
            <a:grpSpLocks noChangeAspect="1"/>
          </p:cNvGrpSpPr>
          <p:nvPr/>
        </p:nvGrpSpPr>
        <p:grpSpPr>
          <a:xfrm>
            <a:off x="12753013" y="2997403"/>
            <a:ext cx="142208" cy="143608"/>
            <a:chOff x="0" y="0"/>
            <a:chExt cx="142202" cy="143599"/>
          </a:xfrm>
        </p:grpSpPr>
        <p:sp>
          <p:nvSpPr>
            <p:cNvPr id="79" name="Freeform 79"/>
            <p:cNvSpPr/>
            <p:nvPr/>
          </p:nvSpPr>
          <p:spPr>
            <a:xfrm>
              <a:off x="0" y="0"/>
              <a:ext cx="142240" cy="143637"/>
            </a:xfrm>
            <a:custGeom>
              <a:avLst/>
              <a:gdLst/>
              <a:ahLst/>
              <a:cxnLst/>
              <a:rect l="l" t="t" r="r" b="b"/>
              <a:pathLst>
                <a:path w="142240" h="143637">
                  <a:moveTo>
                    <a:pt x="128270" y="143637"/>
                  </a:moveTo>
                  <a:lnTo>
                    <a:pt x="128270" y="6985"/>
                  </a:lnTo>
                  <a:lnTo>
                    <a:pt x="135255" y="6985"/>
                  </a:lnTo>
                  <a:lnTo>
                    <a:pt x="135255" y="13970"/>
                  </a:lnTo>
                  <a:lnTo>
                    <a:pt x="0" y="13970"/>
                  </a:lnTo>
                  <a:lnTo>
                    <a:pt x="0" y="0"/>
                  </a:lnTo>
                  <a:lnTo>
                    <a:pt x="135255" y="0"/>
                  </a:lnTo>
                  <a:lnTo>
                    <a:pt x="142240" y="0"/>
                  </a:lnTo>
                  <a:lnTo>
                    <a:pt x="142240" y="6985"/>
                  </a:lnTo>
                  <a:lnTo>
                    <a:pt x="142240" y="143637"/>
                  </a:lnTo>
                  <a:close/>
                </a:path>
              </a:pathLst>
            </a:custGeom>
            <a:solidFill>
              <a:srgbClr val="7399C6"/>
            </a:solidFill>
          </p:spPr>
        </p:sp>
      </p:grpSp>
      <p:grpSp>
        <p:nvGrpSpPr>
          <p:cNvPr id="80" name="Group 80"/>
          <p:cNvGrpSpPr>
            <a:grpSpLocks noChangeAspect="1"/>
          </p:cNvGrpSpPr>
          <p:nvPr/>
        </p:nvGrpSpPr>
        <p:grpSpPr>
          <a:xfrm>
            <a:off x="12753013" y="3474682"/>
            <a:ext cx="142208" cy="140884"/>
            <a:chOff x="0" y="0"/>
            <a:chExt cx="142202" cy="140881"/>
          </a:xfrm>
        </p:grpSpPr>
        <p:sp>
          <p:nvSpPr>
            <p:cNvPr id="81" name="Freeform 81"/>
            <p:cNvSpPr/>
            <p:nvPr/>
          </p:nvSpPr>
          <p:spPr>
            <a:xfrm>
              <a:off x="0" y="0"/>
              <a:ext cx="142240" cy="140843"/>
            </a:xfrm>
            <a:custGeom>
              <a:avLst/>
              <a:gdLst/>
              <a:ahLst/>
              <a:cxnLst/>
              <a:rect l="l" t="t" r="r" b="b"/>
              <a:pathLst>
                <a:path w="142240" h="140843">
                  <a:moveTo>
                    <a:pt x="0" y="127000"/>
                  </a:moveTo>
                  <a:lnTo>
                    <a:pt x="135255" y="127000"/>
                  </a:lnTo>
                  <a:lnTo>
                    <a:pt x="135255" y="133985"/>
                  </a:lnTo>
                  <a:lnTo>
                    <a:pt x="128270" y="133985"/>
                  </a:lnTo>
                  <a:lnTo>
                    <a:pt x="128270" y="0"/>
                  </a:lnTo>
                  <a:lnTo>
                    <a:pt x="142240" y="0"/>
                  </a:lnTo>
                  <a:lnTo>
                    <a:pt x="142240" y="133858"/>
                  </a:lnTo>
                  <a:lnTo>
                    <a:pt x="142240" y="140843"/>
                  </a:lnTo>
                  <a:lnTo>
                    <a:pt x="135255" y="140843"/>
                  </a:lnTo>
                  <a:lnTo>
                    <a:pt x="0" y="140843"/>
                  </a:lnTo>
                  <a:close/>
                </a:path>
              </a:pathLst>
            </a:custGeom>
            <a:solidFill>
              <a:srgbClr val="7399C6"/>
            </a:solidFill>
          </p:spPr>
        </p:sp>
      </p:grpSp>
      <p:grpSp>
        <p:nvGrpSpPr>
          <p:cNvPr id="82" name="Group 82"/>
          <p:cNvGrpSpPr>
            <a:grpSpLocks noChangeAspect="1"/>
          </p:cNvGrpSpPr>
          <p:nvPr/>
        </p:nvGrpSpPr>
        <p:grpSpPr>
          <a:xfrm>
            <a:off x="13006826" y="2351322"/>
            <a:ext cx="142275" cy="140884"/>
            <a:chOff x="0" y="0"/>
            <a:chExt cx="142278" cy="140881"/>
          </a:xfrm>
        </p:grpSpPr>
        <p:sp>
          <p:nvSpPr>
            <p:cNvPr id="83" name="Freeform 83"/>
            <p:cNvSpPr/>
            <p:nvPr/>
          </p:nvSpPr>
          <p:spPr>
            <a:xfrm>
              <a:off x="0" y="0"/>
              <a:ext cx="142240" cy="140970"/>
            </a:xfrm>
            <a:custGeom>
              <a:avLst/>
              <a:gdLst/>
              <a:ahLst/>
              <a:cxnLst/>
              <a:rect l="l" t="t" r="r" b="b"/>
              <a:pathLst>
                <a:path w="142240" h="140970">
                  <a:moveTo>
                    <a:pt x="13970" y="0"/>
                  </a:moveTo>
                  <a:lnTo>
                    <a:pt x="13970" y="133858"/>
                  </a:lnTo>
                  <a:lnTo>
                    <a:pt x="6985" y="133858"/>
                  </a:lnTo>
                  <a:lnTo>
                    <a:pt x="6985" y="127000"/>
                  </a:lnTo>
                  <a:lnTo>
                    <a:pt x="142240" y="127000"/>
                  </a:lnTo>
                  <a:lnTo>
                    <a:pt x="142240" y="140970"/>
                  </a:lnTo>
                  <a:lnTo>
                    <a:pt x="6985" y="140970"/>
                  </a:lnTo>
                  <a:lnTo>
                    <a:pt x="0" y="140970"/>
                  </a:lnTo>
                  <a:lnTo>
                    <a:pt x="0" y="133985"/>
                  </a:lnTo>
                  <a:lnTo>
                    <a:pt x="0" y="0"/>
                  </a:lnTo>
                  <a:close/>
                </a:path>
              </a:pathLst>
            </a:custGeom>
            <a:solidFill>
              <a:srgbClr val="7399C6"/>
            </a:solidFill>
          </p:spPr>
        </p:sp>
      </p:grpSp>
      <p:grpSp>
        <p:nvGrpSpPr>
          <p:cNvPr id="84" name="Group 84"/>
          <p:cNvGrpSpPr>
            <a:grpSpLocks noChangeAspect="1"/>
          </p:cNvGrpSpPr>
          <p:nvPr/>
        </p:nvGrpSpPr>
        <p:grpSpPr>
          <a:xfrm>
            <a:off x="13006826" y="1874034"/>
            <a:ext cx="142275" cy="143608"/>
            <a:chOff x="0" y="0"/>
            <a:chExt cx="142278" cy="143599"/>
          </a:xfrm>
        </p:grpSpPr>
        <p:sp>
          <p:nvSpPr>
            <p:cNvPr id="85" name="Freeform 85"/>
            <p:cNvSpPr/>
            <p:nvPr/>
          </p:nvSpPr>
          <p:spPr>
            <a:xfrm>
              <a:off x="0" y="0"/>
              <a:ext cx="142240" cy="143637"/>
            </a:xfrm>
            <a:custGeom>
              <a:avLst/>
              <a:gdLst/>
              <a:ahLst/>
              <a:cxnLst/>
              <a:rect l="l" t="t" r="r" b="b"/>
              <a:pathLst>
                <a:path w="142240" h="143637">
                  <a:moveTo>
                    <a:pt x="142240" y="13970"/>
                  </a:moveTo>
                  <a:lnTo>
                    <a:pt x="6985" y="13970"/>
                  </a:lnTo>
                  <a:lnTo>
                    <a:pt x="6985" y="6985"/>
                  </a:lnTo>
                  <a:lnTo>
                    <a:pt x="13970" y="6985"/>
                  </a:lnTo>
                  <a:lnTo>
                    <a:pt x="13970" y="143637"/>
                  </a:lnTo>
                  <a:lnTo>
                    <a:pt x="0" y="143637"/>
                  </a:lnTo>
                  <a:lnTo>
                    <a:pt x="0" y="6985"/>
                  </a:lnTo>
                  <a:lnTo>
                    <a:pt x="0" y="0"/>
                  </a:lnTo>
                  <a:lnTo>
                    <a:pt x="6985" y="0"/>
                  </a:lnTo>
                  <a:lnTo>
                    <a:pt x="142240" y="0"/>
                  </a:lnTo>
                  <a:close/>
                </a:path>
              </a:pathLst>
            </a:custGeom>
            <a:solidFill>
              <a:srgbClr val="7399C6"/>
            </a:solidFill>
          </p:spPr>
        </p:sp>
      </p:grpSp>
      <p:grpSp>
        <p:nvGrpSpPr>
          <p:cNvPr id="86" name="Group 86"/>
          <p:cNvGrpSpPr>
            <a:grpSpLocks noChangeAspect="1"/>
          </p:cNvGrpSpPr>
          <p:nvPr/>
        </p:nvGrpSpPr>
        <p:grpSpPr>
          <a:xfrm>
            <a:off x="13371185" y="1874034"/>
            <a:ext cx="142208" cy="143608"/>
            <a:chOff x="0" y="0"/>
            <a:chExt cx="142215" cy="143599"/>
          </a:xfrm>
        </p:grpSpPr>
        <p:sp>
          <p:nvSpPr>
            <p:cNvPr id="87" name="Freeform 87"/>
            <p:cNvSpPr/>
            <p:nvPr/>
          </p:nvSpPr>
          <p:spPr>
            <a:xfrm>
              <a:off x="0" y="0"/>
              <a:ext cx="142240" cy="143637"/>
            </a:xfrm>
            <a:custGeom>
              <a:avLst/>
              <a:gdLst/>
              <a:ahLst/>
              <a:cxnLst/>
              <a:rect l="l" t="t" r="r" b="b"/>
              <a:pathLst>
                <a:path w="142240" h="143637">
                  <a:moveTo>
                    <a:pt x="128270" y="143637"/>
                  </a:moveTo>
                  <a:lnTo>
                    <a:pt x="128270" y="6985"/>
                  </a:lnTo>
                  <a:lnTo>
                    <a:pt x="135255" y="6985"/>
                  </a:lnTo>
                  <a:lnTo>
                    <a:pt x="135255" y="13970"/>
                  </a:lnTo>
                  <a:lnTo>
                    <a:pt x="0" y="13970"/>
                  </a:lnTo>
                  <a:lnTo>
                    <a:pt x="0" y="0"/>
                  </a:lnTo>
                  <a:lnTo>
                    <a:pt x="135255" y="0"/>
                  </a:lnTo>
                  <a:lnTo>
                    <a:pt x="142240" y="0"/>
                  </a:lnTo>
                  <a:lnTo>
                    <a:pt x="142240" y="6985"/>
                  </a:lnTo>
                  <a:lnTo>
                    <a:pt x="142240" y="143637"/>
                  </a:lnTo>
                  <a:close/>
                </a:path>
              </a:pathLst>
            </a:custGeom>
            <a:solidFill>
              <a:srgbClr val="7399C6"/>
            </a:solidFill>
          </p:spPr>
        </p:sp>
      </p:grpSp>
      <p:grpSp>
        <p:nvGrpSpPr>
          <p:cNvPr id="88" name="Group 88"/>
          <p:cNvGrpSpPr>
            <a:grpSpLocks noChangeAspect="1"/>
          </p:cNvGrpSpPr>
          <p:nvPr/>
        </p:nvGrpSpPr>
        <p:grpSpPr>
          <a:xfrm>
            <a:off x="13371185" y="2351313"/>
            <a:ext cx="142208" cy="140884"/>
            <a:chOff x="0" y="0"/>
            <a:chExt cx="142215" cy="140881"/>
          </a:xfrm>
        </p:grpSpPr>
        <p:sp>
          <p:nvSpPr>
            <p:cNvPr id="89" name="Freeform 89"/>
            <p:cNvSpPr/>
            <p:nvPr/>
          </p:nvSpPr>
          <p:spPr>
            <a:xfrm>
              <a:off x="0" y="0"/>
              <a:ext cx="142240" cy="140843"/>
            </a:xfrm>
            <a:custGeom>
              <a:avLst/>
              <a:gdLst/>
              <a:ahLst/>
              <a:cxnLst/>
              <a:rect l="l" t="t" r="r" b="b"/>
              <a:pathLst>
                <a:path w="142240" h="140843">
                  <a:moveTo>
                    <a:pt x="0" y="127000"/>
                  </a:moveTo>
                  <a:lnTo>
                    <a:pt x="135255" y="127000"/>
                  </a:lnTo>
                  <a:lnTo>
                    <a:pt x="135255" y="133985"/>
                  </a:lnTo>
                  <a:lnTo>
                    <a:pt x="128270" y="133985"/>
                  </a:lnTo>
                  <a:lnTo>
                    <a:pt x="128270" y="0"/>
                  </a:lnTo>
                  <a:lnTo>
                    <a:pt x="142240" y="0"/>
                  </a:lnTo>
                  <a:lnTo>
                    <a:pt x="142240" y="133858"/>
                  </a:lnTo>
                  <a:lnTo>
                    <a:pt x="142240" y="140843"/>
                  </a:lnTo>
                  <a:lnTo>
                    <a:pt x="135255" y="140843"/>
                  </a:lnTo>
                  <a:lnTo>
                    <a:pt x="0" y="140843"/>
                  </a:lnTo>
                  <a:close/>
                </a:path>
              </a:pathLst>
            </a:custGeom>
            <a:solidFill>
              <a:srgbClr val="7399C6"/>
            </a:solidFill>
          </p:spPr>
        </p:sp>
      </p:grpSp>
      <p:sp>
        <p:nvSpPr>
          <p:cNvPr id="90" name="Freeform 90"/>
          <p:cNvSpPr/>
          <p:nvPr/>
        </p:nvSpPr>
        <p:spPr>
          <a:xfrm>
            <a:off x="13023371" y="1889684"/>
            <a:ext cx="473478" cy="589293"/>
          </a:xfrm>
          <a:custGeom>
            <a:avLst/>
            <a:gdLst/>
            <a:ahLst/>
            <a:cxnLst/>
            <a:rect l="l" t="t" r="r" b="b"/>
            <a:pathLst>
              <a:path w="473478" h="589293">
                <a:moveTo>
                  <a:pt x="0" y="0"/>
                </a:moveTo>
                <a:lnTo>
                  <a:pt x="473478" y="0"/>
                </a:lnTo>
                <a:lnTo>
                  <a:pt x="473478" y="589292"/>
                </a:lnTo>
                <a:lnTo>
                  <a:pt x="0" y="589292"/>
                </a:lnTo>
                <a:lnTo>
                  <a:pt x="0" y="0"/>
                </a:lnTo>
                <a:close/>
              </a:path>
            </a:pathLst>
          </a:custGeom>
          <a:blipFill>
            <a:blip r:embed="rId8"/>
            <a:stretch>
              <a:fillRect t="-1" b="-1614"/>
            </a:stretch>
          </a:blipFill>
        </p:spPr>
      </p:sp>
      <p:sp>
        <p:nvSpPr>
          <p:cNvPr id="91" name="Freeform 91"/>
          <p:cNvSpPr/>
          <p:nvPr/>
        </p:nvSpPr>
        <p:spPr>
          <a:xfrm>
            <a:off x="11166262" y="3007262"/>
            <a:ext cx="478660" cy="590826"/>
          </a:xfrm>
          <a:custGeom>
            <a:avLst/>
            <a:gdLst/>
            <a:ahLst/>
            <a:cxnLst/>
            <a:rect l="l" t="t" r="r" b="b"/>
            <a:pathLst>
              <a:path w="478660" h="590826">
                <a:moveTo>
                  <a:pt x="0" y="0"/>
                </a:moveTo>
                <a:lnTo>
                  <a:pt x="478660" y="0"/>
                </a:lnTo>
                <a:lnTo>
                  <a:pt x="478660" y="590826"/>
                </a:lnTo>
                <a:lnTo>
                  <a:pt x="0" y="590826"/>
                </a:lnTo>
                <a:lnTo>
                  <a:pt x="0" y="0"/>
                </a:lnTo>
                <a:close/>
              </a:path>
            </a:pathLst>
          </a:custGeom>
          <a:blipFill>
            <a:blip r:embed="rId9"/>
            <a:stretch>
              <a:fillRect r="-1" b="-1608"/>
            </a:stretch>
          </a:blipFill>
        </p:spPr>
      </p:sp>
      <p:sp>
        <p:nvSpPr>
          <p:cNvPr id="92" name="Freeform 92"/>
          <p:cNvSpPr/>
          <p:nvPr/>
        </p:nvSpPr>
        <p:spPr>
          <a:xfrm>
            <a:off x="12398426" y="3007243"/>
            <a:ext cx="487023" cy="600351"/>
          </a:xfrm>
          <a:custGeom>
            <a:avLst/>
            <a:gdLst/>
            <a:ahLst/>
            <a:cxnLst/>
            <a:rect l="l" t="t" r="r" b="b"/>
            <a:pathLst>
              <a:path w="487023" h="600351">
                <a:moveTo>
                  <a:pt x="0" y="0"/>
                </a:moveTo>
                <a:lnTo>
                  <a:pt x="487023" y="0"/>
                </a:lnTo>
                <a:lnTo>
                  <a:pt x="487023" y="600351"/>
                </a:lnTo>
                <a:lnTo>
                  <a:pt x="0" y="600351"/>
                </a:lnTo>
                <a:lnTo>
                  <a:pt x="0" y="0"/>
                </a:lnTo>
                <a:close/>
              </a:path>
            </a:pathLst>
          </a:custGeom>
          <a:blipFill>
            <a:blip r:embed="rId10"/>
            <a:stretch>
              <a:fillRect t="-2000" r="-3" b="-420"/>
            </a:stretch>
          </a:blipFill>
        </p:spPr>
      </p:sp>
      <p:grpSp>
        <p:nvGrpSpPr>
          <p:cNvPr id="93" name="Group 93"/>
          <p:cNvGrpSpPr>
            <a:grpSpLocks noChangeAspect="1"/>
          </p:cNvGrpSpPr>
          <p:nvPr/>
        </p:nvGrpSpPr>
        <p:grpSpPr>
          <a:xfrm>
            <a:off x="399517" y="6293672"/>
            <a:ext cx="787898" cy="12002"/>
            <a:chOff x="0" y="0"/>
            <a:chExt cx="787895" cy="12002"/>
          </a:xfrm>
        </p:grpSpPr>
        <p:sp>
          <p:nvSpPr>
            <p:cNvPr id="94" name="Freeform 94"/>
            <p:cNvSpPr/>
            <p:nvPr/>
          </p:nvSpPr>
          <p:spPr>
            <a:xfrm>
              <a:off x="0" y="0"/>
              <a:ext cx="787908" cy="11938"/>
            </a:xfrm>
            <a:custGeom>
              <a:avLst/>
              <a:gdLst/>
              <a:ahLst/>
              <a:cxnLst/>
              <a:rect l="l" t="t" r="r" b="b"/>
              <a:pathLst>
                <a:path w="787908" h="11938">
                  <a:moveTo>
                    <a:pt x="0" y="0"/>
                  </a:moveTo>
                  <a:lnTo>
                    <a:pt x="0" y="5969"/>
                  </a:lnTo>
                  <a:lnTo>
                    <a:pt x="0" y="0"/>
                  </a:lnTo>
                  <a:lnTo>
                    <a:pt x="787908" y="0"/>
                  </a:lnTo>
                  <a:lnTo>
                    <a:pt x="787908" y="5969"/>
                  </a:lnTo>
                  <a:lnTo>
                    <a:pt x="787908" y="11938"/>
                  </a:lnTo>
                  <a:lnTo>
                    <a:pt x="0" y="11938"/>
                  </a:lnTo>
                  <a:lnTo>
                    <a:pt x="0" y="5969"/>
                  </a:lnTo>
                  <a:lnTo>
                    <a:pt x="0" y="0"/>
                  </a:lnTo>
                  <a:moveTo>
                    <a:pt x="0" y="11938"/>
                  </a:moveTo>
                  <a:lnTo>
                    <a:pt x="0" y="0"/>
                  </a:lnTo>
                  <a:lnTo>
                    <a:pt x="787908" y="0"/>
                  </a:lnTo>
                  <a:lnTo>
                    <a:pt x="787908" y="11938"/>
                  </a:lnTo>
                  <a:lnTo>
                    <a:pt x="0" y="11938"/>
                  </a:lnTo>
                  <a:close/>
                </a:path>
              </a:pathLst>
            </a:custGeom>
            <a:solidFill>
              <a:srgbClr val="17181C"/>
            </a:solidFill>
          </p:spPr>
        </p:sp>
      </p:grpSp>
      <p:grpSp>
        <p:nvGrpSpPr>
          <p:cNvPr id="95" name="Group 95"/>
          <p:cNvGrpSpPr>
            <a:grpSpLocks noChangeAspect="1"/>
          </p:cNvGrpSpPr>
          <p:nvPr/>
        </p:nvGrpSpPr>
        <p:grpSpPr>
          <a:xfrm>
            <a:off x="1016427" y="6753166"/>
            <a:ext cx="484556" cy="665730"/>
            <a:chOff x="0" y="0"/>
            <a:chExt cx="465633" cy="639724"/>
          </a:xfrm>
        </p:grpSpPr>
        <p:sp>
          <p:nvSpPr>
            <p:cNvPr id="96" name="Freeform 96"/>
            <p:cNvSpPr/>
            <p:nvPr/>
          </p:nvSpPr>
          <p:spPr>
            <a:xfrm>
              <a:off x="0" y="0"/>
              <a:ext cx="465709" cy="639699"/>
            </a:xfrm>
            <a:custGeom>
              <a:avLst/>
              <a:gdLst/>
              <a:ahLst/>
              <a:cxnLst/>
              <a:rect l="l" t="t" r="r" b="b"/>
              <a:pathLst>
                <a:path w="465709" h="639699">
                  <a:moveTo>
                    <a:pt x="450596" y="135509"/>
                  </a:moveTo>
                  <a:lnTo>
                    <a:pt x="450596" y="120523"/>
                  </a:lnTo>
                  <a:cubicBezTo>
                    <a:pt x="450469" y="98552"/>
                    <a:pt x="432689" y="80772"/>
                    <a:pt x="410718" y="80772"/>
                  </a:cubicBezTo>
                  <a:lnTo>
                    <a:pt x="404241" y="80772"/>
                  </a:lnTo>
                  <a:lnTo>
                    <a:pt x="404241" y="46863"/>
                  </a:lnTo>
                  <a:cubicBezTo>
                    <a:pt x="404241" y="20955"/>
                    <a:pt x="383286" y="0"/>
                    <a:pt x="357378" y="0"/>
                  </a:cubicBezTo>
                  <a:cubicBezTo>
                    <a:pt x="331470" y="0"/>
                    <a:pt x="310515" y="20955"/>
                    <a:pt x="310515" y="46863"/>
                  </a:cubicBezTo>
                  <a:lnTo>
                    <a:pt x="310515" y="53467"/>
                  </a:lnTo>
                  <a:cubicBezTo>
                    <a:pt x="310515" y="67564"/>
                    <a:pt x="300990" y="79756"/>
                    <a:pt x="287401" y="83312"/>
                  </a:cubicBezTo>
                  <a:lnTo>
                    <a:pt x="287401" y="68961"/>
                  </a:lnTo>
                  <a:cubicBezTo>
                    <a:pt x="287401" y="64770"/>
                    <a:pt x="283972" y="61341"/>
                    <a:pt x="279781" y="61341"/>
                  </a:cubicBezTo>
                  <a:lnTo>
                    <a:pt x="260096" y="61341"/>
                  </a:lnTo>
                  <a:lnTo>
                    <a:pt x="259969" y="56388"/>
                  </a:lnTo>
                  <a:cubicBezTo>
                    <a:pt x="259588" y="41529"/>
                    <a:pt x="247523" y="29718"/>
                    <a:pt x="232791" y="29591"/>
                  </a:cubicBezTo>
                  <a:lnTo>
                    <a:pt x="232537" y="29591"/>
                  </a:lnTo>
                  <a:cubicBezTo>
                    <a:pt x="217678" y="29591"/>
                    <a:pt x="205740" y="41529"/>
                    <a:pt x="205486" y="56261"/>
                  </a:cubicBezTo>
                  <a:lnTo>
                    <a:pt x="205359" y="61214"/>
                  </a:lnTo>
                  <a:lnTo>
                    <a:pt x="185928" y="61214"/>
                  </a:lnTo>
                  <a:cubicBezTo>
                    <a:pt x="181737" y="61214"/>
                    <a:pt x="178308" y="64643"/>
                    <a:pt x="178308" y="68834"/>
                  </a:cubicBezTo>
                  <a:lnTo>
                    <a:pt x="178308" y="83312"/>
                  </a:lnTo>
                  <a:cubicBezTo>
                    <a:pt x="164719" y="79756"/>
                    <a:pt x="155194" y="67564"/>
                    <a:pt x="155194" y="53467"/>
                  </a:cubicBezTo>
                  <a:lnTo>
                    <a:pt x="155194" y="46863"/>
                  </a:lnTo>
                  <a:cubicBezTo>
                    <a:pt x="155067" y="20955"/>
                    <a:pt x="134112" y="0"/>
                    <a:pt x="108204" y="0"/>
                  </a:cubicBezTo>
                  <a:cubicBezTo>
                    <a:pt x="82296" y="0"/>
                    <a:pt x="61341" y="20955"/>
                    <a:pt x="61341" y="46863"/>
                  </a:cubicBezTo>
                  <a:lnTo>
                    <a:pt x="61341" y="80772"/>
                  </a:lnTo>
                  <a:lnTo>
                    <a:pt x="54991" y="80772"/>
                  </a:lnTo>
                  <a:cubicBezTo>
                    <a:pt x="33020" y="80772"/>
                    <a:pt x="15240" y="98552"/>
                    <a:pt x="15113" y="120523"/>
                  </a:cubicBezTo>
                  <a:lnTo>
                    <a:pt x="15113" y="135382"/>
                  </a:lnTo>
                  <a:cubicBezTo>
                    <a:pt x="6096" y="139192"/>
                    <a:pt x="0" y="149479"/>
                    <a:pt x="0" y="159004"/>
                  </a:cubicBezTo>
                  <a:lnTo>
                    <a:pt x="0" y="170307"/>
                  </a:lnTo>
                  <a:cubicBezTo>
                    <a:pt x="0" y="174498"/>
                    <a:pt x="3429" y="177927"/>
                    <a:pt x="7620" y="177927"/>
                  </a:cubicBezTo>
                  <a:lnTo>
                    <a:pt x="34544" y="177927"/>
                  </a:lnTo>
                  <a:cubicBezTo>
                    <a:pt x="34671" y="195326"/>
                    <a:pt x="48895" y="209423"/>
                    <a:pt x="66294" y="209423"/>
                  </a:cubicBezTo>
                  <a:cubicBezTo>
                    <a:pt x="83693" y="209423"/>
                    <a:pt x="97917" y="195453"/>
                    <a:pt x="98044" y="177927"/>
                  </a:cubicBezTo>
                  <a:lnTo>
                    <a:pt x="125095" y="177927"/>
                  </a:lnTo>
                  <a:cubicBezTo>
                    <a:pt x="129286" y="177927"/>
                    <a:pt x="132715" y="174498"/>
                    <a:pt x="132715" y="170307"/>
                  </a:cubicBezTo>
                  <a:lnTo>
                    <a:pt x="132715" y="158877"/>
                  </a:lnTo>
                  <a:cubicBezTo>
                    <a:pt x="132715" y="149479"/>
                    <a:pt x="126619" y="139065"/>
                    <a:pt x="117729" y="135509"/>
                  </a:cubicBezTo>
                  <a:lnTo>
                    <a:pt x="117729" y="120523"/>
                  </a:lnTo>
                  <a:cubicBezTo>
                    <a:pt x="117602" y="98552"/>
                    <a:pt x="99822" y="80899"/>
                    <a:pt x="77724" y="80772"/>
                  </a:cubicBezTo>
                  <a:lnTo>
                    <a:pt x="76708" y="80772"/>
                  </a:lnTo>
                  <a:lnTo>
                    <a:pt x="76708" y="46863"/>
                  </a:lnTo>
                  <a:cubicBezTo>
                    <a:pt x="76708" y="35560"/>
                    <a:pt x="82677" y="25146"/>
                    <a:pt x="92456" y="19558"/>
                  </a:cubicBezTo>
                  <a:cubicBezTo>
                    <a:pt x="102235" y="13970"/>
                    <a:pt x="114300" y="13970"/>
                    <a:pt x="124079" y="19558"/>
                  </a:cubicBezTo>
                  <a:cubicBezTo>
                    <a:pt x="133858" y="25146"/>
                    <a:pt x="139827" y="35687"/>
                    <a:pt x="139827" y="46863"/>
                  </a:cubicBezTo>
                  <a:lnTo>
                    <a:pt x="139827" y="53467"/>
                  </a:lnTo>
                  <a:cubicBezTo>
                    <a:pt x="139827" y="75946"/>
                    <a:pt x="156083" y="95123"/>
                    <a:pt x="178181" y="98933"/>
                  </a:cubicBezTo>
                  <a:lnTo>
                    <a:pt x="178181" y="114808"/>
                  </a:lnTo>
                  <a:cubicBezTo>
                    <a:pt x="178181" y="118999"/>
                    <a:pt x="181610" y="122428"/>
                    <a:pt x="185801" y="122428"/>
                  </a:cubicBezTo>
                  <a:lnTo>
                    <a:pt x="204343" y="122428"/>
                  </a:lnTo>
                  <a:lnTo>
                    <a:pt x="203708" y="155829"/>
                  </a:lnTo>
                  <a:cubicBezTo>
                    <a:pt x="203581" y="160020"/>
                    <a:pt x="207010" y="163576"/>
                    <a:pt x="211201" y="163576"/>
                  </a:cubicBezTo>
                  <a:cubicBezTo>
                    <a:pt x="215392" y="163576"/>
                    <a:pt x="218948" y="160274"/>
                    <a:pt x="218948" y="156083"/>
                  </a:cubicBezTo>
                  <a:lnTo>
                    <a:pt x="219583" y="122428"/>
                  </a:lnTo>
                  <a:lnTo>
                    <a:pt x="245872" y="122428"/>
                  </a:lnTo>
                  <a:lnTo>
                    <a:pt x="252730" y="494411"/>
                  </a:lnTo>
                  <a:lnTo>
                    <a:pt x="212852" y="494411"/>
                  </a:lnTo>
                  <a:lnTo>
                    <a:pt x="218059" y="209550"/>
                  </a:lnTo>
                  <a:cubicBezTo>
                    <a:pt x="218059" y="206883"/>
                    <a:pt x="216662" y="204216"/>
                    <a:pt x="214376" y="202819"/>
                  </a:cubicBezTo>
                  <a:cubicBezTo>
                    <a:pt x="212090" y="201422"/>
                    <a:pt x="209169" y="201295"/>
                    <a:pt x="206756" y="202692"/>
                  </a:cubicBezTo>
                  <a:cubicBezTo>
                    <a:pt x="204343" y="204089"/>
                    <a:pt x="202819" y="206502"/>
                    <a:pt x="202819" y="209296"/>
                  </a:cubicBezTo>
                  <a:lnTo>
                    <a:pt x="197612" y="495554"/>
                  </a:lnTo>
                  <a:cubicBezTo>
                    <a:pt x="187452" y="498856"/>
                    <a:pt x="180467" y="508381"/>
                    <a:pt x="180467" y="519049"/>
                  </a:cubicBezTo>
                  <a:lnTo>
                    <a:pt x="180467" y="597281"/>
                  </a:lnTo>
                  <a:lnTo>
                    <a:pt x="179070" y="597281"/>
                  </a:lnTo>
                  <a:cubicBezTo>
                    <a:pt x="159893" y="597281"/>
                    <a:pt x="144272" y="612902"/>
                    <a:pt x="144272" y="632079"/>
                  </a:cubicBezTo>
                  <a:cubicBezTo>
                    <a:pt x="144272" y="636270"/>
                    <a:pt x="147701" y="639699"/>
                    <a:pt x="151892" y="639699"/>
                  </a:cubicBezTo>
                  <a:lnTo>
                    <a:pt x="313817" y="639699"/>
                  </a:lnTo>
                  <a:cubicBezTo>
                    <a:pt x="318008" y="639699"/>
                    <a:pt x="321437" y="636270"/>
                    <a:pt x="321437" y="632079"/>
                  </a:cubicBezTo>
                  <a:cubicBezTo>
                    <a:pt x="321437" y="612902"/>
                    <a:pt x="305816" y="597281"/>
                    <a:pt x="286639" y="597281"/>
                  </a:cubicBezTo>
                  <a:lnTo>
                    <a:pt x="285242" y="597281"/>
                  </a:lnTo>
                  <a:lnTo>
                    <a:pt x="285242" y="519049"/>
                  </a:lnTo>
                  <a:cubicBezTo>
                    <a:pt x="285242" y="508381"/>
                    <a:pt x="278257" y="498856"/>
                    <a:pt x="268097" y="495554"/>
                  </a:cubicBezTo>
                  <a:lnTo>
                    <a:pt x="261239" y="122428"/>
                  </a:lnTo>
                  <a:lnTo>
                    <a:pt x="279781" y="122428"/>
                  </a:lnTo>
                  <a:cubicBezTo>
                    <a:pt x="283972" y="122428"/>
                    <a:pt x="287401" y="118999"/>
                    <a:pt x="287401" y="114808"/>
                  </a:cubicBezTo>
                  <a:lnTo>
                    <a:pt x="287401" y="98933"/>
                  </a:lnTo>
                  <a:cubicBezTo>
                    <a:pt x="309626" y="95123"/>
                    <a:pt x="325755" y="75946"/>
                    <a:pt x="325882" y="53467"/>
                  </a:cubicBezTo>
                  <a:lnTo>
                    <a:pt x="325882" y="46863"/>
                  </a:lnTo>
                  <a:cubicBezTo>
                    <a:pt x="325882" y="29464"/>
                    <a:pt x="339979" y="15240"/>
                    <a:pt x="357505" y="15240"/>
                  </a:cubicBezTo>
                  <a:cubicBezTo>
                    <a:pt x="375031" y="15240"/>
                    <a:pt x="389128" y="29337"/>
                    <a:pt x="389128" y="46863"/>
                  </a:cubicBezTo>
                  <a:lnTo>
                    <a:pt x="389128" y="80772"/>
                  </a:lnTo>
                  <a:lnTo>
                    <a:pt x="387985" y="80772"/>
                  </a:lnTo>
                  <a:cubicBezTo>
                    <a:pt x="366014" y="80772"/>
                    <a:pt x="348234" y="98552"/>
                    <a:pt x="348107" y="120523"/>
                  </a:cubicBezTo>
                  <a:lnTo>
                    <a:pt x="348107" y="135382"/>
                  </a:lnTo>
                  <a:cubicBezTo>
                    <a:pt x="339217" y="138938"/>
                    <a:pt x="333121" y="149352"/>
                    <a:pt x="333121" y="158750"/>
                  </a:cubicBezTo>
                  <a:lnTo>
                    <a:pt x="333121" y="170180"/>
                  </a:lnTo>
                  <a:cubicBezTo>
                    <a:pt x="333121" y="174371"/>
                    <a:pt x="336550" y="177800"/>
                    <a:pt x="340741" y="177800"/>
                  </a:cubicBezTo>
                  <a:lnTo>
                    <a:pt x="367665" y="177800"/>
                  </a:lnTo>
                  <a:cubicBezTo>
                    <a:pt x="367792" y="195199"/>
                    <a:pt x="382016" y="209296"/>
                    <a:pt x="399415" y="209296"/>
                  </a:cubicBezTo>
                  <a:cubicBezTo>
                    <a:pt x="416814" y="209296"/>
                    <a:pt x="431038" y="195326"/>
                    <a:pt x="431165" y="177800"/>
                  </a:cubicBezTo>
                  <a:lnTo>
                    <a:pt x="458089" y="177800"/>
                  </a:lnTo>
                  <a:cubicBezTo>
                    <a:pt x="462280" y="177800"/>
                    <a:pt x="465709" y="174371"/>
                    <a:pt x="465709" y="170180"/>
                  </a:cubicBezTo>
                  <a:lnTo>
                    <a:pt x="465709" y="158750"/>
                  </a:lnTo>
                  <a:cubicBezTo>
                    <a:pt x="465709" y="149352"/>
                    <a:pt x="459613" y="138938"/>
                    <a:pt x="450723" y="135382"/>
                  </a:cubicBezTo>
                  <a:moveTo>
                    <a:pt x="66294" y="194183"/>
                  </a:moveTo>
                  <a:cubicBezTo>
                    <a:pt x="57277" y="194183"/>
                    <a:pt x="50038" y="186944"/>
                    <a:pt x="49784" y="178054"/>
                  </a:cubicBezTo>
                  <a:lnTo>
                    <a:pt x="82804" y="178054"/>
                  </a:lnTo>
                  <a:cubicBezTo>
                    <a:pt x="82677" y="187071"/>
                    <a:pt x="75311" y="194183"/>
                    <a:pt x="66294" y="194183"/>
                  </a:cubicBezTo>
                  <a:moveTo>
                    <a:pt x="110871" y="149606"/>
                  </a:moveTo>
                  <a:cubicBezTo>
                    <a:pt x="113538" y="149606"/>
                    <a:pt x="117348" y="154559"/>
                    <a:pt x="117348" y="159004"/>
                  </a:cubicBezTo>
                  <a:lnTo>
                    <a:pt x="117348" y="162687"/>
                  </a:lnTo>
                  <a:lnTo>
                    <a:pt x="15240" y="162687"/>
                  </a:lnTo>
                  <a:lnTo>
                    <a:pt x="15240" y="159004"/>
                  </a:lnTo>
                  <a:cubicBezTo>
                    <a:pt x="15240" y="154559"/>
                    <a:pt x="19177" y="149606"/>
                    <a:pt x="21717" y="149606"/>
                  </a:cubicBezTo>
                  <a:close/>
                  <a:moveTo>
                    <a:pt x="77724" y="96139"/>
                  </a:moveTo>
                  <a:lnTo>
                    <a:pt x="77851" y="96139"/>
                  </a:lnTo>
                  <a:cubicBezTo>
                    <a:pt x="91440" y="96139"/>
                    <a:pt x="102362" y="107061"/>
                    <a:pt x="102489" y="120650"/>
                  </a:cubicBezTo>
                  <a:lnTo>
                    <a:pt x="102489" y="134239"/>
                  </a:lnTo>
                  <a:lnTo>
                    <a:pt x="30353" y="134239"/>
                  </a:lnTo>
                  <a:lnTo>
                    <a:pt x="30353" y="120650"/>
                  </a:lnTo>
                  <a:cubicBezTo>
                    <a:pt x="30480" y="107061"/>
                    <a:pt x="41402" y="96139"/>
                    <a:pt x="54991" y="96139"/>
                  </a:cubicBezTo>
                  <a:lnTo>
                    <a:pt x="77724" y="96139"/>
                  </a:lnTo>
                  <a:close/>
                  <a:moveTo>
                    <a:pt x="220980" y="56769"/>
                  </a:moveTo>
                  <a:cubicBezTo>
                    <a:pt x="221107" y="50292"/>
                    <a:pt x="226314" y="45085"/>
                    <a:pt x="232791" y="45085"/>
                  </a:cubicBezTo>
                  <a:lnTo>
                    <a:pt x="232918" y="45085"/>
                  </a:lnTo>
                  <a:cubicBezTo>
                    <a:pt x="239395" y="45085"/>
                    <a:pt x="244729" y="50292"/>
                    <a:pt x="244856" y="56769"/>
                  </a:cubicBezTo>
                  <a:lnTo>
                    <a:pt x="244983" y="61341"/>
                  </a:lnTo>
                  <a:lnTo>
                    <a:pt x="220853" y="61341"/>
                  </a:lnTo>
                  <a:close/>
                  <a:moveTo>
                    <a:pt x="286639" y="612648"/>
                  </a:moveTo>
                  <a:cubicBezTo>
                    <a:pt x="294513" y="612648"/>
                    <a:pt x="301498" y="617347"/>
                    <a:pt x="304546" y="624459"/>
                  </a:cubicBezTo>
                  <a:lnTo>
                    <a:pt x="161036" y="624459"/>
                  </a:lnTo>
                  <a:cubicBezTo>
                    <a:pt x="164084" y="617220"/>
                    <a:pt x="171196" y="612648"/>
                    <a:pt x="178943" y="612648"/>
                  </a:cubicBezTo>
                  <a:close/>
                  <a:moveTo>
                    <a:pt x="270002" y="519176"/>
                  </a:moveTo>
                  <a:lnTo>
                    <a:pt x="270002" y="597408"/>
                  </a:lnTo>
                  <a:lnTo>
                    <a:pt x="195707" y="597408"/>
                  </a:lnTo>
                  <a:lnTo>
                    <a:pt x="195707" y="519049"/>
                  </a:lnTo>
                  <a:cubicBezTo>
                    <a:pt x="195707" y="513842"/>
                    <a:pt x="199898" y="509651"/>
                    <a:pt x="205105" y="509651"/>
                  </a:cubicBezTo>
                  <a:lnTo>
                    <a:pt x="260604" y="509651"/>
                  </a:lnTo>
                  <a:cubicBezTo>
                    <a:pt x="265811" y="509651"/>
                    <a:pt x="270002" y="513842"/>
                    <a:pt x="270002" y="519049"/>
                  </a:cubicBezTo>
                  <a:close/>
                  <a:moveTo>
                    <a:pt x="272161" y="107315"/>
                  </a:moveTo>
                  <a:lnTo>
                    <a:pt x="193548" y="107315"/>
                  </a:lnTo>
                  <a:lnTo>
                    <a:pt x="193548" y="76708"/>
                  </a:lnTo>
                  <a:lnTo>
                    <a:pt x="272161" y="76708"/>
                  </a:lnTo>
                  <a:close/>
                  <a:moveTo>
                    <a:pt x="363220" y="120650"/>
                  </a:moveTo>
                  <a:cubicBezTo>
                    <a:pt x="363220" y="114173"/>
                    <a:pt x="365887" y="107823"/>
                    <a:pt x="370459" y="103251"/>
                  </a:cubicBezTo>
                  <a:cubicBezTo>
                    <a:pt x="375031" y="98679"/>
                    <a:pt x="381381" y="96012"/>
                    <a:pt x="387858" y="96139"/>
                  </a:cubicBezTo>
                  <a:lnTo>
                    <a:pt x="410464" y="96139"/>
                  </a:lnTo>
                  <a:cubicBezTo>
                    <a:pt x="424053" y="96139"/>
                    <a:pt x="435102" y="107061"/>
                    <a:pt x="435102" y="120650"/>
                  </a:cubicBezTo>
                  <a:lnTo>
                    <a:pt x="435102" y="134239"/>
                  </a:lnTo>
                  <a:lnTo>
                    <a:pt x="363220" y="134239"/>
                  </a:lnTo>
                  <a:close/>
                  <a:moveTo>
                    <a:pt x="399161" y="194183"/>
                  </a:moveTo>
                  <a:cubicBezTo>
                    <a:pt x="390144" y="194183"/>
                    <a:pt x="382905" y="186944"/>
                    <a:pt x="382651" y="178054"/>
                  </a:cubicBezTo>
                  <a:lnTo>
                    <a:pt x="415671" y="178054"/>
                  </a:lnTo>
                  <a:cubicBezTo>
                    <a:pt x="415544" y="187071"/>
                    <a:pt x="408178" y="194183"/>
                    <a:pt x="399161" y="194183"/>
                  </a:cubicBezTo>
                  <a:close/>
                  <a:moveTo>
                    <a:pt x="450215" y="162687"/>
                  </a:moveTo>
                  <a:lnTo>
                    <a:pt x="348234" y="162687"/>
                  </a:lnTo>
                  <a:lnTo>
                    <a:pt x="348234" y="159004"/>
                  </a:lnTo>
                  <a:cubicBezTo>
                    <a:pt x="348234" y="154559"/>
                    <a:pt x="352171" y="149479"/>
                    <a:pt x="354711" y="149479"/>
                  </a:cubicBezTo>
                  <a:lnTo>
                    <a:pt x="443865" y="149479"/>
                  </a:lnTo>
                  <a:cubicBezTo>
                    <a:pt x="446532" y="149479"/>
                    <a:pt x="450342" y="154432"/>
                    <a:pt x="450342" y="158877"/>
                  </a:cubicBezTo>
                  <a:close/>
                  <a:moveTo>
                    <a:pt x="399161" y="216789"/>
                  </a:moveTo>
                  <a:cubicBezTo>
                    <a:pt x="394970" y="216789"/>
                    <a:pt x="391541" y="220218"/>
                    <a:pt x="391541" y="224409"/>
                  </a:cubicBezTo>
                  <a:lnTo>
                    <a:pt x="391541" y="247015"/>
                  </a:lnTo>
                  <a:cubicBezTo>
                    <a:pt x="391541" y="251206"/>
                    <a:pt x="394970" y="254635"/>
                    <a:pt x="399161" y="254635"/>
                  </a:cubicBezTo>
                  <a:cubicBezTo>
                    <a:pt x="403352" y="254635"/>
                    <a:pt x="406781" y="251206"/>
                    <a:pt x="406781" y="247015"/>
                  </a:cubicBezTo>
                  <a:lnTo>
                    <a:pt x="406781" y="224409"/>
                  </a:lnTo>
                  <a:cubicBezTo>
                    <a:pt x="406781" y="220218"/>
                    <a:pt x="403352" y="216789"/>
                    <a:pt x="399161" y="216789"/>
                  </a:cubicBezTo>
                  <a:moveTo>
                    <a:pt x="439801" y="211709"/>
                  </a:moveTo>
                  <a:cubicBezTo>
                    <a:pt x="437769" y="208026"/>
                    <a:pt x="433197" y="206629"/>
                    <a:pt x="429387" y="208661"/>
                  </a:cubicBezTo>
                  <a:cubicBezTo>
                    <a:pt x="425577" y="210693"/>
                    <a:pt x="424307" y="215265"/>
                    <a:pt x="426212" y="219075"/>
                  </a:cubicBezTo>
                  <a:lnTo>
                    <a:pt x="436753" y="238633"/>
                  </a:lnTo>
                  <a:cubicBezTo>
                    <a:pt x="438785" y="242316"/>
                    <a:pt x="443357" y="243713"/>
                    <a:pt x="447167" y="241681"/>
                  </a:cubicBezTo>
                  <a:cubicBezTo>
                    <a:pt x="450977" y="239649"/>
                    <a:pt x="452247" y="235077"/>
                    <a:pt x="450342" y="231394"/>
                  </a:cubicBezTo>
                  <a:close/>
                  <a:moveTo>
                    <a:pt x="370713" y="207264"/>
                  </a:moveTo>
                  <a:cubicBezTo>
                    <a:pt x="367157" y="205105"/>
                    <a:pt x="362458" y="206121"/>
                    <a:pt x="360172" y="209804"/>
                  </a:cubicBezTo>
                  <a:lnTo>
                    <a:pt x="348107" y="229362"/>
                  </a:lnTo>
                  <a:cubicBezTo>
                    <a:pt x="346583" y="231648"/>
                    <a:pt x="346583" y="234569"/>
                    <a:pt x="347853" y="237109"/>
                  </a:cubicBezTo>
                  <a:cubicBezTo>
                    <a:pt x="349123" y="239649"/>
                    <a:pt x="351663" y="241046"/>
                    <a:pt x="354457" y="241173"/>
                  </a:cubicBezTo>
                  <a:cubicBezTo>
                    <a:pt x="357251" y="241300"/>
                    <a:pt x="359791" y="239776"/>
                    <a:pt x="361188" y="237490"/>
                  </a:cubicBezTo>
                  <a:lnTo>
                    <a:pt x="373253" y="217805"/>
                  </a:lnTo>
                  <a:cubicBezTo>
                    <a:pt x="375539" y="214249"/>
                    <a:pt x="374396" y="209550"/>
                    <a:pt x="370713" y="207264"/>
                  </a:cubicBezTo>
                  <a:moveTo>
                    <a:pt x="66167" y="216662"/>
                  </a:moveTo>
                  <a:cubicBezTo>
                    <a:pt x="61976" y="216662"/>
                    <a:pt x="58547" y="220091"/>
                    <a:pt x="58547" y="224282"/>
                  </a:cubicBezTo>
                  <a:lnTo>
                    <a:pt x="58547" y="246888"/>
                  </a:lnTo>
                  <a:cubicBezTo>
                    <a:pt x="58547" y="249555"/>
                    <a:pt x="59944" y="252095"/>
                    <a:pt x="62357" y="253492"/>
                  </a:cubicBezTo>
                  <a:cubicBezTo>
                    <a:pt x="64770" y="254889"/>
                    <a:pt x="67691" y="254889"/>
                    <a:pt x="69977" y="253492"/>
                  </a:cubicBezTo>
                  <a:cubicBezTo>
                    <a:pt x="72263" y="252095"/>
                    <a:pt x="73787" y="249555"/>
                    <a:pt x="73787" y="246888"/>
                  </a:cubicBezTo>
                  <a:lnTo>
                    <a:pt x="73787" y="224409"/>
                  </a:lnTo>
                  <a:cubicBezTo>
                    <a:pt x="73787" y="220218"/>
                    <a:pt x="70358" y="216789"/>
                    <a:pt x="66167" y="216789"/>
                  </a:cubicBezTo>
                  <a:moveTo>
                    <a:pt x="35814" y="208661"/>
                  </a:moveTo>
                  <a:cubicBezTo>
                    <a:pt x="34036" y="207645"/>
                    <a:pt x="31877" y="207518"/>
                    <a:pt x="29972" y="208026"/>
                  </a:cubicBezTo>
                  <a:cubicBezTo>
                    <a:pt x="28067" y="208534"/>
                    <a:pt x="26416" y="209931"/>
                    <a:pt x="25400" y="211709"/>
                  </a:cubicBezTo>
                  <a:lnTo>
                    <a:pt x="14859" y="231394"/>
                  </a:lnTo>
                  <a:cubicBezTo>
                    <a:pt x="12827" y="235077"/>
                    <a:pt x="14224" y="239776"/>
                    <a:pt x="17907" y="241681"/>
                  </a:cubicBezTo>
                  <a:cubicBezTo>
                    <a:pt x="21590" y="243586"/>
                    <a:pt x="26289" y="242316"/>
                    <a:pt x="28321" y="238633"/>
                  </a:cubicBezTo>
                  <a:lnTo>
                    <a:pt x="38862" y="219075"/>
                  </a:lnTo>
                  <a:cubicBezTo>
                    <a:pt x="40894" y="215392"/>
                    <a:pt x="39497" y="210693"/>
                    <a:pt x="35814" y="208661"/>
                  </a:cubicBezTo>
                  <a:moveTo>
                    <a:pt x="105029" y="209931"/>
                  </a:moveTo>
                  <a:cubicBezTo>
                    <a:pt x="103632" y="207518"/>
                    <a:pt x="101092" y="206121"/>
                    <a:pt x="98298" y="206121"/>
                  </a:cubicBezTo>
                  <a:cubicBezTo>
                    <a:pt x="95504" y="206121"/>
                    <a:pt x="92964" y="207772"/>
                    <a:pt x="91694" y="210185"/>
                  </a:cubicBezTo>
                  <a:cubicBezTo>
                    <a:pt x="90424" y="212598"/>
                    <a:pt x="90551" y="215519"/>
                    <a:pt x="91948" y="217932"/>
                  </a:cubicBezTo>
                  <a:lnTo>
                    <a:pt x="104013" y="237617"/>
                  </a:lnTo>
                  <a:cubicBezTo>
                    <a:pt x="106299" y="241173"/>
                    <a:pt x="110871" y="242189"/>
                    <a:pt x="114427" y="240030"/>
                  </a:cubicBezTo>
                  <a:cubicBezTo>
                    <a:pt x="117983" y="237871"/>
                    <a:pt x="119126" y="233172"/>
                    <a:pt x="116967" y="229616"/>
                  </a:cubicBezTo>
                  <a:close/>
                  <a:moveTo>
                    <a:pt x="185928" y="173609"/>
                  </a:moveTo>
                  <a:cubicBezTo>
                    <a:pt x="186055" y="173609"/>
                    <a:pt x="186182" y="173609"/>
                    <a:pt x="186309" y="173609"/>
                  </a:cubicBezTo>
                  <a:cubicBezTo>
                    <a:pt x="190881" y="173609"/>
                    <a:pt x="194564" y="169926"/>
                    <a:pt x="194691" y="165354"/>
                  </a:cubicBezTo>
                  <a:cubicBezTo>
                    <a:pt x="194818" y="160782"/>
                    <a:pt x="191135" y="156972"/>
                    <a:pt x="186563" y="156845"/>
                  </a:cubicBezTo>
                  <a:cubicBezTo>
                    <a:pt x="181991" y="156718"/>
                    <a:pt x="178181" y="160401"/>
                    <a:pt x="178054" y="164973"/>
                  </a:cubicBezTo>
                  <a:cubicBezTo>
                    <a:pt x="177927" y="169545"/>
                    <a:pt x="181483" y="173355"/>
                    <a:pt x="186055" y="173609"/>
                  </a:cubicBezTo>
                  <a:moveTo>
                    <a:pt x="180467" y="322580"/>
                  </a:moveTo>
                  <a:cubicBezTo>
                    <a:pt x="180594" y="322580"/>
                    <a:pt x="180721" y="322580"/>
                    <a:pt x="180848" y="322580"/>
                  </a:cubicBezTo>
                  <a:cubicBezTo>
                    <a:pt x="184912" y="322580"/>
                    <a:pt x="188341" y="319405"/>
                    <a:pt x="188468" y="315214"/>
                  </a:cubicBezTo>
                  <a:lnTo>
                    <a:pt x="193548" y="194564"/>
                  </a:lnTo>
                  <a:cubicBezTo>
                    <a:pt x="193675" y="191770"/>
                    <a:pt x="192405" y="189230"/>
                    <a:pt x="189992" y="187706"/>
                  </a:cubicBezTo>
                  <a:cubicBezTo>
                    <a:pt x="187579" y="186182"/>
                    <a:pt x="184785" y="186055"/>
                    <a:pt x="182245" y="187325"/>
                  </a:cubicBezTo>
                  <a:cubicBezTo>
                    <a:pt x="179705" y="188595"/>
                    <a:pt x="178181" y="191135"/>
                    <a:pt x="178181" y="193929"/>
                  </a:cubicBezTo>
                  <a:lnTo>
                    <a:pt x="173101" y="314579"/>
                  </a:lnTo>
                  <a:cubicBezTo>
                    <a:pt x="172974" y="318770"/>
                    <a:pt x="176149" y="322326"/>
                    <a:pt x="180467" y="322580"/>
                  </a:cubicBezTo>
                </a:path>
              </a:pathLst>
            </a:custGeom>
            <a:solidFill>
              <a:srgbClr val="000000"/>
            </a:solidFill>
          </p:spPr>
        </p:sp>
      </p:grpSp>
      <p:grpSp>
        <p:nvGrpSpPr>
          <p:cNvPr id="97" name="Group 97"/>
          <p:cNvGrpSpPr>
            <a:grpSpLocks noChangeAspect="1"/>
          </p:cNvGrpSpPr>
          <p:nvPr/>
        </p:nvGrpSpPr>
        <p:grpSpPr>
          <a:xfrm>
            <a:off x="414919" y="2560234"/>
            <a:ext cx="1502216" cy="12802"/>
            <a:chOff x="0" y="0"/>
            <a:chExt cx="1502220" cy="12802"/>
          </a:xfrm>
        </p:grpSpPr>
        <p:sp>
          <p:nvSpPr>
            <p:cNvPr id="98" name="Freeform 98"/>
            <p:cNvSpPr/>
            <p:nvPr/>
          </p:nvSpPr>
          <p:spPr>
            <a:xfrm>
              <a:off x="0" y="0"/>
              <a:ext cx="1502283" cy="12827"/>
            </a:xfrm>
            <a:custGeom>
              <a:avLst/>
              <a:gdLst/>
              <a:ahLst/>
              <a:cxnLst/>
              <a:rect l="l" t="t" r="r" b="b"/>
              <a:pathLst>
                <a:path w="1502283" h="12827">
                  <a:moveTo>
                    <a:pt x="0" y="0"/>
                  </a:moveTo>
                  <a:lnTo>
                    <a:pt x="0" y="6350"/>
                  </a:lnTo>
                  <a:lnTo>
                    <a:pt x="0" y="0"/>
                  </a:lnTo>
                  <a:lnTo>
                    <a:pt x="1502283" y="0"/>
                  </a:lnTo>
                  <a:lnTo>
                    <a:pt x="1502283" y="6350"/>
                  </a:lnTo>
                  <a:lnTo>
                    <a:pt x="1502283" y="12700"/>
                  </a:lnTo>
                  <a:lnTo>
                    <a:pt x="0" y="12700"/>
                  </a:lnTo>
                  <a:lnTo>
                    <a:pt x="0" y="6350"/>
                  </a:lnTo>
                  <a:lnTo>
                    <a:pt x="0" y="0"/>
                  </a:lnTo>
                  <a:moveTo>
                    <a:pt x="0" y="12827"/>
                  </a:moveTo>
                  <a:lnTo>
                    <a:pt x="0" y="0"/>
                  </a:lnTo>
                  <a:lnTo>
                    <a:pt x="1502283" y="0"/>
                  </a:lnTo>
                  <a:lnTo>
                    <a:pt x="1502283" y="12827"/>
                  </a:lnTo>
                  <a:lnTo>
                    <a:pt x="0" y="12827"/>
                  </a:lnTo>
                  <a:close/>
                </a:path>
              </a:pathLst>
            </a:custGeom>
            <a:solidFill>
              <a:srgbClr val="17181C"/>
            </a:solidFill>
          </p:spPr>
        </p:sp>
      </p:grpSp>
      <p:grpSp>
        <p:nvGrpSpPr>
          <p:cNvPr id="99" name="Group 99"/>
          <p:cNvGrpSpPr>
            <a:grpSpLocks noChangeAspect="1"/>
          </p:cNvGrpSpPr>
          <p:nvPr/>
        </p:nvGrpSpPr>
        <p:grpSpPr>
          <a:xfrm>
            <a:off x="662311" y="4464872"/>
            <a:ext cx="1615021" cy="12002"/>
            <a:chOff x="0" y="0"/>
            <a:chExt cx="1615021" cy="12002"/>
          </a:xfrm>
        </p:grpSpPr>
        <p:sp>
          <p:nvSpPr>
            <p:cNvPr id="100" name="Freeform 100"/>
            <p:cNvSpPr/>
            <p:nvPr/>
          </p:nvSpPr>
          <p:spPr>
            <a:xfrm>
              <a:off x="0" y="0"/>
              <a:ext cx="1615059" cy="11938"/>
            </a:xfrm>
            <a:custGeom>
              <a:avLst/>
              <a:gdLst/>
              <a:ahLst/>
              <a:cxnLst/>
              <a:rect l="l" t="t" r="r" b="b"/>
              <a:pathLst>
                <a:path w="1615059" h="11938">
                  <a:moveTo>
                    <a:pt x="0" y="0"/>
                  </a:moveTo>
                  <a:lnTo>
                    <a:pt x="0" y="5969"/>
                  </a:lnTo>
                  <a:lnTo>
                    <a:pt x="0" y="0"/>
                  </a:lnTo>
                  <a:lnTo>
                    <a:pt x="1615059" y="0"/>
                  </a:lnTo>
                  <a:lnTo>
                    <a:pt x="1615059" y="5969"/>
                  </a:lnTo>
                  <a:lnTo>
                    <a:pt x="1615059" y="11938"/>
                  </a:lnTo>
                  <a:lnTo>
                    <a:pt x="0" y="11938"/>
                  </a:lnTo>
                  <a:lnTo>
                    <a:pt x="0" y="5969"/>
                  </a:lnTo>
                  <a:lnTo>
                    <a:pt x="0" y="0"/>
                  </a:lnTo>
                  <a:moveTo>
                    <a:pt x="0" y="11938"/>
                  </a:moveTo>
                  <a:lnTo>
                    <a:pt x="0" y="0"/>
                  </a:lnTo>
                  <a:lnTo>
                    <a:pt x="1615059" y="0"/>
                  </a:lnTo>
                  <a:lnTo>
                    <a:pt x="1615059" y="11938"/>
                  </a:lnTo>
                  <a:lnTo>
                    <a:pt x="0" y="11938"/>
                  </a:lnTo>
                  <a:close/>
                </a:path>
              </a:pathLst>
            </a:custGeom>
            <a:solidFill>
              <a:srgbClr val="17181C"/>
            </a:solidFill>
          </p:spPr>
        </p:sp>
      </p:grpSp>
      <p:grpSp>
        <p:nvGrpSpPr>
          <p:cNvPr id="101" name="Group 101"/>
          <p:cNvGrpSpPr>
            <a:grpSpLocks noChangeAspect="1"/>
          </p:cNvGrpSpPr>
          <p:nvPr/>
        </p:nvGrpSpPr>
        <p:grpSpPr>
          <a:xfrm>
            <a:off x="3021282" y="6753774"/>
            <a:ext cx="898179" cy="687667"/>
            <a:chOff x="0" y="0"/>
            <a:chExt cx="898182" cy="687667"/>
          </a:xfrm>
        </p:grpSpPr>
        <p:sp>
          <p:nvSpPr>
            <p:cNvPr id="102" name="Freeform 102"/>
            <p:cNvSpPr/>
            <p:nvPr/>
          </p:nvSpPr>
          <p:spPr>
            <a:xfrm>
              <a:off x="0" y="0"/>
              <a:ext cx="898144" cy="687578"/>
            </a:xfrm>
            <a:custGeom>
              <a:avLst/>
              <a:gdLst/>
              <a:ahLst/>
              <a:cxnLst/>
              <a:rect l="l" t="t" r="r" b="b"/>
              <a:pathLst>
                <a:path w="898144" h="687578">
                  <a:moveTo>
                    <a:pt x="739648" y="293370"/>
                  </a:moveTo>
                  <a:cubicBezTo>
                    <a:pt x="733298" y="301117"/>
                    <a:pt x="680720" y="368427"/>
                    <a:pt x="680720" y="407035"/>
                  </a:cubicBezTo>
                  <a:cubicBezTo>
                    <a:pt x="680720" y="449834"/>
                    <a:pt x="712343" y="484251"/>
                    <a:pt x="750824" y="484251"/>
                  </a:cubicBezTo>
                  <a:cubicBezTo>
                    <a:pt x="789305" y="484251"/>
                    <a:pt x="820928" y="449834"/>
                    <a:pt x="820928" y="407035"/>
                  </a:cubicBezTo>
                  <a:cubicBezTo>
                    <a:pt x="820928" y="368427"/>
                    <a:pt x="767588" y="300355"/>
                    <a:pt x="762000" y="293370"/>
                  </a:cubicBezTo>
                  <a:cubicBezTo>
                    <a:pt x="757047" y="287020"/>
                    <a:pt x="747268" y="286385"/>
                    <a:pt x="741680" y="291973"/>
                  </a:cubicBezTo>
                  <a:cubicBezTo>
                    <a:pt x="741045" y="291973"/>
                    <a:pt x="740283" y="292735"/>
                    <a:pt x="739521" y="293370"/>
                  </a:cubicBezTo>
                  <a:moveTo>
                    <a:pt x="750697" y="456184"/>
                  </a:moveTo>
                  <a:cubicBezTo>
                    <a:pt x="727583" y="456184"/>
                    <a:pt x="708533" y="434467"/>
                    <a:pt x="708533" y="407035"/>
                  </a:cubicBezTo>
                  <a:cubicBezTo>
                    <a:pt x="708533" y="388747"/>
                    <a:pt x="731012" y="351536"/>
                    <a:pt x="750697" y="324866"/>
                  </a:cubicBezTo>
                  <a:cubicBezTo>
                    <a:pt x="770382" y="351536"/>
                    <a:pt x="792861" y="388747"/>
                    <a:pt x="792861" y="407035"/>
                  </a:cubicBezTo>
                  <a:cubicBezTo>
                    <a:pt x="792861" y="434340"/>
                    <a:pt x="773938" y="456184"/>
                    <a:pt x="750697" y="456184"/>
                  </a:cubicBezTo>
                  <a:moveTo>
                    <a:pt x="736727" y="427990"/>
                  </a:moveTo>
                  <a:cubicBezTo>
                    <a:pt x="736727" y="435737"/>
                    <a:pt x="743077" y="441960"/>
                    <a:pt x="750824" y="441960"/>
                  </a:cubicBezTo>
                  <a:cubicBezTo>
                    <a:pt x="766318" y="441960"/>
                    <a:pt x="778891" y="429387"/>
                    <a:pt x="778891" y="413893"/>
                  </a:cubicBezTo>
                  <a:cubicBezTo>
                    <a:pt x="778891" y="406146"/>
                    <a:pt x="772541" y="399796"/>
                    <a:pt x="764921" y="399796"/>
                  </a:cubicBezTo>
                  <a:cubicBezTo>
                    <a:pt x="757301" y="399796"/>
                    <a:pt x="750824" y="406146"/>
                    <a:pt x="750824" y="413893"/>
                  </a:cubicBezTo>
                  <a:cubicBezTo>
                    <a:pt x="743077" y="413893"/>
                    <a:pt x="736727" y="420243"/>
                    <a:pt x="736727" y="427863"/>
                  </a:cubicBezTo>
                  <a:moveTo>
                    <a:pt x="750824" y="238379"/>
                  </a:moveTo>
                  <a:cubicBezTo>
                    <a:pt x="669417" y="238379"/>
                    <a:pt x="603504" y="304292"/>
                    <a:pt x="603504" y="385699"/>
                  </a:cubicBezTo>
                  <a:cubicBezTo>
                    <a:pt x="603504" y="467106"/>
                    <a:pt x="669417" y="533019"/>
                    <a:pt x="750824" y="533019"/>
                  </a:cubicBezTo>
                  <a:cubicBezTo>
                    <a:pt x="832231" y="533019"/>
                    <a:pt x="898144" y="467106"/>
                    <a:pt x="898144" y="385699"/>
                  </a:cubicBezTo>
                  <a:cubicBezTo>
                    <a:pt x="898144" y="304292"/>
                    <a:pt x="832231" y="238379"/>
                    <a:pt x="750824" y="238379"/>
                  </a:cubicBezTo>
                  <a:moveTo>
                    <a:pt x="750824" y="505079"/>
                  </a:moveTo>
                  <a:cubicBezTo>
                    <a:pt x="684911" y="505079"/>
                    <a:pt x="631571" y="451739"/>
                    <a:pt x="631571" y="385826"/>
                  </a:cubicBezTo>
                  <a:cubicBezTo>
                    <a:pt x="631571" y="319913"/>
                    <a:pt x="684911" y="266573"/>
                    <a:pt x="750824" y="266573"/>
                  </a:cubicBezTo>
                  <a:cubicBezTo>
                    <a:pt x="816737" y="266573"/>
                    <a:pt x="870077" y="319913"/>
                    <a:pt x="870077" y="385826"/>
                  </a:cubicBezTo>
                  <a:cubicBezTo>
                    <a:pt x="870077" y="451739"/>
                    <a:pt x="816737" y="505079"/>
                    <a:pt x="750824" y="505079"/>
                  </a:cubicBezTo>
                  <a:moveTo>
                    <a:pt x="449072" y="0"/>
                  </a:moveTo>
                  <a:cubicBezTo>
                    <a:pt x="347980" y="0"/>
                    <a:pt x="266700" y="81407"/>
                    <a:pt x="266700" y="182372"/>
                  </a:cubicBezTo>
                  <a:cubicBezTo>
                    <a:pt x="266700" y="283337"/>
                    <a:pt x="347980" y="364871"/>
                    <a:pt x="449072" y="364871"/>
                  </a:cubicBezTo>
                  <a:cubicBezTo>
                    <a:pt x="550164" y="364871"/>
                    <a:pt x="631444" y="283464"/>
                    <a:pt x="631444" y="182372"/>
                  </a:cubicBezTo>
                  <a:cubicBezTo>
                    <a:pt x="631444" y="81280"/>
                    <a:pt x="550164" y="0"/>
                    <a:pt x="449072" y="0"/>
                  </a:cubicBezTo>
                  <a:moveTo>
                    <a:pt x="449072" y="336804"/>
                  </a:moveTo>
                  <a:cubicBezTo>
                    <a:pt x="363474" y="336804"/>
                    <a:pt x="294640" y="268097"/>
                    <a:pt x="294640" y="182372"/>
                  </a:cubicBezTo>
                  <a:cubicBezTo>
                    <a:pt x="294640" y="96647"/>
                    <a:pt x="363474" y="28067"/>
                    <a:pt x="449072" y="28067"/>
                  </a:cubicBezTo>
                  <a:cubicBezTo>
                    <a:pt x="534670" y="28067"/>
                    <a:pt x="603504" y="96774"/>
                    <a:pt x="603504" y="182372"/>
                  </a:cubicBezTo>
                  <a:cubicBezTo>
                    <a:pt x="603504" y="267335"/>
                    <a:pt x="534035" y="336804"/>
                    <a:pt x="449199" y="336804"/>
                  </a:cubicBezTo>
                  <a:moveTo>
                    <a:pt x="456946" y="79248"/>
                  </a:moveTo>
                  <a:cubicBezTo>
                    <a:pt x="456184" y="79248"/>
                    <a:pt x="456184" y="78486"/>
                    <a:pt x="456184" y="78486"/>
                  </a:cubicBezTo>
                  <a:cubicBezTo>
                    <a:pt x="455549" y="78486"/>
                    <a:pt x="454787" y="77851"/>
                    <a:pt x="454787" y="77851"/>
                  </a:cubicBezTo>
                  <a:cubicBezTo>
                    <a:pt x="454025" y="77851"/>
                    <a:pt x="454025" y="77851"/>
                    <a:pt x="453390" y="77089"/>
                  </a:cubicBezTo>
                  <a:cubicBezTo>
                    <a:pt x="452755" y="77089"/>
                    <a:pt x="452755" y="77089"/>
                    <a:pt x="451993" y="76454"/>
                  </a:cubicBezTo>
                  <a:lnTo>
                    <a:pt x="450596" y="76454"/>
                  </a:lnTo>
                  <a:lnTo>
                    <a:pt x="449199" y="76454"/>
                  </a:lnTo>
                  <a:lnTo>
                    <a:pt x="447802" y="76454"/>
                  </a:lnTo>
                  <a:lnTo>
                    <a:pt x="446405" y="76454"/>
                  </a:lnTo>
                  <a:cubicBezTo>
                    <a:pt x="445643" y="76454"/>
                    <a:pt x="445643" y="76454"/>
                    <a:pt x="445008" y="77089"/>
                  </a:cubicBezTo>
                  <a:cubicBezTo>
                    <a:pt x="444246" y="77089"/>
                    <a:pt x="444246" y="77089"/>
                    <a:pt x="443611" y="77851"/>
                  </a:cubicBezTo>
                  <a:cubicBezTo>
                    <a:pt x="442849" y="77851"/>
                    <a:pt x="442214" y="78486"/>
                    <a:pt x="442214" y="78486"/>
                  </a:cubicBezTo>
                  <a:cubicBezTo>
                    <a:pt x="442214" y="78486"/>
                    <a:pt x="441579" y="78486"/>
                    <a:pt x="441579" y="79248"/>
                  </a:cubicBezTo>
                  <a:lnTo>
                    <a:pt x="322326" y="156464"/>
                  </a:lnTo>
                  <a:cubicBezTo>
                    <a:pt x="315976" y="160655"/>
                    <a:pt x="313944" y="169037"/>
                    <a:pt x="318135" y="176149"/>
                  </a:cubicBezTo>
                  <a:cubicBezTo>
                    <a:pt x="322326" y="182499"/>
                    <a:pt x="330708" y="184531"/>
                    <a:pt x="337820" y="180340"/>
                  </a:cubicBezTo>
                  <a:lnTo>
                    <a:pt x="358140" y="167005"/>
                  </a:lnTo>
                  <a:lnTo>
                    <a:pt x="358140" y="266700"/>
                  </a:lnTo>
                  <a:cubicBezTo>
                    <a:pt x="358140" y="274447"/>
                    <a:pt x="364490" y="280797"/>
                    <a:pt x="372237" y="280797"/>
                  </a:cubicBezTo>
                  <a:lnTo>
                    <a:pt x="526288" y="280797"/>
                  </a:lnTo>
                  <a:cubicBezTo>
                    <a:pt x="534035" y="280797"/>
                    <a:pt x="540385" y="274447"/>
                    <a:pt x="540385" y="266700"/>
                  </a:cubicBezTo>
                  <a:lnTo>
                    <a:pt x="540385" y="167005"/>
                  </a:lnTo>
                  <a:lnTo>
                    <a:pt x="560705" y="180340"/>
                  </a:lnTo>
                  <a:cubicBezTo>
                    <a:pt x="567055" y="184531"/>
                    <a:pt x="576072" y="182499"/>
                    <a:pt x="580390" y="176149"/>
                  </a:cubicBezTo>
                  <a:cubicBezTo>
                    <a:pt x="584708" y="169799"/>
                    <a:pt x="582549" y="160655"/>
                    <a:pt x="576199" y="156464"/>
                  </a:cubicBezTo>
                  <a:close/>
                  <a:moveTo>
                    <a:pt x="435102" y="210566"/>
                  </a:moveTo>
                  <a:lnTo>
                    <a:pt x="463169" y="210566"/>
                  </a:lnTo>
                  <a:lnTo>
                    <a:pt x="463169" y="252730"/>
                  </a:lnTo>
                  <a:lnTo>
                    <a:pt x="435102" y="252730"/>
                  </a:lnTo>
                  <a:close/>
                  <a:moveTo>
                    <a:pt x="512318" y="154432"/>
                  </a:moveTo>
                  <a:lnTo>
                    <a:pt x="512318" y="252730"/>
                  </a:lnTo>
                  <a:lnTo>
                    <a:pt x="491236" y="252730"/>
                  </a:lnTo>
                  <a:lnTo>
                    <a:pt x="491236" y="196469"/>
                  </a:lnTo>
                  <a:cubicBezTo>
                    <a:pt x="491236" y="188722"/>
                    <a:pt x="484886" y="182372"/>
                    <a:pt x="477266" y="182372"/>
                  </a:cubicBezTo>
                  <a:lnTo>
                    <a:pt x="421005" y="182372"/>
                  </a:lnTo>
                  <a:cubicBezTo>
                    <a:pt x="413258" y="182372"/>
                    <a:pt x="407035" y="188722"/>
                    <a:pt x="407035" y="196469"/>
                  </a:cubicBezTo>
                  <a:lnTo>
                    <a:pt x="407035" y="252603"/>
                  </a:lnTo>
                  <a:lnTo>
                    <a:pt x="385953" y="252603"/>
                  </a:lnTo>
                  <a:lnTo>
                    <a:pt x="385953" y="154305"/>
                  </a:lnTo>
                  <a:cubicBezTo>
                    <a:pt x="385953" y="152908"/>
                    <a:pt x="385953" y="150749"/>
                    <a:pt x="385191" y="149352"/>
                  </a:cubicBezTo>
                  <a:lnTo>
                    <a:pt x="449072" y="107950"/>
                  </a:lnTo>
                  <a:lnTo>
                    <a:pt x="512953" y="149352"/>
                  </a:lnTo>
                  <a:cubicBezTo>
                    <a:pt x="512191" y="150749"/>
                    <a:pt x="512191" y="152908"/>
                    <a:pt x="512191" y="154305"/>
                  </a:cubicBezTo>
                  <a:moveTo>
                    <a:pt x="147320" y="238633"/>
                  </a:moveTo>
                  <a:cubicBezTo>
                    <a:pt x="65913" y="238633"/>
                    <a:pt x="0" y="304546"/>
                    <a:pt x="0" y="385953"/>
                  </a:cubicBezTo>
                  <a:cubicBezTo>
                    <a:pt x="0" y="467360"/>
                    <a:pt x="65913" y="533273"/>
                    <a:pt x="147320" y="533273"/>
                  </a:cubicBezTo>
                  <a:cubicBezTo>
                    <a:pt x="228727" y="533273"/>
                    <a:pt x="294640" y="467360"/>
                    <a:pt x="294640" y="385953"/>
                  </a:cubicBezTo>
                  <a:cubicBezTo>
                    <a:pt x="294640" y="304546"/>
                    <a:pt x="228727" y="238633"/>
                    <a:pt x="147320" y="238633"/>
                  </a:cubicBezTo>
                  <a:moveTo>
                    <a:pt x="147320" y="505333"/>
                  </a:moveTo>
                  <a:cubicBezTo>
                    <a:pt x="81407" y="505333"/>
                    <a:pt x="28067" y="451993"/>
                    <a:pt x="28067" y="386080"/>
                  </a:cubicBezTo>
                  <a:cubicBezTo>
                    <a:pt x="28067" y="320167"/>
                    <a:pt x="81407" y="266827"/>
                    <a:pt x="147320" y="266827"/>
                  </a:cubicBezTo>
                  <a:cubicBezTo>
                    <a:pt x="213233" y="266827"/>
                    <a:pt x="266700" y="320040"/>
                    <a:pt x="266700" y="385953"/>
                  </a:cubicBezTo>
                  <a:cubicBezTo>
                    <a:pt x="266700" y="451866"/>
                    <a:pt x="213360" y="505206"/>
                    <a:pt x="147447" y="505206"/>
                  </a:cubicBezTo>
                  <a:moveTo>
                    <a:pt x="196596" y="385191"/>
                  </a:moveTo>
                  <a:lnTo>
                    <a:pt x="196596" y="383794"/>
                  </a:lnTo>
                  <a:cubicBezTo>
                    <a:pt x="196596" y="383032"/>
                    <a:pt x="196596" y="383032"/>
                    <a:pt x="195834" y="382397"/>
                  </a:cubicBezTo>
                  <a:cubicBezTo>
                    <a:pt x="195834" y="381762"/>
                    <a:pt x="195834" y="381762"/>
                    <a:pt x="195072" y="381000"/>
                  </a:cubicBezTo>
                  <a:cubicBezTo>
                    <a:pt x="195072" y="380238"/>
                    <a:pt x="194437" y="380238"/>
                    <a:pt x="194437" y="379603"/>
                  </a:cubicBezTo>
                  <a:cubicBezTo>
                    <a:pt x="194437" y="378968"/>
                    <a:pt x="193802" y="378841"/>
                    <a:pt x="193802" y="378206"/>
                  </a:cubicBezTo>
                  <a:cubicBezTo>
                    <a:pt x="193802" y="377571"/>
                    <a:pt x="193040" y="377444"/>
                    <a:pt x="193040" y="376809"/>
                  </a:cubicBezTo>
                  <a:lnTo>
                    <a:pt x="192278" y="376174"/>
                  </a:lnTo>
                  <a:cubicBezTo>
                    <a:pt x="192278" y="376174"/>
                    <a:pt x="191516" y="375412"/>
                    <a:pt x="190881" y="375412"/>
                  </a:cubicBezTo>
                  <a:lnTo>
                    <a:pt x="190246" y="374650"/>
                  </a:lnTo>
                  <a:cubicBezTo>
                    <a:pt x="189484" y="374650"/>
                    <a:pt x="189484" y="374015"/>
                    <a:pt x="188849" y="374015"/>
                  </a:cubicBezTo>
                  <a:cubicBezTo>
                    <a:pt x="188849" y="374015"/>
                    <a:pt x="188087" y="374015"/>
                    <a:pt x="188087" y="373253"/>
                  </a:cubicBezTo>
                  <a:cubicBezTo>
                    <a:pt x="187452" y="373253"/>
                    <a:pt x="186690" y="372491"/>
                    <a:pt x="186690" y="372491"/>
                  </a:cubicBezTo>
                  <a:lnTo>
                    <a:pt x="185293" y="372491"/>
                  </a:lnTo>
                  <a:lnTo>
                    <a:pt x="183896" y="372491"/>
                  </a:lnTo>
                  <a:lnTo>
                    <a:pt x="182499" y="372491"/>
                  </a:lnTo>
                  <a:lnTo>
                    <a:pt x="134112" y="372491"/>
                  </a:lnTo>
                  <a:lnTo>
                    <a:pt x="160020" y="314960"/>
                  </a:lnTo>
                  <a:cubicBezTo>
                    <a:pt x="163576" y="307975"/>
                    <a:pt x="160020" y="299466"/>
                    <a:pt x="153035" y="296672"/>
                  </a:cubicBezTo>
                  <a:cubicBezTo>
                    <a:pt x="146050" y="293116"/>
                    <a:pt x="137668" y="296672"/>
                    <a:pt x="134747" y="303657"/>
                  </a:cubicBezTo>
                  <a:lnTo>
                    <a:pt x="99695" y="381000"/>
                  </a:lnTo>
                  <a:cubicBezTo>
                    <a:pt x="99695" y="381762"/>
                    <a:pt x="98933" y="382397"/>
                    <a:pt x="98933" y="382397"/>
                  </a:cubicBezTo>
                  <a:lnTo>
                    <a:pt x="98933" y="383159"/>
                  </a:lnTo>
                  <a:lnTo>
                    <a:pt x="98933" y="384556"/>
                  </a:lnTo>
                  <a:lnTo>
                    <a:pt x="98933" y="385953"/>
                  </a:lnTo>
                  <a:lnTo>
                    <a:pt x="98933" y="386715"/>
                  </a:lnTo>
                  <a:lnTo>
                    <a:pt x="98933" y="388112"/>
                  </a:lnTo>
                  <a:cubicBezTo>
                    <a:pt x="98933" y="388874"/>
                    <a:pt x="98933" y="388874"/>
                    <a:pt x="99695" y="389509"/>
                  </a:cubicBezTo>
                  <a:cubicBezTo>
                    <a:pt x="99695" y="390144"/>
                    <a:pt x="99695" y="390144"/>
                    <a:pt x="100457" y="390906"/>
                  </a:cubicBezTo>
                  <a:cubicBezTo>
                    <a:pt x="100457" y="391668"/>
                    <a:pt x="101219" y="391668"/>
                    <a:pt x="101219" y="392303"/>
                  </a:cubicBezTo>
                  <a:cubicBezTo>
                    <a:pt x="101219" y="392938"/>
                    <a:pt x="101854" y="392938"/>
                    <a:pt x="101854" y="393700"/>
                  </a:cubicBezTo>
                  <a:cubicBezTo>
                    <a:pt x="101854" y="394462"/>
                    <a:pt x="102489" y="394335"/>
                    <a:pt x="102489" y="395097"/>
                  </a:cubicBezTo>
                  <a:lnTo>
                    <a:pt x="103251" y="395859"/>
                  </a:lnTo>
                  <a:cubicBezTo>
                    <a:pt x="103251" y="395859"/>
                    <a:pt x="104013" y="396494"/>
                    <a:pt x="104648" y="396494"/>
                  </a:cubicBezTo>
                  <a:lnTo>
                    <a:pt x="105283" y="397256"/>
                  </a:lnTo>
                  <a:cubicBezTo>
                    <a:pt x="105918" y="397256"/>
                    <a:pt x="105918" y="398018"/>
                    <a:pt x="106680" y="398018"/>
                  </a:cubicBezTo>
                  <a:cubicBezTo>
                    <a:pt x="106680" y="398018"/>
                    <a:pt x="107442" y="398018"/>
                    <a:pt x="107442" y="398653"/>
                  </a:cubicBezTo>
                  <a:cubicBezTo>
                    <a:pt x="108077" y="398653"/>
                    <a:pt x="108839" y="399415"/>
                    <a:pt x="109601" y="399415"/>
                  </a:cubicBezTo>
                  <a:lnTo>
                    <a:pt x="110236" y="399415"/>
                  </a:lnTo>
                  <a:lnTo>
                    <a:pt x="111633" y="399415"/>
                  </a:lnTo>
                  <a:lnTo>
                    <a:pt x="113030" y="399415"/>
                  </a:lnTo>
                  <a:lnTo>
                    <a:pt x="161417" y="399415"/>
                  </a:lnTo>
                  <a:lnTo>
                    <a:pt x="135509" y="456946"/>
                  </a:lnTo>
                  <a:cubicBezTo>
                    <a:pt x="131953" y="463931"/>
                    <a:pt x="135509" y="472440"/>
                    <a:pt x="142494" y="475234"/>
                  </a:cubicBezTo>
                  <a:cubicBezTo>
                    <a:pt x="149479" y="478790"/>
                    <a:pt x="157988" y="475234"/>
                    <a:pt x="160782" y="468249"/>
                  </a:cubicBezTo>
                  <a:lnTo>
                    <a:pt x="195834" y="391033"/>
                  </a:lnTo>
                  <a:cubicBezTo>
                    <a:pt x="195834" y="390398"/>
                    <a:pt x="196596" y="389636"/>
                    <a:pt x="196596" y="389636"/>
                  </a:cubicBezTo>
                  <a:lnTo>
                    <a:pt x="196596" y="388874"/>
                  </a:lnTo>
                  <a:lnTo>
                    <a:pt x="196596" y="387477"/>
                  </a:lnTo>
                  <a:lnTo>
                    <a:pt x="196596" y="386080"/>
                  </a:lnTo>
                  <a:close/>
                  <a:moveTo>
                    <a:pt x="449199" y="392938"/>
                  </a:moveTo>
                  <a:cubicBezTo>
                    <a:pt x="367792" y="392938"/>
                    <a:pt x="301879" y="458851"/>
                    <a:pt x="301879" y="540258"/>
                  </a:cubicBezTo>
                  <a:cubicBezTo>
                    <a:pt x="301879" y="621665"/>
                    <a:pt x="367792" y="687578"/>
                    <a:pt x="449199" y="687578"/>
                  </a:cubicBezTo>
                  <a:cubicBezTo>
                    <a:pt x="530606" y="687578"/>
                    <a:pt x="596519" y="621665"/>
                    <a:pt x="596519" y="540258"/>
                  </a:cubicBezTo>
                  <a:cubicBezTo>
                    <a:pt x="596519" y="458851"/>
                    <a:pt x="530606" y="392938"/>
                    <a:pt x="449199" y="392938"/>
                  </a:cubicBezTo>
                  <a:moveTo>
                    <a:pt x="449199" y="659638"/>
                  </a:moveTo>
                  <a:cubicBezTo>
                    <a:pt x="383286" y="659638"/>
                    <a:pt x="329946" y="606298"/>
                    <a:pt x="329946" y="540385"/>
                  </a:cubicBezTo>
                  <a:cubicBezTo>
                    <a:pt x="329946" y="474472"/>
                    <a:pt x="383286" y="421132"/>
                    <a:pt x="449199" y="421132"/>
                  </a:cubicBezTo>
                  <a:cubicBezTo>
                    <a:pt x="515112" y="421132"/>
                    <a:pt x="568452" y="474472"/>
                    <a:pt x="568452" y="540385"/>
                  </a:cubicBezTo>
                  <a:cubicBezTo>
                    <a:pt x="568452" y="606298"/>
                    <a:pt x="515112" y="659638"/>
                    <a:pt x="449199" y="659638"/>
                  </a:cubicBezTo>
                  <a:moveTo>
                    <a:pt x="510286" y="472313"/>
                  </a:moveTo>
                  <a:cubicBezTo>
                    <a:pt x="510286" y="472313"/>
                    <a:pt x="510286" y="471551"/>
                    <a:pt x="511048" y="471551"/>
                  </a:cubicBezTo>
                  <a:cubicBezTo>
                    <a:pt x="511048" y="470916"/>
                    <a:pt x="511683" y="470916"/>
                    <a:pt x="511683" y="470154"/>
                  </a:cubicBezTo>
                  <a:cubicBezTo>
                    <a:pt x="511683" y="469392"/>
                    <a:pt x="511683" y="469392"/>
                    <a:pt x="512318" y="468757"/>
                  </a:cubicBezTo>
                  <a:cubicBezTo>
                    <a:pt x="512318" y="467995"/>
                    <a:pt x="512318" y="467995"/>
                    <a:pt x="513080" y="467360"/>
                  </a:cubicBezTo>
                  <a:lnTo>
                    <a:pt x="513080" y="465963"/>
                  </a:lnTo>
                  <a:lnTo>
                    <a:pt x="513080" y="464566"/>
                  </a:lnTo>
                  <a:lnTo>
                    <a:pt x="513080" y="463804"/>
                  </a:lnTo>
                  <a:lnTo>
                    <a:pt x="513080" y="463169"/>
                  </a:lnTo>
                  <a:lnTo>
                    <a:pt x="513080" y="461772"/>
                  </a:lnTo>
                  <a:lnTo>
                    <a:pt x="513080" y="460375"/>
                  </a:lnTo>
                  <a:cubicBezTo>
                    <a:pt x="513080" y="459740"/>
                    <a:pt x="513080" y="459740"/>
                    <a:pt x="512318" y="458978"/>
                  </a:cubicBezTo>
                  <a:cubicBezTo>
                    <a:pt x="512318" y="458216"/>
                    <a:pt x="512318" y="458216"/>
                    <a:pt x="511683" y="457581"/>
                  </a:cubicBezTo>
                  <a:cubicBezTo>
                    <a:pt x="511683" y="456819"/>
                    <a:pt x="511048" y="456819"/>
                    <a:pt x="511048" y="456184"/>
                  </a:cubicBezTo>
                  <a:cubicBezTo>
                    <a:pt x="511048" y="455549"/>
                    <a:pt x="510286" y="455549"/>
                    <a:pt x="510286" y="454787"/>
                  </a:cubicBezTo>
                  <a:cubicBezTo>
                    <a:pt x="510286" y="454025"/>
                    <a:pt x="509524" y="454025"/>
                    <a:pt x="509524" y="454025"/>
                  </a:cubicBezTo>
                  <a:cubicBezTo>
                    <a:pt x="509524" y="453263"/>
                    <a:pt x="508889" y="453263"/>
                    <a:pt x="508889" y="452628"/>
                  </a:cubicBezTo>
                  <a:lnTo>
                    <a:pt x="508000" y="451866"/>
                  </a:lnTo>
                  <a:lnTo>
                    <a:pt x="507365" y="451866"/>
                  </a:lnTo>
                  <a:cubicBezTo>
                    <a:pt x="506603" y="451866"/>
                    <a:pt x="506603" y="451231"/>
                    <a:pt x="505968" y="451231"/>
                  </a:cubicBezTo>
                  <a:cubicBezTo>
                    <a:pt x="505333" y="451231"/>
                    <a:pt x="505333" y="450469"/>
                    <a:pt x="504571" y="450469"/>
                  </a:cubicBezTo>
                  <a:cubicBezTo>
                    <a:pt x="503809" y="450469"/>
                    <a:pt x="503809" y="449707"/>
                    <a:pt x="503174" y="449707"/>
                  </a:cubicBezTo>
                  <a:cubicBezTo>
                    <a:pt x="502539" y="449707"/>
                    <a:pt x="502412" y="449707"/>
                    <a:pt x="501777" y="449072"/>
                  </a:cubicBezTo>
                  <a:lnTo>
                    <a:pt x="500380" y="449072"/>
                  </a:lnTo>
                  <a:lnTo>
                    <a:pt x="498983" y="449072"/>
                  </a:lnTo>
                  <a:lnTo>
                    <a:pt x="498221" y="449072"/>
                  </a:lnTo>
                  <a:lnTo>
                    <a:pt x="495427" y="449072"/>
                  </a:lnTo>
                  <a:cubicBezTo>
                    <a:pt x="452628" y="449072"/>
                    <a:pt x="411988" y="472186"/>
                    <a:pt x="394335" y="506603"/>
                  </a:cubicBezTo>
                  <a:cubicBezTo>
                    <a:pt x="379603" y="534670"/>
                    <a:pt x="382397" y="568325"/>
                    <a:pt x="401320" y="592963"/>
                  </a:cubicBezTo>
                  <a:cubicBezTo>
                    <a:pt x="399923" y="600710"/>
                    <a:pt x="399288" y="608330"/>
                    <a:pt x="399288" y="615442"/>
                  </a:cubicBezTo>
                  <a:cubicBezTo>
                    <a:pt x="399288" y="623189"/>
                    <a:pt x="405638" y="629539"/>
                    <a:pt x="413258" y="629539"/>
                  </a:cubicBezTo>
                  <a:cubicBezTo>
                    <a:pt x="420878" y="629539"/>
                    <a:pt x="427228" y="623189"/>
                    <a:pt x="427228" y="615442"/>
                  </a:cubicBezTo>
                  <a:cubicBezTo>
                    <a:pt x="427228" y="611886"/>
                    <a:pt x="427228" y="608457"/>
                    <a:pt x="427990" y="604901"/>
                  </a:cubicBezTo>
                  <a:cubicBezTo>
                    <a:pt x="458851" y="604266"/>
                    <a:pt x="480568" y="597154"/>
                    <a:pt x="493903" y="582422"/>
                  </a:cubicBezTo>
                  <a:cubicBezTo>
                    <a:pt x="514223" y="560705"/>
                    <a:pt x="510794" y="529844"/>
                    <a:pt x="507873" y="505206"/>
                  </a:cubicBezTo>
                  <a:cubicBezTo>
                    <a:pt x="506476" y="493268"/>
                    <a:pt x="504317" y="476504"/>
                    <a:pt x="508635" y="472186"/>
                  </a:cubicBezTo>
                  <a:cubicBezTo>
                    <a:pt x="509270" y="472948"/>
                    <a:pt x="509270" y="472186"/>
                    <a:pt x="510032" y="472186"/>
                  </a:cubicBezTo>
                  <a:moveTo>
                    <a:pt x="474218" y="564134"/>
                  </a:moveTo>
                  <a:cubicBezTo>
                    <a:pt x="467233" y="571881"/>
                    <a:pt x="453898" y="576072"/>
                    <a:pt x="435610" y="577469"/>
                  </a:cubicBezTo>
                  <a:cubicBezTo>
                    <a:pt x="441960" y="561340"/>
                    <a:pt x="451739" y="547243"/>
                    <a:pt x="465836" y="536702"/>
                  </a:cubicBezTo>
                  <a:cubicBezTo>
                    <a:pt x="472186" y="531749"/>
                    <a:pt x="473583" y="523367"/>
                    <a:pt x="468630" y="517017"/>
                  </a:cubicBezTo>
                  <a:cubicBezTo>
                    <a:pt x="463677" y="510667"/>
                    <a:pt x="455295" y="509270"/>
                    <a:pt x="448945" y="514223"/>
                  </a:cubicBezTo>
                  <a:cubicBezTo>
                    <a:pt x="434848" y="525399"/>
                    <a:pt x="422910" y="539496"/>
                    <a:pt x="414528" y="555625"/>
                  </a:cubicBezTo>
                  <a:cubicBezTo>
                    <a:pt x="411734" y="543687"/>
                    <a:pt x="413893" y="531114"/>
                    <a:pt x="419481" y="520573"/>
                  </a:cubicBezTo>
                  <a:cubicBezTo>
                    <a:pt x="432181" y="498856"/>
                    <a:pt x="453898" y="484124"/>
                    <a:pt x="479171" y="479806"/>
                  </a:cubicBezTo>
                  <a:cubicBezTo>
                    <a:pt x="479171" y="489585"/>
                    <a:pt x="479933" y="499491"/>
                    <a:pt x="480568" y="509270"/>
                  </a:cubicBezTo>
                  <a:cubicBezTo>
                    <a:pt x="483362" y="529590"/>
                    <a:pt x="485521" y="551434"/>
                    <a:pt x="474218" y="564007"/>
                  </a:cubicBezTo>
                </a:path>
              </a:pathLst>
            </a:custGeom>
            <a:solidFill>
              <a:srgbClr val="000000"/>
            </a:solidFill>
          </p:spPr>
        </p:sp>
      </p:grpSp>
      <p:grpSp>
        <p:nvGrpSpPr>
          <p:cNvPr id="103" name="Group 103"/>
          <p:cNvGrpSpPr>
            <a:grpSpLocks noChangeAspect="1"/>
          </p:cNvGrpSpPr>
          <p:nvPr/>
        </p:nvGrpSpPr>
        <p:grpSpPr>
          <a:xfrm>
            <a:off x="1610878" y="6293672"/>
            <a:ext cx="2266693" cy="12002"/>
            <a:chOff x="0" y="0"/>
            <a:chExt cx="2266696" cy="12002"/>
          </a:xfrm>
        </p:grpSpPr>
        <p:sp>
          <p:nvSpPr>
            <p:cNvPr id="104" name="Freeform 104"/>
            <p:cNvSpPr/>
            <p:nvPr/>
          </p:nvSpPr>
          <p:spPr>
            <a:xfrm>
              <a:off x="0" y="0"/>
              <a:ext cx="2266696" cy="11938"/>
            </a:xfrm>
            <a:custGeom>
              <a:avLst/>
              <a:gdLst/>
              <a:ahLst/>
              <a:cxnLst/>
              <a:rect l="l" t="t" r="r" b="b"/>
              <a:pathLst>
                <a:path w="2266696" h="11938">
                  <a:moveTo>
                    <a:pt x="0" y="0"/>
                  </a:moveTo>
                  <a:lnTo>
                    <a:pt x="0" y="5969"/>
                  </a:lnTo>
                  <a:lnTo>
                    <a:pt x="0" y="0"/>
                  </a:lnTo>
                  <a:lnTo>
                    <a:pt x="2266696" y="0"/>
                  </a:lnTo>
                  <a:lnTo>
                    <a:pt x="2266696" y="5969"/>
                  </a:lnTo>
                  <a:lnTo>
                    <a:pt x="2266696" y="11938"/>
                  </a:lnTo>
                  <a:lnTo>
                    <a:pt x="0" y="11938"/>
                  </a:lnTo>
                  <a:lnTo>
                    <a:pt x="0" y="5969"/>
                  </a:lnTo>
                  <a:lnTo>
                    <a:pt x="0" y="0"/>
                  </a:lnTo>
                  <a:moveTo>
                    <a:pt x="0" y="11938"/>
                  </a:moveTo>
                  <a:lnTo>
                    <a:pt x="0" y="0"/>
                  </a:lnTo>
                  <a:lnTo>
                    <a:pt x="2266696" y="0"/>
                  </a:lnTo>
                  <a:lnTo>
                    <a:pt x="2266696" y="11938"/>
                  </a:lnTo>
                  <a:lnTo>
                    <a:pt x="0" y="11938"/>
                  </a:lnTo>
                  <a:close/>
                </a:path>
              </a:pathLst>
            </a:custGeom>
            <a:solidFill>
              <a:srgbClr val="17181C"/>
            </a:solidFill>
          </p:spPr>
        </p:sp>
      </p:grpSp>
      <p:grpSp>
        <p:nvGrpSpPr>
          <p:cNvPr id="105" name="Group 105"/>
          <p:cNvGrpSpPr>
            <a:grpSpLocks noChangeAspect="1"/>
          </p:cNvGrpSpPr>
          <p:nvPr/>
        </p:nvGrpSpPr>
        <p:grpSpPr>
          <a:xfrm>
            <a:off x="1981533" y="8437274"/>
            <a:ext cx="2021700" cy="485289"/>
            <a:chOff x="0" y="0"/>
            <a:chExt cx="2021700" cy="485292"/>
          </a:xfrm>
        </p:grpSpPr>
        <p:sp>
          <p:nvSpPr>
            <p:cNvPr id="106" name="Freeform 106"/>
            <p:cNvSpPr/>
            <p:nvPr/>
          </p:nvSpPr>
          <p:spPr>
            <a:xfrm>
              <a:off x="63500" y="63500"/>
              <a:ext cx="246634" cy="358267"/>
            </a:xfrm>
            <a:custGeom>
              <a:avLst/>
              <a:gdLst/>
              <a:ahLst/>
              <a:cxnLst/>
              <a:rect l="l" t="t" r="r" b="b"/>
              <a:pathLst>
                <a:path w="246634" h="358267">
                  <a:moveTo>
                    <a:pt x="123317" y="0"/>
                  </a:moveTo>
                  <a:cubicBezTo>
                    <a:pt x="55245" y="0"/>
                    <a:pt x="0" y="55245"/>
                    <a:pt x="0" y="123317"/>
                  </a:cubicBezTo>
                  <a:cubicBezTo>
                    <a:pt x="0" y="191389"/>
                    <a:pt x="111633" y="358267"/>
                    <a:pt x="123317" y="358267"/>
                  </a:cubicBezTo>
                  <a:cubicBezTo>
                    <a:pt x="135001" y="358267"/>
                    <a:pt x="246634" y="191389"/>
                    <a:pt x="246634" y="123317"/>
                  </a:cubicBezTo>
                  <a:cubicBezTo>
                    <a:pt x="246634" y="55245"/>
                    <a:pt x="191516" y="0"/>
                    <a:pt x="123317" y="0"/>
                  </a:cubicBezTo>
                  <a:moveTo>
                    <a:pt x="123317" y="176911"/>
                  </a:moveTo>
                  <a:cubicBezTo>
                    <a:pt x="93218" y="176911"/>
                    <a:pt x="68834" y="152527"/>
                    <a:pt x="68834" y="122428"/>
                  </a:cubicBezTo>
                  <a:cubicBezTo>
                    <a:pt x="68834" y="92329"/>
                    <a:pt x="93218" y="67945"/>
                    <a:pt x="123317" y="67945"/>
                  </a:cubicBezTo>
                  <a:cubicBezTo>
                    <a:pt x="153416" y="67945"/>
                    <a:pt x="177800" y="92329"/>
                    <a:pt x="177800" y="122428"/>
                  </a:cubicBezTo>
                  <a:cubicBezTo>
                    <a:pt x="177800" y="152527"/>
                    <a:pt x="153416" y="176911"/>
                    <a:pt x="123317" y="176911"/>
                  </a:cubicBezTo>
                </a:path>
              </a:pathLst>
            </a:custGeom>
            <a:solidFill>
              <a:srgbClr val="F19629"/>
            </a:solidFill>
          </p:spPr>
        </p:sp>
        <p:sp>
          <p:nvSpPr>
            <p:cNvPr id="107" name="Freeform 107"/>
            <p:cNvSpPr/>
            <p:nvPr/>
          </p:nvSpPr>
          <p:spPr>
            <a:xfrm>
              <a:off x="359410" y="302260"/>
              <a:ext cx="1598803" cy="20574"/>
            </a:xfrm>
            <a:custGeom>
              <a:avLst/>
              <a:gdLst/>
              <a:ahLst/>
              <a:cxnLst/>
              <a:rect l="l" t="t" r="r" b="b"/>
              <a:pathLst>
                <a:path w="1598803" h="20574">
                  <a:moveTo>
                    <a:pt x="0" y="0"/>
                  </a:moveTo>
                  <a:lnTo>
                    <a:pt x="0" y="10287"/>
                  </a:lnTo>
                  <a:lnTo>
                    <a:pt x="0" y="0"/>
                  </a:lnTo>
                  <a:lnTo>
                    <a:pt x="1598803" y="0"/>
                  </a:lnTo>
                  <a:lnTo>
                    <a:pt x="1598803" y="10287"/>
                  </a:lnTo>
                  <a:lnTo>
                    <a:pt x="1598803" y="20574"/>
                  </a:lnTo>
                  <a:lnTo>
                    <a:pt x="0" y="20574"/>
                  </a:lnTo>
                  <a:lnTo>
                    <a:pt x="0" y="10287"/>
                  </a:lnTo>
                  <a:lnTo>
                    <a:pt x="0" y="0"/>
                  </a:lnTo>
                  <a:moveTo>
                    <a:pt x="0" y="20574"/>
                  </a:moveTo>
                  <a:lnTo>
                    <a:pt x="0" y="0"/>
                  </a:lnTo>
                  <a:lnTo>
                    <a:pt x="1598803" y="0"/>
                  </a:lnTo>
                  <a:lnTo>
                    <a:pt x="1598803" y="20574"/>
                  </a:lnTo>
                  <a:lnTo>
                    <a:pt x="0" y="20574"/>
                  </a:lnTo>
                  <a:close/>
                </a:path>
              </a:pathLst>
            </a:custGeom>
            <a:solidFill>
              <a:srgbClr val="FF8E00"/>
            </a:solidFill>
          </p:spPr>
        </p:sp>
      </p:grpSp>
      <p:grpSp>
        <p:nvGrpSpPr>
          <p:cNvPr id="108" name="Group 108"/>
          <p:cNvGrpSpPr>
            <a:grpSpLocks noChangeAspect="1"/>
          </p:cNvGrpSpPr>
          <p:nvPr/>
        </p:nvGrpSpPr>
        <p:grpSpPr>
          <a:xfrm>
            <a:off x="1248108" y="4629969"/>
            <a:ext cx="2939672" cy="138998"/>
            <a:chOff x="0" y="0"/>
            <a:chExt cx="2939669" cy="139002"/>
          </a:xfrm>
        </p:grpSpPr>
        <p:sp>
          <p:nvSpPr>
            <p:cNvPr id="109" name="Freeform 109"/>
            <p:cNvSpPr/>
            <p:nvPr/>
          </p:nvSpPr>
          <p:spPr>
            <a:xfrm>
              <a:off x="63500" y="63500"/>
              <a:ext cx="1036828" cy="11938"/>
            </a:xfrm>
            <a:custGeom>
              <a:avLst/>
              <a:gdLst/>
              <a:ahLst/>
              <a:cxnLst/>
              <a:rect l="l" t="t" r="r" b="b"/>
              <a:pathLst>
                <a:path w="1036828" h="11938">
                  <a:moveTo>
                    <a:pt x="0" y="0"/>
                  </a:moveTo>
                  <a:lnTo>
                    <a:pt x="0" y="5969"/>
                  </a:lnTo>
                  <a:lnTo>
                    <a:pt x="0" y="0"/>
                  </a:lnTo>
                  <a:lnTo>
                    <a:pt x="1036828" y="0"/>
                  </a:lnTo>
                  <a:lnTo>
                    <a:pt x="1036828" y="5969"/>
                  </a:lnTo>
                  <a:lnTo>
                    <a:pt x="1036828" y="11938"/>
                  </a:lnTo>
                  <a:lnTo>
                    <a:pt x="0" y="11938"/>
                  </a:lnTo>
                  <a:lnTo>
                    <a:pt x="0" y="5969"/>
                  </a:lnTo>
                  <a:lnTo>
                    <a:pt x="0" y="0"/>
                  </a:lnTo>
                  <a:moveTo>
                    <a:pt x="0" y="11938"/>
                  </a:moveTo>
                  <a:lnTo>
                    <a:pt x="0" y="0"/>
                  </a:lnTo>
                  <a:lnTo>
                    <a:pt x="1036828" y="0"/>
                  </a:lnTo>
                  <a:lnTo>
                    <a:pt x="1036828" y="11938"/>
                  </a:lnTo>
                  <a:lnTo>
                    <a:pt x="0" y="11938"/>
                  </a:lnTo>
                  <a:close/>
                </a:path>
              </a:pathLst>
            </a:custGeom>
            <a:solidFill>
              <a:srgbClr val="17181C"/>
            </a:solidFill>
          </p:spPr>
        </p:sp>
        <p:sp>
          <p:nvSpPr>
            <p:cNvPr id="110" name="Freeform 110"/>
            <p:cNvSpPr/>
            <p:nvPr/>
          </p:nvSpPr>
          <p:spPr>
            <a:xfrm>
              <a:off x="1186434" y="63500"/>
              <a:ext cx="1689735" cy="11938"/>
            </a:xfrm>
            <a:custGeom>
              <a:avLst/>
              <a:gdLst/>
              <a:ahLst/>
              <a:cxnLst/>
              <a:rect l="l" t="t" r="r" b="b"/>
              <a:pathLst>
                <a:path w="1689735" h="11938">
                  <a:moveTo>
                    <a:pt x="0" y="0"/>
                  </a:moveTo>
                  <a:lnTo>
                    <a:pt x="0" y="5969"/>
                  </a:lnTo>
                  <a:lnTo>
                    <a:pt x="0" y="0"/>
                  </a:lnTo>
                  <a:lnTo>
                    <a:pt x="1689735" y="0"/>
                  </a:lnTo>
                  <a:lnTo>
                    <a:pt x="1689735" y="5969"/>
                  </a:lnTo>
                  <a:lnTo>
                    <a:pt x="1689735" y="11938"/>
                  </a:lnTo>
                  <a:lnTo>
                    <a:pt x="0" y="11938"/>
                  </a:lnTo>
                  <a:lnTo>
                    <a:pt x="0" y="5969"/>
                  </a:lnTo>
                  <a:lnTo>
                    <a:pt x="0" y="0"/>
                  </a:lnTo>
                  <a:moveTo>
                    <a:pt x="0" y="11938"/>
                  </a:moveTo>
                  <a:lnTo>
                    <a:pt x="0" y="0"/>
                  </a:lnTo>
                  <a:lnTo>
                    <a:pt x="1689735" y="0"/>
                  </a:lnTo>
                  <a:lnTo>
                    <a:pt x="1689735" y="11938"/>
                  </a:lnTo>
                  <a:lnTo>
                    <a:pt x="0" y="11938"/>
                  </a:lnTo>
                  <a:close/>
                </a:path>
              </a:pathLst>
            </a:custGeom>
            <a:solidFill>
              <a:srgbClr val="17181C"/>
            </a:solidFill>
          </p:spPr>
        </p:sp>
      </p:grpSp>
      <p:grpSp>
        <p:nvGrpSpPr>
          <p:cNvPr id="111" name="Group 111"/>
          <p:cNvGrpSpPr>
            <a:grpSpLocks noChangeAspect="1"/>
          </p:cNvGrpSpPr>
          <p:nvPr/>
        </p:nvGrpSpPr>
        <p:grpSpPr>
          <a:xfrm>
            <a:off x="1937328" y="6001569"/>
            <a:ext cx="3217040" cy="138998"/>
            <a:chOff x="0" y="0"/>
            <a:chExt cx="3217037" cy="139002"/>
          </a:xfrm>
        </p:grpSpPr>
        <p:sp>
          <p:nvSpPr>
            <p:cNvPr id="112" name="Freeform 112"/>
            <p:cNvSpPr/>
            <p:nvPr/>
          </p:nvSpPr>
          <p:spPr>
            <a:xfrm>
              <a:off x="63500" y="63500"/>
              <a:ext cx="1967611" cy="11938"/>
            </a:xfrm>
            <a:custGeom>
              <a:avLst/>
              <a:gdLst/>
              <a:ahLst/>
              <a:cxnLst/>
              <a:rect l="l" t="t" r="r" b="b"/>
              <a:pathLst>
                <a:path w="1967611" h="11938">
                  <a:moveTo>
                    <a:pt x="0" y="0"/>
                  </a:moveTo>
                  <a:lnTo>
                    <a:pt x="0" y="5969"/>
                  </a:lnTo>
                  <a:lnTo>
                    <a:pt x="0" y="0"/>
                  </a:lnTo>
                  <a:lnTo>
                    <a:pt x="1967611" y="0"/>
                  </a:lnTo>
                  <a:lnTo>
                    <a:pt x="1967611" y="5969"/>
                  </a:lnTo>
                  <a:lnTo>
                    <a:pt x="1967611" y="11938"/>
                  </a:lnTo>
                  <a:lnTo>
                    <a:pt x="0" y="11938"/>
                  </a:lnTo>
                  <a:lnTo>
                    <a:pt x="0" y="5969"/>
                  </a:lnTo>
                  <a:lnTo>
                    <a:pt x="0" y="0"/>
                  </a:lnTo>
                  <a:moveTo>
                    <a:pt x="0" y="11938"/>
                  </a:moveTo>
                  <a:lnTo>
                    <a:pt x="0" y="0"/>
                  </a:lnTo>
                  <a:lnTo>
                    <a:pt x="1967611" y="0"/>
                  </a:lnTo>
                  <a:lnTo>
                    <a:pt x="1967611" y="11938"/>
                  </a:lnTo>
                  <a:lnTo>
                    <a:pt x="0" y="11938"/>
                  </a:lnTo>
                  <a:close/>
                </a:path>
              </a:pathLst>
            </a:custGeom>
            <a:solidFill>
              <a:srgbClr val="17181C"/>
            </a:solidFill>
          </p:spPr>
        </p:sp>
        <p:sp>
          <p:nvSpPr>
            <p:cNvPr id="113" name="Freeform 113"/>
            <p:cNvSpPr/>
            <p:nvPr/>
          </p:nvSpPr>
          <p:spPr>
            <a:xfrm>
              <a:off x="2117217" y="63500"/>
              <a:ext cx="1036320" cy="11938"/>
            </a:xfrm>
            <a:custGeom>
              <a:avLst/>
              <a:gdLst/>
              <a:ahLst/>
              <a:cxnLst/>
              <a:rect l="l" t="t" r="r" b="b"/>
              <a:pathLst>
                <a:path w="1036320" h="11938">
                  <a:moveTo>
                    <a:pt x="0" y="0"/>
                  </a:moveTo>
                  <a:lnTo>
                    <a:pt x="0" y="5969"/>
                  </a:lnTo>
                  <a:lnTo>
                    <a:pt x="0" y="0"/>
                  </a:lnTo>
                  <a:lnTo>
                    <a:pt x="1036320" y="0"/>
                  </a:lnTo>
                  <a:lnTo>
                    <a:pt x="1036320" y="5969"/>
                  </a:lnTo>
                  <a:lnTo>
                    <a:pt x="1036320" y="11938"/>
                  </a:lnTo>
                  <a:lnTo>
                    <a:pt x="0" y="11938"/>
                  </a:lnTo>
                  <a:lnTo>
                    <a:pt x="0" y="5969"/>
                  </a:lnTo>
                  <a:lnTo>
                    <a:pt x="0" y="0"/>
                  </a:lnTo>
                  <a:moveTo>
                    <a:pt x="0" y="11938"/>
                  </a:moveTo>
                  <a:lnTo>
                    <a:pt x="0" y="0"/>
                  </a:lnTo>
                  <a:lnTo>
                    <a:pt x="1036320" y="0"/>
                  </a:lnTo>
                  <a:lnTo>
                    <a:pt x="1036320" y="11938"/>
                  </a:lnTo>
                  <a:lnTo>
                    <a:pt x="0" y="11938"/>
                  </a:lnTo>
                  <a:close/>
                </a:path>
              </a:pathLst>
            </a:custGeom>
            <a:solidFill>
              <a:srgbClr val="17181C"/>
            </a:solidFill>
          </p:spPr>
        </p:sp>
      </p:grpSp>
      <p:grpSp>
        <p:nvGrpSpPr>
          <p:cNvPr id="114" name="Group 114"/>
          <p:cNvGrpSpPr>
            <a:grpSpLocks noChangeAspect="1"/>
          </p:cNvGrpSpPr>
          <p:nvPr/>
        </p:nvGrpSpPr>
        <p:grpSpPr>
          <a:xfrm>
            <a:off x="4262580" y="6293672"/>
            <a:ext cx="773801" cy="12002"/>
            <a:chOff x="0" y="0"/>
            <a:chExt cx="773798" cy="12002"/>
          </a:xfrm>
        </p:grpSpPr>
        <p:sp>
          <p:nvSpPr>
            <p:cNvPr id="115" name="Freeform 115"/>
            <p:cNvSpPr/>
            <p:nvPr/>
          </p:nvSpPr>
          <p:spPr>
            <a:xfrm>
              <a:off x="0" y="0"/>
              <a:ext cx="773811" cy="11938"/>
            </a:xfrm>
            <a:custGeom>
              <a:avLst/>
              <a:gdLst/>
              <a:ahLst/>
              <a:cxnLst/>
              <a:rect l="l" t="t" r="r" b="b"/>
              <a:pathLst>
                <a:path w="773811" h="11938">
                  <a:moveTo>
                    <a:pt x="0" y="0"/>
                  </a:moveTo>
                  <a:lnTo>
                    <a:pt x="0" y="5969"/>
                  </a:lnTo>
                  <a:lnTo>
                    <a:pt x="0" y="0"/>
                  </a:lnTo>
                  <a:lnTo>
                    <a:pt x="773811" y="0"/>
                  </a:lnTo>
                  <a:lnTo>
                    <a:pt x="773811" y="5969"/>
                  </a:lnTo>
                  <a:lnTo>
                    <a:pt x="773811" y="11938"/>
                  </a:lnTo>
                  <a:lnTo>
                    <a:pt x="0" y="11938"/>
                  </a:lnTo>
                  <a:lnTo>
                    <a:pt x="0" y="5969"/>
                  </a:lnTo>
                  <a:lnTo>
                    <a:pt x="0" y="0"/>
                  </a:lnTo>
                  <a:moveTo>
                    <a:pt x="0" y="11938"/>
                  </a:moveTo>
                  <a:lnTo>
                    <a:pt x="0" y="0"/>
                  </a:lnTo>
                  <a:lnTo>
                    <a:pt x="773811" y="0"/>
                  </a:lnTo>
                  <a:lnTo>
                    <a:pt x="773811" y="11938"/>
                  </a:lnTo>
                  <a:lnTo>
                    <a:pt x="0" y="11938"/>
                  </a:lnTo>
                  <a:close/>
                </a:path>
              </a:pathLst>
            </a:custGeom>
            <a:solidFill>
              <a:srgbClr val="17181C"/>
            </a:solidFill>
          </p:spPr>
        </p:sp>
      </p:grpSp>
      <p:grpSp>
        <p:nvGrpSpPr>
          <p:cNvPr id="116" name="Group 116"/>
          <p:cNvGrpSpPr>
            <a:grpSpLocks noChangeAspect="1"/>
          </p:cNvGrpSpPr>
          <p:nvPr/>
        </p:nvGrpSpPr>
        <p:grpSpPr>
          <a:xfrm>
            <a:off x="5125669" y="8542649"/>
            <a:ext cx="246697" cy="358292"/>
            <a:chOff x="0" y="0"/>
            <a:chExt cx="246698" cy="358292"/>
          </a:xfrm>
        </p:grpSpPr>
        <p:sp>
          <p:nvSpPr>
            <p:cNvPr id="117" name="Freeform 117"/>
            <p:cNvSpPr/>
            <p:nvPr/>
          </p:nvSpPr>
          <p:spPr>
            <a:xfrm>
              <a:off x="0" y="0"/>
              <a:ext cx="246634" cy="358267"/>
            </a:xfrm>
            <a:custGeom>
              <a:avLst/>
              <a:gdLst/>
              <a:ahLst/>
              <a:cxnLst/>
              <a:rect l="l" t="t" r="r" b="b"/>
              <a:pathLst>
                <a:path w="246634" h="358267">
                  <a:moveTo>
                    <a:pt x="123317" y="0"/>
                  </a:moveTo>
                  <a:cubicBezTo>
                    <a:pt x="55245" y="0"/>
                    <a:pt x="0" y="55245"/>
                    <a:pt x="0" y="123317"/>
                  </a:cubicBezTo>
                  <a:cubicBezTo>
                    <a:pt x="0" y="191389"/>
                    <a:pt x="111633" y="358267"/>
                    <a:pt x="123317" y="358267"/>
                  </a:cubicBezTo>
                  <a:cubicBezTo>
                    <a:pt x="135001" y="358267"/>
                    <a:pt x="246634" y="191389"/>
                    <a:pt x="246634" y="123317"/>
                  </a:cubicBezTo>
                  <a:cubicBezTo>
                    <a:pt x="246634" y="55245"/>
                    <a:pt x="191516" y="0"/>
                    <a:pt x="123317" y="0"/>
                  </a:cubicBezTo>
                  <a:moveTo>
                    <a:pt x="123317" y="176911"/>
                  </a:moveTo>
                  <a:cubicBezTo>
                    <a:pt x="93218" y="176911"/>
                    <a:pt x="68834" y="152527"/>
                    <a:pt x="68834" y="122428"/>
                  </a:cubicBezTo>
                  <a:cubicBezTo>
                    <a:pt x="68834" y="92329"/>
                    <a:pt x="93345" y="68072"/>
                    <a:pt x="123317" y="68072"/>
                  </a:cubicBezTo>
                  <a:cubicBezTo>
                    <a:pt x="153289" y="68072"/>
                    <a:pt x="177800" y="92329"/>
                    <a:pt x="177800" y="122428"/>
                  </a:cubicBezTo>
                  <a:cubicBezTo>
                    <a:pt x="177800" y="152527"/>
                    <a:pt x="153416" y="176911"/>
                    <a:pt x="123317" y="176911"/>
                  </a:cubicBezTo>
                </a:path>
              </a:pathLst>
            </a:custGeom>
            <a:solidFill>
              <a:srgbClr val="F19629"/>
            </a:solidFill>
          </p:spPr>
        </p:sp>
      </p:grpSp>
      <p:grpSp>
        <p:nvGrpSpPr>
          <p:cNvPr id="118" name="Group 118"/>
          <p:cNvGrpSpPr>
            <a:grpSpLocks noChangeAspect="1"/>
          </p:cNvGrpSpPr>
          <p:nvPr/>
        </p:nvGrpSpPr>
        <p:grpSpPr>
          <a:xfrm>
            <a:off x="5294471" y="3542500"/>
            <a:ext cx="617210" cy="617210"/>
            <a:chOff x="0" y="0"/>
            <a:chExt cx="617207" cy="617207"/>
          </a:xfrm>
        </p:grpSpPr>
        <p:sp>
          <p:nvSpPr>
            <p:cNvPr id="119" name="Freeform 119"/>
            <p:cNvSpPr/>
            <p:nvPr/>
          </p:nvSpPr>
          <p:spPr>
            <a:xfrm>
              <a:off x="-11684" y="0"/>
              <a:ext cx="640588" cy="617347"/>
            </a:xfrm>
            <a:custGeom>
              <a:avLst/>
              <a:gdLst/>
              <a:ahLst/>
              <a:cxnLst/>
              <a:rect l="l" t="t" r="r" b="b"/>
              <a:pathLst>
                <a:path w="640588" h="617347">
                  <a:moveTo>
                    <a:pt x="102235" y="377317"/>
                  </a:moveTo>
                  <a:cubicBezTo>
                    <a:pt x="102743" y="377444"/>
                    <a:pt x="103124" y="377444"/>
                    <a:pt x="103632" y="377444"/>
                  </a:cubicBezTo>
                  <a:cubicBezTo>
                    <a:pt x="106172" y="377444"/>
                    <a:pt x="108585" y="376428"/>
                    <a:pt x="110363" y="374396"/>
                  </a:cubicBezTo>
                  <a:cubicBezTo>
                    <a:pt x="112395" y="372110"/>
                    <a:pt x="113157" y="369062"/>
                    <a:pt x="112268" y="366141"/>
                  </a:cubicBezTo>
                  <a:cubicBezTo>
                    <a:pt x="91694" y="291338"/>
                    <a:pt x="112903" y="210820"/>
                    <a:pt x="167767" y="155956"/>
                  </a:cubicBezTo>
                  <a:cubicBezTo>
                    <a:pt x="249809" y="73914"/>
                    <a:pt x="382016" y="71882"/>
                    <a:pt x="466598" y="149733"/>
                  </a:cubicBezTo>
                  <a:lnTo>
                    <a:pt x="420116" y="196215"/>
                  </a:lnTo>
                  <a:cubicBezTo>
                    <a:pt x="417703" y="198628"/>
                    <a:pt x="416814" y="202184"/>
                    <a:pt x="417957" y="205359"/>
                  </a:cubicBezTo>
                  <a:cubicBezTo>
                    <a:pt x="419100" y="208534"/>
                    <a:pt x="421767" y="210947"/>
                    <a:pt x="425196" y="211455"/>
                  </a:cubicBezTo>
                  <a:lnTo>
                    <a:pt x="610616" y="237998"/>
                  </a:lnTo>
                  <a:cubicBezTo>
                    <a:pt x="613410" y="238379"/>
                    <a:pt x="616204" y="237490"/>
                    <a:pt x="618236" y="235458"/>
                  </a:cubicBezTo>
                  <a:cubicBezTo>
                    <a:pt x="620268" y="233426"/>
                    <a:pt x="621157" y="230632"/>
                    <a:pt x="620776" y="227838"/>
                  </a:cubicBezTo>
                  <a:lnTo>
                    <a:pt x="593979" y="42418"/>
                  </a:lnTo>
                  <a:cubicBezTo>
                    <a:pt x="593471" y="39116"/>
                    <a:pt x="591185" y="36322"/>
                    <a:pt x="588010" y="35179"/>
                  </a:cubicBezTo>
                  <a:cubicBezTo>
                    <a:pt x="584835" y="34036"/>
                    <a:pt x="581279" y="34925"/>
                    <a:pt x="578866" y="37338"/>
                  </a:cubicBezTo>
                  <a:lnTo>
                    <a:pt x="532130" y="84201"/>
                  </a:lnTo>
                  <a:cubicBezTo>
                    <a:pt x="474599" y="29845"/>
                    <a:pt x="399669" y="0"/>
                    <a:pt x="320294" y="0"/>
                  </a:cubicBezTo>
                  <a:cubicBezTo>
                    <a:pt x="240919" y="0"/>
                    <a:pt x="160274" y="32131"/>
                    <a:pt x="101981" y="90424"/>
                  </a:cubicBezTo>
                  <a:cubicBezTo>
                    <a:pt x="32258" y="160147"/>
                    <a:pt x="0" y="259969"/>
                    <a:pt x="15494" y="357505"/>
                  </a:cubicBezTo>
                  <a:cubicBezTo>
                    <a:pt x="16129" y="361315"/>
                    <a:pt x="19177" y="364363"/>
                    <a:pt x="22987" y="364871"/>
                  </a:cubicBezTo>
                  <a:close/>
                  <a:moveTo>
                    <a:pt x="114681" y="102997"/>
                  </a:moveTo>
                  <a:cubicBezTo>
                    <a:pt x="169545" y="48133"/>
                    <a:pt x="242570" y="17907"/>
                    <a:pt x="320294" y="17907"/>
                  </a:cubicBezTo>
                  <a:cubicBezTo>
                    <a:pt x="398018" y="17907"/>
                    <a:pt x="470916" y="48133"/>
                    <a:pt x="525907" y="102997"/>
                  </a:cubicBezTo>
                  <a:cubicBezTo>
                    <a:pt x="529209" y="106299"/>
                    <a:pt x="535178" y="106426"/>
                    <a:pt x="538607" y="102997"/>
                  </a:cubicBezTo>
                  <a:lnTo>
                    <a:pt x="578993" y="62738"/>
                  </a:lnTo>
                  <a:lnTo>
                    <a:pt x="601218" y="218567"/>
                  </a:lnTo>
                  <a:lnTo>
                    <a:pt x="445262" y="196342"/>
                  </a:lnTo>
                  <a:lnTo>
                    <a:pt x="485648" y="156083"/>
                  </a:lnTo>
                  <a:cubicBezTo>
                    <a:pt x="487299" y="154432"/>
                    <a:pt x="488315" y="152146"/>
                    <a:pt x="488315" y="149733"/>
                  </a:cubicBezTo>
                  <a:cubicBezTo>
                    <a:pt x="488315" y="147320"/>
                    <a:pt x="487426" y="145034"/>
                    <a:pt x="485648" y="143383"/>
                  </a:cubicBezTo>
                  <a:cubicBezTo>
                    <a:pt x="394589" y="52324"/>
                    <a:pt x="246253" y="52324"/>
                    <a:pt x="155067" y="143383"/>
                  </a:cubicBezTo>
                  <a:cubicBezTo>
                    <a:pt x="98933" y="199517"/>
                    <a:pt x="75311" y="280543"/>
                    <a:pt x="91821" y="357632"/>
                  </a:cubicBezTo>
                  <a:lnTo>
                    <a:pt x="32258" y="348234"/>
                  </a:lnTo>
                  <a:cubicBezTo>
                    <a:pt x="19939" y="258445"/>
                    <a:pt x="50546" y="167259"/>
                    <a:pt x="114681" y="102997"/>
                  </a:cubicBezTo>
                  <a:close/>
                  <a:moveTo>
                    <a:pt x="624967" y="258953"/>
                  </a:moveTo>
                  <a:cubicBezTo>
                    <a:pt x="624332" y="255143"/>
                    <a:pt x="621284" y="252095"/>
                    <a:pt x="617474" y="251587"/>
                  </a:cubicBezTo>
                  <a:lnTo>
                    <a:pt x="538353" y="239903"/>
                  </a:lnTo>
                  <a:cubicBezTo>
                    <a:pt x="535432" y="239395"/>
                    <a:pt x="532384" y="240538"/>
                    <a:pt x="530352" y="242824"/>
                  </a:cubicBezTo>
                  <a:cubicBezTo>
                    <a:pt x="528320" y="245110"/>
                    <a:pt x="527685" y="248158"/>
                    <a:pt x="528447" y="251079"/>
                  </a:cubicBezTo>
                  <a:cubicBezTo>
                    <a:pt x="549021" y="325882"/>
                    <a:pt x="527812" y="406400"/>
                    <a:pt x="472948" y="461264"/>
                  </a:cubicBezTo>
                  <a:cubicBezTo>
                    <a:pt x="390906" y="543306"/>
                    <a:pt x="258699" y="545338"/>
                    <a:pt x="174117" y="467487"/>
                  </a:cubicBezTo>
                  <a:lnTo>
                    <a:pt x="220599" y="421005"/>
                  </a:lnTo>
                  <a:cubicBezTo>
                    <a:pt x="223012" y="418592"/>
                    <a:pt x="223774" y="415036"/>
                    <a:pt x="222758" y="411861"/>
                  </a:cubicBezTo>
                  <a:cubicBezTo>
                    <a:pt x="221742" y="408686"/>
                    <a:pt x="218948" y="406273"/>
                    <a:pt x="215519" y="405892"/>
                  </a:cubicBezTo>
                  <a:lnTo>
                    <a:pt x="30099" y="379222"/>
                  </a:lnTo>
                  <a:cubicBezTo>
                    <a:pt x="27305" y="378841"/>
                    <a:pt x="24511" y="379730"/>
                    <a:pt x="22479" y="381762"/>
                  </a:cubicBezTo>
                  <a:cubicBezTo>
                    <a:pt x="20447" y="383794"/>
                    <a:pt x="19558" y="386588"/>
                    <a:pt x="19939" y="389382"/>
                  </a:cubicBezTo>
                  <a:lnTo>
                    <a:pt x="46355" y="574802"/>
                  </a:lnTo>
                  <a:cubicBezTo>
                    <a:pt x="46863" y="578104"/>
                    <a:pt x="49149" y="580898"/>
                    <a:pt x="52451" y="582041"/>
                  </a:cubicBezTo>
                  <a:cubicBezTo>
                    <a:pt x="55753" y="583184"/>
                    <a:pt x="59182" y="582295"/>
                    <a:pt x="61595" y="579882"/>
                  </a:cubicBezTo>
                  <a:lnTo>
                    <a:pt x="108331" y="533146"/>
                  </a:lnTo>
                  <a:cubicBezTo>
                    <a:pt x="165862" y="587502"/>
                    <a:pt x="240665" y="617347"/>
                    <a:pt x="320167" y="617347"/>
                  </a:cubicBezTo>
                  <a:cubicBezTo>
                    <a:pt x="399669" y="617347"/>
                    <a:pt x="480060" y="585216"/>
                    <a:pt x="538353" y="526923"/>
                  </a:cubicBezTo>
                  <a:cubicBezTo>
                    <a:pt x="608330" y="456946"/>
                    <a:pt x="640588" y="356870"/>
                    <a:pt x="624713" y="259080"/>
                  </a:cubicBezTo>
                  <a:close/>
                  <a:moveTo>
                    <a:pt x="525907" y="514223"/>
                  </a:moveTo>
                  <a:cubicBezTo>
                    <a:pt x="471043" y="569087"/>
                    <a:pt x="398018" y="599313"/>
                    <a:pt x="320294" y="599313"/>
                  </a:cubicBezTo>
                  <a:cubicBezTo>
                    <a:pt x="242570" y="599313"/>
                    <a:pt x="169672" y="569087"/>
                    <a:pt x="114681" y="514223"/>
                  </a:cubicBezTo>
                  <a:cubicBezTo>
                    <a:pt x="113030" y="512572"/>
                    <a:pt x="110744" y="511556"/>
                    <a:pt x="108331" y="511556"/>
                  </a:cubicBezTo>
                  <a:cubicBezTo>
                    <a:pt x="105918" y="511556"/>
                    <a:pt x="103632" y="512445"/>
                    <a:pt x="101981" y="514223"/>
                  </a:cubicBezTo>
                  <a:lnTo>
                    <a:pt x="61722" y="554482"/>
                  </a:lnTo>
                  <a:lnTo>
                    <a:pt x="39370" y="398653"/>
                  </a:lnTo>
                  <a:lnTo>
                    <a:pt x="195326" y="420878"/>
                  </a:lnTo>
                  <a:lnTo>
                    <a:pt x="154940" y="461264"/>
                  </a:lnTo>
                  <a:cubicBezTo>
                    <a:pt x="151511" y="464693"/>
                    <a:pt x="151511" y="470408"/>
                    <a:pt x="154940" y="473964"/>
                  </a:cubicBezTo>
                  <a:cubicBezTo>
                    <a:pt x="245999" y="565023"/>
                    <a:pt x="394335" y="565023"/>
                    <a:pt x="485521" y="473964"/>
                  </a:cubicBezTo>
                  <a:cubicBezTo>
                    <a:pt x="541655" y="417830"/>
                    <a:pt x="565277" y="336677"/>
                    <a:pt x="548767" y="259588"/>
                  </a:cubicBezTo>
                  <a:lnTo>
                    <a:pt x="608203" y="268351"/>
                  </a:lnTo>
                  <a:cubicBezTo>
                    <a:pt x="620776" y="358394"/>
                    <a:pt x="590169" y="449961"/>
                    <a:pt x="525907" y="514223"/>
                  </a:cubicBezTo>
                  <a:close/>
                  <a:moveTo>
                    <a:pt x="320294" y="167767"/>
                  </a:moveTo>
                  <a:cubicBezTo>
                    <a:pt x="325247" y="167767"/>
                    <a:pt x="329184" y="163703"/>
                    <a:pt x="329184" y="158877"/>
                  </a:cubicBezTo>
                  <a:lnTo>
                    <a:pt x="329184" y="128778"/>
                  </a:lnTo>
                  <a:cubicBezTo>
                    <a:pt x="329184" y="123825"/>
                    <a:pt x="325120" y="119888"/>
                    <a:pt x="320294" y="119888"/>
                  </a:cubicBezTo>
                  <a:cubicBezTo>
                    <a:pt x="315468" y="119888"/>
                    <a:pt x="311404" y="123952"/>
                    <a:pt x="311404" y="128778"/>
                  </a:cubicBezTo>
                  <a:lnTo>
                    <a:pt x="311404" y="158750"/>
                  </a:lnTo>
                  <a:cubicBezTo>
                    <a:pt x="311404" y="163703"/>
                    <a:pt x="315468" y="167640"/>
                    <a:pt x="320294" y="167640"/>
                  </a:cubicBezTo>
                  <a:moveTo>
                    <a:pt x="311404" y="488315"/>
                  </a:moveTo>
                  <a:cubicBezTo>
                    <a:pt x="311404" y="493268"/>
                    <a:pt x="315468" y="497205"/>
                    <a:pt x="320294" y="497205"/>
                  </a:cubicBezTo>
                  <a:cubicBezTo>
                    <a:pt x="325120" y="497205"/>
                    <a:pt x="329184" y="493141"/>
                    <a:pt x="329184" y="488315"/>
                  </a:cubicBezTo>
                  <a:lnTo>
                    <a:pt x="329184" y="458470"/>
                  </a:lnTo>
                  <a:cubicBezTo>
                    <a:pt x="329184" y="453517"/>
                    <a:pt x="325120" y="449580"/>
                    <a:pt x="320294" y="449580"/>
                  </a:cubicBezTo>
                  <a:cubicBezTo>
                    <a:pt x="315468" y="449580"/>
                    <a:pt x="311404" y="453644"/>
                    <a:pt x="311404" y="458470"/>
                  </a:cubicBezTo>
                  <a:close/>
                  <a:moveTo>
                    <a:pt x="140462" y="299720"/>
                  </a:moveTo>
                  <a:cubicBezTo>
                    <a:pt x="135509" y="299720"/>
                    <a:pt x="131572" y="303784"/>
                    <a:pt x="131572" y="308610"/>
                  </a:cubicBezTo>
                  <a:cubicBezTo>
                    <a:pt x="131572" y="313436"/>
                    <a:pt x="135636" y="317500"/>
                    <a:pt x="140462" y="317500"/>
                  </a:cubicBezTo>
                  <a:lnTo>
                    <a:pt x="170434" y="317500"/>
                  </a:lnTo>
                  <a:cubicBezTo>
                    <a:pt x="175387" y="317500"/>
                    <a:pt x="179324" y="313436"/>
                    <a:pt x="179324" y="308610"/>
                  </a:cubicBezTo>
                  <a:cubicBezTo>
                    <a:pt x="179324" y="303784"/>
                    <a:pt x="175260" y="299720"/>
                    <a:pt x="170434" y="299720"/>
                  </a:cubicBezTo>
                  <a:close/>
                  <a:moveTo>
                    <a:pt x="470154" y="299720"/>
                  </a:moveTo>
                  <a:cubicBezTo>
                    <a:pt x="465201" y="299720"/>
                    <a:pt x="461264" y="303784"/>
                    <a:pt x="461264" y="308610"/>
                  </a:cubicBezTo>
                  <a:cubicBezTo>
                    <a:pt x="461264" y="313436"/>
                    <a:pt x="465201" y="317500"/>
                    <a:pt x="470154" y="317500"/>
                  </a:cubicBezTo>
                  <a:lnTo>
                    <a:pt x="500126" y="317500"/>
                  </a:lnTo>
                  <a:cubicBezTo>
                    <a:pt x="505079" y="317500"/>
                    <a:pt x="509016" y="313436"/>
                    <a:pt x="509016" y="308610"/>
                  </a:cubicBezTo>
                  <a:cubicBezTo>
                    <a:pt x="509016" y="303784"/>
                    <a:pt x="504952" y="299720"/>
                    <a:pt x="500126" y="299720"/>
                  </a:cubicBezTo>
                  <a:close/>
                  <a:moveTo>
                    <a:pt x="186817" y="175260"/>
                  </a:moveTo>
                  <a:cubicBezTo>
                    <a:pt x="183388" y="178689"/>
                    <a:pt x="183388" y="184404"/>
                    <a:pt x="186817" y="187960"/>
                  </a:cubicBezTo>
                  <a:lnTo>
                    <a:pt x="208026" y="209169"/>
                  </a:lnTo>
                  <a:cubicBezTo>
                    <a:pt x="209804" y="210947"/>
                    <a:pt x="212090" y="211836"/>
                    <a:pt x="214376" y="211836"/>
                  </a:cubicBezTo>
                  <a:cubicBezTo>
                    <a:pt x="216662" y="211836"/>
                    <a:pt x="218948" y="210947"/>
                    <a:pt x="220726" y="209169"/>
                  </a:cubicBezTo>
                  <a:cubicBezTo>
                    <a:pt x="224155" y="205740"/>
                    <a:pt x="224155" y="200025"/>
                    <a:pt x="220726" y="196596"/>
                  </a:cubicBezTo>
                  <a:lnTo>
                    <a:pt x="199517" y="175387"/>
                  </a:lnTo>
                  <a:cubicBezTo>
                    <a:pt x="196088" y="171831"/>
                    <a:pt x="190373" y="171831"/>
                    <a:pt x="186817" y="175387"/>
                  </a:cubicBezTo>
                  <a:moveTo>
                    <a:pt x="419862" y="408305"/>
                  </a:moveTo>
                  <a:cubicBezTo>
                    <a:pt x="416306" y="411734"/>
                    <a:pt x="416306" y="417449"/>
                    <a:pt x="419862" y="420878"/>
                  </a:cubicBezTo>
                  <a:lnTo>
                    <a:pt x="441071" y="442087"/>
                  </a:lnTo>
                  <a:cubicBezTo>
                    <a:pt x="442849" y="443865"/>
                    <a:pt x="445135" y="444754"/>
                    <a:pt x="447421" y="444754"/>
                  </a:cubicBezTo>
                  <a:cubicBezTo>
                    <a:pt x="449707" y="444754"/>
                    <a:pt x="451993" y="443865"/>
                    <a:pt x="453771" y="442087"/>
                  </a:cubicBezTo>
                  <a:cubicBezTo>
                    <a:pt x="457200" y="438658"/>
                    <a:pt x="457200" y="432943"/>
                    <a:pt x="453771" y="429514"/>
                  </a:cubicBezTo>
                  <a:lnTo>
                    <a:pt x="432562" y="408305"/>
                  </a:lnTo>
                  <a:cubicBezTo>
                    <a:pt x="429133" y="404876"/>
                    <a:pt x="423418" y="404876"/>
                    <a:pt x="419862" y="408305"/>
                  </a:cubicBezTo>
                  <a:moveTo>
                    <a:pt x="266446" y="308102"/>
                  </a:moveTo>
                  <a:lnTo>
                    <a:pt x="274574" y="308102"/>
                  </a:lnTo>
                  <a:cubicBezTo>
                    <a:pt x="292862" y="308102"/>
                    <a:pt x="307721" y="293243"/>
                    <a:pt x="307721" y="274955"/>
                  </a:cubicBezTo>
                  <a:lnTo>
                    <a:pt x="307721" y="253492"/>
                  </a:lnTo>
                  <a:cubicBezTo>
                    <a:pt x="307721" y="233045"/>
                    <a:pt x="291084" y="216281"/>
                    <a:pt x="270510" y="216281"/>
                  </a:cubicBezTo>
                  <a:cubicBezTo>
                    <a:pt x="249936" y="216281"/>
                    <a:pt x="233299" y="232918"/>
                    <a:pt x="233299" y="253492"/>
                  </a:cubicBezTo>
                  <a:lnTo>
                    <a:pt x="233299" y="257556"/>
                  </a:lnTo>
                  <a:cubicBezTo>
                    <a:pt x="233299" y="262128"/>
                    <a:pt x="237109" y="265938"/>
                    <a:pt x="241681" y="265938"/>
                  </a:cubicBezTo>
                  <a:cubicBezTo>
                    <a:pt x="246253" y="265938"/>
                    <a:pt x="250063" y="262128"/>
                    <a:pt x="250063" y="257556"/>
                  </a:cubicBezTo>
                  <a:lnTo>
                    <a:pt x="250063" y="253492"/>
                  </a:lnTo>
                  <a:cubicBezTo>
                    <a:pt x="250063" y="242316"/>
                    <a:pt x="259207" y="233172"/>
                    <a:pt x="270383" y="233172"/>
                  </a:cubicBezTo>
                  <a:cubicBezTo>
                    <a:pt x="281559" y="233172"/>
                    <a:pt x="290703" y="242316"/>
                    <a:pt x="290703" y="253492"/>
                  </a:cubicBezTo>
                  <a:lnTo>
                    <a:pt x="290703" y="274955"/>
                  </a:lnTo>
                  <a:cubicBezTo>
                    <a:pt x="290703" y="283972"/>
                    <a:pt x="283464" y="291211"/>
                    <a:pt x="274447" y="291211"/>
                  </a:cubicBezTo>
                  <a:lnTo>
                    <a:pt x="266319" y="291211"/>
                  </a:lnTo>
                  <a:cubicBezTo>
                    <a:pt x="248031" y="291211"/>
                    <a:pt x="233172" y="306070"/>
                    <a:pt x="233172" y="324358"/>
                  </a:cubicBezTo>
                  <a:lnTo>
                    <a:pt x="233172" y="393319"/>
                  </a:lnTo>
                  <a:cubicBezTo>
                    <a:pt x="233172" y="398018"/>
                    <a:pt x="236982" y="401701"/>
                    <a:pt x="241554" y="401701"/>
                  </a:cubicBezTo>
                  <a:lnTo>
                    <a:pt x="299085" y="401701"/>
                  </a:lnTo>
                  <a:cubicBezTo>
                    <a:pt x="303784" y="401701"/>
                    <a:pt x="307467" y="397891"/>
                    <a:pt x="307467" y="393319"/>
                  </a:cubicBezTo>
                  <a:cubicBezTo>
                    <a:pt x="307467" y="388747"/>
                    <a:pt x="303657" y="384937"/>
                    <a:pt x="299085" y="384937"/>
                  </a:cubicBezTo>
                  <a:lnTo>
                    <a:pt x="250190" y="384937"/>
                  </a:lnTo>
                  <a:lnTo>
                    <a:pt x="250190" y="324358"/>
                  </a:lnTo>
                  <a:cubicBezTo>
                    <a:pt x="250190" y="315468"/>
                    <a:pt x="257429" y="308102"/>
                    <a:pt x="266446" y="308102"/>
                  </a:cubicBezTo>
                  <a:moveTo>
                    <a:pt x="386842" y="401701"/>
                  </a:moveTo>
                  <a:cubicBezTo>
                    <a:pt x="391541" y="401701"/>
                    <a:pt x="395224" y="397891"/>
                    <a:pt x="395224" y="393319"/>
                  </a:cubicBezTo>
                  <a:lnTo>
                    <a:pt x="395224" y="224790"/>
                  </a:lnTo>
                  <a:cubicBezTo>
                    <a:pt x="395224" y="220091"/>
                    <a:pt x="391414" y="216281"/>
                    <a:pt x="386842" y="216281"/>
                  </a:cubicBezTo>
                  <a:cubicBezTo>
                    <a:pt x="382270" y="216281"/>
                    <a:pt x="378460" y="220091"/>
                    <a:pt x="378460" y="224790"/>
                  </a:cubicBezTo>
                  <a:lnTo>
                    <a:pt x="378460" y="291211"/>
                  </a:lnTo>
                  <a:lnTo>
                    <a:pt x="354076" y="291211"/>
                  </a:lnTo>
                  <a:cubicBezTo>
                    <a:pt x="345059" y="291211"/>
                    <a:pt x="337820" y="283972"/>
                    <a:pt x="337820" y="274955"/>
                  </a:cubicBezTo>
                  <a:lnTo>
                    <a:pt x="337820" y="224790"/>
                  </a:lnTo>
                  <a:cubicBezTo>
                    <a:pt x="337820" y="220091"/>
                    <a:pt x="334010" y="216281"/>
                    <a:pt x="329438" y="216281"/>
                  </a:cubicBezTo>
                  <a:cubicBezTo>
                    <a:pt x="324866" y="216281"/>
                    <a:pt x="321056" y="220091"/>
                    <a:pt x="321056" y="224790"/>
                  </a:cubicBezTo>
                  <a:lnTo>
                    <a:pt x="321056" y="274955"/>
                  </a:lnTo>
                  <a:cubicBezTo>
                    <a:pt x="321056" y="293243"/>
                    <a:pt x="335915" y="308102"/>
                    <a:pt x="354203" y="308102"/>
                  </a:cubicBezTo>
                  <a:lnTo>
                    <a:pt x="378587" y="308102"/>
                  </a:lnTo>
                  <a:lnTo>
                    <a:pt x="378587" y="393319"/>
                  </a:lnTo>
                  <a:cubicBezTo>
                    <a:pt x="378587" y="398018"/>
                    <a:pt x="382397" y="401701"/>
                    <a:pt x="387096" y="401701"/>
                  </a:cubicBezTo>
                  <a:close/>
                </a:path>
              </a:pathLst>
            </a:custGeom>
            <a:solidFill>
              <a:srgbClr val="000000"/>
            </a:solidFill>
          </p:spPr>
        </p:sp>
      </p:grpSp>
      <p:grpSp>
        <p:nvGrpSpPr>
          <p:cNvPr id="120" name="Group 120"/>
          <p:cNvGrpSpPr>
            <a:grpSpLocks noChangeAspect="1"/>
          </p:cNvGrpSpPr>
          <p:nvPr/>
        </p:nvGrpSpPr>
        <p:grpSpPr>
          <a:xfrm>
            <a:off x="5323522" y="5745709"/>
            <a:ext cx="533019" cy="623440"/>
            <a:chOff x="0" y="0"/>
            <a:chExt cx="533019" cy="623443"/>
          </a:xfrm>
        </p:grpSpPr>
        <p:sp>
          <p:nvSpPr>
            <p:cNvPr id="121" name="Freeform 121"/>
            <p:cNvSpPr/>
            <p:nvPr/>
          </p:nvSpPr>
          <p:spPr>
            <a:xfrm>
              <a:off x="0" y="-1778"/>
              <a:ext cx="533019" cy="625221"/>
            </a:xfrm>
            <a:custGeom>
              <a:avLst/>
              <a:gdLst/>
              <a:ahLst/>
              <a:cxnLst/>
              <a:rect l="l" t="t" r="r" b="b"/>
              <a:pathLst>
                <a:path w="533019" h="625221">
                  <a:moveTo>
                    <a:pt x="31115" y="623951"/>
                  </a:moveTo>
                  <a:lnTo>
                    <a:pt x="236474" y="623951"/>
                  </a:lnTo>
                  <a:cubicBezTo>
                    <a:pt x="237363" y="624459"/>
                    <a:pt x="238379" y="624586"/>
                    <a:pt x="239395" y="624586"/>
                  </a:cubicBezTo>
                  <a:cubicBezTo>
                    <a:pt x="240157" y="624586"/>
                    <a:pt x="240919" y="624459"/>
                    <a:pt x="241681" y="624205"/>
                  </a:cubicBezTo>
                  <a:cubicBezTo>
                    <a:pt x="241935" y="624078"/>
                    <a:pt x="242062" y="623951"/>
                    <a:pt x="242316" y="623951"/>
                  </a:cubicBezTo>
                  <a:lnTo>
                    <a:pt x="290195" y="623951"/>
                  </a:lnTo>
                  <a:cubicBezTo>
                    <a:pt x="290703" y="624332"/>
                    <a:pt x="291211" y="624586"/>
                    <a:pt x="291846" y="624840"/>
                  </a:cubicBezTo>
                  <a:cubicBezTo>
                    <a:pt x="292608" y="625094"/>
                    <a:pt x="293370" y="625221"/>
                    <a:pt x="294132" y="625221"/>
                  </a:cubicBezTo>
                  <a:cubicBezTo>
                    <a:pt x="295529" y="625221"/>
                    <a:pt x="296926" y="624713"/>
                    <a:pt x="298069" y="623951"/>
                  </a:cubicBezTo>
                  <a:lnTo>
                    <a:pt x="501904" y="623951"/>
                  </a:lnTo>
                  <a:cubicBezTo>
                    <a:pt x="518541" y="623951"/>
                    <a:pt x="533019" y="608457"/>
                    <a:pt x="533019" y="590804"/>
                  </a:cubicBezTo>
                  <a:cubicBezTo>
                    <a:pt x="533019" y="590296"/>
                    <a:pt x="532892" y="589788"/>
                    <a:pt x="532765" y="589280"/>
                  </a:cubicBezTo>
                  <a:cubicBezTo>
                    <a:pt x="532638" y="588772"/>
                    <a:pt x="519176" y="534035"/>
                    <a:pt x="508254" y="488696"/>
                  </a:cubicBezTo>
                  <a:cubicBezTo>
                    <a:pt x="501777" y="461518"/>
                    <a:pt x="481457" y="436118"/>
                    <a:pt x="451358" y="415798"/>
                  </a:cubicBezTo>
                  <a:cubicBezTo>
                    <a:pt x="441071" y="374523"/>
                    <a:pt x="430784" y="312166"/>
                    <a:pt x="430403" y="264541"/>
                  </a:cubicBezTo>
                  <a:lnTo>
                    <a:pt x="430403" y="257937"/>
                  </a:lnTo>
                  <a:cubicBezTo>
                    <a:pt x="430022" y="198247"/>
                    <a:pt x="429641" y="130556"/>
                    <a:pt x="401574" y="76200"/>
                  </a:cubicBezTo>
                  <a:cubicBezTo>
                    <a:pt x="389255" y="52324"/>
                    <a:pt x="368935" y="32512"/>
                    <a:pt x="343027" y="18923"/>
                  </a:cubicBezTo>
                  <a:cubicBezTo>
                    <a:pt x="318135" y="5969"/>
                    <a:pt x="289560" y="0"/>
                    <a:pt x="262636" y="2159"/>
                  </a:cubicBezTo>
                  <a:cubicBezTo>
                    <a:pt x="256286" y="2667"/>
                    <a:pt x="250571" y="5588"/>
                    <a:pt x="246507" y="10541"/>
                  </a:cubicBezTo>
                  <a:cubicBezTo>
                    <a:pt x="242443" y="15494"/>
                    <a:pt x="240665" y="21590"/>
                    <a:pt x="241300" y="27940"/>
                  </a:cubicBezTo>
                  <a:cubicBezTo>
                    <a:pt x="241681" y="31242"/>
                    <a:pt x="240411" y="34417"/>
                    <a:pt x="237871" y="36576"/>
                  </a:cubicBezTo>
                  <a:cubicBezTo>
                    <a:pt x="235331" y="38735"/>
                    <a:pt x="232029" y="39624"/>
                    <a:pt x="228854" y="38735"/>
                  </a:cubicBezTo>
                  <a:cubicBezTo>
                    <a:pt x="201168" y="31877"/>
                    <a:pt x="170688" y="41021"/>
                    <a:pt x="147320" y="62865"/>
                  </a:cubicBezTo>
                  <a:cubicBezTo>
                    <a:pt x="129032" y="80010"/>
                    <a:pt x="116205" y="103505"/>
                    <a:pt x="109220" y="132842"/>
                  </a:cubicBezTo>
                  <a:cubicBezTo>
                    <a:pt x="101219" y="166243"/>
                    <a:pt x="101219" y="205994"/>
                    <a:pt x="109220" y="251079"/>
                  </a:cubicBezTo>
                  <a:cubicBezTo>
                    <a:pt x="116459" y="292227"/>
                    <a:pt x="108712" y="347599"/>
                    <a:pt x="86614" y="411353"/>
                  </a:cubicBezTo>
                  <a:cubicBezTo>
                    <a:pt x="53975" y="432435"/>
                    <a:pt x="31877" y="459486"/>
                    <a:pt x="24638" y="488950"/>
                  </a:cubicBezTo>
                  <a:cubicBezTo>
                    <a:pt x="14859" y="529082"/>
                    <a:pt x="127" y="589153"/>
                    <a:pt x="127" y="589153"/>
                  </a:cubicBezTo>
                  <a:cubicBezTo>
                    <a:pt x="0" y="589661"/>
                    <a:pt x="0" y="590169"/>
                    <a:pt x="0" y="590677"/>
                  </a:cubicBezTo>
                  <a:cubicBezTo>
                    <a:pt x="0" y="608330"/>
                    <a:pt x="14478" y="623824"/>
                    <a:pt x="31115" y="623824"/>
                  </a:cubicBezTo>
                  <a:close/>
                  <a:moveTo>
                    <a:pt x="177165" y="433578"/>
                  </a:moveTo>
                  <a:cubicBezTo>
                    <a:pt x="177038" y="433451"/>
                    <a:pt x="161417" y="421640"/>
                    <a:pt x="153797" y="407924"/>
                  </a:cubicBezTo>
                  <a:cubicBezTo>
                    <a:pt x="151638" y="403987"/>
                    <a:pt x="151130" y="399923"/>
                    <a:pt x="152400" y="395859"/>
                  </a:cubicBezTo>
                  <a:cubicBezTo>
                    <a:pt x="154051" y="390398"/>
                    <a:pt x="158623" y="385318"/>
                    <a:pt x="165354" y="381889"/>
                  </a:cubicBezTo>
                  <a:cubicBezTo>
                    <a:pt x="167386" y="381000"/>
                    <a:pt x="180721" y="376555"/>
                    <a:pt x="194691" y="371856"/>
                  </a:cubicBezTo>
                  <a:lnTo>
                    <a:pt x="203962" y="436245"/>
                  </a:lnTo>
                  <a:cubicBezTo>
                    <a:pt x="203835" y="437134"/>
                    <a:pt x="204089" y="438150"/>
                    <a:pt x="204343" y="439039"/>
                  </a:cubicBezTo>
                  <a:lnTo>
                    <a:pt x="204978" y="443738"/>
                  </a:lnTo>
                  <a:cubicBezTo>
                    <a:pt x="204978" y="443865"/>
                    <a:pt x="204978" y="444119"/>
                    <a:pt x="205105" y="444246"/>
                  </a:cubicBezTo>
                  <a:lnTo>
                    <a:pt x="227584" y="586740"/>
                  </a:lnTo>
                  <a:lnTo>
                    <a:pt x="157226" y="473329"/>
                  </a:lnTo>
                  <a:cubicBezTo>
                    <a:pt x="157099" y="473202"/>
                    <a:pt x="157099" y="473075"/>
                    <a:pt x="156972" y="473075"/>
                  </a:cubicBezTo>
                  <a:cubicBezTo>
                    <a:pt x="153162" y="467741"/>
                    <a:pt x="151257" y="461264"/>
                    <a:pt x="152146" y="456692"/>
                  </a:cubicBezTo>
                  <a:cubicBezTo>
                    <a:pt x="152400" y="455549"/>
                    <a:pt x="152908" y="454025"/>
                    <a:pt x="154051" y="453263"/>
                  </a:cubicBezTo>
                  <a:cubicBezTo>
                    <a:pt x="159131" y="449961"/>
                    <a:pt x="170688" y="446405"/>
                    <a:pt x="174752" y="445389"/>
                  </a:cubicBezTo>
                  <a:cubicBezTo>
                    <a:pt x="177165" y="444754"/>
                    <a:pt x="179070" y="442722"/>
                    <a:pt x="179578" y="440309"/>
                  </a:cubicBezTo>
                  <a:cubicBezTo>
                    <a:pt x="180086" y="437896"/>
                    <a:pt x="179070" y="435229"/>
                    <a:pt x="177038" y="433705"/>
                  </a:cubicBezTo>
                  <a:close/>
                  <a:moveTo>
                    <a:pt x="167259" y="184277"/>
                  </a:moveTo>
                  <a:cubicBezTo>
                    <a:pt x="167132" y="183769"/>
                    <a:pt x="158750" y="132969"/>
                    <a:pt x="178308" y="109855"/>
                  </a:cubicBezTo>
                  <a:cubicBezTo>
                    <a:pt x="184531" y="102489"/>
                    <a:pt x="192913" y="98933"/>
                    <a:pt x="203962" y="98933"/>
                  </a:cubicBezTo>
                  <a:cubicBezTo>
                    <a:pt x="212852" y="98933"/>
                    <a:pt x="217551" y="106680"/>
                    <a:pt x="225044" y="120269"/>
                  </a:cubicBezTo>
                  <a:cubicBezTo>
                    <a:pt x="234696" y="137668"/>
                    <a:pt x="247777" y="161417"/>
                    <a:pt x="282448" y="161417"/>
                  </a:cubicBezTo>
                  <a:cubicBezTo>
                    <a:pt x="297053" y="161417"/>
                    <a:pt x="312674" y="156337"/>
                    <a:pt x="326517" y="151892"/>
                  </a:cubicBezTo>
                  <a:cubicBezTo>
                    <a:pt x="339979" y="147447"/>
                    <a:pt x="355346" y="142494"/>
                    <a:pt x="360553" y="146558"/>
                  </a:cubicBezTo>
                  <a:cubicBezTo>
                    <a:pt x="369443" y="153543"/>
                    <a:pt x="367284" y="176530"/>
                    <a:pt x="365760" y="184023"/>
                  </a:cubicBezTo>
                  <a:cubicBezTo>
                    <a:pt x="365125" y="186944"/>
                    <a:pt x="366522" y="189865"/>
                    <a:pt x="369189" y="191135"/>
                  </a:cubicBezTo>
                  <a:cubicBezTo>
                    <a:pt x="371856" y="192405"/>
                    <a:pt x="375031" y="192024"/>
                    <a:pt x="377063" y="189865"/>
                  </a:cubicBezTo>
                  <a:cubicBezTo>
                    <a:pt x="381127" y="185674"/>
                    <a:pt x="385445" y="184404"/>
                    <a:pt x="389128" y="186309"/>
                  </a:cubicBezTo>
                  <a:cubicBezTo>
                    <a:pt x="393319" y="188595"/>
                    <a:pt x="396494" y="195072"/>
                    <a:pt x="394208" y="204597"/>
                  </a:cubicBezTo>
                  <a:cubicBezTo>
                    <a:pt x="388239" y="229870"/>
                    <a:pt x="372237" y="250190"/>
                    <a:pt x="358267" y="250190"/>
                  </a:cubicBezTo>
                  <a:cubicBezTo>
                    <a:pt x="358140" y="250190"/>
                    <a:pt x="358140" y="250190"/>
                    <a:pt x="358013" y="250190"/>
                  </a:cubicBezTo>
                  <a:cubicBezTo>
                    <a:pt x="354965" y="250190"/>
                    <a:pt x="351663" y="252349"/>
                    <a:pt x="351409" y="256667"/>
                  </a:cubicBezTo>
                  <a:cubicBezTo>
                    <a:pt x="350901" y="264541"/>
                    <a:pt x="346583" y="304800"/>
                    <a:pt x="313944" y="325374"/>
                  </a:cubicBezTo>
                  <a:cubicBezTo>
                    <a:pt x="301117" y="333502"/>
                    <a:pt x="285115" y="337566"/>
                    <a:pt x="266573" y="337566"/>
                  </a:cubicBezTo>
                  <a:cubicBezTo>
                    <a:pt x="248031" y="337566"/>
                    <a:pt x="232029" y="333502"/>
                    <a:pt x="219075" y="325628"/>
                  </a:cubicBezTo>
                  <a:cubicBezTo>
                    <a:pt x="185928" y="305054"/>
                    <a:pt x="182118" y="264668"/>
                    <a:pt x="181737" y="256667"/>
                  </a:cubicBezTo>
                  <a:cubicBezTo>
                    <a:pt x="181610" y="253492"/>
                    <a:pt x="179705" y="251841"/>
                    <a:pt x="178689" y="251206"/>
                  </a:cubicBezTo>
                  <a:cubicBezTo>
                    <a:pt x="177673" y="250571"/>
                    <a:pt x="176403" y="250190"/>
                    <a:pt x="175133" y="250190"/>
                  </a:cubicBezTo>
                  <a:cubicBezTo>
                    <a:pt x="175133" y="250190"/>
                    <a:pt x="175006" y="250190"/>
                    <a:pt x="175006" y="250190"/>
                  </a:cubicBezTo>
                  <a:cubicBezTo>
                    <a:pt x="161036" y="250444"/>
                    <a:pt x="144907" y="229997"/>
                    <a:pt x="138938" y="204597"/>
                  </a:cubicBezTo>
                  <a:cubicBezTo>
                    <a:pt x="136652" y="194691"/>
                    <a:pt x="140081" y="187833"/>
                    <a:pt x="144399" y="185547"/>
                  </a:cubicBezTo>
                  <a:cubicBezTo>
                    <a:pt x="147955" y="183769"/>
                    <a:pt x="152146" y="185166"/>
                    <a:pt x="155956" y="189611"/>
                  </a:cubicBezTo>
                  <a:cubicBezTo>
                    <a:pt x="157861" y="191897"/>
                    <a:pt x="161036" y="192532"/>
                    <a:pt x="163830" y="191262"/>
                  </a:cubicBezTo>
                  <a:cubicBezTo>
                    <a:pt x="166624" y="189992"/>
                    <a:pt x="168021" y="187071"/>
                    <a:pt x="167513" y="184150"/>
                  </a:cubicBezTo>
                  <a:close/>
                  <a:moveTo>
                    <a:pt x="266446" y="350901"/>
                  </a:moveTo>
                  <a:cubicBezTo>
                    <a:pt x="284607" y="350901"/>
                    <a:pt x="300863" y="347345"/>
                    <a:pt x="314579" y="340233"/>
                  </a:cubicBezTo>
                  <a:lnTo>
                    <a:pt x="325882" y="362585"/>
                  </a:lnTo>
                  <a:lnTo>
                    <a:pt x="315595" y="432816"/>
                  </a:lnTo>
                  <a:cubicBezTo>
                    <a:pt x="301752" y="440563"/>
                    <a:pt x="271018" y="448945"/>
                    <a:pt x="265303" y="448945"/>
                  </a:cubicBezTo>
                  <a:cubicBezTo>
                    <a:pt x="259842" y="448945"/>
                    <a:pt x="230251" y="440436"/>
                    <a:pt x="216916" y="432943"/>
                  </a:cubicBezTo>
                  <a:lnTo>
                    <a:pt x="207137" y="364871"/>
                  </a:lnTo>
                  <a:lnTo>
                    <a:pt x="218567" y="340614"/>
                  </a:lnTo>
                  <a:cubicBezTo>
                    <a:pt x="232283" y="347472"/>
                    <a:pt x="248412" y="351028"/>
                    <a:pt x="266573" y="351028"/>
                  </a:cubicBezTo>
                  <a:close/>
                  <a:moveTo>
                    <a:pt x="288544" y="610743"/>
                  </a:moveTo>
                  <a:lnTo>
                    <a:pt x="244983" y="610743"/>
                  </a:lnTo>
                  <a:lnTo>
                    <a:pt x="219329" y="448564"/>
                  </a:lnTo>
                  <a:cubicBezTo>
                    <a:pt x="235839" y="455676"/>
                    <a:pt x="258826" y="462026"/>
                    <a:pt x="265303" y="462026"/>
                  </a:cubicBezTo>
                  <a:cubicBezTo>
                    <a:pt x="272288" y="462026"/>
                    <a:pt x="296291" y="455676"/>
                    <a:pt x="313309" y="448437"/>
                  </a:cubicBezTo>
                  <a:lnTo>
                    <a:pt x="288544" y="610616"/>
                  </a:lnTo>
                  <a:close/>
                  <a:moveTo>
                    <a:pt x="327914" y="439420"/>
                  </a:moveTo>
                  <a:lnTo>
                    <a:pt x="338074" y="370332"/>
                  </a:lnTo>
                  <a:cubicBezTo>
                    <a:pt x="353314" y="375666"/>
                    <a:pt x="368173" y="381127"/>
                    <a:pt x="370078" y="382016"/>
                  </a:cubicBezTo>
                  <a:cubicBezTo>
                    <a:pt x="376809" y="385445"/>
                    <a:pt x="381381" y="390398"/>
                    <a:pt x="383032" y="395986"/>
                  </a:cubicBezTo>
                  <a:cubicBezTo>
                    <a:pt x="384302" y="400050"/>
                    <a:pt x="383794" y="404114"/>
                    <a:pt x="381635" y="408051"/>
                  </a:cubicBezTo>
                  <a:cubicBezTo>
                    <a:pt x="374015" y="421767"/>
                    <a:pt x="358521" y="433451"/>
                    <a:pt x="358394" y="433578"/>
                  </a:cubicBezTo>
                  <a:cubicBezTo>
                    <a:pt x="356362" y="435102"/>
                    <a:pt x="355346" y="437642"/>
                    <a:pt x="355854" y="440182"/>
                  </a:cubicBezTo>
                  <a:cubicBezTo>
                    <a:pt x="356362" y="442722"/>
                    <a:pt x="358267" y="444754"/>
                    <a:pt x="360807" y="445262"/>
                  </a:cubicBezTo>
                  <a:cubicBezTo>
                    <a:pt x="364871" y="446278"/>
                    <a:pt x="376428" y="449580"/>
                    <a:pt x="381381" y="452882"/>
                  </a:cubicBezTo>
                  <a:cubicBezTo>
                    <a:pt x="382270" y="453517"/>
                    <a:pt x="382905" y="454660"/>
                    <a:pt x="383286" y="456184"/>
                  </a:cubicBezTo>
                  <a:cubicBezTo>
                    <a:pt x="384175" y="460629"/>
                    <a:pt x="382270" y="466852"/>
                    <a:pt x="378460" y="472186"/>
                  </a:cubicBezTo>
                  <a:cubicBezTo>
                    <a:pt x="378333" y="472313"/>
                    <a:pt x="378333" y="472313"/>
                    <a:pt x="378333" y="472440"/>
                  </a:cubicBezTo>
                  <a:lnTo>
                    <a:pt x="305689" y="588264"/>
                  </a:lnTo>
                  <a:close/>
                  <a:moveTo>
                    <a:pt x="495427" y="491744"/>
                  </a:moveTo>
                  <a:cubicBezTo>
                    <a:pt x="505587" y="534162"/>
                    <a:pt x="518033" y="584581"/>
                    <a:pt x="519684" y="591693"/>
                  </a:cubicBezTo>
                  <a:cubicBezTo>
                    <a:pt x="519303" y="601853"/>
                    <a:pt x="510921" y="610870"/>
                    <a:pt x="501777" y="610870"/>
                  </a:cubicBezTo>
                  <a:lnTo>
                    <a:pt x="306832" y="610870"/>
                  </a:lnTo>
                  <a:lnTo>
                    <a:pt x="389128" y="479679"/>
                  </a:lnTo>
                  <a:cubicBezTo>
                    <a:pt x="394843" y="471424"/>
                    <a:pt x="397510" y="461645"/>
                    <a:pt x="395986" y="453771"/>
                  </a:cubicBezTo>
                  <a:cubicBezTo>
                    <a:pt x="394970" y="448564"/>
                    <a:pt x="392430" y="444500"/>
                    <a:pt x="388493" y="441833"/>
                  </a:cubicBezTo>
                  <a:cubicBezTo>
                    <a:pt x="385064" y="439547"/>
                    <a:pt x="380111" y="437515"/>
                    <a:pt x="375666" y="435864"/>
                  </a:cubicBezTo>
                  <a:cubicBezTo>
                    <a:pt x="381381" y="430530"/>
                    <a:pt x="388366" y="422910"/>
                    <a:pt x="393065" y="414274"/>
                  </a:cubicBezTo>
                  <a:cubicBezTo>
                    <a:pt x="395097" y="410591"/>
                    <a:pt x="396367" y="406654"/>
                    <a:pt x="396748" y="402590"/>
                  </a:cubicBezTo>
                  <a:cubicBezTo>
                    <a:pt x="399415" y="403606"/>
                    <a:pt x="402082" y="404622"/>
                    <a:pt x="404622" y="405765"/>
                  </a:cubicBezTo>
                  <a:cubicBezTo>
                    <a:pt x="418211" y="434848"/>
                    <a:pt x="427101" y="471551"/>
                    <a:pt x="428498" y="503936"/>
                  </a:cubicBezTo>
                  <a:cubicBezTo>
                    <a:pt x="415163" y="506349"/>
                    <a:pt x="403860" y="516763"/>
                    <a:pt x="401066" y="530860"/>
                  </a:cubicBezTo>
                  <a:cubicBezTo>
                    <a:pt x="397383" y="549275"/>
                    <a:pt x="409321" y="567436"/>
                    <a:pt x="427863" y="571119"/>
                  </a:cubicBezTo>
                  <a:cubicBezTo>
                    <a:pt x="430149" y="571627"/>
                    <a:pt x="432435" y="571754"/>
                    <a:pt x="434721" y="571754"/>
                  </a:cubicBezTo>
                  <a:cubicBezTo>
                    <a:pt x="441325" y="571754"/>
                    <a:pt x="447929" y="569849"/>
                    <a:pt x="453517" y="566039"/>
                  </a:cubicBezTo>
                  <a:cubicBezTo>
                    <a:pt x="461137" y="560959"/>
                    <a:pt x="466344" y="553212"/>
                    <a:pt x="468122" y="544322"/>
                  </a:cubicBezTo>
                  <a:cubicBezTo>
                    <a:pt x="469900" y="535432"/>
                    <a:pt x="468122" y="526288"/>
                    <a:pt x="463042" y="518668"/>
                  </a:cubicBezTo>
                  <a:cubicBezTo>
                    <a:pt x="458089" y="511175"/>
                    <a:pt x="450469" y="506095"/>
                    <a:pt x="441706" y="504190"/>
                  </a:cubicBezTo>
                  <a:cubicBezTo>
                    <a:pt x="440563" y="474980"/>
                    <a:pt x="433451" y="442214"/>
                    <a:pt x="422529" y="414147"/>
                  </a:cubicBezTo>
                  <a:cubicBezTo>
                    <a:pt x="461518" y="434340"/>
                    <a:pt x="488442" y="462407"/>
                    <a:pt x="495427" y="491744"/>
                  </a:cubicBezTo>
                  <a:close/>
                  <a:moveTo>
                    <a:pt x="434467" y="516636"/>
                  </a:moveTo>
                  <a:cubicBezTo>
                    <a:pt x="435864" y="516636"/>
                    <a:pt x="437261" y="516763"/>
                    <a:pt x="438658" y="517017"/>
                  </a:cubicBezTo>
                  <a:cubicBezTo>
                    <a:pt x="444119" y="518160"/>
                    <a:pt x="448818" y="521335"/>
                    <a:pt x="451993" y="526034"/>
                  </a:cubicBezTo>
                  <a:cubicBezTo>
                    <a:pt x="455168" y="530733"/>
                    <a:pt x="456184" y="536321"/>
                    <a:pt x="455041" y="541782"/>
                  </a:cubicBezTo>
                  <a:cubicBezTo>
                    <a:pt x="453898" y="547243"/>
                    <a:pt x="450723" y="551942"/>
                    <a:pt x="446151" y="555117"/>
                  </a:cubicBezTo>
                  <a:cubicBezTo>
                    <a:pt x="441579" y="558292"/>
                    <a:pt x="435864" y="559308"/>
                    <a:pt x="430403" y="558165"/>
                  </a:cubicBezTo>
                  <a:cubicBezTo>
                    <a:pt x="419100" y="555879"/>
                    <a:pt x="411734" y="544830"/>
                    <a:pt x="414020" y="533400"/>
                  </a:cubicBezTo>
                  <a:cubicBezTo>
                    <a:pt x="416052" y="523494"/>
                    <a:pt x="424815" y="516636"/>
                    <a:pt x="434594" y="516636"/>
                  </a:cubicBezTo>
                  <a:close/>
                  <a:moveTo>
                    <a:pt x="122301" y="248920"/>
                  </a:moveTo>
                  <a:cubicBezTo>
                    <a:pt x="103251" y="141351"/>
                    <a:pt x="135509" y="92329"/>
                    <a:pt x="156464" y="72771"/>
                  </a:cubicBezTo>
                  <a:cubicBezTo>
                    <a:pt x="176276" y="54229"/>
                    <a:pt x="202819" y="46101"/>
                    <a:pt x="225806" y="51816"/>
                  </a:cubicBezTo>
                  <a:cubicBezTo>
                    <a:pt x="233172" y="53594"/>
                    <a:pt x="241046" y="51689"/>
                    <a:pt x="246761" y="46736"/>
                  </a:cubicBezTo>
                  <a:cubicBezTo>
                    <a:pt x="252476" y="41783"/>
                    <a:pt x="255397" y="34163"/>
                    <a:pt x="254508" y="26670"/>
                  </a:cubicBezTo>
                  <a:cubicBezTo>
                    <a:pt x="254254" y="23876"/>
                    <a:pt x="255016" y="21209"/>
                    <a:pt x="256794" y="19177"/>
                  </a:cubicBezTo>
                  <a:cubicBezTo>
                    <a:pt x="258572" y="17145"/>
                    <a:pt x="260985" y="15748"/>
                    <a:pt x="263779" y="15494"/>
                  </a:cubicBezTo>
                  <a:cubicBezTo>
                    <a:pt x="314833" y="11303"/>
                    <a:pt x="367919" y="39497"/>
                    <a:pt x="390017" y="82296"/>
                  </a:cubicBezTo>
                  <a:cubicBezTo>
                    <a:pt x="416560" y="133731"/>
                    <a:pt x="416941" y="199771"/>
                    <a:pt x="417322" y="258064"/>
                  </a:cubicBezTo>
                  <a:lnTo>
                    <a:pt x="417322" y="264668"/>
                  </a:lnTo>
                  <a:cubicBezTo>
                    <a:pt x="417576" y="308610"/>
                    <a:pt x="426212" y="364617"/>
                    <a:pt x="435610" y="406019"/>
                  </a:cubicBezTo>
                  <a:cubicBezTo>
                    <a:pt x="423037" y="399034"/>
                    <a:pt x="409067" y="392811"/>
                    <a:pt x="393954" y="387604"/>
                  </a:cubicBezTo>
                  <a:cubicBezTo>
                    <a:pt x="390525" y="380619"/>
                    <a:pt x="384429" y="374523"/>
                    <a:pt x="376301" y="370332"/>
                  </a:cubicBezTo>
                  <a:cubicBezTo>
                    <a:pt x="373634" y="368935"/>
                    <a:pt x="350012" y="360553"/>
                    <a:pt x="337566" y="356108"/>
                  </a:cubicBezTo>
                  <a:lnTo>
                    <a:pt x="325882" y="333248"/>
                  </a:lnTo>
                  <a:cubicBezTo>
                    <a:pt x="354711" y="311912"/>
                    <a:pt x="362204" y="277495"/>
                    <a:pt x="363982" y="263017"/>
                  </a:cubicBezTo>
                  <a:cubicBezTo>
                    <a:pt x="382651" y="259207"/>
                    <a:pt x="400050" y="237363"/>
                    <a:pt x="407035" y="207899"/>
                  </a:cubicBezTo>
                  <a:cubicBezTo>
                    <a:pt x="410337" y="193675"/>
                    <a:pt x="405638" y="180467"/>
                    <a:pt x="395351" y="174879"/>
                  </a:cubicBezTo>
                  <a:cubicBezTo>
                    <a:pt x="390525" y="172339"/>
                    <a:pt x="385318" y="171704"/>
                    <a:pt x="380238" y="172974"/>
                  </a:cubicBezTo>
                  <a:cubicBezTo>
                    <a:pt x="380746" y="161036"/>
                    <a:pt x="379349" y="144653"/>
                    <a:pt x="368554" y="136271"/>
                  </a:cubicBezTo>
                  <a:cubicBezTo>
                    <a:pt x="357759" y="127889"/>
                    <a:pt x="341376" y="133223"/>
                    <a:pt x="322326" y="139446"/>
                  </a:cubicBezTo>
                  <a:cubicBezTo>
                    <a:pt x="309499" y="143637"/>
                    <a:pt x="294894" y="148336"/>
                    <a:pt x="282321" y="148336"/>
                  </a:cubicBezTo>
                  <a:cubicBezTo>
                    <a:pt x="255524" y="148336"/>
                    <a:pt x="245745" y="130810"/>
                    <a:pt x="236474" y="113919"/>
                  </a:cubicBezTo>
                  <a:cubicBezTo>
                    <a:pt x="228854" y="100076"/>
                    <a:pt x="220980" y="85852"/>
                    <a:pt x="203835" y="85852"/>
                  </a:cubicBezTo>
                  <a:cubicBezTo>
                    <a:pt x="188849" y="85852"/>
                    <a:pt x="176911" y="91059"/>
                    <a:pt x="168148" y="101473"/>
                  </a:cubicBezTo>
                  <a:cubicBezTo>
                    <a:pt x="151765" y="120904"/>
                    <a:pt x="151257" y="153797"/>
                    <a:pt x="152527" y="172593"/>
                  </a:cubicBezTo>
                  <a:cubicBezTo>
                    <a:pt x="147701" y="171323"/>
                    <a:pt x="142621" y="171704"/>
                    <a:pt x="138049" y="174117"/>
                  </a:cubicBezTo>
                  <a:cubicBezTo>
                    <a:pt x="127254" y="179705"/>
                    <a:pt x="122428" y="193294"/>
                    <a:pt x="125857" y="207899"/>
                  </a:cubicBezTo>
                  <a:cubicBezTo>
                    <a:pt x="132842" y="237363"/>
                    <a:pt x="150241" y="259207"/>
                    <a:pt x="168783" y="263017"/>
                  </a:cubicBezTo>
                  <a:cubicBezTo>
                    <a:pt x="170434" y="277749"/>
                    <a:pt x="177546" y="312420"/>
                    <a:pt x="207010" y="333756"/>
                  </a:cubicBezTo>
                  <a:lnTo>
                    <a:pt x="195707" y="357886"/>
                  </a:lnTo>
                  <a:cubicBezTo>
                    <a:pt x="182245" y="362331"/>
                    <a:pt x="161925" y="368935"/>
                    <a:pt x="159258" y="370332"/>
                  </a:cubicBezTo>
                  <a:cubicBezTo>
                    <a:pt x="152019" y="374142"/>
                    <a:pt x="146304" y="379349"/>
                    <a:pt x="142748" y="385318"/>
                  </a:cubicBezTo>
                  <a:cubicBezTo>
                    <a:pt x="128778" y="390017"/>
                    <a:pt x="115697" y="395605"/>
                    <a:pt x="103759" y="401828"/>
                  </a:cubicBezTo>
                  <a:cubicBezTo>
                    <a:pt x="122936" y="341884"/>
                    <a:pt x="129286" y="289306"/>
                    <a:pt x="122174" y="249174"/>
                  </a:cubicBezTo>
                  <a:close/>
                  <a:moveTo>
                    <a:pt x="37592" y="492379"/>
                  </a:moveTo>
                  <a:cubicBezTo>
                    <a:pt x="44069" y="465836"/>
                    <a:pt x="64516" y="441325"/>
                    <a:pt x="94996" y="422021"/>
                  </a:cubicBezTo>
                  <a:cubicBezTo>
                    <a:pt x="95504" y="421767"/>
                    <a:pt x="95885" y="421513"/>
                    <a:pt x="96393" y="421132"/>
                  </a:cubicBezTo>
                  <a:cubicBezTo>
                    <a:pt x="101981" y="417703"/>
                    <a:pt x="107823" y="414401"/>
                    <a:pt x="114173" y="411226"/>
                  </a:cubicBezTo>
                  <a:cubicBezTo>
                    <a:pt x="107569" y="426212"/>
                    <a:pt x="101600" y="444119"/>
                    <a:pt x="97409" y="461137"/>
                  </a:cubicBezTo>
                  <a:lnTo>
                    <a:pt x="86360" y="460375"/>
                  </a:lnTo>
                  <a:cubicBezTo>
                    <a:pt x="75946" y="459613"/>
                    <a:pt x="67056" y="466979"/>
                    <a:pt x="64262" y="478663"/>
                  </a:cubicBezTo>
                  <a:cubicBezTo>
                    <a:pt x="60579" y="494157"/>
                    <a:pt x="45593" y="543687"/>
                    <a:pt x="45339" y="544195"/>
                  </a:cubicBezTo>
                  <a:cubicBezTo>
                    <a:pt x="45085" y="544703"/>
                    <a:pt x="45085" y="545211"/>
                    <a:pt x="45085" y="545592"/>
                  </a:cubicBezTo>
                  <a:cubicBezTo>
                    <a:pt x="44704" y="551180"/>
                    <a:pt x="46482" y="556514"/>
                    <a:pt x="50165" y="560705"/>
                  </a:cubicBezTo>
                  <a:cubicBezTo>
                    <a:pt x="53848" y="564896"/>
                    <a:pt x="58928" y="567436"/>
                    <a:pt x="64516" y="567817"/>
                  </a:cubicBezTo>
                  <a:cubicBezTo>
                    <a:pt x="68199" y="568071"/>
                    <a:pt x="71374" y="565277"/>
                    <a:pt x="71628" y="561721"/>
                  </a:cubicBezTo>
                  <a:cubicBezTo>
                    <a:pt x="71882" y="558165"/>
                    <a:pt x="69088" y="554863"/>
                    <a:pt x="65532" y="554609"/>
                  </a:cubicBezTo>
                  <a:cubicBezTo>
                    <a:pt x="63500" y="554482"/>
                    <a:pt x="61595" y="553466"/>
                    <a:pt x="60325" y="551942"/>
                  </a:cubicBezTo>
                  <a:cubicBezTo>
                    <a:pt x="59055" y="550545"/>
                    <a:pt x="58420" y="548767"/>
                    <a:pt x="58420" y="546989"/>
                  </a:cubicBezTo>
                  <a:cubicBezTo>
                    <a:pt x="60452" y="540258"/>
                    <a:pt x="73660" y="496443"/>
                    <a:pt x="77216" y="481584"/>
                  </a:cubicBezTo>
                  <a:cubicBezTo>
                    <a:pt x="77597" y="480187"/>
                    <a:pt x="79502" y="472948"/>
                    <a:pt x="85598" y="473456"/>
                  </a:cubicBezTo>
                  <a:lnTo>
                    <a:pt x="117602" y="475742"/>
                  </a:lnTo>
                  <a:cubicBezTo>
                    <a:pt x="123571" y="476123"/>
                    <a:pt x="124587" y="483616"/>
                    <a:pt x="124714" y="485013"/>
                  </a:cubicBezTo>
                  <a:cubicBezTo>
                    <a:pt x="126238" y="501269"/>
                    <a:pt x="133096" y="545592"/>
                    <a:pt x="134112" y="552450"/>
                  </a:cubicBezTo>
                  <a:cubicBezTo>
                    <a:pt x="133858" y="554228"/>
                    <a:pt x="132969" y="555879"/>
                    <a:pt x="131572" y="557022"/>
                  </a:cubicBezTo>
                  <a:cubicBezTo>
                    <a:pt x="130048" y="558419"/>
                    <a:pt x="128016" y="559054"/>
                    <a:pt x="125984" y="558927"/>
                  </a:cubicBezTo>
                  <a:cubicBezTo>
                    <a:pt x="122301" y="558673"/>
                    <a:pt x="119126" y="561467"/>
                    <a:pt x="118872" y="565023"/>
                  </a:cubicBezTo>
                  <a:cubicBezTo>
                    <a:pt x="118618" y="568579"/>
                    <a:pt x="121412" y="571881"/>
                    <a:pt x="124968" y="572135"/>
                  </a:cubicBezTo>
                  <a:cubicBezTo>
                    <a:pt x="125476" y="572135"/>
                    <a:pt x="125984" y="572135"/>
                    <a:pt x="126492" y="572135"/>
                  </a:cubicBezTo>
                  <a:cubicBezTo>
                    <a:pt x="131572" y="572135"/>
                    <a:pt x="136271" y="570357"/>
                    <a:pt x="140208" y="567055"/>
                  </a:cubicBezTo>
                  <a:cubicBezTo>
                    <a:pt x="144399" y="563372"/>
                    <a:pt x="146939" y="558292"/>
                    <a:pt x="147320" y="552704"/>
                  </a:cubicBezTo>
                  <a:cubicBezTo>
                    <a:pt x="147320" y="552196"/>
                    <a:pt x="147320" y="551688"/>
                    <a:pt x="147193" y="551180"/>
                  </a:cubicBezTo>
                  <a:cubicBezTo>
                    <a:pt x="147066" y="550672"/>
                    <a:pt x="139319" y="500634"/>
                    <a:pt x="137795" y="483616"/>
                  </a:cubicBezTo>
                  <a:cubicBezTo>
                    <a:pt x="136652" y="471678"/>
                    <a:pt x="128905" y="463169"/>
                    <a:pt x="118491" y="462407"/>
                  </a:cubicBezTo>
                  <a:lnTo>
                    <a:pt x="110871" y="461899"/>
                  </a:lnTo>
                  <a:cubicBezTo>
                    <a:pt x="116205" y="440690"/>
                    <a:pt x="124714" y="417957"/>
                    <a:pt x="132969" y="402590"/>
                  </a:cubicBezTo>
                  <a:cubicBezTo>
                    <a:pt x="134874" y="401828"/>
                    <a:pt x="136906" y="401066"/>
                    <a:pt x="138811" y="400304"/>
                  </a:cubicBezTo>
                  <a:cubicBezTo>
                    <a:pt x="138938" y="405003"/>
                    <a:pt x="140081" y="409575"/>
                    <a:pt x="142621" y="414020"/>
                  </a:cubicBezTo>
                  <a:cubicBezTo>
                    <a:pt x="147447" y="422656"/>
                    <a:pt x="154432" y="430276"/>
                    <a:pt x="160147" y="435737"/>
                  </a:cubicBezTo>
                  <a:cubicBezTo>
                    <a:pt x="155575" y="437388"/>
                    <a:pt x="150622" y="439420"/>
                    <a:pt x="147193" y="441833"/>
                  </a:cubicBezTo>
                  <a:cubicBezTo>
                    <a:pt x="143256" y="444500"/>
                    <a:pt x="140716" y="448564"/>
                    <a:pt x="139700" y="453771"/>
                  </a:cubicBezTo>
                  <a:cubicBezTo>
                    <a:pt x="138176" y="461899"/>
                    <a:pt x="140716" y="471678"/>
                    <a:pt x="146558" y="480060"/>
                  </a:cubicBezTo>
                  <a:lnTo>
                    <a:pt x="227330" y="610362"/>
                  </a:lnTo>
                  <a:lnTo>
                    <a:pt x="31115" y="610362"/>
                  </a:lnTo>
                  <a:cubicBezTo>
                    <a:pt x="21971" y="610362"/>
                    <a:pt x="13589" y="601345"/>
                    <a:pt x="13208" y="591185"/>
                  </a:cubicBezTo>
                  <a:cubicBezTo>
                    <a:pt x="14986" y="583819"/>
                    <a:pt x="28448" y="529082"/>
                    <a:pt x="37465" y="491998"/>
                  </a:cubicBezTo>
                </a:path>
              </a:pathLst>
            </a:custGeom>
            <a:solidFill>
              <a:srgbClr val="000000"/>
            </a:solidFill>
          </p:spPr>
        </p:sp>
      </p:grpSp>
      <p:grpSp>
        <p:nvGrpSpPr>
          <p:cNvPr id="122" name="Group 122"/>
          <p:cNvGrpSpPr>
            <a:grpSpLocks noChangeAspect="1"/>
          </p:cNvGrpSpPr>
          <p:nvPr/>
        </p:nvGrpSpPr>
        <p:grpSpPr>
          <a:xfrm>
            <a:off x="5326180" y="5025209"/>
            <a:ext cx="553450" cy="553784"/>
            <a:chOff x="0" y="0"/>
            <a:chExt cx="553453" cy="553784"/>
          </a:xfrm>
        </p:grpSpPr>
        <p:sp>
          <p:nvSpPr>
            <p:cNvPr id="123" name="Freeform 123"/>
            <p:cNvSpPr/>
            <p:nvPr/>
          </p:nvSpPr>
          <p:spPr>
            <a:xfrm>
              <a:off x="0" y="-1397"/>
              <a:ext cx="553466" cy="555117"/>
            </a:xfrm>
            <a:custGeom>
              <a:avLst/>
              <a:gdLst/>
              <a:ahLst/>
              <a:cxnLst/>
              <a:rect l="l" t="t" r="r" b="b"/>
              <a:pathLst>
                <a:path w="553466" h="555117">
                  <a:moveTo>
                    <a:pt x="462661" y="334391"/>
                  </a:moveTo>
                  <a:cubicBezTo>
                    <a:pt x="429006" y="329184"/>
                    <a:pt x="375412" y="327152"/>
                    <a:pt x="310896" y="347980"/>
                  </a:cubicBezTo>
                  <a:cubicBezTo>
                    <a:pt x="306070" y="349504"/>
                    <a:pt x="303403" y="354711"/>
                    <a:pt x="304927" y="359537"/>
                  </a:cubicBezTo>
                  <a:cubicBezTo>
                    <a:pt x="306451" y="364363"/>
                    <a:pt x="311658" y="367030"/>
                    <a:pt x="316484" y="365506"/>
                  </a:cubicBezTo>
                  <a:cubicBezTo>
                    <a:pt x="364109" y="350139"/>
                    <a:pt x="415036" y="345567"/>
                    <a:pt x="459867" y="352679"/>
                  </a:cubicBezTo>
                  <a:cubicBezTo>
                    <a:pt x="464947" y="353441"/>
                    <a:pt x="469646" y="350012"/>
                    <a:pt x="470408" y="344932"/>
                  </a:cubicBezTo>
                  <a:cubicBezTo>
                    <a:pt x="471170" y="339852"/>
                    <a:pt x="467741" y="335153"/>
                    <a:pt x="462661" y="334391"/>
                  </a:cubicBezTo>
                  <a:moveTo>
                    <a:pt x="462661" y="398907"/>
                  </a:moveTo>
                  <a:cubicBezTo>
                    <a:pt x="429006" y="393700"/>
                    <a:pt x="375412" y="391668"/>
                    <a:pt x="310896" y="412496"/>
                  </a:cubicBezTo>
                  <a:cubicBezTo>
                    <a:pt x="306070" y="414020"/>
                    <a:pt x="303403" y="419227"/>
                    <a:pt x="304927" y="424053"/>
                  </a:cubicBezTo>
                  <a:cubicBezTo>
                    <a:pt x="306451" y="428879"/>
                    <a:pt x="311658" y="431546"/>
                    <a:pt x="316484" y="430022"/>
                  </a:cubicBezTo>
                  <a:cubicBezTo>
                    <a:pt x="364109" y="414782"/>
                    <a:pt x="415036" y="410083"/>
                    <a:pt x="459867" y="417195"/>
                  </a:cubicBezTo>
                  <a:cubicBezTo>
                    <a:pt x="464947" y="417957"/>
                    <a:pt x="469646" y="414528"/>
                    <a:pt x="470408" y="409448"/>
                  </a:cubicBezTo>
                  <a:cubicBezTo>
                    <a:pt x="471170" y="404368"/>
                    <a:pt x="467741" y="399669"/>
                    <a:pt x="462661" y="398907"/>
                  </a:cubicBezTo>
                  <a:moveTo>
                    <a:pt x="525780" y="186182"/>
                  </a:moveTo>
                  <a:lnTo>
                    <a:pt x="507365" y="186182"/>
                  </a:lnTo>
                  <a:lnTo>
                    <a:pt x="507365" y="165354"/>
                  </a:lnTo>
                  <a:cubicBezTo>
                    <a:pt x="507365" y="157226"/>
                    <a:pt x="502031" y="149987"/>
                    <a:pt x="494284" y="147701"/>
                  </a:cubicBezTo>
                  <a:cubicBezTo>
                    <a:pt x="477520" y="142875"/>
                    <a:pt x="460248" y="139700"/>
                    <a:pt x="442849" y="138303"/>
                  </a:cubicBezTo>
                  <a:lnTo>
                    <a:pt x="442849" y="93980"/>
                  </a:lnTo>
                  <a:cubicBezTo>
                    <a:pt x="444754" y="81280"/>
                    <a:pt x="438150" y="68199"/>
                    <a:pt x="425958" y="62992"/>
                  </a:cubicBezTo>
                  <a:lnTo>
                    <a:pt x="296418" y="5588"/>
                  </a:lnTo>
                  <a:cubicBezTo>
                    <a:pt x="283972" y="0"/>
                    <a:pt x="269621" y="0"/>
                    <a:pt x="257175" y="5588"/>
                  </a:cubicBezTo>
                  <a:lnTo>
                    <a:pt x="127635" y="62992"/>
                  </a:lnTo>
                  <a:cubicBezTo>
                    <a:pt x="105029" y="72009"/>
                    <a:pt x="105029" y="106680"/>
                    <a:pt x="127635" y="115697"/>
                  </a:cubicBezTo>
                  <a:lnTo>
                    <a:pt x="161544" y="130683"/>
                  </a:lnTo>
                  <a:lnTo>
                    <a:pt x="161544" y="138176"/>
                  </a:lnTo>
                  <a:cubicBezTo>
                    <a:pt x="124968" y="135382"/>
                    <a:pt x="89789" y="138557"/>
                    <a:pt x="59309" y="147574"/>
                  </a:cubicBezTo>
                  <a:cubicBezTo>
                    <a:pt x="51562" y="149987"/>
                    <a:pt x="46228" y="157099"/>
                    <a:pt x="46228" y="165227"/>
                  </a:cubicBezTo>
                  <a:lnTo>
                    <a:pt x="46228" y="186055"/>
                  </a:lnTo>
                  <a:lnTo>
                    <a:pt x="27686" y="186055"/>
                  </a:lnTo>
                  <a:cubicBezTo>
                    <a:pt x="12446" y="186055"/>
                    <a:pt x="0" y="198501"/>
                    <a:pt x="0" y="213741"/>
                  </a:cubicBezTo>
                  <a:lnTo>
                    <a:pt x="0" y="527431"/>
                  </a:lnTo>
                  <a:cubicBezTo>
                    <a:pt x="0" y="542671"/>
                    <a:pt x="12446" y="555117"/>
                    <a:pt x="27686" y="555117"/>
                  </a:cubicBezTo>
                  <a:lnTo>
                    <a:pt x="525780" y="555117"/>
                  </a:lnTo>
                  <a:cubicBezTo>
                    <a:pt x="541020" y="555117"/>
                    <a:pt x="553466" y="542671"/>
                    <a:pt x="553466" y="527431"/>
                  </a:cubicBezTo>
                  <a:lnTo>
                    <a:pt x="553466" y="213868"/>
                  </a:lnTo>
                  <a:cubicBezTo>
                    <a:pt x="553466" y="198628"/>
                    <a:pt x="541020" y="186182"/>
                    <a:pt x="525780" y="186182"/>
                  </a:cubicBezTo>
                  <a:moveTo>
                    <a:pt x="442722" y="156845"/>
                  </a:moveTo>
                  <a:cubicBezTo>
                    <a:pt x="458343" y="158115"/>
                    <a:pt x="473837" y="161036"/>
                    <a:pt x="488823" y="165354"/>
                  </a:cubicBezTo>
                  <a:lnTo>
                    <a:pt x="488950" y="469011"/>
                  </a:lnTo>
                  <a:cubicBezTo>
                    <a:pt x="428244" y="452628"/>
                    <a:pt x="353314" y="459105"/>
                    <a:pt x="285877" y="486029"/>
                  </a:cubicBezTo>
                  <a:lnTo>
                    <a:pt x="285877" y="281940"/>
                  </a:lnTo>
                  <a:cubicBezTo>
                    <a:pt x="325628" y="279654"/>
                    <a:pt x="358902" y="263271"/>
                    <a:pt x="377571" y="247650"/>
                  </a:cubicBezTo>
                  <a:cubicBezTo>
                    <a:pt x="385318" y="241046"/>
                    <a:pt x="390271" y="231648"/>
                    <a:pt x="391414" y="221488"/>
                  </a:cubicBezTo>
                  <a:cubicBezTo>
                    <a:pt x="396621" y="221107"/>
                    <a:pt x="401701" y="220726"/>
                    <a:pt x="406781" y="220599"/>
                  </a:cubicBezTo>
                  <a:cubicBezTo>
                    <a:pt x="409067" y="229616"/>
                    <a:pt x="415671" y="236855"/>
                    <a:pt x="424307" y="239903"/>
                  </a:cubicBezTo>
                  <a:lnTo>
                    <a:pt x="424307" y="266446"/>
                  </a:lnTo>
                  <a:cubicBezTo>
                    <a:pt x="393446" y="265684"/>
                    <a:pt x="354584" y="269367"/>
                    <a:pt x="310769" y="283337"/>
                  </a:cubicBezTo>
                  <a:cubicBezTo>
                    <a:pt x="305943" y="284861"/>
                    <a:pt x="303276" y="290068"/>
                    <a:pt x="304800" y="294894"/>
                  </a:cubicBezTo>
                  <a:cubicBezTo>
                    <a:pt x="306324" y="299720"/>
                    <a:pt x="311531" y="302387"/>
                    <a:pt x="316357" y="300863"/>
                  </a:cubicBezTo>
                  <a:cubicBezTo>
                    <a:pt x="363982" y="285496"/>
                    <a:pt x="414909" y="281051"/>
                    <a:pt x="459740" y="288036"/>
                  </a:cubicBezTo>
                  <a:cubicBezTo>
                    <a:pt x="464820" y="288798"/>
                    <a:pt x="469519" y="285369"/>
                    <a:pt x="470281" y="280289"/>
                  </a:cubicBezTo>
                  <a:cubicBezTo>
                    <a:pt x="471043" y="275209"/>
                    <a:pt x="467614" y="270510"/>
                    <a:pt x="462534" y="269748"/>
                  </a:cubicBezTo>
                  <a:cubicBezTo>
                    <a:pt x="456565" y="268859"/>
                    <a:pt x="449834" y="267970"/>
                    <a:pt x="442595" y="267335"/>
                  </a:cubicBezTo>
                  <a:lnTo>
                    <a:pt x="442595" y="239903"/>
                  </a:lnTo>
                  <a:cubicBezTo>
                    <a:pt x="450342" y="237109"/>
                    <a:pt x="456438" y="231140"/>
                    <a:pt x="459232" y="223520"/>
                  </a:cubicBezTo>
                  <a:cubicBezTo>
                    <a:pt x="459867" y="223647"/>
                    <a:pt x="460375" y="223647"/>
                    <a:pt x="461010" y="223647"/>
                  </a:cubicBezTo>
                  <a:cubicBezTo>
                    <a:pt x="465836" y="223647"/>
                    <a:pt x="469900" y="219964"/>
                    <a:pt x="470281" y="215138"/>
                  </a:cubicBezTo>
                  <a:cubicBezTo>
                    <a:pt x="470662" y="210312"/>
                    <a:pt x="467233" y="205994"/>
                    <a:pt x="462407" y="205359"/>
                  </a:cubicBezTo>
                  <a:cubicBezTo>
                    <a:pt x="461391" y="205232"/>
                    <a:pt x="460375" y="205105"/>
                    <a:pt x="459359" y="204978"/>
                  </a:cubicBezTo>
                  <a:cubicBezTo>
                    <a:pt x="456565" y="197104"/>
                    <a:pt x="450469" y="190881"/>
                    <a:pt x="442595" y="188087"/>
                  </a:cubicBezTo>
                  <a:close/>
                  <a:moveTo>
                    <a:pt x="488823" y="487426"/>
                  </a:moveTo>
                  <a:lnTo>
                    <a:pt x="488823" y="499872"/>
                  </a:lnTo>
                  <a:lnTo>
                    <a:pt x="301371" y="499872"/>
                  </a:lnTo>
                  <a:cubicBezTo>
                    <a:pt x="362966" y="477139"/>
                    <a:pt x="429768" y="472186"/>
                    <a:pt x="484124" y="486918"/>
                  </a:cubicBezTo>
                  <a:cubicBezTo>
                    <a:pt x="485648" y="487299"/>
                    <a:pt x="487172" y="487553"/>
                    <a:pt x="488823" y="487553"/>
                  </a:cubicBezTo>
                  <a:close/>
                  <a:moveTo>
                    <a:pt x="276733" y="263906"/>
                  </a:moveTo>
                  <a:cubicBezTo>
                    <a:pt x="237871" y="263906"/>
                    <a:pt x="205232" y="248158"/>
                    <a:pt x="187579" y="233426"/>
                  </a:cubicBezTo>
                  <a:cubicBezTo>
                    <a:pt x="182499" y="229108"/>
                    <a:pt x="179705" y="222758"/>
                    <a:pt x="179832" y="216154"/>
                  </a:cubicBezTo>
                  <a:lnTo>
                    <a:pt x="179832" y="138938"/>
                  </a:lnTo>
                  <a:lnTo>
                    <a:pt x="257048" y="173228"/>
                  </a:lnTo>
                  <a:cubicBezTo>
                    <a:pt x="269494" y="178816"/>
                    <a:pt x="283845" y="178816"/>
                    <a:pt x="296291" y="173228"/>
                  </a:cubicBezTo>
                  <a:lnTo>
                    <a:pt x="373507" y="138938"/>
                  </a:lnTo>
                  <a:lnTo>
                    <a:pt x="373507" y="216154"/>
                  </a:lnTo>
                  <a:cubicBezTo>
                    <a:pt x="373634" y="222758"/>
                    <a:pt x="370713" y="229108"/>
                    <a:pt x="365760" y="233426"/>
                  </a:cubicBezTo>
                  <a:cubicBezTo>
                    <a:pt x="348107" y="248158"/>
                    <a:pt x="315468" y="263906"/>
                    <a:pt x="276733" y="263906"/>
                  </a:cubicBezTo>
                  <a:moveTo>
                    <a:pt x="424307" y="155702"/>
                  </a:moveTo>
                  <a:lnTo>
                    <a:pt x="424307" y="187833"/>
                  </a:lnTo>
                  <a:cubicBezTo>
                    <a:pt x="417449" y="190246"/>
                    <a:pt x="411734" y="195326"/>
                    <a:pt x="408559" y="201930"/>
                  </a:cubicBezTo>
                  <a:cubicBezTo>
                    <a:pt x="403098" y="202057"/>
                    <a:pt x="397510" y="202438"/>
                    <a:pt x="391922" y="202819"/>
                  </a:cubicBezTo>
                  <a:lnTo>
                    <a:pt x="391922" y="156718"/>
                  </a:lnTo>
                  <a:cubicBezTo>
                    <a:pt x="402717" y="155829"/>
                    <a:pt x="413385" y="155448"/>
                    <a:pt x="424180" y="155702"/>
                  </a:cubicBezTo>
                  <a:moveTo>
                    <a:pt x="391922" y="138176"/>
                  </a:moveTo>
                  <a:lnTo>
                    <a:pt x="391922" y="130683"/>
                  </a:lnTo>
                  <a:lnTo>
                    <a:pt x="424180" y="116332"/>
                  </a:lnTo>
                  <a:lnTo>
                    <a:pt x="424180" y="137287"/>
                  </a:lnTo>
                  <a:cubicBezTo>
                    <a:pt x="413639" y="137033"/>
                    <a:pt x="402844" y="137414"/>
                    <a:pt x="391922" y="138176"/>
                  </a:cubicBezTo>
                  <a:moveTo>
                    <a:pt x="433578" y="204597"/>
                  </a:moveTo>
                  <a:cubicBezTo>
                    <a:pt x="438658" y="204597"/>
                    <a:pt x="442849" y="208788"/>
                    <a:pt x="442849" y="213868"/>
                  </a:cubicBezTo>
                  <a:cubicBezTo>
                    <a:pt x="442849" y="218948"/>
                    <a:pt x="438658" y="223139"/>
                    <a:pt x="433578" y="223139"/>
                  </a:cubicBezTo>
                  <a:cubicBezTo>
                    <a:pt x="428498" y="223139"/>
                    <a:pt x="424307" y="218948"/>
                    <a:pt x="424307" y="213868"/>
                  </a:cubicBezTo>
                  <a:cubicBezTo>
                    <a:pt x="424307" y="208788"/>
                    <a:pt x="428498" y="204597"/>
                    <a:pt x="433578" y="204597"/>
                  </a:cubicBezTo>
                  <a:moveTo>
                    <a:pt x="135001" y="98806"/>
                  </a:moveTo>
                  <a:cubicBezTo>
                    <a:pt x="126619" y="94742"/>
                    <a:pt x="126619" y="83820"/>
                    <a:pt x="135001" y="79756"/>
                  </a:cubicBezTo>
                  <a:lnTo>
                    <a:pt x="264541" y="22352"/>
                  </a:lnTo>
                  <a:cubicBezTo>
                    <a:pt x="272288" y="18923"/>
                    <a:pt x="281178" y="18923"/>
                    <a:pt x="288925" y="22352"/>
                  </a:cubicBezTo>
                  <a:lnTo>
                    <a:pt x="418465" y="79756"/>
                  </a:lnTo>
                  <a:cubicBezTo>
                    <a:pt x="426847" y="83820"/>
                    <a:pt x="426847" y="94742"/>
                    <a:pt x="418465" y="98806"/>
                  </a:cubicBezTo>
                  <a:lnTo>
                    <a:pt x="288925" y="156337"/>
                  </a:lnTo>
                  <a:cubicBezTo>
                    <a:pt x="281178" y="159766"/>
                    <a:pt x="272288" y="159766"/>
                    <a:pt x="264541" y="156337"/>
                  </a:cubicBezTo>
                  <a:close/>
                  <a:moveTo>
                    <a:pt x="161417" y="156718"/>
                  </a:moveTo>
                  <a:lnTo>
                    <a:pt x="161417" y="202946"/>
                  </a:lnTo>
                  <a:cubicBezTo>
                    <a:pt x="137922" y="200914"/>
                    <a:pt x="114173" y="201676"/>
                    <a:pt x="90805" y="205232"/>
                  </a:cubicBezTo>
                  <a:cubicBezTo>
                    <a:pt x="85725" y="205994"/>
                    <a:pt x="82296" y="210693"/>
                    <a:pt x="83058" y="215773"/>
                  </a:cubicBezTo>
                  <a:cubicBezTo>
                    <a:pt x="83820" y="220853"/>
                    <a:pt x="88519" y="224282"/>
                    <a:pt x="93599" y="223520"/>
                  </a:cubicBezTo>
                  <a:cubicBezTo>
                    <a:pt x="116205" y="220091"/>
                    <a:pt x="139192" y="219456"/>
                    <a:pt x="161925" y="221615"/>
                  </a:cubicBezTo>
                  <a:cubicBezTo>
                    <a:pt x="163068" y="231775"/>
                    <a:pt x="168021" y="241046"/>
                    <a:pt x="175768" y="247650"/>
                  </a:cubicBezTo>
                  <a:cubicBezTo>
                    <a:pt x="194437" y="263271"/>
                    <a:pt x="227711" y="279654"/>
                    <a:pt x="267462" y="281940"/>
                  </a:cubicBezTo>
                  <a:lnTo>
                    <a:pt x="267462" y="486029"/>
                  </a:lnTo>
                  <a:cubicBezTo>
                    <a:pt x="199898" y="459105"/>
                    <a:pt x="124968" y="452755"/>
                    <a:pt x="64516" y="469011"/>
                  </a:cubicBezTo>
                  <a:lnTo>
                    <a:pt x="64389" y="165354"/>
                  </a:lnTo>
                  <a:cubicBezTo>
                    <a:pt x="93091" y="156845"/>
                    <a:pt x="126492" y="154051"/>
                    <a:pt x="161417" y="156845"/>
                  </a:cubicBezTo>
                  <a:moveTo>
                    <a:pt x="252095" y="499872"/>
                  </a:moveTo>
                  <a:lnTo>
                    <a:pt x="64516" y="499872"/>
                  </a:lnTo>
                  <a:lnTo>
                    <a:pt x="64516" y="487426"/>
                  </a:lnTo>
                  <a:cubicBezTo>
                    <a:pt x="66040" y="487426"/>
                    <a:pt x="67691" y="487172"/>
                    <a:pt x="69215" y="486791"/>
                  </a:cubicBezTo>
                  <a:cubicBezTo>
                    <a:pt x="123571" y="472186"/>
                    <a:pt x="190500" y="477139"/>
                    <a:pt x="252095" y="499745"/>
                  </a:cubicBezTo>
                  <a:moveTo>
                    <a:pt x="535051" y="527431"/>
                  </a:moveTo>
                  <a:cubicBezTo>
                    <a:pt x="535051" y="532511"/>
                    <a:pt x="530860" y="536702"/>
                    <a:pt x="525780" y="536702"/>
                  </a:cubicBezTo>
                  <a:lnTo>
                    <a:pt x="27686" y="536702"/>
                  </a:lnTo>
                  <a:cubicBezTo>
                    <a:pt x="22606" y="536702"/>
                    <a:pt x="18415" y="532638"/>
                    <a:pt x="18415" y="527431"/>
                  </a:cubicBezTo>
                  <a:lnTo>
                    <a:pt x="18415" y="213868"/>
                  </a:lnTo>
                  <a:cubicBezTo>
                    <a:pt x="18415" y="208788"/>
                    <a:pt x="22606" y="204597"/>
                    <a:pt x="27686" y="204597"/>
                  </a:cubicBezTo>
                  <a:lnTo>
                    <a:pt x="46101" y="204597"/>
                  </a:lnTo>
                  <a:lnTo>
                    <a:pt x="46101" y="509016"/>
                  </a:lnTo>
                  <a:cubicBezTo>
                    <a:pt x="46101" y="514096"/>
                    <a:pt x="50165" y="518287"/>
                    <a:pt x="55372" y="518287"/>
                  </a:cubicBezTo>
                  <a:lnTo>
                    <a:pt x="498094" y="518287"/>
                  </a:lnTo>
                  <a:cubicBezTo>
                    <a:pt x="503174" y="518287"/>
                    <a:pt x="507365" y="514096"/>
                    <a:pt x="507365" y="509016"/>
                  </a:cubicBezTo>
                  <a:lnTo>
                    <a:pt x="507365" y="204597"/>
                  </a:lnTo>
                  <a:lnTo>
                    <a:pt x="525780" y="204597"/>
                  </a:lnTo>
                  <a:cubicBezTo>
                    <a:pt x="530860" y="204597"/>
                    <a:pt x="535051" y="208788"/>
                    <a:pt x="535051" y="213868"/>
                  </a:cubicBezTo>
                  <a:close/>
                  <a:moveTo>
                    <a:pt x="93726" y="288036"/>
                  </a:moveTo>
                  <a:cubicBezTo>
                    <a:pt x="138430" y="281051"/>
                    <a:pt x="189357" y="285623"/>
                    <a:pt x="237109" y="300863"/>
                  </a:cubicBezTo>
                  <a:cubicBezTo>
                    <a:pt x="241935" y="302387"/>
                    <a:pt x="247142" y="299720"/>
                    <a:pt x="248666" y="294894"/>
                  </a:cubicBezTo>
                  <a:cubicBezTo>
                    <a:pt x="250190" y="290068"/>
                    <a:pt x="247523" y="284861"/>
                    <a:pt x="242824" y="283337"/>
                  </a:cubicBezTo>
                  <a:cubicBezTo>
                    <a:pt x="178181" y="262636"/>
                    <a:pt x="124587" y="264541"/>
                    <a:pt x="90932" y="269748"/>
                  </a:cubicBezTo>
                  <a:cubicBezTo>
                    <a:pt x="85852" y="270510"/>
                    <a:pt x="82423" y="275209"/>
                    <a:pt x="83185" y="280289"/>
                  </a:cubicBezTo>
                  <a:cubicBezTo>
                    <a:pt x="83947" y="285369"/>
                    <a:pt x="88646" y="288798"/>
                    <a:pt x="93726" y="288036"/>
                  </a:cubicBezTo>
                  <a:moveTo>
                    <a:pt x="93726" y="352552"/>
                  </a:moveTo>
                  <a:cubicBezTo>
                    <a:pt x="138430" y="345567"/>
                    <a:pt x="189357" y="350139"/>
                    <a:pt x="237109" y="365379"/>
                  </a:cubicBezTo>
                  <a:cubicBezTo>
                    <a:pt x="241935" y="366903"/>
                    <a:pt x="247142" y="364236"/>
                    <a:pt x="248666" y="359410"/>
                  </a:cubicBezTo>
                  <a:cubicBezTo>
                    <a:pt x="250190" y="354584"/>
                    <a:pt x="247523" y="349377"/>
                    <a:pt x="242824" y="347853"/>
                  </a:cubicBezTo>
                  <a:cubicBezTo>
                    <a:pt x="178054" y="327152"/>
                    <a:pt x="124460" y="329057"/>
                    <a:pt x="90805" y="334391"/>
                  </a:cubicBezTo>
                  <a:cubicBezTo>
                    <a:pt x="85725" y="335153"/>
                    <a:pt x="82296" y="339852"/>
                    <a:pt x="83058" y="344932"/>
                  </a:cubicBezTo>
                  <a:cubicBezTo>
                    <a:pt x="83820" y="350012"/>
                    <a:pt x="88519" y="353441"/>
                    <a:pt x="93599" y="352679"/>
                  </a:cubicBezTo>
                  <a:moveTo>
                    <a:pt x="93599" y="417195"/>
                  </a:moveTo>
                  <a:cubicBezTo>
                    <a:pt x="138303" y="410210"/>
                    <a:pt x="189230" y="414782"/>
                    <a:pt x="236982" y="430022"/>
                  </a:cubicBezTo>
                  <a:cubicBezTo>
                    <a:pt x="241808" y="431546"/>
                    <a:pt x="247015" y="428879"/>
                    <a:pt x="248539" y="424053"/>
                  </a:cubicBezTo>
                  <a:cubicBezTo>
                    <a:pt x="250063" y="419227"/>
                    <a:pt x="247396" y="414020"/>
                    <a:pt x="242697" y="412496"/>
                  </a:cubicBezTo>
                  <a:cubicBezTo>
                    <a:pt x="178054" y="391795"/>
                    <a:pt x="124460" y="393700"/>
                    <a:pt x="90805" y="398907"/>
                  </a:cubicBezTo>
                  <a:cubicBezTo>
                    <a:pt x="85725" y="399669"/>
                    <a:pt x="82296" y="404368"/>
                    <a:pt x="83058" y="409448"/>
                  </a:cubicBezTo>
                  <a:cubicBezTo>
                    <a:pt x="83820" y="414528"/>
                    <a:pt x="88519" y="417957"/>
                    <a:pt x="93599" y="417195"/>
                  </a:cubicBezTo>
                </a:path>
              </a:pathLst>
            </a:custGeom>
            <a:solidFill>
              <a:srgbClr val="000000"/>
            </a:solidFill>
          </p:spPr>
        </p:sp>
      </p:grpSp>
      <p:sp>
        <p:nvSpPr>
          <p:cNvPr id="124" name="Freeform 124"/>
          <p:cNvSpPr/>
          <p:nvPr/>
        </p:nvSpPr>
        <p:spPr>
          <a:xfrm>
            <a:off x="5286032" y="4249569"/>
            <a:ext cx="608295" cy="657835"/>
          </a:xfrm>
          <a:custGeom>
            <a:avLst/>
            <a:gdLst/>
            <a:ahLst/>
            <a:cxnLst/>
            <a:rect l="l" t="t" r="r" b="b"/>
            <a:pathLst>
              <a:path w="608295" h="657835">
                <a:moveTo>
                  <a:pt x="0" y="0"/>
                </a:moveTo>
                <a:lnTo>
                  <a:pt x="608295" y="0"/>
                </a:lnTo>
                <a:lnTo>
                  <a:pt x="608295" y="657835"/>
                </a:lnTo>
                <a:lnTo>
                  <a:pt x="0" y="65783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nvGrpSpPr>
          <p:cNvPr id="125" name="Group 125"/>
          <p:cNvGrpSpPr>
            <a:grpSpLocks noChangeAspect="1"/>
          </p:cNvGrpSpPr>
          <p:nvPr/>
        </p:nvGrpSpPr>
        <p:grpSpPr>
          <a:xfrm>
            <a:off x="4156323" y="6654480"/>
            <a:ext cx="2744076" cy="843029"/>
            <a:chOff x="0" y="0"/>
            <a:chExt cx="2744076" cy="843026"/>
          </a:xfrm>
        </p:grpSpPr>
        <p:sp>
          <p:nvSpPr>
            <p:cNvPr id="126" name="Freeform 126"/>
            <p:cNvSpPr/>
            <p:nvPr/>
          </p:nvSpPr>
          <p:spPr>
            <a:xfrm>
              <a:off x="63500" y="63500"/>
              <a:ext cx="2617089" cy="20574"/>
            </a:xfrm>
            <a:custGeom>
              <a:avLst/>
              <a:gdLst/>
              <a:ahLst/>
              <a:cxnLst/>
              <a:rect l="l" t="t" r="r" b="b"/>
              <a:pathLst>
                <a:path w="2617089" h="20574">
                  <a:moveTo>
                    <a:pt x="0" y="0"/>
                  </a:moveTo>
                  <a:lnTo>
                    <a:pt x="0" y="10287"/>
                  </a:lnTo>
                  <a:lnTo>
                    <a:pt x="0" y="0"/>
                  </a:lnTo>
                  <a:lnTo>
                    <a:pt x="2617089" y="0"/>
                  </a:lnTo>
                  <a:lnTo>
                    <a:pt x="2617089" y="10287"/>
                  </a:lnTo>
                  <a:lnTo>
                    <a:pt x="2617089" y="20574"/>
                  </a:lnTo>
                  <a:lnTo>
                    <a:pt x="0" y="20574"/>
                  </a:lnTo>
                  <a:lnTo>
                    <a:pt x="0" y="10287"/>
                  </a:lnTo>
                  <a:lnTo>
                    <a:pt x="0" y="0"/>
                  </a:lnTo>
                  <a:moveTo>
                    <a:pt x="0" y="20574"/>
                  </a:moveTo>
                  <a:lnTo>
                    <a:pt x="0" y="0"/>
                  </a:lnTo>
                  <a:lnTo>
                    <a:pt x="2617089" y="0"/>
                  </a:lnTo>
                  <a:lnTo>
                    <a:pt x="2617089" y="20574"/>
                  </a:lnTo>
                  <a:lnTo>
                    <a:pt x="0" y="20574"/>
                  </a:lnTo>
                  <a:close/>
                </a:path>
              </a:pathLst>
            </a:custGeom>
            <a:solidFill>
              <a:srgbClr val="171B1C"/>
            </a:solidFill>
          </p:spPr>
        </p:sp>
        <p:sp>
          <p:nvSpPr>
            <p:cNvPr id="127" name="Freeform 127"/>
            <p:cNvSpPr/>
            <p:nvPr/>
          </p:nvSpPr>
          <p:spPr>
            <a:xfrm>
              <a:off x="1000252" y="228473"/>
              <a:ext cx="478409" cy="478282"/>
            </a:xfrm>
            <a:custGeom>
              <a:avLst/>
              <a:gdLst/>
              <a:ahLst/>
              <a:cxnLst/>
              <a:rect l="l" t="t" r="r" b="b"/>
              <a:pathLst>
                <a:path w="478409" h="478282">
                  <a:moveTo>
                    <a:pt x="280797" y="478282"/>
                  </a:moveTo>
                  <a:lnTo>
                    <a:pt x="197612" y="478282"/>
                  </a:lnTo>
                  <a:cubicBezTo>
                    <a:pt x="180467" y="478282"/>
                    <a:pt x="166370" y="464312"/>
                    <a:pt x="166370" y="447040"/>
                  </a:cubicBezTo>
                  <a:lnTo>
                    <a:pt x="166370" y="322326"/>
                  </a:lnTo>
                  <a:cubicBezTo>
                    <a:pt x="166370" y="316611"/>
                    <a:pt x="161671" y="311912"/>
                    <a:pt x="155956" y="311912"/>
                  </a:cubicBezTo>
                  <a:lnTo>
                    <a:pt x="31242" y="311912"/>
                  </a:lnTo>
                  <a:cubicBezTo>
                    <a:pt x="14097" y="311912"/>
                    <a:pt x="0" y="297942"/>
                    <a:pt x="0" y="280797"/>
                  </a:cubicBezTo>
                  <a:lnTo>
                    <a:pt x="0" y="197612"/>
                  </a:lnTo>
                  <a:cubicBezTo>
                    <a:pt x="0" y="180467"/>
                    <a:pt x="13970" y="166370"/>
                    <a:pt x="31242" y="166370"/>
                  </a:cubicBezTo>
                  <a:lnTo>
                    <a:pt x="155956" y="166370"/>
                  </a:lnTo>
                  <a:cubicBezTo>
                    <a:pt x="161671" y="166370"/>
                    <a:pt x="166370" y="161671"/>
                    <a:pt x="166370" y="155956"/>
                  </a:cubicBezTo>
                  <a:lnTo>
                    <a:pt x="166370" y="31242"/>
                  </a:lnTo>
                  <a:cubicBezTo>
                    <a:pt x="166370" y="14097"/>
                    <a:pt x="180340" y="0"/>
                    <a:pt x="197612" y="0"/>
                  </a:cubicBezTo>
                  <a:lnTo>
                    <a:pt x="280797" y="0"/>
                  </a:lnTo>
                  <a:cubicBezTo>
                    <a:pt x="297942" y="0"/>
                    <a:pt x="312039" y="13970"/>
                    <a:pt x="312039" y="31242"/>
                  </a:cubicBezTo>
                  <a:lnTo>
                    <a:pt x="312039" y="155956"/>
                  </a:lnTo>
                  <a:cubicBezTo>
                    <a:pt x="312039" y="161671"/>
                    <a:pt x="316738" y="166370"/>
                    <a:pt x="322453" y="166370"/>
                  </a:cubicBezTo>
                  <a:lnTo>
                    <a:pt x="447167" y="166370"/>
                  </a:lnTo>
                  <a:cubicBezTo>
                    <a:pt x="464312" y="166370"/>
                    <a:pt x="478409" y="180340"/>
                    <a:pt x="478409" y="197612"/>
                  </a:cubicBezTo>
                  <a:lnTo>
                    <a:pt x="478409" y="280797"/>
                  </a:lnTo>
                  <a:cubicBezTo>
                    <a:pt x="478409" y="297942"/>
                    <a:pt x="464439" y="311912"/>
                    <a:pt x="447167" y="311912"/>
                  </a:cubicBezTo>
                  <a:lnTo>
                    <a:pt x="425831" y="311912"/>
                  </a:lnTo>
                  <a:cubicBezTo>
                    <a:pt x="420116" y="311912"/>
                    <a:pt x="415417" y="307213"/>
                    <a:pt x="415417" y="301498"/>
                  </a:cubicBezTo>
                  <a:cubicBezTo>
                    <a:pt x="415417" y="295783"/>
                    <a:pt x="420116" y="291084"/>
                    <a:pt x="425831" y="291084"/>
                  </a:cubicBezTo>
                  <a:lnTo>
                    <a:pt x="447167" y="291084"/>
                  </a:lnTo>
                  <a:cubicBezTo>
                    <a:pt x="452882" y="291084"/>
                    <a:pt x="457581" y="286385"/>
                    <a:pt x="457581" y="280670"/>
                  </a:cubicBezTo>
                  <a:lnTo>
                    <a:pt x="457581" y="197612"/>
                  </a:lnTo>
                  <a:cubicBezTo>
                    <a:pt x="457581" y="191897"/>
                    <a:pt x="452882" y="187198"/>
                    <a:pt x="447167" y="187198"/>
                  </a:cubicBezTo>
                  <a:lnTo>
                    <a:pt x="322453" y="187198"/>
                  </a:lnTo>
                  <a:cubicBezTo>
                    <a:pt x="305308" y="187198"/>
                    <a:pt x="291338" y="173228"/>
                    <a:pt x="291338" y="155956"/>
                  </a:cubicBezTo>
                  <a:lnTo>
                    <a:pt x="291338" y="31242"/>
                  </a:lnTo>
                  <a:cubicBezTo>
                    <a:pt x="291338" y="25527"/>
                    <a:pt x="286639" y="20828"/>
                    <a:pt x="280924" y="20828"/>
                  </a:cubicBezTo>
                  <a:lnTo>
                    <a:pt x="197612" y="20828"/>
                  </a:lnTo>
                  <a:cubicBezTo>
                    <a:pt x="191897" y="20828"/>
                    <a:pt x="187198" y="25527"/>
                    <a:pt x="187198" y="31242"/>
                  </a:cubicBezTo>
                  <a:lnTo>
                    <a:pt x="187198" y="155956"/>
                  </a:lnTo>
                  <a:cubicBezTo>
                    <a:pt x="187198" y="173101"/>
                    <a:pt x="173228" y="187198"/>
                    <a:pt x="155956" y="187198"/>
                  </a:cubicBezTo>
                  <a:lnTo>
                    <a:pt x="31242" y="187198"/>
                  </a:lnTo>
                  <a:cubicBezTo>
                    <a:pt x="25527" y="187198"/>
                    <a:pt x="20828" y="191897"/>
                    <a:pt x="20828" y="197612"/>
                  </a:cubicBezTo>
                  <a:lnTo>
                    <a:pt x="20828" y="280797"/>
                  </a:lnTo>
                  <a:cubicBezTo>
                    <a:pt x="20828" y="286512"/>
                    <a:pt x="25527" y="291211"/>
                    <a:pt x="31242" y="291211"/>
                  </a:cubicBezTo>
                  <a:lnTo>
                    <a:pt x="155956" y="291211"/>
                  </a:lnTo>
                  <a:cubicBezTo>
                    <a:pt x="173101" y="291211"/>
                    <a:pt x="187198" y="305181"/>
                    <a:pt x="187198" y="322453"/>
                  </a:cubicBezTo>
                  <a:lnTo>
                    <a:pt x="187198" y="447167"/>
                  </a:lnTo>
                  <a:cubicBezTo>
                    <a:pt x="187198" y="452882"/>
                    <a:pt x="191897" y="457581"/>
                    <a:pt x="197612" y="457581"/>
                  </a:cubicBezTo>
                  <a:lnTo>
                    <a:pt x="280797" y="457581"/>
                  </a:lnTo>
                  <a:cubicBezTo>
                    <a:pt x="286512" y="457581"/>
                    <a:pt x="291211" y="452882"/>
                    <a:pt x="291211" y="447167"/>
                  </a:cubicBezTo>
                  <a:lnTo>
                    <a:pt x="291211" y="322326"/>
                  </a:lnTo>
                  <a:cubicBezTo>
                    <a:pt x="291211" y="305181"/>
                    <a:pt x="305181" y="291084"/>
                    <a:pt x="322326" y="291084"/>
                  </a:cubicBezTo>
                  <a:lnTo>
                    <a:pt x="353441" y="291084"/>
                  </a:lnTo>
                  <a:cubicBezTo>
                    <a:pt x="359156" y="291084"/>
                    <a:pt x="363855" y="295783"/>
                    <a:pt x="363855" y="301498"/>
                  </a:cubicBezTo>
                  <a:cubicBezTo>
                    <a:pt x="363855" y="307213"/>
                    <a:pt x="359156" y="311912"/>
                    <a:pt x="353441" y="311912"/>
                  </a:cubicBezTo>
                  <a:lnTo>
                    <a:pt x="322326" y="311912"/>
                  </a:lnTo>
                  <a:cubicBezTo>
                    <a:pt x="316611" y="311912"/>
                    <a:pt x="311912" y="316611"/>
                    <a:pt x="311912" y="322326"/>
                  </a:cubicBezTo>
                  <a:lnTo>
                    <a:pt x="311912" y="447040"/>
                  </a:lnTo>
                  <a:cubicBezTo>
                    <a:pt x="311912" y="464185"/>
                    <a:pt x="297942" y="478282"/>
                    <a:pt x="280670" y="478282"/>
                  </a:cubicBezTo>
                </a:path>
              </a:pathLst>
            </a:custGeom>
            <a:solidFill>
              <a:srgbClr val="000000"/>
            </a:solidFill>
          </p:spPr>
        </p:sp>
        <p:sp>
          <p:nvSpPr>
            <p:cNvPr id="128" name="Freeform 128"/>
            <p:cNvSpPr/>
            <p:nvPr/>
          </p:nvSpPr>
          <p:spPr>
            <a:xfrm>
              <a:off x="927481" y="155702"/>
              <a:ext cx="623697" cy="623824"/>
            </a:xfrm>
            <a:custGeom>
              <a:avLst/>
              <a:gdLst/>
              <a:ahLst/>
              <a:cxnLst/>
              <a:rect l="l" t="t" r="r" b="b"/>
              <a:pathLst>
                <a:path w="623697" h="623824">
                  <a:moveTo>
                    <a:pt x="311912" y="623824"/>
                  </a:moveTo>
                  <a:cubicBezTo>
                    <a:pt x="139954" y="623824"/>
                    <a:pt x="0" y="483870"/>
                    <a:pt x="0" y="311912"/>
                  </a:cubicBezTo>
                  <a:cubicBezTo>
                    <a:pt x="0" y="139954"/>
                    <a:pt x="139954" y="0"/>
                    <a:pt x="311912" y="0"/>
                  </a:cubicBezTo>
                  <a:cubicBezTo>
                    <a:pt x="378079" y="0"/>
                    <a:pt x="441198" y="20447"/>
                    <a:pt x="494665" y="59055"/>
                  </a:cubicBezTo>
                  <a:cubicBezTo>
                    <a:pt x="499364" y="62484"/>
                    <a:pt x="500380" y="68961"/>
                    <a:pt x="496951" y="73533"/>
                  </a:cubicBezTo>
                  <a:cubicBezTo>
                    <a:pt x="493522" y="78105"/>
                    <a:pt x="487045" y="79248"/>
                    <a:pt x="482473" y="75819"/>
                  </a:cubicBezTo>
                  <a:cubicBezTo>
                    <a:pt x="432689" y="39751"/>
                    <a:pt x="373634" y="20701"/>
                    <a:pt x="311912" y="20701"/>
                  </a:cubicBezTo>
                  <a:cubicBezTo>
                    <a:pt x="151384" y="20701"/>
                    <a:pt x="20828" y="151257"/>
                    <a:pt x="20828" y="311785"/>
                  </a:cubicBezTo>
                  <a:cubicBezTo>
                    <a:pt x="20828" y="472313"/>
                    <a:pt x="151511" y="602996"/>
                    <a:pt x="311912" y="602996"/>
                  </a:cubicBezTo>
                  <a:cubicBezTo>
                    <a:pt x="472313" y="602996"/>
                    <a:pt x="602996" y="472440"/>
                    <a:pt x="602996" y="311912"/>
                  </a:cubicBezTo>
                  <a:cubicBezTo>
                    <a:pt x="602996" y="250317"/>
                    <a:pt x="583946" y="191389"/>
                    <a:pt x="548005" y="141605"/>
                  </a:cubicBezTo>
                  <a:cubicBezTo>
                    <a:pt x="544703" y="136906"/>
                    <a:pt x="545719" y="130429"/>
                    <a:pt x="550291" y="127127"/>
                  </a:cubicBezTo>
                  <a:cubicBezTo>
                    <a:pt x="554863" y="123825"/>
                    <a:pt x="561467" y="124841"/>
                    <a:pt x="564769" y="129413"/>
                  </a:cubicBezTo>
                  <a:cubicBezTo>
                    <a:pt x="603377" y="182753"/>
                    <a:pt x="623697" y="245872"/>
                    <a:pt x="623697" y="311912"/>
                  </a:cubicBezTo>
                  <a:cubicBezTo>
                    <a:pt x="623697" y="483870"/>
                    <a:pt x="483743" y="623824"/>
                    <a:pt x="311785" y="623824"/>
                  </a:cubicBezTo>
                </a:path>
              </a:pathLst>
            </a:custGeom>
            <a:solidFill>
              <a:srgbClr val="000000"/>
            </a:solidFill>
          </p:spPr>
        </p:sp>
        <p:sp>
          <p:nvSpPr>
            <p:cNvPr id="129" name="Freeform 129"/>
            <p:cNvSpPr/>
            <p:nvPr/>
          </p:nvSpPr>
          <p:spPr>
            <a:xfrm>
              <a:off x="1436497" y="238379"/>
              <a:ext cx="33528" cy="32385"/>
            </a:xfrm>
            <a:custGeom>
              <a:avLst/>
              <a:gdLst/>
              <a:ahLst/>
              <a:cxnLst/>
              <a:rect l="l" t="t" r="r" b="b"/>
              <a:pathLst>
                <a:path w="33528" h="32385">
                  <a:moveTo>
                    <a:pt x="21844" y="32385"/>
                  </a:moveTo>
                  <a:cubicBezTo>
                    <a:pt x="19050" y="32385"/>
                    <a:pt x="16383" y="31369"/>
                    <a:pt x="14351" y="29083"/>
                  </a:cubicBezTo>
                  <a:cubicBezTo>
                    <a:pt x="11049" y="25654"/>
                    <a:pt x="7747" y="22225"/>
                    <a:pt x="4318" y="19050"/>
                  </a:cubicBezTo>
                  <a:cubicBezTo>
                    <a:pt x="127" y="15113"/>
                    <a:pt x="0" y="8509"/>
                    <a:pt x="4064" y="4318"/>
                  </a:cubicBezTo>
                  <a:cubicBezTo>
                    <a:pt x="8128" y="127"/>
                    <a:pt x="14605" y="0"/>
                    <a:pt x="18796" y="4064"/>
                  </a:cubicBezTo>
                  <a:cubicBezTo>
                    <a:pt x="22479" y="7620"/>
                    <a:pt x="26035" y="11176"/>
                    <a:pt x="29591" y="14859"/>
                  </a:cubicBezTo>
                  <a:cubicBezTo>
                    <a:pt x="33528" y="19050"/>
                    <a:pt x="33401" y="25654"/>
                    <a:pt x="29210" y="29591"/>
                  </a:cubicBezTo>
                  <a:cubicBezTo>
                    <a:pt x="27178" y="31496"/>
                    <a:pt x="24638" y="32385"/>
                    <a:pt x="22098" y="32385"/>
                  </a:cubicBezTo>
                </a:path>
              </a:pathLst>
            </a:custGeom>
            <a:solidFill>
              <a:srgbClr val="000000"/>
            </a:solidFill>
          </p:spPr>
        </p:sp>
        <p:sp>
          <p:nvSpPr>
            <p:cNvPr id="130" name="Freeform 130"/>
            <p:cNvSpPr/>
            <p:nvPr/>
          </p:nvSpPr>
          <p:spPr>
            <a:xfrm>
              <a:off x="1374521" y="519557"/>
              <a:ext cx="31242" cy="20828"/>
            </a:xfrm>
            <a:custGeom>
              <a:avLst/>
              <a:gdLst/>
              <a:ahLst/>
              <a:cxnLst/>
              <a:rect l="l" t="t" r="r" b="b"/>
              <a:pathLst>
                <a:path w="31242" h="20828">
                  <a:moveTo>
                    <a:pt x="20828" y="20828"/>
                  </a:moveTo>
                  <a:lnTo>
                    <a:pt x="10414" y="20828"/>
                  </a:lnTo>
                  <a:cubicBezTo>
                    <a:pt x="4699" y="20828"/>
                    <a:pt x="0" y="16129"/>
                    <a:pt x="0" y="10414"/>
                  </a:cubicBezTo>
                  <a:cubicBezTo>
                    <a:pt x="0" y="4699"/>
                    <a:pt x="4699" y="0"/>
                    <a:pt x="10414" y="0"/>
                  </a:cubicBezTo>
                  <a:lnTo>
                    <a:pt x="20828" y="0"/>
                  </a:lnTo>
                  <a:cubicBezTo>
                    <a:pt x="26543" y="0"/>
                    <a:pt x="31242" y="4699"/>
                    <a:pt x="31242" y="10414"/>
                  </a:cubicBezTo>
                  <a:cubicBezTo>
                    <a:pt x="31242" y="16129"/>
                    <a:pt x="26543" y="20828"/>
                    <a:pt x="20828" y="20828"/>
                  </a:cubicBezTo>
                </a:path>
              </a:pathLst>
            </a:custGeom>
            <a:solidFill>
              <a:srgbClr val="000000"/>
            </a:solidFill>
          </p:spPr>
        </p:sp>
      </p:grpSp>
      <p:grpSp>
        <p:nvGrpSpPr>
          <p:cNvPr id="131" name="Group 131"/>
          <p:cNvGrpSpPr>
            <a:grpSpLocks noChangeAspect="1"/>
          </p:cNvGrpSpPr>
          <p:nvPr/>
        </p:nvGrpSpPr>
        <p:grpSpPr>
          <a:xfrm>
            <a:off x="5602900" y="8739578"/>
            <a:ext cx="1005421" cy="20584"/>
            <a:chOff x="0" y="0"/>
            <a:chExt cx="1005421" cy="20587"/>
          </a:xfrm>
        </p:grpSpPr>
        <p:sp>
          <p:nvSpPr>
            <p:cNvPr id="132" name="Freeform 132"/>
            <p:cNvSpPr/>
            <p:nvPr/>
          </p:nvSpPr>
          <p:spPr>
            <a:xfrm>
              <a:off x="0" y="0"/>
              <a:ext cx="1005459" cy="20574"/>
            </a:xfrm>
            <a:custGeom>
              <a:avLst/>
              <a:gdLst/>
              <a:ahLst/>
              <a:cxnLst/>
              <a:rect l="l" t="t" r="r" b="b"/>
              <a:pathLst>
                <a:path w="1005459" h="20574">
                  <a:moveTo>
                    <a:pt x="0" y="0"/>
                  </a:moveTo>
                  <a:lnTo>
                    <a:pt x="0" y="10287"/>
                  </a:lnTo>
                  <a:lnTo>
                    <a:pt x="0" y="0"/>
                  </a:lnTo>
                  <a:lnTo>
                    <a:pt x="1005459" y="0"/>
                  </a:lnTo>
                  <a:lnTo>
                    <a:pt x="1005459" y="10287"/>
                  </a:lnTo>
                  <a:lnTo>
                    <a:pt x="1005459" y="20574"/>
                  </a:lnTo>
                  <a:lnTo>
                    <a:pt x="0" y="20574"/>
                  </a:lnTo>
                  <a:lnTo>
                    <a:pt x="0" y="10287"/>
                  </a:lnTo>
                  <a:lnTo>
                    <a:pt x="0" y="0"/>
                  </a:lnTo>
                  <a:moveTo>
                    <a:pt x="0" y="20574"/>
                  </a:moveTo>
                  <a:lnTo>
                    <a:pt x="0" y="0"/>
                  </a:lnTo>
                  <a:lnTo>
                    <a:pt x="1005459" y="0"/>
                  </a:lnTo>
                  <a:lnTo>
                    <a:pt x="1005459" y="20574"/>
                  </a:lnTo>
                  <a:lnTo>
                    <a:pt x="0" y="20574"/>
                  </a:lnTo>
                  <a:close/>
                </a:path>
              </a:pathLst>
            </a:custGeom>
            <a:solidFill>
              <a:srgbClr val="FF8E00"/>
            </a:solidFill>
          </p:spPr>
        </p:sp>
      </p:grpSp>
      <p:grpSp>
        <p:nvGrpSpPr>
          <p:cNvPr id="133" name="Group 133"/>
          <p:cNvGrpSpPr>
            <a:grpSpLocks noChangeAspect="1"/>
          </p:cNvGrpSpPr>
          <p:nvPr/>
        </p:nvGrpSpPr>
        <p:grpSpPr>
          <a:xfrm>
            <a:off x="6041784" y="3735200"/>
            <a:ext cx="910352" cy="16678"/>
            <a:chOff x="0" y="0"/>
            <a:chExt cx="910349" cy="16675"/>
          </a:xfrm>
        </p:grpSpPr>
        <p:sp>
          <p:nvSpPr>
            <p:cNvPr id="134" name="Freeform 134"/>
            <p:cNvSpPr/>
            <p:nvPr/>
          </p:nvSpPr>
          <p:spPr>
            <a:xfrm>
              <a:off x="0" y="0"/>
              <a:ext cx="910336" cy="16764"/>
            </a:xfrm>
            <a:custGeom>
              <a:avLst/>
              <a:gdLst/>
              <a:ahLst/>
              <a:cxnLst/>
              <a:rect l="l" t="t" r="r" b="b"/>
              <a:pathLst>
                <a:path w="910336" h="16764">
                  <a:moveTo>
                    <a:pt x="0" y="0"/>
                  </a:moveTo>
                  <a:lnTo>
                    <a:pt x="0" y="8382"/>
                  </a:lnTo>
                  <a:lnTo>
                    <a:pt x="0" y="0"/>
                  </a:lnTo>
                  <a:lnTo>
                    <a:pt x="910336" y="0"/>
                  </a:lnTo>
                  <a:lnTo>
                    <a:pt x="910336" y="8382"/>
                  </a:lnTo>
                  <a:lnTo>
                    <a:pt x="910336" y="16764"/>
                  </a:lnTo>
                  <a:lnTo>
                    <a:pt x="0" y="16764"/>
                  </a:lnTo>
                  <a:lnTo>
                    <a:pt x="0" y="8382"/>
                  </a:lnTo>
                  <a:lnTo>
                    <a:pt x="0" y="0"/>
                  </a:lnTo>
                  <a:moveTo>
                    <a:pt x="0" y="16637"/>
                  </a:moveTo>
                  <a:lnTo>
                    <a:pt x="0" y="0"/>
                  </a:lnTo>
                  <a:lnTo>
                    <a:pt x="910336" y="0"/>
                  </a:lnTo>
                  <a:lnTo>
                    <a:pt x="910336" y="16637"/>
                  </a:lnTo>
                  <a:lnTo>
                    <a:pt x="0" y="16637"/>
                  </a:lnTo>
                  <a:close/>
                </a:path>
              </a:pathLst>
            </a:custGeom>
            <a:solidFill>
              <a:srgbClr val="17181C"/>
            </a:solidFill>
          </p:spPr>
        </p:sp>
      </p:grpSp>
      <p:sp>
        <p:nvSpPr>
          <p:cNvPr id="135" name="Freeform 135"/>
          <p:cNvSpPr/>
          <p:nvPr/>
        </p:nvSpPr>
        <p:spPr>
          <a:xfrm>
            <a:off x="6907734" y="6776135"/>
            <a:ext cx="820788" cy="642947"/>
          </a:xfrm>
          <a:custGeom>
            <a:avLst/>
            <a:gdLst/>
            <a:ahLst/>
            <a:cxnLst/>
            <a:rect l="l" t="t" r="r" b="b"/>
            <a:pathLst>
              <a:path w="820788" h="642947">
                <a:moveTo>
                  <a:pt x="0" y="0"/>
                </a:moveTo>
                <a:lnTo>
                  <a:pt x="820789" y="0"/>
                </a:lnTo>
                <a:lnTo>
                  <a:pt x="820789" y="642947"/>
                </a:lnTo>
                <a:lnTo>
                  <a:pt x="0" y="642947"/>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138" name="Group 138"/>
          <p:cNvGrpSpPr>
            <a:grpSpLocks noChangeAspect="1"/>
          </p:cNvGrpSpPr>
          <p:nvPr/>
        </p:nvGrpSpPr>
        <p:grpSpPr>
          <a:xfrm>
            <a:off x="8264709" y="8542649"/>
            <a:ext cx="246697" cy="358292"/>
            <a:chOff x="0" y="0"/>
            <a:chExt cx="246698" cy="358292"/>
          </a:xfrm>
        </p:grpSpPr>
        <p:sp>
          <p:nvSpPr>
            <p:cNvPr id="139" name="Freeform 139"/>
            <p:cNvSpPr/>
            <p:nvPr/>
          </p:nvSpPr>
          <p:spPr>
            <a:xfrm>
              <a:off x="0" y="0"/>
              <a:ext cx="246634" cy="358267"/>
            </a:xfrm>
            <a:custGeom>
              <a:avLst/>
              <a:gdLst/>
              <a:ahLst/>
              <a:cxnLst/>
              <a:rect l="l" t="t" r="r" b="b"/>
              <a:pathLst>
                <a:path w="246634" h="358267">
                  <a:moveTo>
                    <a:pt x="123317" y="0"/>
                  </a:moveTo>
                  <a:cubicBezTo>
                    <a:pt x="55245" y="0"/>
                    <a:pt x="0" y="55245"/>
                    <a:pt x="0" y="123317"/>
                  </a:cubicBezTo>
                  <a:cubicBezTo>
                    <a:pt x="0" y="191389"/>
                    <a:pt x="111633" y="358267"/>
                    <a:pt x="123317" y="358267"/>
                  </a:cubicBezTo>
                  <a:cubicBezTo>
                    <a:pt x="135001" y="358267"/>
                    <a:pt x="246634" y="191389"/>
                    <a:pt x="246634" y="123317"/>
                  </a:cubicBezTo>
                  <a:cubicBezTo>
                    <a:pt x="246634" y="55245"/>
                    <a:pt x="191516" y="0"/>
                    <a:pt x="123317" y="0"/>
                  </a:cubicBezTo>
                  <a:moveTo>
                    <a:pt x="123317" y="176911"/>
                  </a:moveTo>
                  <a:cubicBezTo>
                    <a:pt x="93218" y="176911"/>
                    <a:pt x="68961" y="152527"/>
                    <a:pt x="68961" y="122428"/>
                  </a:cubicBezTo>
                  <a:cubicBezTo>
                    <a:pt x="68961" y="92329"/>
                    <a:pt x="93218" y="68072"/>
                    <a:pt x="123317" y="68072"/>
                  </a:cubicBezTo>
                  <a:cubicBezTo>
                    <a:pt x="153416" y="68072"/>
                    <a:pt x="177800" y="92329"/>
                    <a:pt x="177800" y="122428"/>
                  </a:cubicBezTo>
                  <a:cubicBezTo>
                    <a:pt x="177800" y="152527"/>
                    <a:pt x="153416" y="176911"/>
                    <a:pt x="123444" y="176911"/>
                  </a:cubicBezTo>
                </a:path>
              </a:pathLst>
            </a:custGeom>
            <a:solidFill>
              <a:srgbClr val="F19629"/>
            </a:solidFill>
          </p:spPr>
        </p:sp>
      </p:grpSp>
      <p:grpSp>
        <p:nvGrpSpPr>
          <p:cNvPr id="140" name="Group 140"/>
          <p:cNvGrpSpPr>
            <a:grpSpLocks noChangeAspect="1"/>
          </p:cNvGrpSpPr>
          <p:nvPr/>
        </p:nvGrpSpPr>
        <p:grpSpPr>
          <a:xfrm>
            <a:off x="8853440" y="8741635"/>
            <a:ext cx="784127" cy="20584"/>
            <a:chOff x="0" y="0"/>
            <a:chExt cx="784123" cy="20587"/>
          </a:xfrm>
        </p:grpSpPr>
        <p:sp>
          <p:nvSpPr>
            <p:cNvPr id="141" name="Freeform 141"/>
            <p:cNvSpPr/>
            <p:nvPr/>
          </p:nvSpPr>
          <p:spPr>
            <a:xfrm>
              <a:off x="0" y="0"/>
              <a:ext cx="784098" cy="20574"/>
            </a:xfrm>
            <a:custGeom>
              <a:avLst/>
              <a:gdLst/>
              <a:ahLst/>
              <a:cxnLst/>
              <a:rect l="l" t="t" r="r" b="b"/>
              <a:pathLst>
                <a:path w="784098" h="20574">
                  <a:moveTo>
                    <a:pt x="0" y="0"/>
                  </a:moveTo>
                  <a:lnTo>
                    <a:pt x="0" y="10287"/>
                  </a:lnTo>
                  <a:lnTo>
                    <a:pt x="0" y="0"/>
                  </a:lnTo>
                  <a:lnTo>
                    <a:pt x="784098" y="0"/>
                  </a:lnTo>
                  <a:lnTo>
                    <a:pt x="784098" y="10287"/>
                  </a:lnTo>
                  <a:lnTo>
                    <a:pt x="784098" y="20574"/>
                  </a:lnTo>
                  <a:lnTo>
                    <a:pt x="0" y="20574"/>
                  </a:lnTo>
                  <a:lnTo>
                    <a:pt x="0" y="10287"/>
                  </a:lnTo>
                  <a:lnTo>
                    <a:pt x="0" y="0"/>
                  </a:lnTo>
                  <a:moveTo>
                    <a:pt x="0" y="20574"/>
                  </a:moveTo>
                  <a:lnTo>
                    <a:pt x="0" y="0"/>
                  </a:lnTo>
                  <a:lnTo>
                    <a:pt x="784098" y="0"/>
                  </a:lnTo>
                  <a:lnTo>
                    <a:pt x="784098" y="20574"/>
                  </a:lnTo>
                  <a:lnTo>
                    <a:pt x="0" y="20574"/>
                  </a:lnTo>
                  <a:close/>
                </a:path>
              </a:pathLst>
            </a:custGeom>
            <a:solidFill>
              <a:srgbClr val="FF8E00"/>
            </a:solidFill>
          </p:spPr>
        </p:sp>
      </p:grpSp>
      <p:grpSp>
        <p:nvGrpSpPr>
          <p:cNvPr id="142" name="Group 142"/>
          <p:cNvGrpSpPr>
            <a:grpSpLocks noChangeAspect="1"/>
          </p:cNvGrpSpPr>
          <p:nvPr/>
        </p:nvGrpSpPr>
        <p:grpSpPr>
          <a:xfrm>
            <a:off x="9018808" y="6798974"/>
            <a:ext cx="651367" cy="651367"/>
            <a:chOff x="0" y="0"/>
            <a:chExt cx="651370" cy="651370"/>
          </a:xfrm>
        </p:grpSpPr>
        <p:sp>
          <p:nvSpPr>
            <p:cNvPr id="143" name="Freeform 143"/>
            <p:cNvSpPr/>
            <p:nvPr/>
          </p:nvSpPr>
          <p:spPr>
            <a:xfrm>
              <a:off x="0" y="0"/>
              <a:ext cx="651510" cy="651383"/>
            </a:xfrm>
            <a:custGeom>
              <a:avLst/>
              <a:gdLst/>
              <a:ahLst/>
              <a:cxnLst/>
              <a:rect l="l" t="t" r="r" b="b"/>
              <a:pathLst>
                <a:path w="651510" h="651383">
                  <a:moveTo>
                    <a:pt x="217170" y="195453"/>
                  </a:moveTo>
                  <a:lnTo>
                    <a:pt x="242189" y="195453"/>
                  </a:lnTo>
                  <a:cubicBezTo>
                    <a:pt x="256286" y="195453"/>
                    <a:pt x="270383" y="189992"/>
                    <a:pt x="280162" y="179197"/>
                  </a:cubicBezTo>
                  <a:lnTo>
                    <a:pt x="302895" y="156464"/>
                  </a:lnTo>
                  <a:lnTo>
                    <a:pt x="325628" y="179197"/>
                  </a:lnTo>
                  <a:cubicBezTo>
                    <a:pt x="335407" y="188976"/>
                    <a:pt x="349504" y="195453"/>
                    <a:pt x="363601" y="195453"/>
                  </a:cubicBezTo>
                  <a:lnTo>
                    <a:pt x="434213" y="195453"/>
                  </a:lnTo>
                  <a:cubicBezTo>
                    <a:pt x="452628" y="195453"/>
                    <a:pt x="466852" y="181356"/>
                    <a:pt x="466852" y="162941"/>
                  </a:cubicBezTo>
                  <a:lnTo>
                    <a:pt x="466852" y="141097"/>
                  </a:lnTo>
                  <a:cubicBezTo>
                    <a:pt x="466852" y="62992"/>
                    <a:pt x="403860" y="0"/>
                    <a:pt x="325628" y="0"/>
                  </a:cubicBezTo>
                  <a:cubicBezTo>
                    <a:pt x="247396" y="0"/>
                    <a:pt x="184531" y="62992"/>
                    <a:pt x="184531" y="141097"/>
                  </a:cubicBezTo>
                  <a:lnTo>
                    <a:pt x="184531" y="162814"/>
                  </a:lnTo>
                  <a:cubicBezTo>
                    <a:pt x="184531" y="181229"/>
                    <a:pt x="198628" y="195326"/>
                    <a:pt x="217043" y="195326"/>
                  </a:cubicBezTo>
                  <a:moveTo>
                    <a:pt x="206248" y="141097"/>
                  </a:moveTo>
                  <a:cubicBezTo>
                    <a:pt x="206248" y="74930"/>
                    <a:pt x="259461" y="21717"/>
                    <a:pt x="325628" y="21717"/>
                  </a:cubicBezTo>
                  <a:cubicBezTo>
                    <a:pt x="391795" y="21717"/>
                    <a:pt x="445008" y="74930"/>
                    <a:pt x="445008" y="141097"/>
                  </a:cubicBezTo>
                  <a:lnTo>
                    <a:pt x="445008" y="162814"/>
                  </a:lnTo>
                  <a:cubicBezTo>
                    <a:pt x="445008" y="169291"/>
                    <a:pt x="440690" y="173609"/>
                    <a:pt x="434213" y="173609"/>
                  </a:cubicBezTo>
                  <a:lnTo>
                    <a:pt x="365887" y="173609"/>
                  </a:lnTo>
                  <a:cubicBezTo>
                    <a:pt x="357251" y="173609"/>
                    <a:pt x="348488" y="170307"/>
                    <a:pt x="343154" y="163830"/>
                  </a:cubicBezTo>
                  <a:lnTo>
                    <a:pt x="312801" y="133477"/>
                  </a:lnTo>
                  <a:cubicBezTo>
                    <a:pt x="309499" y="131318"/>
                    <a:pt x="307340" y="130175"/>
                    <a:pt x="304165" y="130175"/>
                  </a:cubicBezTo>
                  <a:cubicBezTo>
                    <a:pt x="300990" y="130175"/>
                    <a:pt x="298704" y="131318"/>
                    <a:pt x="296545" y="133477"/>
                  </a:cubicBezTo>
                  <a:lnTo>
                    <a:pt x="266192" y="163830"/>
                  </a:lnTo>
                  <a:cubicBezTo>
                    <a:pt x="259715" y="170307"/>
                    <a:pt x="252095" y="173609"/>
                    <a:pt x="243459" y="173609"/>
                  </a:cubicBezTo>
                  <a:lnTo>
                    <a:pt x="217170" y="173609"/>
                  </a:lnTo>
                  <a:cubicBezTo>
                    <a:pt x="210693" y="173609"/>
                    <a:pt x="206375" y="169291"/>
                    <a:pt x="206375" y="162814"/>
                  </a:cubicBezTo>
                  <a:close/>
                  <a:moveTo>
                    <a:pt x="282194" y="206248"/>
                  </a:moveTo>
                  <a:cubicBezTo>
                    <a:pt x="275717" y="206248"/>
                    <a:pt x="271272" y="210566"/>
                    <a:pt x="271272" y="217043"/>
                  </a:cubicBezTo>
                  <a:lnTo>
                    <a:pt x="271272" y="227838"/>
                  </a:lnTo>
                  <a:cubicBezTo>
                    <a:pt x="271272" y="234315"/>
                    <a:pt x="275590" y="238760"/>
                    <a:pt x="282194" y="238760"/>
                  </a:cubicBezTo>
                  <a:cubicBezTo>
                    <a:pt x="288798" y="238760"/>
                    <a:pt x="292989" y="234442"/>
                    <a:pt x="292989" y="227838"/>
                  </a:cubicBezTo>
                  <a:lnTo>
                    <a:pt x="292989" y="217170"/>
                  </a:lnTo>
                  <a:cubicBezTo>
                    <a:pt x="292989" y="210693"/>
                    <a:pt x="288671" y="206375"/>
                    <a:pt x="282194" y="206375"/>
                  </a:cubicBezTo>
                  <a:moveTo>
                    <a:pt x="358140" y="217170"/>
                  </a:moveTo>
                  <a:lnTo>
                    <a:pt x="358140" y="227965"/>
                  </a:lnTo>
                  <a:cubicBezTo>
                    <a:pt x="358140" y="234442"/>
                    <a:pt x="362458" y="238887"/>
                    <a:pt x="368935" y="238887"/>
                  </a:cubicBezTo>
                  <a:cubicBezTo>
                    <a:pt x="375412" y="238887"/>
                    <a:pt x="379857" y="234569"/>
                    <a:pt x="379857" y="227965"/>
                  </a:cubicBezTo>
                  <a:lnTo>
                    <a:pt x="379857" y="217170"/>
                  </a:lnTo>
                  <a:cubicBezTo>
                    <a:pt x="379857" y="210693"/>
                    <a:pt x="375539" y="206375"/>
                    <a:pt x="368935" y="206375"/>
                  </a:cubicBezTo>
                  <a:cubicBezTo>
                    <a:pt x="362331" y="206375"/>
                    <a:pt x="358140" y="210693"/>
                    <a:pt x="358140" y="217170"/>
                  </a:cubicBezTo>
                  <a:moveTo>
                    <a:pt x="325501" y="304038"/>
                  </a:moveTo>
                  <a:cubicBezTo>
                    <a:pt x="335280" y="304038"/>
                    <a:pt x="345059" y="299720"/>
                    <a:pt x="354838" y="289941"/>
                  </a:cubicBezTo>
                  <a:cubicBezTo>
                    <a:pt x="359156" y="285623"/>
                    <a:pt x="359156" y="279146"/>
                    <a:pt x="354838" y="274701"/>
                  </a:cubicBezTo>
                  <a:cubicBezTo>
                    <a:pt x="350520" y="270256"/>
                    <a:pt x="343916" y="270383"/>
                    <a:pt x="339598" y="274701"/>
                  </a:cubicBezTo>
                  <a:cubicBezTo>
                    <a:pt x="329819" y="284480"/>
                    <a:pt x="322199" y="284480"/>
                    <a:pt x="311404" y="274701"/>
                  </a:cubicBezTo>
                  <a:cubicBezTo>
                    <a:pt x="307086" y="270383"/>
                    <a:pt x="300482" y="270383"/>
                    <a:pt x="296164" y="274701"/>
                  </a:cubicBezTo>
                  <a:cubicBezTo>
                    <a:pt x="291846" y="279019"/>
                    <a:pt x="291846" y="285496"/>
                    <a:pt x="296164" y="289941"/>
                  </a:cubicBezTo>
                  <a:cubicBezTo>
                    <a:pt x="305943" y="299720"/>
                    <a:pt x="315722" y="304038"/>
                    <a:pt x="325501" y="304038"/>
                  </a:cubicBezTo>
                  <a:moveTo>
                    <a:pt x="564388" y="412623"/>
                  </a:moveTo>
                  <a:lnTo>
                    <a:pt x="564388" y="382143"/>
                  </a:lnTo>
                  <a:cubicBezTo>
                    <a:pt x="564388" y="373507"/>
                    <a:pt x="560070" y="363728"/>
                    <a:pt x="553593" y="358267"/>
                  </a:cubicBezTo>
                  <a:cubicBezTo>
                    <a:pt x="550291" y="354965"/>
                    <a:pt x="547116" y="352806"/>
                    <a:pt x="542671" y="351790"/>
                  </a:cubicBezTo>
                  <a:lnTo>
                    <a:pt x="542671" y="340868"/>
                  </a:lnTo>
                  <a:cubicBezTo>
                    <a:pt x="542671" y="331089"/>
                    <a:pt x="538353" y="322453"/>
                    <a:pt x="530733" y="315849"/>
                  </a:cubicBezTo>
                  <a:cubicBezTo>
                    <a:pt x="523113" y="309245"/>
                    <a:pt x="513334" y="307213"/>
                    <a:pt x="504698" y="308229"/>
                  </a:cubicBezTo>
                  <a:cubicBezTo>
                    <a:pt x="479679" y="312547"/>
                    <a:pt x="452628" y="319024"/>
                    <a:pt x="426466" y="327787"/>
                  </a:cubicBezTo>
                  <a:cubicBezTo>
                    <a:pt x="419989" y="323469"/>
                    <a:pt x="413385" y="319151"/>
                    <a:pt x="405892" y="316992"/>
                  </a:cubicBezTo>
                  <a:cubicBezTo>
                    <a:pt x="429768" y="295275"/>
                    <a:pt x="445008" y="263779"/>
                    <a:pt x="445008" y="227965"/>
                  </a:cubicBezTo>
                  <a:cubicBezTo>
                    <a:pt x="445008" y="221488"/>
                    <a:pt x="440690" y="217170"/>
                    <a:pt x="434213" y="217170"/>
                  </a:cubicBezTo>
                  <a:cubicBezTo>
                    <a:pt x="427736" y="217170"/>
                    <a:pt x="423418" y="221488"/>
                    <a:pt x="423418" y="227965"/>
                  </a:cubicBezTo>
                  <a:cubicBezTo>
                    <a:pt x="423418" y="282321"/>
                    <a:pt x="379984" y="325628"/>
                    <a:pt x="325755" y="325628"/>
                  </a:cubicBezTo>
                  <a:cubicBezTo>
                    <a:pt x="271526" y="325628"/>
                    <a:pt x="228092" y="282194"/>
                    <a:pt x="228092" y="227965"/>
                  </a:cubicBezTo>
                  <a:cubicBezTo>
                    <a:pt x="228092" y="221488"/>
                    <a:pt x="223774" y="217170"/>
                    <a:pt x="217297" y="217170"/>
                  </a:cubicBezTo>
                  <a:cubicBezTo>
                    <a:pt x="210820" y="217170"/>
                    <a:pt x="206502" y="221488"/>
                    <a:pt x="206502" y="227965"/>
                  </a:cubicBezTo>
                  <a:cubicBezTo>
                    <a:pt x="206502" y="262763"/>
                    <a:pt x="221742" y="294259"/>
                    <a:pt x="245618" y="316992"/>
                  </a:cubicBezTo>
                  <a:cubicBezTo>
                    <a:pt x="237998" y="320294"/>
                    <a:pt x="231521" y="323469"/>
                    <a:pt x="225044" y="327787"/>
                  </a:cubicBezTo>
                  <a:cubicBezTo>
                    <a:pt x="197866" y="319151"/>
                    <a:pt x="171831" y="312547"/>
                    <a:pt x="146939" y="308229"/>
                  </a:cubicBezTo>
                  <a:cubicBezTo>
                    <a:pt x="137160" y="306070"/>
                    <a:pt x="127381" y="309372"/>
                    <a:pt x="120904" y="315849"/>
                  </a:cubicBezTo>
                  <a:cubicBezTo>
                    <a:pt x="113284" y="322326"/>
                    <a:pt x="108966" y="331089"/>
                    <a:pt x="108966" y="340868"/>
                  </a:cubicBezTo>
                  <a:lnTo>
                    <a:pt x="108966" y="351790"/>
                  </a:lnTo>
                  <a:cubicBezTo>
                    <a:pt x="104648" y="352933"/>
                    <a:pt x="101346" y="355092"/>
                    <a:pt x="98044" y="358267"/>
                  </a:cubicBezTo>
                  <a:cubicBezTo>
                    <a:pt x="91567" y="364744"/>
                    <a:pt x="87249" y="373507"/>
                    <a:pt x="87249" y="382143"/>
                  </a:cubicBezTo>
                  <a:lnTo>
                    <a:pt x="87249" y="412496"/>
                  </a:lnTo>
                  <a:cubicBezTo>
                    <a:pt x="63373" y="412496"/>
                    <a:pt x="43815" y="432054"/>
                    <a:pt x="43815" y="455930"/>
                  </a:cubicBezTo>
                  <a:lnTo>
                    <a:pt x="43815" y="499364"/>
                  </a:lnTo>
                  <a:cubicBezTo>
                    <a:pt x="43815" y="523240"/>
                    <a:pt x="63373" y="542798"/>
                    <a:pt x="87249" y="542798"/>
                  </a:cubicBezTo>
                  <a:lnTo>
                    <a:pt x="87249" y="577596"/>
                  </a:lnTo>
                  <a:cubicBezTo>
                    <a:pt x="87249" y="594995"/>
                    <a:pt x="100330" y="607949"/>
                    <a:pt x="116586" y="610108"/>
                  </a:cubicBezTo>
                  <a:lnTo>
                    <a:pt x="294640" y="627507"/>
                  </a:lnTo>
                  <a:cubicBezTo>
                    <a:pt x="297942" y="640461"/>
                    <a:pt x="310896" y="651383"/>
                    <a:pt x="326136" y="651383"/>
                  </a:cubicBezTo>
                  <a:cubicBezTo>
                    <a:pt x="341376" y="651383"/>
                    <a:pt x="354330" y="640461"/>
                    <a:pt x="357632" y="626364"/>
                  </a:cubicBezTo>
                  <a:lnTo>
                    <a:pt x="535686" y="608965"/>
                  </a:lnTo>
                  <a:cubicBezTo>
                    <a:pt x="551942" y="607949"/>
                    <a:pt x="565023" y="593725"/>
                    <a:pt x="565023" y="576453"/>
                  </a:cubicBezTo>
                  <a:lnTo>
                    <a:pt x="565023" y="542798"/>
                  </a:lnTo>
                  <a:cubicBezTo>
                    <a:pt x="588899" y="542798"/>
                    <a:pt x="608457" y="523240"/>
                    <a:pt x="608457" y="499364"/>
                  </a:cubicBezTo>
                  <a:lnTo>
                    <a:pt x="608457" y="455930"/>
                  </a:lnTo>
                  <a:cubicBezTo>
                    <a:pt x="608457" y="432054"/>
                    <a:pt x="588899" y="412496"/>
                    <a:pt x="565023" y="412496"/>
                  </a:cubicBezTo>
                  <a:moveTo>
                    <a:pt x="508127" y="328930"/>
                  </a:moveTo>
                  <a:cubicBezTo>
                    <a:pt x="512445" y="327787"/>
                    <a:pt x="515747" y="330073"/>
                    <a:pt x="516763" y="331089"/>
                  </a:cubicBezTo>
                  <a:cubicBezTo>
                    <a:pt x="518922" y="333248"/>
                    <a:pt x="521081" y="336550"/>
                    <a:pt x="521081" y="339725"/>
                  </a:cubicBezTo>
                  <a:lnTo>
                    <a:pt x="521081" y="349504"/>
                  </a:lnTo>
                  <a:lnTo>
                    <a:pt x="392938" y="361442"/>
                  </a:lnTo>
                  <a:cubicBezTo>
                    <a:pt x="433070" y="347345"/>
                    <a:pt x="472186" y="335407"/>
                    <a:pt x="508000" y="328930"/>
                  </a:cubicBezTo>
                  <a:moveTo>
                    <a:pt x="266954" y="332232"/>
                  </a:moveTo>
                  <a:cubicBezTo>
                    <a:pt x="284353" y="342011"/>
                    <a:pt x="303911" y="347472"/>
                    <a:pt x="325628" y="347472"/>
                  </a:cubicBezTo>
                  <a:cubicBezTo>
                    <a:pt x="347345" y="347472"/>
                    <a:pt x="366903" y="342011"/>
                    <a:pt x="384302" y="332232"/>
                  </a:cubicBezTo>
                  <a:cubicBezTo>
                    <a:pt x="388620" y="333375"/>
                    <a:pt x="394081" y="335534"/>
                    <a:pt x="398399" y="337693"/>
                  </a:cubicBezTo>
                  <a:cubicBezTo>
                    <a:pt x="374523" y="346329"/>
                    <a:pt x="350647" y="356108"/>
                    <a:pt x="325628" y="368046"/>
                  </a:cubicBezTo>
                  <a:cubicBezTo>
                    <a:pt x="300609" y="356108"/>
                    <a:pt x="276733" y="346329"/>
                    <a:pt x="252857" y="337693"/>
                  </a:cubicBezTo>
                  <a:cubicBezTo>
                    <a:pt x="257175" y="335534"/>
                    <a:pt x="261493" y="333375"/>
                    <a:pt x="266954" y="332232"/>
                  </a:cubicBezTo>
                  <a:moveTo>
                    <a:pt x="134493" y="332232"/>
                  </a:moveTo>
                  <a:cubicBezTo>
                    <a:pt x="135636" y="331089"/>
                    <a:pt x="138811" y="328930"/>
                    <a:pt x="143129" y="330073"/>
                  </a:cubicBezTo>
                  <a:cubicBezTo>
                    <a:pt x="180086" y="336550"/>
                    <a:pt x="218059" y="347472"/>
                    <a:pt x="258191" y="363728"/>
                  </a:cubicBezTo>
                  <a:lnTo>
                    <a:pt x="130302" y="350647"/>
                  </a:lnTo>
                  <a:lnTo>
                    <a:pt x="130302" y="340868"/>
                  </a:lnTo>
                  <a:cubicBezTo>
                    <a:pt x="130302" y="336550"/>
                    <a:pt x="131445" y="334391"/>
                    <a:pt x="134620" y="332232"/>
                  </a:cubicBezTo>
                  <a:moveTo>
                    <a:pt x="65151" y="499364"/>
                  </a:moveTo>
                  <a:lnTo>
                    <a:pt x="65151" y="455930"/>
                  </a:lnTo>
                  <a:cubicBezTo>
                    <a:pt x="65151" y="443992"/>
                    <a:pt x="74930" y="434213"/>
                    <a:pt x="86868" y="434213"/>
                  </a:cubicBezTo>
                  <a:cubicBezTo>
                    <a:pt x="98806" y="434213"/>
                    <a:pt x="108585" y="443992"/>
                    <a:pt x="108585" y="455930"/>
                  </a:cubicBezTo>
                  <a:lnTo>
                    <a:pt x="108585" y="499364"/>
                  </a:lnTo>
                  <a:cubicBezTo>
                    <a:pt x="108585" y="511302"/>
                    <a:pt x="98806" y="521081"/>
                    <a:pt x="86868" y="521081"/>
                  </a:cubicBezTo>
                  <a:cubicBezTo>
                    <a:pt x="74930" y="521081"/>
                    <a:pt x="65151" y="511302"/>
                    <a:pt x="65151" y="499364"/>
                  </a:cubicBezTo>
                  <a:moveTo>
                    <a:pt x="108585" y="577469"/>
                  </a:moveTo>
                  <a:lnTo>
                    <a:pt x="108585" y="537337"/>
                  </a:lnTo>
                  <a:cubicBezTo>
                    <a:pt x="121666" y="529717"/>
                    <a:pt x="130302" y="515620"/>
                    <a:pt x="130302" y="500380"/>
                  </a:cubicBezTo>
                  <a:lnTo>
                    <a:pt x="130302" y="457073"/>
                  </a:lnTo>
                  <a:cubicBezTo>
                    <a:pt x="130302" y="440817"/>
                    <a:pt x="121666" y="427736"/>
                    <a:pt x="108585" y="420116"/>
                  </a:cubicBezTo>
                  <a:lnTo>
                    <a:pt x="108585" y="383159"/>
                  </a:lnTo>
                  <a:cubicBezTo>
                    <a:pt x="108585" y="379857"/>
                    <a:pt x="109601" y="377698"/>
                    <a:pt x="111887" y="375539"/>
                  </a:cubicBezTo>
                  <a:cubicBezTo>
                    <a:pt x="114173" y="373380"/>
                    <a:pt x="117348" y="372237"/>
                    <a:pt x="120523" y="372237"/>
                  </a:cubicBezTo>
                  <a:lnTo>
                    <a:pt x="293116" y="387477"/>
                  </a:lnTo>
                  <a:lnTo>
                    <a:pt x="293116" y="604647"/>
                  </a:lnTo>
                  <a:lnTo>
                    <a:pt x="118364" y="588391"/>
                  </a:lnTo>
                  <a:cubicBezTo>
                    <a:pt x="112903" y="587248"/>
                    <a:pt x="108585" y="582930"/>
                    <a:pt x="108585" y="577596"/>
                  </a:cubicBezTo>
                  <a:moveTo>
                    <a:pt x="325755" y="629666"/>
                  </a:moveTo>
                  <a:cubicBezTo>
                    <a:pt x="319278" y="629666"/>
                    <a:pt x="314960" y="625348"/>
                    <a:pt x="314960" y="618871"/>
                  </a:cubicBezTo>
                  <a:lnTo>
                    <a:pt x="314960" y="389763"/>
                  </a:lnTo>
                  <a:lnTo>
                    <a:pt x="325755" y="390906"/>
                  </a:lnTo>
                  <a:lnTo>
                    <a:pt x="336677" y="389763"/>
                  </a:lnTo>
                  <a:lnTo>
                    <a:pt x="336677" y="618744"/>
                  </a:lnTo>
                  <a:cubicBezTo>
                    <a:pt x="336677" y="625221"/>
                    <a:pt x="332359" y="629539"/>
                    <a:pt x="325755" y="629539"/>
                  </a:cubicBezTo>
                  <a:moveTo>
                    <a:pt x="542925" y="577469"/>
                  </a:moveTo>
                  <a:cubicBezTo>
                    <a:pt x="542925" y="582930"/>
                    <a:pt x="538607" y="587248"/>
                    <a:pt x="533146" y="588264"/>
                  </a:cubicBezTo>
                  <a:lnTo>
                    <a:pt x="358267" y="604647"/>
                  </a:lnTo>
                  <a:lnTo>
                    <a:pt x="358267" y="387604"/>
                  </a:lnTo>
                  <a:lnTo>
                    <a:pt x="530860" y="371221"/>
                  </a:lnTo>
                  <a:cubicBezTo>
                    <a:pt x="534162" y="371221"/>
                    <a:pt x="537337" y="372364"/>
                    <a:pt x="539496" y="374523"/>
                  </a:cubicBezTo>
                  <a:cubicBezTo>
                    <a:pt x="541655" y="376682"/>
                    <a:pt x="542798" y="379984"/>
                    <a:pt x="542798" y="382143"/>
                  </a:cubicBezTo>
                  <a:lnTo>
                    <a:pt x="542798" y="419100"/>
                  </a:lnTo>
                  <a:cubicBezTo>
                    <a:pt x="529844" y="426720"/>
                    <a:pt x="521081" y="440817"/>
                    <a:pt x="521081" y="456057"/>
                  </a:cubicBezTo>
                  <a:lnTo>
                    <a:pt x="521081" y="499491"/>
                  </a:lnTo>
                  <a:cubicBezTo>
                    <a:pt x="521081" y="515747"/>
                    <a:pt x="529717" y="528828"/>
                    <a:pt x="542798" y="536448"/>
                  </a:cubicBezTo>
                  <a:close/>
                  <a:moveTo>
                    <a:pt x="586359" y="499364"/>
                  </a:moveTo>
                  <a:cubicBezTo>
                    <a:pt x="586359" y="511302"/>
                    <a:pt x="576580" y="521081"/>
                    <a:pt x="564642" y="521081"/>
                  </a:cubicBezTo>
                  <a:cubicBezTo>
                    <a:pt x="552704" y="521081"/>
                    <a:pt x="542925" y="511302"/>
                    <a:pt x="542925" y="499364"/>
                  </a:cubicBezTo>
                  <a:lnTo>
                    <a:pt x="542925" y="455930"/>
                  </a:lnTo>
                  <a:cubicBezTo>
                    <a:pt x="542925" y="443992"/>
                    <a:pt x="552704" y="434213"/>
                    <a:pt x="564642" y="434213"/>
                  </a:cubicBezTo>
                  <a:cubicBezTo>
                    <a:pt x="576580" y="434213"/>
                    <a:pt x="586359" y="443992"/>
                    <a:pt x="586359" y="455930"/>
                  </a:cubicBezTo>
                  <a:close/>
                  <a:moveTo>
                    <a:pt x="498475" y="499364"/>
                  </a:moveTo>
                  <a:lnTo>
                    <a:pt x="400812" y="510286"/>
                  </a:lnTo>
                  <a:cubicBezTo>
                    <a:pt x="395351" y="511302"/>
                    <a:pt x="391033" y="516763"/>
                    <a:pt x="391033" y="522224"/>
                  </a:cubicBezTo>
                  <a:cubicBezTo>
                    <a:pt x="392176" y="527685"/>
                    <a:pt x="396494" y="532003"/>
                    <a:pt x="401828" y="532003"/>
                  </a:cubicBezTo>
                  <a:lnTo>
                    <a:pt x="402971" y="532003"/>
                  </a:lnTo>
                  <a:lnTo>
                    <a:pt x="500634" y="521208"/>
                  </a:lnTo>
                  <a:cubicBezTo>
                    <a:pt x="506095" y="520192"/>
                    <a:pt x="510413" y="514731"/>
                    <a:pt x="510413" y="509270"/>
                  </a:cubicBezTo>
                  <a:cubicBezTo>
                    <a:pt x="509270" y="502793"/>
                    <a:pt x="503936" y="499491"/>
                    <a:pt x="498475" y="499491"/>
                  </a:cubicBezTo>
                  <a:moveTo>
                    <a:pt x="498475" y="445262"/>
                  </a:moveTo>
                  <a:lnTo>
                    <a:pt x="400812" y="456184"/>
                  </a:lnTo>
                  <a:cubicBezTo>
                    <a:pt x="395351" y="457200"/>
                    <a:pt x="391033" y="462661"/>
                    <a:pt x="391033" y="468122"/>
                  </a:cubicBezTo>
                  <a:cubicBezTo>
                    <a:pt x="392176" y="473583"/>
                    <a:pt x="396494" y="477901"/>
                    <a:pt x="401828" y="477901"/>
                  </a:cubicBezTo>
                  <a:lnTo>
                    <a:pt x="402971" y="477901"/>
                  </a:lnTo>
                  <a:lnTo>
                    <a:pt x="500634" y="466979"/>
                  </a:lnTo>
                  <a:cubicBezTo>
                    <a:pt x="506095" y="465963"/>
                    <a:pt x="510413" y="460502"/>
                    <a:pt x="510413" y="455041"/>
                  </a:cubicBezTo>
                  <a:cubicBezTo>
                    <a:pt x="509270" y="448564"/>
                    <a:pt x="503936" y="444246"/>
                    <a:pt x="498475" y="445262"/>
                  </a:cubicBezTo>
                  <a:moveTo>
                    <a:pt x="640715" y="282448"/>
                  </a:moveTo>
                  <a:lnTo>
                    <a:pt x="629793" y="282448"/>
                  </a:lnTo>
                  <a:lnTo>
                    <a:pt x="629793" y="271526"/>
                  </a:lnTo>
                  <a:cubicBezTo>
                    <a:pt x="629793" y="265049"/>
                    <a:pt x="625475" y="260731"/>
                    <a:pt x="618998" y="260731"/>
                  </a:cubicBezTo>
                  <a:cubicBezTo>
                    <a:pt x="612521" y="260731"/>
                    <a:pt x="608203" y="265049"/>
                    <a:pt x="608203" y="271526"/>
                  </a:cubicBezTo>
                  <a:lnTo>
                    <a:pt x="608203" y="282448"/>
                  </a:lnTo>
                  <a:lnTo>
                    <a:pt x="597408" y="282448"/>
                  </a:lnTo>
                  <a:cubicBezTo>
                    <a:pt x="590931" y="282448"/>
                    <a:pt x="586613" y="286766"/>
                    <a:pt x="586613" y="293243"/>
                  </a:cubicBezTo>
                  <a:cubicBezTo>
                    <a:pt x="586613" y="299720"/>
                    <a:pt x="590931" y="304165"/>
                    <a:pt x="597408" y="304165"/>
                  </a:cubicBezTo>
                  <a:lnTo>
                    <a:pt x="608203" y="304165"/>
                  </a:lnTo>
                  <a:lnTo>
                    <a:pt x="608203" y="314960"/>
                  </a:lnTo>
                  <a:cubicBezTo>
                    <a:pt x="608203" y="321437"/>
                    <a:pt x="612521" y="325755"/>
                    <a:pt x="618998" y="325755"/>
                  </a:cubicBezTo>
                  <a:cubicBezTo>
                    <a:pt x="625475" y="325755"/>
                    <a:pt x="629793" y="321437"/>
                    <a:pt x="629793" y="314960"/>
                  </a:cubicBezTo>
                  <a:lnTo>
                    <a:pt x="629793" y="304165"/>
                  </a:lnTo>
                  <a:lnTo>
                    <a:pt x="640715" y="304165"/>
                  </a:lnTo>
                  <a:cubicBezTo>
                    <a:pt x="647192" y="304165"/>
                    <a:pt x="651510" y="299847"/>
                    <a:pt x="651510" y="293243"/>
                  </a:cubicBezTo>
                  <a:cubicBezTo>
                    <a:pt x="651510" y="286639"/>
                    <a:pt x="647192" y="282448"/>
                    <a:pt x="640715" y="282448"/>
                  </a:cubicBezTo>
                  <a:moveTo>
                    <a:pt x="510286" y="173736"/>
                  </a:moveTo>
                  <a:lnTo>
                    <a:pt x="521081" y="173736"/>
                  </a:lnTo>
                  <a:lnTo>
                    <a:pt x="521081" y="184531"/>
                  </a:lnTo>
                  <a:cubicBezTo>
                    <a:pt x="521081" y="191008"/>
                    <a:pt x="525399" y="195453"/>
                    <a:pt x="531876" y="195453"/>
                  </a:cubicBezTo>
                  <a:cubicBezTo>
                    <a:pt x="538353" y="195453"/>
                    <a:pt x="542671" y="191135"/>
                    <a:pt x="542671" y="184531"/>
                  </a:cubicBezTo>
                  <a:lnTo>
                    <a:pt x="542671" y="173736"/>
                  </a:lnTo>
                  <a:lnTo>
                    <a:pt x="553593" y="173736"/>
                  </a:lnTo>
                  <a:cubicBezTo>
                    <a:pt x="560070" y="173736"/>
                    <a:pt x="564388" y="169418"/>
                    <a:pt x="564388" y="162941"/>
                  </a:cubicBezTo>
                  <a:cubicBezTo>
                    <a:pt x="564388" y="156464"/>
                    <a:pt x="560070" y="152019"/>
                    <a:pt x="553593" y="152019"/>
                  </a:cubicBezTo>
                  <a:lnTo>
                    <a:pt x="542671" y="152019"/>
                  </a:lnTo>
                  <a:lnTo>
                    <a:pt x="542671" y="141224"/>
                  </a:lnTo>
                  <a:cubicBezTo>
                    <a:pt x="542671" y="134747"/>
                    <a:pt x="538353" y="130302"/>
                    <a:pt x="531876" y="130302"/>
                  </a:cubicBezTo>
                  <a:cubicBezTo>
                    <a:pt x="525399" y="130302"/>
                    <a:pt x="521081" y="134620"/>
                    <a:pt x="521081" y="141224"/>
                  </a:cubicBezTo>
                  <a:lnTo>
                    <a:pt x="521081" y="152019"/>
                  </a:lnTo>
                  <a:lnTo>
                    <a:pt x="510286" y="152019"/>
                  </a:lnTo>
                  <a:cubicBezTo>
                    <a:pt x="503809" y="152019"/>
                    <a:pt x="499364" y="156337"/>
                    <a:pt x="499364" y="162941"/>
                  </a:cubicBezTo>
                  <a:cubicBezTo>
                    <a:pt x="499364" y="169545"/>
                    <a:pt x="503682" y="173736"/>
                    <a:pt x="510286" y="173736"/>
                  </a:cubicBezTo>
                  <a:moveTo>
                    <a:pt x="575310" y="65151"/>
                  </a:moveTo>
                  <a:lnTo>
                    <a:pt x="586232" y="65151"/>
                  </a:lnTo>
                  <a:lnTo>
                    <a:pt x="586232" y="76073"/>
                  </a:lnTo>
                  <a:cubicBezTo>
                    <a:pt x="586232" y="82550"/>
                    <a:pt x="590550" y="86868"/>
                    <a:pt x="597027" y="86868"/>
                  </a:cubicBezTo>
                  <a:cubicBezTo>
                    <a:pt x="603504" y="86868"/>
                    <a:pt x="607822" y="82550"/>
                    <a:pt x="607822" y="76073"/>
                  </a:cubicBezTo>
                  <a:lnTo>
                    <a:pt x="607822" y="65151"/>
                  </a:lnTo>
                  <a:lnTo>
                    <a:pt x="618617" y="65151"/>
                  </a:lnTo>
                  <a:cubicBezTo>
                    <a:pt x="625094" y="65151"/>
                    <a:pt x="629412" y="60833"/>
                    <a:pt x="629412" y="54229"/>
                  </a:cubicBezTo>
                  <a:cubicBezTo>
                    <a:pt x="629412" y="47625"/>
                    <a:pt x="625094" y="43434"/>
                    <a:pt x="618617" y="43434"/>
                  </a:cubicBezTo>
                  <a:lnTo>
                    <a:pt x="607822" y="43434"/>
                  </a:lnTo>
                  <a:lnTo>
                    <a:pt x="607822" y="32639"/>
                  </a:lnTo>
                  <a:cubicBezTo>
                    <a:pt x="607822" y="26162"/>
                    <a:pt x="603504" y="21717"/>
                    <a:pt x="597027" y="21717"/>
                  </a:cubicBezTo>
                  <a:cubicBezTo>
                    <a:pt x="590550" y="21717"/>
                    <a:pt x="586232" y="26035"/>
                    <a:pt x="586232" y="32639"/>
                  </a:cubicBezTo>
                  <a:lnTo>
                    <a:pt x="586232" y="43434"/>
                  </a:lnTo>
                  <a:lnTo>
                    <a:pt x="575310" y="43434"/>
                  </a:lnTo>
                  <a:cubicBezTo>
                    <a:pt x="568833" y="43434"/>
                    <a:pt x="564515" y="47752"/>
                    <a:pt x="564515" y="54229"/>
                  </a:cubicBezTo>
                  <a:cubicBezTo>
                    <a:pt x="564515" y="60706"/>
                    <a:pt x="568833" y="65151"/>
                    <a:pt x="575310" y="65151"/>
                  </a:cubicBezTo>
                  <a:moveTo>
                    <a:pt x="54229" y="65151"/>
                  </a:moveTo>
                  <a:lnTo>
                    <a:pt x="65151" y="65151"/>
                  </a:lnTo>
                  <a:lnTo>
                    <a:pt x="65151" y="76073"/>
                  </a:lnTo>
                  <a:cubicBezTo>
                    <a:pt x="65151" y="82550"/>
                    <a:pt x="69469" y="86868"/>
                    <a:pt x="75946" y="86868"/>
                  </a:cubicBezTo>
                  <a:cubicBezTo>
                    <a:pt x="82423" y="86868"/>
                    <a:pt x="86741" y="82550"/>
                    <a:pt x="86741" y="76073"/>
                  </a:cubicBezTo>
                  <a:lnTo>
                    <a:pt x="86741" y="65151"/>
                  </a:lnTo>
                  <a:lnTo>
                    <a:pt x="97536" y="65151"/>
                  </a:lnTo>
                  <a:cubicBezTo>
                    <a:pt x="104013" y="65151"/>
                    <a:pt x="108458" y="60833"/>
                    <a:pt x="108458" y="54229"/>
                  </a:cubicBezTo>
                  <a:cubicBezTo>
                    <a:pt x="108458" y="47625"/>
                    <a:pt x="104140" y="43434"/>
                    <a:pt x="97536" y="43434"/>
                  </a:cubicBezTo>
                  <a:lnTo>
                    <a:pt x="86868" y="43434"/>
                  </a:lnTo>
                  <a:lnTo>
                    <a:pt x="86868" y="32639"/>
                  </a:lnTo>
                  <a:cubicBezTo>
                    <a:pt x="86868" y="26162"/>
                    <a:pt x="82550" y="21717"/>
                    <a:pt x="76073" y="21717"/>
                  </a:cubicBezTo>
                  <a:cubicBezTo>
                    <a:pt x="69596" y="21717"/>
                    <a:pt x="65278" y="26035"/>
                    <a:pt x="65278" y="32639"/>
                  </a:cubicBezTo>
                  <a:lnTo>
                    <a:pt x="65278" y="43434"/>
                  </a:lnTo>
                  <a:lnTo>
                    <a:pt x="54229" y="43434"/>
                  </a:lnTo>
                  <a:cubicBezTo>
                    <a:pt x="47752" y="43434"/>
                    <a:pt x="43434" y="47752"/>
                    <a:pt x="43434" y="54229"/>
                  </a:cubicBezTo>
                  <a:cubicBezTo>
                    <a:pt x="43434" y="60706"/>
                    <a:pt x="47752" y="65151"/>
                    <a:pt x="54229" y="65151"/>
                  </a:cubicBezTo>
                  <a:moveTo>
                    <a:pt x="108458" y="173736"/>
                  </a:moveTo>
                  <a:cubicBezTo>
                    <a:pt x="101981" y="173736"/>
                    <a:pt x="97536" y="178054"/>
                    <a:pt x="97536" y="184531"/>
                  </a:cubicBezTo>
                  <a:cubicBezTo>
                    <a:pt x="97536" y="191008"/>
                    <a:pt x="101854" y="195453"/>
                    <a:pt x="108458" y="195453"/>
                  </a:cubicBezTo>
                  <a:lnTo>
                    <a:pt x="119380" y="195453"/>
                  </a:lnTo>
                  <a:lnTo>
                    <a:pt x="119380" y="206375"/>
                  </a:lnTo>
                  <a:cubicBezTo>
                    <a:pt x="119380" y="212852"/>
                    <a:pt x="123698" y="217170"/>
                    <a:pt x="130175" y="217170"/>
                  </a:cubicBezTo>
                  <a:cubicBezTo>
                    <a:pt x="136652" y="217170"/>
                    <a:pt x="140970" y="212852"/>
                    <a:pt x="140970" y="206375"/>
                  </a:cubicBezTo>
                  <a:lnTo>
                    <a:pt x="140970" y="195453"/>
                  </a:lnTo>
                  <a:lnTo>
                    <a:pt x="151765" y="195453"/>
                  </a:lnTo>
                  <a:cubicBezTo>
                    <a:pt x="158242" y="195453"/>
                    <a:pt x="162687" y="191135"/>
                    <a:pt x="162687" y="184531"/>
                  </a:cubicBezTo>
                  <a:cubicBezTo>
                    <a:pt x="162687" y="177927"/>
                    <a:pt x="158369" y="173736"/>
                    <a:pt x="151765" y="173736"/>
                  </a:cubicBezTo>
                  <a:lnTo>
                    <a:pt x="140970" y="173736"/>
                  </a:lnTo>
                  <a:lnTo>
                    <a:pt x="140970" y="162941"/>
                  </a:lnTo>
                  <a:cubicBezTo>
                    <a:pt x="140970" y="156464"/>
                    <a:pt x="136652" y="152019"/>
                    <a:pt x="130175" y="152019"/>
                  </a:cubicBezTo>
                  <a:cubicBezTo>
                    <a:pt x="123698" y="152019"/>
                    <a:pt x="119380" y="156337"/>
                    <a:pt x="119380" y="162941"/>
                  </a:cubicBezTo>
                  <a:lnTo>
                    <a:pt x="119380" y="173736"/>
                  </a:lnTo>
                  <a:close/>
                  <a:moveTo>
                    <a:pt x="43434" y="347345"/>
                  </a:moveTo>
                  <a:lnTo>
                    <a:pt x="54229" y="347345"/>
                  </a:lnTo>
                  <a:cubicBezTo>
                    <a:pt x="60706" y="347345"/>
                    <a:pt x="65151" y="343027"/>
                    <a:pt x="65151" y="336550"/>
                  </a:cubicBezTo>
                  <a:cubicBezTo>
                    <a:pt x="65151" y="330073"/>
                    <a:pt x="60833" y="325628"/>
                    <a:pt x="54229" y="325628"/>
                  </a:cubicBezTo>
                  <a:lnTo>
                    <a:pt x="43434" y="325628"/>
                  </a:lnTo>
                  <a:lnTo>
                    <a:pt x="43434" y="314833"/>
                  </a:lnTo>
                  <a:cubicBezTo>
                    <a:pt x="43434" y="308356"/>
                    <a:pt x="39116" y="304038"/>
                    <a:pt x="32639" y="304038"/>
                  </a:cubicBezTo>
                  <a:cubicBezTo>
                    <a:pt x="26162" y="304038"/>
                    <a:pt x="21717" y="308356"/>
                    <a:pt x="21717" y="314833"/>
                  </a:cubicBezTo>
                  <a:lnTo>
                    <a:pt x="21717" y="325628"/>
                  </a:lnTo>
                  <a:lnTo>
                    <a:pt x="10795" y="325628"/>
                  </a:lnTo>
                  <a:cubicBezTo>
                    <a:pt x="4318" y="325628"/>
                    <a:pt x="0" y="329946"/>
                    <a:pt x="0" y="336550"/>
                  </a:cubicBezTo>
                  <a:cubicBezTo>
                    <a:pt x="0" y="343154"/>
                    <a:pt x="4318" y="347345"/>
                    <a:pt x="10795" y="347345"/>
                  </a:cubicBezTo>
                  <a:lnTo>
                    <a:pt x="21590" y="347345"/>
                  </a:lnTo>
                  <a:lnTo>
                    <a:pt x="21590" y="358267"/>
                  </a:lnTo>
                  <a:cubicBezTo>
                    <a:pt x="21590" y="364744"/>
                    <a:pt x="25908" y="369062"/>
                    <a:pt x="32512" y="369062"/>
                  </a:cubicBezTo>
                  <a:cubicBezTo>
                    <a:pt x="39116" y="369062"/>
                    <a:pt x="43307" y="364744"/>
                    <a:pt x="43307" y="358267"/>
                  </a:cubicBezTo>
                  <a:close/>
                </a:path>
              </a:pathLst>
            </a:custGeom>
            <a:solidFill>
              <a:srgbClr val="000000"/>
            </a:solidFill>
          </p:spPr>
        </p:sp>
      </p:grpSp>
      <p:grpSp>
        <p:nvGrpSpPr>
          <p:cNvPr id="145" name="Group 145"/>
          <p:cNvGrpSpPr>
            <a:grpSpLocks noChangeAspect="1"/>
          </p:cNvGrpSpPr>
          <p:nvPr/>
        </p:nvGrpSpPr>
        <p:grpSpPr>
          <a:xfrm>
            <a:off x="9398232" y="2316394"/>
            <a:ext cx="444179" cy="12802"/>
            <a:chOff x="0" y="0"/>
            <a:chExt cx="444182" cy="12802"/>
          </a:xfrm>
        </p:grpSpPr>
        <p:sp>
          <p:nvSpPr>
            <p:cNvPr id="146" name="Freeform 146"/>
            <p:cNvSpPr/>
            <p:nvPr/>
          </p:nvSpPr>
          <p:spPr>
            <a:xfrm>
              <a:off x="0" y="0"/>
              <a:ext cx="444119" cy="12827"/>
            </a:xfrm>
            <a:custGeom>
              <a:avLst/>
              <a:gdLst/>
              <a:ahLst/>
              <a:cxnLst/>
              <a:rect l="l" t="t" r="r" b="b"/>
              <a:pathLst>
                <a:path w="444119" h="12827">
                  <a:moveTo>
                    <a:pt x="0" y="0"/>
                  </a:moveTo>
                  <a:lnTo>
                    <a:pt x="0" y="6350"/>
                  </a:lnTo>
                  <a:lnTo>
                    <a:pt x="0" y="0"/>
                  </a:lnTo>
                  <a:lnTo>
                    <a:pt x="444119" y="0"/>
                  </a:lnTo>
                  <a:lnTo>
                    <a:pt x="444119" y="6350"/>
                  </a:lnTo>
                  <a:lnTo>
                    <a:pt x="444119" y="12700"/>
                  </a:lnTo>
                  <a:lnTo>
                    <a:pt x="0" y="12700"/>
                  </a:lnTo>
                  <a:lnTo>
                    <a:pt x="0" y="6350"/>
                  </a:lnTo>
                  <a:lnTo>
                    <a:pt x="0" y="0"/>
                  </a:lnTo>
                  <a:moveTo>
                    <a:pt x="0" y="12827"/>
                  </a:moveTo>
                  <a:lnTo>
                    <a:pt x="0" y="0"/>
                  </a:lnTo>
                  <a:lnTo>
                    <a:pt x="444119" y="0"/>
                  </a:lnTo>
                  <a:lnTo>
                    <a:pt x="444119" y="12827"/>
                  </a:lnTo>
                  <a:lnTo>
                    <a:pt x="0" y="12827"/>
                  </a:lnTo>
                  <a:close/>
                </a:path>
              </a:pathLst>
            </a:custGeom>
            <a:solidFill>
              <a:srgbClr val="17181C"/>
            </a:solidFill>
          </p:spPr>
        </p:sp>
      </p:grpSp>
      <p:grpSp>
        <p:nvGrpSpPr>
          <p:cNvPr id="147" name="Group 147"/>
          <p:cNvGrpSpPr>
            <a:grpSpLocks noChangeAspect="1"/>
          </p:cNvGrpSpPr>
          <p:nvPr/>
        </p:nvGrpSpPr>
        <p:grpSpPr>
          <a:xfrm>
            <a:off x="11459394" y="8516483"/>
            <a:ext cx="246697" cy="358292"/>
            <a:chOff x="0" y="0"/>
            <a:chExt cx="246698" cy="358292"/>
          </a:xfrm>
        </p:grpSpPr>
        <p:sp>
          <p:nvSpPr>
            <p:cNvPr id="148" name="Freeform 148"/>
            <p:cNvSpPr/>
            <p:nvPr/>
          </p:nvSpPr>
          <p:spPr>
            <a:xfrm>
              <a:off x="0" y="0"/>
              <a:ext cx="246634" cy="358267"/>
            </a:xfrm>
            <a:custGeom>
              <a:avLst/>
              <a:gdLst/>
              <a:ahLst/>
              <a:cxnLst/>
              <a:rect l="l" t="t" r="r" b="b"/>
              <a:pathLst>
                <a:path w="246634" h="358267">
                  <a:moveTo>
                    <a:pt x="123317" y="0"/>
                  </a:moveTo>
                  <a:cubicBezTo>
                    <a:pt x="55245" y="0"/>
                    <a:pt x="0" y="55245"/>
                    <a:pt x="0" y="123317"/>
                  </a:cubicBezTo>
                  <a:cubicBezTo>
                    <a:pt x="0" y="191389"/>
                    <a:pt x="111633" y="358267"/>
                    <a:pt x="123317" y="358267"/>
                  </a:cubicBezTo>
                  <a:cubicBezTo>
                    <a:pt x="135001" y="358267"/>
                    <a:pt x="246634" y="191389"/>
                    <a:pt x="246634" y="123317"/>
                  </a:cubicBezTo>
                  <a:cubicBezTo>
                    <a:pt x="246634" y="55245"/>
                    <a:pt x="191516" y="0"/>
                    <a:pt x="123317" y="0"/>
                  </a:cubicBezTo>
                  <a:moveTo>
                    <a:pt x="123317" y="176911"/>
                  </a:moveTo>
                  <a:cubicBezTo>
                    <a:pt x="93218" y="176911"/>
                    <a:pt x="68961" y="152527"/>
                    <a:pt x="68961" y="122428"/>
                  </a:cubicBezTo>
                  <a:cubicBezTo>
                    <a:pt x="68961" y="92329"/>
                    <a:pt x="93218" y="68072"/>
                    <a:pt x="123317" y="68072"/>
                  </a:cubicBezTo>
                  <a:cubicBezTo>
                    <a:pt x="153416" y="68072"/>
                    <a:pt x="177800" y="92329"/>
                    <a:pt x="177800" y="122428"/>
                  </a:cubicBezTo>
                  <a:cubicBezTo>
                    <a:pt x="177800" y="152527"/>
                    <a:pt x="153416" y="176911"/>
                    <a:pt x="123444" y="176911"/>
                  </a:cubicBezTo>
                </a:path>
              </a:pathLst>
            </a:custGeom>
            <a:solidFill>
              <a:srgbClr val="F19629"/>
            </a:solidFill>
          </p:spPr>
        </p:sp>
      </p:grpSp>
      <p:grpSp>
        <p:nvGrpSpPr>
          <p:cNvPr id="149" name="Group 149"/>
          <p:cNvGrpSpPr>
            <a:grpSpLocks noChangeAspect="1"/>
          </p:cNvGrpSpPr>
          <p:nvPr/>
        </p:nvGrpSpPr>
        <p:grpSpPr>
          <a:xfrm>
            <a:off x="12050982" y="8741635"/>
            <a:ext cx="694868" cy="20584"/>
            <a:chOff x="0" y="0"/>
            <a:chExt cx="694868" cy="20587"/>
          </a:xfrm>
        </p:grpSpPr>
        <p:sp>
          <p:nvSpPr>
            <p:cNvPr id="150" name="Freeform 150"/>
            <p:cNvSpPr/>
            <p:nvPr/>
          </p:nvSpPr>
          <p:spPr>
            <a:xfrm>
              <a:off x="0" y="0"/>
              <a:ext cx="694817" cy="20574"/>
            </a:xfrm>
            <a:custGeom>
              <a:avLst/>
              <a:gdLst/>
              <a:ahLst/>
              <a:cxnLst/>
              <a:rect l="l" t="t" r="r" b="b"/>
              <a:pathLst>
                <a:path w="694817" h="20574">
                  <a:moveTo>
                    <a:pt x="0" y="0"/>
                  </a:moveTo>
                  <a:lnTo>
                    <a:pt x="0" y="10287"/>
                  </a:lnTo>
                  <a:lnTo>
                    <a:pt x="0" y="0"/>
                  </a:lnTo>
                  <a:lnTo>
                    <a:pt x="694817" y="0"/>
                  </a:lnTo>
                  <a:lnTo>
                    <a:pt x="694817" y="10287"/>
                  </a:lnTo>
                  <a:lnTo>
                    <a:pt x="694817" y="20574"/>
                  </a:lnTo>
                  <a:lnTo>
                    <a:pt x="0" y="20574"/>
                  </a:lnTo>
                  <a:lnTo>
                    <a:pt x="0" y="10287"/>
                  </a:lnTo>
                  <a:lnTo>
                    <a:pt x="0" y="0"/>
                  </a:lnTo>
                  <a:moveTo>
                    <a:pt x="0" y="20574"/>
                  </a:moveTo>
                  <a:lnTo>
                    <a:pt x="0" y="0"/>
                  </a:lnTo>
                  <a:lnTo>
                    <a:pt x="694817" y="0"/>
                  </a:lnTo>
                  <a:lnTo>
                    <a:pt x="694817" y="20574"/>
                  </a:lnTo>
                  <a:lnTo>
                    <a:pt x="0" y="20574"/>
                  </a:lnTo>
                  <a:close/>
                </a:path>
              </a:pathLst>
            </a:custGeom>
            <a:solidFill>
              <a:srgbClr val="FF8E00"/>
            </a:solidFill>
          </p:spPr>
        </p:sp>
      </p:grpSp>
      <p:sp>
        <p:nvSpPr>
          <p:cNvPr id="151" name="Freeform 151"/>
          <p:cNvSpPr/>
          <p:nvPr/>
        </p:nvSpPr>
        <p:spPr>
          <a:xfrm>
            <a:off x="11786616" y="1887969"/>
            <a:ext cx="479298" cy="592484"/>
          </a:xfrm>
          <a:custGeom>
            <a:avLst/>
            <a:gdLst/>
            <a:ahLst/>
            <a:cxnLst/>
            <a:rect l="l" t="t" r="r" b="b"/>
            <a:pathLst>
              <a:path w="479298" h="592484">
                <a:moveTo>
                  <a:pt x="0" y="0"/>
                </a:moveTo>
                <a:lnTo>
                  <a:pt x="479298" y="0"/>
                </a:lnTo>
                <a:lnTo>
                  <a:pt x="479298" y="592484"/>
                </a:lnTo>
                <a:lnTo>
                  <a:pt x="0" y="592484"/>
                </a:lnTo>
                <a:lnTo>
                  <a:pt x="0" y="0"/>
                </a:lnTo>
                <a:close/>
              </a:path>
            </a:pathLst>
          </a:custGeom>
          <a:blipFill>
            <a:blip r:embed="rId15"/>
            <a:stretch>
              <a:fillRect t="-1" r="-5" b="-4014"/>
            </a:stretch>
          </a:blipFill>
        </p:spPr>
      </p:sp>
      <p:grpSp>
        <p:nvGrpSpPr>
          <p:cNvPr id="152" name="Group 152"/>
          <p:cNvGrpSpPr>
            <a:grpSpLocks noChangeAspect="1"/>
          </p:cNvGrpSpPr>
          <p:nvPr/>
        </p:nvGrpSpPr>
        <p:grpSpPr>
          <a:xfrm>
            <a:off x="1240536" y="3040780"/>
            <a:ext cx="352844" cy="390858"/>
            <a:chOff x="0" y="0"/>
            <a:chExt cx="352844" cy="390855"/>
          </a:xfrm>
        </p:grpSpPr>
        <p:sp>
          <p:nvSpPr>
            <p:cNvPr id="153" name="Freeform 153"/>
            <p:cNvSpPr/>
            <p:nvPr/>
          </p:nvSpPr>
          <p:spPr>
            <a:xfrm>
              <a:off x="0" y="0"/>
              <a:ext cx="355219" cy="390779"/>
            </a:xfrm>
            <a:custGeom>
              <a:avLst/>
              <a:gdLst/>
              <a:ahLst/>
              <a:cxnLst/>
              <a:rect l="l" t="t" r="r" b="b"/>
              <a:pathLst>
                <a:path w="355219" h="390779">
                  <a:moveTo>
                    <a:pt x="249809" y="158242"/>
                  </a:moveTo>
                  <a:cubicBezTo>
                    <a:pt x="249809" y="156337"/>
                    <a:pt x="249047" y="154559"/>
                    <a:pt x="247777" y="153289"/>
                  </a:cubicBezTo>
                  <a:cubicBezTo>
                    <a:pt x="246507" y="152019"/>
                    <a:pt x="244729" y="151257"/>
                    <a:pt x="242824" y="151257"/>
                  </a:cubicBezTo>
                  <a:lnTo>
                    <a:pt x="40386" y="151257"/>
                  </a:lnTo>
                  <a:cubicBezTo>
                    <a:pt x="36576" y="151257"/>
                    <a:pt x="33401" y="154432"/>
                    <a:pt x="33401" y="158242"/>
                  </a:cubicBezTo>
                  <a:cubicBezTo>
                    <a:pt x="33401" y="162052"/>
                    <a:pt x="36576" y="165227"/>
                    <a:pt x="40386" y="165227"/>
                  </a:cubicBezTo>
                  <a:lnTo>
                    <a:pt x="242824" y="165227"/>
                  </a:lnTo>
                  <a:cubicBezTo>
                    <a:pt x="244729" y="165227"/>
                    <a:pt x="246507" y="164465"/>
                    <a:pt x="247777" y="163195"/>
                  </a:cubicBezTo>
                  <a:cubicBezTo>
                    <a:pt x="249047" y="161925"/>
                    <a:pt x="249809" y="160147"/>
                    <a:pt x="249809" y="158242"/>
                  </a:cubicBezTo>
                  <a:moveTo>
                    <a:pt x="217043" y="204724"/>
                  </a:moveTo>
                  <a:cubicBezTo>
                    <a:pt x="217043" y="202819"/>
                    <a:pt x="216281" y="201041"/>
                    <a:pt x="215011" y="199771"/>
                  </a:cubicBezTo>
                  <a:cubicBezTo>
                    <a:pt x="213741" y="198501"/>
                    <a:pt x="211963" y="197739"/>
                    <a:pt x="210058" y="197739"/>
                  </a:cubicBezTo>
                  <a:lnTo>
                    <a:pt x="40386" y="197739"/>
                  </a:lnTo>
                  <a:cubicBezTo>
                    <a:pt x="36576" y="197739"/>
                    <a:pt x="33401" y="200914"/>
                    <a:pt x="33401" y="204724"/>
                  </a:cubicBezTo>
                  <a:cubicBezTo>
                    <a:pt x="33401" y="208534"/>
                    <a:pt x="36576" y="211709"/>
                    <a:pt x="40386" y="211709"/>
                  </a:cubicBezTo>
                  <a:lnTo>
                    <a:pt x="210058" y="211709"/>
                  </a:lnTo>
                  <a:cubicBezTo>
                    <a:pt x="211836" y="211709"/>
                    <a:pt x="213614" y="210947"/>
                    <a:pt x="215011" y="209677"/>
                  </a:cubicBezTo>
                  <a:cubicBezTo>
                    <a:pt x="216408" y="208407"/>
                    <a:pt x="217043" y="206629"/>
                    <a:pt x="217043" y="204724"/>
                  </a:cubicBezTo>
                  <a:moveTo>
                    <a:pt x="188595" y="251333"/>
                  </a:moveTo>
                  <a:cubicBezTo>
                    <a:pt x="188595" y="249428"/>
                    <a:pt x="187833" y="247650"/>
                    <a:pt x="186563" y="246380"/>
                  </a:cubicBezTo>
                  <a:cubicBezTo>
                    <a:pt x="185293" y="245110"/>
                    <a:pt x="183515" y="244348"/>
                    <a:pt x="181610" y="244348"/>
                  </a:cubicBezTo>
                  <a:lnTo>
                    <a:pt x="40386" y="244348"/>
                  </a:lnTo>
                  <a:cubicBezTo>
                    <a:pt x="36576" y="244348"/>
                    <a:pt x="33401" y="247523"/>
                    <a:pt x="33401" y="251333"/>
                  </a:cubicBezTo>
                  <a:cubicBezTo>
                    <a:pt x="33401" y="255143"/>
                    <a:pt x="36576" y="258318"/>
                    <a:pt x="40386" y="258318"/>
                  </a:cubicBezTo>
                  <a:lnTo>
                    <a:pt x="181610" y="258318"/>
                  </a:lnTo>
                  <a:cubicBezTo>
                    <a:pt x="183515" y="258318"/>
                    <a:pt x="185293" y="257556"/>
                    <a:pt x="186563" y="256286"/>
                  </a:cubicBezTo>
                  <a:cubicBezTo>
                    <a:pt x="187833" y="255016"/>
                    <a:pt x="188595" y="253238"/>
                    <a:pt x="188595" y="251333"/>
                  </a:cubicBezTo>
                  <a:moveTo>
                    <a:pt x="40386" y="293116"/>
                  </a:moveTo>
                  <a:cubicBezTo>
                    <a:pt x="36576" y="293243"/>
                    <a:pt x="33528" y="296291"/>
                    <a:pt x="33528" y="300101"/>
                  </a:cubicBezTo>
                  <a:cubicBezTo>
                    <a:pt x="33528" y="303911"/>
                    <a:pt x="36576" y="306959"/>
                    <a:pt x="40386" y="307086"/>
                  </a:cubicBezTo>
                  <a:lnTo>
                    <a:pt x="169545" y="307086"/>
                  </a:lnTo>
                  <a:cubicBezTo>
                    <a:pt x="173355" y="306959"/>
                    <a:pt x="176403" y="303911"/>
                    <a:pt x="176403" y="300101"/>
                  </a:cubicBezTo>
                  <a:cubicBezTo>
                    <a:pt x="176403" y="296291"/>
                    <a:pt x="173355" y="293243"/>
                    <a:pt x="169545" y="293116"/>
                  </a:cubicBezTo>
                  <a:close/>
                  <a:moveTo>
                    <a:pt x="169545" y="118618"/>
                  </a:moveTo>
                  <a:cubicBezTo>
                    <a:pt x="173355" y="118491"/>
                    <a:pt x="176403" y="115443"/>
                    <a:pt x="176403" y="111633"/>
                  </a:cubicBezTo>
                  <a:cubicBezTo>
                    <a:pt x="176403" y="107823"/>
                    <a:pt x="173355" y="104775"/>
                    <a:pt x="169545" y="104648"/>
                  </a:cubicBezTo>
                  <a:lnTo>
                    <a:pt x="40386" y="104648"/>
                  </a:lnTo>
                  <a:cubicBezTo>
                    <a:pt x="36576" y="104775"/>
                    <a:pt x="33528" y="107823"/>
                    <a:pt x="33528" y="111633"/>
                  </a:cubicBezTo>
                  <a:cubicBezTo>
                    <a:pt x="33528" y="115443"/>
                    <a:pt x="36576" y="118491"/>
                    <a:pt x="40386" y="118618"/>
                  </a:cubicBezTo>
                  <a:close/>
                  <a:moveTo>
                    <a:pt x="276225" y="265811"/>
                  </a:moveTo>
                  <a:cubicBezTo>
                    <a:pt x="274320" y="265811"/>
                    <a:pt x="272542" y="266573"/>
                    <a:pt x="271272" y="267843"/>
                  </a:cubicBezTo>
                  <a:cubicBezTo>
                    <a:pt x="270002" y="269113"/>
                    <a:pt x="269240" y="270891"/>
                    <a:pt x="269240" y="272796"/>
                  </a:cubicBezTo>
                  <a:lnTo>
                    <a:pt x="269240" y="343535"/>
                  </a:lnTo>
                  <a:cubicBezTo>
                    <a:pt x="269240" y="361950"/>
                    <a:pt x="254254" y="376936"/>
                    <a:pt x="235839" y="376936"/>
                  </a:cubicBezTo>
                  <a:lnTo>
                    <a:pt x="47371" y="376936"/>
                  </a:lnTo>
                  <a:cubicBezTo>
                    <a:pt x="28956" y="376936"/>
                    <a:pt x="13970" y="361950"/>
                    <a:pt x="13970" y="343535"/>
                  </a:cubicBezTo>
                  <a:lnTo>
                    <a:pt x="13970" y="47371"/>
                  </a:lnTo>
                  <a:cubicBezTo>
                    <a:pt x="13970" y="28956"/>
                    <a:pt x="28956" y="13970"/>
                    <a:pt x="47371" y="13970"/>
                  </a:cubicBezTo>
                  <a:lnTo>
                    <a:pt x="188468" y="13970"/>
                  </a:lnTo>
                  <a:lnTo>
                    <a:pt x="188468" y="52832"/>
                  </a:lnTo>
                  <a:cubicBezTo>
                    <a:pt x="188468" y="75946"/>
                    <a:pt x="207264" y="94742"/>
                    <a:pt x="230378" y="94742"/>
                  </a:cubicBezTo>
                  <a:lnTo>
                    <a:pt x="269240" y="94742"/>
                  </a:lnTo>
                  <a:lnTo>
                    <a:pt x="269240" y="113665"/>
                  </a:lnTo>
                  <a:cubicBezTo>
                    <a:pt x="269240" y="117475"/>
                    <a:pt x="272415" y="120650"/>
                    <a:pt x="276225" y="120650"/>
                  </a:cubicBezTo>
                  <a:cubicBezTo>
                    <a:pt x="280035" y="120650"/>
                    <a:pt x="283210" y="117475"/>
                    <a:pt x="283210" y="113665"/>
                  </a:cubicBezTo>
                  <a:lnTo>
                    <a:pt x="283210" y="87757"/>
                  </a:lnTo>
                  <a:cubicBezTo>
                    <a:pt x="283210" y="85852"/>
                    <a:pt x="282448" y="84201"/>
                    <a:pt x="281178" y="82804"/>
                  </a:cubicBezTo>
                  <a:lnTo>
                    <a:pt x="200406" y="2159"/>
                  </a:lnTo>
                  <a:cubicBezTo>
                    <a:pt x="199009" y="889"/>
                    <a:pt x="197231" y="127"/>
                    <a:pt x="195453" y="0"/>
                  </a:cubicBezTo>
                  <a:lnTo>
                    <a:pt x="47371" y="0"/>
                  </a:lnTo>
                  <a:cubicBezTo>
                    <a:pt x="21209" y="0"/>
                    <a:pt x="0" y="21209"/>
                    <a:pt x="0" y="47371"/>
                  </a:cubicBezTo>
                  <a:lnTo>
                    <a:pt x="0" y="343408"/>
                  </a:lnTo>
                  <a:cubicBezTo>
                    <a:pt x="0" y="369570"/>
                    <a:pt x="21209" y="390779"/>
                    <a:pt x="47371" y="390779"/>
                  </a:cubicBezTo>
                  <a:lnTo>
                    <a:pt x="235839" y="390779"/>
                  </a:lnTo>
                  <a:cubicBezTo>
                    <a:pt x="262001" y="390779"/>
                    <a:pt x="283210" y="369570"/>
                    <a:pt x="283210" y="343408"/>
                  </a:cubicBezTo>
                  <a:lnTo>
                    <a:pt x="283210" y="272796"/>
                  </a:lnTo>
                  <a:cubicBezTo>
                    <a:pt x="283210" y="270891"/>
                    <a:pt x="282448" y="269113"/>
                    <a:pt x="281178" y="267843"/>
                  </a:cubicBezTo>
                  <a:cubicBezTo>
                    <a:pt x="279908" y="266573"/>
                    <a:pt x="278130" y="265811"/>
                    <a:pt x="276225" y="265811"/>
                  </a:cubicBezTo>
                  <a:moveTo>
                    <a:pt x="202438" y="23876"/>
                  </a:moveTo>
                  <a:lnTo>
                    <a:pt x="259461" y="80772"/>
                  </a:lnTo>
                  <a:lnTo>
                    <a:pt x="230378" y="80772"/>
                  </a:lnTo>
                  <a:cubicBezTo>
                    <a:pt x="215011" y="80772"/>
                    <a:pt x="202438" y="68326"/>
                    <a:pt x="202438" y="52832"/>
                  </a:cubicBezTo>
                  <a:close/>
                  <a:moveTo>
                    <a:pt x="352298" y="119507"/>
                  </a:moveTo>
                  <a:cubicBezTo>
                    <a:pt x="350520" y="109220"/>
                    <a:pt x="342900" y="101092"/>
                    <a:pt x="332867" y="98679"/>
                  </a:cubicBezTo>
                  <a:cubicBezTo>
                    <a:pt x="322834" y="96266"/>
                    <a:pt x="312166" y="100076"/>
                    <a:pt x="305943" y="108458"/>
                  </a:cubicBezTo>
                  <a:lnTo>
                    <a:pt x="204597" y="247777"/>
                  </a:lnTo>
                  <a:cubicBezTo>
                    <a:pt x="204089" y="248539"/>
                    <a:pt x="203708" y="249428"/>
                    <a:pt x="203454" y="250317"/>
                  </a:cubicBezTo>
                  <a:lnTo>
                    <a:pt x="190627" y="299847"/>
                  </a:lnTo>
                  <a:cubicBezTo>
                    <a:pt x="189992" y="302641"/>
                    <a:pt x="191008" y="305435"/>
                    <a:pt x="193294" y="307213"/>
                  </a:cubicBezTo>
                  <a:cubicBezTo>
                    <a:pt x="195580" y="308991"/>
                    <a:pt x="198628" y="308991"/>
                    <a:pt x="201041" y="307467"/>
                  </a:cubicBezTo>
                  <a:lnTo>
                    <a:pt x="244348" y="279908"/>
                  </a:lnTo>
                  <a:cubicBezTo>
                    <a:pt x="245110" y="279400"/>
                    <a:pt x="245745" y="278765"/>
                    <a:pt x="246253" y="278130"/>
                  </a:cubicBezTo>
                  <a:lnTo>
                    <a:pt x="337566" y="152527"/>
                  </a:lnTo>
                  <a:cubicBezTo>
                    <a:pt x="343916" y="143510"/>
                    <a:pt x="355219" y="131699"/>
                    <a:pt x="352171" y="119507"/>
                  </a:cubicBezTo>
                  <a:moveTo>
                    <a:pt x="208661" y="286258"/>
                  </a:moveTo>
                  <a:lnTo>
                    <a:pt x="214503" y="263525"/>
                  </a:lnTo>
                  <a:lnTo>
                    <a:pt x="228346" y="273685"/>
                  </a:lnTo>
                  <a:close/>
                  <a:moveTo>
                    <a:pt x="239268" y="264287"/>
                  </a:moveTo>
                  <a:lnTo>
                    <a:pt x="220091" y="250317"/>
                  </a:lnTo>
                  <a:lnTo>
                    <a:pt x="303149" y="135890"/>
                  </a:lnTo>
                  <a:lnTo>
                    <a:pt x="322326" y="149860"/>
                  </a:lnTo>
                  <a:close/>
                  <a:moveTo>
                    <a:pt x="336423" y="130556"/>
                  </a:moveTo>
                  <a:lnTo>
                    <a:pt x="330581" y="138684"/>
                  </a:lnTo>
                  <a:lnTo>
                    <a:pt x="311404" y="124714"/>
                  </a:lnTo>
                  <a:cubicBezTo>
                    <a:pt x="314833" y="120523"/>
                    <a:pt x="318770" y="112268"/>
                    <a:pt x="324993" y="111887"/>
                  </a:cubicBezTo>
                  <a:cubicBezTo>
                    <a:pt x="329692" y="111252"/>
                    <a:pt x="334391" y="113411"/>
                    <a:pt x="336804" y="117475"/>
                  </a:cubicBezTo>
                  <a:cubicBezTo>
                    <a:pt x="339217" y="121539"/>
                    <a:pt x="339090" y="126619"/>
                    <a:pt x="336423" y="130556"/>
                  </a:cubicBezTo>
                </a:path>
              </a:pathLst>
            </a:custGeom>
            <a:solidFill>
              <a:srgbClr val="000000"/>
            </a:solidFill>
          </p:spPr>
        </p:sp>
      </p:grpSp>
      <p:grpSp>
        <p:nvGrpSpPr>
          <p:cNvPr id="154" name="Group 154"/>
          <p:cNvGrpSpPr>
            <a:grpSpLocks noChangeAspect="1"/>
          </p:cNvGrpSpPr>
          <p:nvPr/>
        </p:nvGrpSpPr>
        <p:grpSpPr>
          <a:xfrm>
            <a:off x="6603849" y="3048940"/>
            <a:ext cx="343881" cy="356521"/>
            <a:chOff x="0" y="0"/>
            <a:chExt cx="343878" cy="356527"/>
          </a:xfrm>
        </p:grpSpPr>
        <p:sp>
          <p:nvSpPr>
            <p:cNvPr id="155" name="Freeform 155"/>
            <p:cNvSpPr/>
            <p:nvPr/>
          </p:nvSpPr>
          <p:spPr>
            <a:xfrm>
              <a:off x="0" y="-381"/>
              <a:ext cx="343789" cy="356870"/>
            </a:xfrm>
            <a:custGeom>
              <a:avLst/>
              <a:gdLst/>
              <a:ahLst/>
              <a:cxnLst/>
              <a:rect l="l" t="t" r="r" b="b"/>
              <a:pathLst>
                <a:path w="343789" h="356870">
                  <a:moveTo>
                    <a:pt x="6223" y="356870"/>
                  </a:moveTo>
                  <a:cubicBezTo>
                    <a:pt x="104013" y="356870"/>
                    <a:pt x="210947" y="356870"/>
                    <a:pt x="308737" y="356870"/>
                  </a:cubicBezTo>
                  <a:lnTo>
                    <a:pt x="337439" y="356870"/>
                  </a:lnTo>
                  <a:cubicBezTo>
                    <a:pt x="340995" y="356870"/>
                    <a:pt x="343789" y="354076"/>
                    <a:pt x="343789" y="350520"/>
                  </a:cubicBezTo>
                  <a:cubicBezTo>
                    <a:pt x="343789" y="346964"/>
                    <a:pt x="340995" y="344170"/>
                    <a:pt x="337439" y="344170"/>
                  </a:cubicBezTo>
                  <a:lnTo>
                    <a:pt x="315087" y="344170"/>
                  </a:lnTo>
                  <a:lnTo>
                    <a:pt x="315087" y="107188"/>
                  </a:lnTo>
                  <a:cubicBezTo>
                    <a:pt x="315087" y="105537"/>
                    <a:pt x="314452" y="103886"/>
                    <a:pt x="313182" y="102743"/>
                  </a:cubicBezTo>
                  <a:cubicBezTo>
                    <a:pt x="311912" y="101600"/>
                    <a:pt x="310388" y="100838"/>
                    <a:pt x="308737" y="100838"/>
                  </a:cubicBezTo>
                  <a:lnTo>
                    <a:pt x="247904" y="100838"/>
                  </a:lnTo>
                  <a:cubicBezTo>
                    <a:pt x="246253" y="100838"/>
                    <a:pt x="244602" y="101473"/>
                    <a:pt x="243332" y="102743"/>
                  </a:cubicBezTo>
                  <a:cubicBezTo>
                    <a:pt x="242062" y="104013"/>
                    <a:pt x="241427" y="105537"/>
                    <a:pt x="241427" y="107188"/>
                  </a:cubicBezTo>
                  <a:lnTo>
                    <a:pt x="241427" y="344170"/>
                  </a:lnTo>
                  <a:lnTo>
                    <a:pt x="208661" y="344170"/>
                  </a:lnTo>
                  <a:lnTo>
                    <a:pt x="208661" y="161290"/>
                  </a:lnTo>
                  <a:cubicBezTo>
                    <a:pt x="208661" y="159639"/>
                    <a:pt x="208026" y="157988"/>
                    <a:pt x="206756" y="156845"/>
                  </a:cubicBezTo>
                  <a:cubicBezTo>
                    <a:pt x="205486" y="155702"/>
                    <a:pt x="203962" y="154940"/>
                    <a:pt x="202184" y="154940"/>
                  </a:cubicBezTo>
                  <a:lnTo>
                    <a:pt x="141478" y="154940"/>
                  </a:lnTo>
                  <a:cubicBezTo>
                    <a:pt x="137922" y="154940"/>
                    <a:pt x="135128" y="157734"/>
                    <a:pt x="135128" y="161290"/>
                  </a:cubicBezTo>
                  <a:lnTo>
                    <a:pt x="135128" y="344170"/>
                  </a:lnTo>
                  <a:lnTo>
                    <a:pt x="102235" y="344170"/>
                  </a:lnTo>
                  <a:lnTo>
                    <a:pt x="102235" y="215392"/>
                  </a:lnTo>
                  <a:cubicBezTo>
                    <a:pt x="102235" y="211836"/>
                    <a:pt x="99441" y="209042"/>
                    <a:pt x="95885" y="209042"/>
                  </a:cubicBezTo>
                  <a:lnTo>
                    <a:pt x="35052" y="209042"/>
                  </a:lnTo>
                  <a:cubicBezTo>
                    <a:pt x="33401" y="209042"/>
                    <a:pt x="31750" y="209677"/>
                    <a:pt x="30607" y="210947"/>
                  </a:cubicBezTo>
                  <a:cubicBezTo>
                    <a:pt x="29464" y="212217"/>
                    <a:pt x="28702" y="213741"/>
                    <a:pt x="28702" y="215519"/>
                  </a:cubicBezTo>
                  <a:lnTo>
                    <a:pt x="28702" y="344170"/>
                  </a:lnTo>
                  <a:lnTo>
                    <a:pt x="6223" y="344170"/>
                  </a:lnTo>
                  <a:cubicBezTo>
                    <a:pt x="2794" y="344297"/>
                    <a:pt x="0" y="347091"/>
                    <a:pt x="0" y="350520"/>
                  </a:cubicBezTo>
                  <a:cubicBezTo>
                    <a:pt x="0" y="353949"/>
                    <a:pt x="2794" y="356870"/>
                    <a:pt x="6223" y="356870"/>
                  </a:cubicBezTo>
                  <a:moveTo>
                    <a:pt x="254254" y="113538"/>
                  </a:moveTo>
                  <a:lnTo>
                    <a:pt x="302387" y="113538"/>
                  </a:lnTo>
                  <a:lnTo>
                    <a:pt x="302387" y="344170"/>
                  </a:lnTo>
                  <a:lnTo>
                    <a:pt x="254254" y="344170"/>
                  </a:lnTo>
                  <a:close/>
                  <a:moveTo>
                    <a:pt x="147828" y="167640"/>
                  </a:moveTo>
                  <a:lnTo>
                    <a:pt x="195961" y="167640"/>
                  </a:lnTo>
                  <a:lnTo>
                    <a:pt x="195961" y="344170"/>
                  </a:lnTo>
                  <a:lnTo>
                    <a:pt x="147828" y="344170"/>
                  </a:lnTo>
                  <a:close/>
                  <a:moveTo>
                    <a:pt x="41402" y="221742"/>
                  </a:moveTo>
                  <a:lnTo>
                    <a:pt x="89408" y="221742"/>
                  </a:lnTo>
                  <a:lnTo>
                    <a:pt x="89408" y="344170"/>
                  </a:lnTo>
                  <a:lnTo>
                    <a:pt x="41402" y="344170"/>
                  </a:lnTo>
                  <a:close/>
                  <a:moveTo>
                    <a:pt x="36703" y="160909"/>
                  </a:moveTo>
                  <a:cubicBezTo>
                    <a:pt x="40386" y="161290"/>
                    <a:pt x="293116" y="32639"/>
                    <a:pt x="296418" y="31877"/>
                  </a:cubicBezTo>
                  <a:lnTo>
                    <a:pt x="288544" y="56007"/>
                  </a:lnTo>
                  <a:cubicBezTo>
                    <a:pt x="287782" y="58166"/>
                    <a:pt x="288290" y="60579"/>
                    <a:pt x="289814" y="62230"/>
                  </a:cubicBezTo>
                  <a:cubicBezTo>
                    <a:pt x="291338" y="63881"/>
                    <a:pt x="293624" y="64643"/>
                    <a:pt x="295910" y="64262"/>
                  </a:cubicBezTo>
                  <a:cubicBezTo>
                    <a:pt x="298196" y="63881"/>
                    <a:pt x="299974" y="62103"/>
                    <a:pt x="300609" y="59944"/>
                  </a:cubicBezTo>
                  <a:lnTo>
                    <a:pt x="313182" y="21463"/>
                  </a:lnTo>
                  <a:cubicBezTo>
                    <a:pt x="314198" y="18161"/>
                    <a:pt x="312420" y="14605"/>
                    <a:pt x="309118" y="13335"/>
                  </a:cubicBezTo>
                  <a:lnTo>
                    <a:pt x="270510" y="762"/>
                  </a:lnTo>
                  <a:cubicBezTo>
                    <a:pt x="268351" y="0"/>
                    <a:pt x="265938" y="508"/>
                    <a:pt x="264287" y="2032"/>
                  </a:cubicBezTo>
                  <a:cubicBezTo>
                    <a:pt x="262636" y="3556"/>
                    <a:pt x="261874" y="5842"/>
                    <a:pt x="262255" y="8128"/>
                  </a:cubicBezTo>
                  <a:cubicBezTo>
                    <a:pt x="262636" y="10414"/>
                    <a:pt x="264414" y="12192"/>
                    <a:pt x="266573" y="12827"/>
                  </a:cubicBezTo>
                  <a:lnTo>
                    <a:pt x="290322" y="20574"/>
                  </a:lnTo>
                  <a:lnTo>
                    <a:pt x="33782" y="148844"/>
                  </a:lnTo>
                  <a:cubicBezTo>
                    <a:pt x="31242" y="150241"/>
                    <a:pt x="29845" y="153162"/>
                    <a:pt x="30480" y="155956"/>
                  </a:cubicBezTo>
                  <a:cubicBezTo>
                    <a:pt x="31115" y="158750"/>
                    <a:pt x="33655" y="160782"/>
                    <a:pt x="36576" y="160909"/>
                  </a:cubicBezTo>
                </a:path>
              </a:pathLst>
            </a:custGeom>
            <a:solidFill>
              <a:srgbClr val="000000"/>
            </a:solidFill>
          </p:spPr>
        </p:sp>
      </p:grpSp>
      <p:sp>
        <p:nvSpPr>
          <p:cNvPr id="156" name="TextBox 156"/>
          <p:cNvSpPr txBox="1"/>
          <p:nvPr/>
        </p:nvSpPr>
        <p:spPr>
          <a:xfrm>
            <a:off x="1258705" y="636138"/>
            <a:ext cx="5579764" cy="453586"/>
          </a:xfrm>
          <a:prstGeom prst="rect">
            <a:avLst/>
          </a:prstGeom>
        </p:spPr>
        <p:txBody>
          <a:bodyPr wrap="square" lIns="0" tIns="0" rIns="0" bIns="0" rtlCol="0" anchor="t">
            <a:spAutoFit/>
          </a:bodyPr>
          <a:lstStyle/>
          <a:p>
            <a:pPr algn="l">
              <a:lnSpc>
                <a:spcPts val="3000"/>
              </a:lnSpc>
            </a:pPr>
            <a:r>
              <a:rPr lang="en-US" sz="6000" spc="65" dirty="0">
                <a:solidFill>
                  <a:srgbClr val="000000"/>
                </a:solidFill>
                <a:latin typeface="Maven Pro SemiBold" pitchFamily="2" charset="0"/>
                <a:ea typeface="IBM Plex Sans Condensed"/>
                <a:cs typeface="IBM Plex Sans Condensed"/>
                <a:sym typeface="IBM Plex Sans Condensed"/>
              </a:rPr>
              <a:t>Introduction</a:t>
            </a:r>
          </a:p>
        </p:txBody>
      </p:sp>
      <p:sp>
        <p:nvSpPr>
          <p:cNvPr id="157" name="TextBox 157"/>
          <p:cNvSpPr txBox="1"/>
          <p:nvPr/>
        </p:nvSpPr>
        <p:spPr>
          <a:xfrm>
            <a:off x="4671898" y="1089917"/>
            <a:ext cx="64913" cy="559441"/>
          </a:xfrm>
          <a:prstGeom prst="rect">
            <a:avLst/>
          </a:prstGeom>
        </p:spPr>
        <p:txBody>
          <a:bodyPr lIns="0" tIns="0" rIns="0" bIns="0" rtlCol="0" anchor="t">
            <a:spAutoFit/>
          </a:bodyPr>
          <a:lstStyle/>
          <a:p>
            <a:pPr algn="l">
              <a:lnSpc>
                <a:spcPts val="5011"/>
              </a:lnSpc>
            </a:pPr>
            <a:r>
              <a:rPr lang="en-US" sz="2004" spc="-30">
                <a:solidFill>
                  <a:srgbClr val="17181C"/>
                </a:solidFill>
                <a:latin typeface="IBM Plex Sans"/>
                <a:ea typeface="IBM Plex Sans"/>
                <a:cs typeface="IBM Plex Sans"/>
                <a:sym typeface="IBM Plex Sans"/>
              </a:rPr>
              <a:t> </a:t>
            </a:r>
          </a:p>
        </p:txBody>
      </p:sp>
      <p:sp>
        <p:nvSpPr>
          <p:cNvPr id="158" name="TextBox 158"/>
          <p:cNvSpPr txBox="1"/>
          <p:nvPr/>
        </p:nvSpPr>
        <p:spPr>
          <a:xfrm>
            <a:off x="1640110" y="3058680"/>
            <a:ext cx="2434285" cy="324448"/>
          </a:xfrm>
          <a:prstGeom prst="rect">
            <a:avLst/>
          </a:prstGeom>
        </p:spPr>
        <p:txBody>
          <a:bodyPr wrap="square" lIns="0" tIns="0" rIns="0" bIns="0" rtlCol="0" anchor="t">
            <a:spAutoFit/>
          </a:bodyPr>
          <a:lstStyle/>
          <a:p>
            <a:pPr algn="l">
              <a:lnSpc>
                <a:spcPts val="2806"/>
              </a:lnSpc>
            </a:pPr>
            <a:r>
              <a:rPr lang="en-US" sz="2004" b="1" spc="-26" dirty="0">
                <a:solidFill>
                  <a:srgbClr val="17181C"/>
                </a:solidFill>
                <a:latin typeface="Maven Pro SemiBold" pitchFamily="2" charset="0"/>
                <a:ea typeface="IBM Plex Sans"/>
                <a:cs typeface="IBM Plex Sans"/>
                <a:sym typeface="IBM Plex Sans"/>
              </a:rPr>
              <a:t>Executive Summary</a:t>
            </a:r>
          </a:p>
        </p:txBody>
      </p:sp>
      <p:sp>
        <p:nvSpPr>
          <p:cNvPr id="159" name="TextBox 159"/>
          <p:cNvSpPr txBox="1"/>
          <p:nvPr/>
        </p:nvSpPr>
        <p:spPr>
          <a:xfrm>
            <a:off x="3632892" y="1357004"/>
            <a:ext cx="3623910" cy="324448"/>
          </a:xfrm>
          <a:prstGeom prst="rect">
            <a:avLst/>
          </a:prstGeom>
        </p:spPr>
        <p:txBody>
          <a:bodyPr wrap="square" lIns="0" tIns="0" rIns="0" bIns="0" rtlCol="0" anchor="t">
            <a:spAutoFit/>
          </a:bodyPr>
          <a:lstStyle/>
          <a:p>
            <a:pPr algn="l">
              <a:lnSpc>
                <a:spcPts val="2806"/>
              </a:lnSpc>
            </a:pPr>
            <a:r>
              <a:rPr lang="en-US" sz="2004" b="1" spc="-24" dirty="0">
                <a:solidFill>
                  <a:srgbClr val="17181C"/>
                </a:solidFill>
                <a:latin typeface="Maven Pro SemiBold" pitchFamily="2" charset="0"/>
                <a:ea typeface="IBM Plex Sans"/>
                <a:cs typeface="IBM Plex Sans"/>
                <a:sym typeface="IBM Plex Sans"/>
              </a:rPr>
              <a:t>Barefoot</a:t>
            </a:r>
            <a:r>
              <a:rPr lang="en-US" sz="2004" b="1" spc="-24" dirty="0">
                <a:solidFill>
                  <a:srgbClr val="000000"/>
                </a:solidFill>
                <a:latin typeface="Maven Pro SemiBold" pitchFamily="2" charset="0"/>
                <a:ea typeface="IBM Plex Sans"/>
                <a:cs typeface="IBM Plex Sans"/>
                <a:sym typeface="IBM Plex Sans"/>
              </a:rPr>
              <a:t> </a:t>
            </a:r>
            <a:r>
              <a:rPr lang="en-US" sz="2004" b="1" spc="-24" dirty="0">
                <a:solidFill>
                  <a:srgbClr val="17181C"/>
                </a:solidFill>
                <a:latin typeface="Maven Pro SemiBold" pitchFamily="2" charset="0"/>
                <a:ea typeface="IBM Plex Sans"/>
                <a:cs typeface="IBM Plex Sans"/>
                <a:sym typeface="IBM Plex Sans"/>
              </a:rPr>
              <a:t>College</a:t>
            </a:r>
            <a:r>
              <a:rPr lang="en-US" sz="2004" b="1" spc="-24" dirty="0">
                <a:solidFill>
                  <a:srgbClr val="000000"/>
                </a:solidFill>
                <a:latin typeface="Maven Pro SemiBold" pitchFamily="2" charset="0"/>
                <a:ea typeface="IBM Plex Sans"/>
                <a:cs typeface="IBM Plex Sans"/>
                <a:sym typeface="IBM Plex Sans"/>
              </a:rPr>
              <a:t> </a:t>
            </a:r>
            <a:r>
              <a:rPr lang="en-US" sz="2004" b="1" spc="-24" dirty="0">
                <a:solidFill>
                  <a:srgbClr val="17181C"/>
                </a:solidFill>
                <a:latin typeface="Maven Pro SemiBold" pitchFamily="2" charset="0"/>
                <a:ea typeface="IBM Plex Sans"/>
                <a:cs typeface="IBM Plex Sans"/>
                <a:sym typeface="IBM Plex Sans"/>
              </a:rPr>
              <a:t>International</a:t>
            </a:r>
          </a:p>
        </p:txBody>
      </p:sp>
      <p:sp>
        <p:nvSpPr>
          <p:cNvPr id="160" name="TextBox 160"/>
          <p:cNvSpPr txBox="1"/>
          <p:nvPr/>
        </p:nvSpPr>
        <p:spPr>
          <a:xfrm>
            <a:off x="6978881" y="3064205"/>
            <a:ext cx="2008470" cy="324448"/>
          </a:xfrm>
          <a:prstGeom prst="rect">
            <a:avLst/>
          </a:prstGeom>
        </p:spPr>
        <p:txBody>
          <a:bodyPr wrap="square" lIns="0" tIns="0" rIns="0" bIns="0" rtlCol="0" anchor="t">
            <a:spAutoFit/>
          </a:bodyPr>
          <a:lstStyle/>
          <a:p>
            <a:pPr algn="l">
              <a:lnSpc>
                <a:spcPts val="2806"/>
              </a:lnSpc>
            </a:pPr>
            <a:r>
              <a:rPr lang="en-US" sz="2004" spc="-24" dirty="0">
                <a:solidFill>
                  <a:srgbClr val="171B1C"/>
                </a:solidFill>
                <a:latin typeface="Maven Pro SemiBold" pitchFamily="2" charset="0"/>
                <a:ea typeface="IBM Plex Sans"/>
                <a:cs typeface="IBM Plex Sans"/>
                <a:sym typeface="IBM Plex Sans"/>
              </a:rPr>
              <a:t>Projected Impact</a:t>
            </a:r>
          </a:p>
        </p:txBody>
      </p:sp>
      <p:sp>
        <p:nvSpPr>
          <p:cNvPr id="161" name="TextBox 161"/>
          <p:cNvSpPr txBox="1"/>
          <p:nvPr/>
        </p:nvSpPr>
        <p:spPr>
          <a:xfrm>
            <a:off x="11487687" y="1363523"/>
            <a:ext cx="1307535" cy="324448"/>
          </a:xfrm>
          <a:prstGeom prst="rect">
            <a:avLst/>
          </a:prstGeom>
        </p:spPr>
        <p:txBody>
          <a:bodyPr wrap="square" lIns="0" tIns="0" rIns="0" bIns="0" rtlCol="0" anchor="t">
            <a:spAutoFit/>
          </a:bodyPr>
          <a:lstStyle/>
          <a:p>
            <a:pPr algn="l">
              <a:lnSpc>
                <a:spcPts val="2806"/>
              </a:lnSpc>
            </a:pPr>
            <a:r>
              <a:rPr lang="en-US" sz="2004" spc="4" dirty="0">
                <a:solidFill>
                  <a:srgbClr val="17181C"/>
                </a:solidFill>
                <a:latin typeface="Maven Pro SemiBold" pitchFamily="2" charset="0"/>
                <a:ea typeface="IBM Plex Sans Condensed"/>
                <a:cs typeface="IBM Plex Sans Condensed"/>
                <a:sym typeface="IBM Plex Sans Condensed"/>
              </a:rPr>
              <a:t>Our Team</a:t>
            </a:r>
          </a:p>
        </p:txBody>
      </p:sp>
      <p:sp>
        <p:nvSpPr>
          <p:cNvPr id="162" name="TextBox 162"/>
          <p:cNvSpPr txBox="1"/>
          <p:nvPr/>
        </p:nvSpPr>
        <p:spPr>
          <a:xfrm>
            <a:off x="11118180" y="4204411"/>
            <a:ext cx="1742618" cy="347282"/>
          </a:xfrm>
          <a:prstGeom prst="rect">
            <a:avLst/>
          </a:prstGeom>
        </p:spPr>
        <p:txBody>
          <a:bodyPr lIns="0" tIns="0" rIns="0" bIns="0" rtlCol="0" anchor="t">
            <a:spAutoFit/>
          </a:bodyPr>
          <a:lstStyle/>
          <a:p>
            <a:pPr algn="l">
              <a:lnSpc>
                <a:spcPts val="2806"/>
              </a:lnSpc>
            </a:pPr>
            <a:r>
              <a:rPr lang="en-US" sz="2004" spc="12">
                <a:solidFill>
                  <a:srgbClr val="17181C"/>
                </a:solidFill>
                <a:latin typeface="IBM Plex Sans Condensed"/>
                <a:ea typeface="IBM Plex Sans Condensed"/>
                <a:cs typeface="IBM Plex Sans Condensed"/>
                <a:sym typeface="IBM Plex Sans Condensed"/>
              </a:rPr>
              <a:t>Grant Utilisation</a:t>
            </a:r>
          </a:p>
        </p:txBody>
      </p:sp>
      <p:sp>
        <p:nvSpPr>
          <p:cNvPr id="163" name="TextBox 163"/>
          <p:cNvSpPr txBox="1"/>
          <p:nvPr/>
        </p:nvSpPr>
        <p:spPr>
          <a:xfrm>
            <a:off x="10363232" y="2478977"/>
            <a:ext cx="857003" cy="420051"/>
          </a:xfrm>
          <a:prstGeom prst="rect">
            <a:avLst/>
          </a:prstGeom>
        </p:spPr>
        <p:txBody>
          <a:bodyPr wrap="square" lIns="0" tIns="0" rIns="0" bIns="0" rtlCol="0" anchor="t">
            <a:spAutoFit/>
          </a:bodyPr>
          <a:lstStyle/>
          <a:p>
            <a:pPr algn="ctr">
              <a:lnSpc>
                <a:spcPts val="1679"/>
              </a:lnSpc>
            </a:pPr>
            <a:r>
              <a:rPr lang="en-US" sz="1200" spc="11" dirty="0">
                <a:solidFill>
                  <a:srgbClr val="17181C"/>
                </a:solidFill>
                <a:latin typeface="Maven Pro" pitchFamily="2" charset="0"/>
                <a:ea typeface="IBM Plex Sans Condensed"/>
                <a:cs typeface="IBM Plex Sans Condensed"/>
                <a:sym typeface="IBM Plex Sans Condensed"/>
              </a:rPr>
              <a:t>Kaustubh Mhaisekar</a:t>
            </a:r>
          </a:p>
        </p:txBody>
      </p:sp>
      <p:sp>
        <p:nvSpPr>
          <p:cNvPr id="164" name="TextBox 164"/>
          <p:cNvSpPr txBox="1"/>
          <p:nvPr/>
        </p:nvSpPr>
        <p:spPr>
          <a:xfrm>
            <a:off x="10998184" y="3625951"/>
            <a:ext cx="814815" cy="420051"/>
          </a:xfrm>
          <a:prstGeom prst="rect">
            <a:avLst/>
          </a:prstGeom>
        </p:spPr>
        <p:txBody>
          <a:bodyPr wrap="square" lIns="0" tIns="0" rIns="0" bIns="0" rtlCol="0" anchor="t">
            <a:spAutoFit/>
          </a:bodyPr>
          <a:lstStyle/>
          <a:p>
            <a:pPr algn="ctr">
              <a:lnSpc>
                <a:spcPts val="1679"/>
              </a:lnSpc>
            </a:pPr>
            <a:r>
              <a:rPr lang="en-US" sz="1200" spc="15" dirty="0" err="1">
                <a:solidFill>
                  <a:srgbClr val="17181C"/>
                </a:solidFill>
                <a:latin typeface="Maven Pro" pitchFamily="2" charset="0"/>
                <a:ea typeface="IBM Plex Sans Condensed"/>
                <a:cs typeface="IBM Plex Sans Condensed"/>
                <a:sym typeface="IBM Plex Sans Condensed"/>
              </a:rPr>
              <a:t>Prarthna</a:t>
            </a:r>
            <a:r>
              <a:rPr lang="en-US" sz="1200" spc="15" dirty="0">
                <a:solidFill>
                  <a:srgbClr val="17181C"/>
                </a:solidFill>
                <a:latin typeface="Maven Pro" pitchFamily="2" charset="0"/>
                <a:ea typeface="IBM Plex Sans Condensed"/>
                <a:cs typeface="IBM Plex Sans Condensed"/>
                <a:sym typeface="IBM Plex Sans Condensed"/>
              </a:rPr>
              <a:t> Pahuja</a:t>
            </a:r>
          </a:p>
        </p:txBody>
      </p:sp>
      <p:sp>
        <p:nvSpPr>
          <p:cNvPr id="165" name="TextBox 165"/>
          <p:cNvSpPr txBox="1"/>
          <p:nvPr/>
        </p:nvSpPr>
        <p:spPr>
          <a:xfrm>
            <a:off x="11560330" y="2493279"/>
            <a:ext cx="857002" cy="429301"/>
          </a:xfrm>
          <a:prstGeom prst="rect">
            <a:avLst/>
          </a:prstGeom>
        </p:spPr>
        <p:txBody>
          <a:bodyPr wrap="square" lIns="0" tIns="0" rIns="0" bIns="0" rtlCol="0" anchor="t">
            <a:spAutoFit/>
          </a:bodyPr>
          <a:lstStyle/>
          <a:p>
            <a:pPr algn="ctr">
              <a:lnSpc>
                <a:spcPts val="1679"/>
              </a:lnSpc>
            </a:pPr>
            <a:r>
              <a:rPr lang="en-US" sz="1200" spc="5" dirty="0">
                <a:solidFill>
                  <a:srgbClr val="17181C"/>
                </a:solidFill>
                <a:latin typeface="Maven Pro" pitchFamily="2" charset="0"/>
                <a:ea typeface="IBM Plex Sans Condensed"/>
                <a:cs typeface="IBM Plex Sans Condensed"/>
                <a:sym typeface="IBM Plex Sans Condensed"/>
              </a:rPr>
              <a:t>Meenakshi Sharma</a:t>
            </a:r>
          </a:p>
        </p:txBody>
      </p:sp>
      <p:sp>
        <p:nvSpPr>
          <p:cNvPr id="166" name="TextBox 166"/>
          <p:cNvSpPr txBox="1"/>
          <p:nvPr/>
        </p:nvSpPr>
        <p:spPr>
          <a:xfrm>
            <a:off x="12234529" y="3638309"/>
            <a:ext cx="814815" cy="420051"/>
          </a:xfrm>
          <a:prstGeom prst="rect">
            <a:avLst/>
          </a:prstGeom>
        </p:spPr>
        <p:txBody>
          <a:bodyPr wrap="square" lIns="0" tIns="0" rIns="0" bIns="0" rtlCol="0" anchor="t">
            <a:spAutoFit/>
          </a:bodyPr>
          <a:lstStyle/>
          <a:p>
            <a:pPr algn="ctr">
              <a:lnSpc>
                <a:spcPts val="1679"/>
              </a:lnSpc>
            </a:pPr>
            <a:r>
              <a:rPr lang="en-US" sz="1200" spc="2" dirty="0">
                <a:solidFill>
                  <a:srgbClr val="17181C"/>
                </a:solidFill>
                <a:latin typeface="Maven Pro" pitchFamily="2" charset="0"/>
                <a:ea typeface="IBM Plex Sans Condensed"/>
                <a:cs typeface="IBM Plex Sans Condensed"/>
                <a:sym typeface="IBM Plex Sans Condensed"/>
              </a:rPr>
              <a:t>Tanu</a:t>
            </a:r>
          </a:p>
          <a:p>
            <a:pPr algn="ctr">
              <a:lnSpc>
                <a:spcPts val="1679"/>
              </a:lnSpc>
            </a:pPr>
            <a:r>
              <a:rPr lang="en-US" sz="1200" spc="2" dirty="0" err="1">
                <a:solidFill>
                  <a:srgbClr val="17181C"/>
                </a:solidFill>
                <a:latin typeface="Maven Pro" pitchFamily="2" charset="0"/>
                <a:ea typeface="IBM Plex Sans Condensed"/>
                <a:cs typeface="IBM Plex Sans Condensed"/>
                <a:sym typeface="IBM Plex Sans Condensed"/>
              </a:rPr>
              <a:t>Gangrade</a:t>
            </a:r>
            <a:r>
              <a:rPr lang="en-US" sz="1200" spc="2" dirty="0">
                <a:solidFill>
                  <a:srgbClr val="17181C"/>
                </a:solidFill>
                <a:latin typeface="Maven Pro" pitchFamily="2" charset="0"/>
                <a:ea typeface="IBM Plex Sans Condensed"/>
                <a:cs typeface="IBM Plex Sans Condensed"/>
                <a:sym typeface="IBM Plex Sans Condensed"/>
              </a:rPr>
              <a:t> </a:t>
            </a:r>
          </a:p>
        </p:txBody>
      </p:sp>
      <p:sp>
        <p:nvSpPr>
          <p:cNvPr id="168" name="TextBox 168"/>
          <p:cNvSpPr txBox="1"/>
          <p:nvPr/>
        </p:nvSpPr>
        <p:spPr>
          <a:xfrm>
            <a:off x="12926392" y="2478976"/>
            <a:ext cx="667435" cy="420051"/>
          </a:xfrm>
          <a:prstGeom prst="rect">
            <a:avLst/>
          </a:prstGeom>
        </p:spPr>
        <p:txBody>
          <a:bodyPr wrap="square" lIns="0" tIns="0" rIns="0" bIns="0" rtlCol="0" anchor="t">
            <a:spAutoFit/>
          </a:bodyPr>
          <a:lstStyle/>
          <a:p>
            <a:pPr algn="ctr">
              <a:lnSpc>
                <a:spcPts val="1679"/>
              </a:lnSpc>
            </a:pPr>
            <a:r>
              <a:rPr lang="en-US" sz="1200" spc="2" dirty="0">
                <a:solidFill>
                  <a:srgbClr val="17181C"/>
                </a:solidFill>
                <a:latin typeface="Maven Pro" pitchFamily="2" charset="0"/>
                <a:ea typeface="IBM Plex Sans Condensed"/>
                <a:cs typeface="IBM Plex Sans Condensed"/>
                <a:sym typeface="IBM Plex Sans Condensed"/>
              </a:rPr>
              <a:t>Nirmit </a:t>
            </a:r>
            <a:r>
              <a:rPr lang="en-US" sz="1200" spc="2" dirty="0" err="1">
                <a:solidFill>
                  <a:srgbClr val="17181C"/>
                </a:solidFill>
                <a:latin typeface="Maven Pro" pitchFamily="2" charset="0"/>
                <a:ea typeface="IBM Plex Sans Condensed"/>
                <a:cs typeface="IBM Plex Sans Condensed"/>
                <a:sym typeface="IBM Plex Sans Condensed"/>
              </a:rPr>
              <a:t>Ghughu</a:t>
            </a:r>
            <a:endParaRPr lang="en-US" sz="1200" spc="2" dirty="0">
              <a:solidFill>
                <a:srgbClr val="17181C"/>
              </a:solidFill>
              <a:latin typeface="Maven Pro" pitchFamily="2" charset="0"/>
              <a:ea typeface="IBM Plex Sans Condensed"/>
              <a:cs typeface="IBM Plex Sans Condensed"/>
              <a:sym typeface="IBM Plex Sans Condensed"/>
            </a:endParaRPr>
          </a:p>
        </p:txBody>
      </p:sp>
      <p:sp>
        <p:nvSpPr>
          <p:cNvPr id="174" name="TextBox 174"/>
          <p:cNvSpPr txBox="1"/>
          <p:nvPr/>
        </p:nvSpPr>
        <p:spPr>
          <a:xfrm>
            <a:off x="503282" y="8522684"/>
            <a:ext cx="1200769" cy="738645"/>
          </a:xfrm>
          <a:prstGeom prst="rect">
            <a:avLst/>
          </a:prstGeom>
        </p:spPr>
        <p:txBody>
          <a:bodyPr lIns="0" tIns="0" rIns="0" bIns="0" rtlCol="0" anchor="t">
            <a:spAutoFit/>
          </a:bodyPr>
          <a:lstStyle/>
          <a:p>
            <a:pPr algn="ctr">
              <a:lnSpc>
                <a:spcPts val="1925"/>
              </a:lnSpc>
            </a:pPr>
            <a:r>
              <a:rPr lang="en-US" sz="1604" spc="-24" dirty="0">
                <a:solidFill>
                  <a:srgbClr val="FF8E00"/>
                </a:solidFill>
                <a:latin typeface="Maven Pro SemiBold" pitchFamily="2" charset="0"/>
                <a:ea typeface="IBM Plex Sans"/>
                <a:cs typeface="IBM Plex Sans"/>
                <a:sym typeface="IBM Plex Sans"/>
              </a:rPr>
              <a:t>Solar Mamas Around The World</a:t>
            </a:r>
          </a:p>
        </p:txBody>
      </p:sp>
      <p:sp>
        <p:nvSpPr>
          <p:cNvPr id="175" name="TextBox 175"/>
          <p:cNvSpPr txBox="1"/>
          <p:nvPr/>
        </p:nvSpPr>
        <p:spPr>
          <a:xfrm>
            <a:off x="2303535" y="8521087"/>
            <a:ext cx="1733493" cy="255711"/>
          </a:xfrm>
          <a:prstGeom prst="rect">
            <a:avLst/>
          </a:prstGeom>
        </p:spPr>
        <p:txBody>
          <a:bodyPr wrap="square" lIns="0" tIns="0" rIns="0" bIns="0" rtlCol="0" anchor="t">
            <a:spAutoFit/>
          </a:bodyPr>
          <a:lstStyle/>
          <a:p>
            <a:pPr algn="l">
              <a:lnSpc>
                <a:spcPts val="2246"/>
              </a:lnSpc>
            </a:pPr>
            <a:r>
              <a:rPr lang="en-US" sz="1604" b="1" u="sng" spc="-24" dirty="0" err="1">
                <a:solidFill>
                  <a:srgbClr val="FF8E00"/>
                </a:solidFill>
                <a:latin typeface="Maven Pro SemiBold" pitchFamily="2" charset="0"/>
                <a:ea typeface="IBM Plex Sans"/>
                <a:cs typeface="IBM Plex Sans"/>
                <a:sym typeface="IBM Plex Sans"/>
              </a:rPr>
              <a:t>Zanzibar,Tanzania</a:t>
            </a:r>
            <a:endParaRPr lang="en-US" sz="1604" b="1" u="sng" spc="-24" dirty="0">
              <a:solidFill>
                <a:srgbClr val="FF8E00"/>
              </a:solidFill>
              <a:latin typeface="Maven Pro SemiBold" pitchFamily="2" charset="0"/>
              <a:ea typeface="IBM Plex Sans"/>
              <a:cs typeface="IBM Plex Sans"/>
              <a:sym typeface="IBM Plex Sans"/>
            </a:endParaRPr>
          </a:p>
        </p:txBody>
      </p:sp>
      <p:sp>
        <p:nvSpPr>
          <p:cNvPr id="177" name="TextBox 177"/>
          <p:cNvSpPr txBox="1"/>
          <p:nvPr/>
        </p:nvSpPr>
        <p:spPr>
          <a:xfrm>
            <a:off x="3642046" y="6517351"/>
            <a:ext cx="3015890" cy="255711"/>
          </a:xfrm>
          <a:prstGeom prst="rect">
            <a:avLst/>
          </a:prstGeom>
        </p:spPr>
        <p:txBody>
          <a:bodyPr wrap="square" lIns="0" tIns="0" rIns="0" bIns="0" rtlCol="0" anchor="t">
            <a:spAutoFit/>
          </a:bodyPr>
          <a:lstStyle/>
          <a:p>
            <a:pPr algn="l">
              <a:lnSpc>
                <a:spcPts val="2246"/>
              </a:lnSpc>
            </a:pPr>
            <a:r>
              <a:rPr lang="en-US" sz="1604" spc="-16" dirty="0">
                <a:solidFill>
                  <a:srgbClr val="171B1C"/>
                </a:solidFill>
                <a:latin typeface="Maven Pro SemiBold" pitchFamily="2" charset="0"/>
                <a:ea typeface="IBM Plex Sans"/>
                <a:cs typeface="IBM Plex Sans"/>
                <a:sym typeface="IBM Plex Sans"/>
              </a:rPr>
              <a:t>Energy Poverty: A Dark Crisis</a:t>
            </a:r>
          </a:p>
        </p:txBody>
      </p:sp>
      <p:sp>
        <p:nvSpPr>
          <p:cNvPr id="180" name="TextBox 180"/>
          <p:cNvSpPr txBox="1"/>
          <p:nvPr/>
        </p:nvSpPr>
        <p:spPr>
          <a:xfrm>
            <a:off x="1939438" y="8923249"/>
            <a:ext cx="2147249" cy="1007648"/>
          </a:xfrm>
          <a:prstGeom prst="rect">
            <a:avLst/>
          </a:prstGeom>
        </p:spPr>
        <p:txBody>
          <a:bodyPr lIns="0" tIns="0" rIns="0" bIns="0" rtlCol="0" anchor="t">
            <a:spAutoFit/>
          </a:bodyPr>
          <a:lstStyle/>
          <a:p>
            <a:pPr algn="ctr">
              <a:lnSpc>
                <a:spcPts val="1560"/>
              </a:lnSpc>
            </a:pPr>
            <a:r>
              <a:rPr lang="en-US" sz="1200" spc="6" dirty="0">
                <a:solidFill>
                  <a:srgbClr val="17181C"/>
                </a:solidFill>
                <a:latin typeface="Maven Pro" pitchFamily="2" charset="0"/>
                <a:ea typeface="IBM Plex Sans Condensed"/>
                <a:cs typeface="IBM Plex Sans Condensed"/>
                <a:sym typeface="IBM Plex Sans Condensed"/>
              </a:rPr>
              <a:t> Solar Mamas electrified off-grid Maasai villages, enabling night-time birthing in rural clinics and safer learning </a:t>
            </a:r>
            <a:r>
              <a:rPr lang="en-US" sz="1200" spc="7" dirty="0">
                <a:solidFill>
                  <a:srgbClr val="17181C"/>
                </a:solidFill>
                <a:latin typeface="Maven Pro" pitchFamily="2" charset="0"/>
                <a:ea typeface="IBM Plex Sans Condensed"/>
                <a:cs typeface="IBM Plex Sans Condensed"/>
                <a:sym typeface="IBM Plex Sans Condensed"/>
              </a:rPr>
              <a:t>environments for children.</a:t>
            </a:r>
            <a:r>
              <a:rPr lang="en-US" sz="1200" spc="6" dirty="0">
                <a:solidFill>
                  <a:srgbClr val="17181C"/>
                </a:solidFill>
                <a:latin typeface="Maven Pro" pitchFamily="2" charset="0"/>
                <a:ea typeface="IBM Plex Sans Condensed"/>
                <a:cs typeface="IBM Plex Sans Condensed"/>
                <a:sym typeface="IBM Plex Sans Condensed"/>
              </a:rPr>
              <a:t> </a:t>
            </a:r>
          </a:p>
        </p:txBody>
      </p:sp>
      <p:sp>
        <p:nvSpPr>
          <p:cNvPr id="184" name="TextBox 184"/>
          <p:cNvSpPr txBox="1"/>
          <p:nvPr/>
        </p:nvSpPr>
        <p:spPr>
          <a:xfrm>
            <a:off x="6017199" y="3614762"/>
            <a:ext cx="4227157" cy="606576"/>
          </a:xfrm>
          <a:prstGeom prst="rect">
            <a:avLst/>
          </a:prstGeom>
        </p:spPr>
        <p:txBody>
          <a:bodyPr lIns="0" tIns="0" rIns="0" bIns="0" rtlCol="0" anchor="t">
            <a:spAutoFit/>
          </a:bodyPr>
          <a:lstStyle/>
          <a:p>
            <a:pPr algn="ctr">
              <a:lnSpc>
                <a:spcPts val="1560"/>
              </a:lnSpc>
            </a:pPr>
            <a:r>
              <a:rPr lang="en-US" sz="1200" b="1" u="sng" spc="5" dirty="0">
                <a:solidFill>
                  <a:srgbClr val="17181C"/>
                </a:solidFill>
                <a:latin typeface="Maven Pro" pitchFamily="2" charset="0"/>
                <a:ea typeface="IBM Plex Sans Condensed"/>
                <a:cs typeface="IBM Plex Sans Condensed"/>
                <a:sym typeface="IBM Plex Sans Condensed"/>
              </a:rPr>
              <a:t>24/7 Power</a:t>
            </a:r>
            <a:r>
              <a:rPr lang="en-US" sz="1200" spc="5" dirty="0">
                <a:solidFill>
                  <a:srgbClr val="17181C"/>
                </a:solidFill>
                <a:latin typeface="Maven Pro" pitchFamily="2" charset="0"/>
                <a:ea typeface="IBM Plex Sans Condensed"/>
                <a:cs typeface="IBM Plex Sans Condensed"/>
                <a:sym typeface="IBM Plex Sans Condensed"/>
              </a:rPr>
              <a:t> for Community Facilities in the village, reduced </a:t>
            </a:r>
            <a:r>
              <a:rPr lang="en-US" sz="1200" spc="3" dirty="0">
                <a:solidFill>
                  <a:srgbClr val="17181C"/>
                </a:solidFill>
                <a:latin typeface="Maven Pro" pitchFamily="2" charset="0"/>
                <a:ea typeface="IBM Plex Sans Condensed"/>
                <a:cs typeface="IBM Plex Sans Condensed"/>
                <a:sym typeface="IBM Plex Sans Condensed"/>
              </a:rPr>
              <a:t>dependence on fuel by </a:t>
            </a:r>
            <a:r>
              <a:rPr lang="en-US" sz="1200" b="1" spc="3" dirty="0">
                <a:solidFill>
                  <a:srgbClr val="17181C"/>
                </a:solidFill>
                <a:latin typeface="Maven Pro" pitchFamily="2" charset="0"/>
                <a:ea typeface="IBM Plex Sans Condensed"/>
                <a:cs typeface="IBM Plex Sans Condensed"/>
                <a:sym typeface="IBM Plex Sans Condensed"/>
              </a:rPr>
              <a:t>90%</a:t>
            </a:r>
            <a:r>
              <a:rPr lang="en-US" sz="1200" spc="3" dirty="0">
                <a:solidFill>
                  <a:srgbClr val="17181C"/>
                </a:solidFill>
                <a:latin typeface="Maven Pro" pitchFamily="2" charset="0"/>
                <a:ea typeface="IBM Plex Sans Condensed"/>
                <a:cs typeface="IBM Plex Sans Condensed"/>
                <a:sym typeface="IBM Plex Sans Condensed"/>
              </a:rPr>
              <a:t> leading to savings of about </a:t>
            </a:r>
          </a:p>
          <a:p>
            <a:pPr algn="ctr">
              <a:lnSpc>
                <a:spcPts val="1560"/>
              </a:lnSpc>
            </a:pPr>
            <a:r>
              <a:rPr lang="en-US" sz="1200" b="1" spc="3" dirty="0">
                <a:solidFill>
                  <a:srgbClr val="17181C"/>
                </a:solidFill>
                <a:latin typeface="Maven Pro" pitchFamily="2" charset="0"/>
                <a:ea typeface="IBM Plex Sans Condensed"/>
                <a:cs typeface="IBM Plex Sans Condensed"/>
                <a:sym typeface="IBM Plex Sans Condensed"/>
              </a:rPr>
              <a:t>$15 per month</a:t>
            </a:r>
            <a:r>
              <a:rPr lang="en-US" sz="1200" spc="3" dirty="0">
                <a:solidFill>
                  <a:srgbClr val="17181C"/>
                </a:solidFill>
                <a:latin typeface="Maven Pro" pitchFamily="2" charset="0"/>
                <a:ea typeface="IBM Plex Sans Condensed"/>
                <a:cs typeface="IBM Plex Sans Condensed"/>
                <a:sym typeface="IBM Plex Sans Condensed"/>
              </a:rPr>
              <a:t> per household</a:t>
            </a:r>
            <a:r>
              <a:rPr lang="en-US" sz="1200" spc="5" dirty="0">
                <a:solidFill>
                  <a:srgbClr val="17181C"/>
                </a:solidFill>
                <a:latin typeface="Maven Pro" pitchFamily="2" charset="0"/>
                <a:ea typeface="IBM Plex Sans Condensed"/>
                <a:cs typeface="IBM Plex Sans Condensed"/>
                <a:sym typeface="IBM Plex Sans Condensed"/>
              </a:rPr>
              <a:t> </a:t>
            </a:r>
          </a:p>
        </p:txBody>
      </p:sp>
      <p:sp>
        <p:nvSpPr>
          <p:cNvPr id="185" name="TextBox 185"/>
          <p:cNvSpPr txBox="1"/>
          <p:nvPr/>
        </p:nvSpPr>
        <p:spPr>
          <a:xfrm>
            <a:off x="6219263" y="3755050"/>
            <a:ext cx="3823030" cy="196208"/>
          </a:xfrm>
          <a:prstGeom prst="rect">
            <a:avLst/>
          </a:prstGeom>
        </p:spPr>
        <p:txBody>
          <a:bodyPr lIns="0" tIns="0" rIns="0" bIns="0" rtlCol="0" anchor="t">
            <a:spAutoFit/>
          </a:bodyPr>
          <a:lstStyle/>
          <a:p>
            <a:pPr algn="ctr">
              <a:lnSpc>
                <a:spcPts val="1560"/>
              </a:lnSpc>
            </a:pPr>
            <a:endParaRPr lang="en-US" sz="1300" spc="3" dirty="0">
              <a:solidFill>
                <a:srgbClr val="17181C"/>
              </a:solidFill>
              <a:latin typeface="IBM Plex Sans Condensed"/>
              <a:ea typeface="IBM Plex Sans Condensed"/>
              <a:cs typeface="IBM Plex Sans Condensed"/>
              <a:sym typeface="IBM Plex Sans Condensed"/>
            </a:endParaRPr>
          </a:p>
        </p:txBody>
      </p:sp>
      <p:sp>
        <p:nvSpPr>
          <p:cNvPr id="192" name="TextBox 192"/>
          <p:cNvSpPr txBox="1"/>
          <p:nvPr/>
        </p:nvSpPr>
        <p:spPr>
          <a:xfrm>
            <a:off x="11405591" y="8900472"/>
            <a:ext cx="2048609" cy="1007648"/>
          </a:xfrm>
          <a:prstGeom prst="rect">
            <a:avLst/>
          </a:prstGeom>
        </p:spPr>
        <p:txBody>
          <a:bodyPr wrap="square" lIns="0" tIns="0" rIns="0" bIns="0" rtlCol="0" anchor="t">
            <a:spAutoFit/>
          </a:bodyPr>
          <a:lstStyle/>
          <a:p>
            <a:pPr algn="ctr">
              <a:lnSpc>
                <a:spcPts val="1560"/>
              </a:lnSpc>
            </a:pPr>
            <a:r>
              <a:rPr lang="en-US" sz="1200" spc="5" dirty="0">
                <a:solidFill>
                  <a:srgbClr val="17181C"/>
                </a:solidFill>
                <a:latin typeface="Maven Pro" pitchFamily="2" charset="0"/>
                <a:ea typeface="IBM Plex Sans Condensed"/>
                <a:cs typeface="IBM Plex Sans Condensed"/>
                <a:sym typeface="IBM Plex Sans Condensed"/>
              </a:rPr>
              <a:t>Solar Mamas provided sustainable energy access in regions far from the national grid, improving education and </a:t>
            </a:r>
            <a:r>
              <a:rPr lang="en-US" sz="1200" spc="2" dirty="0">
                <a:solidFill>
                  <a:srgbClr val="17181C"/>
                </a:solidFill>
                <a:latin typeface="Maven Pro" pitchFamily="2" charset="0"/>
                <a:ea typeface="IBM Plex Sans Condensed"/>
                <a:cs typeface="IBM Plex Sans Condensed"/>
                <a:sym typeface="IBM Plex Sans Condensed"/>
              </a:rPr>
              <a:t>livelihoods.</a:t>
            </a:r>
            <a:r>
              <a:rPr lang="en-US" sz="1200" spc="5" dirty="0">
                <a:solidFill>
                  <a:srgbClr val="17181C"/>
                </a:solidFill>
                <a:latin typeface="Maven Pro" pitchFamily="2" charset="0"/>
                <a:ea typeface="IBM Plex Sans Condensed"/>
                <a:cs typeface="IBM Plex Sans Condensed"/>
                <a:sym typeface="IBM Plex Sans Condensed"/>
              </a:rPr>
              <a:t> </a:t>
            </a:r>
          </a:p>
        </p:txBody>
      </p:sp>
      <p:sp>
        <p:nvSpPr>
          <p:cNvPr id="194" name="TextBox 194"/>
          <p:cNvSpPr txBox="1"/>
          <p:nvPr/>
        </p:nvSpPr>
        <p:spPr>
          <a:xfrm>
            <a:off x="297494" y="1889488"/>
            <a:ext cx="10016405" cy="952248"/>
          </a:xfrm>
          <a:prstGeom prst="rect">
            <a:avLst/>
          </a:prstGeom>
        </p:spPr>
        <p:txBody>
          <a:bodyPr wrap="square" lIns="0" tIns="0" rIns="0" bIns="0" rtlCol="0" anchor="t">
            <a:spAutoFit/>
          </a:bodyPr>
          <a:lstStyle/>
          <a:p>
            <a:pPr algn="ctr">
              <a:lnSpc>
                <a:spcPts val="1920"/>
              </a:lnSpc>
            </a:pPr>
            <a:r>
              <a:rPr lang="en-US" sz="1400" b="1" spc="6" dirty="0">
                <a:solidFill>
                  <a:srgbClr val="17181C"/>
                </a:solidFill>
                <a:latin typeface="Maven Pro" pitchFamily="2" charset="0"/>
                <a:ea typeface="IBM Plex Sans Condensed"/>
                <a:cs typeface="IBM Plex Sans Condensed"/>
                <a:sym typeface="IBM Plex Sans Condensed"/>
              </a:rPr>
              <a:t>Barefoot College International (BCI) </a:t>
            </a:r>
            <a:r>
              <a:rPr lang="en-US" sz="1400" spc="6" dirty="0">
                <a:solidFill>
                  <a:srgbClr val="17181C"/>
                </a:solidFill>
                <a:latin typeface="Maven Pro" pitchFamily="2" charset="0"/>
                <a:ea typeface="IBM Plex Sans Condensed"/>
                <a:cs typeface="IBM Plex Sans Condensed"/>
                <a:sym typeface="IBM Plex Sans Condensed"/>
              </a:rPr>
              <a:t>is a globally recognized non-profit organization that empowers </a:t>
            </a:r>
            <a:r>
              <a:rPr lang="en-US" sz="1400" b="1" spc="6" dirty="0">
                <a:solidFill>
                  <a:srgbClr val="17181C"/>
                </a:solidFill>
                <a:latin typeface="Maven Pro" pitchFamily="2" charset="0"/>
                <a:ea typeface="IBM Plex Sans Condensed"/>
                <a:cs typeface="IBM Plex Sans Condensed"/>
                <a:sym typeface="IBM Plex Sans Condensed"/>
              </a:rPr>
              <a:t>rural women </a:t>
            </a:r>
            <a:r>
              <a:rPr lang="en-US" sz="1400" spc="6" dirty="0">
                <a:solidFill>
                  <a:srgbClr val="17181C"/>
                </a:solidFill>
                <a:latin typeface="Maven Pro" pitchFamily="2" charset="0"/>
                <a:ea typeface="IBM Plex Sans Condensed"/>
                <a:cs typeface="IBM Plex Sans Condensed"/>
                <a:sym typeface="IBM Plex Sans Condensed"/>
              </a:rPr>
              <a:t>through solar energy &amp; education. By training women as </a:t>
            </a:r>
            <a:r>
              <a:rPr lang="en-US" sz="1400" b="1" spc="6" dirty="0">
                <a:solidFill>
                  <a:srgbClr val="17181C"/>
                </a:solidFill>
                <a:latin typeface="Maven Pro" pitchFamily="2" charset="0"/>
                <a:ea typeface="IBM Plex Sans Condensed"/>
                <a:cs typeface="IBM Plex Sans Condensed"/>
                <a:sym typeface="IBM Plex Sans Condensed"/>
              </a:rPr>
              <a:t>solar engineers (Solar Mamas)</a:t>
            </a:r>
            <a:r>
              <a:rPr lang="en-US" sz="1400" spc="6" dirty="0">
                <a:solidFill>
                  <a:srgbClr val="17181C"/>
                </a:solidFill>
                <a:latin typeface="Maven Pro" pitchFamily="2" charset="0"/>
                <a:ea typeface="IBM Plex Sans Condensed"/>
                <a:cs typeface="IBM Plex Sans Condensed"/>
                <a:sym typeface="IBM Plex Sans Condensed"/>
              </a:rPr>
              <a:t>, BCI provides </a:t>
            </a:r>
            <a:r>
              <a:rPr lang="en-US" sz="1400" u="sng" spc="6" dirty="0">
                <a:solidFill>
                  <a:srgbClr val="17181C"/>
                </a:solidFill>
                <a:latin typeface="Maven Pro" pitchFamily="2" charset="0"/>
                <a:ea typeface="IBM Plex Sans Condensed"/>
                <a:cs typeface="IBM Plex Sans Condensed"/>
                <a:sym typeface="IBM Plex Sans Condensed"/>
              </a:rPr>
              <a:t>clean</a:t>
            </a:r>
            <a:r>
              <a:rPr lang="en-US" sz="1400" spc="6" dirty="0">
                <a:solidFill>
                  <a:srgbClr val="17181C"/>
                </a:solidFill>
                <a:latin typeface="Maven Pro" pitchFamily="2" charset="0"/>
                <a:ea typeface="IBM Plex Sans Condensed"/>
                <a:cs typeface="IBM Plex Sans Condensed"/>
                <a:sym typeface="IBM Plex Sans Condensed"/>
              </a:rPr>
              <a:t>, </a:t>
            </a:r>
            <a:r>
              <a:rPr lang="en-US" sz="1400" u="sng" spc="6" dirty="0">
                <a:solidFill>
                  <a:srgbClr val="17181C"/>
                </a:solidFill>
                <a:latin typeface="Maven Pro" pitchFamily="2" charset="0"/>
                <a:ea typeface="IBM Plex Sans Condensed"/>
                <a:cs typeface="IBM Plex Sans Condensed"/>
                <a:sym typeface="IBM Plex Sans Condensed"/>
              </a:rPr>
              <a:t>renewable</a:t>
            </a:r>
            <a:r>
              <a:rPr lang="en-US" sz="1400" spc="6" dirty="0">
                <a:solidFill>
                  <a:srgbClr val="17181C"/>
                </a:solidFill>
                <a:latin typeface="Maven Pro" pitchFamily="2" charset="0"/>
                <a:ea typeface="IBM Plex Sans Condensed"/>
                <a:cs typeface="IBM Plex Sans Condensed"/>
                <a:sym typeface="IBM Plex Sans Condensed"/>
              </a:rPr>
              <a:t> </a:t>
            </a:r>
            <a:r>
              <a:rPr lang="en-US" sz="1400" u="sng" spc="6" dirty="0">
                <a:solidFill>
                  <a:srgbClr val="17181C"/>
                </a:solidFill>
                <a:latin typeface="Maven Pro" pitchFamily="2" charset="0"/>
                <a:ea typeface="IBM Plex Sans Condensed"/>
                <a:cs typeface="IBM Plex Sans Condensed"/>
                <a:sym typeface="IBM Plex Sans Condensed"/>
              </a:rPr>
              <a:t>energy</a:t>
            </a:r>
            <a:r>
              <a:rPr lang="en-US" sz="1400" spc="6" dirty="0">
                <a:solidFill>
                  <a:srgbClr val="17181C"/>
                </a:solidFill>
                <a:latin typeface="Maven Pro" pitchFamily="2" charset="0"/>
                <a:ea typeface="IBM Plex Sans Condensed"/>
                <a:cs typeface="IBM Plex Sans Condensed"/>
                <a:sym typeface="IBM Plex Sans Condensed"/>
              </a:rPr>
              <a:t> to some of the most remote and under-served villages in the world. This grassroots approach not only addresses </a:t>
            </a:r>
            <a:r>
              <a:rPr lang="en-US" sz="1400" b="1" spc="6" dirty="0">
                <a:solidFill>
                  <a:srgbClr val="17181C"/>
                </a:solidFill>
                <a:latin typeface="Maven Pro" pitchFamily="2" charset="0"/>
                <a:ea typeface="IBM Plex Sans Condensed"/>
                <a:cs typeface="IBM Plex Sans Condensed"/>
                <a:sym typeface="IBM Plex Sans Condensed"/>
              </a:rPr>
              <a:t>energy poverty </a:t>
            </a:r>
            <a:r>
              <a:rPr lang="en-US" sz="1400" spc="6" dirty="0">
                <a:solidFill>
                  <a:srgbClr val="17181C"/>
                </a:solidFill>
                <a:latin typeface="Maven Pro" pitchFamily="2" charset="0"/>
                <a:ea typeface="IBM Plex Sans Condensed"/>
                <a:cs typeface="IBM Plex Sans Condensed"/>
                <a:sym typeface="IBM Plex Sans Condensed"/>
              </a:rPr>
              <a:t>but also promotes </a:t>
            </a:r>
            <a:r>
              <a:rPr lang="en-US" sz="1400" b="1" spc="6" dirty="0">
                <a:solidFill>
                  <a:srgbClr val="17181C"/>
                </a:solidFill>
                <a:latin typeface="Maven Pro" pitchFamily="2" charset="0"/>
                <a:ea typeface="IBM Plex Sans Condensed"/>
                <a:cs typeface="IBM Plex Sans Condensed"/>
                <a:sym typeface="IBM Plex Sans Condensed"/>
              </a:rPr>
              <a:t>gender equality </a:t>
            </a:r>
            <a:r>
              <a:rPr lang="en-US" sz="1400" spc="6" dirty="0">
                <a:solidFill>
                  <a:srgbClr val="17181C"/>
                </a:solidFill>
                <a:latin typeface="Maven Pro" pitchFamily="2" charset="0"/>
                <a:ea typeface="IBM Plex Sans Condensed"/>
                <a:cs typeface="IBM Plex Sans Condensed"/>
                <a:sym typeface="IBM Plex Sans Condensed"/>
              </a:rPr>
              <a:t>by placing women at the forefront of climate action. </a:t>
            </a:r>
          </a:p>
        </p:txBody>
      </p:sp>
      <p:sp>
        <p:nvSpPr>
          <p:cNvPr id="195" name="TextBox 195"/>
          <p:cNvSpPr txBox="1"/>
          <p:nvPr/>
        </p:nvSpPr>
        <p:spPr>
          <a:xfrm>
            <a:off x="326912" y="3534119"/>
            <a:ext cx="4885453" cy="2981650"/>
          </a:xfrm>
          <a:prstGeom prst="rect">
            <a:avLst/>
          </a:prstGeom>
        </p:spPr>
        <p:txBody>
          <a:bodyPr wrap="square" lIns="0" tIns="0" rIns="0" bIns="0" rtlCol="0" anchor="t">
            <a:spAutoFit/>
          </a:bodyPr>
          <a:lstStyle/>
          <a:p>
            <a:pPr algn="ctr">
              <a:lnSpc>
                <a:spcPts val="1800"/>
              </a:lnSpc>
            </a:pPr>
            <a:r>
              <a:rPr lang="en-US" sz="1400" spc="7" dirty="0">
                <a:solidFill>
                  <a:srgbClr val="17181C"/>
                </a:solidFill>
                <a:latin typeface="Maven Pro" pitchFamily="2" charset="0"/>
                <a:ea typeface="IBM Plex Sans Condensed"/>
                <a:cs typeface="IBM Plex Sans Condensed"/>
                <a:sym typeface="IBM Plex Sans Condensed"/>
              </a:rPr>
              <a:t>Many rural communities face severe </a:t>
            </a:r>
            <a:r>
              <a:rPr lang="en-US" sz="1400" b="1" spc="7" dirty="0">
                <a:solidFill>
                  <a:srgbClr val="17181C"/>
                </a:solidFill>
                <a:latin typeface="Maven Pro" pitchFamily="2" charset="0"/>
                <a:ea typeface="IBM Plex Sans Condensed"/>
                <a:cs typeface="IBM Plex Sans Condensed"/>
                <a:sym typeface="IBM Plex Sans Condensed"/>
              </a:rPr>
              <a:t>energy poverty</a:t>
            </a:r>
            <a:r>
              <a:rPr lang="en-US" sz="1400" spc="7" dirty="0">
                <a:solidFill>
                  <a:srgbClr val="17181C"/>
                </a:solidFill>
                <a:latin typeface="Maven Pro" pitchFamily="2" charset="0"/>
                <a:ea typeface="IBM Plex Sans Condensed"/>
                <a:cs typeface="IBM Plex Sans Condensed"/>
                <a:sym typeface="IBM Plex Sans Condensed"/>
              </a:rPr>
              <a:t>, limiting access to essential services like education, healthcare, and digital inclusion. Existing infrastructure is inadequate, which </a:t>
            </a:r>
            <a:r>
              <a:rPr lang="en-US" sz="1400" u="sng" spc="7" dirty="0">
                <a:solidFill>
                  <a:srgbClr val="17181C"/>
                </a:solidFill>
                <a:latin typeface="Maven Pro" pitchFamily="2" charset="0"/>
                <a:ea typeface="IBM Plex Sans Condensed"/>
                <a:cs typeface="IBM Plex Sans Condensed"/>
                <a:sym typeface="IBM Plex Sans Condensed"/>
              </a:rPr>
              <a:t>perpetuates poverty</a:t>
            </a:r>
            <a:r>
              <a:rPr lang="en-US" sz="1400" spc="7" dirty="0">
                <a:solidFill>
                  <a:srgbClr val="17181C"/>
                </a:solidFill>
                <a:latin typeface="Maven Pro" pitchFamily="2" charset="0"/>
                <a:ea typeface="IBM Plex Sans Condensed"/>
                <a:cs typeface="IBM Plex Sans Condensed"/>
                <a:sym typeface="IBM Plex Sans Condensed"/>
              </a:rPr>
              <a:t> and undermines efforts to build </a:t>
            </a:r>
            <a:r>
              <a:rPr lang="en-US" sz="1400" u="sng" spc="7" dirty="0">
                <a:solidFill>
                  <a:srgbClr val="17181C"/>
                </a:solidFill>
                <a:latin typeface="Maven Pro" pitchFamily="2" charset="0"/>
                <a:ea typeface="IBM Plex Sans Condensed"/>
                <a:cs typeface="IBM Plex Sans Condensed"/>
                <a:sym typeface="IBM Plex Sans Condensed"/>
              </a:rPr>
              <a:t>self-sufficient</a:t>
            </a:r>
            <a:r>
              <a:rPr lang="en-US" sz="1400" spc="7" dirty="0">
                <a:solidFill>
                  <a:srgbClr val="17181C"/>
                </a:solidFill>
                <a:latin typeface="Maven Pro" pitchFamily="2" charset="0"/>
                <a:ea typeface="IBM Plex Sans Condensed"/>
                <a:cs typeface="IBM Plex Sans Condensed"/>
                <a:sym typeface="IBM Plex Sans Condensed"/>
              </a:rPr>
              <a:t>, </a:t>
            </a:r>
            <a:r>
              <a:rPr lang="en-US" sz="1400" u="sng" spc="7" dirty="0">
                <a:solidFill>
                  <a:srgbClr val="17181C"/>
                </a:solidFill>
                <a:latin typeface="Maven Pro" pitchFamily="2" charset="0"/>
                <a:ea typeface="IBM Plex Sans Condensed"/>
                <a:cs typeface="IBM Plex Sans Condensed"/>
                <a:sym typeface="IBM Plex Sans Condensed"/>
              </a:rPr>
              <a:t>resilient communities</a:t>
            </a:r>
            <a:r>
              <a:rPr lang="en-US" sz="1400" spc="7" dirty="0">
                <a:solidFill>
                  <a:srgbClr val="17181C"/>
                </a:solidFill>
                <a:latin typeface="Maven Pro" pitchFamily="2" charset="0"/>
                <a:ea typeface="IBM Plex Sans Condensed"/>
                <a:cs typeface="IBM Plex Sans Condensed"/>
                <a:sym typeface="IBM Plex Sans Condensed"/>
              </a:rPr>
              <a:t>. </a:t>
            </a:r>
          </a:p>
          <a:p>
            <a:pPr algn="ctr">
              <a:lnSpc>
                <a:spcPts val="1800"/>
              </a:lnSpc>
            </a:pPr>
            <a:endParaRPr lang="en-US" sz="1400" spc="7" dirty="0">
              <a:solidFill>
                <a:srgbClr val="17181C"/>
              </a:solidFill>
              <a:latin typeface="Maven Pro" pitchFamily="2" charset="0"/>
              <a:ea typeface="IBM Plex Sans Condensed"/>
              <a:cs typeface="IBM Plex Sans Condensed"/>
              <a:sym typeface="IBM Plex Sans Condensed"/>
            </a:endParaRPr>
          </a:p>
          <a:p>
            <a:pPr algn="ctr">
              <a:lnSpc>
                <a:spcPts val="1800"/>
              </a:lnSpc>
            </a:pPr>
            <a:r>
              <a:rPr lang="en-US" sz="1400" spc="7" dirty="0">
                <a:solidFill>
                  <a:srgbClr val="17181C"/>
                </a:solidFill>
                <a:latin typeface="Maven Pro" pitchFamily="2" charset="0"/>
                <a:ea typeface="IBM Plex Sans Condensed"/>
                <a:cs typeface="IBM Plex Sans Condensed"/>
                <a:sym typeface="IBM Plex Sans Condensed"/>
              </a:rPr>
              <a:t>We propose expanding the </a:t>
            </a:r>
            <a:r>
              <a:rPr lang="en-US" sz="1400" b="1" spc="7" dirty="0">
                <a:solidFill>
                  <a:srgbClr val="17181C"/>
                </a:solidFill>
                <a:latin typeface="Maven Pro" pitchFamily="2" charset="0"/>
                <a:ea typeface="IBM Plex Sans Condensed"/>
                <a:cs typeface="IBM Plex Sans Condensed"/>
                <a:sym typeface="IBM Plex Sans Condensed"/>
              </a:rPr>
              <a:t>Solar Mamas</a:t>
            </a:r>
            <a:r>
              <a:rPr lang="en-US" sz="1400" spc="7" dirty="0">
                <a:solidFill>
                  <a:srgbClr val="17181C"/>
                </a:solidFill>
                <a:latin typeface="Maven Pro" pitchFamily="2" charset="0"/>
                <a:ea typeface="IBM Plex Sans Condensed"/>
                <a:cs typeface="IBM Plex Sans Condensed"/>
                <a:sym typeface="IBM Plex Sans Condensed"/>
              </a:rPr>
              <a:t> project with </a:t>
            </a:r>
            <a:r>
              <a:rPr lang="en-US" sz="1400" b="1" spc="7" dirty="0">
                <a:solidFill>
                  <a:srgbClr val="17181C"/>
                </a:solidFill>
                <a:latin typeface="Maven Pro" pitchFamily="2" charset="0"/>
                <a:ea typeface="IBM Plex Sans Condensed"/>
                <a:cs typeface="IBM Plex Sans Condensed"/>
                <a:sym typeface="IBM Plex Sans Condensed"/>
              </a:rPr>
              <a:t>stronger solar systems</a:t>
            </a:r>
            <a:r>
              <a:rPr lang="en-US" sz="1400" spc="7" dirty="0">
                <a:solidFill>
                  <a:srgbClr val="17181C"/>
                </a:solidFill>
                <a:latin typeface="Maven Pro" pitchFamily="2" charset="0"/>
                <a:ea typeface="IBM Plex Sans Condensed"/>
                <a:cs typeface="IBM Plex Sans Condensed"/>
                <a:sym typeface="IBM Plex Sans Condensed"/>
              </a:rPr>
              <a:t> for both homes &amp; communities. It includes more powerful equipment, resources, and training more women to maintain the systems. By </a:t>
            </a:r>
            <a:r>
              <a:rPr lang="en-US" sz="1400" b="1" spc="7" dirty="0">
                <a:solidFill>
                  <a:srgbClr val="17181C"/>
                </a:solidFill>
                <a:latin typeface="Maven Pro" pitchFamily="2" charset="0"/>
                <a:ea typeface="IBM Plex Sans Condensed"/>
                <a:cs typeface="IBM Plex Sans Condensed"/>
                <a:sym typeface="IBM Plex Sans Condensed"/>
              </a:rPr>
              <a:t>improving energy access</a:t>
            </a:r>
            <a:r>
              <a:rPr lang="en-US" sz="1400" spc="7" dirty="0">
                <a:solidFill>
                  <a:srgbClr val="17181C"/>
                </a:solidFill>
                <a:latin typeface="Maven Pro" pitchFamily="2" charset="0"/>
                <a:ea typeface="IBM Plex Sans Condensed"/>
                <a:cs typeface="IBM Plex Sans Condensed"/>
                <a:sym typeface="IBM Plex Sans Condensed"/>
              </a:rPr>
              <a:t>, this fosters </a:t>
            </a:r>
            <a:r>
              <a:rPr lang="en-US" sz="1400" u="sng" spc="7" dirty="0">
                <a:solidFill>
                  <a:srgbClr val="17181C"/>
                </a:solidFill>
                <a:latin typeface="Maven Pro" pitchFamily="2" charset="0"/>
                <a:ea typeface="IBM Plex Sans Condensed"/>
                <a:cs typeface="IBM Plex Sans Condensed"/>
                <a:sym typeface="IBM Plex Sans Condensed"/>
              </a:rPr>
              <a:t>economic empowerment</a:t>
            </a:r>
            <a:r>
              <a:rPr lang="en-US" sz="1400" spc="7" dirty="0">
                <a:solidFill>
                  <a:srgbClr val="17181C"/>
                </a:solidFill>
                <a:latin typeface="Maven Pro" pitchFamily="2" charset="0"/>
                <a:ea typeface="IBM Plex Sans Condensed"/>
                <a:cs typeface="IBM Plex Sans Condensed"/>
                <a:sym typeface="IBM Plex Sans Condensed"/>
              </a:rPr>
              <a:t>, </a:t>
            </a:r>
            <a:r>
              <a:rPr lang="en-US" sz="1400" u="sng" spc="7" dirty="0">
                <a:solidFill>
                  <a:srgbClr val="17181C"/>
                </a:solidFill>
                <a:latin typeface="Maven Pro" pitchFamily="2" charset="0"/>
                <a:ea typeface="IBM Plex Sans Condensed"/>
                <a:cs typeface="IBM Plex Sans Condensed"/>
                <a:sym typeface="IBM Plex Sans Condensed"/>
              </a:rPr>
              <a:t>better health outcomes</a:t>
            </a:r>
            <a:r>
              <a:rPr lang="en-US" sz="1400" spc="7" dirty="0">
                <a:solidFill>
                  <a:srgbClr val="17181C"/>
                </a:solidFill>
                <a:latin typeface="Maven Pro" pitchFamily="2" charset="0"/>
                <a:ea typeface="IBM Plex Sans Condensed"/>
                <a:cs typeface="IBM Plex Sans Condensed"/>
                <a:sym typeface="IBM Plex Sans Condensed"/>
              </a:rPr>
              <a:t>, and </a:t>
            </a:r>
            <a:r>
              <a:rPr lang="en-US" sz="1400" u="sng" spc="7" dirty="0">
                <a:solidFill>
                  <a:srgbClr val="17181C"/>
                </a:solidFill>
                <a:latin typeface="Maven Pro" pitchFamily="2" charset="0"/>
                <a:ea typeface="IBM Plex Sans Condensed"/>
                <a:cs typeface="IBM Plex Sans Condensed"/>
                <a:sym typeface="IBM Plex Sans Condensed"/>
              </a:rPr>
              <a:t>enhanced digital connectivity</a:t>
            </a:r>
            <a:r>
              <a:rPr lang="en-US" sz="1400" spc="7" dirty="0">
                <a:solidFill>
                  <a:srgbClr val="17181C"/>
                </a:solidFill>
                <a:latin typeface="Maven Pro" pitchFamily="2" charset="0"/>
                <a:ea typeface="IBM Plex Sans Condensed"/>
                <a:cs typeface="IBM Plex Sans Condensed"/>
                <a:sym typeface="IBM Plex Sans Condensed"/>
              </a:rPr>
              <a:t> and </a:t>
            </a:r>
            <a:r>
              <a:rPr lang="en-US" sz="1400" u="sng" spc="7" dirty="0">
                <a:solidFill>
                  <a:srgbClr val="17181C"/>
                </a:solidFill>
                <a:latin typeface="Maven Pro" pitchFamily="2" charset="0"/>
                <a:ea typeface="IBM Plex Sans Condensed"/>
                <a:cs typeface="IBM Plex Sans Condensed"/>
                <a:sym typeface="IBM Plex Sans Condensed"/>
              </a:rPr>
              <a:t>education</a:t>
            </a:r>
            <a:r>
              <a:rPr lang="en-US" sz="1400" spc="7" dirty="0">
                <a:solidFill>
                  <a:srgbClr val="17181C"/>
                </a:solidFill>
                <a:latin typeface="Maven Pro" pitchFamily="2" charset="0"/>
                <a:ea typeface="IBM Plex Sans Condensed"/>
                <a:cs typeface="IBM Plex Sans Condensed"/>
                <a:sym typeface="IBM Plex Sans Condensed"/>
              </a:rPr>
              <a:t>.</a:t>
            </a:r>
          </a:p>
        </p:txBody>
      </p:sp>
      <p:sp>
        <p:nvSpPr>
          <p:cNvPr id="197" name="TextBox 197"/>
          <p:cNvSpPr txBox="1"/>
          <p:nvPr/>
        </p:nvSpPr>
        <p:spPr>
          <a:xfrm>
            <a:off x="242021" y="7479135"/>
            <a:ext cx="2106501" cy="718145"/>
          </a:xfrm>
          <a:prstGeom prst="rect">
            <a:avLst/>
          </a:prstGeom>
        </p:spPr>
        <p:txBody>
          <a:bodyPr wrap="square" lIns="0" tIns="0" rIns="0" bIns="0" rtlCol="0" anchor="t">
            <a:spAutoFit/>
          </a:bodyPr>
          <a:lstStyle/>
          <a:p>
            <a:pPr algn="ctr">
              <a:lnSpc>
                <a:spcPts val="1439"/>
              </a:lnSpc>
            </a:pPr>
            <a:r>
              <a:rPr lang="en-US" sz="1100" spc="7" dirty="0">
                <a:solidFill>
                  <a:srgbClr val="17181C"/>
                </a:solidFill>
                <a:latin typeface="Maven Pro" pitchFamily="2" charset="0"/>
                <a:ea typeface="IBM Plex Sans Condensed"/>
                <a:cs typeface="IBM Plex Sans Condensed"/>
                <a:sym typeface="IBM Plex Sans Condensed"/>
              </a:rPr>
              <a:t>Without electricity, there is no lighting available after dark, making it difficult to</a:t>
            </a:r>
          </a:p>
          <a:p>
            <a:pPr algn="ctr">
              <a:lnSpc>
                <a:spcPts val="1439"/>
              </a:lnSpc>
            </a:pPr>
            <a:r>
              <a:rPr lang="en-US" sz="1100" spc="7" dirty="0">
                <a:solidFill>
                  <a:srgbClr val="17181C"/>
                </a:solidFill>
                <a:latin typeface="Maven Pro" pitchFamily="2" charset="0"/>
                <a:ea typeface="IBM Plex Sans Condensed"/>
                <a:cs typeface="IBM Plex Sans Condensed"/>
                <a:sym typeface="IBM Plex Sans Condensed"/>
              </a:rPr>
              <a:t>leave the house after sunset</a:t>
            </a:r>
          </a:p>
        </p:txBody>
      </p:sp>
      <p:sp>
        <p:nvSpPr>
          <p:cNvPr id="199" name="TextBox 199"/>
          <p:cNvSpPr txBox="1"/>
          <p:nvPr/>
        </p:nvSpPr>
        <p:spPr>
          <a:xfrm>
            <a:off x="2356685" y="7479135"/>
            <a:ext cx="2106882" cy="718145"/>
          </a:xfrm>
          <a:prstGeom prst="rect">
            <a:avLst/>
          </a:prstGeom>
        </p:spPr>
        <p:txBody>
          <a:bodyPr wrap="square" lIns="0" tIns="0" rIns="0" bIns="0" rtlCol="0" anchor="t">
            <a:spAutoFit/>
          </a:bodyPr>
          <a:lstStyle/>
          <a:p>
            <a:pPr algn="ctr">
              <a:lnSpc>
                <a:spcPts val="1439"/>
              </a:lnSpc>
            </a:pPr>
            <a:r>
              <a:rPr lang="en-US" sz="1100" spc="3" dirty="0">
                <a:solidFill>
                  <a:srgbClr val="17181C"/>
                </a:solidFill>
                <a:latin typeface="Maven Pro" pitchFamily="2" charset="0"/>
                <a:ea typeface="IBM Plex Sans Condensed"/>
                <a:cs typeface="IBM Plex Sans Condensed"/>
                <a:sym typeface="IBM Plex Sans Condensed"/>
              </a:rPr>
              <a:t>Basic amenities such as fans, phone charging, clean water access, light bulbs,</a:t>
            </a:r>
          </a:p>
          <a:p>
            <a:pPr algn="ctr">
              <a:lnSpc>
                <a:spcPts val="1439"/>
              </a:lnSpc>
            </a:pPr>
            <a:r>
              <a:rPr lang="en-US" sz="1100" spc="6" dirty="0">
                <a:solidFill>
                  <a:srgbClr val="17181C"/>
                </a:solidFill>
                <a:latin typeface="Maven Pro" pitchFamily="2" charset="0"/>
                <a:ea typeface="IBM Plex Sans Condensed"/>
                <a:cs typeface="IBM Plex Sans Condensed"/>
                <a:sym typeface="IBM Plex Sans Condensed"/>
              </a:rPr>
              <a:t>radio etc. are unavailable</a:t>
            </a:r>
            <a:r>
              <a:rPr lang="en-US" sz="1100" spc="3" dirty="0">
                <a:solidFill>
                  <a:srgbClr val="17181C"/>
                </a:solidFill>
                <a:latin typeface="Maven Pro" pitchFamily="2" charset="0"/>
                <a:ea typeface="IBM Plex Sans Condensed"/>
                <a:cs typeface="IBM Plex Sans Condensed"/>
                <a:sym typeface="IBM Plex Sans Condensed"/>
              </a:rPr>
              <a:t> </a:t>
            </a:r>
          </a:p>
        </p:txBody>
      </p:sp>
      <p:sp>
        <p:nvSpPr>
          <p:cNvPr id="201" name="TextBox 201"/>
          <p:cNvSpPr txBox="1"/>
          <p:nvPr/>
        </p:nvSpPr>
        <p:spPr>
          <a:xfrm>
            <a:off x="4347178" y="7474117"/>
            <a:ext cx="2065322" cy="703526"/>
          </a:xfrm>
          <a:prstGeom prst="rect">
            <a:avLst/>
          </a:prstGeom>
        </p:spPr>
        <p:txBody>
          <a:bodyPr wrap="square" lIns="0" tIns="0" rIns="0" bIns="0" rtlCol="0" anchor="t">
            <a:spAutoFit/>
          </a:bodyPr>
          <a:lstStyle/>
          <a:p>
            <a:pPr algn="ctr">
              <a:lnSpc>
                <a:spcPts val="1439"/>
              </a:lnSpc>
            </a:pPr>
            <a:r>
              <a:rPr lang="en-US" sz="1100" spc="7" dirty="0">
                <a:solidFill>
                  <a:srgbClr val="17181C"/>
                </a:solidFill>
                <a:latin typeface="Maven Pro" pitchFamily="2" charset="0"/>
                <a:ea typeface="IBM Plex Sans Condensed"/>
                <a:cs typeface="IBM Plex Sans Condensed"/>
                <a:sym typeface="IBM Plex Sans Condensed"/>
              </a:rPr>
              <a:t>Clinics can't refrigerate vaccines, power medical equipment, or provide </a:t>
            </a:r>
          </a:p>
          <a:p>
            <a:pPr algn="ctr">
              <a:lnSpc>
                <a:spcPts val="1439"/>
              </a:lnSpc>
            </a:pPr>
            <a:r>
              <a:rPr lang="en-US" sz="1100" spc="7" dirty="0">
                <a:solidFill>
                  <a:srgbClr val="17181C"/>
                </a:solidFill>
                <a:latin typeface="Maven Pro" pitchFamily="2" charset="0"/>
                <a:ea typeface="IBM Plex Sans Condensed"/>
                <a:cs typeface="IBM Plex Sans Condensed"/>
                <a:sym typeface="IBM Plex Sans Condensed"/>
              </a:rPr>
              <a:t>safe </a:t>
            </a:r>
            <a:r>
              <a:rPr lang="en-US" sz="1100" spc="6" dirty="0">
                <a:solidFill>
                  <a:srgbClr val="17181C"/>
                </a:solidFill>
                <a:latin typeface="Maven Pro" pitchFamily="2" charset="0"/>
                <a:ea typeface="IBM Plex Sans Condensed"/>
                <a:cs typeface="IBM Plex Sans Condensed"/>
                <a:sym typeface="IBM Plex Sans Condensed"/>
              </a:rPr>
              <a:t>childbirth at night</a:t>
            </a:r>
            <a:r>
              <a:rPr lang="en-US" sz="1100" spc="7" dirty="0">
                <a:solidFill>
                  <a:srgbClr val="17181C"/>
                </a:solidFill>
                <a:latin typeface="Maven Pro" pitchFamily="2" charset="0"/>
                <a:ea typeface="IBM Plex Sans Condensed"/>
                <a:cs typeface="IBM Plex Sans Condensed"/>
                <a:sym typeface="IBM Plex Sans Condensed"/>
              </a:rPr>
              <a:t> </a:t>
            </a:r>
          </a:p>
        </p:txBody>
      </p:sp>
      <p:sp>
        <p:nvSpPr>
          <p:cNvPr id="202" name="TextBox 202"/>
          <p:cNvSpPr txBox="1"/>
          <p:nvPr/>
        </p:nvSpPr>
        <p:spPr>
          <a:xfrm>
            <a:off x="4586735" y="8027775"/>
            <a:ext cx="1126512" cy="185090"/>
          </a:xfrm>
          <a:prstGeom prst="rect">
            <a:avLst/>
          </a:prstGeom>
        </p:spPr>
        <p:txBody>
          <a:bodyPr lIns="0" tIns="0" rIns="0" bIns="0" rtlCol="0" anchor="t">
            <a:spAutoFit/>
          </a:bodyPr>
          <a:lstStyle/>
          <a:p>
            <a:pPr algn="l">
              <a:lnSpc>
                <a:spcPts val="1439"/>
              </a:lnSpc>
            </a:pPr>
            <a:endParaRPr lang="en-US" sz="1200" spc="6" dirty="0">
              <a:solidFill>
                <a:srgbClr val="17181C"/>
              </a:solidFill>
              <a:latin typeface="IBM Plex Sans Condensed"/>
              <a:ea typeface="IBM Plex Sans Condensed"/>
              <a:cs typeface="IBM Plex Sans Condensed"/>
              <a:sym typeface="IBM Plex Sans Condensed"/>
            </a:endParaRPr>
          </a:p>
        </p:txBody>
      </p:sp>
      <p:sp>
        <p:nvSpPr>
          <p:cNvPr id="203" name="TextBox 203"/>
          <p:cNvSpPr txBox="1"/>
          <p:nvPr/>
        </p:nvSpPr>
        <p:spPr>
          <a:xfrm>
            <a:off x="6243171" y="7488736"/>
            <a:ext cx="2161956" cy="703526"/>
          </a:xfrm>
          <a:prstGeom prst="rect">
            <a:avLst/>
          </a:prstGeom>
        </p:spPr>
        <p:txBody>
          <a:bodyPr wrap="square" lIns="0" tIns="0" rIns="0" bIns="0" rtlCol="0" anchor="t">
            <a:spAutoFit/>
          </a:bodyPr>
          <a:lstStyle/>
          <a:p>
            <a:pPr algn="ctr">
              <a:lnSpc>
                <a:spcPts val="1439"/>
              </a:lnSpc>
            </a:pPr>
            <a:r>
              <a:rPr lang="en-US" sz="1100" spc="2" dirty="0">
                <a:solidFill>
                  <a:srgbClr val="17181C"/>
                </a:solidFill>
                <a:latin typeface="Maven Pro" pitchFamily="2" charset="0"/>
                <a:ea typeface="IBM Plex Sans Condensed"/>
                <a:cs typeface="IBM Plex Sans Condensed"/>
                <a:sym typeface="IBM Plex Sans Condensed"/>
              </a:rPr>
              <a:t>Women and girls bear the heaviest burden, spending </a:t>
            </a:r>
          </a:p>
          <a:p>
            <a:pPr algn="ctr">
              <a:lnSpc>
                <a:spcPts val="1439"/>
              </a:lnSpc>
            </a:pPr>
            <a:r>
              <a:rPr lang="en-US" sz="1100" spc="2" dirty="0">
                <a:solidFill>
                  <a:srgbClr val="17181C"/>
                </a:solidFill>
                <a:latin typeface="Maven Pro" pitchFamily="2" charset="0"/>
                <a:ea typeface="IBM Plex Sans Condensed"/>
                <a:cs typeface="IBM Plex Sans Condensed"/>
                <a:sym typeface="IBM Plex Sans Condensed"/>
              </a:rPr>
              <a:t>hours collecting firewood </a:t>
            </a:r>
          </a:p>
          <a:p>
            <a:pPr algn="ctr">
              <a:lnSpc>
                <a:spcPts val="1439"/>
              </a:lnSpc>
            </a:pPr>
            <a:r>
              <a:rPr lang="en-US" sz="1100" spc="2" dirty="0">
                <a:solidFill>
                  <a:srgbClr val="17181C"/>
                </a:solidFill>
                <a:latin typeface="Maven Pro" pitchFamily="2" charset="0"/>
                <a:ea typeface="IBM Plex Sans Condensed"/>
                <a:cs typeface="IBM Plex Sans Condensed"/>
                <a:sym typeface="IBM Plex Sans Condensed"/>
              </a:rPr>
              <a:t>or </a:t>
            </a:r>
            <a:r>
              <a:rPr lang="en-US" sz="1100" spc="8" dirty="0">
                <a:solidFill>
                  <a:srgbClr val="17181C"/>
                </a:solidFill>
                <a:latin typeface="Maven Pro" pitchFamily="2" charset="0"/>
                <a:ea typeface="IBM Plex Sans Condensed"/>
                <a:cs typeface="IBM Plex Sans Condensed"/>
                <a:sym typeface="IBM Plex Sans Condensed"/>
              </a:rPr>
              <a:t>fetching water</a:t>
            </a:r>
            <a:r>
              <a:rPr lang="en-US" sz="1100" spc="2" dirty="0">
                <a:solidFill>
                  <a:srgbClr val="17181C"/>
                </a:solidFill>
                <a:latin typeface="Maven Pro" pitchFamily="2" charset="0"/>
                <a:ea typeface="IBM Plex Sans Condensed"/>
                <a:cs typeface="IBM Plex Sans Condensed"/>
                <a:sym typeface="IBM Plex Sans Condensed"/>
              </a:rPr>
              <a:t> </a:t>
            </a:r>
          </a:p>
        </p:txBody>
      </p:sp>
      <p:sp>
        <p:nvSpPr>
          <p:cNvPr id="204" name="TextBox 204"/>
          <p:cNvSpPr txBox="1"/>
          <p:nvPr/>
        </p:nvSpPr>
        <p:spPr>
          <a:xfrm>
            <a:off x="6665928" y="8037376"/>
            <a:ext cx="934850" cy="185090"/>
          </a:xfrm>
          <a:prstGeom prst="rect">
            <a:avLst/>
          </a:prstGeom>
        </p:spPr>
        <p:txBody>
          <a:bodyPr lIns="0" tIns="0" rIns="0" bIns="0" rtlCol="0" anchor="t">
            <a:spAutoFit/>
          </a:bodyPr>
          <a:lstStyle/>
          <a:p>
            <a:pPr algn="l">
              <a:lnSpc>
                <a:spcPts val="1439"/>
              </a:lnSpc>
            </a:pPr>
            <a:endParaRPr lang="en-US" sz="1200" spc="8" dirty="0">
              <a:solidFill>
                <a:srgbClr val="17181C"/>
              </a:solidFill>
              <a:latin typeface="IBM Plex Sans Condensed"/>
              <a:ea typeface="IBM Plex Sans Condensed"/>
              <a:cs typeface="IBM Plex Sans Condensed"/>
              <a:sym typeface="IBM Plex Sans Condensed"/>
            </a:endParaRPr>
          </a:p>
        </p:txBody>
      </p:sp>
      <p:sp>
        <p:nvSpPr>
          <p:cNvPr id="205" name="TextBox 205"/>
          <p:cNvSpPr txBox="1"/>
          <p:nvPr/>
        </p:nvSpPr>
        <p:spPr>
          <a:xfrm>
            <a:off x="8156213" y="7488736"/>
            <a:ext cx="2247790" cy="718145"/>
          </a:xfrm>
          <a:prstGeom prst="rect">
            <a:avLst/>
          </a:prstGeom>
        </p:spPr>
        <p:txBody>
          <a:bodyPr wrap="square" lIns="0" tIns="0" rIns="0" bIns="0" rtlCol="0" anchor="t">
            <a:spAutoFit/>
          </a:bodyPr>
          <a:lstStyle/>
          <a:p>
            <a:pPr algn="ctr">
              <a:lnSpc>
                <a:spcPts val="1439"/>
              </a:lnSpc>
            </a:pPr>
            <a:r>
              <a:rPr lang="en-US" sz="1100" spc="10" dirty="0">
                <a:solidFill>
                  <a:srgbClr val="17181C"/>
                </a:solidFill>
                <a:latin typeface="Maven Pro" pitchFamily="2" charset="0"/>
                <a:ea typeface="IBM Plex Sans Condensed"/>
                <a:cs typeface="IBM Plex Sans Condensed"/>
                <a:sym typeface="IBM Plex Sans Condensed"/>
              </a:rPr>
              <a:t>Students can't study after dark, and lack of internet and </a:t>
            </a:r>
          </a:p>
          <a:p>
            <a:pPr algn="ctr">
              <a:lnSpc>
                <a:spcPts val="1439"/>
              </a:lnSpc>
            </a:pPr>
            <a:r>
              <a:rPr lang="en-US" sz="1100" spc="10" dirty="0">
                <a:solidFill>
                  <a:srgbClr val="17181C"/>
                </a:solidFill>
                <a:latin typeface="Maven Pro" pitchFamily="2" charset="0"/>
                <a:ea typeface="IBM Plex Sans Condensed"/>
                <a:cs typeface="IBM Plex Sans Condensed"/>
                <a:sym typeface="IBM Plex Sans Condensed"/>
              </a:rPr>
              <a:t>digital devices limit learning</a:t>
            </a:r>
          </a:p>
          <a:p>
            <a:pPr algn="ctr">
              <a:lnSpc>
                <a:spcPts val="1439"/>
              </a:lnSpc>
            </a:pPr>
            <a:r>
              <a:rPr lang="en-US" sz="1100" spc="7" dirty="0">
                <a:solidFill>
                  <a:srgbClr val="17181C"/>
                </a:solidFill>
                <a:latin typeface="Maven Pro" pitchFamily="2" charset="0"/>
                <a:ea typeface="IBM Plex Sans Condensed"/>
                <a:cs typeface="IBM Plex Sans Condensed"/>
                <a:sym typeface="IBM Plex Sans Condensed"/>
              </a:rPr>
              <a:t>outcomes &amp; opportunities</a:t>
            </a:r>
            <a:r>
              <a:rPr lang="en-US" sz="1100" spc="10" dirty="0">
                <a:solidFill>
                  <a:srgbClr val="17181C"/>
                </a:solidFill>
                <a:latin typeface="Maven Pro" pitchFamily="2" charset="0"/>
                <a:ea typeface="IBM Plex Sans Condensed"/>
                <a:cs typeface="IBM Plex Sans Condensed"/>
                <a:sym typeface="IBM Plex Sans Condensed"/>
              </a:rPr>
              <a:t> </a:t>
            </a:r>
          </a:p>
        </p:txBody>
      </p:sp>
      <p:sp>
        <p:nvSpPr>
          <p:cNvPr id="206" name="TextBox 206"/>
          <p:cNvSpPr txBox="1"/>
          <p:nvPr/>
        </p:nvSpPr>
        <p:spPr>
          <a:xfrm>
            <a:off x="8354930" y="8037347"/>
            <a:ext cx="1686582" cy="185090"/>
          </a:xfrm>
          <a:prstGeom prst="rect">
            <a:avLst/>
          </a:prstGeom>
        </p:spPr>
        <p:txBody>
          <a:bodyPr lIns="0" tIns="0" rIns="0" bIns="0" rtlCol="0" anchor="t">
            <a:spAutoFit/>
          </a:bodyPr>
          <a:lstStyle/>
          <a:p>
            <a:pPr algn="l">
              <a:lnSpc>
                <a:spcPts val="1439"/>
              </a:lnSpc>
            </a:pPr>
            <a:endParaRPr lang="en-US" sz="1200" spc="7" dirty="0">
              <a:solidFill>
                <a:srgbClr val="17181C"/>
              </a:solidFill>
              <a:latin typeface="IBM Plex Sans Condensed"/>
              <a:ea typeface="IBM Plex Sans Condensed"/>
              <a:cs typeface="IBM Plex Sans Condensed"/>
              <a:sym typeface="IBM Plex Sans Condensed"/>
            </a:endParaRPr>
          </a:p>
        </p:txBody>
      </p:sp>
      <p:sp>
        <p:nvSpPr>
          <p:cNvPr id="207" name="TextBox 184">
            <a:extLst>
              <a:ext uri="{FF2B5EF4-FFF2-40B4-BE49-F238E27FC236}">
                <a16:creationId xmlns:a16="http://schemas.microsoft.com/office/drawing/2014/main" id="{469CB2B0-598D-8C65-123A-C2E97BC15691}"/>
              </a:ext>
            </a:extLst>
          </p:cNvPr>
          <p:cNvSpPr txBox="1"/>
          <p:nvPr/>
        </p:nvSpPr>
        <p:spPr>
          <a:xfrm>
            <a:off x="5822951" y="4459270"/>
            <a:ext cx="4522698" cy="392095"/>
          </a:xfrm>
          <a:prstGeom prst="rect">
            <a:avLst/>
          </a:prstGeom>
        </p:spPr>
        <p:txBody>
          <a:bodyPr wrap="square" lIns="0" tIns="0" rIns="0" bIns="0" rtlCol="0" anchor="t">
            <a:spAutoFit/>
          </a:bodyPr>
          <a:lstStyle/>
          <a:p>
            <a:pPr algn="ctr">
              <a:lnSpc>
                <a:spcPts val="1560"/>
              </a:lnSpc>
            </a:pPr>
            <a:r>
              <a:rPr lang="en-US" sz="1200" spc="5" dirty="0">
                <a:solidFill>
                  <a:srgbClr val="17181C"/>
                </a:solidFill>
                <a:latin typeface="Maven Pro" pitchFamily="2" charset="0"/>
                <a:ea typeface="IBM Plex Sans Condensed"/>
                <a:cs typeface="IBM Plex Sans Condensed"/>
                <a:sym typeface="IBM Plex Sans Condensed"/>
              </a:rPr>
              <a:t>Providing </a:t>
            </a:r>
            <a:r>
              <a:rPr lang="en-US" sz="1200" u="sng" spc="5" dirty="0">
                <a:solidFill>
                  <a:srgbClr val="17181C"/>
                </a:solidFill>
                <a:latin typeface="Maven Pro" pitchFamily="2" charset="0"/>
                <a:ea typeface="IBM Plex Sans Condensed"/>
                <a:cs typeface="IBM Plex Sans Condensed"/>
                <a:sym typeface="IBM Plex Sans Condensed"/>
              </a:rPr>
              <a:t>clean water</a:t>
            </a:r>
            <a:r>
              <a:rPr lang="en-US" sz="1200" spc="5" dirty="0">
                <a:solidFill>
                  <a:srgbClr val="17181C"/>
                </a:solidFill>
                <a:latin typeface="Maven Pro" pitchFamily="2" charset="0"/>
                <a:ea typeface="IBM Plex Sans Condensed"/>
                <a:cs typeface="IBM Plex Sans Condensed"/>
                <a:sym typeface="IBM Plex Sans Condensed"/>
              </a:rPr>
              <a:t> for over </a:t>
            </a:r>
            <a:r>
              <a:rPr lang="en-US" sz="1200" b="1" spc="5" dirty="0">
                <a:solidFill>
                  <a:srgbClr val="17181C"/>
                </a:solidFill>
                <a:latin typeface="Maven Pro" pitchFamily="2" charset="0"/>
                <a:ea typeface="IBM Plex Sans Condensed"/>
                <a:cs typeface="IBM Plex Sans Condensed"/>
                <a:sym typeface="IBM Plex Sans Condensed"/>
              </a:rPr>
              <a:t>500</a:t>
            </a:r>
            <a:r>
              <a:rPr lang="en-US" sz="1200" spc="5" dirty="0">
                <a:solidFill>
                  <a:srgbClr val="17181C"/>
                </a:solidFill>
                <a:latin typeface="Maven Pro" pitchFamily="2" charset="0"/>
                <a:ea typeface="IBM Plex Sans Condensed"/>
                <a:cs typeface="IBM Plex Sans Condensed"/>
                <a:sym typeface="IBM Plex Sans Condensed"/>
              </a:rPr>
              <a:t> people in the community, </a:t>
            </a:r>
            <a:r>
              <a:rPr lang="en-US" sz="1200" u="sng" spc="5" dirty="0">
                <a:solidFill>
                  <a:srgbClr val="17181C"/>
                </a:solidFill>
                <a:latin typeface="Maven Pro" pitchFamily="2" charset="0"/>
                <a:ea typeface="IBM Plex Sans Condensed"/>
                <a:cs typeface="IBM Plex Sans Condensed"/>
                <a:sym typeface="IBM Plex Sans Condensed"/>
              </a:rPr>
              <a:t>reducing waterborne illnesses</a:t>
            </a:r>
            <a:r>
              <a:rPr lang="en-US" sz="1200" spc="5" dirty="0">
                <a:solidFill>
                  <a:srgbClr val="17181C"/>
                </a:solidFill>
                <a:latin typeface="Maven Pro" pitchFamily="2" charset="0"/>
                <a:ea typeface="IBM Plex Sans Condensed"/>
                <a:cs typeface="IBM Plex Sans Condensed"/>
                <a:sym typeface="IBM Plex Sans Condensed"/>
              </a:rPr>
              <a:t> by </a:t>
            </a:r>
            <a:r>
              <a:rPr lang="en-US" sz="1200" b="1" spc="5" dirty="0">
                <a:solidFill>
                  <a:srgbClr val="17181C"/>
                </a:solidFill>
                <a:latin typeface="Maven Pro" pitchFamily="2" charset="0"/>
                <a:ea typeface="IBM Plex Sans Condensed"/>
                <a:cs typeface="IBM Plex Sans Condensed"/>
                <a:sym typeface="IBM Plex Sans Condensed"/>
              </a:rPr>
              <a:t>40%</a:t>
            </a:r>
            <a:endParaRPr lang="en-US" sz="1200" spc="5" dirty="0">
              <a:solidFill>
                <a:srgbClr val="17181C"/>
              </a:solidFill>
              <a:latin typeface="Maven Pro" pitchFamily="2" charset="0"/>
              <a:ea typeface="IBM Plex Sans Condensed"/>
              <a:cs typeface="IBM Plex Sans Condensed"/>
              <a:sym typeface="IBM Plex Sans Condensed"/>
            </a:endParaRPr>
          </a:p>
        </p:txBody>
      </p:sp>
      <p:sp>
        <p:nvSpPr>
          <p:cNvPr id="209" name="TextBox 184">
            <a:extLst>
              <a:ext uri="{FF2B5EF4-FFF2-40B4-BE49-F238E27FC236}">
                <a16:creationId xmlns:a16="http://schemas.microsoft.com/office/drawing/2014/main" id="{4B20D20B-D164-D846-405B-2FB170A8147A}"/>
              </a:ext>
            </a:extLst>
          </p:cNvPr>
          <p:cNvSpPr txBox="1"/>
          <p:nvPr/>
        </p:nvSpPr>
        <p:spPr>
          <a:xfrm>
            <a:off x="5965869" y="5065597"/>
            <a:ext cx="4348030" cy="606576"/>
          </a:xfrm>
          <a:prstGeom prst="rect">
            <a:avLst/>
          </a:prstGeom>
        </p:spPr>
        <p:txBody>
          <a:bodyPr wrap="square" lIns="0" tIns="0" rIns="0" bIns="0" rtlCol="0" anchor="t">
            <a:spAutoFit/>
          </a:bodyPr>
          <a:lstStyle/>
          <a:p>
            <a:pPr algn="ctr">
              <a:lnSpc>
                <a:spcPts val="1560"/>
              </a:lnSpc>
            </a:pPr>
            <a:r>
              <a:rPr lang="en-US" sz="1200" spc="5" dirty="0">
                <a:solidFill>
                  <a:srgbClr val="17181C"/>
                </a:solidFill>
                <a:latin typeface="Maven Pro" pitchFamily="2" charset="0"/>
                <a:ea typeface="IBM Plex Sans Condensed"/>
                <a:cs typeface="IBM Plex Sans Condensed"/>
                <a:sym typeface="IBM Plex Sans Condensed"/>
              </a:rPr>
              <a:t>Delivering digital education to </a:t>
            </a:r>
            <a:r>
              <a:rPr lang="en-US" sz="1200" b="1" spc="5" dirty="0">
                <a:solidFill>
                  <a:srgbClr val="17181C"/>
                </a:solidFill>
                <a:latin typeface="Maven Pro" pitchFamily="2" charset="0"/>
                <a:ea typeface="IBM Plex Sans Condensed"/>
                <a:cs typeface="IBM Plex Sans Condensed"/>
                <a:sym typeface="IBM Plex Sans Condensed"/>
              </a:rPr>
              <a:t>100+ students annually</a:t>
            </a:r>
          </a:p>
          <a:p>
            <a:pPr algn="ctr">
              <a:lnSpc>
                <a:spcPts val="1560"/>
              </a:lnSpc>
            </a:pPr>
            <a:r>
              <a:rPr lang="en-US" sz="1200" spc="5" dirty="0">
                <a:solidFill>
                  <a:srgbClr val="17181C"/>
                </a:solidFill>
                <a:latin typeface="Maven Pro" pitchFamily="2" charset="0"/>
                <a:ea typeface="IBM Plex Sans Condensed"/>
                <a:cs typeface="IBM Plex Sans Condensed"/>
                <a:sym typeface="IBM Plex Sans Condensed"/>
              </a:rPr>
              <a:t> in the community, increasing secondary school </a:t>
            </a:r>
          </a:p>
          <a:p>
            <a:pPr algn="ctr">
              <a:lnSpc>
                <a:spcPts val="1560"/>
              </a:lnSpc>
            </a:pPr>
            <a:r>
              <a:rPr lang="en-US" sz="1200" spc="5" dirty="0">
                <a:solidFill>
                  <a:srgbClr val="17181C"/>
                </a:solidFill>
                <a:latin typeface="Maven Pro" pitchFamily="2" charset="0"/>
                <a:ea typeface="IBM Plex Sans Condensed"/>
                <a:cs typeface="IBM Plex Sans Condensed"/>
                <a:sym typeface="IBM Plex Sans Condensed"/>
              </a:rPr>
              <a:t>graduation rates by </a:t>
            </a:r>
            <a:r>
              <a:rPr lang="en-US" sz="1200" b="1" spc="5" dirty="0">
                <a:solidFill>
                  <a:srgbClr val="17181C"/>
                </a:solidFill>
                <a:latin typeface="Maven Pro" pitchFamily="2" charset="0"/>
                <a:ea typeface="IBM Plex Sans Condensed"/>
                <a:cs typeface="IBM Plex Sans Condensed"/>
                <a:sym typeface="IBM Plex Sans Condensed"/>
              </a:rPr>
              <a:t>25%</a:t>
            </a:r>
          </a:p>
        </p:txBody>
      </p:sp>
      <p:sp>
        <p:nvSpPr>
          <p:cNvPr id="210" name="TextBox 184">
            <a:extLst>
              <a:ext uri="{FF2B5EF4-FFF2-40B4-BE49-F238E27FC236}">
                <a16:creationId xmlns:a16="http://schemas.microsoft.com/office/drawing/2014/main" id="{DCFF2329-85EC-202F-F875-4BFCDE8B8188}"/>
              </a:ext>
            </a:extLst>
          </p:cNvPr>
          <p:cNvSpPr txBox="1"/>
          <p:nvPr/>
        </p:nvSpPr>
        <p:spPr>
          <a:xfrm>
            <a:off x="5916152" y="5772064"/>
            <a:ext cx="4227157" cy="606576"/>
          </a:xfrm>
          <a:prstGeom prst="rect">
            <a:avLst/>
          </a:prstGeom>
        </p:spPr>
        <p:txBody>
          <a:bodyPr lIns="0" tIns="0" rIns="0" bIns="0" rtlCol="0" anchor="t">
            <a:spAutoFit/>
          </a:bodyPr>
          <a:lstStyle/>
          <a:p>
            <a:pPr algn="ctr">
              <a:lnSpc>
                <a:spcPts val="1560"/>
              </a:lnSpc>
            </a:pPr>
            <a:r>
              <a:rPr lang="en-US" sz="1200" b="1" spc="5" dirty="0">
                <a:solidFill>
                  <a:srgbClr val="17181C"/>
                </a:solidFill>
                <a:latin typeface="Maven Pro" pitchFamily="2" charset="0"/>
                <a:ea typeface="IBM Plex Sans Condensed"/>
                <a:cs typeface="IBM Plex Sans Condensed"/>
                <a:sym typeface="IBM Plex Sans Condensed"/>
              </a:rPr>
              <a:t>5000+ </a:t>
            </a:r>
            <a:r>
              <a:rPr lang="en-US" sz="1200" spc="5" dirty="0">
                <a:solidFill>
                  <a:srgbClr val="17181C"/>
                </a:solidFill>
                <a:latin typeface="Maven Pro" pitchFamily="2" charset="0"/>
                <a:ea typeface="IBM Plex Sans Condensed"/>
                <a:cs typeface="IBM Plex Sans Condensed"/>
                <a:sym typeface="IBM Plex Sans Condensed"/>
              </a:rPr>
              <a:t>patients' consultations per year in the community, improved maternal and neonatal survival rates, reduced child mortality from preventable diseases</a:t>
            </a:r>
          </a:p>
        </p:txBody>
      </p:sp>
      <p:sp>
        <p:nvSpPr>
          <p:cNvPr id="212" name="TextBox 175">
            <a:extLst>
              <a:ext uri="{FF2B5EF4-FFF2-40B4-BE49-F238E27FC236}">
                <a16:creationId xmlns:a16="http://schemas.microsoft.com/office/drawing/2014/main" id="{1A3A83EE-F5A3-F960-0FF2-3C1EFC3EED9B}"/>
              </a:ext>
            </a:extLst>
          </p:cNvPr>
          <p:cNvSpPr txBox="1"/>
          <p:nvPr/>
        </p:nvSpPr>
        <p:spPr>
          <a:xfrm>
            <a:off x="5643621" y="8513953"/>
            <a:ext cx="1022308" cy="255711"/>
          </a:xfrm>
          <a:prstGeom prst="rect">
            <a:avLst/>
          </a:prstGeom>
        </p:spPr>
        <p:txBody>
          <a:bodyPr wrap="square" lIns="0" tIns="0" rIns="0" bIns="0" rtlCol="0" anchor="t">
            <a:spAutoFit/>
          </a:bodyPr>
          <a:lstStyle/>
          <a:p>
            <a:pPr algn="l">
              <a:lnSpc>
                <a:spcPts val="2246"/>
              </a:lnSpc>
            </a:pPr>
            <a:r>
              <a:rPr lang="en-US" sz="1604" b="1" u="sng" spc="-24" dirty="0">
                <a:solidFill>
                  <a:srgbClr val="FF8E00"/>
                </a:solidFill>
                <a:latin typeface="Maven Pro SemiBold" pitchFamily="2" charset="0"/>
                <a:ea typeface="IBM Plex Sans"/>
                <a:cs typeface="IBM Plex Sans"/>
                <a:sym typeface="IBM Plex Sans"/>
              </a:rPr>
              <a:t>Guatemala</a:t>
            </a:r>
          </a:p>
        </p:txBody>
      </p:sp>
      <p:sp>
        <p:nvSpPr>
          <p:cNvPr id="214" name="TextBox 180">
            <a:extLst>
              <a:ext uri="{FF2B5EF4-FFF2-40B4-BE49-F238E27FC236}">
                <a16:creationId xmlns:a16="http://schemas.microsoft.com/office/drawing/2014/main" id="{B61B3A71-C9D6-1FD7-056D-410E3CD64705}"/>
              </a:ext>
            </a:extLst>
          </p:cNvPr>
          <p:cNvSpPr txBox="1"/>
          <p:nvPr/>
        </p:nvSpPr>
        <p:spPr>
          <a:xfrm>
            <a:off x="5009626" y="8938346"/>
            <a:ext cx="2147249" cy="1007648"/>
          </a:xfrm>
          <a:prstGeom prst="rect">
            <a:avLst/>
          </a:prstGeom>
        </p:spPr>
        <p:txBody>
          <a:bodyPr lIns="0" tIns="0" rIns="0" bIns="0" rtlCol="0" anchor="t">
            <a:spAutoFit/>
          </a:bodyPr>
          <a:lstStyle/>
          <a:p>
            <a:pPr algn="ctr">
              <a:lnSpc>
                <a:spcPts val="1560"/>
              </a:lnSpc>
            </a:pPr>
            <a:r>
              <a:rPr lang="en-US" sz="1200" spc="6" dirty="0">
                <a:solidFill>
                  <a:srgbClr val="17181C"/>
                </a:solidFill>
                <a:latin typeface="Maven Pro" pitchFamily="2" charset="0"/>
                <a:ea typeface="IBM Plex Sans Condensed"/>
                <a:cs typeface="IBM Plex Sans Condensed"/>
                <a:sym typeface="IBM Plex Sans Condensed"/>
              </a:rPr>
              <a:t>Solar Mamas brought light to remote mountainous communities, replacing kerosene lamps and reviving Mayan women's leadership.</a:t>
            </a:r>
          </a:p>
        </p:txBody>
      </p:sp>
      <p:sp>
        <p:nvSpPr>
          <p:cNvPr id="215" name="TextBox 175">
            <a:extLst>
              <a:ext uri="{FF2B5EF4-FFF2-40B4-BE49-F238E27FC236}">
                <a16:creationId xmlns:a16="http://schemas.microsoft.com/office/drawing/2014/main" id="{A0DEE40F-99C4-1E6D-BE79-6D9DEB909873}"/>
              </a:ext>
            </a:extLst>
          </p:cNvPr>
          <p:cNvSpPr txBox="1"/>
          <p:nvPr/>
        </p:nvSpPr>
        <p:spPr>
          <a:xfrm>
            <a:off x="8821269" y="8524672"/>
            <a:ext cx="1022308" cy="255711"/>
          </a:xfrm>
          <a:prstGeom prst="rect">
            <a:avLst/>
          </a:prstGeom>
        </p:spPr>
        <p:txBody>
          <a:bodyPr wrap="square" lIns="0" tIns="0" rIns="0" bIns="0" rtlCol="0" anchor="t">
            <a:spAutoFit/>
          </a:bodyPr>
          <a:lstStyle/>
          <a:p>
            <a:pPr algn="l">
              <a:lnSpc>
                <a:spcPts val="2246"/>
              </a:lnSpc>
            </a:pPr>
            <a:r>
              <a:rPr lang="en-US" sz="1604" b="1" u="sng" spc="-24" dirty="0">
                <a:solidFill>
                  <a:srgbClr val="FF8E00"/>
                </a:solidFill>
                <a:latin typeface="Maven Pro SemiBold" pitchFamily="2" charset="0"/>
                <a:ea typeface="IBM Plex Sans"/>
                <a:cs typeface="IBM Plex Sans"/>
                <a:sym typeface="IBM Plex Sans"/>
              </a:rPr>
              <a:t>Vanuatu</a:t>
            </a:r>
          </a:p>
        </p:txBody>
      </p:sp>
      <p:sp>
        <p:nvSpPr>
          <p:cNvPr id="216" name="TextBox 175">
            <a:extLst>
              <a:ext uri="{FF2B5EF4-FFF2-40B4-BE49-F238E27FC236}">
                <a16:creationId xmlns:a16="http://schemas.microsoft.com/office/drawing/2014/main" id="{5B54A392-C409-3FCA-9E6B-29D68D52AB2F}"/>
              </a:ext>
            </a:extLst>
          </p:cNvPr>
          <p:cNvSpPr txBox="1"/>
          <p:nvPr/>
        </p:nvSpPr>
        <p:spPr>
          <a:xfrm>
            <a:off x="12136279" y="8518038"/>
            <a:ext cx="862041" cy="255711"/>
          </a:xfrm>
          <a:prstGeom prst="rect">
            <a:avLst/>
          </a:prstGeom>
        </p:spPr>
        <p:txBody>
          <a:bodyPr wrap="square" lIns="0" tIns="0" rIns="0" bIns="0" rtlCol="0" anchor="t">
            <a:spAutoFit/>
          </a:bodyPr>
          <a:lstStyle/>
          <a:p>
            <a:pPr algn="l">
              <a:lnSpc>
                <a:spcPts val="2246"/>
              </a:lnSpc>
            </a:pPr>
            <a:r>
              <a:rPr lang="en-US" sz="1604" b="1" u="sng" spc="-24" dirty="0">
                <a:solidFill>
                  <a:srgbClr val="FF8E00"/>
                </a:solidFill>
                <a:latin typeface="Maven Pro SemiBold" pitchFamily="2" charset="0"/>
                <a:ea typeface="IBM Plex Sans"/>
                <a:cs typeface="IBM Plex Sans"/>
                <a:sym typeface="IBM Plex Sans"/>
              </a:rPr>
              <a:t>Senegal</a:t>
            </a:r>
          </a:p>
        </p:txBody>
      </p:sp>
      <p:sp>
        <p:nvSpPr>
          <p:cNvPr id="217" name="TextBox 180">
            <a:extLst>
              <a:ext uri="{FF2B5EF4-FFF2-40B4-BE49-F238E27FC236}">
                <a16:creationId xmlns:a16="http://schemas.microsoft.com/office/drawing/2014/main" id="{1E6E7B5A-3BFE-5302-2A63-D6E9F0B6FDC6}"/>
              </a:ext>
            </a:extLst>
          </p:cNvPr>
          <p:cNvSpPr txBox="1"/>
          <p:nvPr/>
        </p:nvSpPr>
        <p:spPr>
          <a:xfrm>
            <a:off x="8197130" y="8907936"/>
            <a:ext cx="2147249" cy="1007648"/>
          </a:xfrm>
          <a:prstGeom prst="rect">
            <a:avLst/>
          </a:prstGeom>
        </p:spPr>
        <p:txBody>
          <a:bodyPr lIns="0" tIns="0" rIns="0" bIns="0" rtlCol="0" anchor="t">
            <a:spAutoFit/>
          </a:bodyPr>
          <a:lstStyle/>
          <a:p>
            <a:pPr algn="ctr">
              <a:lnSpc>
                <a:spcPts val="1560"/>
              </a:lnSpc>
            </a:pPr>
            <a:r>
              <a:rPr lang="en-US" sz="1200" spc="6" dirty="0">
                <a:solidFill>
                  <a:srgbClr val="17181C"/>
                </a:solidFill>
                <a:latin typeface="Maven Pro" pitchFamily="2" charset="0"/>
                <a:ea typeface="IBM Plex Sans Condensed"/>
                <a:cs typeface="IBM Plex Sans Condensed"/>
                <a:sym typeface="IBM Plex Sans Condensed"/>
              </a:rPr>
              <a:t>After Cyclone Pam, Solar Mamas restored energy access to disaster-hit islands, ensuring resilience through solar-powered recovery.</a:t>
            </a:r>
          </a:p>
        </p:txBody>
      </p:sp>
      <p:graphicFrame>
        <p:nvGraphicFramePr>
          <p:cNvPr id="226" name="Chart 225">
            <a:extLst>
              <a:ext uri="{FF2B5EF4-FFF2-40B4-BE49-F238E27FC236}">
                <a16:creationId xmlns:a16="http://schemas.microsoft.com/office/drawing/2014/main" id="{FB7323AE-BB4D-D5CF-BD2D-A92911EC3747}"/>
              </a:ext>
            </a:extLst>
          </p:cNvPr>
          <p:cNvGraphicFramePr/>
          <p:nvPr>
            <p:extLst>
              <p:ext uri="{D42A27DB-BD31-4B8C-83A1-F6EECF244321}">
                <p14:modId xmlns:p14="http://schemas.microsoft.com/office/powerpoint/2010/main" val="2716298110"/>
              </p:ext>
            </p:extLst>
          </p:nvPr>
        </p:nvGraphicFramePr>
        <p:xfrm>
          <a:off x="9344491" y="4528833"/>
          <a:ext cx="5227210" cy="3881875"/>
        </p:xfrm>
        <a:graphic>
          <a:graphicData uri="http://schemas.openxmlformats.org/drawingml/2006/chart">
            <c:chart xmlns:c="http://schemas.openxmlformats.org/drawingml/2006/chart" xmlns:r="http://schemas.openxmlformats.org/officeDocument/2006/relationships" r:id="rId1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78594" y="2004050"/>
            <a:ext cx="9844573" cy="797214"/>
            <a:chOff x="0" y="0"/>
            <a:chExt cx="9844570" cy="797217"/>
          </a:xfrm>
        </p:grpSpPr>
        <p:sp>
          <p:nvSpPr>
            <p:cNvPr id="3" name="Freeform 3"/>
            <p:cNvSpPr/>
            <p:nvPr/>
          </p:nvSpPr>
          <p:spPr>
            <a:xfrm>
              <a:off x="0" y="0"/>
              <a:ext cx="9844659" cy="797306"/>
            </a:xfrm>
            <a:custGeom>
              <a:avLst/>
              <a:gdLst/>
              <a:ahLst/>
              <a:cxnLst/>
              <a:rect l="l" t="t" r="r" b="b"/>
              <a:pathLst>
                <a:path w="9844659" h="797306">
                  <a:moveTo>
                    <a:pt x="9525" y="4826"/>
                  </a:moveTo>
                  <a:lnTo>
                    <a:pt x="9525" y="792480"/>
                  </a:lnTo>
                  <a:lnTo>
                    <a:pt x="4826" y="792480"/>
                  </a:lnTo>
                  <a:lnTo>
                    <a:pt x="4826" y="787654"/>
                  </a:lnTo>
                  <a:lnTo>
                    <a:pt x="9839833" y="787654"/>
                  </a:lnTo>
                  <a:lnTo>
                    <a:pt x="9839833" y="792480"/>
                  </a:lnTo>
                  <a:lnTo>
                    <a:pt x="9835007" y="792480"/>
                  </a:lnTo>
                  <a:lnTo>
                    <a:pt x="9835007" y="4826"/>
                  </a:lnTo>
                  <a:lnTo>
                    <a:pt x="9839833" y="4826"/>
                  </a:lnTo>
                  <a:lnTo>
                    <a:pt x="9839833" y="9525"/>
                  </a:lnTo>
                  <a:lnTo>
                    <a:pt x="4826" y="9525"/>
                  </a:lnTo>
                  <a:lnTo>
                    <a:pt x="4826" y="4826"/>
                  </a:lnTo>
                  <a:lnTo>
                    <a:pt x="9525" y="4826"/>
                  </a:lnTo>
                  <a:moveTo>
                    <a:pt x="0" y="4826"/>
                  </a:moveTo>
                  <a:lnTo>
                    <a:pt x="0" y="0"/>
                  </a:lnTo>
                  <a:lnTo>
                    <a:pt x="4826" y="0"/>
                  </a:lnTo>
                  <a:lnTo>
                    <a:pt x="9839833" y="0"/>
                  </a:lnTo>
                  <a:lnTo>
                    <a:pt x="9844659" y="0"/>
                  </a:lnTo>
                  <a:lnTo>
                    <a:pt x="9844659" y="4826"/>
                  </a:lnTo>
                  <a:lnTo>
                    <a:pt x="9844659" y="792480"/>
                  </a:lnTo>
                  <a:lnTo>
                    <a:pt x="9844659" y="797306"/>
                  </a:lnTo>
                  <a:lnTo>
                    <a:pt x="9839833" y="797306"/>
                  </a:lnTo>
                  <a:lnTo>
                    <a:pt x="4826" y="797306"/>
                  </a:lnTo>
                  <a:lnTo>
                    <a:pt x="0" y="797306"/>
                  </a:lnTo>
                  <a:lnTo>
                    <a:pt x="0" y="792480"/>
                  </a:lnTo>
                  <a:lnTo>
                    <a:pt x="0" y="4826"/>
                  </a:lnTo>
                  <a:close/>
                </a:path>
              </a:pathLst>
            </a:custGeom>
            <a:solidFill>
              <a:srgbClr val="284ADE"/>
            </a:solidFill>
          </p:spPr>
        </p:sp>
      </p:grpSp>
      <p:grpSp>
        <p:nvGrpSpPr>
          <p:cNvPr id="4" name="Group 4"/>
          <p:cNvGrpSpPr>
            <a:grpSpLocks noChangeAspect="1"/>
          </p:cNvGrpSpPr>
          <p:nvPr/>
        </p:nvGrpSpPr>
        <p:grpSpPr>
          <a:xfrm>
            <a:off x="1196026" y="1100985"/>
            <a:ext cx="12395302" cy="87411"/>
            <a:chOff x="0" y="0"/>
            <a:chExt cx="12395302" cy="87414"/>
          </a:xfrm>
        </p:grpSpPr>
        <p:sp>
          <p:nvSpPr>
            <p:cNvPr id="5" name="Freeform 5"/>
            <p:cNvSpPr/>
            <p:nvPr/>
          </p:nvSpPr>
          <p:spPr>
            <a:xfrm>
              <a:off x="0" y="0"/>
              <a:ext cx="12395327" cy="87376"/>
            </a:xfrm>
            <a:custGeom>
              <a:avLst/>
              <a:gdLst/>
              <a:ahLst/>
              <a:cxnLst/>
              <a:rect l="l" t="t" r="r" b="b"/>
              <a:pathLst>
                <a:path w="12395327" h="87376">
                  <a:moveTo>
                    <a:pt x="0" y="87376"/>
                  </a:moveTo>
                  <a:lnTo>
                    <a:pt x="12395327" y="87376"/>
                  </a:lnTo>
                  <a:lnTo>
                    <a:pt x="12395327" y="0"/>
                  </a:lnTo>
                  <a:lnTo>
                    <a:pt x="0" y="0"/>
                  </a:lnTo>
                  <a:close/>
                </a:path>
              </a:pathLst>
            </a:custGeom>
            <a:solidFill>
              <a:srgbClr val="7399C6"/>
            </a:solidFill>
          </p:spPr>
        </p:sp>
      </p:grpSp>
      <p:sp>
        <p:nvSpPr>
          <p:cNvPr id="6" name="Freeform 6"/>
          <p:cNvSpPr/>
          <p:nvPr/>
        </p:nvSpPr>
        <p:spPr>
          <a:xfrm>
            <a:off x="178603" y="255013"/>
            <a:ext cx="845953" cy="845953"/>
          </a:xfrm>
          <a:custGeom>
            <a:avLst/>
            <a:gdLst/>
            <a:ahLst/>
            <a:cxnLst/>
            <a:rect l="l" t="t" r="r" b="b"/>
            <a:pathLst>
              <a:path w="845953" h="845953">
                <a:moveTo>
                  <a:pt x="0" y="0"/>
                </a:moveTo>
                <a:lnTo>
                  <a:pt x="845954" y="0"/>
                </a:lnTo>
                <a:lnTo>
                  <a:pt x="845954" y="845953"/>
                </a:lnTo>
                <a:lnTo>
                  <a:pt x="0" y="845953"/>
                </a:lnTo>
                <a:lnTo>
                  <a:pt x="0" y="0"/>
                </a:lnTo>
                <a:close/>
              </a:path>
            </a:pathLst>
          </a:custGeom>
          <a:blipFill>
            <a:blip r:embed="rId2"/>
            <a:stretch>
              <a:fillRect/>
            </a:stretch>
          </a:blipFill>
        </p:spPr>
      </p:sp>
      <p:sp>
        <p:nvSpPr>
          <p:cNvPr id="7" name="Freeform 7"/>
          <p:cNvSpPr/>
          <p:nvPr/>
        </p:nvSpPr>
        <p:spPr>
          <a:xfrm>
            <a:off x="10620375" y="65370"/>
            <a:ext cx="2868311" cy="972036"/>
          </a:xfrm>
          <a:custGeom>
            <a:avLst/>
            <a:gdLst/>
            <a:ahLst/>
            <a:cxnLst/>
            <a:rect l="l" t="t" r="r" b="b"/>
            <a:pathLst>
              <a:path w="2868311" h="972036">
                <a:moveTo>
                  <a:pt x="0" y="0"/>
                </a:moveTo>
                <a:lnTo>
                  <a:pt x="2868311" y="0"/>
                </a:lnTo>
                <a:lnTo>
                  <a:pt x="2868311" y="972036"/>
                </a:lnTo>
                <a:lnTo>
                  <a:pt x="0" y="972036"/>
                </a:lnTo>
                <a:lnTo>
                  <a:pt x="0" y="0"/>
                </a:lnTo>
                <a:close/>
              </a:path>
            </a:pathLst>
          </a:custGeom>
          <a:blipFill>
            <a:blip r:embed="rId3"/>
            <a:stretch>
              <a:fillRect/>
            </a:stretch>
          </a:blipFill>
        </p:spPr>
      </p:sp>
      <p:grpSp>
        <p:nvGrpSpPr>
          <p:cNvPr id="8" name="Group 8"/>
          <p:cNvGrpSpPr>
            <a:grpSpLocks noChangeAspect="1"/>
          </p:cNvGrpSpPr>
          <p:nvPr/>
        </p:nvGrpSpPr>
        <p:grpSpPr>
          <a:xfrm>
            <a:off x="6423774" y="2263816"/>
            <a:ext cx="2833907" cy="11201"/>
            <a:chOff x="0" y="0"/>
            <a:chExt cx="2833903" cy="11201"/>
          </a:xfrm>
        </p:grpSpPr>
        <p:sp>
          <p:nvSpPr>
            <p:cNvPr id="9" name="Freeform 9"/>
            <p:cNvSpPr/>
            <p:nvPr/>
          </p:nvSpPr>
          <p:spPr>
            <a:xfrm>
              <a:off x="0" y="0"/>
              <a:ext cx="2833878" cy="11176"/>
            </a:xfrm>
            <a:custGeom>
              <a:avLst/>
              <a:gdLst/>
              <a:ahLst/>
              <a:cxnLst/>
              <a:rect l="l" t="t" r="r" b="b"/>
              <a:pathLst>
                <a:path w="2833878" h="11176">
                  <a:moveTo>
                    <a:pt x="0" y="0"/>
                  </a:moveTo>
                  <a:lnTo>
                    <a:pt x="0" y="5588"/>
                  </a:lnTo>
                  <a:lnTo>
                    <a:pt x="0" y="0"/>
                  </a:lnTo>
                  <a:lnTo>
                    <a:pt x="2833878" y="0"/>
                  </a:lnTo>
                  <a:lnTo>
                    <a:pt x="2833878" y="5588"/>
                  </a:lnTo>
                  <a:lnTo>
                    <a:pt x="2833878" y="11176"/>
                  </a:lnTo>
                  <a:lnTo>
                    <a:pt x="0" y="11176"/>
                  </a:lnTo>
                  <a:lnTo>
                    <a:pt x="0" y="5588"/>
                  </a:lnTo>
                  <a:lnTo>
                    <a:pt x="0" y="0"/>
                  </a:lnTo>
                  <a:moveTo>
                    <a:pt x="0" y="11176"/>
                  </a:moveTo>
                  <a:lnTo>
                    <a:pt x="0" y="0"/>
                  </a:lnTo>
                  <a:lnTo>
                    <a:pt x="2833878" y="0"/>
                  </a:lnTo>
                  <a:lnTo>
                    <a:pt x="2833878" y="11176"/>
                  </a:lnTo>
                  <a:lnTo>
                    <a:pt x="0" y="11176"/>
                  </a:lnTo>
                  <a:close/>
                </a:path>
              </a:pathLst>
            </a:custGeom>
            <a:solidFill>
              <a:srgbClr val="17181C"/>
            </a:solidFill>
          </p:spPr>
        </p:sp>
      </p:grpSp>
      <p:sp>
        <p:nvSpPr>
          <p:cNvPr id="10" name="Freeform 10"/>
          <p:cNvSpPr/>
          <p:nvPr/>
        </p:nvSpPr>
        <p:spPr>
          <a:xfrm>
            <a:off x="115091" y="1426045"/>
            <a:ext cx="13542921" cy="8749494"/>
          </a:xfrm>
          <a:custGeom>
            <a:avLst/>
            <a:gdLst/>
            <a:ahLst/>
            <a:cxnLst/>
            <a:rect l="l" t="t" r="r" b="b"/>
            <a:pathLst>
              <a:path w="13542921" h="8749494">
                <a:moveTo>
                  <a:pt x="0" y="0"/>
                </a:moveTo>
                <a:lnTo>
                  <a:pt x="13542921" y="0"/>
                </a:lnTo>
                <a:lnTo>
                  <a:pt x="13542921" y="8749493"/>
                </a:lnTo>
                <a:lnTo>
                  <a:pt x="0" y="874949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11" name="Freeform 11"/>
          <p:cNvSpPr/>
          <p:nvPr/>
        </p:nvSpPr>
        <p:spPr>
          <a:xfrm>
            <a:off x="10003126" y="3177892"/>
            <a:ext cx="3588182" cy="1791681"/>
          </a:xfrm>
          <a:custGeom>
            <a:avLst/>
            <a:gdLst/>
            <a:ahLst/>
            <a:cxnLst/>
            <a:rect l="l" t="t" r="r" b="b"/>
            <a:pathLst>
              <a:path w="3588182" h="1791681">
                <a:moveTo>
                  <a:pt x="0" y="0"/>
                </a:moveTo>
                <a:lnTo>
                  <a:pt x="3588182" y="0"/>
                </a:lnTo>
                <a:lnTo>
                  <a:pt x="3588182" y="1791682"/>
                </a:lnTo>
                <a:lnTo>
                  <a:pt x="0" y="1791682"/>
                </a:lnTo>
                <a:lnTo>
                  <a:pt x="0" y="0"/>
                </a:lnTo>
                <a:close/>
              </a:path>
            </a:pathLst>
          </a:custGeom>
          <a:blipFill>
            <a:blip r:embed="rId6"/>
            <a:stretch>
              <a:fillRect l="-2753" t="-27139" b="-27642"/>
            </a:stretch>
          </a:blipFill>
        </p:spPr>
      </p:sp>
      <p:grpSp>
        <p:nvGrpSpPr>
          <p:cNvPr id="12" name="Group 12"/>
          <p:cNvGrpSpPr>
            <a:grpSpLocks noChangeAspect="1"/>
          </p:cNvGrpSpPr>
          <p:nvPr/>
        </p:nvGrpSpPr>
        <p:grpSpPr>
          <a:xfrm>
            <a:off x="9937699" y="8909161"/>
            <a:ext cx="3714626" cy="1256843"/>
            <a:chOff x="0" y="0"/>
            <a:chExt cx="3714623" cy="1256843"/>
          </a:xfrm>
        </p:grpSpPr>
        <p:sp>
          <p:nvSpPr>
            <p:cNvPr id="13" name="Freeform 13"/>
            <p:cNvSpPr/>
            <p:nvPr/>
          </p:nvSpPr>
          <p:spPr>
            <a:xfrm>
              <a:off x="63500" y="63500"/>
              <a:ext cx="3587750" cy="1129919"/>
            </a:xfrm>
            <a:custGeom>
              <a:avLst/>
              <a:gdLst/>
              <a:ahLst/>
              <a:cxnLst/>
              <a:rect l="l" t="t" r="r" b="b"/>
              <a:pathLst>
                <a:path w="3587750" h="1129919">
                  <a:moveTo>
                    <a:pt x="9525" y="4826"/>
                  </a:moveTo>
                  <a:lnTo>
                    <a:pt x="9525" y="1125093"/>
                  </a:lnTo>
                  <a:lnTo>
                    <a:pt x="4826" y="1125093"/>
                  </a:lnTo>
                  <a:lnTo>
                    <a:pt x="4826" y="1120267"/>
                  </a:lnTo>
                  <a:lnTo>
                    <a:pt x="3582924" y="1120267"/>
                  </a:lnTo>
                  <a:lnTo>
                    <a:pt x="3582924" y="1125093"/>
                  </a:lnTo>
                  <a:lnTo>
                    <a:pt x="3578098" y="1125093"/>
                  </a:lnTo>
                  <a:lnTo>
                    <a:pt x="3578098" y="4826"/>
                  </a:lnTo>
                  <a:lnTo>
                    <a:pt x="3582924" y="4826"/>
                  </a:lnTo>
                  <a:lnTo>
                    <a:pt x="3582924" y="9652"/>
                  </a:lnTo>
                  <a:lnTo>
                    <a:pt x="4826" y="9652"/>
                  </a:lnTo>
                  <a:lnTo>
                    <a:pt x="4826" y="4826"/>
                  </a:lnTo>
                  <a:lnTo>
                    <a:pt x="9652" y="4826"/>
                  </a:lnTo>
                  <a:moveTo>
                    <a:pt x="0" y="4826"/>
                  </a:moveTo>
                  <a:lnTo>
                    <a:pt x="0" y="0"/>
                  </a:lnTo>
                  <a:lnTo>
                    <a:pt x="4826" y="0"/>
                  </a:lnTo>
                  <a:lnTo>
                    <a:pt x="3582924" y="0"/>
                  </a:lnTo>
                  <a:lnTo>
                    <a:pt x="3587750" y="0"/>
                  </a:lnTo>
                  <a:lnTo>
                    <a:pt x="3587750" y="4826"/>
                  </a:lnTo>
                  <a:lnTo>
                    <a:pt x="3587750" y="1125093"/>
                  </a:lnTo>
                  <a:lnTo>
                    <a:pt x="3587750" y="1129919"/>
                  </a:lnTo>
                  <a:lnTo>
                    <a:pt x="3582924" y="1129919"/>
                  </a:lnTo>
                  <a:lnTo>
                    <a:pt x="4826" y="1129919"/>
                  </a:lnTo>
                  <a:lnTo>
                    <a:pt x="0" y="1129919"/>
                  </a:lnTo>
                  <a:lnTo>
                    <a:pt x="0" y="1125093"/>
                  </a:lnTo>
                  <a:lnTo>
                    <a:pt x="0" y="4826"/>
                  </a:lnTo>
                  <a:close/>
                </a:path>
              </a:pathLst>
            </a:custGeom>
            <a:solidFill>
              <a:srgbClr val="000000"/>
            </a:solidFill>
          </p:spPr>
        </p:sp>
        <p:sp>
          <p:nvSpPr>
            <p:cNvPr id="14" name="Freeform 14"/>
            <p:cNvSpPr/>
            <p:nvPr/>
          </p:nvSpPr>
          <p:spPr>
            <a:xfrm>
              <a:off x="73025" y="63500"/>
              <a:ext cx="3566287" cy="425704"/>
            </a:xfrm>
            <a:custGeom>
              <a:avLst/>
              <a:gdLst/>
              <a:ahLst/>
              <a:cxnLst/>
              <a:rect l="l" t="t" r="r" b="b"/>
              <a:pathLst>
                <a:path w="3566287" h="425704">
                  <a:moveTo>
                    <a:pt x="0" y="425704"/>
                  </a:moveTo>
                  <a:lnTo>
                    <a:pt x="3566287" y="425704"/>
                  </a:lnTo>
                  <a:lnTo>
                    <a:pt x="3566287" y="0"/>
                  </a:lnTo>
                  <a:lnTo>
                    <a:pt x="0" y="0"/>
                  </a:lnTo>
                  <a:close/>
                </a:path>
              </a:pathLst>
            </a:custGeom>
            <a:solidFill>
              <a:srgbClr val="F7F7F7"/>
            </a:solidFill>
          </p:spPr>
        </p:sp>
      </p:grpSp>
      <p:sp>
        <p:nvSpPr>
          <p:cNvPr id="15" name="Freeform 15"/>
          <p:cNvSpPr/>
          <p:nvPr/>
        </p:nvSpPr>
        <p:spPr>
          <a:xfrm>
            <a:off x="10701023" y="9441894"/>
            <a:ext cx="334737" cy="334737"/>
          </a:xfrm>
          <a:custGeom>
            <a:avLst/>
            <a:gdLst/>
            <a:ahLst/>
            <a:cxnLst/>
            <a:rect l="l" t="t" r="r" b="b"/>
            <a:pathLst>
              <a:path w="334737" h="334737">
                <a:moveTo>
                  <a:pt x="0" y="0"/>
                </a:moveTo>
                <a:lnTo>
                  <a:pt x="334737" y="0"/>
                </a:lnTo>
                <a:lnTo>
                  <a:pt x="334737" y="334737"/>
                </a:lnTo>
                <a:lnTo>
                  <a:pt x="0" y="334737"/>
                </a:lnTo>
                <a:lnTo>
                  <a:pt x="0" y="0"/>
                </a:lnTo>
                <a:close/>
              </a:path>
            </a:pathLst>
          </a:custGeom>
          <a:blipFill>
            <a:blip r:embed="rId7"/>
            <a:stretch>
              <a:fillRect/>
            </a:stretch>
          </a:blipFill>
        </p:spPr>
      </p:sp>
      <p:grpSp>
        <p:nvGrpSpPr>
          <p:cNvPr id="16" name="Group 16"/>
          <p:cNvGrpSpPr>
            <a:grpSpLocks noChangeAspect="1"/>
          </p:cNvGrpSpPr>
          <p:nvPr/>
        </p:nvGrpSpPr>
        <p:grpSpPr>
          <a:xfrm>
            <a:off x="247155" y="3462509"/>
            <a:ext cx="2549871" cy="1215514"/>
            <a:chOff x="0" y="0"/>
            <a:chExt cx="2549868" cy="1215517"/>
          </a:xfrm>
        </p:grpSpPr>
        <p:sp>
          <p:nvSpPr>
            <p:cNvPr id="17" name="Freeform 17"/>
            <p:cNvSpPr/>
            <p:nvPr/>
          </p:nvSpPr>
          <p:spPr>
            <a:xfrm>
              <a:off x="74422" y="74422"/>
              <a:ext cx="2401062" cy="1066673"/>
            </a:xfrm>
            <a:custGeom>
              <a:avLst/>
              <a:gdLst/>
              <a:ahLst/>
              <a:cxnLst/>
              <a:rect l="l" t="t" r="r" b="b"/>
              <a:pathLst>
                <a:path w="2401062" h="1066673">
                  <a:moveTo>
                    <a:pt x="0" y="1066673"/>
                  </a:moveTo>
                  <a:lnTo>
                    <a:pt x="2401062" y="1066673"/>
                  </a:lnTo>
                  <a:lnTo>
                    <a:pt x="2401062" y="0"/>
                  </a:lnTo>
                  <a:lnTo>
                    <a:pt x="0" y="0"/>
                  </a:lnTo>
                  <a:close/>
                </a:path>
              </a:pathLst>
            </a:custGeom>
            <a:solidFill>
              <a:srgbClr val="FFFFFF"/>
            </a:solidFill>
          </p:spPr>
        </p:sp>
        <p:sp>
          <p:nvSpPr>
            <p:cNvPr id="18" name="Freeform 18"/>
            <p:cNvSpPr/>
            <p:nvPr/>
          </p:nvSpPr>
          <p:spPr>
            <a:xfrm>
              <a:off x="63500" y="63500"/>
              <a:ext cx="2422906" cy="1088517"/>
            </a:xfrm>
            <a:custGeom>
              <a:avLst/>
              <a:gdLst/>
              <a:ahLst/>
              <a:cxnLst/>
              <a:rect l="l" t="t" r="r" b="b"/>
              <a:pathLst>
                <a:path w="2422906" h="1088517">
                  <a:moveTo>
                    <a:pt x="21844" y="10922"/>
                  </a:moveTo>
                  <a:lnTo>
                    <a:pt x="21844" y="1077595"/>
                  </a:lnTo>
                  <a:lnTo>
                    <a:pt x="10922" y="1077595"/>
                  </a:lnTo>
                  <a:lnTo>
                    <a:pt x="10922" y="1066673"/>
                  </a:lnTo>
                  <a:lnTo>
                    <a:pt x="2411984" y="1066673"/>
                  </a:lnTo>
                  <a:lnTo>
                    <a:pt x="2411984" y="1077595"/>
                  </a:lnTo>
                  <a:lnTo>
                    <a:pt x="2401062" y="1077595"/>
                  </a:lnTo>
                  <a:lnTo>
                    <a:pt x="2401062" y="10922"/>
                  </a:lnTo>
                  <a:lnTo>
                    <a:pt x="2411984" y="10922"/>
                  </a:lnTo>
                  <a:lnTo>
                    <a:pt x="2411984" y="21844"/>
                  </a:lnTo>
                  <a:lnTo>
                    <a:pt x="10922" y="21844"/>
                  </a:lnTo>
                  <a:lnTo>
                    <a:pt x="10922" y="10922"/>
                  </a:lnTo>
                  <a:lnTo>
                    <a:pt x="21844" y="10922"/>
                  </a:lnTo>
                  <a:moveTo>
                    <a:pt x="0" y="10922"/>
                  </a:moveTo>
                  <a:lnTo>
                    <a:pt x="0" y="0"/>
                  </a:lnTo>
                  <a:lnTo>
                    <a:pt x="10922" y="0"/>
                  </a:lnTo>
                  <a:lnTo>
                    <a:pt x="2411984" y="0"/>
                  </a:lnTo>
                  <a:lnTo>
                    <a:pt x="2422906" y="0"/>
                  </a:lnTo>
                  <a:lnTo>
                    <a:pt x="2422906" y="10922"/>
                  </a:lnTo>
                  <a:lnTo>
                    <a:pt x="2422906" y="1077595"/>
                  </a:lnTo>
                  <a:lnTo>
                    <a:pt x="2422906" y="1088517"/>
                  </a:lnTo>
                  <a:lnTo>
                    <a:pt x="2411984" y="1088517"/>
                  </a:lnTo>
                  <a:lnTo>
                    <a:pt x="10922" y="1088517"/>
                  </a:lnTo>
                  <a:lnTo>
                    <a:pt x="0" y="1088517"/>
                  </a:lnTo>
                  <a:lnTo>
                    <a:pt x="0" y="1077595"/>
                  </a:lnTo>
                  <a:lnTo>
                    <a:pt x="0" y="10922"/>
                  </a:lnTo>
                  <a:close/>
                </a:path>
              </a:pathLst>
            </a:custGeom>
            <a:solidFill>
              <a:srgbClr val="284ADE"/>
            </a:solidFill>
          </p:spPr>
        </p:sp>
        <p:sp>
          <p:nvSpPr>
            <p:cNvPr id="19" name="Freeform 19"/>
            <p:cNvSpPr/>
            <p:nvPr/>
          </p:nvSpPr>
          <p:spPr>
            <a:xfrm>
              <a:off x="235585" y="177800"/>
              <a:ext cx="362585" cy="567436"/>
            </a:xfrm>
            <a:custGeom>
              <a:avLst/>
              <a:gdLst/>
              <a:ahLst/>
              <a:cxnLst/>
              <a:rect l="l" t="t" r="r" b="b"/>
              <a:pathLst>
                <a:path w="362585" h="567436">
                  <a:moveTo>
                    <a:pt x="349123" y="414274"/>
                  </a:moveTo>
                  <a:cubicBezTo>
                    <a:pt x="303784" y="340741"/>
                    <a:pt x="195072" y="403733"/>
                    <a:pt x="236093" y="479552"/>
                  </a:cubicBezTo>
                  <a:lnTo>
                    <a:pt x="275336" y="547497"/>
                  </a:lnTo>
                  <a:lnTo>
                    <a:pt x="187960" y="547497"/>
                  </a:lnTo>
                  <a:cubicBezTo>
                    <a:pt x="42672" y="541401"/>
                    <a:pt x="42799" y="334518"/>
                    <a:pt x="187960" y="328549"/>
                  </a:cubicBezTo>
                  <a:lnTo>
                    <a:pt x="260350" y="328549"/>
                  </a:lnTo>
                  <a:cubicBezTo>
                    <a:pt x="362458" y="324739"/>
                    <a:pt x="362585" y="178181"/>
                    <a:pt x="260350" y="174244"/>
                  </a:cubicBezTo>
                  <a:lnTo>
                    <a:pt x="99568" y="174244"/>
                  </a:lnTo>
                  <a:lnTo>
                    <a:pt x="138811" y="106299"/>
                  </a:lnTo>
                  <a:cubicBezTo>
                    <a:pt x="164592" y="65024"/>
                    <a:pt x="130937" y="6731"/>
                    <a:pt x="82296" y="8382"/>
                  </a:cubicBezTo>
                  <a:cubicBezTo>
                    <a:pt x="33655" y="6731"/>
                    <a:pt x="0" y="64897"/>
                    <a:pt x="25781" y="106299"/>
                  </a:cubicBezTo>
                  <a:lnTo>
                    <a:pt x="73660" y="189230"/>
                  </a:lnTo>
                  <a:cubicBezTo>
                    <a:pt x="75565" y="192278"/>
                    <a:pt x="78740" y="194183"/>
                    <a:pt x="82296" y="194183"/>
                  </a:cubicBezTo>
                  <a:lnTo>
                    <a:pt x="260477" y="194183"/>
                  </a:lnTo>
                  <a:cubicBezTo>
                    <a:pt x="336042" y="196596"/>
                    <a:pt x="336042" y="306070"/>
                    <a:pt x="260477" y="308483"/>
                  </a:cubicBezTo>
                  <a:lnTo>
                    <a:pt x="188087" y="308483"/>
                  </a:lnTo>
                  <a:cubicBezTo>
                    <a:pt x="16383" y="315595"/>
                    <a:pt x="16383" y="560324"/>
                    <a:pt x="188087" y="567436"/>
                  </a:cubicBezTo>
                  <a:lnTo>
                    <a:pt x="292608" y="567436"/>
                  </a:lnTo>
                  <a:cubicBezTo>
                    <a:pt x="295275" y="567309"/>
                    <a:pt x="297815" y="566293"/>
                    <a:pt x="299720" y="564515"/>
                  </a:cubicBezTo>
                  <a:cubicBezTo>
                    <a:pt x="300355" y="563880"/>
                    <a:pt x="300863" y="563245"/>
                    <a:pt x="301244" y="562483"/>
                  </a:cubicBezTo>
                  <a:lnTo>
                    <a:pt x="349123" y="479552"/>
                  </a:lnTo>
                  <a:cubicBezTo>
                    <a:pt x="360934" y="459359"/>
                    <a:pt x="360934" y="434467"/>
                    <a:pt x="349123" y="414274"/>
                  </a:cubicBezTo>
                  <a:moveTo>
                    <a:pt x="43053" y="51054"/>
                  </a:moveTo>
                  <a:cubicBezTo>
                    <a:pt x="74041" y="0"/>
                    <a:pt x="150241" y="43942"/>
                    <a:pt x="121539" y="96266"/>
                  </a:cubicBezTo>
                  <a:lnTo>
                    <a:pt x="82296" y="164211"/>
                  </a:lnTo>
                  <a:lnTo>
                    <a:pt x="43053" y="96266"/>
                  </a:lnTo>
                  <a:cubicBezTo>
                    <a:pt x="34798" y="82296"/>
                    <a:pt x="34798" y="65024"/>
                    <a:pt x="43053" y="51054"/>
                  </a:cubicBezTo>
                  <a:moveTo>
                    <a:pt x="331851" y="469519"/>
                  </a:moveTo>
                  <a:lnTo>
                    <a:pt x="292608" y="537464"/>
                  </a:lnTo>
                  <a:lnTo>
                    <a:pt x="253365" y="469519"/>
                  </a:lnTo>
                  <a:cubicBezTo>
                    <a:pt x="245237" y="455549"/>
                    <a:pt x="245237" y="438277"/>
                    <a:pt x="253365" y="424180"/>
                  </a:cubicBezTo>
                  <a:cubicBezTo>
                    <a:pt x="284353" y="373126"/>
                    <a:pt x="360553" y="417068"/>
                    <a:pt x="331851" y="469519"/>
                  </a:cubicBezTo>
                  <a:moveTo>
                    <a:pt x="292608" y="411099"/>
                  </a:moveTo>
                  <a:cubicBezTo>
                    <a:pt x="273050" y="411353"/>
                    <a:pt x="257302" y="427228"/>
                    <a:pt x="257302" y="446913"/>
                  </a:cubicBezTo>
                  <a:cubicBezTo>
                    <a:pt x="257302" y="466598"/>
                    <a:pt x="273050" y="482473"/>
                    <a:pt x="292608" y="482727"/>
                  </a:cubicBezTo>
                  <a:cubicBezTo>
                    <a:pt x="312166" y="482473"/>
                    <a:pt x="327914" y="466598"/>
                    <a:pt x="327914" y="446913"/>
                  </a:cubicBezTo>
                  <a:cubicBezTo>
                    <a:pt x="327914" y="427228"/>
                    <a:pt x="312166" y="411353"/>
                    <a:pt x="292608" y="411099"/>
                  </a:cubicBezTo>
                  <a:moveTo>
                    <a:pt x="292608" y="462661"/>
                  </a:moveTo>
                  <a:cubicBezTo>
                    <a:pt x="283972" y="462534"/>
                    <a:pt x="277114" y="455549"/>
                    <a:pt x="277114" y="446913"/>
                  </a:cubicBezTo>
                  <a:cubicBezTo>
                    <a:pt x="277114" y="438277"/>
                    <a:pt x="284099" y="431292"/>
                    <a:pt x="292608" y="431165"/>
                  </a:cubicBezTo>
                  <a:cubicBezTo>
                    <a:pt x="301244" y="431292"/>
                    <a:pt x="308102" y="438277"/>
                    <a:pt x="308102" y="446913"/>
                  </a:cubicBezTo>
                  <a:cubicBezTo>
                    <a:pt x="308102" y="455549"/>
                    <a:pt x="301117" y="462534"/>
                    <a:pt x="292608" y="462661"/>
                  </a:cubicBezTo>
                  <a:moveTo>
                    <a:pt x="117983" y="73660"/>
                  </a:moveTo>
                  <a:cubicBezTo>
                    <a:pt x="117729" y="54102"/>
                    <a:pt x="101854" y="38227"/>
                    <a:pt x="82169" y="38227"/>
                  </a:cubicBezTo>
                  <a:cubicBezTo>
                    <a:pt x="62484" y="38227"/>
                    <a:pt x="46609" y="53975"/>
                    <a:pt x="46482" y="73660"/>
                  </a:cubicBezTo>
                  <a:cubicBezTo>
                    <a:pt x="46736" y="93218"/>
                    <a:pt x="62611" y="108966"/>
                    <a:pt x="82169" y="108966"/>
                  </a:cubicBezTo>
                  <a:cubicBezTo>
                    <a:pt x="101727" y="108966"/>
                    <a:pt x="117729" y="93218"/>
                    <a:pt x="117983" y="73660"/>
                  </a:cubicBezTo>
                  <a:moveTo>
                    <a:pt x="66421" y="73660"/>
                  </a:moveTo>
                  <a:cubicBezTo>
                    <a:pt x="66548" y="65024"/>
                    <a:pt x="73533" y="58166"/>
                    <a:pt x="82169" y="58166"/>
                  </a:cubicBezTo>
                  <a:cubicBezTo>
                    <a:pt x="90805" y="58166"/>
                    <a:pt x="97790" y="65024"/>
                    <a:pt x="97917" y="73660"/>
                  </a:cubicBezTo>
                  <a:cubicBezTo>
                    <a:pt x="97790" y="82296"/>
                    <a:pt x="90805" y="89154"/>
                    <a:pt x="82169" y="89154"/>
                  </a:cubicBezTo>
                  <a:cubicBezTo>
                    <a:pt x="73533" y="89154"/>
                    <a:pt x="66548" y="82296"/>
                    <a:pt x="66421" y="73660"/>
                  </a:cubicBezTo>
                </a:path>
              </a:pathLst>
            </a:custGeom>
            <a:solidFill>
              <a:srgbClr val="3F2CDE"/>
            </a:solidFill>
          </p:spPr>
        </p:sp>
      </p:grpSp>
      <p:grpSp>
        <p:nvGrpSpPr>
          <p:cNvPr id="20" name="Group 20"/>
          <p:cNvGrpSpPr>
            <a:grpSpLocks noChangeAspect="1"/>
          </p:cNvGrpSpPr>
          <p:nvPr/>
        </p:nvGrpSpPr>
        <p:grpSpPr>
          <a:xfrm>
            <a:off x="2243290" y="2903553"/>
            <a:ext cx="331880" cy="296961"/>
            <a:chOff x="0" y="0"/>
            <a:chExt cx="331876" cy="296964"/>
          </a:xfrm>
        </p:grpSpPr>
        <p:sp>
          <p:nvSpPr>
            <p:cNvPr id="21" name="Freeform 21"/>
            <p:cNvSpPr/>
            <p:nvPr/>
          </p:nvSpPr>
          <p:spPr>
            <a:xfrm>
              <a:off x="0" y="0"/>
              <a:ext cx="332105" cy="298069"/>
            </a:xfrm>
            <a:custGeom>
              <a:avLst/>
              <a:gdLst/>
              <a:ahLst/>
              <a:cxnLst/>
              <a:rect l="l" t="t" r="r" b="b"/>
              <a:pathLst>
                <a:path w="332105" h="298069">
                  <a:moveTo>
                    <a:pt x="331724" y="20574"/>
                  </a:moveTo>
                  <a:cubicBezTo>
                    <a:pt x="332105" y="18669"/>
                    <a:pt x="331597" y="16637"/>
                    <a:pt x="330200" y="15240"/>
                  </a:cubicBezTo>
                  <a:cubicBezTo>
                    <a:pt x="328803" y="13843"/>
                    <a:pt x="326898" y="13208"/>
                    <a:pt x="324993" y="13462"/>
                  </a:cubicBezTo>
                  <a:cubicBezTo>
                    <a:pt x="306578" y="17399"/>
                    <a:pt x="288925" y="24003"/>
                    <a:pt x="272415" y="33020"/>
                  </a:cubicBezTo>
                  <a:cubicBezTo>
                    <a:pt x="266319" y="13462"/>
                    <a:pt x="248158" y="0"/>
                    <a:pt x="227584" y="0"/>
                  </a:cubicBezTo>
                  <a:lnTo>
                    <a:pt x="21971" y="0"/>
                  </a:lnTo>
                  <a:cubicBezTo>
                    <a:pt x="9779" y="0"/>
                    <a:pt x="0" y="9779"/>
                    <a:pt x="0" y="21971"/>
                  </a:cubicBezTo>
                  <a:lnTo>
                    <a:pt x="0" y="34163"/>
                  </a:lnTo>
                  <a:cubicBezTo>
                    <a:pt x="0" y="43942"/>
                    <a:pt x="8001" y="51943"/>
                    <a:pt x="17780" y="51943"/>
                  </a:cubicBezTo>
                  <a:lnTo>
                    <a:pt x="53213" y="51943"/>
                  </a:lnTo>
                  <a:lnTo>
                    <a:pt x="53213" y="256540"/>
                  </a:lnTo>
                  <a:cubicBezTo>
                    <a:pt x="51943" y="276225"/>
                    <a:pt x="69850" y="298069"/>
                    <a:pt x="87376" y="296926"/>
                  </a:cubicBezTo>
                  <a:cubicBezTo>
                    <a:pt x="87376" y="297053"/>
                    <a:pt x="297180" y="296926"/>
                    <a:pt x="297307" y="296926"/>
                  </a:cubicBezTo>
                  <a:cubicBezTo>
                    <a:pt x="313944" y="296926"/>
                    <a:pt x="327279" y="283464"/>
                    <a:pt x="327406" y="266827"/>
                  </a:cubicBezTo>
                  <a:lnTo>
                    <a:pt x="327406" y="257175"/>
                  </a:lnTo>
                  <a:cubicBezTo>
                    <a:pt x="327406" y="250571"/>
                    <a:pt x="322072" y="245364"/>
                    <a:pt x="315595" y="245364"/>
                  </a:cubicBezTo>
                  <a:lnTo>
                    <a:pt x="276606" y="245364"/>
                  </a:lnTo>
                  <a:cubicBezTo>
                    <a:pt x="275336" y="235458"/>
                    <a:pt x="274701" y="225552"/>
                    <a:pt x="274701" y="215646"/>
                  </a:cubicBezTo>
                  <a:lnTo>
                    <a:pt x="274701" y="119126"/>
                  </a:lnTo>
                  <a:cubicBezTo>
                    <a:pt x="304165" y="93599"/>
                    <a:pt x="324231" y="58928"/>
                    <a:pt x="331724" y="20701"/>
                  </a:cubicBezTo>
                  <a:moveTo>
                    <a:pt x="265938" y="111633"/>
                  </a:moveTo>
                  <a:cubicBezTo>
                    <a:pt x="248793" y="126238"/>
                    <a:pt x="229108" y="137414"/>
                    <a:pt x="207772" y="144907"/>
                  </a:cubicBezTo>
                  <a:lnTo>
                    <a:pt x="290195" y="62103"/>
                  </a:lnTo>
                  <a:cubicBezTo>
                    <a:pt x="292481" y="59817"/>
                    <a:pt x="292354" y="56134"/>
                    <a:pt x="290068" y="53848"/>
                  </a:cubicBezTo>
                  <a:cubicBezTo>
                    <a:pt x="287782" y="51562"/>
                    <a:pt x="284099" y="51562"/>
                    <a:pt x="281813" y="53721"/>
                  </a:cubicBezTo>
                  <a:lnTo>
                    <a:pt x="201041" y="134874"/>
                  </a:lnTo>
                  <a:cubicBezTo>
                    <a:pt x="220599" y="72136"/>
                    <a:pt x="269494" y="40640"/>
                    <a:pt x="318008" y="27178"/>
                  </a:cubicBezTo>
                  <a:cubicBezTo>
                    <a:pt x="309753" y="60071"/>
                    <a:pt x="291592" y="89535"/>
                    <a:pt x="265938" y="111506"/>
                  </a:cubicBezTo>
                  <a:moveTo>
                    <a:pt x="17780" y="40005"/>
                  </a:moveTo>
                  <a:cubicBezTo>
                    <a:pt x="14478" y="40005"/>
                    <a:pt x="11811" y="37338"/>
                    <a:pt x="11811" y="34036"/>
                  </a:cubicBezTo>
                  <a:lnTo>
                    <a:pt x="11811" y="21971"/>
                  </a:lnTo>
                  <a:cubicBezTo>
                    <a:pt x="11811" y="16383"/>
                    <a:pt x="16383" y="11938"/>
                    <a:pt x="21844" y="11938"/>
                  </a:cubicBezTo>
                  <a:cubicBezTo>
                    <a:pt x="37846" y="12065"/>
                    <a:pt x="51308" y="24130"/>
                    <a:pt x="52959" y="40132"/>
                  </a:cubicBezTo>
                  <a:close/>
                  <a:moveTo>
                    <a:pt x="315468" y="266827"/>
                  </a:moveTo>
                  <a:cubicBezTo>
                    <a:pt x="315468" y="276860"/>
                    <a:pt x="307340" y="284988"/>
                    <a:pt x="297307" y="284988"/>
                  </a:cubicBezTo>
                  <a:lnTo>
                    <a:pt x="109982" y="284988"/>
                  </a:lnTo>
                  <a:cubicBezTo>
                    <a:pt x="115824" y="277622"/>
                    <a:pt x="114935" y="265938"/>
                    <a:pt x="114935" y="257175"/>
                  </a:cubicBezTo>
                  <a:lnTo>
                    <a:pt x="315595" y="257175"/>
                  </a:lnTo>
                  <a:close/>
                  <a:moveTo>
                    <a:pt x="263906" y="237617"/>
                  </a:moveTo>
                  <a:lnTo>
                    <a:pt x="264668" y="245364"/>
                  </a:lnTo>
                  <a:lnTo>
                    <a:pt x="114808" y="245364"/>
                  </a:lnTo>
                  <a:cubicBezTo>
                    <a:pt x="108331" y="245364"/>
                    <a:pt x="102997" y="250698"/>
                    <a:pt x="102997" y="257175"/>
                  </a:cubicBezTo>
                  <a:cubicBezTo>
                    <a:pt x="102870" y="264160"/>
                    <a:pt x="104521" y="275336"/>
                    <a:pt x="98298" y="280416"/>
                  </a:cubicBezTo>
                  <a:cubicBezTo>
                    <a:pt x="83058" y="294386"/>
                    <a:pt x="63627" y="273812"/>
                    <a:pt x="64897" y="256540"/>
                  </a:cubicBezTo>
                  <a:lnTo>
                    <a:pt x="64897" y="45974"/>
                  </a:lnTo>
                  <a:cubicBezTo>
                    <a:pt x="65786" y="33147"/>
                    <a:pt x="60833" y="20701"/>
                    <a:pt x="51562" y="11811"/>
                  </a:cubicBezTo>
                  <a:lnTo>
                    <a:pt x="227584" y="11811"/>
                  </a:lnTo>
                  <a:cubicBezTo>
                    <a:pt x="243967" y="11811"/>
                    <a:pt x="258191" y="23241"/>
                    <a:pt x="261747" y="39243"/>
                  </a:cubicBezTo>
                  <a:cubicBezTo>
                    <a:pt x="221234" y="63754"/>
                    <a:pt x="193294" y="104521"/>
                    <a:pt x="184912" y="151130"/>
                  </a:cubicBezTo>
                  <a:lnTo>
                    <a:pt x="166751" y="169291"/>
                  </a:lnTo>
                  <a:cubicBezTo>
                    <a:pt x="164592" y="171577"/>
                    <a:pt x="164592" y="175260"/>
                    <a:pt x="166878" y="177546"/>
                  </a:cubicBezTo>
                  <a:cubicBezTo>
                    <a:pt x="169164" y="179832"/>
                    <a:pt x="172847" y="179832"/>
                    <a:pt x="175133" y="177673"/>
                  </a:cubicBezTo>
                  <a:lnTo>
                    <a:pt x="190881" y="161798"/>
                  </a:lnTo>
                  <a:cubicBezTo>
                    <a:pt x="216916" y="155702"/>
                    <a:pt x="241300" y="144399"/>
                    <a:pt x="262763" y="128524"/>
                  </a:cubicBezTo>
                  <a:cubicBezTo>
                    <a:pt x="263144" y="145161"/>
                    <a:pt x="261747" y="222504"/>
                    <a:pt x="263906" y="237490"/>
                  </a:cubicBezTo>
                  <a:moveTo>
                    <a:pt x="94361" y="92202"/>
                  </a:moveTo>
                  <a:lnTo>
                    <a:pt x="181229" y="92202"/>
                  </a:lnTo>
                  <a:cubicBezTo>
                    <a:pt x="184404" y="92075"/>
                    <a:pt x="187071" y="89535"/>
                    <a:pt x="187071" y="86233"/>
                  </a:cubicBezTo>
                  <a:cubicBezTo>
                    <a:pt x="187071" y="82931"/>
                    <a:pt x="184531" y="80391"/>
                    <a:pt x="181229" y="80264"/>
                  </a:cubicBezTo>
                  <a:lnTo>
                    <a:pt x="94361" y="80264"/>
                  </a:lnTo>
                  <a:cubicBezTo>
                    <a:pt x="91059" y="80391"/>
                    <a:pt x="88519" y="82931"/>
                    <a:pt x="88519" y="86233"/>
                  </a:cubicBezTo>
                  <a:cubicBezTo>
                    <a:pt x="88519" y="89535"/>
                    <a:pt x="91059" y="92075"/>
                    <a:pt x="94361" y="92202"/>
                  </a:cubicBezTo>
                  <a:moveTo>
                    <a:pt x="94361" y="125857"/>
                  </a:moveTo>
                  <a:lnTo>
                    <a:pt x="169164" y="125857"/>
                  </a:lnTo>
                  <a:cubicBezTo>
                    <a:pt x="172339" y="125730"/>
                    <a:pt x="175006" y="123190"/>
                    <a:pt x="175006" y="119888"/>
                  </a:cubicBezTo>
                  <a:cubicBezTo>
                    <a:pt x="175006" y="116586"/>
                    <a:pt x="172466" y="114046"/>
                    <a:pt x="169164" y="113919"/>
                  </a:cubicBezTo>
                  <a:lnTo>
                    <a:pt x="94361" y="113919"/>
                  </a:lnTo>
                  <a:cubicBezTo>
                    <a:pt x="91059" y="114046"/>
                    <a:pt x="88519" y="116586"/>
                    <a:pt x="88519" y="119888"/>
                  </a:cubicBezTo>
                  <a:cubicBezTo>
                    <a:pt x="88519" y="123190"/>
                    <a:pt x="91059" y="125730"/>
                    <a:pt x="94361" y="125857"/>
                  </a:cubicBezTo>
                  <a:moveTo>
                    <a:pt x="94361" y="159512"/>
                  </a:moveTo>
                  <a:lnTo>
                    <a:pt x="145161" y="159512"/>
                  </a:lnTo>
                  <a:cubicBezTo>
                    <a:pt x="148336" y="159385"/>
                    <a:pt x="151003" y="156845"/>
                    <a:pt x="151003" y="153543"/>
                  </a:cubicBezTo>
                  <a:cubicBezTo>
                    <a:pt x="151003" y="150241"/>
                    <a:pt x="148463" y="147701"/>
                    <a:pt x="145161" y="147574"/>
                  </a:cubicBezTo>
                  <a:lnTo>
                    <a:pt x="94361" y="147574"/>
                  </a:lnTo>
                  <a:cubicBezTo>
                    <a:pt x="91059" y="147701"/>
                    <a:pt x="88519" y="150241"/>
                    <a:pt x="88519" y="153543"/>
                  </a:cubicBezTo>
                  <a:cubicBezTo>
                    <a:pt x="88519" y="156845"/>
                    <a:pt x="91059" y="159385"/>
                    <a:pt x="94361" y="159512"/>
                  </a:cubicBezTo>
                  <a:moveTo>
                    <a:pt x="94361" y="193167"/>
                  </a:moveTo>
                  <a:lnTo>
                    <a:pt x="156845" y="193167"/>
                  </a:lnTo>
                  <a:cubicBezTo>
                    <a:pt x="160020" y="193040"/>
                    <a:pt x="162687" y="190500"/>
                    <a:pt x="162687" y="187198"/>
                  </a:cubicBezTo>
                  <a:cubicBezTo>
                    <a:pt x="162687" y="183896"/>
                    <a:pt x="160147" y="181356"/>
                    <a:pt x="156845" y="181229"/>
                  </a:cubicBezTo>
                  <a:lnTo>
                    <a:pt x="94361" y="181229"/>
                  </a:lnTo>
                  <a:cubicBezTo>
                    <a:pt x="91059" y="181356"/>
                    <a:pt x="88519" y="183896"/>
                    <a:pt x="88519" y="187198"/>
                  </a:cubicBezTo>
                  <a:cubicBezTo>
                    <a:pt x="88519" y="190500"/>
                    <a:pt x="91059" y="193040"/>
                    <a:pt x="94361" y="193167"/>
                  </a:cubicBezTo>
                  <a:moveTo>
                    <a:pt x="240284" y="215011"/>
                  </a:moveTo>
                  <a:lnTo>
                    <a:pt x="94361" y="215011"/>
                  </a:lnTo>
                  <a:cubicBezTo>
                    <a:pt x="91059" y="215138"/>
                    <a:pt x="88519" y="217678"/>
                    <a:pt x="88519" y="220980"/>
                  </a:cubicBezTo>
                  <a:cubicBezTo>
                    <a:pt x="88519" y="224282"/>
                    <a:pt x="91059" y="226822"/>
                    <a:pt x="94361" y="226949"/>
                  </a:cubicBezTo>
                  <a:lnTo>
                    <a:pt x="240284" y="226949"/>
                  </a:lnTo>
                  <a:cubicBezTo>
                    <a:pt x="243459" y="226822"/>
                    <a:pt x="246126" y="224282"/>
                    <a:pt x="246126" y="220980"/>
                  </a:cubicBezTo>
                  <a:cubicBezTo>
                    <a:pt x="246126" y="217678"/>
                    <a:pt x="243586" y="215138"/>
                    <a:pt x="240284" y="215011"/>
                  </a:cubicBezTo>
                </a:path>
              </a:pathLst>
            </a:custGeom>
            <a:solidFill>
              <a:srgbClr val="000000"/>
            </a:solidFill>
          </p:spPr>
        </p:sp>
      </p:grpSp>
      <p:grpSp>
        <p:nvGrpSpPr>
          <p:cNvPr id="22" name="Group 22"/>
          <p:cNvGrpSpPr>
            <a:grpSpLocks noChangeAspect="1"/>
          </p:cNvGrpSpPr>
          <p:nvPr/>
        </p:nvGrpSpPr>
        <p:grpSpPr>
          <a:xfrm>
            <a:off x="3568246" y="1520590"/>
            <a:ext cx="488642" cy="461324"/>
            <a:chOff x="0" y="0"/>
            <a:chExt cx="488645" cy="461328"/>
          </a:xfrm>
        </p:grpSpPr>
        <p:sp>
          <p:nvSpPr>
            <p:cNvPr id="23" name="Freeform 23"/>
            <p:cNvSpPr/>
            <p:nvPr/>
          </p:nvSpPr>
          <p:spPr>
            <a:xfrm>
              <a:off x="63500" y="211328"/>
              <a:ext cx="361823" cy="186690"/>
            </a:xfrm>
            <a:custGeom>
              <a:avLst/>
              <a:gdLst/>
              <a:ahLst/>
              <a:cxnLst/>
              <a:rect l="l" t="t" r="r" b="b"/>
              <a:pathLst>
                <a:path w="361823" h="186690">
                  <a:moveTo>
                    <a:pt x="180848" y="186436"/>
                  </a:moveTo>
                  <a:cubicBezTo>
                    <a:pt x="179705" y="186436"/>
                    <a:pt x="178562" y="186436"/>
                    <a:pt x="177419" y="186309"/>
                  </a:cubicBezTo>
                  <a:cubicBezTo>
                    <a:pt x="121793" y="185420"/>
                    <a:pt x="70231" y="159258"/>
                    <a:pt x="36449" y="114427"/>
                  </a:cubicBezTo>
                  <a:cubicBezTo>
                    <a:pt x="12573" y="82931"/>
                    <a:pt x="0" y="45339"/>
                    <a:pt x="0" y="5715"/>
                  </a:cubicBezTo>
                  <a:cubicBezTo>
                    <a:pt x="0" y="2540"/>
                    <a:pt x="2540" y="0"/>
                    <a:pt x="5715" y="0"/>
                  </a:cubicBezTo>
                  <a:cubicBezTo>
                    <a:pt x="8890" y="0"/>
                    <a:pt x="11430" y="2540"/>
                    <a:pt x="11430" y="5715"/>
                  </a:cubicBezTo>
                  <a:cubicBezTo>
                    <a:pt x="11430" y="42926"/>
                    <a:pt x="23241" y="78232"/>
                    <a:pt x="45593" y="107823"/>
                  </a:cubicBezTo>
                  <a:cubicBezTo>
                    <a:pt x="77216" y="149733"/>
                    <a:pt x="125476" y="174371"/>
                    <a:pt x="178054" y="175133"/>
                  </a:cubicBezTo>
                  <a:cubicBezTo>
                    <a:pt x="179197" y="175260"/>
                    <a:pt x="180086" y="175260"/>
                    <a:pt x="180975" y="175260"/>
                  </a:cubicBezTo>
                  <a:cubicBezTo>
                    <a:pt x="181864" y="175260"/>
                    <a:pt x="182626" y="175260"/>
                    <a:pt x="183515" y="175133"/>
                  </a:cubicBezTo>
                  <a:cubicBezTo>
                    <a:pt x="189992" y="175006"/>
                    <a:pt x="195199" y="174752"/>
                    <a:pt x="200025" y="174117"/>
                  </a:cubicBezTo>
                  <a:cubicBezTo>
                    <a:pt x="227076" y="171069"/>
                    <a:pt x="253365" y="161290"/>
                    <a:pt x="276098" y="145923"/>
                  </a:cubicBezTo>
                  <a:cubicBezTo>
                    <a:pt x="286639" y="138684"/>
                    <a:pt x="296164" y="130556"/>
                    <a:pt x="304419" y="121666"/>
                  </a:cubicBezTo>
                  <a:cubicBezTo>
                    <a:pt x="334137" y="90170"/>
                    <a:pt x="350393" y="49022"/>
                    <a:pt x="350393" y="5715"/>
                  </a:cubicBezTo>
                  <a:cubicBezTo>
                    <a:pt x="350393" y="2540"/>
                    <a:pt x="352933" y="0"/>
                    <a:pt x="356108" y="0"/>
                  </a:cubicBezTo>
                  <a:cubicBezTo>
                    <a:pt x="359283" y="0"/>
                    <a:pt x="361823" y="2540"/>
                    <a:pt x="361823" y="5715"/>
                  </a:cubicBezTo>
                  <a:cubicBezTo>
                    <a:pt x="361823" y="51816"/>
                    <a:pt x="344424" y="95758"/>
                    <a:pt x="312801" y="129413"/>
                  </a:cubicBezTo>
                  <a:cubicBezTo>
                    <a:pt x="304165" y="138811"/>
                    <a:pt x="293878" y="147574"/>
                    <a:pt x="282575" y="155321"/>
                  </a:cubicBezTo>
                  <a:cubicBezTo>
                    <a:pt x="258318" y="171831"/>
                    <a:pt x="230251" y="182245"/>
                    <a:pt x="201422" y="185420"/>
                  </a:cubicBezTo>
                  <a:cubicBezTo>
                    <a:pt x="196215" y="186055"/>
                    <a:pt x="190500" y="186436"/>
                    <a:pt x="184023" y="186563"/>
                  </a:cubicBezTo>
                  <a:cubicBezTo>
                    <a:pt x="183261" y="186690"/>
                    <a:pt x="182118" y="186690"/>
                    <a:pt x="180975" y="186690"/>
                  </a:cubicBezTo>
                </a:path>
              </a:pathLst>
            </a:custGeom>
            <a:solidFill>
              <a:srgbClr val="000000"/>
            </a:solidFill>
          </p:spPr>
        </p:sp>
        <p:sp>
          <p:nvSpPr>
            <p:cNvPr id="24" name="Freeform 24"/>
            <p:cNvSpPr/>
            <p:nvPr/>
          </p:nvSpPr>
          <p:spPr>
            <a:xfrm>
              <a:off x="98806" y="278257"/>
              <a:ext cx="172720" cy="119634"/>
            </a:xfrm>
            <a:custGeom>
              <a:avLst/>
              <a:gdLst/>
              <a:ahLst/>
              <a:cxnLst/>
              <a:rect l="l" t="t" r="r" b="b"/>
              <a:pathLst>
                <a:path w="172720" h="119634">
                  <a:moveTo>
                    <a:pt x="166497" y="119507"/>
                  </a:moveTo>
                  <a:cubicBezTo>
                    <a:pt x="165100" y="119507"/>
                    <a:pt x="163703" y="118999"/>
                    <a:pt x="162687" y="117983"/>
                  </a:cubicBezTo>
                  <a:lnTo>
                    <a:pt x="161544" y="116967"/>
                  </a:lnTo>
                  <a:lnTo>
                    <a:pt x="56769" y="14097"/>
                  </a:lnTo>
                  <a:lnTo>
                    <a:pt x="28829" y="47879"/>
                  </a:lnTo>
                  <a:cubicBezTo>
                    <a:pt x="27813" y="49149"/>
                    <a:pt x="26162" y="49911"/>
                    <a:pt x="24511" y="49911"/>
                  </a:cubicBezTo>
                  <a:lnTo>
                    <a:pt x="5715" y="49911"/>
                  </a:lnTo>
                  <a:cubicBezTo>
                    <a:pt x="2540" y="49911"/>
                    <a:pt x="0" y="47371"/>
                    <a:pt x="0" y="44196"/>
                  </a:cubicBezTo>
                  <a:cubicBezTo>
                    <a:pt x="0" y="41021"/>
                    <a:pt x="2540" y="38608"/>
                    <a:pt x="5715" y="38608"/>
                  </a:cubicBezTo>
                  <a:lnTo>
                    <a:pt x="21717" y="38608"/>
                  </a:lnTo>
                  <a:lnTo>
                    <a:pt x="51943" y="2159"/>
                  </a:lnTo>
                  <a:cubicBezTo>
                    <a:pt x="52959" y="889"/>
                    <a:pt x="54356" y="254"/>
                    <a:pt x="56007" y="127"/>
                  </a:cubicBezTo>
                  <a:cubicBezTo>
                    <a:pt x="57658" y="0"/>
                    <a:pt x="59182" y="635"/>
                    <a:pt x="60198" y="1778"/>
                  </a:cubicBezTo>
                  <a:lnTo>
                    <a:pt x="170307" y="109855"/>
                  </a:lnTo>
                  <a:cubicBezTo>
                    <a:pt x="172593" y="112014"/>
                    <a:pt x="172720" y="115570"/>
                    <a:pt x="170561" y="117856"/>
                  </a:cubicBezTo>
                  <a:cubicBezTo>
                    <a:pt x="169418" y="119126"/>
                    <a:pt x="167894" y="119634"/>
                    <a:pt x="166370" y="119634"/>
                  </a:cubicBezTo>
                </a:path>
              </a:pathLst>
            </a:custGeom>
            <a:solidFill>
              <a:srgbClr val="000000"/>
            </a:solidFill>
          </p:spPr>
        </p:sp>
        <p:sp>
          <p:nvSpPr>
            <p:cNvPr id="25" name="Freeform 25"/>
            <p:cNvSpPr/>
            <p:nvPr/>
          </p:nvSpPr>
          <p:spPr>
            <a:xfrm>
              <a:off x="176276" y="236982"/>
              <a:ext cx="172593" cy="130556"/>
            </a:xfrm>
            <a:custGeom>
              <a:avLst/>
              <a:gdLst/>
              <a:ahLst/>
              <a:cxnLst/>
              <a:rect l="l" t="t" r="r" b="b"/>
              <a:pathLst>
                <a:path w="172593" h="130556">
                  <a:moveTo>
                    <a:pt x="166497" y="130556"/>
                  </a:moveTo>
                  <a:cubicBezTo>
                    <a:pt x="164973" y="130556"/>
                    <a:pt x="163449" y="129921"/>
                    <a:pt x="162433" y="128778"/>
                  </a:cubicBezTo>
                  <a:lnTo>
                    <a:pt x="53594" y="13843"/>
                  </a:lnTo>
                  <a:lnTo>
                    <a:pt x="19431" y="40259"/>
                  </a:lnTo>
                  <a:lnTo>
                    <a:pt x="11684" y="74930"/>
                  </a:lnTo>
                  <a:cubicBezTo>
                    <a:pt x="11049" y="77978"/>
                    <a:pt x="8001" y="79883"/>
                    <a:pt x="4953" y="79248"/>
                  </a:cubicBezTo>
                  <a:cubicBezTo>
                    <a:pt x="1905" y="78613"/>
                    <a:pt x="0" y="75565"/>
                    <a:pt x="635" y="72517"/>
                  </a:cubicBezTo>
                  <a:lnTo>
                    <a:pt x="8763" y="35814"/>
                  </a:lnTo>
                  <a:cubicBezTo>
                    <a:pt x="9017" y="34544"/>
                    <a:pt x="9779" y="33401"/>
                    <a:pt x="10795" y="32639"/>
                  </a:cubicBezTo>
                  <a:lnTo>
                    <a:pt x="50546" y="1778"/>
                  </a:lnTo>
                  <a:cubicBezTo>
                    <a:pt x="52832" y="0"/>
                    <a:pt x="56134" y="254"/>
                    <a:pt x="58166" y="2286"/>
                  </a:cubicBezTo>
                  <a:lnTo>
                    <a:pt x="170434" y="120904"/>
                  </a:lnTo>
                  <a:cubicBezTo>
                    <a:pt x="172593" y="123190"/>
                    <a:pt x="172466" y="126746"/>
                    <a:pt x="170180" y="128905"/>
                  </a:cubicBezTo>
                  <a:cubicBezTo>
                    <a:pt x="169037" y="129921"/>
                    <a:pt x="167640" y="130429"/>
                    <a:pt x="166243" y="130429"/>
                  </a:cubicBezTo>
                </a:path>
              </a:pathLst>
            </a:custGeom>
            <a:solidFill>
              <a:srgbClr val="000000"/>
            </a:solidFill>
          </p:spPr>
        </p:sp>
        <p:sp>
          <p:nvSpPr>
            <p:cNvPr id="26" name="Freeform 26"/>
            <p:cNvSpPr/>
            <p:nvPr/>
          </p:nvSpPr>
          <p:spPr>
            <a:xfrm>
              <a:off x="294005" y="278130"/>
              <a:ext cx="84201" cy="64262"/>
            </a:xfrm>
            <a:custGeom>
              <a:avLst/>
              <a:gdLst/>
              <a:ahLst/>
              <a:cxnLst/>
              <a:rect l="l" t="t" r="r" b="b"/>
              <a:pathLst>
                <a:path w="84201" h="64262">
                  <a:moveTo>
                    <a:pt x="77978" y="64262"/>
                  </a:moveTo>
                  <a:cubicBezTo>
                    <a:pt x="76454" y="64262"/>
                    <a:pt x="74930" y="63627"/>
                    <a:pt x="73787" y="62484"/>
                  </a:cubicBezTo>
                  <a:lnTo>
                    <a:pt x="28448" y="13970"/>
                  </a:lnTo>
                  <a:lnTo>
                    <a:pt x="10287" y="32639"/>
                  </a:lnTo>
                  <a:cubicBezTo>
                    <a:pt x="8128" y="34925"/>
                    <a:pt x="4572" y="34925"/>
                    <a:pt x="2286" y="32766"/>
                  </a:cubicBezTo>
                  <a:cubicBezTo>
                    <a:pt x="0" y="30607"/>
                    <a:pt x="0" y="27051"/>
                    <a:pt x="2159" y="24765"/>
                  </a:cubicBezTo>
                  <a:lnTo>
                    <a:pt x="24511" y="1778"/>
                  </a:lnTo>
                  <a:cubicBezTo>
                    <a:pt x="25527" y="635"/>
                    <a:pt x="27178" y="0"/>
                    <a:pt x="28575" y="0"/>
                  </a:cubicBezTo>
                  <a:cubicBezTo>
                    <a:pt x="30099" y="0"/>
                    <a:pt x="31623" y="635"/>
                    <a:pt x="32639" y="1778"/>
                  </a:cubicBezTo>
                  <a:lnTo>
                    <a:pt x="82042" y="54610"/>
                  </a:lnTo>
                  <a:cubicBezTo>
                    <a:pt x="84201" y="56896"/>
                    <a:pt x="84074" y="60452"/>
                    <a:pt x="81788" y="62611"/>
                  </a:cubicBezTo>
                  <a:cubicBezTo>
                    <a:pt x="80645" y="63627"/>
                    <a:pt x="79375" y="64135"/>
                    <a:pt x="77978" y="64135"/>
                  </a:cubicBezTo>
                </a:path>
              </a:pathLst>
            </a:custGeom>
            <a:solidFill>
              <a:srgbClr val="000000"/>
            </a:solidFill>
          </p:spPr>
        </p:sp>
        <p:sp>
          <p:nvSpPr>
            <p:cNvPr id="27" name="Freeform 27"/>
            <p:cNvSpPr/>
            <p:nvPr/>
          </p:nvSpPr>
          <p:spPr>
            <a:xfrm>
              <a:off x="224790" y="63500"/>
              <a:ext cx="11430" cy="185420"/>
            </a:xfrm>
            <a:custGeom>
              <a:avLst/>
              <a:gdLst/>
              <a:ahLst/>
              <a:cxnLst/>
              <a:rect l="l" t="t" r="r" b="b"/>
              <a:pathLst>
                <a:path w="11430" h="185420">
                  <a:moveTo>
                    <a:pt x="5715" y="185420"/>
                  </a:moveTo>
                  <a:cubicBezTo>
                    <a:pt x="2540" y="185420"/>
                    <a:pt x="0" y="182880"/>
                    <a:pt x="0" y="179705"/>
                  </a:cubicBezTo>
                  <a:lnTo>
                    <a:pt x="0" y="5588"/>
                  </a:lnTo>
                  <a:cubicBezTo>
                    <a:pt x="0" y="2413"/>
                    <a:pt x="2540" y="0"/>
                    <a:pt x="5715" y="0"/>
                  </a:cubicBezTo>
                  <a:cubicBezTo>
                    <a:pt x="8890" y="0"/>
                    <a:pt x="11430" y="2540"/>
                    <a:pt x="11430" y="5588"/>
                  </a:cubicBezTo>
                  <a:lnTo>
                    <a:pt x="11430" y="179705"/>
                  </a:lnTo>
                  <a:cubicBezTo>
                    <a:pt x="11430" y="182880"/>
                    <a:pt x="8890" y="185420"/>
                    <a:pt x="5715" y="185420"/>
                  </a:cubicBezTo>
                </a:path>
              </a:pathLst>
            </a:custGeom>
            <a:solidFill>
              <a:srgbClr val="000000"/>
            </a:solidFill>
          </p:spPr>
        </p:sp>
        <p:sp>
          <p:nvSpPr>
            <p:cNvPr id="28" name="Freeform 28"/>
            <p:cNvSpPr/>
            <p:nvPr/>
          </p:nvSpPr>
          <p:spPr>
            <a:xfrm>
              <a:off x="224790" y="75946"/>
              <a:ext cx="106680" cy="91313"/>
            </a:xfrm>
            <a:custGeom>
              <a:avLst/>
              <a:gdLst/>
              <a:ahLst/>
              <a:cxnLst/>
              <a:rect l="l" t="t" r="r" b="b"/>
              <a:pathLst>
                <a:path w="106680" h="91313">
                  <a:moveTo>
                    <a:pt x="5715" y="91313"/>
                  </a:moveTo>
                  <a:cubicBezTo>
                    <a:pt x="4572" y="91313"/>
                    <a:pt x="3556" y="90932"/>
                    <a:pt x="2540" y="90297"/>
                  </a:cubicBezTo>
                  <a:cubicBezTo>
                    <a:pt x="1016" y="89281"/>
                    <a:pt x="0" y="87503"/>
                    <a:pt x="0" y="85598"/>
                  </a:cubicBezTo>
                  <a:lnTo>
                    <a:pt x="0" y="5969"/>
                  </a:lnTo>
                  <a:cubicBezTo>
                    <a:pt x="0" y="4064"/>
                    <a:pt x="1016" y="2286"/>
                    <a:pt x="2540" y="1270"/>
                  </a:cubicBezTo>
                  <a:cubicBezTo>
                    <a:pt x="4064" y="254"/>
                    <a:pt x="6096" y="0"/>
                    <a:pt x="7874" y="762"/>
                  </a:cubicBezTo>
                  <a:lnTo>
                    <a:pt x="103251" y="40640"/>
                  </a:lnTo>
                  <a:cubicBezTo>
                    <a:pt x="105410" y="41529"/>
                    <a:pt x="106680" y="43561"/>
                    <a:pt x="106680" y="45847"/>
                  </a:cubicBezTo>
                  <a:cubicBezTo>
                    <a:pt x="106680" y="48133"/>
                    <a:pt x="105283" y="50165"/>
                    <a:pt x="103251" y="51054"/>
                  </a:cubicBezTo>
                  <a:lnTo>
                    <a:pt x="7874" y="90932"/>
                  </a:lnTo>
                  <a:cubicBezTo>
                    <a:pt x="7112" y="91186"/>
                    <a:pt x="6477" y="91313"/>
                    <a:pt x="5715" y="91313"/>
                  </a:cubicBezTo>
                  <a:moveTo>
                    <a:pt x="11430" y="14478"/>
                  </a:moveTo>
                  <a:lnTo>
                    <a:pt x="11430" y="77216"/>
                  </a:lnTo>
                  <a:lnTo>
                    <a:pt x="86487" y="45847"/>
                  </a:lnTo>
                  <a:close/>
                </a:path>
              </a:pathLst>
            </a:custGeom>
            <a:solidFill>
              <a:srgbClr val="000000"/>
            </a:solidFill>
          </p:spPr>
        </p:sp>
        <p:sp>
          <p:nvSpPr>
            <p:cNvPr id="29" name="Freeform 29"/>
            <p:cNvSpPr/>
            <p:nvPr/>
          </p:nvSpPr>
          <p:spPr>
            <a:xfrm>
              <a:off x="235585" y="386334"/>
              <a:ext cx="35306" cy="11430"/>
            </a:xfrm>
            <a:custGeom>
              <a:avLst/>
              <a:gdLst/>
              <a:ahLst/>
              <a:cxnLst/>
              <a:rect l="l" t="t" r="r" b="b"/>
              <a:pathLst>
                <a:path w="35306" h="11430">
                  <a:moveTo>
                    <a:pt x="29718" y="11430"/>
                  </a:moveTo>
                  <a:lnTo>
                    <a:pt x="5715" y="11430"/>
                  </a:lnTo>
                  <a:cubicBezTo>
                    <a:pt x="2540" y="11430"/>
                    <a:pt x="0" y="8890"/>
                    <a:pt x="0" y="5715"/>
                  </a:cubicBezTo>
                  <a:cubicBezTo>
                    <a:pt x="0" y="2540"/>
                    <a:pt x="2540" y="0"/>
                    <a:pt x="5715" y="0"/>
                  </a:cubicBezTo>
                  <a:lnTo>
                    <a:pt x="29591" y="0"/>
                  </a:lnTo>
                  <a:cubicBezTo>
                    <a:pt x="32766" y="0"/>
                    <a:pt x="35306" y="2540"/>
                    <a:pt x="35306" y="5715"/>
                  </a:cubicBezTo>
                  <a:cubicBezTo>
                    <a:pt x="35306" y="8890"/>
                    <a:pt x="32766" y="11430"/>
                    <a:pt x="29591" y="11430"/>
                  </a:cubicBezTo>
                </a:path>
              </a:pathLst>
            </a:custGeom>
            <a:solidFill>
              <a:srgbClr val="000000"/>
            </a:solidFill>
          </p:spPr>
        </p:sp>
      </p:grpSp>
      <p:grpSp>
        <p:nvGrpSpPr>
          <p:cNvPr id="30" name="Group 30"/>
          <p:cNvGrpSpPr>
            <a:grpSpLocks noChangeAspect="1"/>
          </p:cNvGrpSpPr>
          <p:nvPr/>
        </p:nvGrpSpPr>
        <p:grpSpPr>
          <a:xfrm>
            <a:off x="10763650" y="9813931"/>
            <a:ext cx="238611" cy="202092"/>
            <a:chOff x="0" y="0"/>
            <a:chExt cx="238608" cy="202095"/>
          </a:xfrm>
        </p:grpSpPr>
        <p:sp>
          <p:nvSpPr>
            <p:cNvPr id="31" name="Freeform 31"/>
            <p:cNvSpPr/>
            <p:nvPr/>
          </p:nvSpPr>
          <p:spPr>
            <a:xfrm>
              <a:off x="0" y="-3302"/>
              <a:ext cx="238506" cy="205359"/>
            </a:xfrm>
            <a:custGeom>
              <a:avLst/>
              <a:gdLst/>
              <a:ahLst/>
              <a:cxnLst/>
              <a:rect l="l" t="t" r="r" b="b"/>
              <a:pathLst>
                <a:path w="238506" h="205359">
                  <a:moveTo>
                    <a:pt x="27051" y="132715"/>
                  </a:moveTo>
                  <a:lnTo>
                    <a:pt x="116713" y="204470"/>
                  </a:lnTo>
                  <a:cubicBezTo>
                    <a:pt x="117475" y="205105"/>
                    <a:pt x="118364" y="205359"/>
                    <a:pt x="119253" y="205359"/>
                  </a:cubicBezTo>
                  <a:cubicBezTo>
                    <a:pt x="120142" y="205359"/>
                    <a:pt x="121031" y="205105"/>
                    <a:pt x="121793" y="204470"/>
                  </a:cubicBezTo>
                  <a:lnTo>
                    <a:pt x="210439" y="133604"/>
                  </a:lnTo>
                  <a:cubicBezTo>
                    <a:pt x="228346" y="119253"/>
                    <a:pt x="238506" y="97917"/>
                    <a:pt x="238506" y="75057"/>
                  </a:cubicBezTo>
                  <a:cubicBezTo>
                    <a:pt x="238506" y="51816"/>
                    <a:pt x="227457" y="29591"/>
                    <a:pt x="208915" y="15494"/>
                  </a:cubicBezTo>
                  <a:cubicBezTo>
                    <a:pt x="196977" y="6350"/>
                    <a:pt x="182118" y="2032"/>
                    <a:pt x="167005" y="3556"/>
                  </a:cubicBezTo>
                  <a:cubicBezTo>
                    <a:pt x="151892" y="5080"/>
                    <a:pt x="138176" y="12192"/>
                    <a:pt x="128143" y="23622"/>
                  </a:cubicBezTo>
                  <a:lnTo>
                    <a:pt x="118999" y="34036"/>
                  </a:lnTo>
                  <a:lnTo>
                    <a:pt x="108204" y="23241"/>
                  </a:lnTo>
                  <a:cubicBezTo>
                    <a:pt x="88265" y="3175"/>
                    <a:pt x="56642" y="0"/>
                    <a:pt x="33147" y="15748"/>
                  </a:cubicBezTo>
                  <a:lnTo>
                    <a:pt x="32131" y="16383"/>
                  </a:lnTo>
                  <a:cubicBezTo>
                    <a:pt x="12065" y="29845"/>
                    <a:pt x="0" y="52197"/>
                    <a:pt x="0" y="76454"/>
                  </a:cubicBezTo>
                  <a:cubicBezTo>
                    <a:pt x="0" y="98425"/>
                    <a:pt x="9906" y="118999"/>
                    <a:pt x="27051" y="132842"/>
                  </a:cubicBezTo>
                  <a:moveTo>
                    <a:pt x="140208" y="179324"/>
                  </a:moveTo>
                  <a:lnTo>
                    <a:pt x="119253" y="196088"/>
                  </a:lnTo>
                  <a:lnTo>
                    <a:pt x="90932" y="173355"/>
                  </a:lnTo>
                  <a:lnTo>
                    <a:pt x="90932" y="146558"/>
                  </a:lnTo>
                  <a:cubicBezTo>
                    <a:pt x="90932" y="145542"/>
                    <a:pt x="90678" y="144526"/>
                    <a:pt x="90297" y="143637"/>
                  </a:cubicBezTo>
                  <a:cubicBezTo>
                    <a:pt x="85344" y="133858"/>
                    <a:pt x="82804" y="122809"/>
                    <a:pt x="82804" y="111760"/>
                  </a:cubicBezTo>
                  <a:lnTo>
                    <a:pt x="82804" y="80645"/>
                  </a:lnTo>
                  <a:cubicBezTo>
                    <a:pt x="82804" y="78359"/>
                    <a:pt x="84582" y="76454"/>
                    <a:pt x="86741" y="76327"/>
                  </a:cubicBezTo>
                  <a:cubicBezTo>
                    <a:pt x="87884" y="76327"/>
                    <a:pt x="88900" y="76708"/>
                    <a:pt x="89789" y="77470"/>
                  </a:cubicBezTo>
                  <a:cubicBezTo>
                    <a:pt x="90678" y="78232"/>
                    <a:pt x="91059" y="79248"/>
                    <a:pt x="91059" y="80391"/>
                  </a:cubicBezTo>
                  <a:lnTo>
                    <a:pt x="91059" y="109093"/>
                  </a:lnTo>
                  <a:cubicBezTo>
                    <a:pt x="91059" y="111379"/>
                    <a:pt x="92964" y="113157"/>
                    <a:pt x="95123" y="113157"/>
                  </a:cubicBezTo>
                  <a:cubicBezTo>
                    <a:pt x="97282" y="113157"/>
                    <a:pt x="99187" y="111252"/>
                    <a:pt x="99187" y="109093"/>
                  </a:cubicBezTo>
                  <a:lnTo>
                    <a:pt x="99187" y="68326"/>
                  </a:lnTo>
                  <a:cubicBezTo>
                    <a:pt x="99187" y="66040"/>
                    <a:pt x="100965" y="64135"/>
                    <a:pt x="103124" y="64008"/>
                  </a:cubicBezTo>
                  <a:cubicBezTo>
                    <a:pt x="104267" y="64008"/>
                    <a:pt x="105283" y="64389"/>
                    <a:pt x="106172" y="65151"/>
                  </a:cubicBezTo>
                  <a:cubicBezTo>
                    <a:pt x="107061" y="65913"/>
                    <a:pt x="107442" y="67056"/>
                    <a:pt x="107442" y="68072"/>
                  </a:cubicBezTo>
                  <a:lnTo>
                    <a:pt x="107442" y="105029"/>
                  </a:lnTo>
                  <a:cubicBezTo>
                    <a:pt x="107442" y="107315"/>
                    <a:pt x="109347" y="109093"/>
                    <a:pt x="111506" y="109093"/>
                  </a:cubicBezTo>
                  <a:cubicBezTo>
                    <a:pt x="113665" y="109093"/>
                    <a:pt x="115570" y="107188"/>
                    <a:pt x="115570" y="105029"/>
                  </a:cubicBezTo>
                  <a:lnTo>
                    <a:pt x="115570" y="64008"/>
                  </a:lnTo>
                  <a:cubicBezTo>
                    <a:pt x="115570" y="62865"/>
                    <a:pt x="116078" y="61849"/>
                    <a:pt x="116840" y="61087"/>
                  </a:cubicBezTo>
                  <a:cubicBezTo>
                    <a:pt x="117602" y="60325"/>
                    <a:pt x="118745" y="59944"/>
                    <a:pt x="119888" y="59944"/>
                  </a:cubicBezTo>
                  <a:cubicBezTo>
                    <a:pt x="122047" y="60071"/>
                    <a:pt x="123825" y="61976"/>
                    <a:pt x="123825" y="64262"/>
                  </a:cubicBezTo>
                  <a:lnTo>
                    <a:pt x="123825" y="72263"/>
                  </a:lnTo>
                  <a:lnTo>
                    <a:pt x="123825" y="105029"/>
                  </a:lnTo>
                  <a:cubicBezTo>
                    <a:pt x="123825" y="107315"/>
                    <a:pt x="125730" y="109093"/>
                    <a:pt x="127889" y="109093"/>
                  </a:cubicBezTo>
                  <a:cubicBezTo>
                    <a:pt x="130048" y="109093"/>
                    <a:pt x="131953" y="107188"/>
                    <a:pt x="131953" y="105029"/>
                  </a:cubicBezTo>
                  <a:lnTo>
                    <a:pt x="131953" y="72263"/>
                  </a:lnTo>
                  <a:cubicBezTo>
                    <a:pt x="131953" y="71120"/>
                    <a:pt x="132461" y="70104"/>
                    <a:pt x="133223" y="69342"/>
                  </a:cubicBezTo>
                  <a:cubicBezTo>
                    <a:pt x="133985" y="68580"/>
                    <a:pt x="135128" y="68199"/>
                    <a:pt x="136271" y="68199"/>
                  </a:cubicBezTo>
                  <a:cubicBezTo>
                    <a:pt x="138430" y="68326"/>
                    <a:pt x="140208" y="70231"/>
                    <a:pt x="140208" y="72517"/>
                  </a:cubicBezTo>
                  <a:lnTo>
                    <a:pt x="140208" y="100330"/>
                  </a:lnTo>
                  <a:cubicBezTo>
                    <a:pt x="139573" y="101600"/>
                    <a:pt x="139192" y="102870"/>
                    <a:pt x="138938" y="104267"/>
                  </a:cubicBezTo>
                  <a:lnTo>
                    <a:pt x="136525" y="118745"/>
                  </a:lnTo>
                  <a:cubicBezTo>
                    <a:pt x="126111" y="123952"/>
                    <a:pt x="119761" y="134493"/>
                    <a:pt x="119761" y="146050"/>
                  </a:cubicBezTo>
                  <a:cubicBezTo>
                    <a:pt x="119761" y="148336"/>
                    <a:pt x="121539" y="150114"/>
                    <a:pt x="123825" y="150114"/>
                  </a:cubicBezTo>
                  <a:cubicBezTo>
                    <a:pt x="126111" y="150114"/>
                    <a:pt x="127889" y="148209"/>
                    <a:pt x="127889" y="146050"/>
                  </a:cubicBezTo>
                  <a:cubicBezTo>
                    <a:pt x="127889" y="137541"/>
                    <a:pt x="132715" y="129794"/>
                    <a:pt x="140335" y="125984"/>
                  </a:cubicBezTo>
                  <a:lnTo>
                    <a:pt x="142113" y="125095"/>
                  </a:lnTo>
                  <a:cubicBezTo>
                    <a:pt x="143256" y="124460"/>
                    <a:pt x="144145" y="123444"/>
                    <a:pt x="144272" y="122047"/>
                  </a:cubicBezTo>
                  <a:lnTo>
                    <a:pt x="147066" y="105537"/>
                  </a:lnTo>
                  <a:cubicBezTo>
                    <a:pt x="147574" y="102870"/>
                    <a:pt x="149860" y="100838"/>
                    <a:pt x="152527" y="100838"/>
                  </a:cubicBezTo>
                  <a:cubicBezTo>
                    <a:pt x="154813" y="100838"/>
                    <a:pt x="156591" y="102743"/>
                    <a:pt x="156591" y="104902"/>
                  </a:cubicBezTo>
                  <a:lnTo>
                    <a:pt x="156591" y="122047"/>
                  </a:lnTo>
                  <a:cubicBezTo>
                    <a:pt x="156591" y="131191"/>
                    <a:pt x="153035" y="139700"/>
                    <a:pt x="146685" y="146177"/>
                  </a:cubicBezTo>
                  <a:cubicBezTo>
                    <a:pt x="142494" y="150368"/>
                    <a:pt x="140208" y="155829"/>
                    <a:pt x="140208" y="161671"/>
                  </a:cubicBezTo>
                  <a:lnTo>
                    <a:pt x="140208" y="178943"/>
                  </a:lnTo>
                  <a:cubicBezTo>
                    <a:pt x="140208" y="179070"/>
                    <a:pt x="140208" y="179197"/>
                    <a:pt x="140208" y="179451"/>
                  </a:cubicBezTo>
                  <a:moveTo>
                    <a:pt x="36703" y="23241"/>
                  </a:moveTo>
                  <a:lnTo>
                    <a:pt x="37719" y="22606"/>
                  </a:lnTo>
                  <a:cubicBezTo>
                    <a:pt x="46355" y="16764"/>
                    <a:pt x="56261" y="13970"/>
                    <a:pt x="66167" y="13970"/>
                  </a:cubicBezTo>
                  <a:cubicBezTo>
                    <a:pt x="79502" y="13970"/>
                    <a:pt x="92583" y="19050"/>
                    <a:pt x="102489" y="28956"/>
                  </a:cubicBezTo>
                  <a:lnTo>
                    <a:pt x="116459" y="42926"/>
                  </a:lnTo>
                  <a:cubicBezTo>
                    <a:pt x="117221" y="43688"/>
                    <a:pt x="118364" y="44196"/>
                    <a:pt x="119507" y="44069"/>
                  </a:cubicBezTo>
                  <a:cubicBezTo>
                    <a:pt x="120650" y="43942"/>
                    <a:pt x="121666" y="43561"/>
                    <a:pt x="122428" y="42672"/>
                  </a:cubicBezTo>
                  <a:lnTo>
                    <a:pt x="134366" y="28956"/>
                  </a:lnTo>
                  <a:cubicBezTo>
                    <a:pt x="143002" y="19177"/>
                    <a:pt x="154813" y="12954"/>
                    <a:pt x="167894" y="11684"/>
                  </a:cubicBezTo>
                  <a:cubicBezTo>
                    <a:pt x="180975" y="10414"/>
                    <a:pt x="193802" y="13970"/>
                    <a:pt x="204216" y="21971"/>
                  </a:cubicBezTo>
                  <a:cubicBezTo>
                    <a:pt x="220726" y="34544"/>
                    <a:pt x="230505" y="54356"/>
                    <a:pt x="230505" y="75057"/>
                  </a:cubicBezTo>
                  <a:cubicBezTo>
                    <a:pt x="230505" y="95377"/>
                    <a:pt x="221361" y="114427"/>
                    <a:pt x="205486" y="127127"/>
                  </a:cubicBezTo>
                  <a:lnTo>
                    <a:pt x="148463" y="172720"/>
                  </a:lnTo>
                  <a:lnTo>
                    <a:pt x="148463" y="161544"/>
                  </a:lnTo>
                  <a:cubicBezTo>
                    <a:pt x="148463" y="157861"/>
                    <a:pt x="149860" y="154432"/>
                    <a:pt x="152527" y="151892"/>
                  </a:cubicBezTo>
                  <a:cubicBezTo>
                    <a:pt x="160528" y="143891"/>
                    <a:pt x="164846" y="133223"/>
                    <a:pt x="164846" y="122047"/>
                  </a:cubicBezTo>
                  <a:lnTo>
                    <a:pt x="164846" y="105029"/>
                  </a:lnTo>
                  <a:cubicBezTo>
                    <a:pt x="164846" y="98298"/>
                    <a:pt x="159385" y="92710"/>
                    <a:pt x="152527" y="92710"/>
                  </a:cubicBezTo>
                  <a:cubicBezTo>
                    <a:pt x="151130" y="92710"/>
                    <a:pt x="149733" y="92964"/>
                    <a:pt x="148463" y="93345"/>
                  </a:cubicBezTo>
                  <a:lnTo>
                    <a:pt x="148463" y="72390"/>
                  </a:lnTo>
                  <a:cubicBezTo>
                    <a:pt x="148463" y="65659"/>
                    <a:pt x="143383" y="60198"/>
                    <a:pt x="136779" y="59944"/>
                  </a:cubicBezTo>
                  <a:cubicBezTo>
                    <a:pt x="135001" y="59817"/>
                    <a:pt x="133223" y="60198"/>
                    <a:pt x="131572" y="60833"/>
                  </a:cubicBezTo>
                  <a:cubicBezTo>
                    <a:pt x="130175" y="55753"/>
                    <a:pt x="125730" y="52070"/>
                    <a:pt x="120269" y="51816"/>
                  </a:cubicBezTo>
                  <a:cubicBezTo>
                    <a:pt x="116840" y="51689"/>
                    <a:pt x="113665" y="52832"/>
                    <a:pt x="111252" y="55245"/>
                  </a:cubicBezTo>
                  <a:cubicBezTo>
                    <a:pt x="110490" y="55880"/>
                    <a:pt x="109855" y="56769"/>
                    <a:pt x="109347" y="57531"/>
                  </a:cubicBezTo>
                  <a:cubicBezTo>
                    <a:pt x="107315" y="56388"/>
                    <a:pt x="105029" y="55880"/>
                    <a:pt x="102743" y="56007"/>
                  </a:cubicBezTo>
                  <a:cubicBezTo>
                    <a:pt x="96139" y="56261"/>
                    <a:pt x="91059" y="61849"/>
                    <a:pt x="91059" y="68580"/>
                  </a:cubicBezTo>
                  <a:lnTo>
                    <a:pt x="91059" y="69088"/>
                  </a:lnTo>
                  <a:cubicBezTo>
                    <a:pt x="89535" y="68580"/>
                    <a:pt x="88011" y="68326"/>
                    <a:pt x="86360" y="68453"/>
                  </a:cubicBezTo>
                  <a:cubicBezTo>
                    <a:pt x="79756" y="68707"/>
                    <a:pt x="74676" y="74295"/>
                    <a:pt x="74676" y="81026"/>
                  </a:cubicBezTo>
                  <a:lnTo>
                    <a:pt x="74676" y="111887"/>
                  </a:lnTo>
                  <a:cubicBezTo>
                    <a:pt x="74676" y="123952"/>
                    <a:pt x="77470" y="136144"/>
                    <a:pt x="82931" y="147066"/>
                  </a:cubicBezTo>
                  <a:lnTo>
                    <a:pt x="82931" y="166878"/>
                  </a:lnTo>
                  <a:lnTo>
                    <a:pt x="32258" y="126365"/>
                  </a:lnTo>
                  <a:cubicBezTo>
                    <a:pt x="16891" y="114173"/>
                    <a:pt x="8255" y="96012"/>
                    <a:pt x="8255" y="76454"/>
                  </a:cubicBezTo>
                  <a:cubicBezTo>
                    <a:pt x="8255" y="54991"/>
                    <a:pt x="18923" y="35179"/>
                    <a:pt x="36703" y="23241"/>
                  </a:cubicBezTo>
                </a:path>
              </a:pathLst>
            </a:custGeom>
            <a:solidFill>
              <a:srgbClr val="000000"/>
            </a:solidFill>
          </p:spPr>
        </p:sp>
      </p:grpSp>
      <p:sp>
        <p:nvSpPr>
          <p:cNvPr id="32" name="Freeform 32"/>
          <p:cNvSpPr/>
          <p:nvPr/>
        </p:nvSpPr>
        <p:spPr>
          <a:xfrm>
            <a:off x="1037911" y="4522194"/>
            <a:ext cx="388925" cy="559479"/>
          </a:xfrm>
          <a:custGeom>
            <a:avLst/>
            <a:gdLst/>
            <a:ahLst/>
            <a:cxnLst/>
            <a:rect l="l" t="t" r="r" b="b"/>
            <a:pathLst>
              <a:path w="388925" h="559479">
                <a:moveTo>
                  <a:pt x="0" y="0"/>
                </a:moveTo>
                <a:lnTo>
                  <a:pt x="388924" y="0"/>
                </a:lnTo>
                <a:lnTo>
                  <a:pt x="388924" y="559479"/>
                </a:lnTo>
                <a:lnTo>
                  <a:pt x="0" y="559479"/>
                </a:lnTo>
                <a:lnTo>
                  <a:pt x="0" y="0"/>
                </a:lnTo>
                <a:close/>
              </a:path>
            </a:pathLst>
          </a:custGeom>
          <a:blipFill>
            <a:blip r:embed="rId8"/>
            <a:stretch>
              <a:fillRect/>
            </a:stretch>
          </a:blipFill>
        </p:spPr>
      </p:sp>
      <p:grpSp>
        <p:nvGrpSpPr>
          <p:cNvPr id="33" name="Group 33"/>
          <p:cNvGrpSpPr>
            <a:grpSpLocks noChangeAspect="1"/>
          </p:cNvGrpSpPr>
          <p:nvPr/>
        </p:nvGrpSpPr>
        <p:grpSpPr>
          <a:xfrm>
            <a:off x="1880968" y="6324057"/>
            <a:ext cx="412252" cy="412252"/>
            <a:chOff x="0" y="0"/>
            <a:chExt cx="412255" cy="412255"/>
          </a:xfrm>
        </p:grpSpPr>
        <p:sp>
          <p:nvSpPr>
            <p:cNvPr id="34" name="Freeform 34"/>
            <p:cNvSpPr/>
            <p:nvPr/>
          </p:nvSpPr>
          <p:spPr>
            <a:xfrm>
              <a:off x="63500" y="63500"/>
              <a:ext cx="285242" cy="285242"/>
            </a:xfrm>
            <a:custGeom>
              <a:avLst/>
              <a:gdLst/>
              <a:ahLst/>
              <a:cxnLst/>
              <a:rect l="l" t="t" r="r" b="b"/>
              <a:pathLst>
                <a:path w="285242" h="285242">
                  <a:moveTo>
                    <a:pt x="285242" y="23749"/>
                  </a:moveTo>
                  <a:cubicBezTo>
                    <a:pt x="285242" y="10668"/>
                    <a:pt x="274574" y="0"/>
                    <a:pt x="261493" y="0"/>
                  </a:cubicBezTo>
                  <a:lnTo>
                    <a:pt x="161671" y="0"/>
                  </a:lnTo>
                  <a:cubicBezTo>
                    <a:pt x="160401" y="0"/>
                    <a:pt x="159258" y="508"/>
                    <a:pt x="158369" y="1397"/>
                  </a:cubicBezTo>
                  <a:lnTo>
                    <a:pt x="134493" y="25146"/>
                  </a:lnTo>
                  <a:cubicBezTo>
                    <a:pt x="132588" y="27051"/>
                    <a:pt x="132588" y="29972"/>
                    <a:pt x="134493" y="31877"/>
                  </a:cubicBezTo>
                  <a:lnTo>
                    <a:pt x="154940" y="52324"/>
                  </a:lnTo>
                  <a:lnTo>
                    <a:pt x="134493" y="72771"/>
                  </a:lnTo>
                  <a:cubicBezTo>
                    <a:pt x="132588" y="74676"/>
                    <a:pt x="132588" y="77597"/>
                    <a:pt x="134493" y="79502"/>
                  </a:cubicBezTo>
                  <a:lnTo>
                    <a:pt x="154940" y="99949"/>
                  </a:lnTo>
                  <a:lnTo>
                    <a:pt x="134493" y="120396"/>
                  </a:lnTo>
                  <a:cubicBezTo>
                    <a:pt x="132588" y="122301"/>
                    <a:pt x="132588" y="125222"/>
                    <a:pt x="134493" y="127127"/>
                  </a:cubicBezTo>
                  <a:lnTo>
                    <a:pt x="158242" y="150876"/>
                  </a:lnTo>
                  <a:cubicBezTo>
                    <a:pt x="160147" y="152781"/>
                    <a:pt x="163068" y="152781"/>
                    <a:pt x="164973" y="150876"/>
                  </a:cubicBezTo>
                  <a:lnTo>
                    <a:pt x="185420" y="130429"/>
                  </a:lnTo>
                  <a:lnTo>
                    <a:pt x="205867" y="150876"/>
                  </a:lnTo>
                  <a:cubicBezTo>
                    <a:pt x="207772" y="152781"/>
                    <a:pt x="210693" y="152781"/>
                    <a:pt x="212598" y="150876"/>
                  </a:cubicBezTo>
                  <a:lnTo>
                    <a:pt x="233045" y="130429"/>
                  </a:lnTo>
                  <a:lnTo>
                    <a:pt x="253492" y="150876"/>
                  </a:lnTo>
                  <a:cubicBezTo>
                    <a:pt x="254381" y="151765"/>
                    <a:pt x="255651" y="152273"/>
                    <a:pt x="256794" y="152273"/>
                  </a:cubicBezTo>
                  <a:cubicBezTo>
                    <a:pt x="257937" y="152273"/>
                    <a:pt x="259207" y="151765"/>
                    <a:pt x="260096" y="150876"/>
                  </a:cubicBezTo>
                  <a:lnTo>
                    <a:pt x="283845" y="127000"/>
                  </a:lnTo>
                  <a:cubicBezTo>
                    <a:pt x="284734" y="126111"/>
                    <a:pt x="285242" y="124841"/>
                    <a:pt x="285242" y="123571"/>
                  </a:cubicBezTo>
                  <a:close/>
                  <a:moveTo>
                    <a:pt x="275717" y="121666"/>
                  </a:moveTo>
                  <a:lnTo>
                    <a:pt x="256667" y="140716"/>
                  </a:lnTo>
                  <a:lnTo>
                    <a:pt x="236220" y="120269"/>
                  </a:lnTo>
                  <a:cubicBezTo>
                    <a:pt x="235331" y="119380"/>
                    <a:pt x="234061" y="118872"/>
                    <a:pt x="232918" y="118872"/>
                  </a:cubicBezTo>
                  <a:cubicBezTo>
                    <a:pt x="231775" y="118872"/>
                    <a:pt x="230505" y="119380"/>
                    <a:pt x="229616" y="120269"/>
                  </a:cubicBezTo>
                  <a:lnTo>
                    <a:pt x="209169" y="140716"/>
                  </a:lnTo>
                  <a:lnTo>
                    <a:pt x="188722" y="120269"/>
                  </a:lnTo>
                  <a:cubicBezTo>
                    <a:pt x="186817" y="118364"/>
                    <a:pt x="183896" y="118364"/>
                    <a:pt x="181991" y="120269"/>
                  </a:cubicBezTo>
                  <a:lnTo>
                    <a:pt x="161544" y="140716"/>
                  </a:lnTo>
                  <a:lnTo>
                    <a:pt x="144526" y="123698"/>
                  </a:lnTo>
                  <a:lnTo>
                    <a:pt x="164973" y="103251"/>
                  </a:lnTo>
                  <a:cubicBezTo>
                    <a:pt x="166878" y="101346"/>
                    <a:pt x="166878" y="98425"/>
                    <a:pt x="164973" y="96520"/>
                  </a:cubicBezTo>
                  <a:lnTo>
                    <a:pt x="144526" y="76073"/>
                  </a:lnTo>
                  <a:lnTo>
                    <a:pt x="164973" y="55626"/>
                  </a:lnTo>
                  <a:cubicBezTo>
                    <a:pt x="166878" y="53721"/>
                    <a:pt x="166878" y="50800"/>
                    <a:pt x="164973" y="48895"/>
                  </a:cubicBezTo>
                  <a:lnTo>
                    <a:pt x="144653" y="28575"/>
                  </a:lnTo>
                  <a:lnTo>
                    <a:pt x="163703" y="9525"/>
                  </a:lnTo>
                  <a:lnTo>
                    <a:pt x="261620" y="9525"/>
                  </a:lnTo>
                  <a:cubicBezTo>
                    <a:pt x="269494" y="9525"/>
                    <a:pt x="275844" y="15875"/>
                    <a:pt x="275844" y="23749"/>
                  </a:cubicBezTo>
                  <a:close/>
                  <a:moveTo>
                    <a:pt x="23749" y="285242"/>
                  </a:moveTo>
                  <a:lnTo>
                    <a:pt x="223520" y="285242"/>
                  </a:lnTo>
                  <a:cubicBezTo>
                    <a:pt x="236601" y="285242"/>
                    <a:pt x="247269" y="274574"/>
                    <a:pt x="247269" y="261493"/>
                  </a:cubicBezTo>
                  <a:lnTo>
                    <a:pt x="247269" y="161671"/>
                  </a:lnTo>
                  <a:cubicBezTo>
                    <a:pt x="247269" y="159766"/>
                    <a:pt x="246126" y="157988"/>
                    <a:pt x="244348" y="157226"/>
                  </a:cubicBezTo>
                  <a:cubicBezTo>
                    <a:pt x="242570" y="156464"/>
                    <a:pt x="240538" y="156845"/>
                    <a:pt x="239141" y="158242"/>
                  </a:cubicBezTo>
                  <a:lnTo>
                    <a:pt x="218694" y="178689"/>
                  </a:lnTo>
                  <a:lnTo>
                    <a:pt x="198247" y="158242"/>
                  </a:lnTo>
                  <a:cubicBezTo>
                    <a:pt x="196342" y="156337"/>
                    <a:pt x="193421" y="156337"/>
                    <a:pt x="191516" y="158242"/>
                  </a:cubicBezTo>
                  <a:lnTo>
                    <a:pt x="171069" y="178689"/>
                  </a:lnTo>
                  <a:lnTo>
                    <a:pt x="150622" y="158242"/>
                  </a:lnTo>
                  <a:cubicBezTo>
                    <a:pt x="148717" y="156337"/>
                    <a:pt x="145796" y="156337"/>
                    <a:pt x="143891" y="158242"/>
                  </a:cubicBezTo>
                  <a:lnTo>
                    <a:pt x="123444" y="178689"/>
                  </a:lnTo>
                  <a:lnTo>
                    <a:pt x="106426" y="161671"/>
                  </a:lnTo>
                  <a:lnTo>
                    <a:pt x="127000" y="141224"/>
                  </a:lnTo>
                  <a:cubicBezTo>
                    <a:pt x="128905" y="139319"/>
                    <a:pt x="128905" y="136398"/>
                    <a:pt x="127000" y="134493"/>
                  </a:cubicBezTo>
                  <a:lnTo>
                    <a:pt x="106553" y="114046"/>
                  </a:lnTo>
                  <a:lnTo>
                    <a:pt x="127000" y="93726"/>
                  </a:lnTo>
                  <a:cubicBezTo>
                    <a:pt x="128905" y="91821"/>
                    <a:pt x="128905" y="88900"/>
                    <a:pt x="127000" y="86995"/>
                  </a:cubicBezTo>
                  <a:lnTo>
                    <a:pt x="106553" y="66548"/>
                  </a:lnTo>
                  <a:lnTo>
                    <a:pt x="127000" y="46101"/>
                  </a:lnTo>
                  <a:cubicBezTo>
                    <a:pt x="128397" y="44704"/>
                    <a:pt x="128778" y="42672"/>
                    <a:pt x="128016" y="40894"/>
                  </a:cubicBezTo>
                  <a:cubicBezTo>
                    <a:pt x="127254" y="39116"/>
                    <a:pt x="125603" y="37973"/>
                    <a:pt x="123571" y="37973"/>
                  </a:cubicBezTo>
                  <a:lnTo>
                    <a:pt x="23749" y="37973"/>
                  </a:lnTo>
                  <a:cubicBezTo>
                    <a:pt x="10668" y="37973"/>
                    <a:pt x="0" y="48768"/>
                    <a:pt x="0" y="61849"/>
                  </a:cubicBezTo>
                  <a:lnTo>
                    <a:pt x="0" y="261493"/>
                  </a:lnTo>
                  <a:cubicBezTo>
                    <a:pt x="0" y="274574"/>
                    <a:pt x="10668" y="285242"/>
                    <a:pt x="23749" y="285242"/>
                  </a:cubicBezTo>
                  <a:moveTo>
                    <a:pt x="147320" y="168402"/>
                  </a:moveTo>
                  <a:lnTo>
                    <a:pt x="167767" y="188849"/>
                  </a:lnTo>
                  <a:cubicBezTo>
                    <a:pt x="169672" y="190754"/>
                    <a:pt x="172593" y="190754"/>
                    <a:pt x="174498" y="188849"/>
                  </a:cubicBezTo>
                  <a:lnTo>
                    <a:pt x="194945" y="168402"/>
                  </a:lnTo>
                  <a:lnTo>
                    <a:pt x="215392" y="188849"/>
                  </a:lnTo>
                  <a:cubicBezTo>
                    <a:pt x="217297" y="190754"/>
                    <a:pt x="220218" y="190754"/>
                    <a:pt x="222123" y="188849"/>
                  </a:cubicBezTo>
                  <a:lnTo>
                    <a:pt x="237744" y="173228"/>
                  </a:lnTo>
                  <a:lnTo>
                    <a:pt x="237744" y="261620"/>
                  </a:lnTo>
                  <a:cubicBezTo>
                    <a:pt x="237744" y="269494"/>
                    <a:pt x="231394" y="275844"/>
                    <a:pt x="223520" y="275844"/>
                  </a:cubicBezTo>
                  <a:lnTo>
                    <a:pt x="125603" y="275844"/>
                  </a:lnTo>
                  <a:lnTo>
                    <a:pt x="106553" y="256794"/>
                  </a:lnTo>
                  <a:lnTo>
                    <a:pt x="127000" y="236347"/>
                  </a:lnTo>
                  <a:cubicBezTo>
                    <a:pt x="128905" y="234442"/>
                    <a:pt x="128905" y="231521"/>
                    <a:pt x="127000" y="229616"/>
                  </a:cubicBezTo>
                  <a:lnTo>
                    <a:pt x="106553" y="209169"/>
                  </a:lnTo>
                  <a:lnTo>
                    <a:pt x="127000" y="188722"/>
                  </a:lnTo>
                  <a:close/>
                  <a:moveTo>
                    <a:pt x="116840" y="185420"/>
                  </a:moveTo>
                  <a:lnTo>
                    <a:pt x="96520" y="205867"/>
                  </a:lnTo>
                  <a:cubicBezTo>
                    <a:pt x="94615" y="207772"/>
                    <a:pt x="94615" y="210693"/>
                    <a:pt x="96520" y="212598"/>
                  </a:cubicBezTo>
                  <a:lnTo>
                    <a:pt x="116967" y="233045"/>
                  </a:lnTo>
                  <a:lnTo>
                    <a:pt x="96520" y="253492"/>
                  </a:lnTo>
                  <a:cubicBezTo>
                    <a:pt x="94615" y="255397"/>
                    <a:pt x="94615" y="258318"/>
                    <a:pt x="96520" y="260223"/>
                  </a:cubicBezTo>
                  <a:lnTo>
                    <a:pt x="112141" y="275844"/>
                  </a:lnTo>
                  <a:lnTo>
                    <a:pt x="23749" y="275844"/>
                  </a:lnTo>
                  <a:cubicBezTo>
                    <a:pt x="15875" y="275844"/>
                    <a:pt x="9525" y="269494"/>
                    <a:pt x="9525" y="261620"/>
                  </a:cubicBezTo>
                  <a:lnTo>
                    <a:pt x="9525" y="173101"/>
                  </a:lnTo>
                  <a:lnTo>
                    <a:pt x="25146" y="188722"/>
                  </a:lnTo>
                  <a:cubicBezTo>
                    <a:pt x="27051" y="190627"/>
                    <a:pt x="29972" y="190627"/>
                    <a:pt x="31877" y="188722"/>
                  </a:cubicBezTo>
                  <a:lnTo>
                    <a:pt x="52324" y="168275"/>
                  </a:lnTo>
                  <a:lnTo>
                    <a:pt x="72771" y="188722"/>
                  </a:lnTo>
                  <a:cubicBezTo>
                    <a:pt x="73660" y="189611"/>
                    <a:pt x="74930" y="190119"/>
                    <a:pt x="76073" y="190119"/>
                  </a:cubicBezTo>
                  <a:cubicBezTo>
                    <a:pt x="77216" y="190119"/>
                    <a:pt x="78486" y="189611"/>
                    <a:pt x="79502" y="188722"/>
                  </a:cubicBezTo>
                  <a:lnTo>
                    <a:pt x="99949" y="168275"/>
                  </a:lnTo>
                  <a:close/>
                  <a:moveTo>
                    <a:pt x="23749" y="47498"/>
                  </a:moveTo>
                  <a:lnTo>
                    <a:pt x="112141" y="47498"/>
                  </a:lnTo>
                  <a:lnTo>
                    <a:pt x="96520" y="63246"/>
                  </a:lnTo>
                  <a:cubicBezTo>
                    <a:pt x="94615" y="65151"/>
                    <a:pt x="94615" y="68072"/>
                    <a:pt x="96520" y="69977"/>
                  </a:cubicBezTo>
                  <a:lnTo>
                    <a:pt x="116967" y="90424"/>
                  </a:lnTo>
                  <a:lnTo>
                    <a:pt x="96520" y="110871"/>
                  </a:lnTo>
                  <a:cubicBezTo>
                    <a:pt x="94615" y="112776"/>
                    <a:pt x="94615" y="115697"/>
                    <a:pt x="96520" y="117602"/>
                  </a:cubicBezTo>
                  <a:lnTo>
                    <a:pt x="116967" y="138049"/>
                  </a:lnTo>
                  <a:lnTo>
                    <a:pt x="96520" y="158496"/>
                  </a:lnTo>
                  <a:lnTo>
                    <a:pt x="76073" y="178943"/>
                  </a:lnTo>
                  <a:lnTo>
                    <a:pt x="55626" y="158496"/>
                  </a:lnTo>
                  <a:cubicBezTo>
                    <a:pt x="53721" y="156591"/>
                    <a:pt x="50800" y="156591"/>
                    <a:pt x="48895" y="158496"/>
                  </a:cubicBezTo>
                  <a:lnTo>
                    <a:pt x="28575" y="178689"/>
                  </a:lnTo>
                  <a:lnTo>
                    <a:pt x="9525" y="159639"/>
                  </a:lnTo>
                  <a:lnTo>
                    <a:pt x="9525" y="61849"/>
                  </a:lnTo>
                  <a:cubicBezTo>
                    <a:pt x="9525" y="53975"/>
                    <a:pt x="15875" y="47625"/>
                    <a:pt x="23749" y="47625"/>
                  </a:cubicBezTo>
                  <a:moveTo>
                    <a:pt x="218694" y="23749"/>
                  </a:moveTo>
                  <a:cubicBezTo>
                    <a:pt x="205613" y="23749"/>
                    <a:pt x="194945" y="34417"/>
                    <a:pt x="194945" y="47498"/>
                  </a:cubicBezTo>
                  <a:lnTo>
                    <a:pt x="194945" y="57023"/>
                  </a:lnTo>
                  <a:lnTo>
                    <a:pt x="204470" y="57023"/>
                  </a:lnTo>
                  <a:lnTo>
                    <a:pt x="204470" y="47498"/>
                  </a:lnTo>
                  <a:cubicBezTo>
                    <a:pt x="204470" y="39624"/>
                    <a:pt x="210820" y="33274"/>
                    <a:pt x="218694" y="33274"/>
                  </a:cubicBezTo>
                  <a:cubicBezTo>
                    <a:pt x="226568" y="33274"/>
                    <a:pt x="232918" y="39624"/>
                    <a:pt x="232918" y="47498"/>
                  </a:cubicBezTo>
                  <a:lnTo>
                    <a:pt x="232918" y="54991"/>
                  </a:lnTo>
                  <a:lnTo>
                    <a:pt x="215265" y="72644"/>
                  </a:lnTo>
                  <a:cubicBezTo>
                    <a:pt x="214376" y="73533"/>
                    <a:pt x="213868" y="74803"/>
                    <a:pt x="213868" y="76073"/>
                  </a:cubicBezTo>
                  <a:lnTo>
                    <a:pt x="213868" y="90297"/>
                  </a:lnTo>
                  <a:lnTo>
                    <a:pt x="223393" y="90297"/>
                  </a:lnTo>
                  <a:lnTo>
                    <a:pt x="223393" y="77978"/>
                  </a:lnTo>
                  <a:lnTo>
                    <a:pt x="241046" y="60325"/>
                  </a:lnTo>
                  <a:cubicBezTo>
                    <a:pt x="241935" y="59436"/>
                    <a:pt x="242443" y="58166"/>
                    <a:pt x="242443" y="56896"/>
                  </a:cubicBezTo>
                  <a:lnTo>
                    <a:pt x="242443" y="47498"/>
                  </a:lnTo>
                  <a:cubicBezTo>
                    <a:pt x="242443" y="34417"/>
                    <a:pt x="231775" y="23749"/>
                    <a:pt x="218694" y="23749"/>
                  </a:cubicBezTo>
                </a:path>
              </a:pathLst>
            </a:custGeom>
            <a:solidFill>
              <a:srgbClr val="000000"/>
            </a:solidFill>
          </p:spPr>
        </p:sp>
        <p:sp>
          <p:nvSpPr>
            <p:cNvPr id="35" name="Freeform 35"/>
            <p:cNvSpPr/>
            <p:nvPr/>
          </p:nvSpPr>
          <p:spPr>
            <a:xfrm>
              <a:off x="277495" y="163322"/>
              <a:ext cx="9525" cy="9525"/>
            </a:xfrm>
            <a:custGeom>
              <a:avLst/>
              <a:gdLst/>
              <a:ahLst/>
              <a:cxnLst/>
              <a:rect l="l" t="t" r="r" b="b"/>
              <a:pathLst>
                <a:path w="9525" h="9525">
                  <a:moveTo>
                    <a:pt x="0" y="9525"/>
                  </a:moveTo>
                  <a:lnTo>
                    <a:pt x="9525" y="9525"/>
                  </a:lnTo>
                  <a:lnTo>
                    <a:pt x="9525" y="0"/>
                  </a:lnTo>
                  <a:lnTo>
                    <a:pt x="0" y="0"/>
                  </a:lnTo>
                  <a:close/>
                </a:path>
              </a:pathLst>
            </a:custGeom>
            <a:solidFill>
              <a:srgbClr val="000000"/>
            </a:solidFill>
          </p:spPr>
        </p:sp>
        <p:sp>
          <p:nvSpPr>
            <p:cNvPr id="36" name="Freeform 36"/>
            <p:cNvSpPr/>
            <p:nvPr/>
          </p:nvSpPr>
          <p:spPr>
            <a:xfrm>
              <a:off x="277495" y="320167"/>
              <a:ext cx="9525" cy="9525"/>
            </a:xfrm>
            <a:custGeom>
              <a:avLst/>
              <a:gdLst/>
              <a:ahLst/>
              <a:cxnLst/>
              <a:rect l="l" t="t" r="r" b="b"/>
              <a:pathLst>
                <a:path w="9525" h="9525">
                  <a:moveTo>
                    <a:pt x="0" y="9525"/>
                  </a:moveTo>
                  <a:lnTo>
                    <a:pt x="9525" y="9525"/>
                  </a:lnTo>
                  <a:lnTo>
                    <a:pt x="9525" y="0"/>
                  </a:lnTo>
                  <a:lnTo>
                    <a:pt x="0" y="0"/>
                  </a:lnTo>
                  <a:close/>
                </a:path>
              </a:pathLst>
            </a:custGeom>
            <a:solidFill>
              <a:srgbClr val="000000"/>
            </a:solidFill>
          </p:spPr>
        </p:sp>
        <p:sp>
          <p:nvSpPr>
            <p:cNvPr id="37" name="Freeform 37"/>
            <p:cNvSpPr/>
            <p:nvPr/>
          </p:nvSpPr>
          <p:spPr>
            <a:xfrm>
              <a:off x="258445" y="320167"/>
              <a:ext cx="9525" cy="9525"/>
            </a:xfrm>
            <a:custGeom>
              <a:avLst/>
              <a:gdLst/>
              <a:ahLst/>
              <a:cxnLst/>
              <a:rect l="l" t="t" r="r" b="b"/>
              <a:pathLst>
                <a:path w="9525" h="9525">
                  <a:moveTo>
                    <a:pt x="0" y="9525"/>
                  </a:moveTo>
                  <a:lnTo>
                    <a:pt x="9525" y="9525"/>
                  </a:lnTo>
                  <a:lnTo>
                    <a:pt x="9525" y="0"/>
                  </a:lnTo>
                  <a:lnTo>
                    <a:pt x="0" y="0"/>
                  </a:lnTo>
                  <a:close/>
                </a:path>
              </a:pathLst>
            </a:custGeom>
            <a:solidFill>
              <a:srgbClr val="000000"/>
            </a:solidFill>
          </p:spPr>
        </p:sp>
        <p:sp>
          <p:nvSpPr>
            <p:cNvPr id="38" name="Freeform 38"/>
            <p:cNvSpPr/>
            <p:nvPr/>
          </p:nvSpPr>
          <p:spPr>
            <a:xfrm>
              <a:off x="239395" y="320167"/>
              <a:ext cx="9525" cy="9525"/>
            </a:xfrm>
            <a:custGeom>
              <a:avLst/>
              <a:gdLst/>
              <a:ahLst/>
              <a:cxnLst/>
              <a:rect l="l" t="t" r="r" b="b"/>
              <a:pathLst>
                <a:path w="9525" h="9525">
                  <a:moveTo>
                    <a:pt x="0" y="9525"/>
                  </a:moveTo>
                  <a:lnTo>
                    <a:pt x="9525" y="9525"/>
                  </a:lnTo>
                  <a:lnTo>
                    <a:pt x="9525" y="0"/>
                  </a:lnTo>
                  <a:lnTo>
                    <a:pt x="0" y="0"/>
                  </a:lnTo>
                  <a:close/>
                </a:path>
              </a:pathLst>
            </a:custGeom>
            <a:solidFill>
              <a:srgbClr val="000000"/>
            </a:solidFill>
          </p:spPr>
        </p:sp>
      </p:grpSp>
      <p:grpSp>
        <p:nvGrpSpPr>
          <p:cNvPr id="39" name="Group 39"/>
          <p:cNvGrpSpPr>
            <a:grpSpLocks noChangeAspect="1"/>
          </p:cNvGrpSpPr>
          <p:nvPr/>
        </p:nvGrpSpPr>
        <p:grpSpPr>
          <a:xfrm>
            <a:off x="1985210" y="7349795"/>
            <a:ext cx="1308468" cy="154772"/>
            <a:chOff x="0" y="0"/>
            <a:chExt cx="1308468" cy="154775"/>
          </a:xfrm>
        </p:grpSpPr>
        <p:sp>
          <p:nvSpPr>
            <p:cNvPr id="40" name="Freeform 40"/>
            <p:cNvSpPr/>
            <p:nvPr/>
          </p:nvSpPr>
          <p:spPr>
            <a:xfrm>
              <a:off x="640334" y="63500"/>
              <a:ext cx="27940" cy="27813"/>
            </a:xfrm>
            <a:custGeom>
              <a:avLst/>
              <a:gdLst/>
              <a:ahLst/>
              <a:cxnLst/>
              <a:rect l="l" t="t" r="r" b="b"/>
              <a:pathLst>
                <a:path w="27940" h="27813">
                  <a:moveTo>
                    <a:pt x="9525" y="4826"/>
                  </a:moveTo>
                  <a:lnTo>
                    <a:pt x="9525" y="22987"/>
                  </a:lnTo>
                  <a:lnTo>
                    <a:pt x="4699" y="22987"/>
                  </a:lnTo>
                  <a:lnTo>
                    <a:pt x="4699" y="18288"/>
                  </a:lnTo>
                  <a:lnTo>
                    <a:pt x="22987" y="18288"/>
                  </a:lnTo>
                  <a:lnTo>
                    <a:pt x="22987" y="23114"/>
                  </a:lnTo>
                  <a:lnTo>
                    <a:pt x="18161" y="23114"/>
                  </a:lnTo>
                  <a:lnTo>
                    <a:pt x="18161" y="4826"/>
                  </a:lnTo>
                  <a:lnTo>
                    <a:pt x="22987" y="4826"/>
                  </a:lnTo>
                  <a:lnTo>
                    <a:pt x="22987" y="9652"/>
                  </a:lnTo>
                  <a:lnTo>
                    <a:pt x="4699" y="9652"/>
                  </a:lnTo>
                  <a:lnTo>
                    <a:pt x="4699" y="4826"/>
                  </a:lnTo>
                  <a:lnTo>
                    <a:pt x="9525" y="4826"/>
                  </a:lnTo>
                  <a:moveTo>
                    <a:pt x="0" y="4826"/>
                  </a:moveTo>
                  <a:lnTo>
                    <a:pt x="0" y="0"/>
                  </a:lnTo>
                  <a:lnTo>
                    <a:pt x="4826" y="0"/>
                  </a:lnTo>
                  <a:lnTo>
                    <a:pt x="23114" y="0"/>
                  </a:lnTo>
                  <a:lnTo>
                    <a:pt x="27940" y="0"/>
                  </a:lnTo>
                  <a:lnTo>
                    <a:pt x="27940" y="4826"/>
                  </a:lnTo>
                  <a:lnTo>
                    <a:pt x="27940" y="22987"/>
                  </a:lnTo>
                  <a:lnTo>
                    <a:pt x="27940" y="27813"/>
                  </a:lnTo>
                  <a:lnTo>
                    <a:pt x="23114" y="27813"/>
                  </a:lnTo>
                  <a:lnTo>
                    <a:pt x="4826" y="27813"/>
                  </a:lnTo>
                  <a:lnTo>
                    <a:pt x="0" y="27813"/>
                  </a:lnTo>
                  <a:lnTo>
                    <a:pt x="0" y="22987"/>
                  </a:lnTo>
                  <a:lnTo>
                    <a:pt x="0" y="4826"/>
                  </a:lnTo>
                  <a:close/>
                </a:path>
              </a:pathLst>
            </a:custGeom>
            <a:solidFill>
              <a:srgbClr val="000000"/>
            </a:solidFill>
          </p:spPr>
        </p:sp>
        <p:sp>
          <p:nvSpPr>
            <p:cNvPr id="41" name="Freeform 41"/>
            <p:cNvSpPr/>
            <p:nvPr/>
          </p:nvSpPr>
          <p:spPr>
            <a:xfrm>
              <a:off x="759206" y="72644"/>
              <a:ext cx="485775" cy="9525"/>
            </a:xfrm>
            <a:custGeom>
              <a:avLst/>
              <a:gdLst/>
              <a:ahLst/>
              <a:cxnLst/>
              <a:rect l="l" t="t" r="r" b="b"/>
              <a:pathLst>
                <a:path w="485775" h="9525">
                  <a:moveTo>
                    <a:pt x="485775" y="9525"/>
                  </a:moveTo>
                  <a:lnTo>
                    <a:pt x="0" y="9525"/>
                  </a:lnTo>
                  <a:lnTo>
                    <a:pt x="0" y="0"/>
                  </a:lnTo>
                  <a:lnTo>
                    <a:pt x="485775" y="0"/>
                  </a:lnTo>
                  <a:close/>
                </a:path>
              </a:pathLst>
            </a:custGeom>
            <a:solidFill>
              <a:srgbClr val="000000"/>
            </a:solidFill>
          </p:spPr>
        </p:sp>
        <p:sp>
          <p:nvSpPr>
            <p:cNvPr id="42" name="Freeform 42"/>
            <p:cNvSpPr/>
            <p:nvPr/>
          </p:nvSpPr>
          <p:spPr>
            <a:xfrm>
              <a:off x="63500" y="72644"/>
              <a:ext cx="485648" cy="9525"/>
            </a:xfrm>
            <a:custGeom>
              <a:avLst/>
              <a:gdLst/>
              <a:ahLst/>
              <a:cxnLst/>
              <a:rect l="l" t="t" r="r" b="b"/>
              <a:pathLst>
                <a:path w="485648" h="9525">
                  <a:moveTo>
                    <a:pt x="485648" y="9525"/>
                  </a:moveTo>
                  <a:lnTo>
                    <a:pt x="0" y="9525"/>
                  </a:lnTo>
                  <a:lnTo>
                    <a:pt x="0" y="0"/>
                  </a:lnTo>
                  <a:lnTo>
                    <a:pt x="485648" y="0"/>
                  </a:lnTo>
                  <a:close/>
                </a:path>
              </a:pathLst>
            </a:custGeom>
            <a:solidFill>
              <a:srgbClr val="000000"/>
            </a:solidFill>
          </p:spPr>
        </p:sp>
      </p:grpSp>
      <p:grpSp>
        <p:nvGrpSpPr>
          <p:cNvPr id="43" name="Group 43"/>
          <p:cNvGrpSpPr>
            <a:grpSpLocks noChangeAspect="1"/>
          </p:cNvGrpSpPr>
          <p:nvPr/>
        </p:nvGrpSpPr>
        <p:grpSpPr>
          <a:xfrm>
            <a:off x="2914155" y="3495313"/>
            <a:ext cx="2549871" cy="1215514"/>
            <a:chOff x="0" y="0"/>
            <a:chExt cx="2549868" cy="1215517"/>
          </a:xfrm>
        </p:grpSpPr>
        <p:sp>
          <p:nvSpPr>
            <p:cNvPr id="44" name="Freeform 44"/>
            <p:cNvSpPr/>
            <p:nvPr/>
          </p:nvSpPr>
          <p:spPr>
            <a:xfrm>
              <a:off x="74422" y="74422"/>
              <a:ext cx="2401062" cy="1066673"/>
            </a:xfrm>
            <a:custGeom>
              <a:avLst/>
              <a:gdLst/>
              <a:ahLst/>
              <a:cxnLst/>
              <a:rect l="l" t="t" r="r" b="b"/>
              <a:pathLst>
                <a:path w="2401062" h="1066673">
                  <a:moveTo>
                    <a:pt x="0" y="1066673"/>
                  </a:moveTo>
                  <a:lnTo>
                    <a:pt x="2401062" y="1066673"/>
                  </a:lnTo>
                  <a:lnTo>
                    <a:pt x="2401062" y="0"/>
                  </a:lnTo>
                  <a:lnTo>
                    <a:pt x="0" y="0"/>
                  </a:lnTo>
                  <a:close/>
                </a:path>
              </a:pathLst>
            </a:custGeom>
            <a:solidFill>
              <a:srgbClr val="FFFFFF"/>
            </a:solidFill>
          </p:spPr>
        </p:sp>
        <p:sp>
          <p:nvSpPr>
            <p:cNvPr id="45" name="Freeform 45"/>
            <p:cNvSpPr/>
            <p:nvPr/>
          </p:nvSpPr>
          <p:spPr>
            <a:xfrm>
              <a:off x="63500" y="63500"/>
              <a:ext cx="2422906" cy="1088517"/>
            </a:xfrm>
            <a:custGeom>
              <a:avLst/>
              <a:gdLst/>
              <a:ahLst/>
              <a:cxnLst/>
              <a:rect l="l" t="t" r="r" b="b"/>
              <a:pathLst>
                <a:path w="2422906" h="1088517">
                  <a:moveTo>
                    <a:pt x="21844" y="10922"/>
                  </a:moveTo>
                  <a:lnTo>
                    <a:pt x="21844" y="1077595"/>
                  </a:lnTo>
                  <a:lnTo>
                    <a:pt x="10922" y="1077595"/>
                  </a:lnTo>
                  <a:lnTo>
                    <a:pt x="10922" y="1066673"/>
                  </a:lnTo>
                  <a:lnTo>
                    <a:pt x="2411984" y="1066673"/>
                  </a:lnTo>
                  <a:lnTo>
                    <a:pt x="2411984" y="1077595"/>
                  </a:lnTo>
                  <a:lnTo>
                    <a:pt x="2401062" y="1077595"/>
                  </a:lnTo>
                  <a:lnTo>
                    <a:pt x="2401062" y="10922"/>
                  </a:lnTo>
                  <a:lnTo>
                    <a:pt x="2411984" y="10922"/>
                  </a:lnTo>
                  <a:lnTo>
                    <a:pt x="2411984" y="21844"/>
                  </a:lnTo>
                  <a:lnTo>
                    <a:pt x="10922" y="21844"/>
                  </a:lnTo>
                  <a:lnTo>
                    <a:pt x="10922" y="10922"/>
                  </a:lnTo>
                  <a:lnTo>
                    <a:pt x="21844" y="10922"/>
                  </a:lnTo>
                  <a:moveTo>
                    <a:pt x="0" y="10922"/>
                  </a:moveTo>
                  <a:lnTo>
                    <a:pt x="0" y="0"/>
                  </a:lnTo>
                  <a:lnTo>
                    <a:pt x="10922" y="0"/>
                  </a:lnTo>
                  <a:lnTo>
                    <a:pt x="2411984" y="0"/>
                  </a:lnTo>
                  <a:lnTo>
                    <a:pt x="2422906" y="0"/>
                  </a:lnTo>
                  <a:lnTo>
                    <a:pt x="2422906" y="10922"/>
                  </a:lnTo>
                  <a:lnTo>
                    <a:pt x="2422906" y="1077595"/>
                  </a:lnTo>
                  <a:lnTo>
                    <a:pt x="2422906" y="1088517"/>
                  </a:lnTo>
                  <a:lnTo>
                    <a:pt x="2411984" y="1088517"/>
                  </a:lnTo>
                  <a:lnTo>
                    <a:pt x="10922" y="1088517"/>
                  </a:lnTo>
                  <a:lnTo>
                    <a:pt x="0" y="1088517"/>
                  </a:lnTo>
                  <a:lnTo>
                    <a:pt x="0" y="1077595"/>
                  </a:lnTo>
                  <a:lnTo>
                    <a:pt x="0" y="10922"/>
                  </a:lnTo>
                  <a:close/>
                </a:path>
              </a:pathLst>
            </a:custGeom>
            <a:solidFill>
              <a:srgbClr val="284ADE"/>
            </a:solidFill>
          </p:spPr>
        </p:sp>
        <p:sp>
          <p:nvSpPr>
            <p:cNvPr id="46" name="Freeform 46"/>
            <p:cNvSpPr/>
            <p:nvPr/>
          </p:nvSpPr>
          <p:spPr>
            <a:xfrm>
              <a:off x="174752" y="262763"/>
              <a:ext cx="496062" cy="495808"/>
            </a:xfrm>
            <a:custGeom>
              <a:avLst/>
              <a:gdLst/>
              <a:ahLst/>
              <a:cxnLst/>
              <a:rect l="l" t="t" r="r" b="b"/>
              <a:pathLst>
                <a:path w="496062" h="495808">
                  <a:moveTo>
                    <a:pt x="248158" y="23241"/>
                  </a:moveTo>
                  <a:cubicBezTo>
                    <a:pt x="371983" y="23241"/>
                    <a:pt x="472821" y="123952"/>
                    <a:pt x="472821" y="247904"/>
                  </a:cubicBezTo>
                  <a:cubicBezTo>
                    <a:pt x="472821" y="371856"/>
                    <a:pt x="372110" y="472440"/>
                    <a:pt x="248158" y="472440"/>
                  </a:cubicBezTo>
                  <a:cubicBezTo>
                    <a:pt x="124206" y="472440"/>
                    <a:pt x="23495" y="371729"/>
                    <a:pt x="23495" y="247904"/>
                  </a:cubicBezTo>
                  <a:cubicBezTo>
                    <a:pt x="23495" y="124079"/>
                    <a:pt x="124333" y="23241"/>
                    <a:pt x="248158" y="23241"/>
                  </a:cubicBezTo>
                  <a:moveTo>
                    <a:pt x="248158" y="0"/>
                  </a:moveTo>
                  <a:cubicBezTo>
                    <a:pt x="111252" y="0"/>
                    <a:pt x="381" y="110998"/>
                    <a:pt x="381" y="247904"/>
                  </a:cubicBezTo>
                  <a:cubicBezTo>
                    <a:pt x="381" y="384810"/>
                    <a:pt x="111252" y="495808"/>
                    <a:pt x="248158" y="495808"/>
                  </a:cubicBezTo>
                  <a:cubicBezTo>
                    <a:pt x="385064" y="495808"/>
                    <a:pt x="496062" y="384810"/>
                    <a:pt x="496062" y="247904"/>
                  </a:cubicBezTo>
                  <a:cubicBezTo>
                    <a:pt x="496062" y="110998"/>
                    <a:pt x="385064" y="0"/>
                    <a:pt x="248158" y="0"/>
                  </a:cubicBezTo>
                  <a:moveTo>
                    <a:pt x="17526" y="268732"/>
                  </a:moveTo>
                  <a:cubicBezTo>
                    <a:pt x="25654" y="259588"/>
                    <a:pt x="33782" y="270764"/>
                    <a:pt x="41783" y="274828"/>
                  </a:cubicBezTo>
                  <a:cubicBezTo>
                    <a:pt x="49784" y="278892"/>
                    <a:pt x="72263" y="284988"/>
                    <a:pt x="86360" y="273812"/>
                  </a:cubicBezTo>
                  <a:cubicBezTo>
                    <a:pt x="100457" y="262636"/>
                    <a:pt x="118745" y="261620"/>
                    <a:pt x="124841" y="248412"/>
                  </a:cubicBezTo>
                  <a:cubicBezTo>
                    <a:pt x="130937" y="235204"/>
                    <a:pt x="110617" y="223012"/>
                    <a:pt x="112649" y="211963"/>
                  </a:cubicBezTo>
                  <a:cubicBezTo>
                    <a:pt x="114681" y="200914"/>
                    <a:pt x="125857" y="185547"/>
                    <a:pt x="97409" y="180594"/>
                  </a:cubicBezTo>
                  <a:cubicBezTo>
                    <a:pt x="68961" y="175641"/>
                    <a:pt x="80137" y="164338"/>
                    <a:pt x="73025" y="155194"/>
                  </a:cubicBezTo>
                  <a:cubicBezTo>
                    <a:pt x="67818" y="148463"/>
                    <a:pt x="51054" y="129159"/>
                    <a:pt x="34036" y="122682"/>
                  </a:cubicBezTo>
                  <a:cubicBezTo>
                    <a:pt x="12446" y="159512"/>
                    <a:pt x="0" y="202311"/>
                    <a:pt x="0" y="248031"/>
                  </a:cubicBezTo>
                  <a:cubicBezTo>
                    <a:pt x="0" y="258318"/>
                    <a:pt x="635" y="268351"/>
                    <a:pt x="1905" y="278257"/>
                  </a:cubicBezTo>
                  <a:cubicBezTo>
                    <a:pt x="7366" y="276098"/>
                    <a:pt x="13462" y="273050"/>
                    <a:pt x="17272" y="268859"/>
                  </a:cubicBezTo>
                  <a:close/>
                  <a:moveTo>
                    <a:pt x="157480" y="431800"/>
                  </a:moveTo>
                  <a:cubicBezTo>
                    <a:pt x="148336" y="424688"/>
                    <a:pt x="131191" y="426720"/>
                    <a:pt x="132207" y="401447"/>
                  </a:cubicBezTo>
                  <a:cubicBezTo>
                    <a:pt x="133223" y="376174"/>
                    <a:pt x="130175" y="376047"/>
                    <a:pt x="107823" y="362966"/>
                  </a:cubicBezTo>
                  <a:cubicBezTo>
                    <a:pt x="85471" y="349885"/>
                    <a:pt x="65278" y="353822"/>
                    <a:pt x="64262" y="327533"/>
                  </a:cubicBezTo>
                  <a:cubicBezTo>
                    <a:pt x="63246" y="301244"/>
                    <a:pt x="35941" y="311277"/>
                    <a:pt x="25781" y="320421"/>
                  </a:cubicBezTo>
                  <a:cubicBezTo>
                    <a:pt x="22225" y="323723"/>
                    <a:pt x="17526" y="325374"/>
                    <a:pt x="13081" y="326263"/>
                  </a:cubicBezTo>
                  <a:cubicBezTo>
                    <a:pt x="38354" y="402082"/>
                    <a:pt x="99060" y="461645"/>
                    <a:pt x="175641" y="485013"/>
                  </a:cubicBezTo>
                  <a:cubicBezTo>
                    <a:pt x="199263" y="450596"/>
                    <a:pt x="166370" y="438912"/>
                    <a:pt x="157480" y="431927"/>
                  </a:cubicBezTo>
                  <a:moveTo>
                    <a:pt x="479679" y="336550"/>
                  </a:moveTo>
                  <a:cubicBezTo>
                    <a:pt x="475869" y="331089"/>
                    <a:pt x="468757" y="330200"/>
                    <a:pt x="464693" y="329438"/>
                  </a:cubicBezTo>
                  <a:cubicBezTo>
                    <a:pt x="453517" y="327406"/>
                    <a:pt x="457581" y="356743"/>
                    <a:pt x="446405" y="345694"/>
                  </a:cubicBezTo>
                  <a:cubicBezTo>
                    <a:pt x="435229" y="334645"/>
                    <a:pt x="439293" y="329438"/>
                    <a:pt x="415036" y="335534"/>
                  </a:cubicBezTo>
                  <a:cubicBezTo>
                    <a:pt x="390779" y="341630"/>
                    <a:pt x="406908" y="359918"/>
                    <a:pt x="407924" y="380111"/>
                  </a:cubicBezTo>
                  <a:cubicBezTo>
                    <a:pt x="408940" y="400304"/>
                    <a:pt x="382524" y="397383"/>
                    <a:pt x="363347" y="382143"/>
                  </a:cubicBezTo>
                  <a:cubicBezTo>
                    <a:pt x="344170" y="366903"/>
                    <a:pt x="323723" y="367919"/>
                    <a:pt x="315722" y="338582"/>
                  </a:cubicBezTo>
                  <a:cubicBezTo>
                    <a:pt x="307721" y="309245"/>
                    <a:pt x="296418" y="292989"/>
                    <a:pt x="271145" y="280797"/>
                  </a:cubicBezTo>
                  <a:cubicBezTo>
                    <a:pt x="245872" y="268605"/>
                    <a:pt x="246761" y="247269"/>
                    <a:pt x="243713" y="231140"/>
                  </a:cubicBezTo>
                  <a:cubicBezTo>
                    <a:pt x="240665" y="215011"/>
                    <a:pt x="211328" y="207772"/>
                    <a:pt x="189992" y="211836"/>
                  </a:cubicBezTo>
                  <a:cubicBezTo>
                    <a:pt x="189992" y="211836"/>
                    <a:pt x="168656" y="210820"/>
                    <a:pt x="173736" y="236220"/>
                  </a:cubicBezTo>
                  <a:cubicBezTo>
                    <a:pt x="178816" y="261620"/>
                    <a:pt x="165608" y="288925"/>
                    <a:pt x="143256" y="311277"/>
                  </a:cubicBezTo>
                  <a:cubicBezTo>
                    <a:pt x="120904" y="333629"/>
                    <a:pt x="124968" y="358902"/>
                    <a:pt x="155448" y="371094"/>
                  </a:cubicBezTo>
                  <a:cubicBezTo>
                    <a:pt x="175768" y="379222"/>
                    <a:pt x="184531" y="387604"/>
                    <a:pt x="181737" y="396367"/>
                  </a:cubicBezTo>
                  <a:cubicBezTo>
                    <a:pt x="177673" y="409575"/>
                    <a:pt x="175641" y="420751"/>
                    <a:pt x="192913" y="417703"/>
                  </a:cubicBezTo>
                  <a:cubicBezTo>
                    <a:pt x="210185" y="414655"/>
                    <a:pt x="210185" y="424815"/>
                    <a:pt x="209169" y="444119"/>
                  </a:cubicBezTo>
                  <a:cubicBezTo>
                    <a:pt x="208407" y="458216"/>
                    <a:pt x="203327" y="476758"/>
                    <a:pt x="209931" y="492887"/>
                  </a:cubicBezTo>
                  <a:cubicBezTo>
                    <a:pt x="222377" y="494792"/>
                    <a:pt x="235204" y="495808"/>
                    <a:pt x="248158" y="495808"/>
                  </a:cubicBezTo>
                  <a:cubicBezTo>
                    <a:pt x="353822" y="495808"/>
                    <a:pt x="443992" y="429641"/>
                    <a:pt x="479679" y="336550"/>
                  </a:cubicBezTo>
                  <a:close/>
                  <a:moveTo>
                    <a:pt x="363220" y="230124"/>
                  </a:moveTo>
                  <a:cubicBezTo>
                    <a:pt x="363220" y="230124"/>
                    <a:pt x="341884" y="220980"/>
                    <a:pt x="341884" y="238252"/>
                  </a:cubicBezTo>
                  <a:cubicBezTo>
                    <a:pt x="341884" y="255524"/>
                    <a:pt x="339852" y="253492"/>
                    <a:pt x="324612" y="258572"/>
                  </a:cubicBezTo>
                  <a:cubicBezTo>
                    <a:pt x="309372" y="263652"/>
                    <a:pt x="316484" y="297180"/>
                    <a:pt x="342900" y="290957"/>
                  </a:cubicBezTo>
                  <a:cubicBezTo>
                    <a:pt x="369316" y="284734"/>
                    <a:pt x="377444" y="286893"/>
                    <a:pt x="390525" y="297053"/>
                  </a:cubicBezTo>
                  <a:cubicBezTo>
                    <a:pt x="403606" y="307213"/>
                    <a:pt x="413766" y="296037"/>
                    <a:pt x="414909" y="279781"/>
                  </a:cubicBezTo>
                  <a:cubicBezTo>
                    <a:pt x="416052" y="263525"/>
                    <a:pt x="394589" y="229108"/>
                    <a:pt x="363220" y="230124"/>
                  </a:cubicBezTo>
                  <a:moveTo>
                    <a:pt x="297942" y="5080"/>
                  </a:moveTo>
                  <a:cubicBezTo>
                    <a:pt x="291719" y="10541"/>
                    <a:pt x="282956" y="17145"/>
                    <a:pt x="275082" y="19304"/>
                  </a:cubicBezTo>
                  <a:cubicBezTo>
                    <a:pt x="260858" y="23368"/>
                    <a:pt x="243586" y="32512"/>
                    <a:pt x="231521" y="49657"/>
                  </a:cubicBezTo>
                  <a:cubicBezTo>
                    <a:pt x="219456" y="66802"/>
                    <a:pt x="241681" y="96266"/>
                    <a:pt x="256794" y="85090"/>
                  </a:cubicBezTo>
                  <a:cubicBezTo>
                    <a:pt x="271907" y="73914"/>
                    <a:pt x="280162" y="71882"/>
                    <a:pt x="287274" y="84074"/>
                  </a:cubicBezTo>
                  <a:cubicBezTo>
                    <a:pt x="294386" y="96266"/>
                    <a:pt x="330835" y="95250"/>
                    <a:pt x="355219" y="95250"/>
                  </a:cubicBezTo>
                  <a:cubicBezTo>
                    <a:pt x="379603" y="95250"/>
                    <a:pt x="383667" y="88138"/>
                    <a:pt x="388747" y="79121"/>
                  </a:cubicBezTo>
                  <a:cubicBezTo>
                    <a:pt x="393827" y="70104"/>
                    <a:pt x="423164" y="78105"/>
                    <a:pt x="421132" y="89281"/>
                  </a:cubicBezTo>
                  <a:cubicBezTo>
                    <a:pt x="419735" y="97155"/>
                    <a:pt x="439674" y="117348"/>
                    <a:pt x="459105" y="117602"/>
                  </a:cubicBezTo>
                  <a:cubicBezTo>
                    <a:pt x="423799" y="60579"/>
                    <a:pt x="366014" y="18923"/>
                    <a:pt x="298069" y="5080"/>
                  </a:cubicBezTo>
                  <a:close/>
                </a:path>
              </a:pathLst>
            </a:custGeom>
            <a:solidFill>
              <a:srgbClr val="3F2CDE"/>
            </a:solidFill>
          </p:spPr>
        </p:sp>
      </p:grpSp>
      <p:grpSp>
        <p:nvGrpSpPr>
          <p:cNvPr id="47" name="Group 47"/>
          <p:cNvGrpSpPr>
            <a:grpSpLocks noChangeAspect="1"/>
          </p:cNvGrpSpPr>
          <p:nvPr/>
        </p:nvGrpSpPr>
        <p:grpSpPr>
          <a:xfrm>
            <a:off x="5162083" y="7675074"/>
            <a:ext cx="1547955" cy="2315689"/>
            <a:chOff x="0" y="0"/>
            <a:chExt cx="1547952" cy="2315693"/>
          </a:xfrm>
        </p:grpSpPr>
        <p:sp>
          <p:nvSpPr>
            <p:cNvPr id="48" name="Freeform 48"/>
            <p:cNvSpPr/>
            <p:nvPr/>
          </p:nvSpPr>
          <p:spPr>
            <a:xfrm>
              <a:off x="74422" y="74422"/>
              <a:ext cx="1399159" cy="2166874"/>
            </a:xfrm>
            <a:custGeom>
              <a:avLst/>
              <a:gdLst/>
              <a:ahLst/>
              <a:cxnLst/>
              <a:rect l="l" t="t" r="r" b="b"/>
              <a:pathLst>
                <a:path w="1399159" h="2166874">
                  <a:moveTo>
                    <a:pt x="0" y="2166874"/>
                  </a:moveTo>
                  <a:lnTo>
                    <a:pt x="1399159" y="2166874"/>
                  </a:lnTo>
                  <a:lnTo>
                    <a:pt x="1399159" y="0"/>
                  </a:lnTo>
                  <a:lnTo>
                    <a:pt x="0" y="0"/>
                  </a:lnTo>
                  <a:close/>
                </a:path>
              </a:pathLst>
            </a:custGeom>
            <a:solidFill>
              <a:srgbClr val="FFFFFF"/>
            </a:solidFill>
          </p:spPr>
        </p:sp>
        <p:sp>
          <p:nvSpPr>
            <p:cNvPr id="49" name="Freeform 49"/>
            <p:cNvSpPr/>
            <p:nvPr/>
          </p:nvSpPr>
          <p:spPr>
            <a:xfrm>
              <a:off x="63500" y="63500"/>
              <a:ext cx="1421003" cy="2188718"/>
            </a:xfrm>
            <a:custGeom>
              <a:avLst/>
              <a:gdLst/>
              <a:ahLst/>
              <a:cxnLst/>
              <a:rect l="l" t="t" r="r" b="b"/>
              <a:pathLst>
                <a:path w="1421003" h="2188718">
                  <a:moveTo>
                    <a:pt x="21844" y="10922"/>
                  </a:moveTo>
                  <a:lnTo>
                    <a:pt x="21844" y="2177796"/>
                  </a:lnTo>
                  <a:lnTo>
                    <a:pt x="10922" y="2177796"/>
                  </a:lnTo>
                  <a:lnTo>
                    <a:pt x="10922" y="2166874"/>
                  </a:lnTo>
                  <a:lnTo>
                    <a:pt x="1410081" y="2166874"/>
                  </a:lnTo>
                  <a:lnTo>
                    <a:pt x="1410081" y="2177796"/>
                  </a:lnTo>
                  <a:lnTo>
                    <a:pt x="1399159" y="2177796"/>
                  </a:lnTo>
                  <a:lnTo>
                    <a:pt x="1399159" y="10922"/>
                  </a:lnTo>
                  <a:lnTo>
                    <a:pt x="1410081" y="10922"/>
                  </a:lnTo>
                  <a:lnTo>
                    <a:pt x="1410081" y="21844"/>
                  </a:lnTo>
                  <a:lnTo>
                    <a:pt x="10922" y="21844"/>
                  </a:lnTo>
                  <a:lnTo>
                    <a:pt x="10922" y="10922"/>
                  </a:lnTo>
                  <a:lnTo>
                    <a:pt x="21844" y="10922"/>
                  </a:lnTo>
                  <a:moveTo>
                    <a:pt x="0" y="10922"/>
                  </a:moveTo>
                  <a:lnTo>
                    <a:pt x="0" y="0"/>
                  </a:lnTo>
                  <a:lnTo>
                    <a:pt x="10922" y="0"/>
                  </a:lnTo>
                  <a:lnTo>
                    <a:pt x="1410081" y="0"/>
                  </a:lnTo>
                  <a:lnTo>
                    <a:pt x="1421003" y="0"/>
                  </a:lnTo>
                  <a:lnTo>
                    <a:pt x="1421003" y="10922"/>
                  </a:lnTo>
                  <a:lnTo>
                    <a:pt x="1421003" y="2177796"/>
                  </a:lnTo>
                  <a:lnTo>
                    <a:pt x="1421003" y="2188718"/>
                  </a:lnTo>
                  <a:lnTo>
                    <a:pt x="1410081" y="2188718"/>
                  </a:lnTo>
                  <a:lnTo>
                    <a:pt x="10922" y="2188718"/>
                  </a:lnTo>
                  <a:lnTo>
                    <a:pt x="0" y="2188718"/>
                  </a:lnTo>
                  <a:lnTo>
                    <a:pt x="0" y="2177796"/>
                  </a:lnTo>
                  <a:lnTo>
                    <a:pt x="0" y="10922"/>
                  </a:lnTo>
                  <a:close/>
                </a:path>
              </a:pathLst>
            </a:custGeom>
            <a:solidFill>
              <a:srgbClr val="0F8C00"/>
            </a:solidFill>
          </p:spPr>
        </p:sp>
        <p:sp>
          <p:nvSpPr>
            <p:cNvPr id="50" name="Freeform 50"/>
            <p:cNvSpPr/>
            <p:nvPr/>
          </p:nvSpPr>
          <p:spPr>
            <a:xfrm>
              <a:off x="546481" y="295275"/>
              <a:ext cx="454914" cy="454914"/>
            </a:xfrm>
            <a:custGeom>
              <a:avLst/>
              <a:gdLst/>
              <a:ahLst/>
              <a:cxnLst/>
              <a:rect l="l" t="t" r="r" b="b"/>
              <a:pathLst>
                <a:path w="454914" h="454914">
                  <a:moveTo>
                    <a:pt x="227457" y="454914"/>
                  </a:moveTo>
                  <a:cubicBezTo>
                    <a:pt x="101981" y="454914"/>
                    <a:pt x="0" y="352806"/>
                    <a:pt x="0" y="227457"/>
                  </a:cubicBezTo>
                  <a:cubicBezTo>
                    <a:pt x="0" y="102108"/>
                    <a:pt x="102108" y="0"/>
                    <a:pt x="227457" y="0"/>
                  </a:cubicBezTo>
                  <a:cubicBezTo>
                    <a:pt x="352806" y="0"/>
                    <a:pt x="454914" y="101981"/>
                    <a:pt x="454914" y="227457"/>
                  </a:cubicBezTo>
                  <a:cubicBezTo>
                    <a:pt x="454914" y="352933"/>
                    <a:pt x="352806" y="454914"/>
                    <a:pt x="227457" y="454914"/>
                  </a:cubicBezTo>
                  <a:moveTo>
                    <a:pt x="227457" y="25273"/>
                  </a:moveTo>
                  <a:cubicBezTo>
                    <a:pt x="115951" y="25273"/>
                    <a:pt x="25273" y="115951"/>
                    <a:pt x="25273" y="227457"/>
                  </a:cubicBezTo>
                  <a:cubicBezTo>
                    <a:pt x="25273" y="338963"/>
                    <a:pt x="115951" y="429641"/>
                    <a:pt x="227457" y="429641"/>
                  </a:cubicBezTo>
                  <a:cubicBezTo>
                    <a:pt x="338963" y="429641"/>
                    <a:pt x="429641" y="338963"/>
                    <a:pt x="429641" y="227457"/>
                  </a:cubicBezTo>
                  <a:cubicBezTo>
                    <a:pt x="429641" y="115951"/>
                    <a:pt x="338963" y="25273"/>
                    <a:pt x="227457" y="25273"/>
                  </a:cubicBezTo>
                </a:path>
              </a:pathLst>
            </a:custGeom>
            <a:solidFill>
              <a:srgbClr val="0F8C00"/>
            </a:solidFill>
          </p:spPr>
        </p:sp>
        <p:sp>
          <p:nvSpPr>
            <p:cNvPr id="51" name="Freeform 51"/>
            <p:cNvSpPr/>
            <p:nvPr/>
          </p:nvSpPr>
          <p:spPr>
            <a:xfrm>
              <a:off x="718947" y="143637"/>
              <a:ext cx="110109" cy="130175"/>
            </a:xfrm>
            <a:custGeom>
              <a:avLst/>
              <a:gdLst/>
              <a:ahLst/>
              <a:cxnLst/>
              <a:rect l="l" t="t" r="r" b="b"/>
              <a:pathLst>
                <a:path w="110109" h="130175">
                  <a:moveTo>
                    <a:pt x="96901" y="129540"/>
                  </a:moveTo>
                  <a:cubicBezTo>
                    <a:pt x="96266" y="129540"/>
                    <a:pt x="95631" y="129540"/>
                    <a:pt x="94996" y="129413"/>
                  </a:cubicBezTo>
                  <a:cubicBezTo>
                    <a:pt x="68707" y="125222"/>
                    <a:pt x="41910" y="125222"/>
                    <a:pt x="15367" y="129413"/>
                  </a:cubicBezTo>
                  <a:cubicBezTo>
                    <a:pt x="10922" y="130175"/>
                    <a:pt x="6350" y="128397"/>
                    <a:pt x="3556" y="124841"/>
                  </a:cubicBezTo>
                  <a:cubicBezTo>
                    <a:pt x="762" y="121285"/>
                    <a:pt x="0" y="116459"/>
                    <a:pt x="1651" y="112268"/>
                  </a:cubicBezTo>
                  <a:lnTo>
                    <a:pt x="43561" y="7874"/>
                  </a:lnTo>
                  <a:cubicBezTo>
                    <a:pt x="45466" y="3048"/>
                    <a:pt x="50165" y="0"/>
                    <a:pt x="55245" y="0"/>
                  </a:cubicBezTo>
                  <a:lnTo>
                    <a:pt x="55245" y="0"/>
                  </a:lnTo>
                  <a:cubicBezTo>
                    <a:pt x="60452" y="0"/>
                    <a:pt x="65024" y="3175"/>
                    <a:pt x="66929" y="8001"/>
                  </a:cubicBezTo>
                  <a:lnTo>
                    <a:pt x="108458" y="112395"/>
                  </a:lnTo>
                  <a:cubicBezTo>
                    <a:pt x="110109" y="116586"/>
                    <a:pt x="109474" y="121412"/>
                    <a:pt x="106553" y="124968"/>
                  </a:cubicBezTo>
                  <a:cubicBezTo>
                    <a:pt x="104140" y="128016"/>
                    <a:pt x="100457" y="129667"/>
                    <a:pt x="96647" y="129667"/>
                  </a:cubicBezTo>
                  <a:moveTo>
                    <a:pt x="54864" y="101092"/>
                  </a:moveTo>
                  <a:cubicBezTo>
                    <a:pt x="62230" y="101092"/>
                    <a:pt x="69723" y="101346"/>
                    <a:pt x="77089" y="101981"/>
                  </a:cubicBezTo>
                  <a:lnTo>
                    <a:pt x="54991" y="46609"/>
                  </a:lnTo>
                  <a:lnTo>
                    <a:pt x="32766" y="101981"/>
                  </a:lnTo>
                  <a:cubicBezTo>
                    <a:pt x="40132" y="101346"/>
                    <a:pt x="47498" y="101092"/>
                    <a:pt x="54737" y="101092"/>
                  </a:cubicBezTo>
                </a:path>
              </a:pathLst>
            </a:custGeom>
            <a:solidFill>
              <a:srgbClr val="0F8C00"/>
            </a:solidFill>
          </p:spPr>
        </p:sp>
        <p:sp>
          <p:nvSpPr>
            <p:cNvPr id="52" name="Freeform 52"/>
            <p:cNvSpPr/>
            <p:nvPr/>
          </p:nvSpPr>
          <p:spPr>
            <a:xfrm>
              <a:off x="577723" y="191770"/>
              <a:ext cx="114554" cy="137541"/>
            </a:xfrm>
            <a:custGeom>
              <a:avLst/>
              <a:gdLst/>
              <a:ahLst/>
              <a:cxnLst/>
              <a:rect l="l" t="t" r="r" b="b"/>
              <a:pathLst>
                <a:path w="114554" h="137541">
                  <a:moveTo>
                    <a:pt x="29083" y="137414"/>
                  </a:moveTo>
                  <a:cubicBezTo>
                    <a:pt x="27559" y="137414"/>
                    <a:pt x="25908" y="137160"/>
                    <a:pt x="24511" y="136525"/>
                  </a:cubicBezTo>
                  <a:cubicBezTo>
                    <a:pt x="20320" y="134874"/>
                    <a:pt x="17272" y="131064"/>
                    <a:pt x="16637" y="126492"/>
                  </a:cubicBezTo>
                  <a:lnTo>
                    <a:pt x="762" y="15240"/>
                  </a:lnTo>
                  <a:cubicBezTo>
                    <a:pt x="0" y="10160"/>
                    <a:pt x="2540" y="5080"/>
                    <a:pt x="6985" y="2540"/>
                  </a:cubicBezTo>
                  <a:cubicBezTo>
                    <a:pt x="11430" y="0"/>
                    <a:pt x="17018" y="381"/>
                    <a:pt x="21082" y="3556"/>
                  </a:cubicBezTo>
                  <a:lnTo>
                    <a:pt x="109220" y="73152"/>
                  </a:lnTo>
                  <a:cubicBezTo>
                    <a:pt x="112776" y="75946"/>
                    <a:pt x="114554" y="80518"/>
                    <a:pt x="113919" y="84963"/>
                  </a:cubicBezTo>
                  <a:cubicBezTo>
                    <a:pt x="113284" y="89408"/>
                    <a:pt x="110236" y="93218"/>
                    <a:pt x="105918" y="94869"/>
                  </a:cubicBezTo>
                  <a:cubicBezTo>
                    <a:pt x="93472" y="99695"/>
                    <a:pt x="81280" y="105410"/>
                    <a:pt x="69850" y="112141"/>
                  </a:cubicBezTo>
                  <a:cubicBezTo>
                    <a:pt x="58420" y="118872"/>
                    <a:pt x="47371" y="126365"/>
                    <a:pt x="36957" y="134747"/>
                  </a:cubicBezTo>
                  <a:cubicBezTo>
                    <a:pt x="34671" y="136525"/>
                    <a:pt x="31877" y="137541"/>
                    <a:pt x="29083" y="137541"/>
                  </a:cubicBezTo>
                  <a:moveTo>
                    <a:pt x="30226" y="43053"/>
                  </a:moveTo>
                  <a:lnTo>
                    <a:pt x="38608" y="102108"/>
                  </a:lnTo>
                  <a:cubicBezTo>
                    <a:pt x="44704" y="97917"/>
                    <a:pt x="50927" y="93980"/>
                    <a:pt x="57277" y="90297"/>
                  </a:cubicBezTo>
                  <a:cubicBezTo>
                    <a:pt x="63627" y="86614"/>
                    <a:pt x="70231" y="83185"/>
                    <a:pt x="76962" y="79883"/>
                  </a:cubicBezTo>
                  <a:close/>
                </a:path>
              </a:pathLst>
            </a:custGeom>
            <a:solidFill>
              <a:srgbClr val="0F8C00"/>
            </a:solidFill>
          </p:spPr>
        </p:sp>
        <p:sp>
          <p:nvSpPr>
            <p:cNvPr id="53" name="Freeform 53"/>
            <p:cNvSpPr/>
            <p:nvPr/>
          </p:nvSpPr>
          <p:spPr>
            <a:xfrm>
              <a:off x="443230" y="326136"/>
              <a:ext cx="138049" cy="114300"/>
            </a:xfrm>
            <a:custGeom>
              <a:avLst/>
              <a:gdLst/>
              <a:ahLst/>
              <a:cxnLst/>
              <a:rect l="l" t="t" r="r" b="b"/>
              <a:pathLst>
                <a:path w="138049" h="114300">
                  <a:moveTo>
                    <a:pt x="82931" y="114300"/>
                  </a:moveTo>
                  <a:cubicBezTo>
                    <a:pt x="79121" y="114300"/>
                    <a:pt x="75438" y="112522"/>
                    <a:pt x="73025" y="109474"/>
                  </a:cubicBezTo>
                  <a:lnTo>
                    <a:pt x="3556" y="20955"/>
                  </a:lnTo>
                  <a:cubicBezTo>
                    <a:pt x="381" y="16891"/>
                    <a:pt x="0" y="11303"/>
                    <a:pt x="2540" y="6858"/>
                  </a:cubicBezTo>
                  <a:cubicBezTo>
                    <a:pt x="5080" y="2413"/>
                    <a:pt x="10160" y="0"/>
                    <a:pt x="15240" y="635"/>
                  </a:cubicBezTo>
                  <a:lnTo>
                    <a:pt x="126492" y="16764"/>
                  </a:lnTo>
                  <a:cubicBezTo>
                    <a:pt x="130937" y="17399"/>
                    <a:pt x="134747" y="20447"/>
                    <a:pt x="136398" y="24638"/>
                  </a:cubicBezTo>
                  <a:cubicBezTo>
                    <a:pt x="138049" y="28829"/>
                    <a:pt x="137287" y="33655"/>
                    <a:pt x="134493" y="37211"/>
                  </a:cubicBezTo>
                  <a:cubicBezTo>
                    <a:pt x="126111" y="47625"/>
                    <a:pt x="118491" y="58674"/>
                    <a:pt x="111887" y="70104"/>
                  </a:cubicBezTo>
                  <a:cubicBezTo>
                    <a:pt x="105283" y="81534"/>
                    <a:pt x="99568" y="93599"/>
                    <a:pt x="94742" y="106045"/>
                  </a:cubicBezTo>
                  <a:cubicBezTo>
                    <a:pt x="93091" y="110363"/>
                    <a:pt x="89281" y="113284"/>
                    <a:pt x="84836" y="114046"/>
                  </a:cubicBezTo>
                  <a:cubicBezTo>
                    <a:pt x="84201" y="114173"/>
                    <a:pt x="83566" y="114173"/>
                    <a:pt x="82931" y="114173"/>
                  </a:cubicBezTo>
                  <a:moveTo>
                    <a:pt x="42926" y="30099"/>
                  </a:moveTo>
                  <a:lnTo>
                    <a:pt x="79756" y="76962"/>
                  </a:lnTo>
                  <a:cubicBezTo>
                    <a:pt x="82931" y="70231"/>
                    <a:pt x="86360" y="63754"/>
                    <a:pt x="90043" y="57404"/>
                  </a:cubicBezTo>
                  <a:cubicBezTo>
                    <a:pt x="93726" y="51054"/>
                    <a:pt x="97663" y="44704"/>
                    <a:pt x="101981" y="38608"/>
                  </a:cubicBezTo>
                  <a:close/>
                </a:path>
              </a:pathLst>
            </a:custGeom>
            <a:solidFill>
              <a:srgbClr val="0F8C00"/>
            </a:solidFill>
          </p:spPr>
        </p:sp>
        <p:sp>
          <p:nvSpPr>
            <p:cNvPr id="54" name="Freeform 54"/>
            <p:cNvSpPr/>
            <p:nvPr/>
          </p:nvSpPr>
          <p:spPr>
            <a:xfrm>
              <a:off x="394970" y="467487"/>
              <a:ext cx="130302" cy="109601"/>
            </a:xfrm>
            <a:custGeom>
              <a:avLst/>
              <a:gdLst/>
              <a:ahLst/>
              <a:cxnLst/>
              <a:rect l="l" t="t" r="r" b="b"/>
              <a:pathLst>
                <a:path w="130302" h="109601">
                  <a:moveTo>
                    <a:pt x="116967" y="109474"/>
                  </a:moveTo>
                  <a:cubicBezTo>
                    <a:pt x="115443" y="109474"/>
                    <a:pt x="113792" y="109220"/>
                    <a:pt x="112268" y="108585"/>
                  </a:cubicBezTo>
                  <a:lnTo>
                    <a:pt x="7874" y="66675"/>
                  </a:lnTo>
                  <a:cubicBezTo>
                    <a:pt x="3048" y="64770"/>
                    <a:pt x="0" y="60071"/>
                    <a:pt x="0" y="54864"/>
                  </a:cubicBezTo>
                  <a:cubicBezTo>
                    <a:pt x="0" y="49657"/>
                    <a:pt x="3175" y="45085"/>
                    <a:pt x="8001" y="43180"/>
                  </a:cubicBezTo>
                  <a:lnTo>
                    <a:pt x="112395" y="1651"/>
                  </a:lnTo>
                  <a:cubicBezTo>
                    <a:pt x="116586" y="0"/>
                    <a:pt x="121412" y="635"/>
                    <a:pt x="124968" y="3556"/>
                  </a:cubicBezTo>
                  <a:cubicBezTo>
                    <a:pt x="128524" y="6477"/>
                    <a:pt x="130302" y="10922"/>
                    <a:pt x="129540" y="15367"/>
                  </a:cubicBezTo>
                  <a:cubicBezTo>
                    <a:pt x="127508" y="28575"/>
                    <a:pt x="126365" y="42037"/>
                    <a:pt x="126365" y="55245"/>
                  </a:cubicBezTo>
                  <a:cubicBezTo>
                    <a:pt x="126365" y="68453"/>
                    <a:pt x="127381" y="81788"/>
                    <a:pt x="129540" y="94996"/>
                  </a:cubicBezTo>
                  <a:cubicBezTo>
                    <a:pt x="130302" y="99441"/>
                    <a:pt x="128524" y="104013"/>
                    <a:pt x="124968" y="106807"/>
                  </a:cubicBezTo>
                  <a:cubicBezTo>
                    <a:pt x="122682" y="108585"/>
                    <a:pt x="119888" y="109601"/>
                    <a:pt x="117094" y="109601"/>
                  </a:cubicBezTo>
                  <a:moveTo>
                    <a:pt x="46736" y="55118"/>
                  </a:moveTo>
                  <a:lnTo>
                    <a:pt x="102108" y="77343"/>
                  </a:lnTo>
                  <a:cubicBezTo>
                    <a:pt x="101473" y="69977"/>
                    <a:pt x="101219" y="62611"/>
                    <a:pt x="101219" y="55245"/>
                  </a:cubicBezTo>
                  <a:cubicBezTo>
                    <a:pt x="101219" y="47879"/>
                    <a:pt x="101473" y="40386"/>
                    <a:pt x="102108" y="33020"/>
                  </a:cubicBezTo>
                  <a:close/>
                </a:path>
              </a:pathLst>
            </a:custGeom>
            <a:solidFill>
              <a:srgbClr val="0F8C00"/>
            </a:solidFill>
          </p:spPr>
        </p:sp>
        <p:sp>
          <p:nvSpPr>
            <p:cNvPr id="55" name="Freeform 55"/>
            <p:cNvSpPr/>
            <p:nvPr/>
          </p:nvSpPr>
          <p:spPr>
            <a:xfrm>
              <a:off x="442976" y="604393"/>
              <a:ext cx="138303" cy="114046"/>
            </a:xfrm>
            <a:custGeom>
              <a:avLst/>
              <a:gdLst/>
              <a:ahLst/>
              <a:cxnLst/>
              <a:rect l="l" t="t" r="r" b="b"/>
              <a:pathLst>
                <a:path w="138303" h="114046">
                  <a:moveTo>
                    <a:pt x="13462" y="113919"/>
                  </a:moveTo>
                  <a:cubicBezTo>
                    <a:pt x="9017" y="113919"/>
                    <a:pt x="4826" y="111506"/>
                    <a:pt x="2540" y="107569"/>
                  </a:cubicBezTo>
                  <a:cubicBezTo>
                    <a:pt x="0" y="103124"/>
                    <a:pt x="381" y="97536"/>
                    <a:pt x="3556" y="93472"/>
                  </a:cubicBezTo>
                  <a:lnTo>
                    <a:pt x="73152" y="5334"/>
                  </a:lnTo>
                  <a:cubicBezTo>
                    <a:pt x="75946" y="1778"/>
                    <a:pt x="80518" y="0"/>
                    <a:pt x="84963" y="635"/>
                  </a:cubicBezTo>
                  <a:cubicBezTo>
                    <a:pt x="89408" y="1270"/>
                    <a:pt x="93218" y="4318"/>
                    <a:pt x="94869" y="8636"/>
                  </a:cubicBezTo>
                  <a:cubicBezTo>
                    <a:pt x="99695" y="21082"/>
                    <a:pt x="105410" y="33274"/>
                    <a:pt x="112141" y="44704"/>
                  </a:cubicBezTo>
                  <a:cubicBezTo>
                    <a:pt x="118872" y="56134"/>
                    <a:pt x="126365" y="67183"/>
                    <a:pt x="134747" y="77597"/>
                  </a:cubicBezTo>
                  <a:cubicBezTo>
                    <a:pt x="137668" y="81153"/>
                    <a:pt x="138303" y="85979"/>
                    <a:pt x="136652" y="90170"/>
                  </a:cubicBezTo>
                  <a:cubicBezTo>
                    <a:pt x="135001" y="94361"/>
                    <a:pt x="131191" y="97409"/>
                    <a:pt x="126619" y="98044"/>
                  </a:cubicBezTo>
                  <a:lnTo>
                    <a:pt x="15240" y="113919"/>
                  </a:lnTo>
                  <a:cubicBezTo>
                    <a:pt x="14605" y="113919"/>
                    <a:pt x="14097" y="114046"/>
                    <a:pt x="13462" y="114046"/>
                  </a:cubicBezTo>
                  <a:moveTo>
                    <a:pt x="79883" y="37719"/>
                  </a:moveTo>
                  <a:lnTo>
                    <a:pt x="43053" y="84455"/>
                  </a:lnTo>
                  <a:lnTo>
                    <a:pt x="102108" y="76073"/>
                  </a:lnTo>
                  <a:cubicBezTo>
                    <a:pt x="97917" y="69977"/>
                    <a:pt x="93980" y="63754"/>
                    <a:pt x="90297" y="57404"/>
                  </a:cubicBezTo>
                  <a:cubicBezTo>
                    <a:pt x="86614" y="51054"/>
                    <a:pt x="83185" y="44450"/>
                    <a:pt x="79883" y="37719"/>
                  </a:cubicBezTo>
                </a:path>
              </a:pathLst>
            </a:custGeom>
            <a:solidFill>
              <a:srgbClr val="0F8C00"/>
            </a:solidFill>
          </p:spPr>
        </p:sp>
        <p:sp>
          <p:nvSpPr>
            <p:cNvPr id="56" name="Freeform 56"/>
            <p:cNvSpPr/>
            <p:nvPr/>
          </p:nvSpPr>
          <p:spPr>
            <a:xfrm>
              <a:off x="577342" y="715391"/>
              <a:ext cx="114808" cy="137160"/>
            </a:xfrm>
            <a:custGeom>
              <a:avLst/>
              <a:gdLst/>
              <a:ahLst/>
              <a:cxnLst/>
              <a:rect l="l" t="t" r="r" b="b"/>
              <a:pathLst>
                <a:path w="114808" h="137160">
                  <a:moveTo>
                    <a:pt x="13208" y="137160"/>
                  </a:moveTo>
                  <a:cubicBezTo>
                    <a:pt x="11049" y="137160"/>
                    <a:pt x="8890" y="136652"/>
                    <a:pt x="6858" y="135509"/>
                  </a:cubicBezTo>
                  <a:cubicBezTo>
                    <a:pt x="2413" y="132969"/>
                    <a:pt x="0" y="127889"/>
                    <a:pt x="635" y="122809"/>
                  </a:cubicBezTo>
                  <a:lnTo>
                    <a:pt x="16764" y="11557"/>
                  </a:lnTo>
                  <a:cubicBezTo>
                    <a:pt x="17399" y="7112"/>
                    <a:pt x="20447" y="3302"/>
                    <a:pt x="24638" y="1651"/>
                  </a:cubicBezTo>
                  <a:cubicBezTo>
                    <a:pt x="28829" y="0"/>
                    <a:pt x="33655" y="762"/>
                    <a:pt x="37211" y="3556"/>
                  </a:cubicBezTo>
                  <a:cubicBezTo>
                    <a:pt x="47625" y="11938"/>
                    <a:pt x="58674" y="19558"/>
                    <a:pt x="70104" y="26162"/>
                  </a:cubicBezTo>
                  <a:cubicBezTo>
                    <a:pt x="81534" y="32766"/>
                    <a:pt x="93599" y="38481"/>
                    <a:pt x="106045" y="43307"/>
                  </a:cubicBezTo>
                  <a:cubicBezTo>
                    <a:pt x="110236" y="44958"/>
                    <a:pt x="113284" y="48768"/>
                    <a:pt x="114046" y="53213"/>
                  </a:cubicBezTo>
                  <a:cubicBezTo>
                    <a:pt x="114808" y="57658"/>
                    <a:pt x="112903" y="62230"/>
                    <a:pt x="109347" y="65024"/>
                  </a:cubicBezTo>
                  <a:lnTo>
                    <a:pt x="20828" y="134366"/>
                  </a:lnTo>
                  <a:cubicBezTo>
                    <a:pt x="18542" y="136144"/>
                    <a:pt x="15748" y="137033"/>
                    <a:pt x="13081" y="137033"/>
                  </a:cubicBezTo>
                  <a:moveTo>
                    <a:pt x="38735" y="36068"/>
                  </a:moveTo>
                  <a:lnTo>
                    <a:pt x="30099" y="94996"/>
                  </a:lnTo>
                  <a:lnTo>
                    <a:pt x="76962" y="58166"/>
                  </a:lnTo>
                  <a:cubicBezTo>
                    <a:pt x="70358" y="54991"/>
                    <a:pt x="63754" y="51562"/>
                    <a:pt x="57404" y="47879"/>
                  </a:cubicBezTo>
                  <a:cubicBezTo>
                    <a:pt x="51054" y="44196"/>
                    <a:pt x="44704" y="40259"/>
                    <a:pt x="38608" y="36068"/>
                  </a:cubicBezTo>
                </a:path>
              </a:pathLst>
            </a:custGeom>
            <a:solidFill>
              <a:srgbClr val="0F8C00"/>
            </a:solidFill>
          </p:spPr>
        </p:sp>
        <p:sp>
          <p:nvSpPr>
            <p:cNvPr id="57" name="Freeform 57"/>
            <p:cNvSpPr/>
            <p:nvPr/>
          </p:nvSpPr>
          <p:spPr>
            <a:xfrm>
              <a:off x="718820" y="771525"/>
              <a:ext cx="110363" cy="130302"/>
            </a:xfrm>
            <a:custGeom>
              <a:avLst/>
              <a:gdLst/>
              <a:ahLst/>
              <a:cxnLst/>
              <a:rect l="l" t="t" r="r" b="b"/>
              <a:pathLst>
                <a:path w="110363" h="130302">
                  <a:moveTo>
                    <a:pt x="54864" y="130302"/>
                  </a:moveTo>
                  <a:lnTo>
                    <a:pt x="54864" y="130302"/>
                  </a:lnTo>
                  <a:cubicBezTo>
                    <a:pt x="49657" y="130302"/>
                    <a:pt x="45085" y="127127"/>
                    <a:pt x="43180" y="122301"/>
                  </a:cubicBezTo>
                  <a:lnTo>
                    <a:pt x="1651" y="17907"/>
                  </a:lnTo>
                  <a:cubicBezTo>
                    <a:pt x="0" y="13716"/>
                    <a:pt x="635" y="8890"/>
                    <a:pt x="3556" y="5334"/>
                  </a:cubicBezTo>
                  <a:cubicBezTo>
                    <a:pt x="6477" y="1778"/>
                    <a:pt x="10922" y="0"/>
                    <a:pt x="15367" y="762"/>
                  </a:cubicBezTo>
                  <a:cubicBezTo>
                    <a:pt x="41656" y="4953"/>
                    <a:pt x="68453" y="4953"/>
                    <a:pt x="94996" y="762"/>
                  </a:cubicBezTo>
                  <a:cubicBezTo>
                    <a:pt x="99441" y="127"/>
                    <a:pt x="104013" y="1778"/>
                    <a:pt x="106807" y="5334"/>
                  </a:cubicBezTo>
                  <a:cubicBezTo>
                    <a:pt x="109601" y="8890"/>
                    <a:pt x="110363" y="13716"/>
                    <a:pt x="108585" y="17907"/>
                  </a:cubicBezTo>
                  <a:lnTo>
                    <a:pt x="66675" y="122301"/>
                  </a:lnTo>
                  <a:cubicBezTo>
                    <a:pt x="64770" y="127127"/>
                    <a:pt x="60071" y="130175"/>
                    <a:pt x="54991" y="130175"/>
                  </a:cubicBezTo>
                  <a:moveTo>
                    <a:pt x="33020" y="28194"/>
                  </a:moveTo>
                  <a:lnTo>
                    <a:pt x="54991" y="83566"/>
                  </a:lnTo>
                  <a:lnTo>
                    <a:pt x="77216" y="28194"/>
                  </a:lnTo>
                  <a:cubicBezTo>
                    <a:pt x="62357" y="29337"/>
                    <a:pt x="47752" y="29337"/>
                    <a:pt x="33020" y="28194"/>
                  </a:cubicBezTo>
                </a:path>
              </a:pathLst>
            </a:custGeom>
            <a:solidFill>
              <a:srgbClr val="0F8C00"/>
            </a:solidFill>
          </p:spPr>
        </p:sp>
        <p:sp>
          <p:nvSpPr>
            <p:cNvPr id="58" name="Freeform 58"/>
            <p:cNvSpPr/>
            <p:nvPr/>
          </p:nvSpPr>
          <p:spPr>
            <a:xfrm>
              <a:off x="855599" y="715391"/>
              <a:ext cx="114681" cy="137414"/>
            </a:xfrm>
            <a:custGeom>
              <a:avLst/>
              <a:gdLst/>
              <a:ahLst/>
              <a:cxnLst/>
              <a:rect l="l" t="t" r="r" b="b"/>
              <a:pathLst>
                <a:path w="114681" h="137414">
                  <a:moveTo>
                    <a:pt x="101346" y="137414"/>
                  </a:moveTo>
                  <a:cubicBezTo>
                    <a:pt x="98552" y="137414"/>
                    <a:pt x="95758" y="136525"/>
                    <a:pt x="93472" y="134747"/>
                  </a:cubicBezTo>
                  <a:lnTo>
                    <a:pt x="5334" y="65151"/>
                  </a:lnTo>
                  <a:cubicBezTo>
                    <a:pt x="1778" y="62357"/>
                    <a:pt x="0" y="57785"/>
                    <a:pt x="635" y="53340"/>
                  </a:cubicBezTo>
                  <a:cubicBezTo>
                    <a:pt x="1270" y="48895"/>
                    <a:pt x="4318" y="45085"/>
                    <a:pt x="8636" y="43434"/>
                  </a:cubicBezTo>
                  <a:cubicBezTo>
                    <a:pt x="21082" y="38608"/>
                    <a:pt x="33274" y="32893"/>
                    <a:pt x="44704" y="26162"/>
                  </a:cubicBezTo>
                  <a:cubicBezTo>
                    <a:pt x="56134" y="19431"/>
                    <a:pt x="67183" y="11938"/>
                    <a:pt x="77597" y="3556"/>
                  </a:cubicBezTo>
                  <a:cubicBezTo>
                    <a:pt x="81153" y="635"/>
                    <a:pt x="85979" y="0"/>
                    <a:pt x="90170" y="1651"/>
                  </a:cubicBezTo>
                  <a:cubicBezTo>
                    <a:pt x="94361" y="3302"/>
                    <a:pt x="97409" y="7112"/>
                    <a:pt x="98044" y="11684"/>
                  </a:cubicBezTo>
                  <a:lnTo>
                    <a:pt x="113919" y="123063"/>
                  </a:lnTo>
                  <a:cubicBezTo>
                    <a:pt x="114681" y="128143"/>
                    <a:pt x="112141" y="133223"/>
                    <a:pt x="107696" y="135763"/>
                  </a:cubicBezTo>
                  <a:cubicBezTo>
                    <a:pt x="105791" y="136906"/>
                    <a:pt x="103505" y="137414"/>
                    <a:pt x="101346" y="137414"/>
                  </a:cubicBezTo>
                  <a:moveTo>
                    <a:pt x="37592" y="58420"/>
                  </a:moveTo>
                  <a:lnTo>
                    <a:pt x="84328" y="95250"/>
                  </a:lnTo>
                  <a:lnTo>
                    <a:pt x="75946" y="36195"/>
                  </a:lnTo>
                  <a:cubicBezTo>
                    <a:pt x="69850" y="40386"/>
                    <a:pt x="63627" y="44323"/>
                    <a:pt x="57277" y="48006"/>
                  </a:cubicBezTo>
                  <a:cubicBezTo>
                    <a:pt x="50927" y="51689"/>
                    <a:pt x="44323" y="55118"/>
                    <a:pt x="37592" y="58420"/>
                  </a:cubicBezTo>
                </a:path>
              </a:pathLst>
            </a:custGeom>
            <a:solidFill>
              <a:srgbClr val="0F8C00"/>
            </a:solidFill>
          </p:spPr>
        </p:sp>
        <p:sp>
          <p:nvSpPr>
            <p:cNvPr id="59" name="Freeform 59"/>
            <p:cNvSpPr/>
            <p:nvPr/>
          </p:nvSpPr>
          <p:spPr>
            <a:xfrm>
              <a:off x="966597" y="604647"/>
              <a:ext cx="138049" cy="114173"/>
            </a:xfrm>
            <a:custGeom>
              <a:avLst/>
              <a:gdLst/>
              <a:ahLst/>
              <a:cxnLst/>
              <a:rect l="l" t="t" r="r" b="b"/>
              <a:pathLst>
                <a:path w="138049" h="114173">
                  <a:moveTo>
                    <a:pt x="124587" y="114173"/>
                  </a:moveTo>
                  <a:cubicBezTo>
                    <a:pt x="123952" y="114173"/>
                    <a:pt x="123317" y="114173"/>
                    <a:pt x="122809" y="114046"/>
                  </a:cubicBezTo>
                  <a:lnTo>
                    <a:pt x="11557" y="97790"/>
                  </a:lnTo>
                  <a:cubicBezTo>
                    <a:pt x="7112" y="97155"/>
                    <a:pt x="3302" y="94107"/>
                    <a:pt x="1651" y="89916"/>
                  </a:cubicBezTo>
                  <a:cubicBezTo>
                    <a:pt x="0" y="85725"/>
                    <a:pt x="762" y="80899"/>
                    <a:pt x="3556" y="77343"/>
                  </a:cubicBezTo>
                  <a:cubicBezTo>
                    <a:pt x="11938" y="66929"/>
                    <a:pt x="19558" y="55880"/>
                    <a:pt x="26162" y="44450"/>
                  </a:cubicBezTo>
                  <a:cubicBezTo>
                    <a:pt x="32766" y="33020"/>
                    <a:pt x="38481" y="20955"/>
                    <a:pt x="43307" y="8509"/>
                  </a:cubicBezTo>
                  <a:cubicBezTo>
                    <a:pt x="44958" y="4318"/>
                    <a:pt x="48768" y="1270"/>
                    <a:pt x="53213" y="635"/>
                  </a:cubicBezTo>
                  <a:cubicBezTo>
                    <a:pt x="57658" y="0"/>
                    <a:pt x="62230" y="1778"/>
                    <a:pt x="65024" y="5334"/>
                  </a:cubicBezTo>
                  <a:lnTo>
                    <a:pt x="134493" y="93853"/>
                  </a:lnTo>
                  <a:cubicBezTo>
                    <a:pt x="137668" y="97917"/>
                    <a:pt x="138049" y="103505"/>
                    <a:pt x="135509" y="107950"/>
                  </a:cubicBezTo>
                  <a:cubicBezTo>
                    <a:pt x="133223" y="111887"/>
                    <a:pt x="129032" y="114173"/>
                    <a:pt x="124587" y="114173"/>
                  </a:cubicBezTo>
                  <a:moveTo>
                    <a:pt x="36195" y="75946"/>
                  </a:moveTo>
                  <a:lnTo>
                    <a:pt x="95123" y="84582"/>
                  </a:lnTo>
                  <a:lnTo>
                    <a:pt x="58293" y="37719"/>
                  </a:lnTo>
                  <a:cubicBezTo>
                    <a:pt x="55118" y="44323"/>
                    <a:pt x="51689" y="50927"/>
                    <a:pt x="48006" y="57277"/>
                  </a:cubicBezTo>
                  <a:cubicBezTo>
                    <a:pt x="44323" y="63627"/>
                    <a:pt x="40386" y="69977"/>
                    <a:pt x="36195" y="76073"/>
                  </a:cubicBezTo>
                </a:path>
              </a:pathLst>
            </a:custGeom>
            <a:solidFill>
              <a:srgbClr val="0F8C00"/>
            </a:solidFill>
          </p:spPr>
        </p:sp>
        <p:sp>
          <p:nvSpPr>
            <p:cNvPr id="60" name="Freeform 60"/>
            <p:cNvSpPr/>
            <p:nvPr/>
          </p:nvSpPr>
          <p:spPr>
            <a:xfrm>
              <a:off x="1022858" y="467487"/>
              <a:ext cx="130175" cy="109601"/>
            </a:xfrm>
            <a:custGeom>
              <a:avLst/>
              <a:gdLst/>
              <a:ahLst/>
              <a:cxnLst/>
              <a:rect l="l" t="t" r="r" b="b"/>
              <a:pathLst>
                <a:path w="130175" h="109601">
                  <a:moveTo>
                    <a:pt x="13208" y="109601"/>
                  </a:moveTo>
                  <a:cubicBezTo>
                    <a:pt x="10414" y="109601"/>
                    <a:pt x="7620" y="108712"/>
                    <a:pt x="5334" y="106807"/>
                  </a:cubicBezTo>
                  <a:cubicBezTo>
                    <a:pt x="1778" y="104013"/>
                    <a:pt x="0" y="99441"/>
                    <a:pt x="762" y="94996"/>
                  </a:cubicBezTo>
                  <a:cubicBezTo>
                    <a:pt x="2794" y="81788"/>
                    <a:pt x="3937" y="68326"/>
                    <a:pt x="3937" y="55118"/>
                  </a:cubicBezTo>
                  <a:cubicBezTo>
                    <a:pt x="3937" y="41910"/>
                    <a:pt x="2921" y="28575"/>
                    <a:pt x="762" y="15367"/>
                  </a:cubicBezTo>
                  <a:cubicBezTo>
                    <a:pt x="0" y="10922"/>
                    <a:pt x="1778" y="6350"/>
                    <a:pt x="5334" y="3556"/>
                  </a:cubicBezTo>
                  <a:cubicBezTo>
                    <a:pt x="8890" y="762"/>
                    <a:pt x="13716" y="0"/>
                    <a:pt x="17907" y="1651"/>
                  </a:cubicBezTo>
                  <a:lnTo>
                    <a:pt x="122301" y="43561"/>
                  </a:lnTo>
                  <a:cubicBezTo>
                    <a:pt x="127127" y="45466"/>
                    <a:pt x="130175" y="50165"/>
                    <a:pt x="130175" y="55245"/>
                  </a:cubicBezTo>
                  <a:cubicBezTo>
                    <a:pt x="130175" y="60325"/>
                    <a:pt x="127000" y="65024"/>
                    <a:pt x="122174" y="66929"/>
                  </a:cubicBezTo>
                  <a:lnTo>
                    <a:pt x="17780" y="108458"/>
                  </a:lnTo>
                  <a:cubicBezTo>
                    <a:pt x="16256" y="109093"/>
                    <a:pt x="14732" y="109347"/>
                    <a:pt x="13081" y="109347"/>
                  </a:cubicBezTo>
                  <a:moveTo>
                    <a:pt x="28067" y="32893"/>
                  </a:moveTo>
                  <a:cubicBezTo>
                    <a:pt x="28702" y="40259"/>
                    <a:pt x="28956" y="47625"/>
                    <a:pt x="28956" y="54991"/>
                  </a:cubicBezTo>
                  <a:cubicBezTo>
                    <a:pt x="28956" y="62357"/>
                    <a:pt x="28702" y="69850"/>
                    <a:pt x="28067" y="77216"/>
                  </a:cubicBezTo>
                  <a:lnTo>
                    <a:pt x="83439" y="55118"/>
                  </a:lnTo>
                  <a:close/>
                </a:path>
              </a:pathLst>
            </a:custGeom>
            <a:solidFill>
              <a:srgbClr val="0F8C00"/>
            </a:solidFill>
          </p:spPr>
        </p:sp>
        <p:sp>
          <p:nvSpPr>
            <p:cNvPr id="61" name="Freeform 61"/>
            <p:cNvSpPr/>
            <p:nvPr/>
          </p:nvSpPr>
          <p:spPr>
            <a:xfrm>
              <a:off x="966597" y="326390"/>
              <a:ext cx="138303" cy="114046"/>
            </a:xfrm>
            <a:custGeom>
              <a:avLst/>
              <a:gdLst/>
              <a:ahLst/>
              <a:cxnLst/>
              <a:rect l="l" t="t" r="r" b="b"/>
              <a:pathLst>
                <a:path w="138303" h="114046">
                  <a:moveTo>
                    <a:pt x="55245" y="114046"/>
                  </a:moveTo>
                  <a:cubicBezTo>
                    <a:pt x="54610" y="114046"/>
                    <a:pt x="53975" y="114046"/>
                    <a:pt x="53340" y="113919"/>
                  </a:cubicBezTo>
                  <a:cubicBezTo>
                    <a:pt x="48895" y="113284"/>
                    <a:pt x="45085" y="110236"/>
                    <a:pt x="43434" y="105918"/>
                  </a:cubicBezTo>
                  <a:cubicBezTo>
                    <a:pt x="38608" y="93472"/>
                    <a:pt x="32893" y="81280"/>
                    <a:pt x="26162" y="69850"/>
                  </a:cubicBezTo>
                  <a:cubicBezTo>
                    <a:pt x="19431" y="58420"/>
                    <a:pt x="11938" y="47371"/>
                    <a:pt x="3556" y="36957"/>
                  </a:cubicBezTo>
                  <a:cubicBezTo>
                    <a:pt x="635" y="33401"/>
                    <a:pt x="0" y="28575"/>
                    <a:pt x="1651" y="24384"/>
                  </a:cubicBezTo>
                  <a:cubicBezTo>
                    <a:pt x="3302" y="20193"/>
                    <a:pt x="7112" y="17145"/>
                    <a:pt x="11684" y="16510"/>
                  </a:cubicBezTo>
                  <a:lnTo>
                    <a:pt x="123063" y="635"/>
                  </a:lnTo>
                  <a:cubicBezTo>
                    <a:pt x="128143" y="0"/>
                    <a:pt x="133223" y="2413"/>
                    <a:pt x="135763" y="6858"/>
                  </a:cubicBezTo>
                  <a:cubicBezTo>
                    <a:pt x="138303" y="11303"/>
                    <a:pt x="137922" y="16891"/>
                    <a:pt x="134747" y="20955"/>
                  </a:cubicBezTo>
                  <a:lnTo>
                    <a:pt x="65151" y="109220"/>
                  </a:lnTo>
                  <a:cubicBezTo>
                    <a:pt x="62738" y="112268"/>
                    <a:pt x="59055" y="114046"/>
                    <a:pt x="55245" y="114046"/>
                  </a:cubicBezTo>
                  <a:moveTo>
                    <a:pt x="36322" y="38608"/>
                  </a:moveTo>
                  <a:cubicBezTo>
                    <a:pt x="40513" y="44704"/>
                    <a:pt x="44450" y="50927"/>
                    <a:pt x="48133" y="57277"/>
                  </a:cubicBezTo>
                  <a:cubicBezTo>
                    <a:pt x="51816" y="63627"/>
                    <a:pt x="55245" y="70231"/>
                    <a:pt x="58547" y="76962"/>
                  </a:cubicBezTo>
                  <a:lnTo>
                    <a:pt x="95377" y="30226"/>
                  </a:lnTo>
                  <a:close/>
                </a:path>
              </a:pathLst>
            </a:custGeom>
            <a:solidFill>
              <a:srgbClr val="0F8C00"/>
            </a:solidFill>
          </p:spPr>
        </p:sp>
        <p:sp>
          <p:nvSpPr>
            <p:cNvPr id="62" name="Freeform 62"/>
            <p:cNvSpPr/>
            <p:nvPr/>
          </p:nvSpPr>
          <p:spPr>
            <a:xfrm>
              <a:off x="855599" y="192151"/>
              <a:ext cx="114935" cy="137160"/>
            </a:xfrm>
            <a:custGeom>
              <a:avLst/>
              <a:gdLst/>
              <a:ahLst/>
              <a:cxnLst/>
              <a:rect l="l" t="t" r="r" b="b"/>
              <a:pathLst>
                <a:path w="114935" h="137160">
                  <a:moveTo>
                    <a:pt x="85598" y="137160"/>
                  </a:moveTo>
                  <a:cubicBezTo>
                    <a:pt x="82804" y="137160"/>
                    <a:pt x="79883" y="136144"/>
                    <a:pt x="77597" y="134366"/>
                  </a:cubicBezTo>
                  <a:cubicBezTo>
                    <a:pt x="67183" y="125984"/>
                    <a:pt x="56134" y="118364"/>
                    <a:pt x="44704" y="111760"/>
                  </a:cubicBezTo>
                  <a:cubicBezTo>
                    <a:pt x="33274" y="105156"/>
                    <a:pt x="21209" y="99441"/>
                    <a:pt x="8763" y="94615"/>
                  </a:cubicBezTo>
                  <a:cubicBezTo>
                    <a:pt x="4572" y="92964"/>
                    <a:pt x="1524" y="89154"/>
                    <a:pt x="762" y="84709"/>
                  </a:cubicBezTo>
                  <a:cubicBezTo>
                    <a:pt x="0" y="80264"/>
                    <a:pt x="1905" y="75692"/>
                    <a:pt x="5461" y="72898"/>
                  </a:cubicBezTo>
                  <a:lnTo>
                    <a:pt x="93980" y="3556"/>
                  </a:lnTo>
                  <a:cubicBezTo>
                    <a:pt x="98044" y="381"/>
                    <a:pt x="103632" y="0"/>
                    <a:pt x="108077" y="2540"/>
                  </a:cubicBezTo>
                  <a:cubicBezTo>
                    <a:pt x="112522" y="5080"/>
                    <a:pt x="114935" y="10160"/>
                    <a:pt x="114300" y="15240"/>
                  </a:cubicBezTo>
                  <a:lnTo>
                    <a:pt x="98171" y="126238"/>
                  </a:lnTo>
                  <a:cubicBezTo>
                    <a:pt x="97536" y="130683"/>
                    <a:pt x="94488" y="134493"/>
                    <a:pt x="90297" y="136144"/>
                  </a:cubicBezTo>
                  <a:cubicBezTo>
                    <a:pt x="88773" y="136779"/>
                    <a:pt x="87249" y="137033"/>
                    <a:pt x="85725" y="137033"/>
                  </a:cubicBezTo>
                  <a:moveTo>
                    <a:pt x="37973" y="79375"/>
                  </a:moveTo>
                  <a:cubicBezTo>
                    <a:pt x="44577" y="82550"/>
                    <a:pt x="51181" y="85979"/>
                    <a:pt x="57531" y="89662"/>
                  </a:cubicBezTo>
                  <a:cubicBezTo>
                    <a:pt x="63881" y="93345"/>
                    <a:pt x="70231" y="97282"/>
                    <a:pt x="76327" y="101473"/>
                  </a:cubicBezTo>
                  <a:lnTo>
                    <a:pt x="84963" y="42545"/>
                  </a:lnTo>
                  <a:close/>
                </a:path>
              </a:pathLst>
            </a:custGeom>
            <a:solidFill>
              <a:srgbClr val="0F8C00"/>
            </a:solidFill>
          </p:spPr>
        </p:sp>
        <p:sp>
          <p:nvSpPr>
            <p:cNvPr id="63" name="Freeform 63"/>
            <p:cNvSpPr/>
            <p:nvPr/>
          </p:nvSpPr>
          <p:spPr>
            <a:xfrm>
              <a:off x="340360" y="1995297"/>
              <a:ext cx="870966" cy="15240"/>
            </a:xfrm>
            <a:custGeom>
              <a:avLst/>
              <a:gdLst/>
              <a:ahLst/>
              <a:cxnLst/>
              <a:rect l="l" t="t" r="r" b="b"/>
              <a:pathLst>
                <a:path w="870966" h="15240">
                  <a:moveTo>
                    <a:pt x="0" y="0"/>
                  </a:moveTo>
                  <a:lnTo>
                    <a:pt x="0" y="7620"/>
                  </a:lnTo>
                  <a:lnTo>
                    <a:pt x="0" y="0"/>
                  </a:lnTo>
                  <a:lnTo>
                    <a:pt x="870966" y="0"/>
                  </a:lnTo>
                  <a:lnTo>
                    <a:pt x="870966" y="7620"/>
                  </a:lnTo>
                  <a:lnTo>
                    <a:pt x="870966" y="15240"/>
                  </a:lnTo>
                  <a:lnTo>
                    <a:pt x="0" y="15240"/>
                  </a:lnTo>
                  <a:lnTo>
                    <a:pt x="0" y="7620"/>
                  </a:lnTo>
                  <a:lnTo>
                    <a:pt x="0" y="0"/>
                  </a:lnTo>
                  <a:moveTo>
                    <a:pt x="0" y="15240"/>
                  </a:moveTo>
                  <a:lnTo>
                    <a:pt x="0" y="0"/>
                  </a:lnTo>
                  <a:lnTo>
                    <a:pt x="870966" y="0"/>
                  </a:lnTo>
                  <a:lnTo>
                    <a:pt x="870966" y="15240"/>
                  </a:lnTo>
                  <a:lnTo>
                    <a:pt x="0" y="15240"/>
                  </a:lnTo>
                  <a:close/>
                </a:path>
              </a:pathLst>
            </a:custGeom>
            <a:solidFill>
              <a:srgbClr val="084D00"/>
            </a:solidFill>
          </p:spPr>
        </p:sp>
      </p:grpSp>
      <p:grpSp>
        <p:nvGrpSpPr>
          <p:cNvPr id="64" name="Group 64"/>
          <p:cNvGrpSpPr>
            <a:grpSpLocks noChangeAspect="1"/>
          </p:cNvGrpSpPr>
          <p:nvPr/>
        </p:nvGrpSpPr>
        <p:grpSpPr>
          <a:xfrm>
            <a:off x="6275918" y="6255410"/>
            <a:ext cx="381543" cy="455809"/>
            <a:chOff x="0" y="0"/>
            <a:chExt cx="381546" cy="455816"/>
          </a:xfrm>
        </p:grpSpPr>
        <p:sp>
          <p:nvSpPr>
            <p:cNvPr id="65" name="Freeform 65"/>
            <p:cNvSpPr/>
            <p:nvPr/>
          </p:nvSpPr>
          <p:spPr>
            <a:xfrm>
              <a:off x="63500" y="62865"/>
              <a:ext cx="254635" cy="329438"/>
            </a:xfrm>
            <a:custGeom>
              <a:avLst/>
              <a:gdLst/>
              <a:ahLst/>
              <a:cxnLst/>
              <a:rect l="l" t="t" r="r" b="b"/>
              <a:pathLst>
                <a:path w="254635" h="329438">
                  <a:moveTo>
                    <a:pt x="194691" y="635"/>
                  </a:moveTo>
                  <a:cubicBezTo>
                    <a:pt x="217170" y="0"/>
                    <a:pt x="237490" y="13589"/>
                    <a:pt x="245618" y="34544"/>
                  </a:cubicBezTo>
                  <a:cubicBezTo>
                    <a:pt x="253746" y="55499"/>
                    <a:pt x="247650" y="79248"/>
                    <a:pt x="230759" y="93853"/>
                  </a:cubicBezTo>
                  <a:cubicBezTo>
                    <a:pt x="225552" y="98425"/>
                    <a:pt x="222631" y="105029"/>
                    <a:pt x="222758" y="112014"/>
                  </a:cubicBezTo>
                  <a:lnTo>
                    <a:pt x="222758" y="127889"/>
                  </a:lnTo>
                  <a:cubicBezTo>
                    <a:pt x="222758" y="128524"/>
                    <a:pt x="222631" y="129286"/>
                    <a:pt x="222377" y="129921"/>
                  </a:cubicBezTo>
                  <a:lnTo>
                    <a:pt x="211836" y="156464"/>
                  </a:lnTo>
                  <a:cubicBezTo>
                    <a:pt x="211074" y="158496"/>
                    <a:pt x="209042" y="159766"/>
                    <a:pt x="206883" y="159766"/>
                  </a:cubicBezTo>
                  <a:lnTo>
                    <a:pt x="201549" y="159766"/>
                  </a:lnTo>
                  <a:lnTo>
                    <a:pt x="201549" y="186309"/>
                  </a:lnTo>
                  <a:lnTo>
                    <a:pt x="191008" y="186309"/>
                  </a:lnTo>
                  <a:lnTo>
                    <a:pt x="191008" y="159766"/>
                  </a:lnTo>
                  <a:lnTo>
                    <a:pt x="185674" y="159766"/>
                  </a:lnTo>
                  <a:cubicBezTo>
                    <a:pt x="183515" y="159766"/>
                    <a:pt x="181483" y="158496"/>
                    <a:pt x="180721" y="156464"/>
                  </a:cubicBezTo>
                  <a:lnTo>
                    <a:pt x="170053" y="129921"/>
                  </a:lnTo>
                  <a:cubicBezTo>
                    <a:pt x="169799" y="129286"/>
                    <a:pt x="169672" y="128651"/>
                    <a:pt x="169672" y="127889"/>
                  </a:cubicBezTo>
                  <a:lnTo>
                    <a:pt x="169672" y="112014"/>
                  </a:lnTo>
                  <a:cubicBezTo>
                    <a:pt x="169672" y="104902"/>
                    <a:pt x="166497" y="98171"/>
                    <a:pt x="161163" y="93472"/>
                  </a:cubicBezTo>
                  <a:cubicBezTo>
                    <a:pt x="144780" y="79121"/>
                    <a:pt x="138811" y="56134"/>
                    <a:pt x="146304" y="35560"/>
                  </a:cubicBezTo>
                  <a:cubicBezTo>
                    <a:pt x="153797" y="14986"/>
                    <a:pt x="172974" y="1270"/>
                    <a:pt x="194691" y="635"/>
                  </a:cubicBezTo>
                  <a:moveTo>
                    <a:pt x="196596" y="101346"/>
                  </a:moveTo>
                  <a:lnTo>
                    <a:pt x="200914" y="58928"/>
                  </a:lnTo>
                  <a:lnTo>
                    <a:pt x="191389" y="58928"/>
                  </a:lnTo>
                  <a:lnTo>
                    <a:pt x="195580" y="101346"/>
                  </a:lnTo>
                  <a:close/>
                  <a:moveTo>
                    <a:pt x="180340" y="122682"/>
                  </a:moveTo>
                  <a:lnTo>
                    <a:pt x="212090" y="122682"/>
                  </a:lnTo>
                  <a:lnTo>
                    <a:pt x="212090" y="112141"/>
                  </a:lnTo>
                  <a:lnTo>
                    <a:pt x="180340" y="112141"/>
                  </a:lnTo>
                  <a:close/>
                  <a:moveTo>
                    <a:pt x="189230" y="149225"/>
                  </a:moveTo>
                  <a:lnTo>
                    <a:pt x="203200" y="149225"/>
                  </a:lnTo>
                  <a:lnTo>
                    <a:pt x="209550" y="133350"/>
                  </a:lnTo>
                  <a:lnTo>
                    <a:pt x="182880" y="133350"/>
                  </a:lnTo>
                  <a:close/>
                  <a:moveTo>
                    <a:pt x="168275" y="85598"/>
                  </a:moveTo>
                  <a:cubicBezTo>
                    <a:pt x="173101" y="89789"/>
                    <a:pt x="176657" y="95377"/>
                    <a:pt x="178689" y="101473"/>
                  </a:cubicBezTo>
                  <a:lnTo>
                    <a:pt x="185166" y="101473"/>
                  </a:lnTo>
                  <a:lnTo>
                    <a:pt x="180975" y="59055"/>
                  </a:lnTo>
                  <a:lnTo>
                    <a:pt x="169799" y="59055"/>
                  </a:lnTo>
                  <a:lnTo>
                    <a:pt x="169799" y="48387"/>
                  </a:lnTo>
                  <a:lnTo>
                    <a:pt x="222885" y="48387"/>
                  </a:lnTo>
                  <a:lnTo>
                    <a:pt x="222885" y="58928"/>
                  </a:lnTo>
                  <a:lnTo>
                    <a:pt x="211709" y="58928"/>
                  </a:lnTo>
                  <a:lnTo>
                    <a:pt x="207518" y="101346"/>
                  </a:lnTo>
                  <a:lnTo>
                    <a:pt x="213868" y="101346"/>
                  </a:lnTo>
                  <a:cubicBezTo>
                    <a:pt x="215646" y="95377"/>
                    <a:pt x="219202" y="89916"/>
                    <a:pt x="223901" y="85852"/>
                  </a:cubicBezTo>
                  <a:cubicBezTo>
                    <a:pt x="237363" y="74295"/>
                    <a:pt x="242189" y="55626"/>
                    <a:pt x="236093" y="38989"/>
                  </a:cubicBezTo>
                  <a:cubicBezTo>
                    <a:pt x="229997" y="22352"/>
                    <a:pt x="214249" y="11303"/>
                    <a:pt x="196469" y="11176"/>
                  </a:cubicBezTo>
                  <a:cubicBezTo>
                    <a:pt x="178689" y="11049"/>
                    <a:pt x="162814" y="21971"/>
                    <a:pt x="156591" y="38481"/>
                  </a:cubicBezTo>
                  <a:cubicBezTo>
                    <a:pt x="150368" y="54991"/>
                    <a:pt x="154940" y="73787"/>
                    <a:pt x="168275" y="85471"/>
                  </a:cubicBezTo>
                  <a:close/>
                  <a:moveTo>
                    <a:pt x="254635" y="202184"/>
                  </a:moveTo>
                  <a:lnTo>
                    <a:pt x="254635" y="324104"/>
                  </a:lnTo>
                  <a:cubicBezTo>
                    <a:pt x="254635" y="327025"/>
                    <a:pt x="252222" y="329438"/>
                    <a:pt x="249301" y="329438"/>
                  </a:cubicBezTo>
                  <a:lnTo>
                    <a:pt x="5334" y="329438"/>
                  </a:lnTo>
                  <a:cubicBezTo>
                    <a:pt x="2413" y="329438"/>
                    <a:pt x="0" y="327025"/>
                    <a:pt x="0" y="324104"/>
                  </a:cubicBezTo>
                  <a:lnTo>
                    <a:pt x="0" y="80137"/>
                  </a:lnTo>
                  <a:cubicBezTo>
                    <a:pt x="0" y="77216"/>
                    <a:pt x="2413" y="74803"/>
                    <a:pt x="5334" y="74803"/>
                  </a:cubicBezTo>
                  <a:lnTo>
                    <a:pt x="127254" y="74803"/>
                  </a:lnTo>
                  <a:cubicBezTo>
                    <a:pt x="130175" y="74803"/>
                    <a:pt x="132588" y="77216"/>
                    <a:pt x="132588" y="80137"/>
                  </a:cubicBezTo>
                  <a:lnTo>
                    <a:pt x="132588" y="122555"/>
                  </a:lnTo>
                  <a:cubicBezTo>
                    <a:pt x="132588" y="125476"/>
                    <a:pt x="130175" y="127889"/>
                    <a:pt x="127254" y="127889"/>
                  </a:cubicBezTo>
                  <a:lnTo>
                    <a:pt x="111379" y="127889"/>
                  </a:lnTo>
                  <a:cubicBezTo>
                    <a:pt x="105537" y="127889"/>
                    <a:pt x="100838" y="132588"/>
                    <a:pt x="100838" y="138557"/>
                  </a:cubicBezTo>
                  <a:cubicBezTo>
                    <a:pt x="100838" y="144526"/>
                    <a:pt x="105537" y="149098"/>
                    <a:pt x="111379" y="149098"/>
                  </a:cubicBezTo>
                  <a:lnTo>
                    <a:pt x="127254" y="149098"/>
                  </a:lnTo>
                  <a:cubicBezTo>
                    <a:pt x="130175" y="149098"/>
                    <a:pt x="132588" y="151511"/>
                    <a:pt x="132588" y="154432"/>
                  </a:cubicBezTo>
                  <a:lnTo>
                    <a:pt x="132588" y="196850"/>
                  </a:lnTo>
                  <a:lnTo>
                    <a:pt x="249301" y="196850"/>
                  </a:lnTo>
                  <a:cubicBezTo>
                    <a:pt x="252222" y="196850"/>
                    <a:pt x="254635" y="199263"/>
                    <a:pt x="254635" y="202184"/>
                  </a:cubicBezTo>
                  <a:moveTo>
                    <a:pt x="121920" y="318770"/>
                  </a:moveTo>
                  <a:lnTo>
                    <a:pt x="121920" y="281686"/>
                  </a:lnTo>
                  <a:cubicBezTo>
                    <a:pt x="121920" y="278765"/>
                    <a:pt x="124333" y="276352"/>
                    <a:pt x="127254" y="276352"/>
                  </a:cubicBezTo>
                  <a:lnTo>
                    <a:pt x="143129" y="276352"/>
                  </a:lnTo>
                  <a:cubicBezTo>
                    <a:pt x="148971" y="276352"/>
                    <a:pt x="153670" y="271653"/>
                    <a:pt x="153670" y="265684"/>
                  </a:cubicBezTo>
                  <a:cubicBezTo>
                    <a:pt x="153670" y="259715"/>
                    <a:pt x="148971" y="255143"/>
                    <a:pt x="143129" y="255143"/>
                  </a:cubicBezTo>
                  <a:lnTo>
                    <a:pt x="127254" y="255143"/>
                  </a:lnTo>
                  <a:cubicBezTo>
                    <a:pt x="124333" y="255143"/>
                    <a:pt x="121920" y="252730"/>
                    <a:pt x="121920" y="249809"/>
                  </a:cubicBezTo>
                  <a:lnTo>
                    <a:pt x="121920" y="207518"/>
                  </a:lnTo>
                  <a:lnTo>
                    <a:pt x="84836" y="207518"/>
                  </a:lnTo>
                  <a:lnTo>
                    <a:pt x="84836" y="218059"/>
                  </a:lnTo>
                  <a:cubicBezTo>
                    <a:pt x="84836" y="229743"/>
                    <a:pt x="75311" y="239268"/>
                    <a:pt x="63627" y="239268"/>
                  </a:cubicBezTo>
                  <a:cubicBezTo>
                    <a:pt x="51943" y="239268"/>
                    <a:pt x="42418" y="229743"/>
                    <a:pt x="42418" y="218059"/>
                  </a:cubicBezTo>
                  <a:lnTo>
                    <a:pt x="42418" y="207518"/>
                  </a:lnTo>
                  <a:lnTo>
                    <a:pt x="10541" y="207518"/>
                  </a:lnTo>
                  <a:lnTo>
                    <a:pt x="10541" y="318897"/>
                  </a:lnTo>
                  <a:close/>
                  <a:moveTo>
                    <a:pt x="111252" y="159639"/>
                  </a:moveTo>
                  <a:cubicBezTo>
                    <a:pt x="99568" y="159639"/>
                    <a:pt x="90043" y="150114"/>
                    <a:pt x="90043" y="138430"/>
                  </a:cubicBezTo>
                  <a:cubicBezTo>
                    <a:pt x="90043" y="126746"/>
                    <a:pt x="99568" y="117221"/>
                    <a:pt x="111252" y="117221"/>
                  </a:cubicBezTo>
                  <a:lnTo>
                    <a:pt x="121920" y="117221"/>
                  </a:lnTo>
                  <a:lnTo>
                    <a:pt x="121920" y="85471"/>
                  </a:lnTo>
                  <a:lnTo>
                    <a:pt x="10541" y="85471"/>
                  </a:lnTo>
                  <a:lnTo>
                    <a:pt x="10541" y="196850"/>
                  </a:lnTo>
                  <a:lnTo>
                    <a:pt x="47752" y="196850"/>
                  </a:lnTo>
                  <a:cubicBezTo>
                    <a:pt x="50673" y="196850"/>
                    <a:pt x="53086" y="199263"/>
                    <a:pt x="53086" y="202184"/>
                  </a:cubicBezTo>
                  <a:lnTo>
                    <a:pt x="53086" y="218059"/>
                  </a:lnTo>
                  <a:cubicBezTo>
                    <a:pt x="53086" y="223901"/>
                    <a:pt x="57785" y="228600"/>
                    <a:pt x="63627" y="228600"/>
                  </a:cubicBezTo>
                  <a:cubicBezTo>
                    <a:pt x="69469" y="228600"/>
                    <a:pt x="74168" y="223901"/>
                    <a:pt x="74168" y="218059"/>
                  </a:cubicBezTo>
                  <a:lnTo>
                    <a:pt x="74168" y="202184"/>
                  </a:lnTo>
                  <a:cubicBezTo>
                    <a:pt x="74168" y="199263"/>
                    <a:pt x="76581" y="196850"/>
                    <a:pt x="79502" y="196850"/>
                  </a:cubicBezTo>
                  <a:lnTo>
                    <a:pt x="121920" y="196850"/>
                  </a:lnTo>
                  <a:lnTo>
                    <a:pt x="121920" y="159766"/>
                  </a:lnTo>
                  <a:close/>
                  <a:moveTo>
                    <a:pt x="243840" y="207391"/>
                  </a:moveTo>
                  <a:lnTo>
                    <a:pt x="132588" y="207391"/>
                  </a:lnTo>
                  <a:lnTo>
                    <a:pt x="132588" y="244475"/>
                  </a:lnTo>
                  <a:lnTo>
                    <a:pt x="143129" y="244475"/>
                  </a:lnTo>
                  <a:cubicBezTo>
                    <a:pt x="154813" y="244475"/>
                    <a:pt x="164338" y="254000"/>
                    <a:pt x="164338" y="265684"/>
                  </a:cubicBezTo>
                  <a:cubicBezTo>
                    <a:pt x="164338" y="277368"/>
                    <a:pt x="154813" y="286893"/>
                    <a:pt x="143129" y="286893"/>
                  </a:cubicBezTo>
                  <a:lnTo>
                    <a:pt x="132588" y="286893"/>
                  </a:lnTo>
                  <a:lnTo>
                    <a:pt x="132588" y="318770"/>
                  </a:lnTo>
                  <a:lnTo>
                    <a:pt x="243967" y="318770"/>
                  </a:lnTo>
                  <a:close/>
                </a:path>
              </a:pathLst>
            </a:custGeom>
            <a:solidFill>
              <a:srgbClr val="000000"/>
            </a:solidFill>
          </p:spPr>
        </p:sp>
        <p:sp>
          <p:nvSpPr>
            <p:cNvPr id="66" name="Freeform 66"/>
            <p:cNvSpPr/>
            <p:nvPr/>
          </p:nvSpPr>
          <p:spPr>
            <a:xfrm>
              <a:off x="208788" y="207772"/>
              <a:ext cx="27559" cy="24384"/>
            </a:xfrm>
            <a:custGeom>
              <a:avLst/>
              <a:gdLst/>
              <a:ahLst/>
              <a:cxnLst/>
              <a:rect l="l" t="t" r="r" b="b"/>
              <a:pathLst>
                <a:path w="27559" h="24384">
                  <a:moveTo>
                    <a:pt x="27559" y="8509"/>
                  </a:moveTo>
                  <a:lnTo>
                    <a:pt x="6350" y="24384"/>
                  </a:lnTo>
                  <a:lnTo>
                    <a:pt x="0" y="15875"/>
                  </a:lnTo>
                  <a:lnTo>
                    <a:pt x="21209" y="0"/>
                  </a:lnTo>
                  <a:close/>
                </a:path>
              </a:pathLst>
            </a:custGeom>
            <a:solidFill>
              <a:srgbClr val="000000"/>
            </a:solidFill>
          </p:spPr>
        </p:sp>
        <p:sp>
          <p:nvSpPr>
            <p:cNvPr id="67" name="Freeform 67"/>
            <p:cNvSpPr/>
            <p:nvPr/>
          </p:nvSpPr>
          <p:spPr>
            <a:xfrm>
              <a:off x="283083" y="207772"/>
              <a:ext cx="27559" cy="24384"/>
            </a:xfrm>
            <a:custGeom>
              <a:avLst/>
              <a:gdLst/>
              <a:ahLst/>
              <a:cxnLst/>
              <a:rect l="l" t="t" r="r" b="b"/>
              <a:pathLst>
                <a:path w="27559" h="24384">
                  <a:moveTo>
                    <a:pt x="27559" y="15875"/>
                  </a:moveTo>
                  <a:lnTo>
                    <a:pt x="21209" y="24384"/>
                  </a:lnTo>
                  <a:lnTo>
                    <a:pt x="0" y="8509"/>
                  </a:lnTo>
                  <a:lnTo>
                    <a:pt x="6350" y="0"/>
                  </a:lnTo>
                  <a:close/>
                </a:path>
              </a:pathLst>
            </a:custGeom>
            <a:solidFill>
              <a:srgbClr val="000000"/>
            </a:solidFill>
          </p:spPr>
        </p:sp>
      </p:grpSp>
      <p:sp>
        <p:nvSpPr>
          <p:cNvPr id="68" name="Freeform 68"/>
          <p:cNvSpPr/>
          <p:nvPr/>
        </p:nvSpPr>
        <p:spPr>
          <a:xfrm>
            <a:off x="6718068" y="7675074"/>
            <a:ext cx="1567005" cy="2315689"/>
          </a:xfrm>
          <a:custGeom>
            <a:avLst/>
            <a:gdLst/>
            <a:ahLst/>
            <a:cxnLst/>
            <a:rect l="l" t="t" r="r" b="b"/>
            <a:pathLst>
              <a:path w="1567005" h="2315689">
                <a:moveTo>
                  <a:pt x="0" y="0"/>
                </a:moveTo>
                <a:lnTo>
                  <a:pt x="1567006" y="0"/>
                </a:lnTo>
                <a:lnTo>
                  <a:pt x="1567006" y="2315689"/>
                </a:lnTo>
                <a:lnTo>
                  <a:pt x="0" y="231568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nvGrpSpPr>
          <p:cNvPr id="69" name="Group 69"/>
          <p:cNvGrpSpPr>
            <a:grpSpLocks noChangeAspect="1"/>
          </p:cNvGrpSpPr>
          <p:nvPr/>
        </p:nvGrpSpPr>
        <p:grpSpPr>
          <a:xfrm>
            <a:off x="8323497" y="7675074"/>
            <a:ext cx="1547955" cy="2315689"/>
            <a:chOff x="0" y="0"/>
            <a:chExt cx="1547952" cy="2315693"/>
          </a:xfrm>
        </p:grpSpPr>
        <p:sp>
          <p:nvSpPr>
            <p:cNvPr id="70" name="Freeform 70"/>
            <p:cNvSpPr/>
            <p:nvPr/>
          </p:nvSpPr>
          <p:spPr>
            <a:xfrm>
              <a:off x="74422" y="74422"/>
              <a:ext cx="1399159" cy="2166874"/>
            </a:xfrm>
            <a:custGeom>
              <a:avLst/>
              <a:gdLst/>
              <a:ahLst/>
              <a:cxnLst/>
              <a:rect l="l" t="t" r="r" b="b"/>
              <a:pathLst>
                <a:path w="1399159" h="2166874">
                  <a:moveTo>
                    <a:pt x="0" y="2166874"/>
                  </a:moveTo>
                  <a:lnTo>
                    <a:pt x="1399159" y="2166874"/>
                  </a:lnTo>
                  <a:lnTo>
                    <a:pt x="1399159" y="0"/>
                  </a:lnTo>
                  <a:lnTo>
                    <a:pt x="0" y="0"/>
                  </a:lnTo>
                  <a:close/>
                </a:path>
              </a:pathLst>
            </a:custGeom>
            <a:solidFill>
              <a:srgbClr val="FFFFFF"/>
            </a:solidFill>
          </p:spPr>
        </p:sp>
        <p:sp>
          <p:nvSpPr>
            <p:cNvPr id="71" name="Freeform 71"/>
            <p:cNvSpPr/>
            <p:nvPr/>
          </p:nvSpPr>
          <p:spPr>
            <a:xfrm>
              <a:off x="63500" y="63500"/>
              <a:ext cx="1421003" cy="2188718"/>
            </a:xfrm>
            <a:custGeom>
              <a:avLst/>
              <a:gdLst/>
              <a:ahLst/>
              <a:cxnLst/>
              <a:rect l="l" t="t" r="r" b="b"/>
              <a:pathLst>
                <a:path w="1421003" h="2188718">
                  <a:moveTo>
                    <a:pt x="21844" y="10922"/>
                  </a:moveTo>
                  <a:lnTo>
                    <a:pt x="21844" y="2177796"/>
                  </a:lnTo>
                  <a:lnTo>
                    <a:pt x="10922" y="2177796"/>
                  </a:lnTo>
                  <a:lnTo>
                    <a:pt x="10922" y="2166874"/>
                  </a:lnTo>
                  <a:lnTo>
                    <a:pt x="1410081" y="2166874"/>
                  </a:lnTo>
                  <a:lnTo>
                    <a:pt x="1410081" y="2177796"/>
                  </a:lnTo>
                  <a:lnTo>
                    <a:pt x="1399159" y="2177796"/>
                  </a:lnTo>
                  <a:lnTo>
                    <a:pt x="1399159" y="10922"/>
                  </a:lnTo>
                  <a:lnTo>
                    <a:pt x="1410081" y="10922"/>
                  </a:lnTo>
                  <a:lnTo>
                    <a:pt x="1410081" y="21844"/>
                  </a:lnTo>
                  <a:lnTo>
                    <a:pt x="10922" y="21844"/>
                  </a:lnTo>
                  <a:lnTo>
                    <a:pt x="10922" y="10922"/>
                  </a:lnTo>
                  <a:lnTo>
                    <a:pt x="21844" y="10922"/>
                  </a:lnTo>
                  <a:moveTo>
                    <a:pt x="0" y="10922"/>
                  </a:moveTo>
                  <a:lnTo>
                    <a:pt x="0" y="0"/>
                  </a:lnTo>
                  <a:lnTo>
                    <a:pt x="10922" y="0"/>
                  </a:lnTo>
                  <a:lnTo>
                    <a:pt x="1410081" y="0"/>
                  </a:lnTo>
                  <a:lnTo>
                    <a:pt x="1421003" y="0"/>
                  </a:lnTo>
                  <a:lnTo>
                    <a:pt x="1421003" y="10922"/>
                  </a:lnTo>
                  <a:lnTo>
                    <a:pt x="1421003" y="2177796"/>
                  </a:lnTo>
                  <a:lnTo>
                    <a:pt x="1421003" y="2188718"/>
                  </a:lnTo>
                  <a:lnTo>
                    <a:pt x="1410081" y="2188718"/>
                  </a:lnTo>
                  <a:lnTo>
                    <a:pt x="10922" y="2188718"/>
                  </a:lnTo>
                  <a:lnTo>
                    <a:pt x="0" y="2188718"/>
                  </a:lnTo>
                  <a:lnTo>
                    <a:pt x="0" y="2177796"/>
                  </a:lnTo>
                  <a:lnTo>
                    <a:pt x="0" y="10922"/>
                  </a:lnTo>
                  <a:close/>
                </a:path>
              </a:pathLst>
            </a:custGeom>
            <a:solidFill>
              <a:srgbClr val="0F8C00"/>
            </a:solidFill>
          </p:spPr>
        </p:sp>
        <p:sp>
          <p:nvSpPr>
            <p:cNvPr id="72" name="Freeform 72"/>
            <p:cNvSpPr/>
            <p:nvPr/>
          </p:nvSpPr>
          <p:spPr>
            <a:xfrm>
              <a:off x="389001" y="131826"/>
              <a:ext cx="770001" cy="770001"/>
            </a:xfrm>
            <a:custGeom>
              <a:avLst/>
              <a:gdLst/>
              <a:ahLst/>
              <a:cxnLst/>
              <a:rect l="l" t="t" r="r" b="b"/>
              <a:pathLst>
                <a:path w="770001" h="770001">
                  <a:moveTo>
                    <a:pt x="734949" y="653923"/>
                  </a:moveTo>
                  <a:lnTo>
                    <a:pt x="730885" y="653923"/>
                  </a:lnTo>
                  <a:lnTo>
                    <a:pt x="730885" y="280162"/>
                  </a:lnTo>
                  <a:cubicBezTo>
                    <a:pt x="730885" y="249301"/>
                    <a:pt x="705866" y="224282"/>
                    <a:pt x="675005" y="224282"/>
                  </a:cubicBezTo>
                  <a:lnTo>
                    <a:pt x="528320" y="224282"/>
                  </a:lnTo>
                  <a:cubicBezTo>
                    <a:pt x="505079" y="199263"/>
                    <a:pt x="479171" y="180340"/>
                    <a:pt x="458089" y="167259"/>
                  </a:cubicBezTo>
                  <a:cubicBezTo>
                    <a:pt x="464947" y="160401"/>
                    <a:pt x="469265" y="150876"/>
                    <a:pt x="469265" y="140335"/>
                  </a:cubicBezTo>
                  <a:cubicBezTo>
                    <a:pt x="469265" y="129286"/>
                    <a:pt x="464439" y="119380"/>
                    <a:pt x="456946" y="112395"/>
                  </a:cubicBezTo>
                  <a:lnTo>
                    <a:pt x="475742" y="85217"/>
                  </a:lnTo>
                  <a:cubicBezTo>
                    <a:pt x="489331" y="65405"/>
                    <a:pt x="484251" y="38354"/>
                    <a:pt x="464566" y="24892"/>
                  </a:cubicBezTo>
                  <a:cubicBezTo>
                    <a:pt x="451739" y="16002"/>
                    <a:pt x="435610" y="15113"/>
                    <a:pt x="422148" y="21209"/>
                  </a:cubicBezTo>
                  <a:cubicBezTo>
                    <a:pt x="414528" y="8509"/>
                    <a:pt x="400685" y="0"/>
                    <a:pt x="385064" y="0"/>
                  </a:cubicBezTo>
                  <a:cubicBezTo>
                    <a:pt x="369443" y="0"/>
                    <a:pt x="355600" y="8509"/>
                    <a:pt x="347980" y="21209"/>
                  </a:cubicBezTo>
                  <a:cubicBezTo>
                    <a:pt x="334518" y="15113"/>
                    <a:pt x="318389" y="16002"/>
                    <a:pt x="305562" y="24892"/>
                  </a:cubicBezTo>
                  <a:cubicBezTo>
                    <a:pt x="293751" y="33020"/>
                    <a:pt x="286766" y="46355"/>
                    <a:pt x="286766" y="60579"/>
                  </a:cubicBezTo>
                  <a:cubicBezTo>
                    <a:pt x="286766" y="69342"/>
                    <a:pt x="289433" y="77851"/>
                    <a:pt x="294386" y="85217"/>
                  </a:cubicBezTo>
                  <a:lnTo>
                    <a:pt x="313055" y="112395"/>
                  </a:lnTo>
                  <a:cubicBezTo>
                    <a:pt x="305562" y="119380"/>
                    <a:pt x="300736" y="129286"/>
                    <a:pt x="300736" y="140335"/>
                  </a:cubicBezTo>
                  <a:cubicBezTo>
                    <a:pt x="300736" y="150876"/>
                    <a:pt x="305054" y="160401"/>
                    <a:pt x="311912" y="167259"/>
                  </a:cubicBezTo>
                  <a:cubicBezTo>
                    <a:pt x="290830" y="180340"/>
                    <a:pt x="264922" y="199390"/>
                    <a:pt x="241681" y="224282"/>
                  </a:cubicBezTo>
                  <a:lnTo>
                    <a:pt x="94996" y="224282"/>
                  </a:lnTo>
                  <a:cubicBezTo>
                    <a:pt x="64135" y="224282"/>
                    <a:pt x="39116" y="249301"/>
                    <a:pt x="39116" y="280162"/>
                  </a:cubicBezTo>
                  <a:lnTo>
                    <a:pt x="39116" y="653923"/>
                  </a:lnTo>
                  <a:lnTo>
                    <a:pt x="35052" y="653923"/>
                  </a:lnTo>
                  <a:cubicBezTo>
                    <a:pt x="15748" y="653923"/>
                    <a:pt x="0" y="669671"/>
                    <a:pt x="0" y="688975"/>
                  </a:cubicBezTo>
                  <a:lnTo>
                    <a:pt x="0" y="734949"/>
                  </a:lnTo>
                  <a:cubicBezTo>
                    <a:pt x="0" y="754253"/>
                    <a:pt x="15748" y="770001"/>
                    <a:pt x="35052" y="770001"/>
                  </a:cubicBezTo>
                  <a:lnTo>
                    <a:pt x="734949" y="770001"/>
                  </a:lnTo>
                  <a:cubicBezTo>
                    <a:pt x="754253" y="770001"/>
                    <a:pt x="770001" y="754253"/>
                    <a:pt x="770001" y="734949"/>
                  </a:cubicBezTo>
                  <a:lnTo>
                    <a:pt x="770001" y="688975"/>
                  </a:lnTo>
                  <a:cubicBezTo>
                    <a:pt x="770001" y="669671"/>
                    <a:pt x="754253" y="653923"/>
                    <a:pt x="734949" y="653923"/>
                  </a:cubicBezTo>
                  <a:moveTo>
                    <a:pt x="675005" y="249174"/>
                  </a:moveTo>
                  <a:cubicBezTo>
                    <a:pt x="692150" y="249174"/>
                    <a:pt x="706120" y="263144"/>
                    <a:pt x="706120" y="280162"/>
                  </a:cubicBezTo>
                  <a:lnTo>
                    <a:pt x="706120" y="653923"/>
                  </a:lnTo>
                  <a:lnTo>
                    <a:pt x="682371" y="653923"/>
                  </a:lnTo>
                  <a:lnTo>
                    <a:pt x="682371" y="287147"/>
                  </a:lnTo>
                  <a:cubicBezTo>
                    <a:pt x="682371" y="280289"/>
                    <a:pt x="676783" y="274701"/>
                    <a:pt x="669925" y="274701"/>
                  </a:cubicBezTo>
                  <a:lnTo>
                    <a:pt x="564896" y="274701"/>
                  </a:lnTo>
                  <a:cubicBezTo>
                    <a:pt x="560070" y="265684"/>
                    <a:pt x="554609" y="257175"/>
                    <a:pt x="548767" y="249174"/>
                  </a:cubicBezTo>
                  <a:close/>
                  <a:moveTo>
                    <a:pt x="201930" y="451993"/>
                  </a:moveTo>
                  <a:cubicBezTo>
                    <a:pt x="191643" y="463042"/>
                    <a:pt x="183134" y="476250"/>
                    <a:pt x="177292" y="490982"/>
                  </a:cubicBezTo>
                  <a:lnTo>
                    <a:pt x="113030" y="653923"/>
                  </a:lnTo>
                  <a:lnTo>
                    <a:pt x="112395" y="653923"/>
                  </a:lnTo>
                  <a:lnTo>
                    <a:pt x="112395" y="299593"/>
                  </a:lnTo>
                  <a:lnTo>
                    <a:pt x="193802" y="299593"/>
                  </a:lnTo>
                  <a:cubicBezTo>
                    <a:pt x="186182" y="319913"/>
                    <a:pt x="181356" y="342138"/>
                    <a:pt x="181356" y="366522"/>
                  </a:cubicBezTo>
                  <a:cubicBezTo>
                    <a:pt x="181356" y="397764"/>
                    <a:pt x="188341" y="426466"/>
                    <a:pt x="201930" y="452120"/>
                  </a:cubicBezTo>
                  <a:moveTo>
                    <a:pt x="200406" y="500253"/>
                  </a:moveTo>
                  <a:cubicBezTo>
                    <a:pt x="215392" y="462407"/>
                    <a:pt x="251333" y="437896"/>
                    <a:pt x="292100" y="437896"/>
                  </a:cubicBezTo>
                  <a:cubicBezTo>
                    <a:pt x="312547" y="437896"/>
                    <a:pt x="332232" y="444119"/>
                    <a:pt x="348869" y="455676"/>
                  </a:cubicBezTo>
                  <a:cubicBezTo>
                    <a:pt x="355219" y="460375"/>
                    <a:pt x="362839" y="462788"/>
                    <a:pt x="370713" y="462788"/>
                  </a:cubicBezTo>
                  <a:lnTo>
                    <a:pt x="407670" y="462788"/>
                  </a:lnTo>
                  <a:cubicBezTo>
                    <a:pt x="424942" y="462788"/>
                    <a:pt x="438912" y="476250"/>
                    <a:pt x="439420" y="493014"/>
                  </a:cubicBezTo>
                  <a:lnTo>
                    <a:pt x="439420" y="494665"/>
                  </a:lnTo>
                  <a:cubicBezTo>
                    <a:pt x="439420" y="512191"/>
                    <a:pt x="425196" y="526415"/>
                    <a:pt x="407670" y="526415"/>
                  </a:cubicBezTo>
                  <a:lnTo>
                    <a:pt x="322961" y="526415"/>
                  </a:lnTo>
                  <a:cubicBezTo>
                    <a:pt x="316103" y="526415"/>
                    <a:pt x="310515" y="532003"/>
                    <a:pt x="310515" y="538861"/>
                  </a:cubicBezTo>
                  <a:cubicBezTo>
                    <a:pt x="310515" y="545719"/>
                    <a:pt x="316103" y="551307"/>
                    <a:pt x="322961" y="551307"/>
                  </a:cubicBezTo>
                  <a:lnTo>
                    <a:pt x="407670" y="551307"/>
                  </a:lnTo>
                  <a:cubicBezTo>
                    <a:pt x="434594" y="551307"/>
                    <a:pt x="457073" y="532384"/>
                    <a:pt x="462788" y="507111"/>
                  </a:cubicBezTo>
                  <a:lnTo>
                    <a:pt x="484378" y="507111"/>
                  </a:lnTo>
                  <a:cubicBezTo>
                    <a:pt x="495808" y="507111"/>
                    <a:pt x="507111" y="502920"/>
                    <a:pt x="516255" y="495300"/>
                  </a:cubicBezTo>
                  <a:lnTo>
                    <a:pt x="563499" y="455041"/>
                  </a:lnTo>
                  <a:cubicBezTo>
                    <a:pt x="574167" y="446024"/>
                    <a:pt x="590169" y="446151"/>
                    <a:pt x="600583" y="455676"/>
                  </a:cubicBezTo>
                  <a:cubicBezTo>
                    <a:pt x="606425" y="460883"/>
                    <a:pt x="609727" y="468503"/>
                    <a:pt x="609727" y="476504"/>
                  </a:cubicBezTo>
                  <a:cubicBezTo>
                    <a:pt x="609727" y="483108"/>
                    <a:pt x="607568" y="489204"/>
                    <a:pt x="603377" y="494284"/>
                  </a:cubicBezTo>
                  <a:lnTo>
                    <a:pt x="559816" y="547243"/>
                  </a:lnTo>
                  <a:cubicBezTo>
                    <a:pt x="546608" y="563245"/>
                    <a:pt x="528193" y="574421"/>
                    <a:pt x="508000" y="578612"/>
                  </a:cubicBezTo>
                  <a:lnTo>
                    <a:pt x="346710" y="612013"/>
                  </a:lnTo>
                  <a:cubicBezTo>
                    <a:pt x="341884" y="613029"/>
                    <a:pt x="338201" y="616712"/>
                    <a:pt x="337058" y="621411"/>
                  </a:cubicBezTo>
                  <a:lnTo>
                    <a:pt x="329819" y="653923"/>
                  </a:lnTo>
                  <a:lnTo>
                    <a:pt x="139700" y="653923"/>
                  </a:lnTo>
                  <a:close/>
                  <a:moveTo>
                    <a:pt x="489204" y="678815"/>
                  </a:moveTo>
                  <a:lnTo>
                    <a:pt x="486664" y="685165"/>
                  </a:lnTo>
                  <a:cubicBezTo>
                    <a:pt x="483235" y="693928"/>
                    <a:pt x="474980" y="699516"/>
                    <a:pt x="465582" y="699516"/>
                  </a:cubicBezTo>
                  <a:lnTo>
                    <a:pt x="304292" y="699516"/>
                  </a:lnTo>
                  <a:cubicBezTo>
                    <a:pt x="294894" y="699516"/>
                    <a:pt x="286639" y="693928"/>
                    <a:pt x="283210" y="685165"/>
                  </a:cubicBezTo>
                  <a:lnTo>
                    <a:pt x="280670" y="678815"/>
                  </a:lnTo>
                  <a:close/>
                  <a:moveTo>
                    <a:pt x="355346" y="653923"/>
                  </a:moveTo>
                  <a:lnTo>
                    <a:pt x="359664" y="634619"/>
                  </a:lnTo>
                  <a:lnTo>
                    <a:pt x="513334" y="602869"/>
                  </a:lnTo>
                  <a:cubicBezTo>
                    <a:pt x="539115" y="597535"/>
                    <a:pt x="562483" y="583311"/>
                    <a:pt x="579247" y="562991"/>
                  </a:cubicBezTo>
                  <a:lnTo>
                    <a:pt x="622808" y="510032"/>
                  </a:lnTo>
                  <a:cubicBezTo>
                    <a:pt x="630682" y="500507"/>
                    <a:pt x="634873" y="488823"/>
                    <a:pt x="634873" y="476504"/>
                  </a:cubicBezTo>
                  <a:cubicBezTo>
                    <a:pt x="634873" y="461518"/>
                    <a:pt x="628523" y="447167"/>
                    <a:pt x="617474" y="437261"/>
                  </a:cubicBezTo>
                  <a:cubicBezTo>
                    <a:pt x="606933" y="427609"/>
                    <a:pt x="593344" y="423291"/>
                    <a:pt x="579755" y="423799"/>
                  </a:cubicBezTo>
                  <a:cubicBezTo>
                    <a:pt x="585597" y="405765"/>
                    <a:pt x="588645" y="386588"/>
                    <a:pt x="588645" y="366522"/>
                  </a:cubicBezTo>
                  <a:cubicBezTo>
                    <a:pt x="588645" y="342138"/>
                    <a:pt x="583819" y="319913"/>
                    <a:pt x="576199" y="299593"/>
                  </a:cubicBezTo>
                  <a:lnTo>
                    <a:pt x="657606" y="299593"/>
                  </a:lnTo>
                  <a:lnTo>
                    <a:pt x="657606" y="653923"/>
                  </a:lnTo>
                  <a:lnTo>
                    <a:pt x="355346" y="653923"/>
                  </a:lnTo>
                  <a:close/>
                  <a:moveTo>
                    <a:pt x="338963" y="153670"/>
                  </a:moveTo>
                  <a:cubicBezTo>
                    <a:pt x="331597" y="153670"/>
                    <a:pt x="325501" y="147701"/>
                    <a:pt x="325501" y="140208"/>
                  </a:cubicBezTo>
                  <a:cubicBezTo>
                    <a:pt x="325501" y="132715"/>
                    <a:pt x="331470" y="126746"/>
                    <a:pt x="338963" y="126746"/>
                  </a:cubicBezTo>
                  <a:lnTo>
                    <a:pt x="431038" y="126746"/>
                  </a:lnTo>
                  <a:cubicBezTo>
                    <a:pt x="438404" y="126746"/>
                    <a:pt x="444500" y="132715"/>
                    <a:pt x="444500" y="140208"/>
                  </a:cubicBezTo>
                  <a:cubicBezTo>
                    <a:pt x="444500" y="147701"/>
                    <a:pt x="438531" y="153670"/>
                    <a:pt x="431038" y="153670"/>
                  </a:cubicBezTo>
                  <a:close/>
                  <a:moveTo>
                    <a:pt x="314833" y="71120"/>
                  </a:moveTo>
                  <a:cubicBezTo>
                    <a:pt x="312674" y="67945"/>
                    <a:pt x="311531" y="64262"/>
                    <a:pt x="311531" y="60452"/>
                  </a:cubicBezTo>
                  <a:cubicBezTo>
                    <a:pt x="311531" y="54356"/>
                    <a:pt x="314452" y="48641"/>
                    <a:pt x="319532" y="45212"/>
                  </a:cubicBezTo>
                  <a:cubicBezTo>
                    <a:pt x="327660" y="39624"/>
                    <a:pt x="338328" y="41275"/>
                    <a:pt x="344551" y="49022"/>
                  </a:cubicBezTo>
                  <a:cubicBezTo>
                    <a:pt x="347726" y="53086"/>
                    <a:pt x="353060" y="54610"/>
                    <a:pt x="358013" y="53086"/>
                  </a:cubicBezTo>
                  <a:cubicBezTo>
                    <a:pt x="362966" y="51562"/>
                    <a:pt x="366395" y="47244"/>
                    <a:pt x="366649" y="42037"/>
                  </a:cubicBezTo>
                  <a:cubicBezTo>
                    <a:pt x="367284" y="32258"/>
                    <a:pt x="375412" y="24638"/>
                    <a:pt x="385064" y="24638"/>
                  </a:cubicBezTo>
                  <a:cubicBezTo>
                    <a:pt x="394716" y="24638"/>
                    <a:pt x="402844" y="32258"/>
                    <a:pt x="403479" y="42037"/>
                  </a:cubicBezTo>
                  <a:cubicBezTo>
                    <a:pt x="403860" y="47117"/>
                    <a:pt x="407289" y="51562"/>
                    <a:pt x="412242" y="53086"/>
                  </a:cubicBezTo>
                  <a:cubicBezTo>
                    <a:pt x="417195" y="54610"/>
                    <a:pt x="422402" y="52959"/>
                    <a:pt x="425704" y="49022"/>
                  </a:cubicBezTo>
                  <a:cubicBezTo>
                    <a:pt x="431800" y="41275"/>
                    <a:pt x="442595" y="39624"/>
                    <a:pt x="450723" y="45212"/>
                  </a:cubicBezTo>
                  <a:cubicBezTo>
                    <a:pt x="459105" y="50927"/>
                    <a:pt x="461264" y="62484"/>
                    <a:pt x="455422" y="70993"/>
                  </a:cubicBezTo>
                  <a:lnTo>
                    <a:pt x="433832" y="102235"/>
                  </a:lnTo>
                  <a:cubicBezTo>
                    <a:pt x="432943" y="102108"/>
                    <a:pt x="432054" y="101981"/>
                    <a:pt x="431165" y="101981"/>
                  </a:cubicBezTo>
                  <a:lnTo>
                    <a:pt x="338963" y="101981"/>
                  </a:lnTo>
                  <a:cubicBezTo>
                    <a:pt x="338074" y="101981"/>
                    <a:pt x="337185" y="102235"/>
                    <a:pt x="336296" y="102235"/>
                  </a:cubicBezTo>
                  <a:close/>
                  <a:moveTo>
                    <a:pt x="341757" y="178435"/>
                  </a:moveTo>
                  <a:lnTo>
                    <a:pt x="428371" y="178435"/>
                  </a:lnTo>
                  <a:cubicBezTo>
                    <a:pt x="471170" y="201930"/>
                    <a:pt x="563880" y="264668"/>
                    <a:pt x="563880" y="366395"/>
                  </a:cubicBezTo>
                  <a:cubicBezTo>
                    <a:pt x="563880" y="391414"/>
                    <a:pt x="558673" y="414528"/>
                    <a:pt x="548513" y="435356"/>
                  </a:cubicBezTo>
                  <a:cubicBezTo>
                    <a:pt x="548259" y="435610"/>
                    <a:pt x="547878" y="435737"/>
                    <a:pt x="547624" y="435991"/>
                  </a:cubicBezTo>
                  <a:lnTo>
                    <a:pt x="500380" y="476123"/>
                  </a:lnTo>
                  <a:cubicBezTo>
                    <a:pt x="495808" y="479933"/>
                    <a:pt x="490093" y="482092"/>
                    <a:pt x="484505" y="482092"/>
                  </a:cubicBezTo>
                  <a:lnTo>
                    <a:pt x="463042" y="482092"/>
                  </a:lnTo>
                  <a:cubicBezTo>
                    <a:pt x="457454" y="456565"/>
                    <a:pt x="434848" y="437896"/>
                    <a:pt x="407670" y="437896"/>
                  </a:cubicBezTo>
                  <a:lnTo>
                    <a:pt x="370713" y="437896"/>
                  </a:lnTo>
                  <a:cubicBezTo>
                    <a:pt x="368046" y="437896"/>
                    <a:pt x="365633" y="437134"/>
                    <a:pt x="363347" y="435483"/>
                  </a:cubicBezTo>
                  <a:cubicBezTo>
                    <a:pt x="342392" y="420751"/>
                    <a:pt x="317754" y="413004"/>
                    <a:pt x="292100" y="413004"/>
                  </a:cubicBezTo>
                  <a:cubicBezTo>
                    <a:pt x="266192" y="413004"/>
                    <a:pt x="241681" y="421005"/>
                    <a:pt x="221488" y="435102"/>
                  </a:cubicBezTo>
                  <a:cubicBezTo>
                    <a:pt x="211455" y="414401"/>
                    <a:pt x="206121" y="391414"/>
                    <a:pt x="206121" y="366522"/>
                  </a:cubicBezTo>
                  <a:cubicBezTo>
                    <a:pt x="206121" y="264795"/>
                    <a:pt x="298831" y="202057"/>
                    <a:pt x="341630" y="178562"/>
                  </a:cubicBezTo>
                  <a:moveTo>
                    <a:pt x="64008" y="280162"/>
                  </a:moveTo>
                  <a:cubicBezTo>
                    <a:pt x="64008" y="263017"/>
                    <a:pt x="77978" y="249174"/>
                    <a:pt x="94996" y="249174"/>
                  </a:cubicBezTo>
                  <a:lnTo>
                    <a:pt x="221234" y="249174"/>
                  </a:lnTo>
                  <a:cubicBezTo>
                    <a:pt x="215392" y="257175"/>
                    <a:pt x="209931" y="265811"/>
                    <a:pt x="205105" y="274701"/>
                  </a:cubicBezTo>
                  <a:lnTo>
                    <a:pt x="99949" y="274701"/>
                  </a:lnTo>
                  <a:cubicBezTo>
                    <a:pt x="93091" y="274701"/>
                    <a:pt x="87503" y="280289"/>
                    <a:pt x="87503" y="287147"/>
                  </a:cubicBezTo>
                  <a:lnTo>
                    <a:pt x="87503" y="653923"/>
                  </a:lnTo>
                  <a:lnTo>
                    <a:pt x="64008" y="653923"/>
                  </a:lnTo>
                  <a:close/>
                  <a:moveTo>
                    <a:pt x="745109" y="734949"/>
                  </a:moveTo>
                  <a:cubicBezTo>
                    <a:pt x="745109" y="740537"/>
                    <a:pt x="740537" y="745109"/>
                    <a:pt x="734949" y="745109"/>
                  </a:cubicBezTo>
                  <a:lnTo>
                    <a:pt x="35052" y="745109"/>
                  </a:lnTo>
                  <a:cubicBezTo>
                    <a:pt x="29464" y="745109"/>
                    <a:pt x="24892" y="740537"/>
                    <a:pt x="24892" y="734949"/>
                  </a:cubicBezTo>
                  <a:lnTo>
                    <a:pt x="24892" y="688975"/>
                  </a:lnTo>
                  <a:cubicBezTo>
                    <a:pt x="24892" y="683387"/>
                    <a:pt x="29464" y="678815"/>
                    <a:pt x="35052" y="678815"/>
                  </a:cubicBezTo>
                  <a:lnTo>
                    <a:pt x="254127" y="678815"/>
                  </a:lnTo>
                  <a:lnTo>
                    <a:pt x="260096" y="694182"/>
                  </a:lnTo>
                  <a:cubicBezTo>
                    <a:pt x="267208" y="712470"/>
                    <a:pt x="284607" y="724408"/>
                    <a:pt x="304292" y="724408"/>
                  </a:cubicBezTo>
                  <a:lnTo>
                    <a:pt x="465582" y="724408"/>
                  </a:lnTo>
                  <a:cubicBezTo>
                    <a:pt x="485267" y="724408"/>
                    <a:pt x="502666" y="712597"/>
                    <a:pt x="509778" y="694182"/>
                  </a:cubicBezTo>
                  <a:lnTo>
                    <a:pt x="515747" y="678815"/>
                  </a:lnTo>
                  <a:lnTo>
                    <a:pt x="734949" y="678815"/>
                  </a:lnTo>
                  <a:cubicBezTo>
                    <a:pt x="740537" y="678815"/>
                    <a:pt x="745109" y="683387"/>
                    <a:pt x="745109" y="688975"/>
                  </a:cubicBezTo>
                  <a:close/>
                  <a:moveTo>
                    <a:pt x="405892" y="349377"/>
                  </a:moveTo>
                  <a:cubicBezTo>
                    <a:pt x="405892" y="339217"/>
                    <a:pt x="397637" y="330962"/>
                    <a:pt x="387477" y="330962"/>
                  </a:cubicBezTo>
                  <a:cubicBezTo>
                    <a:pt x="363601" y="330962"/>
                    <a:pt x="344170" y="311531"/>
                    <a:pt x="344170" y="287655"/>
                  </a:cubicBezTo>
                  <a:cubicBezTo>
                    <a:pt x="344170" y="268097"/>
                    <a:pt x="357251" y="251841"/>
                    <a:pt x="375031" y="246380"/>
                  </a:cubicBezTo>
                  <a:lnTo>
                    <a:pt x="375031" y="236728"/>
                  </a:lnTo>
                  <a:cubicBezTo>
                    <a:pt x="375031" y="229870"/>
                    <a:pt x="380619" y="224282"/>
                    <a:pt x="387477" y="224282"/>
                  </a:cubicBezTo>
                  <a:cubicBezTo>
                    <a:pt x="394335" y="224282"/>
                    <a:pt x="399923" y="229870"/>
                    <a:pt x="399923" y="236728"/>
                  </a:cubicBezTo>
                  <a:lnTo>
                    <a:pt x="399923" y="246380"/>
                  </a:lnTo>
                  <a:cubicBezTo>
                    <a:pt x="417703" y="251714"/>
                    <a:pt x="430784" y="268097"/>
                    <a:pt x="430784" y="287655"/>
                  </a:cubicBezTo>
                  <a:cubicBezTo>
                    <a:pt x="430784" y="294513"/>
                    <a:pt x="425196" y="300101"/>
                    <a:pt x="418338" y="300101"/>
                  </a:cubicBezTo>
                  <a:cubicBezTo>
                    <a:pt x="411480" y="300101"/>
                    <a:pt x="405892" y="294513"/>
                    <a:pt x="405892" y="287655"/>
                  </a:cubicBezTo>
                  <a:cubicBezTo>
                    <a:pt x="405892" y="277495"/>
                    <a:pt x="397637" y="269240"/>
                    <a:pt x="387477" y="269240"/>
                  </a:cubicBezTo>
                  <a:cubicBezTo>
                    <a:pt x="377317" y="269240"/>
                    <a:pt x="369062" y="277495"/>
                    <a:pt x="369062" y="287655"/>
                  </a:cubicBezTo>
                  <a:cubicBezTo>
                    <a:pt x="369062" y="297815"/>
                    <a:pt x="377317" y="306070"/>
                    <a:pt x="387477" y="306070"/>
                  </a:cubicBezTo>
                  <a:cubicBezTo>
                    <a:pt x="411353" y="306070"/>
                    <a:pt x="430784" y="325501"/>
                    <a:pt x="430784" y="349377"/>
                  </a:cubicBezTo>
                  <a:cubicBezTo>
                    <a:pt x="430784" y="368935"/>
                    <a:pt x="417703" y="385191"/>
                    <a:pt x="399923" y="390652"/>
                  </a:cubicBezTo>
                  <a:lnTo>
                    <a:pt x="399923" y="400304"/>
                  </a:lnTo>
                  <a:cubicBezTo>
                    <a:pt x="399923" y="407162"/>
                    <a:pt x="394335" y="412750"/>
                    <a:pt x="387477" y="412750"/>
                  </a:cubicBezTo>
                  <a:cubicBezTo>
                    <a:pt x="380619" y="412750"/>
                    <a:pt x="375031" y="407162"/>
                    <a:pt x="375031" y="400304"/>
                  </a:cubicBezTo>
                  <a:lnTo>
                    <a:pt x="375031" y="390652"/>
                  </a:lnTo>
                  <a:cubicBezTo>
                    <a:pt x="357251" y="385318"/>
                    <a:pt x="344170" y="368935"/>
                    <a:pt x="344170" y="349377"/>
                  </a:cubicBezTo>
                  <a:cubicBezTo>
                    <a:pt x="344170" y="342519"/>
                    <a:pt x="349758" y="336931"/>
                    <a:pt x="356616" y="336931"/>
                  </a:cubicBezTo>
                  <a:cubicBezTo>
                    <a:pt x="363474" y="336931"/>
                    <a:pt x="369062" y="342519"/>
                    <a:pt x="369062" y="349377"/>
                  </a:cubicBezTo>
                  <a:cubicBezTo>
                    <a:pt x="369062" y="359537"/>
                    <a:pt x="377317" y="367792"/>
                    <a:pt x="387477" y="367792"/>
                  </a:cubicBezTo>
                  <a:cubicBezTo>
                    <a:pt x="397637" y="367792"/>
                    <a:pt x="405892" y="359537"/>
                    <a:pt x="405892" y="349377"/>
                  </a:cubicBezTo>
                  <a:moveTo>
                    <a:pt x="158496" y="109855"/>
                  </a:moveTo>
                  <a:cubicBezTo>
                    <a:pt x="153670" y="105029"/>
                    <a:pt x="153670" y="97155"/>
                    <a:pt x="158623" y="92329"/>
                  </a:cubicBezTo>
                  <a:cubicBezTo>
                    <a:pt x="163576" y="87503"/>
                    <a:pt x="171323" y="87503"/>
                    <a:pt x="176149" y="92456"/>
                  </a:cubicBezTo>
                  <a:lnTo>
                    <a:pt x="220091" y="137033"/>
                  </a:lnTo>
                  <a:cubicBezTo>
                    <a:pt x="224917" y="141859"/>
                    <a:pt x="224917" y="149733"/>
                    <a:pt x="219964" y="154559"/>
                  </a:cubicBezTo>
                  <a:cubicBezTo>
                    <a:pt x="217551" y="156972"/>
                    <a:pt x="214376" y="158115"/>
                    <a:pt x="211201" y="158115"/>
                  </a:cubicBezTo>
                  <a:cubicBezTo>
                    <a:pt x="208026" y="158115"/>
                    <a:pt x="204851" y="156845"/>
                    <a:pt x="202438" y="154432"/>
                  </a:cubicBezTo>
                  <a:close/>
                  <a:moveTo>
                    <a:pt x="230505" y="74676"/>
                  </a:moveTo>
                  <a:cubicBezTo>
                    <a:pt x="228473" y="68072"/>
                    <a:pt x="232029" y="61214"/>
                    <a:pt x="238633" y="59055"/>
                  </a:cubicBezTo>
                  <a:cubicBezTo>
                    <a:pt x="245237" y="56896"/>
                    <a:pt x="252095" y="60579"/>
                    <a:pt x="254127" y="67183"/>
                  </a:cubicBezTo>
                  <a:lnTo>
                    <a:pt x="264668" y="100838"/>
                  </a:lnTo>
                  <a:cubicBezTo>
                    <a:pt x="266700" y="107315"/>
                    <a:pt x="263144" y="114300"/>
                    <a:pt x="256540" y="116459"/>
                  </a:cubicBezTo>
                  <a:cubicBezTo>
                    <a:pt x="255270" y="116840"/>
                    <a:pt x="254000" y="116967"/>
                    <a:pt x="252857" y="116967"/>
                  </a:cubicBezTo>
                  <a:cubicBezTo>
                    <a:pt x="247523" y="116967"/>
                    <a:pt x="242697" y="113538"/>
                    <a:pt x="241046" y="108204"/>
                  </a:cubicBezTo>
                  <a:close/>
                  <a:moveTo>
                    <a:pt x="124333" y="171958"/>
                  </a:moveTo>
                  <a:cubicBezTo>
                    <a:pt x="126492" y="165481"/>
                    <a:pt x="133477" y="161925"/>
                    <a:pt x="139954" y="164084"/>
                  </a:cubicBezTo>
                  <a:lnTo>
                    <a:pt x="173355" y="175006"/>
                  </a:lnTo>
                  <a:cubicBezTo>
                    <a:pt x="179832" y="177165"/>
                    <a:pt x="183388" y="184150"/>
                    <a:pt x="181229" y="190627"/>
                  </a:cubicBezTo>
                  <a:cubicBezTo>
                    <a:pt x="179451" y="195834"/>
                    <a:pt x="174625" y="199136"/>
                    <a:pt x="169418" y="199136"/>
                  </a:cubicBezTo>
                  <a:cubicBezTo>
                    <a:pt x="168148" y="199136"/>
                    <a:pt x="166878" y="198882"/>
                    <a:pt x="165608" y="198501"/>
                  </a:cubicBezTo>
                  <a:lnTo>
                    <a:pt x="132207" y="187579"/>
                  </a:lnTo>
                  <a:cubicBezTo>
                    <a:pt x="125730" y="185420"/>
                    <a:pt x="122174" y="178435"/>
                    <a:pt x="124333" y="171958"/>
                  </a:cubicBezTo>
                  <a:moveTo>
                    <a:pt x="549783" y="154559"/>
                  </a:moveTo>
                  <a:cubicBezTo>
                    <a:pt x="544830" y="149733"/>
                    <a:pt x="544830" y="141859"/>
                    <a:pt x="549656" y="137033"/>
                  </a:cubicBezTo>
                  <a:lnTo>
                    <a:pt x="593598" y="92456"/>
                  </a:lnTo>
                  <a:cubicBezTo>
                    <a:pt x="598424" y="87630"/>
                    <a:pt x="606298" y="87503"/>
                    <a:pt x="611124" y="92329"/>
                  </a:cubicBezTo>
                  <a:cubicBezTo>
                    <a:pt x="615950" y="97155"/>
                    <a:pt x="616077" y="105029"/>
                    <a:pt x="611251" y="109855"/>
                  </a:cubicBezTo>
                  <a:lnTo>
                    <a:pt x="567309" y="154432"/>
                  </a:lnTo>
                  <a:cubicBezTo>
                    <a:pt x="564896" y="156845"/>
                    <a:pt x="561721" y="158115"/>
                    <a:pt x="558419" y="158115"/>
                  </a:cubicBezTo>
                  <a:cubicBezTo>
                    <a:pt x="555117" y="158115"/>
                    <a:pt x="552069" y="156972"/>
                    <a:pt x="549656" y="154559"/>
                  </a:cubicBezTo>
                  <a:moveTo>
                    <a:pt x="504952" y="100965"/>
                  </a:moveTo>
                  <a:lnTo>
                    <a:pt x="515493" y="67310"/>
                  </a:lnTo>
                  <a:cubicBezTo>
                    <a:pt x="517525" y="60706"/>
                    <a:pt x="524510" y="57150"/>
                    <a:pt x="530987" y="59182"/>
                  </a:cubicBezTo>
                  <a:cubicBezTo>
                    <a:pt x="537464" y="61214"/>
                    <a:pt x="541147" y="68199"/>
                    <a:pt x="539115" y="74803"/>
                  </a:cubicBezTo>
                  <a:lnTo>
                    <a:pt x="528574" y="108458"/>
                  </a:lnTo>
                  <a:cubicBezTo>
                    <a:pt x="526923" y="113792"/>
                    <a:pt x="521970" y="117221"/>
                    <a:pt x="516763" y="117221"/>
                  </a:cubicBezTo>
                  <a:cubicBezTo>
                    <a:pt x="515493" y="117221"/>
                    <a:pt x="514223" y="117094"/>
                    <a:pt x="513080" y="116586"/>
                  </a:cubicBezTo>
                  <a:cubicBezTo>
                    <a:pt x="506603" y="114554"/>
                    <a:pt x="502920" y="107569"/>
                    <a:pt x="504952" y="100965"/>
                  </a:cubicBezTo>
                  <a:moveTo>
                    <a:pt x="596138" y="175133"/>
                  </a:moveTo>
                  <a:lnTo>
                    <a:pt x="629539" y="164211"/>
                  </a:lnTo>
                  <a:cubicBezTo>
                    <a:pt x="636016" y="162052"/>
                    <a:pt x="643128" y="165608"/>
                    <a:pt x="645160" y="172085"/>
                  </a:cubicBezTo>
                  <a:cubicBezTo>
                    <a:pt x="647192" y="178562"/>
                    <a:pt x="643763" y="185674"/>
                    <a:pt x="637286" y="187706"/>
                  </a:cubicBezTo>
                  <a:lnTo>
                    <a:pt x="603885" y="198628"/>
                  </a:lnTo>
                  <a:cubicBezTo>
                    <a:pt x="602615" y="199009"/>
                    <a:pt x="601345" y="199263"/>
                    <a:pt x="600075" y="199263"/>
                  </a:cubicBezTo>
                  <a:cubicBezTo>
                    <a:pt x="594868" y="199263"/>
                    <a:pt x="590042" y="195961"/>
                    <a:pt x="588264" y="190754"/>
                  </a:cubicBezTo>
                  <a:cubicBezTo>
                    <a:pt x="586105" y="184277"/>
                    <a:pt x="589661" y="177165"/>
                    <a:pt x="596138" y="175133"/>
                  </a:cubicBezTo>
                </a:path>
              </a:pathLst>
            </a:custGeom>
            <a:solidFill>
              <a:srgbClr val="0F8C00"/>
            </a:solidFill>
          </p:spPr>
        </p:sp>
      </p:grpSp>
      <p:grpSp>
        <p:nvGrpSpPr>
          <p:cNvPr id="73" name="Group 73"/>
          <p:cNvGrpSpPr>
            <a:grpSpLocks noChangeAspect="1"/>
          </p:cNvGrpSpPr>
          <p:nvPr/>
        </p:nvGrpSpPr>
        <p:grpSpPr>
          <a:xfrm>
            <a:off x="10407244" y="5273354"/>
            <a:ext cx="479260" cy="612581"/>
            <a:chOff x="0" y="0"/>
            <a:chExt cx="479260" cy="612572"/>
          </a:xfrm>
        </p:grpSpPr>
        <p:sp>
          <p:nvSpPr>
            <p:cNvPr id="74" name="Freeform 74"/>
            <p:cNvSpPr/>
            <p:nvPr/>
          </p:nvSpPr>
          <p:spPr>
            <a:xfrm>
              <a:off x="-127" y="-2921"/>
              <a:ext cx="479552" cy="616331"/>
            </a:xfrm>
            <a:custGeom>
              <a:avLst/>
              <a:gdLst/>
              <a:ahLst/>
              <a:cxnLst/>
              <a:rect l="l" t="t" r="r" b="b"/>
              <a:pathLst>
                <a:path w="479552" h="616331">
                  <a:moveTo>
                    <a:pt x="284226" y="74676"/>
                  </a:moveTo>
                  <a:cubicBezTo>
                    <a:pt x="281940" y="74676"/>
                    <a:pt x="279781" y="73660"/>
                    <a:pt x="278384" y="71882"/>
                  </a:cubicBezTo>
                  <a:cubicBezTo>
                    <a:pt x="276987" y="70104"/>
                    <a:pt x="276479" y="67818"/>
                    <a:pt x="277114" y="65532"/>
                  </a:cubicBezTo>
                  <a:cubicBezTo>
                    <a:pt x="281051" y="50038"/>
                    <a:pt x="274955" y="33655"/>
                    <a:pt x="261747" y="24511"/>
                  </a:cubicBezTo>
                  <a:cubicBezTo>
                    <a:pt x="248539" y="15367"/>
                    <a:pt x="231140" y="15367"/>
                    <a:pt x="217932" y="24511"/>
                  </a:cubicBezTo>
                  <a:cubicBezTo>
                    <a:pt x="204724" y="33655"/>
                    <a:pt x="198628" y="50038"/>
                    <a:pt x="202565" y="65532"/>
                  </a:cubicBezTo>
                  <a:cubicBezTo>
                    <a:pt x="203581" y="69469"/>
                    <a:pt x="201168" y="73406"/>
                    <a:pt x="197231" y="74422"/>
                  </a:cubicBezTo>
                  <a:cubicBezTo>
                    <a:pt x="193294" y="75438"/>
                    <a:pt x="189357" y="73025"/>
                    <a:pt x="188341" y="69215"/>
                  </a:cubicBezTo>
                  <a:cubicBezTo>
                    <a:pt x="182880" y="47752"/>
                    <a:pt x="191389" y="25146"/>
                    <a:pt x="209550" y="12573"/>
                  </a:cubicBezTo>
                  <a:cubicBezTo>
                    <a:pt x="227711" y="0"/>
                    <a:pt x="251841" y="0"/>
                    <a:pt x="270129" y="12573"/>
                  </a:cubicBezTo>
                  <a:cubicBezTo>
                    <a:pt x="288417" y="25146"/>
                    <a:pt x="296799" y="47752"/>
                    <a:pt x="291338" y="69215"/>
                  </a:cubicBezTo>
                  <a:cubicBezTo>
                    <a:pt x="290449" y="72517"/>
                    <a:pt x="287528" y="74803"/>
                    <a:pt x="284226" y="74803"/>
                  </a:cubicBezTo>
                  <a:moveTo>
                    <a:pt x="344551" y="217932"/>
                  </a:moveTo>
                  <a:cubicBezTo>
                    <a:pt x="342011" y="217932"/>
                    <a:pt x="339725" y="216662"/>
                    <a:pt x="338328" y="214630"/>
                  </a:cubicBezTo>
                  <a:cubicBezTo>
                    <a:pt x="336931" y="212598"/>
                    <a:pt x="336804" y="209931"/>
                    <a:pt x="337820" y="207645"/>
                  </a:cubicBezTo>
                  <a:cubicBezTo>
                    <a:pt x="342773" y="196215"/>
                    <a:pt x="345313" y="183769"/>
                    <a:pt x="345186" y="171196"/>
                  </a:cubicBezTo>
                  <a:cubicBezTo>
                    <a:pt x="345186" y="113030"/>
                    <a:pt x="298069" y="65913"/>
                    <a:pt x="239903" y="65913"/>
                  </a:cubicBezTo>
                  <a:cubicBezTo>
                    <a:pt x="181737" y="65913"/>
                    <a:pt x="134620" y="113030"/>
                    <a:pt x="134620" y="171196"/>
                  </a:cubicBezTo>
                  <a:cubicBezTo>
                    <a:pt x="134493" y="183642"/>
                    <a:pt x="136906" y="196088"/>
                    <a:pt x="141986" y="207645"/>
                  </a:cubicBezTo>
                  <a:cubicBezTo>
                    <a:pt x="143637" y="211328"/>
                    <a:pt x="141986" y="215646"/>
                    <a:pt x="138303" y="217297"/>
                  </a:cubicBezTo>
                  <a:cubicBezTo>
                    <a:pt x="134620" y="218948"/>
                    <a:pt x="130302" y="217297"/>
                    <a:pt x="128524" y="213614"/>
                  </a:cubicBezTo>
                  <a:cubicBezTo>
                    <a:pt x="122682" y="200279"/>
                    <a:pt x="119761" y="185801"/>
                    <a:pt x="119888" y="171196"/>
                  </a:cubicBezTo>
                  <a:cubicBezTo>
                    <a:pt x="119888" y="104902"/>
                    <a:pt x="173609" y="51181"/>
                    <a:pt x="239903" y="51181"/>
                  </a:cubicBezTo>
                  <a:cubicBezTo>
                    <a:pt x="306197" y="51181"/>
                    <a:pt x="359918" y="104902"/>
                    <a:pt x="359918" y="171196"/>
                  </a:cubicBezTo>
                  <a:cubicBezTo>
                    <a:pt x="360045" y="185801"/>
                    <a:pt x="357124" y="200279"/>
                    <a:pt x="351282" y="213614"/>
                  </a:cubicBezTo>
                  <a:cubicBezTo>
                    <a:pt x="350139" y="216281"/>
                    <a:pt x="347472" y="217932"/>
                    <a:pt x="344551" y="217932"/>
                  </a:cubicBezTo>
                  <a:moveTo>
                    <a:pt x="472059" y="615442"/>
                  </a:moveTo>
                  <a:lnTo>
                    <a:pt x="7493" y="615442"/>
                  </a:lnTo>
                  <a:cubicBezTo>
                    <a:pt x="5461" y="615442"/>
                    <a:pt x="3556" y="614553"/>
                    <a:pt x="2159" y="613156"/>
                  </a:cubicBezTo>
                  <a:cubicBezTo>
                    <a:pt x="762" y="611759"/>
                    <a:pt x="0" y="609727"/>
                    <a:pt x="127" y="607695"/>
                  </a:cubicBezTo>
                  <a:lnTo>
                    <a:pt x="7112" y="449580"/>
                  </a:lnTo>
                  <a:cubicBezTo>
                    <a:pt x="9017" y="403098"/>
                    <a:pt x="42672" y="363982"/>
                    <a:pt x="88392" y="355092"/>
                  </a:cubicBezTo>
                  <a:lnTo>
                    <a:pt x="151511" y="342773"/>
                  </a:lnTo>
                  <a:cubicBezTo>
                    <a:pt x="168021" y="338201"/>
                    <a:pt x="181483" y="326390"/>
                    <a:pt x="188087" y="310642"/>
                  </a:cubicBezTo>
                  <a:cubicBezTo>
                    <a:pt x="189103" y="308229"/>
                    <a:pt x="191262" y="306451"/>
                    <a:pt x="193929" y="306197"/>
                  </a:cubicBezTo>
                  <a:cubicBezTo>
                    <a:pt x="196596" y="305943"/>
                    <a:pt x="199136" y="306959"/>
                    <a:pt x="200787" y="308991"/>
                  </a:cubicBezTo>
                  <a:cubicBezTo>
                    <a:pt x="202438" y="311023"/>
                    <a:pt x="202692" y="313944"/>
                    <a:pt x="201676" y="316357"/>
                  </a:cubicBezTo>
                  <a:cubicBezTo>
                    <a:pt x="193167" y="336550"/>
                    <a:pt x="175768" y="351663"/>
                    <a:pt x="154559" y="357251"/>
                  </a:cubicBezTo>
                  <a:lnTo>
                    <a:pt x="91313" y="369570"/>
                  </a:lnTo>
                  <a:cubicBezTo>
                    <a:pt x="52197" y="377190"/>
                    <a:pt x="23495" y="410591"/>
                    <a:pt x="21844" y="450342"/>
                  </a:cubicBezTo>
                  <a:lnTo>
                    <a:pt x="15113" y="600837"/>
                  </a:lnTo>
                  <a:lnTo>
                    <a:pt x="464312" y="600837"/>
                  </a:lnTo>
                  <a:lnTo>
                    <a:pt x="457708" y="450215"/>
                  </a:lnTo>
                  <a:cubicBezTo>
                    <a:pt x="456819" y="431038"/>
                    <a:pt x="449580" y="412750"/>
                    <a:pt x="437261" y="398145"/>
                  </a:cubicBezTo>
                  <a:cubicBezTo>
                    <a:pt x="434721" y="395097"/>
                    <a:pt x="435102" y="390398"/>
                    <a:pt x="438150" y="387858"/>
                  </a:cubicBezTo>
                  <a:cubicBezTo>
                    <a:pt x="441198" y="385318"/>
                    <a:pt x="445770" y="385572"/>
                    <a:pt x="448437" y="388620"/>
                  </a:cubicBezTo>
                  <a:cubicBezTo>
                    <a:pt x="462915" y="405765"/>
                    <a:pt x="471424" y="427101"/>
                    <a:pt x="472440" y="449580"/>
                  </a:cubicBezTo>
                  <a:lnTo>
                    <a:pt x="479425" y="607822"/>
                  </a:lnTo>
                  <a:cubicBezTo>
                    <a:pt x="479552" y="609854"/>
                    <a:pt x="478790" y="611759"/>
                    <a:pt x="477393" y="613283"/>
                  </a:cubicBezTo>
                  <a:cubicBezTo>
                    <a:pt x="475996" y="614807"/>
                    <a:pt x="474091" y="615569"/>
                    <a:pt x="472059" y="615569"/>
                  </a:cubicBezTo>
                  <a:moveTo>
                    <a:pt x="320294" y="355219"/>
                  </a:moveTo>
                  <a:cubicBezTo>
                    <a:pt x="319405" y="355219"/>
                    <a:pt x="318516" y="355092"/>
                    <a:pt x="317627" y="354711"/>
                  </a:cubicBezTo>
                  <a:cubicBezTo>
                    <a:pt x="299720" y="347853"/>
                    <a:pt x="285242" y="333883"/>
                    <a:pt x="277876" y="316103"/>
                  </a:cubicBezTo>
                  <a:cubicBezTo>
                    <a:pt x="276860" y="313690"/>
                    <a:pt x="277114" y="310896"/>
                    <a:pt x="278765" y="308737"/>
                  </a:cubicBezTo>
                  <a:cubicBezTo>
                    <a:pt x="280416" y="306578"/>
                    <a:pt x="282956" y="305562"/>
                    <a:pt x="285623" y="305943"/>
                  </a:cubicBezTo>
                  <a:cubicBezTo>
                    <a:pt x="288290" y="306324"/>
                    <a:pt x="290449" y="307975"/>
                    <a:pt x="291465" y="310515"/>
                  </a:cubicBezTo>
                  <a:cubicBezTo>
                    <a:pt x="297434" y="324612"/>
                    <a:pt x="308864" y="335661"/>
                    <a:pt x="323088" y="341122"/>
                  </a:cubicBezTo>
                  <a:cubicBezTo>
                    <a:pt x="326390" y="342392"/>
                    <a:pt x="328295" y="345821"/>
                    <a:pt x="327660" y="349377"/>
                  </a:cubicBezTo>
                  <a:cubicBezTo>
                    <a:pt x="327025" y="352933"/>
                    <a:pt x="323977" y="355346"/>
                    <a:pt x="320421" y="355346"/>
                  </a:cubicBezTo>
                  <a:moveTo>
                    <a:pt x="239903" y="425831"/>
                  </a:moveTo>
                  <a:cubicBezTo>
                    <a:pt x="239014" y="425831"/>
                    <a:pt x="238125" y="425704"/>
                    <a:pt x="237363" y="425323"/>
                  </a:cubicBezTo>
                  <a:cubicBezTo>
                    <a:pt x="185039" y="405638"/>
                    <a:pt x="148717" y="356362"/>
                    <a:pt x="147193" y="354330"/>
                  </a:cubicBezTo>
                  <a:cubicBezTo>
                    <a:pt x="144780" y="351028"/>
                    <a:pt x="145542" y="346456"/>
                    <a:pt x="148844" y="344043"/>
                  </a:cubicBezTo>
                  <a:cubicBezTo>
                    <a:pt x="152146" y="341630"/>
                    <a:pt x="156718" y="342392"/>
                    <a:pt x="159131" y="345694"/>
                  </a:cubicBezTo>
                  <a:cubicBezTo>
                    <a:pt x="159512" y="346202"/>
                    <a:pt x="193167" y="391922"/>
                    <a:pt x="240030" y="410591"/>
                  </a:cubicBezTo>
                  <a:cubicBezTo>
                    <a:pt x="266192" y="400431"/>
                    <a:pt x="287909" y="381762"/>
                    <a:pt x="301625" y="367792"/>
                  </a:cubicBezTo>
                  <a:cubicBezTo>
                    <a:pt x="303530" y="365887"/>
                    <a:pt x="306197" y="365125"/>
                    <a:pt x="308737" y="365760"/>
                  </a:cubicBezTo>
                  <a:cubicBezTo>
                    <a:pt x="311277" y="366395"/>
                    <a:pt x="313309" y="368427"/>
                    <a:pt x="314071" y="370967"/>
                  </a:cubicBezTo>
                  <a:cubicBezTo>
                    <a:pt x="314833" y="373507"/>
                    <a:pt x="314071" y="376174"/>
                    <a:pt x="312166" y="378079"/>
                  </a:cubicBezTo>
                  <a:cubicBezTo>
                    <a:pt x="296926" y="393700"/>
                    <a:pt x="272415" y="414528"/>
                    <a:pt x="242570" y="425323"/>
                  </a:cubicBezTo>
                  <a:cubicBezTo>
                    <a:pt x="241808" y="425577"/>
                    <a:pt x="240919" y="425831"/>
                    <a:pt x="240030" y="425831"/>
                  </a:cubicBezTo>
                  <a:moveTo>
                    <a:pt x="93091" y="615315"/>
                  </a:moveTo>
                  <a:cubicBezTo>
                    <a:pt x="91186" y="615315"/>
                    <a:pt x="89281" y="614553"/>
                    <a:pt x="87884" y="613156"/>
                  </a:cubicBezTo>
                  <a:cubicBezTo>
                    <a:pt x="86487" y="611759"/>
                    <a:pt x="85725" y="609854"/>
                    <a:pt x="85725" y="607949"/>
                  </a:cubicBezTo>
                  <a:lnTo>
                    <a:pt x="85725" y="539623"/>
                  </a:lnTo>
                  <a:lnTo>
                    <a:pt x="10922" y="539623"/>
                  </a:lnTo>
                  <a:cubicBezTo>
                    <a:pt x="6858" y="539623"/>
                    <a:pt x="3556" y="536321"/>
                    <a:pt x="3556" y="532257"/>
                  </a:cubicBezTo>
                  <a:cubicBezTo>
                    <a:pt x="3556" y="528193"/>
                    <a:pt x="6858" y="524891"/>
                    <a:pt x="10922" y="524891"/>
                  </a:cubicBezTo>
                  <a:lnTo>
                    <a:pt x="93091" y="524891"/>
                  </a:lnTo>
                  <a:cubicBezTo>
                    <a:pt x="97155" y="524891"/>
                    <a:pt x="100457" y="528193"/>
                    <a:pt x="100457" y="532257"/>
                  </a:cubicBezTo>
                  <a:lnTo>
                    <a:pt x="100457" y="607949"/>
                  </a:lnTo>
                  <a:cubicBezTo>
                    <a:pt x="100457" y="612013"/>
                    <a:pt x="97155" y="615315"/>
                    <a:pt x="93091" y="615315"/>
                  </a:cubicBezTo>
                  <a:moveTo>
                    <a:pt x="98552" y="615442"/>
                  </a:moveTo>
                  <a:cubicBezTo>
                    <a:pt x="95377" y="615442"/>
                    <a:pt x="92583" y="613410"/>
                    <a:pt x="91567" y="610362"/>
                  </a:cubicBezTo>
                  <a:cubicBezTo>
                    <a:pt x="90551" y="607314"/>
                    <a:pt x="91694" y="604012"/>
                    <a:pt x="94234" y="602107"/>
                  </a:cubicBezTo>
                  <a:cubicBezTo>
                    <a:pt x="99949" y="597916"/>
                    <a:pt x="235077" y="496951"/>
                    <a:pt x="314706" y="342646"/>
                  </a:cubicBezTo>
                  <a:cubicBezTo>
                    <a:pt x="318135" y="335915"/>
                    <a:pt x="325374" y="332105"/>
                    <a:pt x="332867" y="332994"/>
                  </a:cubicBezTo>
                  <a:cubicBezTo>
                    <a:pt x="359029" y="336169"/>
                    <a:pt x="422402" y="346583"/>
                    <a:pt x="447040" y="375285"/>
                  </a:cubicBezTo>
                  <a:cubicBezTo>
                    <a:pt x="450850" y="379857"/>
                    <a:pt x="452247" y="385953"/>
                    <a:pt x="450850" y="391668"/>
                  </a:cubicBezTo>
                  <a:lnTo>
                    <a:pt x="394208" y="609981"/>
                  </a:lnTo>
                  <a:cubicBezTo>
                    <a:pt x="393192" y="613918"/>
                    <a:pt x="389128" y="616331"/>
                    <a:pt x="385191" y="615315"/>
                  </a:cubicBezTo>
                  <a:cubicBezTo>
                    <a:pt x="381254" y="614299"/>
                    <a:pt x="378841" y="610235"/>
                    <a:pt x="379984" y="606298"/>
                  </a:cubicBezTo>
                  <a:lnTo>
                    <a:pt x="436626" y="388112"/>
                  </a:lnTo>
                  <a:cubicBezTo>
                    <a:pt x="436880" y="386969"/>
                    <a:pt x="436626" y="385826"/>
                    <a:pt x="435991" y="385064"/>
                  </a:cubicBezTo>
                  <a:cubicBezTo>
                    <a:pt x="414274" y="359664"/>
                    <a:pt x="350266" y="350139"/>
                    <a:pt x="331216" y="347853"/>
                  </a:cubicBezTo>
                  <a:cubicBezTo>
                    <a:pt x="329819" y="347726"/>
                    <a:pt x="328422" y="348488"/>
                    <a:pt x="327787" y="349631"/>
                  </a:cubicBezTo>
                  <a:cubicBezTo>
                    <a:pt x="246634" y="506730"/>
                    <a:pt x="108839" y="609727"/>
                    <a:pt x="102997" y="614045"/>
                  </a:cubicBezTo>
                  <a:cubicBezTo>
                    <a:pt x="101727" y="614934"/>
                    <a:pt x="100203" y="615442"/>
                    <a:pt x="98679" y="615442"/>
                  </a:cubicBezTo>
                  <a:moveTo>
                    <a:pt x="468757" y="541020"/>
                  </a:moveTo>
                  <a:lnTo>
                    <a:pt x="406527" y="541020"/>
                  </a:lnTo>
                  <a:cubicBezTo>
                    <a:pt x="402463" y="541020"/>
                    <a:pt x="399161" y="537718"/>
                    <a:pt x="399161" y="533654"/>
                  </a:cubicBezTo>
                  <a:cubicBezTo>
                    <a:pt x="399161" y="529590"/>
                    <a:pt x="402463" y="526288"/>
                    <a:pt x="406527" y="526288"/>
                  </a:cubicBezTo>
                  <a:lnTo>
                    <a:pt x="468757" y="526288"/>
                  </a:lnTo>
                  <a:cubicBezTo>
                    <a:pt x="472821" y="526288"/>
                    <a:pt x="476123" y="529590"/>
                    <a:pt x="476123" y="533654"/>
                  </a:cubicBezTo>
                  <a:cubicBezTo>
                    <a:pt x="476123" y="537718"/>
                    <a:pt x="472821" y="541020"/>
                    <a:pt x="468757" y="541020"/>
                  </a:cubicBezTo>
                  <a:moveTo>
                    <a:pt x="321691" y="255397"/>
                  </a:moveTo>
                  <a:lnTo>
                    <a:pt x="313563" y="255397"/>
                  </a:lnTo>
                  <a:cubicBezTo>
                    <a:pt x="309499" y="255397"/>
                    <a:pt x="306197" y="252095"/>
                    <a:pt x="306197" y="248031"/>
                  </a:cubicBezTo>
                  <a:cubicBezTo>
                    <a:pt x="306197" y="243967"/>
                    <a:pt x="309499" y="240665"/>
                    <a:pt x="313563" y="240665"/>
                  </a:cubicBezTo>
                  <a:lnTo>
                    <a:pt x="321691" y="240665"/>
                  </a:lnTo>
                  <a:cubicBezTo>
                    <a:pt x="328295" y="240665"/>
                    <a:pt x="334264" y="237236"/>
                    <a:pt x="337566" y="231521"/>
                  </a:cubicBezTo>
                  <a:cubicBezTo>
                    <a:pt x="340868" y="225806"/>
                    <a:pt x="340868" y="218948"/>
                    <a:pt x="337566" y="213233"/>
                  </a:cubicBezTo>
                  <a:cubicBezTo>
                    <a:pt x="334264" y="207518"/>
                    <a:pt x="328295" y="204089"/>
                    <a:pt x="321691" y="204089"/>
                  </a:cubicBezTo>
                  <a:lnTo>
                    <a:pt x="313436" y="204089"/>
                  </a:lnTo>
                  <a:cubicBezTo>
                    <a:pt x="309372" y="204089"/>
                    <a:pt x="306070" y="200787"/>
                    <a:pt x="306070" y="196723"/>
                  </a:cubicBezTo>
                  <a:cubicBezTo>
                    <a:pt x="306070" y="192659"/>
                    <a:pt x="309372" y="189357"/>
                    <a:pt x="313436" y="189357"/>
                  </a:cubicBezTo>
                  <a:lnTo>
                    <a:pt x="321691" y="189357"/>
                  </a:lnTo>
                  <a:cubicBezTo>
                    <a:pt x="339852" y="189357"/>
                    <a:pt x="354711" y="204089"/>
                    <a:pt x="354711" y="222377"/>
                  </a:cubicBezTo>
                  <a:cubicBezTo>
                    <a:pt x="354711" y="240665"/>
                    <a:pt x="339979" y="255397"/>
                    <a:pt x="321691" y="255397"/>
                  </a:cubicBezTo>
                  <a:moveTo>
                    <a:pt x="165481" y="255397"/>
                  </a:moveTo>
                  <a:lnTo>
                    <a:pt x="157734" y="255397"/>
                  </a:lnTo>
                  <a:cubicBezTo>
                    <a:pt x="139573" y="255397"/>
                    <a:pt x="124714" y="240665"/>
                    <a:pt x="124714" y="222377"/>
                  </a:cubicBezTo>
                  <a:cubicBezTo>
                    <a:pt x="124714" y="204089"/>
                    <a:pt x="139446" y="189357"/>
                    <a:pt x="157734" y="189357"/>
                  </a:cubicBezTo>
                  <a:lnTo>
                    <a:pt x="165989" y="189357"/>
                  </a:lnTo>
                  <a:cubicBezTo>
                    <a:pt x="170053" y="189357"/>
                    <a:pt x="173355" y="192659"/>
                    <a:pt x="173355" y="196723"/>
                  </a:cubicBezTo>
                  <a:cubicBezTo>
                    <a:pt x="173355" y="200787"/>
                    <a:pt x="170053" y="204089"/>
                    <a:pt x="165989" y="204089"/>
                  </a:cubicBezTo>
                  <a:lnTo>
                    <a:pt x="157734" y="204089"/>
                  </a:lnTo>
                  <a:cubicBezTo>
                    <a:pt x="151257" y="204089"/>
                    <a:pt x="145161" y="207518"/>
                    <a:pt x="141859" y="213233"/>
                  </a:cubicBezTo>
                  <a:cubicBezTo>
                    <a:pt x="138557" y="218948"/>
                    <a:pt x="138557" y="225806"/>
                    <a:pt x="141859" y="231521"/>
                  </a:cubicBezTo>
                  <a:cubicBezTo>
                    <a:pt x="145161" y="237236"/>
                    <a:pt x="151130" y="240665"/>
                    <a:pt x="157734" y="240665"/>
                  </a:cubicBezTo>
                  <a:lnTo>
                    <a:pt x="165481" y="240665"/>
                  </a:lnTo>
                  <a:cubicBezTo>
                    <a:pt x="169545" y="240665"/>
                    <a:pt x="172847" y="243967"/>
                    <a:pt x="172847" y="248031"/>
                  </a:cubicBezTo>
                  <a:cubicBezTo>
                    <a:pt x="172847" y="252095"/>
                    <a:pt x="169545" y="255397"/>
                    <a:pt x="165481" y="255397"/>
                  </a:cubicBezTo>
                  <a:close/>
                  <a:moveTo>
                    <a:pt x="239649" y="335915"/>
                  </a:moveTo>
                  <a:cubicBezTo>
                    <a:pt x="194945" y="335915"/>
                    <a:pt x="158750" y="299593"/>
                    <a:pt x="158623" y="254889"/>
                  </a:cubicBezTo>
                  <a:lnTo>
                    <a:pt x="158623" y="196469"/>
                  </a:lnTo>
                  <a:cubicBezTo>
                    <a:pt x="158623" y="188595"/>
                    <a:pt x="164465" y="181991"/>
                    <a:pt x="172212" y="180848"/>
                  </a:cubicBezTo>
                  <a:cubicBezTo>
                    <a:pt x="206629" y="175514"/>
                    <a:pt x="208661" y="148463"/>
                    <a:pt x="208788" y="147320"/>
                  </a:cubicBezTo>
                  <a:cubicBezTo>
                    <a:pt x="209042" y="143891"/>
                    <a:pt x="211582" y="141097"/>
                    <a:pt x="214884" y="140462"/>
                  </a:cubicBezTo>
                  <a:cubicBezTo>
                    <a:pt x="218186" y="139827"/>
                    <a:pt x="221615" y="141732"/>
                    <a:pt x="222885" y="144907"/>
                  </a:cubicBezTo>
                  <a:cubicBezTo>
                    <a:pt x="235585" y="176149"/>
                    <a:pt x="289306" y="180721"/>
                    <a:pt x="305435" y="181356"/>
                  </a:cubicBezTo>
                  <a:cubicBezTo>
                    <a:pt x="313944" y="181737"/>
                    <a:pt x="320548" y="188722"/>
                    <a:pt x="320548" y="197104"/>
                  </a:cubicBezTo>
                  <a:lnTo>
                    <a:pt x="320548" y="254762"/>
                  </a:lnTo>
                  <a:cubicBezTo>
                    <a:pt x="320548" y="299466"/>
                    <a:pt x="284226" y="335661"/>
                    <a:pt x="239522" y="335788"/>
                  </a:cubicBezTo>
                  <a:moveTo>
                    <a:pt x="218694" y="165481"/>
                  </a:moveTo>
                  <a:cubicBezTo>
                    <a:pt x="212344" y="178181"/>
                    <a:pt x="199136" y="191770"/>
                    <a:pt x="174625" y="195453"/>
                  </a:cubicBezTo>
                  <a:cubicBezTo>
                    <a:pt x="173990" y="195580"/>
                    <a:pt x="173609" y="195961"/>
                    <a:pt x="173609" y="196596"/>
                  </a:cubicBezTo>
                  <a:lnTo>
                    <a:pt x="173609" y="255016"/>
                  </a:lnTo>
                  <a:cubicBezTo>
                    <a:pt x="173609" y="291592"/>
                    <a:pt x="203327" y="321310"/>
                    <a:pt x="239903" y="321310"/>
                  </a:cubicBezTo>
                  <a:cubicBezTo>
                    <a:pt x="276479" y="321310"/>
                    <a:pt x="306197" y="291592"/>
                    <a:pt x="306197" y="255016"/>
                  </a:cubicBezTo>
                  <a:lnTo>
                    <a:pt x="306197" y="197358"/>
                  </a:lnTo>
                  <a:cubicBezTo>
                    <a:pt x="306197" y="196723"/>
                    <a:pt x="305816" y="196215"/>
                    <a:pt x="305181" y="196215"/>
                  </a:cubicBezTo>
                  <a:cubicBezTo>
                    <a:pt x="285115" y="195326"/>
                    <a:pt x="241046" y="190627"/>
                    <a:pt x="218821" y="165481"/>
                  </a:cubicBezTo>
                </a:path>
              </a:pathLst>
            </a:custGeom>
            <a:solidFill>
              <a:srgbClr val="F99D2A"/>
            </a:solidFill>
          </p:spPr>
        </p:sp>
      </p:grpSp>
      <p:sp>
        <p:nvSpPr>
          <p:cNvPr id="75" name="Freeform 75"/>
          <p:cNvSpPr/>
          <p:nvPr/>
        </p:nvSpPr>
        <p:spPr>
          <a:xfrm>
            <a:off x="11450250" y="5352332"/>
            <a:ext cx="506149" cy="553088"/>
          </a:xfrm>
          <a:custGeom>
            <a:avLst/>
            <a:gdLst/>
            <a:ahLst/>
            <a:cxnLst/>
            <a:rect l="l" t="t" r="r" b="b"/>
            <a:pathLst>
              <a:path w="506149" h="553088">
                <a:moveTo>
                  <a:pt x="0" y="0"/>
                </a:moveTo>
                <a:lnTo>
                  <a:pt x="506149" y="0"/>
                </a:lnTo>
                <a:lnTo>
                  <a:pt x="506149" y="553088"/>
                </a:lnTo>
                <a:lnTo>
                  <a:pt x="0" y="55308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76" name="Freeform 76"/>
          <p:cNvSpPr/>
          <p:nvPr/>
        </p:nvSpPr>
        <p:spPr>
          <a:xfrm>
            <a:off x="12445849" y="5226957"/>
            <a:ext cx="742540" cy="742540"/>
          </a:xfrm>
          <a:custGeom>
            <a:avLst/>
            <a:gdLst/>
            <a:ahLst/>
            <a:cxnLst/>
            <a:rect l="l" t="t" r="r" b="b"/>
            <a:pathLst>
              <a:path w="742540" h="742540">
                <a:moveTo>
                  <a:pt x="0" y="0"/>
                </a:moveTo>
                <a:lnTo>
                  <a:pt x="742540" y="0"/>
                </a:lnTo>
                <a:lnTo>
                  <a:pt x="742540" y="742540"/>
                </a:lnTo>
                <a:lnTo>
                  <a:pt x="0" y="74254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grpSp>
        <p:nvGrpSpPr>
          <p:cNvPr id="77" name="Group 77"/>
          <p:cNvGrpSpPr>
            <a:grpSpLocks noChangeAspect="1"/>
          </p:cNvGrpSpPr>
          <p:nvPr/>
        </p:nvGrpSpPr>
        <p:grpSpPr>
          <a:xfrm rot="-10559040">
            <a:off x="4838195" y="4522146"/>
            <a:ext cx="388944" cy="559422"/>
            <a:chOff x="0" y="0"/>
            <a:chExt cx="518592" cy="745896"/>
          </a:xfrm>
        </p:grpSpPr>
        <p:sp>
          <p:nvSpPr>
            <p:cNvPr id="78" name="Freeform 78"/>
            <p:cNvSpPr/>
            <p:nvPr/>
          </p:nvSpPr>
          <p:spPr>
            <a:xfrm>
              <a:off x="0" y="0"/>
              <a:ext cx="518668" cy="745871"/>
            </a:xfrm>
            <a:custGeom>
              <a:avLst/>
              <a:gdLst/>
              <a:ahLst/>
              <a:cxnLst/>
              <a:rect l="l" t="t" r="r" b="b"/>
              <a:pathLst>
                <a:path w="518668" h="745871">
                  <a:moveTo>
                    <a:pt x="518541" y="745744"/>
                  </a:moveTo>
                  <a:lnTo>
                    <a:pt x="518414" y="0"/>
                  </a:lnTo>
                  <a:lnTo>
                    <a:pt x="0" y="0"/>
                  </a:lnTo>
                  <a:lnTo>
                    <a:pt x="254" y="745871"/>
                  </a:lnTo>
                  <a:lnTo>
                    <a:pt x="518668" y="745744"/>
                  </a:lnTo>
                  <a:close/>
                </a:path>
              </a:pathLst>
            </a:custGeom>
            <a:blipFill>
              <a:blip r:embed="rId8"/>
              <a:stretch>
                <a:fillRect r="-26" b="-59"/>
              </a:stretch>
            </a:blipFill>
          </p:spPr>
        </p:sp>
      </p:grpSp>
      <p:grpSp>
        <p:nvGrpSpPr>
          <p:cNvPr id="79" name="Group 79"/>
          <p:cNvGrpSpPr>
            <a:grpSpLocks noChangeAspect="1"/>
          </p:cNvGrpSpPr>
          <p:nvPr/>
        </p:nvGrpSpPr>
        <p:grpSpPr>
          <a:xfrm>
            <a:off x="247155" y="4910623"/>
            <a:ext cx="2549871" cy="1215514"/>
            <a:chOff x="0" y="0"/>
            <a:chExt cx="2549868" cy="1215517"/>
          </a:xfrm>
        </p:grpSpPr>
        <p:sp>
          <p:nvSpPr>
            <p:cNvPr id="80" name="Freeform 80"/>
            <p:cNvSpPr/>
            <p:nvPr/>
          </p:nvSpPr>
          <p:spPr>
            <a:xfrm>
              <a:off x="74422" y="74422"/>
              <a:ext cx="2401062" cy="1066673"/>
            </a:xfrm>
            <a:custGeom>
              <a:avLst/>
              <a:gdLst/>
              <a:ahLst/>
              <a:cxnLst/>
              <a:rect l="l" t="t" r="r" b="b"/>
              <a:pathLst>
                <a:path w="2401062" h="1066673">
                  <a:moveTo>
                    <a:pt x="0" y="1066673"/>
                  </a:moveTo>
                  <a:lnTo>
                    <a:pt x="2401062" y="1066673"/>
                  </a:lnTo>
                  <a:lnTo>
                    <a:pt x="2401062" y="0"/>
                  </a:lnTo>
                  <a:lnTo>
                    <a:pt x="0" y="0"/>
                  </a:lnTo>
                  <a:close/>
                </a:path>
              </a:pathLst>
            </a:custGeom>
            <a:solidFill>
              <a:srgbClr val="FFFFFF"/>
            </a:solidFill>
          </p:spPr>
        </p:sp>
        <p:sp>
          <p:nvSpPr>
            <p:cNvPr id="81" name="Freeform 81"/>
            <p:cNvSpPr/>
            <p:nvPr/>
          </p:nvSpPr>
          <p:spPr>
            <a:xfrm>
              <a:off x="63500" y="63500"/>
              <a:ext cx="2422906" cy="1088517"/>
            </a:xfrm>
            <a:custGeom>
              <a:avLst/>
              <a:gdLst/>
              <a:ahLst/>
              <a:cxnLst/>
              <a:rect l="l" t="t" r="r" b="b"/>
              <a:pathLst>
                <a:path w="2422906" h="1088517">
                  <a:moveTo>
                    <a:pt x="21844" y="10922"/>
                  </a:moveTo>
                  <a:lnTo>
                    <a:pt x="21844" y="1077595"/>
                  </a:lnTo>
                  <a:lnTo>
                    <a:pt x="10922" y="1077595"/>
                  </a:lnTo>
                  <a:lnTo>
                    <a:pt x="10922" y="1066673"/>
                  </a:lnTo>
                  <a:lnTo>
                    <a:pt x="2411984" y="1066673"/>
                  </a:lnTo>
                  <a:lnTo>
                    <a:pt x="2411984" y="1077595"/>
                  </a:lnTo>
                  <a:lnTo>
                    <a:pt x="2401062" y="1077595"/>
                  </a:lnTo>
                  <a:lnTo>
                    <a:pt x="2401062" y="10922"/>
                  </a:lnTo>
                  <a:lnTo>
                    <a:pt x="2411984" y="10922"/>
                  </a:lnTo>
                  <a:lnTo>
                    <a:pt x="2411984" y="21844"/>
                  </a:lnTo>
                  <a:lnTo>
                    <a:pt x="10922" y="21844"/>
                  </a:lnTo>
                  <a:lnTo>
                    <a:pt x="10922" y="10922"/>
                  </a:lnTo>
                  <a:lnTo>
                    <a:pt x="21844" y="10922"/>
                  </a:lnTo>
                  <a:moveTo>
                    <a:pt x="0" y="10922"/>
                  </a:moveTo>
                  <a:lnTo>
                    <a:pt x="0" y="0"/>
                  </a:lnTo>
                  <a:lnTo>
                    <a:pt x="10922" y="0"/>
                  </a:lnTo>
                  <a:lnTo>
                    <a:pt x="2411984" y="0"/>
                  </a:lnTo>
                  <a:lnTo>
                    <a:pt x="2422906" y="0"/>
                  </a:lnTo>
                  <a:lnTo>
                    <a:pt x="2422906" y="10922"/>
                  </a:lnTo>
                  <a:lnTo>
                    <a:pt x="2422906" y="1077595"/>
                  </a:lnTo>
                  <a:lnTo>
                    <a:pt x="2422906" y="1088517"/>
                  </a:lnTo>
                  <a:lnTo>
                    <a:pt x="2411984" y="1088517"/>
                  </a:lnTo>
                  <a:lnTo>
                    <a:pt x="10922" y="1088517"/>
                  </a:lnTo>
                  <a:lnTo>
                    <a:pt x="0" y="1088517"/>
                  </a:lnTo>
                  <a:lnTo>
                    <a:pt x="0" y="1077595"/>
                  </a:lnTo>
                  <a:lnTo>
                    <a:pt x="0" y="10922"/>
                  </a:lnTo>
                  <a:close/>
                </a:path>
              </a:pathLst>
            </a:custGeom>
            <a:solidFill>
              <a:srgbClr val="284ADE"/>
            </a:solidFill>
          </p:spPr>
        </p:sp>
        <p:sp>
          <p:nvSpPr>
            <p:cNvPr id="82" name="Freeform 82"/>
            <p:cNvSpPr/>
            <p:nvPr/>
          </p:nvSpPr>
          <p:spPr>
            <a:xfrm>
              <a:off x="236982" y="220345"/>
              <a:ext cx="371856" cy="543941"/>
            </a:xfrm>
            <a:custGeom>
              <a:avLst/>
              <a:gdLst/>
              <a:ahLst/>
              <a:cxnLst/>
              <a:rect l="l" t="t" r="r" b="b"/>
              <a:pathLst>
                <a:path w="371856" h="543941">
                  <a:moveTo>
                    <a:pt x="63500" y="172212"/>
                  </a:moveTo>
                  <a:cubicBezTo>
                    <a:pt x="63500" y="218313"/>
                    <a:pt x="92964" y="259461"/>
                    <a:pt x="136017" y="274701"/>
                  </a:cubicBezTo>
                  <a:lnTo>
                    <a:pt x="136017" y="404241"/>
                  </a:lnTo>
                  <a:lnTo>
                    <a:pt x="106426" y="374650"/>
                  </a:lnTo>
                  <a:cubicBezTo>
                    <a:pt x="98679" y="366903"/>
                    <a:pt x="88392" y="362585"/>
                    <a:pt x="77343" y="362585"/>
                  </a:cubicBezTo>
                  <a:cubicBezTo>
                    <a:pt x="54610" y="362585"/>
                    <a:pt x="36195" y="381000"/>
                    <a:pt x="36195" y="403733"/>
                  </a:cubicBezTo>
                  <a:cubicBezTo>
                    <a:pt x="36195" y="414655"/>
                    <a:pt x="40513" y="425069"/>
                    <a:pt x="48260" y="432816"/>
                  </a:cubicBezTo>
                  <a:lnTo>
                    <a:pt x="136017" y="520573"/>
                  </a:lnTo>
                  <a:lnTo>
                    <a:pt x="136017" y="534924"/>
                  </a:lnTo>
                  <a:cubicBezTo>
                    <a:pt x="136017" y="540004"/>
                    <a:pt x="140081" y="543941"/>
                    <a:pt x="145034" y="543941"/>
                  </a:cubicBezTo>
                  <a:lnTo>
                    <a:pt x="353695" y="543941"/>
                  </a:lnTo>
                  <a:cubicBezTo>
                    <a:pt x="358648" y="543941"/>
                    <a:pt x="362712" y="539877"/>
                    <a:pt x="362712" y="534924"/>
                  </a:cubicBezTo>
                  <a:lnTo>
                    <a:pt x="362712" y="500888"/>
                  </a:lnTo>
                  <a:lnTo>
                    <a:pt x="370840" y="484632"/>
                  </a:lnTo>
                  <a:cubicBezTo>
                    <a:pt x="371475" y="483362"/>
                    <a:pt x="371856" y="481965"/>
                    <a:pt x="371856" y="480568"/>
                  </a:cubicBezTo>
                  <a:lnTo>
                    <a:pt x="371856" y="326390"/>
                  </a:lnTo>
                  <a:cubicBezTo>
                    <a:pt x="371856" y="306451"/>
                    <a:pt x="355600" y="290195"/>
                    <a:pt x="335534" y="290195"/>
                  </a:cubicBezTo>
                  <a:cubicBezTo>
                    <a:pt x="324612" y="290195"/>
                    <a:pt x="314960" y="295148"/>
                    <a:pt x="308356" y="302768"/>
                  </a:cubicBezTo>
                  <a:cubicBezTo>
                    <a:pt x="301625" y="295148"/>
                    <a:pt x="291973" y="290195"/>
                    <a:pt x="281178" y="290195"/>
                  </a:cubicBezTo>
                  <a:cubicBezTo>
                    <a:pt x="270383" y="290195"/>
                    <a:pt x="260604" y="295148"/>
                    <a:pt x="254000" y="302768"/>
                  </a:cubicBezTo>
                  <a:cubicBezTo>
                    <a:pt x="247396" y="295148"/>
                    <a:pt x="237744" y="290195"/>
                    <a:pt x="226822" y="290195"/>
                  </a:cubicBezTo>
                  <a:cubicBezTo>
                    <a:pt x="220218" y="290195"/>
                    <a:pt x="213995" y="292100"/>
                    <a:pt x="208661" y="295275"/>
                  </a:cubicBezTo>
                  <a:lnTo>
                    <a:pt x="208661" y="274701"/>
                  </a:lnTo>
                  <a:cubicBezTo>
                    <a:pt x="251714" y="259461"/>
                    <a:pt x="281178" y="218313"/>
                    <a:pt x="281178" y="172212"/>
                  </a:cubicBezTo>
                  <a:cubicBezTo>
                    <a:pt x="281178" y="112141"/>
                    <a:pt x="232410" y="63373"/>
                    <a:pt x="172339" y="63373"/>
                  </a:cubicBezTo>
                  <a:cubicBezTo>
                    <a:pt x="112268" y="63373"/>
                    <a:pt x="63500" y="112268"/>
                    <a:pt x="63500" y="172212"/>
                  </a:cubicBezTo>
                  <a:moveTo>
                    <a:pt x="172339" y="154051"/>
                  </a:moveTo>
                  <a:cubicBezTo>
                    <a:pt x="152273" y="154051"/>
                    <a:pt x="136017" y="170307"/>
                    <a:pt x="136017" y="190373"/>
                  </a:cubicBezTo>
                  <a:lnTo>
                    <a:pt x="136017" y="212725"/>
                  </a:lnTo>
                  <a:cubicBezTo>
                    <a:pt x="124714" y="202565"/>
                    <a:pt x="117856" y="187833"/>
                    <a:pt x="117856" y="172339"/>
                  </a:cubicBezTo>
                  <a:cubicBezTo>
                    <a:pt x="117856" y="142367"/>
                    <a:pt x="142240" y="117856"/>
                    <a:pt x="172212" y="117856"/>
                  </a:cubicBezTo>
                  <a:cubicBezTo>
                    <a:pt x="202184" y="117856"/>
                    <a:pt x="226568" y="142240"/>
                    <a:pt x="226568" y="172339"/>
                  </a:cubicBezTo>
                  <a:cubicBezTo>
                    <a:pt x="226568" y="187960"/>
                    <a:pt x="219710" y="202565"/>
                    <a:pt x="208407" y="212725"/>
                  </a:cubicBezTo>
                  <a:lnTo>
                    <a:pt x="208407" y="190373"/>
                  </a:lnTo>
                  <a:cubicBezTo>
                    <a:pt x="208407" y="170307"/>
                    <a:pt x="192151" y="154051"/>
                    <a:pt x="172085" y="154051"/>
                  </a:cubicBezTo>
                  <a:moveTo>
                    <a:pt x="226441" y="308229"/>
                  </a:moveTo>
                  <a:cubicBezTo>
                    <a:pt x="236474" y="308229"/>
                    <a:pt x="244602" y="316357"/>
                    <a:pt x="244602" y="326390"/>
                  </a:cubicBezTo>
                  <a:lnTo>
                    <a:pt x="244602" y="380746"/>
                  </a:lnTo>
                  <a:lnTo>
                    <a:pt x="262763" y="380746"/>
                  </a:lnTo>
                  <a:lnTo>
                    <a:pt x="262763" y="326390"/>
                  </a:lnTo>
                  <a:cubicBezTo>
                    <a:pt x="262763" y="316357"/>
                    <a:pt x="270891" y="308229"/>
                    <a:pt x="280924" y="308229"/>
                  </a:cubicBezTo>
                  <a:cubicBezTo>
                    <a:pt x="290957" y="308229"/>
                    <a:pt x="299085" y="316357"/>
                    <a:pt x="299085" y="326390"/>
                  </a:cubicBezTo>
                  <a:lnTo>
                    <a:pt x="299085" y="380746"/>
                  </a:lnTo>
                  <a:lnTo>
                    <a:pt x="317246" y="380746"/>
                  </a:lnTo>
                  <a:lnTo>
                    <a:pt x="317246" y="326390"/>
                  </a:lnTo>
                  <a:cubicBezTo>
                    <a:pt x="317246" y="316357"/>
                    <a:pt x="325374" y="308229"/>
                    <a:pt x="335407" y="308229"/>
                  </a:cubicBezTo>
                  <a:cubicBezTo>
                    <a:pt x="345440" y="308229"/>
                    <a:pt x="353568" y="316357"/>
                    <a:pt x="353568" y="326390"/>
                  </a:cubicBezTo>
                  <a:lnTo>
                    <a:pt x="353568" y="478536"/>
                  </a:lnTo>
                  <a:lnTo>
                    <a:pt x="345440" y="494792"/>
                  </a:lnTo>
                  <a:cubicBezTo>
                    <a:pt x="344805" y="496062"/>
                    <a:pt x="344424" y="497459"/>
                    <a:pt x="344424" y="498856"/>
                  </a:cubicBezTo>
                  <a:lnTo>
                    <a:pt x="344424" y="526034"/>
                  </a:lnTo>
                  <a:lnTo>
                    <a:pt x="153924" y="526034"/>
                  </a:lnTo>
                  <a:lnTo>
                    <a:pt x="153924" y="517017"/>
                  </a:lnTo>
                  <a:cubicBezTo>
                    <a:pt x="153924" y="514604"/>
                    <a:pt x="152908" y="512318"/>
                    <a:pt x="151257" y="510667"/>
                  </a:cubicBezTo>
                  <a:lnTo>
                    <a:pt x="60833" y="420243"/>
                  </a:lnTo>
                  <a:cubicBezTo>
                    <a:pt x="56515" y="415925"/>
                    <a:pt x="54102" y="410083"/>
                    <a:pt x="54102" y="403987"/>
                  </a:cubicBezTo>
                  <a:cubicBezTo>
                    <a:pt x="54102" y="391287"/>
                    <a:pt x="64389" y="381000"/>
                    <a:pt x="77089" y="381000"/>
                  </a:cubicBezTo>
                  <a:cubicBezTo>
                    <a:pt x="83185" y="381000"/>
                    <a:pt x="89027" y="383413"/>
                    <a:pt x="93345" y="387731"/>
                  </a:cubicBezTo>
                  <a:lnTo>
                    <a:pt x="138430" y="432816"/>
                  </a:lnTo>
                  <a:cubicBezTo>
                    <a:pt x="140970" y="435356"/>
                    <a:pt x="144907" y="436118"/>
                    <a:pt x="148336" y="434721"/>
                  </a:cubicBezTo>
                  <a:cubicBezTo>
                    <a:pt x="151765" y="433324"/>
                    <a:pt x="153924" y="430022"/>
                    <a:pt x="153924" y="426339"/>
                  </a:cubicBezTo>
                  <a:lnTo>
                    <a:pt x="153924" y="268224"/>
                  </a:lnTo>
                  <a:lnTo>
                    <a:pt x="153924" y="229616"/>
                  </a:lnTo>
                  <a:lnTo>
                    <a:pt x="153924" y="190373"/>
                  </a:lnTo>
                  <a:cubicBezTo>
                    <a:pt x="153924" y="180340"/>
                    <a:pt x="162052" y="172212"/>
                    <a:pt x="172085" y="172212"/>
                  </a:cubicBezTo>
                  <a:cubicBezTo>
                    <a:pt x="182118" y="172212"/>
                    <a:pt x="190246" y="180340"/>
                    <a:pt x="190246" y="190373"/>
                  </a:cubicBezTo>
                  <a:lnTo>
                    <a:pt x="190246" y="229489"/>
                  </a:lnTo>
                  <a:lnTo>
                    <a:pt x="190246" y="268097"/>
                  </a:lnTo>
                  <a:lnTo>
                    <a:pt x="190246" y="326390"/>
                  </a:lnTo>
                  <a:lnTo>
                    <a:pt x="190246" y="380746"/>
                  </a:lnTo>
                  <a:lnTo>
                    <a:pt x="208407" y="380746"/>
                  </a:lnTo>
                  <a:lnTo>
                    <a:pt x="208407" y="326390"/>
                  </a:lnTo>
                  <a:cubicBezTo>
                    <a:pt x="208407" y="316357"/>
                    <a:pt x="216535" y="308229"/>
                    <a:pt x="226568" y="308229"/>
                  </a:cubicBezTo>
                  <a:moveTo>
                    <a:pt x="172339" y="81534"/>
                  </a:moveTo>
                  <a:cubicBezTo>
                    <a:pt x="222377" y="81534"/>
                    <a:pt x="263017" y="122174"/>
                    <a:pt x="263017" y="172212"/>
                  </a:cubicBezTo>
                  <a:cubicBezTo>
                    <a:pt x="263017" y="208407"/>
                    <a:pt x="241173" y="241046"/>
                    <a:pt x="208661" y="255270"/>
                  </a:cubicBezTo>
                  <a:lnTo>
                    <a:pt x="208661" y="234823"/>
                  </a:lnTo>
                  <a:cubicBezTo>
                    <a:pt x="230759" y="221996"/>
                    <a:pt x="244983" y="198120"/>
                    <a:pt x="244983" y="172339"/>
                  </a:cubicBezTo>
                  <a:cubicBezTo>
                    <a:pt x="244983" y="132334"/>
                    <a:pt x="212471" y="99822"/>
                    <a:pt x="172466" y="99822"/>
                  </a:cubicBezTo>
                  <a:cubicBezTo>
                    <a:pt x="132461" y="99822"/>
                    <a:pt x="99949" y="132334"/>
                    <a:pt x="99949" y="172339"/>
                  </a:cubicBezTo>
                  <a:cubicBezTo>
                    <a:pt x="99949" y="198120"/>
                    <a:pt x="114046" y="221996"/>
                    <a:pt x="136271" y="234823"/>
                  </a:cubicBezTo>
                  <a:lnTo>
                    <a:pt x="136271" y="255270"/>
                  </a:lnTo>
                  <a:cubicBezTo>
                    <a:pt x="103759" y="241046"/>
                    <a:pt x="81915" y="208407"/>
                    <a:pt x="81915" y="172212"/>
                  </a:cubicBezTo>
                  <a:cubicBezTo>
                    <a:pt x="81915" y="122174"/>
                    <a:pt x="122555" y="81534"/>
                    <a:pt x="172593" y="81534"/>
                  </a:cubicBezTo>
                  <a:moveTo>
                    <a:pt x="180086" y="59055"/>
                  </a:moveTo>
                  <a:lnTo>
                    <a:pt x="207264" y="13716"/>
                  </a:lnTo>
                  <a:cubicBezTo>
                    <a:pt x="208915" y="10922"/>
                    <a:pt x="209042" y="7493"/>
                    <a:pt x="207391" y="4572"/>
                  </a:cubicBezTo>
                  <a:cubicBezTo>
                    <a:pt x="205740" y="1651"/>
                    <a:pt x="202819" y="0"/>
                    <a:pt x="199517" y="0"/>
                  </a:cubicBezTo>
                  <a:lnTo>
                    <a:pt x="145161" y="0"/>
                  </a:lnTo>
                  <a:cubicBezTo>
                    <a:pt x="141859" y="0"/>
                    <a:pt x="138938" y="1778"/>
                    <a:pt x="137287" y="4572"/>
                  </a:cubicBezTo>
                  <a:cubicBezTo>
                    <a:pt x="135636" y="7366"/>
                    <a:pt x="135763" y="10922"/>
                    <a:pt x="137414" y="13716"/>
                  </a:cubicBezTo>
                  <a:lnTo>
                    <a:pt x="164592" y="59055"/>
                  </a:lnTo>
                  <a:cubicBezTo>
                    <a:pt x="166243" y="61722"/>
                    <a:pt x="169164" y="63500"/>
                    <a:pt x="172339" y="63500"/>
                  </a:cubicBezTo>
                  <a:cubicBezTo>
                    <a:pt x="175514" y="63500"/>
                    <a:pt x="178435" y="61849"/>
                    <a:pt x="180086" y="59055"/>
                  </a:cubicBezTo>
                  <a:moveTo>
                    <a:pt x="161163" y="18034"/>
                  </a:moveTo>
                  <a:lnTo>
                    <a:pt x="183515" y="18034"/>
                  </a:lnTo>
                  <a:lnTo>
                    <a:pt x="172339" y="36703"/>
                  </a:lnTo>
                  <a:close/>
                  <a:moveTo>
                    <a:pt x="285623" y="179959"/>
                  </a:moveTo>
                  <a:lnTo>
                    <a:pt x="330962" y="207137"/>
                  </a:lnTo>
                  <a:cubicBezTo>
                    <a:pt x="332359" y="208026"/>
                    <a:pt x="334010" y="208407"/>
                    <a:pt x="335661" y="208407"/>
                  </a:cubicBezTo>
                  <a:cubicBezTo>
                    <a:pt x="337312" y="208407"/>
                    <a:pt x="338709" y="208026"/>
                    <a:pt x="340106" y="207264"/>
                  </a:cubicBezTo>
                  <a:cubicBezTo>
                    <a:pt x="342900" y="205613"/>
                    <a:pt x="344678" y="202565"/>
                    <a:pt x="344678" y="199390"/>
                  </a:cubicBezTo>
                  <a:lnTo>
                    <a:pt x="344678" y="145034"/>
                  </a:lnTo>
                  <a:cubicBezTo>
                    <a:pt x="344678" y="141732"/>
                    <a:pt x="342900" y="138811"/>
                    <a:pt x="340106" y="137160"/>
                  </a:cubicBezTo>
                  <a:cubicBezTo>
                    <a:pt x="337312" y="135509"/>
                    <a:pt x="333756" y="135636"/>
                    <a:pt x="330962" y="137287"/>
                  </a:cubicBezTo>
                  <a:lnTo>
                    <a:pt x="285623" y="164465"/>
                  </a:lnTo>
                  <a:cubicBezTo>
                    <a:pt x="282829" y="166116"/>
                    <a:pt x="281178" y="169037"/>
                    <a:pt x="281178" y="172212"/>
                  </a:cubicBezTo>
                  <a:cubicBezTo>
                    <a:pt x="281178" y="175387"/>
                    <a:pt x="282829" y="178308"/>
                    <a:pt x="285623" y="179959"/>
                  </a:cubicBezTo>
                  <a:moveTo>
                    <a:pt x="326517" y="161036"/>
                  </a:moveTo>
                  <a:lnTo>
                    <a:pt x="326517" y="183515"/>
                  </a:lnTo>
                  <a:lnTo>
                    <a:pt x="307848" y="172339"/>
                  </a:lnTo>
                  <a:close/>
                  <a:moveTo>
                    <a:pt x="59055" y="164465"/>
                  </a:moveTo>
                  <a:lnTo>
                    <a:pt x="13716" y="137287"/>
                  </a:lnTo>
                  <a:cubicBezTo>
                    <a:pt x="10922" y="135636"/>
                    <a:pt x="7493" y="135509"/>
                    <a:pt x="4572" y="137160"/>
                  </a:cubicBezTo>
                  <a:cubicBezTo>
                    <a:pt x="1651" y="138811"/>
                    <a:pt x="0" y="141859"/>
                    <a:pt x="0" y="145034"/>
                  </a:cubicBezTo>
                  <a:lnTo>
                    <a:pt x="0" y="199390"/>
                  </a:lnTo>
                  <a:cubicBezTo>
                    <a:pt x="0" y="202692"/>
                    <a:pt x="1778" y="205613"/>
                    <a:pt x="4572" y="207264"/>
                  </a:cubicBezTo>
                  <a:cubicBezTo>
                    <a:pt x="5969" y="208026"/>
                    <a:pt x="7493" y="208407"/>
                    <a:pt x="9017" y="208407"/>
                  </a:cubicBezTo>
                  <a:cubicBezTo>
                    <a:pt x="10541" y="208407"/>
                    <a:pt x="12319" y="208026"/>
                    <a:pt x="13716" y="207137"/>
                  </a:cubicBezTo>
                  <a:lnTo>
                    <a:pt x="59055" y="179959"/>
                  </a:lnTo>
                  <a:cubicBezTo>
                    <a:pt x="61849" y="178308"/>
                    <a:pt x="63500" y="175387"/>
                    <a:pt x="63500" y="172212"/>
                  </a:cubicBezTo>
                  <a:cubicBezTo>
                    <a:pt x="63500" y="169037"/>
                    <a:pt x="61849" y="166116"/>
                    <a:pt x="59055" y="164465"/>
                  </a:cubicBezTo>
                  <a:moveTo>
                    <a:pt x="18161" y="183388"/>
                  </a:moveTo>
                  <a:lnTo>
                    <a:pt x="18161" y="161036"/>
                  </a:lnTo>
                  <a:lnTo>
                    <a:pt x="36830" y="172212"/>
                  </a:lnTo>
                  <a:close/>
                </a:path>
              </a:pathLst>
            </a:custGeom>
            <a:solidFill>
              <a:srgbClr val="3F2CDE"/>
            </a:solidFill>
          </p:spPr>
        </p:sp>
      </p:grpSp>
      <p:grpSp>
        <p:nvGrpSpPr>
          <p:cNvPr id="83" name="Group 83"/>
          <p:cNvGrpSpPr>
            <a:grpSpLocks noChangeAspect="1"/>
          </p:cNvGrpSpPr>
          <p:nvPr/>
        </p:nvGrpSpPr>
        <p:grpSpPr>
          <a:xfrm>
            <a:off x="2914155" y="4910623"/>
            <a:ext cx="2549871" cy="1215514"/>
            <a:chOff x="0" y="0"/>
            <a:chExt cx="2549868" cy="1215517"/>
          </a:xfrm>
        </p:grpSpPr>
        <p:sp>
          <p:nvSpPr>
            <p:cNvPr id="84" name="Freeform 84"/>
            <p:cNvSpPr/>
            <p:nvPr/>
          </p:nvSpPr>
          <p:spPr>
            <a:xfrm>
              <a:off x="74422" y="74422"/>
              <a:ext cx="2401062" cy="1066673"/>
            </a:xfrm>
            <a:custGeom>
              <a:avLst/>
              <a:gdLst/>
              <a:ahLst/>
              <a:cxnLst/>
              <a:rect l="l" t="t" r="r" b="b"/>
              <a:pathLst>
                <a:path w="2401062" h="1066673">
                  <a:moveTo>
                    <a:pt x="0" y="1066673"/>
                  </a:moveTo>
                  <a:lnTo>
                    <a:pt x="2401062" y="1066673"/>
                  </a:lnTo>
                  <a:lnTo>
                    <a:pt x="2401062" y="0"/>
                  </a:lnTo>
                  <a:lnTo>
                    <a:pt x="0" y="0"/>
                  </a:lnTo>
                  <a:close/>
                </a:path>
              </a:pathLst>
            </a:custGeom>
            <a:solidFill>
              <a:srgbClr val="FFFFFF"/>
            </a:solidFill>
          </p:spPr>
        </p:sp>
        <p:sp>
          <p:nvSpPr>
            <p:cNvPr id="85" name="Freeform 85"/>
            <p:cNvSpPr/>
            <p:nvPr/>
          </p:nvSpPr>
          <p:spPr>
            <a:xfrm>
              <a:off x="63500" y="63500"/>
              <a:ext cx="2422906" cy="1088517"/>
            </a:xfrm>
            <a:custGeom>
              <a:avLst/>
              <a:gdLst/>
              <a:ahLst/>
              <a:cxnLst/>
              <a:rect l="l" t="t" r="r" b="b"/>
              <a:pathLst>
                <a:path w="2422906" h="1088517">
                  <a:moveTo>
                    <a:pt x="21844" y="10922"/>
                  </a:moveTo>
                  <a:lnTo>
                    <a:pt x="21844" y="1077595"/>
                  </a:lnTo>
                  <a:lnTo>
                    <a:pt x="10922" y="1077595"/>
                  </a:lnTo>
                  <a:lnTo>
                    <a:pt x="10922" y="1066673"/>
                  </a:lnTo>
                  <a:lnTo>
                    <a:pt x="2411984" y="1066673"/>
                  </a:lnTo>
                  <a:lnTo>
                    <a:pt x="2411984" y="1077595"/>
                  </a:lnTo>
                  <a:lnTo>
                    <a:pt x="2401062" y="1077595"/>
                  </a:lnTo>
                  <a:lnTo>
                    <a:pt x="2401062" y="10922"/>
                  </a:lnTo>
                  <a:lnTo>
                    <a:pt x="2411984" y="10922"/>
                  </a:lnTo>
                  <a:lnTo>
                    <a:pt x="2411984" y="21844"/>
                  </a:lnTo>
                  <a:lnTo>
                    <a:pt x="10922" y="21844"/>
                  </a:lnTo>
                  <a:lnTo>
                    <a:pt x="10922" y="10922"/>
                  </a:lnTo>
                  <a:lnTo>
                    <a:pt x="21844" y="10922"/>
                  </a:lnTo>
                  <a:moveTo>
                    <a:pt x="0" y="10922"/>
                  </a:moveTo>
                  <a:lnTo>
                    <a:pt x="0" y="0"/>
                  </a:lnTo>
                  <a:lnTo>
                    <a:pt x="10922" y="0"/>
                  </a:lnTo>
                  <a:lnTo>
                    <a:pt x="2411984" y="0"/>
                  </a:lnTo>
                  <a:lnTo>
                    <a:pt x="2422906" y="0"/>
                  </a:lnTo>
                  <a:lnTo>
                    <a:pt x="2422906" y="10922"/>
                  </a:lnTo>
                  <a:lnTo>
                    <a:pt x="2422906" y="1077595"/>
                  </a:lnTo>
                  <a:lnTo>
                    <a:pt x="2422906" y="1088517"/>
                  </a:lnTo>
                  <a:lnTo>
                    <a:pt x="2411984" y="1088517"/>
                  </a:lnTo>
                  <a:lnTo>
                    <a:pt x="10922" y="1088517"/>
                  </a:lnTo>
                  <a:lnTo>
                    <a:pt x="0" y="1088517"/>
                  </a:lnTo>
                  <a:lnTo>
                    <a:pt x="0" y="1077595"/>
                  </a:lnTo>
                  <a:lnTo>
                    <a:pt x="0" y="10922"/>
                  </a:lnTo>
                  <a:close/>
                </a:path>
              </a:pathLst>
            </a:custGeom>
            <a:solidFill>
              <a:srgbClr val="284ADE"/>
            </a:solidFill>
          </p:spPr>
        </p:sp>
        <p:sp>
          <p:nvSpPr>
            <p:cNvPr id="86" name="Freeform 86"/>
            <p:cNvSpPr/>
            <p:nvPr/>
          </p:nvSpPr>
          <p:spPr>
            <a:xfrm>
              <a:off x="142494" y="201676"/>
              <a:ext cx="560832" cy="562864"/>
            </a:xfrm>
            <a:custGeom>
              <a:avLst/>
              <a:gdLst/>
              <a:ahLst/>
              <a:cxnLst/>
              <a:rect l="l" t="t" r="r" b="b"/>
              <a:pathLst>
                <a:path w="560832" h="562864">
                  <a:moveTo>
                    <a:pt x="317119" y="485013"/>
                  </a:moveTo>
                  <a:lnTo>
                    <a:pt x="297434" y="504698"/>
                  </a:lnTo>
                  <a:lnTo>
                    <a:pt x="297434" y="410845"/>
                  </a:lnTo>
                  <a:cubicBezTo>
                    <a:pt x="297434" y="401574"/>
                    <a:pt x="289687" y="393827"/>
                    <a:pt x="280416" y="393827"/>
                  </a:cubicBezTo>
                  <a:cubicBezTo>
                    <a:pt x="271145" y="393827"/>
                    <a:pt x="263398" y="401574"/>
                    <a:pt x="263398" y="410845"/>
                  </a:cubicBezTo>
                  <a:lnTo>
                    <a:pt x="263398" y="504698"/>
                  </a:lnTo>
                  <a:lnTo>
                    <a:pt x="243713" y="485013"/>
                  </a:lnTo>
                  <a:cubicBezTo>
                    <a:pt x="237109" y="478536"/>
                    <a:pt x="226314" y="478536"/>
                    <a:pt x="219710" y="485013"/>
                  </a:cubicBezTo>
                  <a:cubicBezTo>
                    <a:pt x="213106" y="491744"/>
                    <a:pt x="213106" y="502539"/>
                    <a:pt x="219710" y="509016"/>
                  </a:cubicBezTo>
                  <a:lnTo>
                    <a:pt x="268478" y="557784"/>
                  </a:lnTo>
                  <a:cubicBezTo>
                    <a:pt x="271653" y="561086"/>
                    <a:pt x="275971" y="562864"/>
                    <a:pt x="280416" y="562864"/>
                  </a:cubicBezTo>
                  <a:cubicBezTo>
                    <a:pt x="284861" y="562864"/>
                    <a:pt x="289179" y="561086"/>
                    <a:pt x="292481" y="557784"/>
                  </a:cubicBezTo>
                  <a:lnTo>
                    <a:pt x="341249" y="509016"/>
                  </a:lnTo>
                  <a:cubicBezTo>
                    <a:pt x="347980" y="502539"/>
                    <a:pt x="347980" y="491744"/>
                    <a:pt x="341249" y="485013"/>
                  </a:cubicBezTo>
                  <a:cubicBezTo>
                    <a:pt x="334518" y="478536"/>
                    <a:pt x="323850" y="478536"/>
                    <a:pt x="317246" y="485140"/>
                  </a:cubicBezTo>
                  <a:moveTo>
                    <a:pt x="151892" y="265303"/>
                  </a:moveTo>
                  <a:lnTo>
                    <a:pt x="58039" y="265303"/>
                  </a:lnTo>
                  <a:lnTo>
                    <a:pt x="77724" y="245618"/>
                  </a:lnTo>
                  <a:cubicBezTo>
                    <a:pt x="84455" y="238887"/>
                    <a:pt x="84455" y="228092"/>
                    <a:pt x="77724" y="221615"/>
                  </a:cubicBezTo>
                  <a:cubicBezTo>
                    <a:pt x="71120" y="214884"/>
                    <a:pt x="60325" y="214884"/>
                    <a:pt x="53721" y="221615"/>
                  </a:cubicBezTo>
                  <a:lnTo>
                    <a:pt x="4953" y="270129"/>
                  </a:lnTo>
                  <a:cubicBezTo>
                    <a:pt x="1778" y="273431"/>
                    <a:pt x="0" y="277622"/>
                    <a:pt x="0" y="282194"/>
                  </a:cubicBezTo>
                  <a:cubicBezTo>
                    <a:pt x="0" y="286639"/>
                    <a:pt x="1778" y="290957"/>
                    <a:pt x="4953" y="294259"/>
                  </a:cubicBezTo>
                  <a:lnTo>
                    <a:pt x="53721" y="342900"/>
                  </a:lnTo>
                  <a:cubicBezTo>
                    <a:pt x="56896" y="346202"/>
                    <a:pt x="61214" y="347726"/>
                    <a:pt x="65659" y="347726"/>
                  </a:cubicBezTo>
                  <a:cubicBezTo>
                    <a:pt x="70104" y="347726"/>
                    <a:pt x="74295" y="346075"/>
                    <a:pt x="77724" y="342773"/>
                  </a:cubicBezTo>
                  <a:cubicBezTo>
                    <a:pt x="84455" y="336042"/>
                    <a:pt x="84455" y="325247"/>
                    <a:pt x="77724" y="318770"/>
                  </a:cubicBezTo>
                  <a:lnTo>
                    <a:pt x="58039" y="299085"/>
                  </a:lnTo>
                  <a:lnTo>
                    <a:pt x="151892" y="299085"/>
                  </a:lnTo>
                  <a:cubicBezTo>
                    <a:pt x="161290" y="299085"/>
                    <a:pt x="168910" y="291338"/>
                    <a:pt x="168910" y="282067"/>
                  </a:cubicBezTo>
                  <a:cubicBezTo>
                    <a:pt x="168910" y="272669"/>
                    <a:pt x="161290" y="265176"/>
                    <a:pt x="151892" y="265176"/>
                  </a:cubicBezTo>
                  <a:moveTo>
                    <a:pt x="292481" y="6731"/>
                  </a:moveTo>
                  <a:cubicBezTo>
                    <a:pt x="285877" y="0"/>
                    <a:pt x="275082" y="0"/>
                    <a:pt x="268478" y="6731"/>
                  </a:cubicBezTo>
                  <a:lnTo>
                    <a:pt x="219710" y="55372"/>
                  </a:lnTo>
                  <a:cubicBezTo>
                    <a:pt x="212979" y="62103"/>
                    <a:pt x="212979" y="72898"/>
                    <a:pt x="219710" y="79502"/>
                  </a:cubicBezTo>
                  <a:cubicBezTo>
                    <a:pt x="223012" y="82804"/>
                    <a:pt x="227457" y="84455"/>
                    <a:pt x="231775" y="84455"/>
                  </a:cubicBezTo>
                  <a:cubicBezTo>
                    <a:pt x="236093" y="84455"/>
                    <a:pt x="240411" y="82804"/>
                    <a:pt x="243840" y="79502"/>
                  </a:cubicBezTo>
                  <a:lnTo>
                    <a:pt x="263525" y="59817"/>
                  </a:lnTo>
                  <a:lnTo>
                    <a:pt x="263525" y="153670"/>
                  </a:lnTo>
                  <a:cubicBezTo>
                    <a:pt x="263525" y="162941"/>
                    <a:pt x="271145" y="170688"/>
                    <a:pt x="280543" y="170688"/>
                  </a:cubicBezTo>
                  <a:cubicBezTo>
                    <a:pt x="289941" y="170688"/>
                    <a:pt x="297561" y="163068"/>
                    <a:pt x="297561" y="153670"/>
                  </a:cubicBezTo>
                  <a:lnTo>
                    <a:pt x="297561" y="59817"/>
                  </a:lnTo>
                  <a:lnTo>
                    <a:pt x="317246" y="79502"/>
                  </a:lnTo>
                  <a:cubicBezTo>
                    <a:pt x="323850" y="85979"/>
                    <a:pt x="334645" y="85979"/>
                    <a:pt x="341249" y="79502"/>
                  </a:cubicBezTo>
                  <a:cubicBezTo>
                    <a:pt x="347980" y="72771"/>
                    <a:pt x="347980" y="61976"/>
                    <a:pt x="341249" y="55372"/>
                  </a:cubicBezTo>
                  <a:close/>
                  <a:moveTo>
                    <a:pt x="556006" y="270129"/>
                  </a:moveTo>
                  <a:lnTo>
                    <a:pt x="507238" y="221488"/>
                  </a:lnTo>
                  <a:cubicBezTo>
                    <a:pt x="500507" y="214757"/>
                    <a:pt x="489712" y="214757"/>
                    <a:pt x="483108" y="221488"/>
                  </a:cubicBezTo>
                  <a:cubicBezTo>
                    <a:pt x="476504" y="228219"/>
                    <a:pt x="476504" y="239014"/>
                    <a:pt x="483108" y="245491"/>
                  </a:cubicBezTo>
                  <a:lnTo>
                    <a:pt x="502793" y="265176"/>
                  </a:lnTo>
                  <a:lnTo>
                    <a:pt x="409194" y="265176"/>
                  </a:lnTo>
                  <a:cubicBezTo>
                    <a:pt x="399796" y="265176"/>
                    <a:pt x="392176" y="272669"/>
                    <a:pt x="392176" y="282194"/>
                  </a:cubicBezTo>
                  <a:cubicBezTo>
                    <a:pt x="392176" y="291465"/>
                    <a:pt x="399796" y="299085"/>
                    <a:pt x="409194" y="299085"/>
                  </a:cubicBezTo>
                  <a:lnTo>
                    <a:pt x="502920" y="299085"/>
                  </a:lnTo>
                  <a:lnTo>
                    <a:pt x="483235" y="318897"/>
                  </a:lnTo>
                  <a:cubicBezTo>
                    <a:pt x="476631" y="325374"/>
                    <a:pt x="476631" y="336169"/>
                    <a:pt x="483235" y="342900"/>
                  </a:cubicBezTo>
                  <a:cubicBezTo>
                    <a:pt x="486537" y="346202"/>
                    <a:pt x="490982" y="347980"/>
                    <a:pt x="495300" y="347980"/>
                  </a:cubicBezTo>
                  <a:cubicBezTo>
                    <a:pt x="499618" y="347980"/>
                    <a:pt x="503936" y="346202"/>
                    <a:pt x="507365" y="342900"/>
                  </a:cubicBezTo>
                  <a:lnTo>
                    <a:pt x="556006" y="294259"/>
                  </a:lnTo>
                  <a:cubicBezTo>
                    <a:pt x="559054" y="290957"/>
                    <a:pt x="560832" y="286639"/>
                    <a:pt x="560832" y="282194"/>
                  </a:cubicBezTo>
                  <a:cubicBezTo>
                    <a:pt x="560832" y="277622"/>
                    <a:pt x="559181" y="273431"/>
                    <a:pt x="556006" y="270129"/>
                  </a:cubicBezTo>
                </a:path>
              </a:pathLst>
            </a:custGeom>
            <a:solidFill>
              <a:srgbClr val="3F2CDE"/>
            </a:solidFill>
          </p:spPr>
        </p:sp>
        <p:sp>
          <p:nvSpPr>
            <p:cNvPr id="87" name="Freeform 87"/>
            <p:cNvSpPr/>
            <p:nvPr/>
          </p:nvSpPr>
          <p:spPr>
            <a:xfrm>
              <a:off x="357378" y="418211"/>
              <a:ext cx="131318" cy="131318"/>
            </a:xfrm>
            <a:custGeom>
              <a:avLst/>
              <a:gdLst/>
              <a:ahLst/>
              <a:cxnLst/>
              <a:rect l="l" t="t" r="r" b="b"/>
              <a:pathLst>
                <a:path w="131318" h="131318">
                  <a:moveTo>
                    <a:pt x="131318" y="65659"/>
                  </a:moveTo>
                  <a:cubicBezTo>
                    <a:pt x="131318" y="101981"/>
                    <a:pt x="101854" y="131318"/>
                    <a:pt x="65659" y="131318"/>
                  </a:cubicBezTo>
                  <a:cubicBezTo>
                    <a:pt x="29464" y="131318"/>
                    <a:pt x="0" y="101854"/>
                    <a:pt x="0" y="65659"/>
                  </a:cubicBezTo>
                  <a:cubicBezTo>
                    <a:pt x="0" y="29464"/>
                    <a:pt x="29464" y="0"/>
                    <a:pt x="65659" y="0"/>
                  </a:cubicBezTo>
                  <a:cubicBezTo>
                    <a:pt x="101854" y="0"/>
                    <a:pt x="131318" y="29464"/>
                    <a:pt x="131318" y="65659"/>
                  </a:cubicBezTo>
                </a:path>
              </a:pathLst>
            </a:custGeom>
            <a:solidFill>
              <a:srgbClr val="3F2CDE"/>
            </a:solidFill>
          </p:spPr>
        </p:sp>
      </p:grpSp>
      <p:sp>
        <p:nvSpPr>
          <p:cNvPr id="88" name="Freeform 88"/>
          <p:cNvSpPr/>
          <p:nvPr/>
        </p:nvSpPr>
        <p:spPr>
          <a:xfrm rot="-5400000">
            <a:off x="2656627" y="5076987"/>
            <a:ext cx="388925" cy="559470"/>
          </a:xfrm>
          <a:custGeom>
            <a:avLst/>
            <a:gdLst/>
            <a:ahLst/>
            <a:cxnLst/>
            <a:rect l="l" t="t" r="r" b="b"/>
            <a:pathLst>
              <a:path w="388925" h="559470">
                <a:moveTo>
                  <a:pt x="0" y="0"/>
                </a:moveTo>
                <a:lnTo>
                  <a:pt x="388925" y="0"/>
                </a:lnTo>
                <a:lnTo>
                  <a:pt x="388925" y="559470"/>
                </a:lnTo>
                <a:lnTo>
                  <a:pt x="0" y="559470"/>
                </a:lnTo>
                <a:lnTo>
                  <a:pt x="0" y="0"/>
                </a:lnTo>
                <a:close/>
              </a:path>
            </a:pathLst>
          </a:custGeom>
          <a:blipFill>
            <a:blip r:embed="rId8"/>
            <a:stretch>
              <a:fillRect t="-1"/>
            </a:stretch>
          </a:blipFill>
        </p:spPr>
      </p:sp>
      <p:grpSp>
        <p:nvGrpSpPr>
          <p:cNvPr id="89" name="Group 89"/>
          <p:cNvGrpSpPr>
            <a:grpSpLocks noChangeAspect="1"/>
          </p:cNvGrpSpPr>
          <p:nvPr/>
        </p:nvGrpSpPr>
        <p:grpSpPr>
          <a:xfrm>
            <a:off x="1384125" y="6951726"/>
            <a:ext cx="799024" cy="16507"/>
            <a:chOff x="0" y="0"/>
            <a:chExt cx="799020" cy="16510"/>
          </a:xfrm>
        </p:grpSpPr>
        <p:sp>
          <p:nvSpPr>
            <p:cNvPr id="90" name="Freeform 90"/>
            <p:cNvSpPr/>
            <p:nvPr/>
          </p:nvSpPr>
          <p:spPr>
            <a:xfrm>
              <a:off x="0" y="0"/>
              <a:ext cx="799084" cy="16510"/>
            </a:xfrm>
            <a:custGeom>
              <a:avLst/>
              <a:gdLst/>
              <a:ahLst/>
              <a:cxnLst/>
              <a:rect l="l" t="t" r="r" b="b"/>
              <a:pathLst>
                <a:path w="799084" h="16510">
                  <a:moveTo>
                    <a:pt x="0" y="0"/>
                  </a:moveTo>
                  <a:lnTo>
                    <a:pt x="0" y="8255"/>
                  </a:lnTo>
                  <a:lnTo>
                    <a:pt x="0" y="0"/>
                  </a:lnTo>
                  <a:lnTo>
                    <a:pt x="799084" y="0"/>
                  </a:lnTo>
                  <a:lnTo>
                    <a:pt x="799084" y="8255"/>
                  </a:lnTo>
                  <a:lnTo>
                    <a:pt x="799084" y="16510"/>
                  </a:lnTo>
                  <a:lnTo>
                    <a:pt x="0" y="16510"/>
                  </a:lnTo>
                  <a:lnTo>
                    <a:pt x="0" y="8255"/>
                  </a:lnTo>
                  <a:lnTo>
                    <a:pt x="0" y="0"/>
                  </a:lnTo>
                  <a:moveTo>
                    <a:pt x="0" y="16510"/>
                  </a:moveTo>
                  <a:lnTo>
                    <a:pt x="0" y="0"/>
                  </a:lnTo>
                  <a:lnTo>
                    <a:pt x="799084" y="0"/>
                  </a:lnTo>
                  <a:lnTo>
                    <a:pt x="799084" y="16510"/>
                  </a:lnTo>
                  <a:lnTo>
                    <a:pt x="0" y="16510"/>
                  </a:lnTo>
                  <a:close/>
                </a:path>
              </a:pathLst>
            </a:custGeom>
            <a:solidFill>
              <a:srgbClr val="000000"/>
            </a:solidFill>
          </p:spPr>
        </p:sp>
      </p:grpSp>
      <p:grpSp>
        <p:nvGrpSpPr>
          <p:cNvPr id="91" name="Group 91"/>
          <p:cNvGrpSpPr>
            <a:grpSpLocks noChangeAspect="1"/>
          </p:cNvGrpSpPr>
          <p:nvPr/>
        </p:nvGrpSpPr>
        <p:grpSpPr>
          <a:xfrm>
            <a:off x="5460035" y="2736780"/>
            <a:ext cx="4626635" cy="3600107"/>
            <a:chOff x="0" y="0"/>
            <a:chExt cx="4626635" cy="3600107"/>
          </a:xfrm>
        </p:grpSpPr>
        <p:sp>
          <p:nvSpPr>
            <p:cNvPr id="92" name="Freeform 92"/>
            <p:cNvSpPr/>
            <p:nvPr/>
          </p:nvSpPr>
          <p:spPr>
            <a:xfrm>
              <a:off x="68580" y="68580"/>
              <a:ext cx="4489577" cy="512953"/>
            </a:xfrm>
            <a:custGeom>
              <a:avLst/>
              <a:gdLst/>
              <a:ahLst/>
              <a:cxnLst/>
              <a:rect l="l" t="t" r="r" b="b"/>
              <a:pathLst>
                <a:path w="4489577" h="512953">
                  <a:moveTo>
                    <a:pt x="0" y="512953"/>
                  </a:moveTo>
                  <a:lnTo>
                    <a:pt x="4489577" y="512953"/>
                  </a:lnTo>
                  <a:lnTo>
                    <a:pt x="4489577" y="0"/>
                  </a:lnTo>
                  <a:lnTo>
                    <a:pt x="0" y="0"/>
                  </a:lnTo>
                  <a:close/>
                </a:path>
              </a:pathLst>
            </a:custGeom>
            <a:solidFill>
              <a:srgbClr val="BDDCFF"/>
            </a:solidFill>
          </p:spPr>
        </p:sp>
        <p:sp>
          <p:nvSpPr>
            <p:cNvPr id="93" name="Freeform 93"/>
            <p:cNvSpPr/>
            <p:nvPr/>
          </p:nvSpPr>
          <p:spPr>
            <a:xfrm>
              <a:off x="63500" y="63500"/>
              <a:ext cx="4499737" cy="523240"/>
            </a:xfrm>
            <a:custGeom>
              <a:avLst/>
              <a:gdLst/>
              <a:ahLst/>
              <a:cxnLst/>
              <a:rect l="l" t="t" r="r" b="b"/>
              <a:pathLst>
                <a:path w="4499737" h="523240">
                  <a:moveTo>
                    <a:pt x="10033" y="5080"/>
                  </a:moveTo>
                  <a:lnTo>
                    <a:pt x="10033" y="518160"/>
                  </a:lnTo>
                  <a:lnTo>
                    <a:pt x="5080" y="518160"/>
                  </a:lnTo>
                  <a:lnTo>
                    <a:pt x="5080" y="513080"/>
                  </a:lnTo>
                  <a:lnTo>
                    <a:pt x="4494657" y="513080"/>
                  </a:lnTo>
                  <a:lnTo>
                    <a:pt x="4494657" y="518160"/>
                  </a:lnTo>
                  <a:lnTo>
                    <a:pt x="4489577" y="518160"/>
                  </a:lnTo>
                  <a:lnTo>
                    <a:pt x="4489577" y="5080"/>
                  </a:lnTo>
                  <a:lnTo>
                    <a:pt x="4494657" y="5080"/>
                  </a:lnTo>
                  <a:lnTo>
                    <a:pt x="4494657" y="10160"/>
                  </a:lnTo>
                  <a:lnTo>
                    <a:pt x="5080" y="10160"/>
                  </a:lnTo>
                  <a:lnTo>
                    <a:pt x="5080" y="5080"/>
                  </a:lnTo>
                  <a:lnTo>
                    <a:pt x="10160" y="5080"/>
                  </a:lnTo>
                  <a:moveTo>
                    <a:pt x="0" y="5080"/>
                  </a:moveTo>
                  <a:lnTo>
                    <a:pt x="0" y="0"/>
                  </a:lnTo>
                  <a:lnTo>
                    <a:pt x="5080" y="0"/>
                  </a:lnTo>
                  <a:lnTo>
                    <a:pt x="4494657" y="0"/>
                  </a:lnTo>
                  <a:lnTo>
                    <a:pt x="4499737" y="0"/>
                  </a:lnTo>
                  <a:lnTo>
                    <a:pt x="4499737" y="5080"/>
                  </a:lnTo>
                  <a:lnTo>
                    <a:pt x="4499737" y="518160"/>
                  </a:lnTo>
                  <a:lnTo>
                    <a:pt x="4499737" y="523240"/>
                  </a:lnTo>
                  <a:lnTo>
                    <a:pt x="4494657" y="523240"/>
                  </a:lnTo>
                  <a:lnTo>
                    <a:pt x="5080" y="523240"/>
                  </a:lnTo>
                  <a:lnTo>
                    <a:pt x="0" y="523240"/>
                  </a:lnTo>
                  <a:lnTo>
                    <a:pt x="0" y="518160"/>
                  </a:lnTo>
                  <a:lnTo>
                    <a:pt x="0" y="5080"/>
                  </a:lnTo>
                  <a:close/>
                </a:path>
              </a:pathLst>
            </a:custGeom>
            <a:solidFill>
              <a:srgbClr val="000000"/>
            </a:solidFill>
          </p:spPr>
        </p:sp>
        <p:sp>
          <p:nvSpPr>
            <p:cNvPr id="94" name="Freeform 94"/>
            <p:cNvSpPr/>
            <p:nvPr/>
          </p:nvSpPr>
          <p:spPr>
            <a:xfrm>
              <a:off x="68326" y="576453"/>
              <a:ext cx="4490085" cy="2955417"/>
            </a:xfrm>
            <a:custGeom>
              <a:avLst/>
              <a:gdLst/>
              <a:ahLst/>
              <a:cxnLst/>
              <a:rect l="l" t="t" r="r" b="b"/>
              <a:pathLst>
                <a:path w="4490085" h="2955417">
                  <a:moveTo>
                    <a:pt x="0" y="2955417"/>
                  </a:moveTo>
                  <a:lnTo>
                    <a:pt x="4490085" y="2955417"/>
                  </a:lnTo>
                  <a:lnTo>
                    <a:pt x="4490085" y="0"/>
                  </a:lnTo>
                  <a:lnTo>
                    <a:pt x="0" y="0"/>
                  </a:lnTo>
                  <a:close/>
                </a:path>
              </a:pathLst>
            </a:custGeom>
            <a:solidFill>
              <a:srgbClr val="E6F1FF"/>
            </a:solidFill>
          </p:spPr>
        </p:sp>
        <p:sp>
          <p:nvSpPr>
            <p:cNvPr id="95" name="Freeform 95"/>
            <p:cNvSpPr/>
            <p:nvPr/>
          </p:nvSpPr>
          <p:spPr>
            <a:xfrm>
              <a:off x="63500" y="571627"/>
              <a:ext cx="4499737" cy="2965069"/>
            </a:xfrm>
            <a:custGeom>
              <a:avLst/>
              <a:gdLst/>
              <a:ahLst/>
              <a:cxnLst/>
              <a:rect l="l" t="t" r="r" b="b"/>
              <a:pathLst>
                <a:path w="4499737" h="2965069">
                  <a:moveTo>
                    <a:pt x="9525" y="4826"/>
                  </a:moveTo>
                  <a:lnTo>
                    <a:pt x="9525" y="2960243"/>
                  </a:lnTo>
                  <a:lnTo>
                    <a:pt x="4826" y="2960243"/>
                  </a:lnTo>
                  <a:lnTo>
                    <a:pt x="4826" y="2955417"/>
                  </a:lnTo>
                  <a:lnTo>
                    <a:pt x="4494911" y="2955417"/>
                  </a:lnTo>
                  <a:lnTo>
                    <a:pt x="4494911" y="2960243"/>
                  </a:lnTo>
                  <a:lnTo>
                    <a:pt x="4490085" y="2960243"/>
                  </a:lnTo>
                  <a:lnTo>
                    <a:pt x="4490085" y="4826"/>
                  </a:lnTo>
                  <a:lnTo>
                    <a:pt x="4494911" y="4826"/>
                  </a:lnTo>
                  <a:lnTo>
                    <a:pt x="4494911" y="9652"/>
                  </a:lnTo>
                  <a:lnTo>
                    <a:pt x="4826" y="9652"/>
                  </a:lnTo>
                  <a:lnTo>
                    <a:pt x="4826" y="4826"/>
                  </a:lnTo>
                  <a:lnTo>
                    <a:pt x="9652" y="4826"/>
                  </a:lnTo>
                  <a:moveTo>
                    <a:pt x="127" y="4826"/>
                  </a:moveTo>
                  <a:lnTo>
                    <a:pt x="127" y="0"/>
                  </a:lnTo>
                  <a:lnTo>
                    <a:pt x="4953" y="0"/>
                  </a:lnTo>
                  <a:lnTo>
                    <a:pt x="4494911" y="0"/>
                  </a:lnTo>
                  <a:lnTo>
                    <a:pt x="4499737" y="0"/>
                  </a:lnTo>
                  <a:lnTo>
                    <a:pt x="4499737" y="4826"/>
                  </a:lnTo>
                  <a:lnTo>
                    <a:pt x="4499737" y="2960243"/>
                  </a:lnTo>
                  <a:lnTo>
                    <a:pt x="4499737" y="2965069"/>
                  </a:lnTo>
                  <a:lnTo>
                    <a:pt x="4494911" y="2965069"/>
                  </a:lnTo>
                  <a:lnTo>
                    <a:pt x="4826" y="2965069"/>
                  </a:lnTo>
                  <a:lnTo>
                    <a:pt x="0" y="2965069"/>
                  </a:lnTo>
                  <a:lnTo>
                    <a:pt x="0" y="2960243"/>
                  </a:lnTo>
                  <a:lnTo>
                    <a:pt x="0" y="4826"/>
                  </a:lnTo>
                  <a:close/>
                </a:path>
              </a:pathLst>
            </a:custGeom>
            <a:solidFill>
              <a:srgbClr val="284ADE"/>
            </a:solidFill>
          </p:spPr>
        </p:sp>
        <p:sp>
          <p:nvSpPr>
            <p:cNvPr id="96" name="Freeform 96"/>
            <p:cNvSpPr/>
            <p:nvPr/>
          </p:nvSpPr>
          <p:spPr>
            <a:xfrm>
              <a:off x="711327" y="120142"/>
              <a:ext cx="333248" cy="410083"/>
            </a:xfrm>
            <a:custGeom>
              <a:avLst/>
              <a:gdLst/>
              <a:ahLst/>
              <a:cxnLst/>
              <a:rect l="l" t="t" r="r" b="b"/>
              <a:pathLst>
                <a:path w="333248" h="410083">
                  <a:moveTo>
                    <a:pt x="38989" y="113284"/>
                  </a:moveTo>
                  <a:cubicBezTo>
                    <a:pt x="38989" y="113284"/>
                    <a:pt x="38862" y="113284"/>
                    <a:pt x="38862" y="113284"/>
                  </a:cubicBezTo>
                  <a:cubicBezTo>
                    <a:pt x="38862" y="113284"/>
                    <a:pt x="38862" y="113411"/>
                    <a:pt x="38862" y="113411"/>
                  </a:cubicBezTo>
                  <a:cubicBezTo>
                    <a:pt x="38862" y="113538"/>
                    <a:pt x="39116" y="113538"/>
                    <a:pt x="39116" y="113411"/>
                  </a:cubicBezTo>
                  <a:cubicBezTo>
                    <a:pt x="39116" y="113411"/>
                    <a:pt x="39116" y="113284"/>
                    <a:pt x="39116" y="113284"/>
                  </a:cubicBezTo>
                  <a:cubicBezTo>
                    <a:pt x="39116" y="113284"/>
                    <a:pt x="38989" y="113284"/>
                    <a:pt x="38989" y="113284"/>
                  </a:cubicBezTo>
                  <a:moveTo>
                    <a:pt x="113411" y="13843"/>
                  </a:moveTo>
                  <a:cubicBezTo>
                    <a:pt x="113411" y="13716"/>
                    <a:pt x="113411" y="13716"/>
                    <a:pt x="113284" y="13716"/>
                  </a:cubicBezTo>
                  <a:cubicBezTo>
                    <a:pt x="113157" y="13716"/>
                    <a:pt x="113157" y="13716"/>
                    <a:pt x="113157" y="13716"/>
                  </a:cubicBezTo>
                  <a:cubicBezTo>
                    <a:pt x="113157" y="13716"/>
                    <a:pt x="113030" y="13843"/>
                    <a:pt x="113030" y="13843"/>
                  </a:cubicBezTo>
                  <a:cubicBezTo>
                    <a:pt x="113030" y="13843"/>
                    <a:pt x="113284" y="13970"/>
                    <a:pt x="113284" y="13843"/>
                  </a:cubicBezTo>
                  <a:moveTo>
                    <a:pt x="96647" y="635"/>
                  </a:moveTo>
                  <a:cubicBezTo>
                    <a:pt x="56388" y="4572"/>
                    <a:pt x="26416" y="28067"/>
                    <a:pt x="6223" y="71120"/>
                  </a:cubicBezTo>
                  <a:cubicBezTo>
                    <a:pt x="0" y="84328"/>
                    <a:pt x="3556" y="96012"/>
                    <a:pt x="11684" y="107569"/>
                  </a:cubicBezTo>
                  <a:cubicBezTo>
                    <a:pt x="25527" y="97028"/>
                    <a:pt x="77724" y="54610"/>
                    <a:pt x="96647" y="762"/>
                  </a:cubicBezTo>
                  <a:moveTo>
                    <a:pt x="101473" y="38862"/>
                  </a:moveTo>
                  <a:cubicBezTo>
                    <a:pt x="101473" y="38735"/>
                    <a:pt x="101346" y="38735"/>
                    <a:pt x="101346" y="38735"/>
                  </a:cubicBezTo>
                  <a:cubicBezTo>
                    <a:pt x="101346" y="38735"/>
                    <a:pt x="101219" y="38862"/>
                    <a:pt x="101219" y="38862"/>
                  </a:cubicBezTo>
                  <a:cubicBezTo>
                    <a:pt x="101219" y="38862"/>
                    <a:pt x="101473" y="38989"/>
                    <a:pt x="101473" y="38862"/>
                  </a:cubicBezTo>
                  <a:moveTo>
                    <a:pt x="84836" y="63754"/>
                  </a:moveTo>
                  <a:cubicBezTo>
                    <a:pt x="84836" y="63627"/>
                    <a:pt x="84709" y="63627"/>
                    <a:pt x="84709" y="63627"/>
                  </a:cubicBezTo>
                  <a:cubicBezTo>
                    <a:pt x="84709" y="63627"/>
                    <a:pt x="84582" y="63754"/>
                    <a:pt x="84582" y="63754"/>
                  </a:cubicBezTo>
                  <a:cubicBezTo>
                    <a:pt x="84582" y="63754"/>
                    <a:pt x="84836" y="63881"/>
                    <a:pt x="84836" y="63754"/>
                  </a:cubicBezTo>
                  <a:moveTo>
                    <a:pt x="177419" y="131191"/>
                  </a:moveTo>
                  <a:cubicBezTo>
                    <a:pt x="169418" y="158369"/>
                    <a:pt x="159766" y="181991"/>
                    <a:pt x="148463" y="201422"/>
                  </a:cubicBezTo>
                  <a:cubicBezTo>
                    <a:pt x="140843" y="214630"/>
                    <a:pt x="130810" y="226187"/>
                    <a:pt x="118999" y="235712"/>
                  </a:cubicBezTo>
                  <a:cubicBezTo>
                    <a:pt x="119507" y="235966"/>
                    <a:pt x="120015" y="236093"/>
                    <a:pt x="120523" y="236347"/>
                  </a:cubicBezTo>
                  <a:cubicBezTo>
                    <a:pt x="124714" y="237998"/>
                    <a:pt x="129032" y="239776"/>
                    <a:pt x="133477" y="241808"/>
                  </a:cubicBezTo>
                  <a:cubicBezTo>
                    <a:pt x="134239" y="242189"/>
                    <a:pt x="135001" y="242570"/>
                    <a:pt x="135636" y="243078"/>
                  </a:cubicBezTo>
                  <a:cubicBezTo>
                    <a:pt x="138684" y="241300"/>
                    <a:pt x="144526" y="237236"/>
                    <a:pt x="151638" y="228600"/>
                  </a:cubicBezTo>
                  <a:cubicBezTo>
                    <a:pt x="161417" y="216662"/>
                    <a:pt x="175895" y="193294"/>
                    <a:pt x="188595" y="149987"/>
                  </a:cubicBezTo>
                  <a:cubicBezTo>
                    <a:pt x="198628" y="115697"/>
                    <a:pt x="212217" y="89535"/>
                    <a:pt x="229108" y="72390"/>
                  </a:cubicBezTo>
                  <a:cubicBezTo>
                    <a:pt x="243586" y="57531"/>
                    <a:pt x="257302" y="52705"/>
                    <a:pt x="263779" y="50419"/>
                  </a:cubicBezTo>
                  <a:cubicBezTo>
                    <a:pt x="265303" y="49911"/>
                    <a:pt x="266700" y="49149"/>
                    <a:pt x="267843" y="48260"/>
                  </a:cubicBezTo>
                  <a:cubicBezTo>
                    <a:pt x="272161" y="45212"/>
                    <a:pt x="274447" y="40132"/>
                    <a:pt x="273812" y="34925"/>
                  </a:cubicBezTo>
                  <a:cubicBezTo>
                    <a:pt x="273177" y="29718"/>
                    <a:pt x="269748" y="25273"/>
                    <a:pt x="264795" y="23368"/>
                  </a:cubicBezTo>
                  <a:cubicBezTo>
                    <a:pt x="259842" y="21463"/>
                    <a:pt x="254381" y="22352"/>
                    <a:pt x="250317" y="25781"/>
                  </a:cubicBezTo>
                  <a:lnTo>
                    <a:pt x="235839" y="38227"/>
                  </a:lnTo>
                  <a:cubicBezTo>
                    <a:pt x="215900" y="57404"/>
                    <a:pt x="189484" y="88900"/>
                    <a:pt x="177165" y="131064"/>
                  </a:cubicBezTo>
                  <a:moveTo>
                    <a:pt x="163830" y="226822"/>
                  </a:moveTo>
                  <a:lnTo>
                    <a:pt x="163449" y="227330"/>
                  </a:lnTo>
                  <a:cubicBezTo>
                    <a:pt x="167894" y="240157"/>
                    <a:pt x="181229" y="247523"/>
                    <a:pt x="194437" y="244475"/>
                  </a:cubicBezTo>
                  <a:cubicBezTo>
                    <a:pt x="207645" y="241427"/>
                    <a:pt x="216408" y="229108"/>
                    <a:pt x="215011" y="215646"/>
                  </a:cubicBezTo>
                  <a:cubicBezTo>
                    <a:pt x="213614" y="202184"/>
                    <a:pt x="202184" y="192024"/>
                    <a:pt x="188595" y="192024"/>
                  </a:cubicBezTo>
                  <a:cubicBezTo>
                    <a:pt x="187960" y="192024"/>
                    <a:pt x="187452" y="192024"/>
                    <a:pt x="186817" y="192151"/>
                  </a:cubicBezTo>
                  <a:cubicBezTo>
                    <a:pt x="197485" y="194945"/>
                    <a:pt x="204470" y="205232"/>
                    <a:pt x="203073" y="216154"/>
                  </a:cubicBezTo>
                  <a:cubicBezTo>
                    <a:pt x="201676" y="227076"/>
                    <a:pt x="192405" y="235331"/>
                    <a:pt x="181356" y="235331"/>
                  </a:cubicBezTo>
                  <a:cubicBezTo>
                    <a:pt x="174498" y="235458"/>
                    <a:pt x="168021" y="232283"/>
                    <a:pt x="163830" y="226822"/>
                  </a:cubicBezTo>
                  <a:moveTo>
                    <a:pt x="194437" y="213360"/>
                  </a:moveTo>
                  <a:cubicBezTo>
                    <a:pt x="194437" y="206121"/>
                    <a:pt x="188595" y="200152"/>
                    <a:pt x="181229" y="200152"/>
                  </a:cubicBezTo>
                  <a:cubicBezTo>
                    <a:pt x="180467" y="200152"/>
                    <a:pt x="179705" y="200279"/>
                    <a:pt x="178943" y="200406"/>
                  </a:cubicBezTo>
                  <a:cubicBezTo>
                    <a:pt x="176022" y="206629"/>
                    <a:pt x="172720" y="212852"/>
                    <a:pt x="169037" y="218694"/>
                  </a:cubicBezTo>
                  <a:cubicBezTo>
                    <a:pt x="171069" y="223520"/>
                    <a:pt x="175895" y="226695"/>
                    <a:pt x="181229" y="226568"/>
                  </a:cubicBezTo>
                  <a:cubicBezTo>
                    <a:pt x="188468" y="226568"/>
                    <a:pt x="194437" y="220599"/>
                    <a:pt x="194437" y="213360"/>
                  </a:cubicBezTo>
                  <a:moveTo>
                    <a:pt x="144653" y="81280"/>
                  </a:moveTo>
                  <a:lnTo>
                    <a:pt x="132842" y="99187"/>
                  </a:lnTo>
                  <a:cubicBezTo>
                    <a:pt x="117094" y="123190"/>
                    <a:pt x="97663" y="144653"/>
                    <a:pt x="75311" y="162814"/>
                  </a:cubicBezTo>
                  <a:cubicBezTo>
                    <a:pt x="61849" y="173736"/>
                    <a:pt x="59055" y="193167"/>
                    <a:pt x="68834" y="207391"/>
                  </a:cubicBezTo>
                  <a:lnTo>
                    <a:pt x="118491" y="156337"/>
                  </a:lnTo>
                  <a:cubicBezTo>
                    <a:pt x="120142" y="154559"/>
                    <a:pt x="122936" y="154559"/>
                    <a:pt x="124587" y="156210"/>
                  </a:cubicBezTo>
                  <a:cubicBezTo>
                    <a:pt x="126238" y="157861"/>
                    <a:pt x="126365" y="160655"/>
                    <a:pt x="124714" y="162306"/>
                  </a:cubicBezTo>
                  <a:lnTo>
                    <a:pt x="71755" y="216789"/>
                  </a:lnTo>
                  <a:cubicBezTo>
                    <a:pt x="71628" y="216916"/>
                    <a:pt x="71628" y="216916"/>
                    <a:pt x="71501" y="217043"/>
                  </a:cubicBezTo>
                  <a:lnTo>
                    <a:pt x="71501" y="217043"/>
                  </a:lnTo>
                  <a:cubicBezTo>
                    <a:pt x="65786" y="222631"/>
                    <a:pt x="65024" y="231521"/>
                    <a:pt x="69596" y="238125"/>
                  </a:cubicBezTo>
                  <a:cubicBezTo>
                    <a:pt x="74168" y="244729"/>
                    <a:pt x="82804" y="247015"/>
                    <a:pt x="90043" y="243586"/>
                  </a:cubicBezTo>
                  <a:cubicBezTo>
                    <a:pt x="111379" y="233553"/>
                    <a:pt x="129159" y="217297"/>
                    <a:pt x="140970" y="196850"/>
                  </a:cubicBezTo>
                  <a:cubicBezTo>
                    <a:pt x="151892" y="178054"/>
                    <a:pt x="161290" y="155067"/>
                    <a:pt x="169164" y="128524"/>
                  </a:cubicBezTo>
                  <a:cubicBezTo>
                    <a:pt x="181991" y="84582"/>
                    <a:pt x="209423" y="51689"/>
                    <a:pt x="230251" y="31750"/>
                  </a:cubicBezTo>
                  <a:cubicBezTo>
                    <a:pt x="234061" y="28067"/>
                    <a:pt x="235839" y="22733"/>
                    <a:pt x="234950" y="17526"/>
                  </a:cubicBezTo>
                  <a:cubicBezTo>
                    <a:pt x="234061" y="12319"/>
                    <a:pt x="230632" y="7747"/>
                    <a:pt x="225806" y="5588"/>
                  </a:cubicBezTo>
                  <a:cubicBezTo>
                    <a:pt x="220599" y="3175"/>
                    <a:pt x="214376" y="3683"/>
                    <a:pt x="209677" y="7112"/>
                  </a:cubicBezTo>
                  <a:lnTo>
                    <a:pt x="176149" y="41783"/>
                  </a:lnTo>
                  <a:cubicBezTo>
                    <a:pt x="164465" y="53848"/>
                    <a:pt x="153924" y="67056"/>
                    <a:pt x="144653" y="81153"/>
                  </a:cubicBezTo>
                  <a:moveTo>
                    <a:pt x="41402" y="140208"/>
                  </a:moveTo>
                  <a:cubicBezTo>
                    <a:pt x="49022" y="148209"/>
                    <a:pt x="56134" y="156464"/>
                    <a:pt x="61341" y="165227"/>
                  </a:cubicBezTo>
                  <a:cubicBezTo>
                    <a:pt x="63754" y="161798"/>
                    <a:pt x="66548" y="158623"/>
                    <a:pt x="69850" y="155956"/>
                  </a:cubicBezTo>
                  <a:cubicBezTo>
                    <a:pt x="91440" y="138430"/>
                    <a:pt x="110236" y="117602"/>
                    <a:pt x="125603" y="94361"/>
                  </a:cubicBezTo>
                  <a:lnTo>
                    <a:pt x="137414" y="76454"/>
                  </a:lnTo>
                  <a:cubicBezTo>
                    <a:pt x="146939" y="61976"/>
                    <a:pt x="157861" y="48387"/>
                    <a:pt x="169926" y="35814"/>
                  </a:cubicBezTo>
                  <a:lnTo>
                    <a:pt x="187960" y="17145"/>
                  </a:lnTo>
                  <a:cubicBezTo>
                    <a:pt x="170180" y="10287"/>
                    <a:pt x="153543" y="5461"/>
                    <a:pt x="138049" y="2667"/>
                  </a:cubicBezTo>
                  <a:cubicBezTo>
                    <a:pt x="126238" y="46863"/>
                    <a:pt x="100076" y="82296"/>
                    <a:pt x="80010" y="104394"/>
                  </a:cubicBezTo>
                  <a:cubicBezTo>
                    <a:pt x="68199" y="117475"/>
                    <a:pt x="55372" y="129413"/>
                    <a:pt x="41402" y="140081"/>
                  </a:cubicBezTo>
                  <a:moveTo>
                    <a:pt x="17018" y="114300"/>
                  </a:moveTo>
                  <a:cubicBezTo>
                    <a:pt x="21844" y="120142"/>
                    <a:pt x="27559" y="125984"/>
                    <a:pt x="33655" y="132080"/>
                  </a:cubicBezTo>
                  <a:lnTo>
                    <a:pt x="35306" y="133858"/>
                  </a:lnTo>
                  <a:cubicBezTo>
                    <a:pt x="49149" y="123190"/>
                    <a:pt x="61976" y="111379"/>
                    <a:pt x="73660" y="98425"/>
                  </a:cubicBezTo>
                  <a:cubicBezTo>
                    <a:pt x="92964" y="77216"/>
                    <a:pt x="117856" y="43434"/>
                    <a:pt x="129286" y="1397"/>
                  </a:cubicBezTo>
                  <a:cubicBezTo>
                    <a:pt x="121539" y="381"/>
                    <a:pt x="113792" y="0"/>
                    <a:pt x="106045" y="127"/>
                  </a:cubicBezTo>
                  <a:cubicBezTo>
                    <a:pt x="94869" y="34417"/>
                    <a:pt x="70866" y="64008"/>
                    <a:pt x="52324" y="83058"/>
                  </a:cubicBezTo>
                  <a:cubicBezTo>
                    <a:pt x="41275" y="94361"/>
                    <a:pt x="29464" y="104902"/>
                    <a:pt x="17018" y="114427"/>
                  </a:cubicBezTo>
                  <a:moveTo>
                    <a:pt x="38989" y="122047"/>
                  </a:moveTo>
                  <a:cubicBezTo>
                    <a:pt x="34290" y="122047"/>
                    <a:pt x="30480" y="118237"/>
                    <a:pt x="30480" y="113538"/>
                  </a:cubicBezTo>
                  <a:cubicBezTo>
                    <a:pt x="30480" y="108839"/>
                    <a:pt x="34290" y="105029"/>
                    <a:pt x="38989" y="105029"/>
                  </a:cubicBezTo>
                  <a:cubicBezTo>
                    <a:pt x="43688" y="105029"/>
                    <a:pt x="47498" y="108839"/>
                    <a:pt x="47498" y="113538"/>
                  </a:cubicBezTo>
                  <a:cubicBezTo>
                    <a:pt x="47498" y="118237"/>
                    <a:pt x="43688" y="122047"/>
                    <a:pt x="38989" y="122047"/>
                  </a:cubicBezTo>
                  <a:moveTo>
                    <a:pt x="113284" y="5334"/>
                  </a:moveTo>
                  <a:cubicBezTo>
                    <a:pt x="117983" y="5334"/>
                    <a:pt x="121793" y="9144"/>
                    <a:pt x="121793" y="13970"/>
                  </a:cubicBezTo>
                  <a:cubicBezTo>
                    <a:pt x="121793" y="18796"/>
                    <a:pt x="117983" y="22479"/>
                    <a:pt x="113157" y="22479"/>
                  </a:cubicBezTo>
                  <a:cubicBezTo>
                    <a:pt x="108331" y="22479"/>
                    <a:pt x="104648" y="18669"/>
                    <a:pt x="104648" y="13970"/>
                  </a:cubicBezTo>
                  <a:cubicBezTo>
                    <a:pt x="104648" y="9271"/>
                    <a:pt x="108458" y="5334"/>
                    <a:pt x="113157" y="5334"/>
                  </a:cubicBezTo>
                  <a:moveTo>
                    <a:pt x="101092" y="30226"/>
                  </a:moveTo>
                  <a:cubicBezTo>
                    <a:pt x="104521" y="30226"/>
                    <a:pt x="107696" y="32258"/>
                    <a:pt x="108966" y="35560"/>
                  </a:cubicBezTo>
                  <a:cubicBezTo>
                    <a:pt x="110236" y="38862"/>
                    <a:pt x="109601" y="42418"/>
                    <a:pt x="107061" y="44831"/>
                  </a:cubicBezTo>
                  <a:cubicBezTo>
                    <a:pt x="104521" y="47244"/>
                    <a:pt x="100965" y="48006"/>
                    <a:pt x="97663" y="46736"/>
                  </a:cubicBezTo>
                  <a:cubicBezTo>
                    <a:pt x="94361" y="45466"/>
                    <a:pt x="92329" y="42291"/>
                    <a:pt x="92329" y="38862"/>
                  </a:cubicBezTo>
                  <a:cubicBezTo>
                    <a:pt x="92329" y="34163"/>
                    <a:pt x="96139" y="30353"/>
                    <a:pt x="100838" y="30353"/>
                  </a:cubicBezTo>
                  <a:close/>
                  <a:moveTo>
                    <a:pt x="84709" y="55118"/>
                  </a:moveTo>
                  <a:cubicBezTo>
                    <a:pt x="88138" y="55118"/>
                    <a:pt x="91313" y="57150"/>
                    <a:pt x="92583" y="60452"/>
                  </a:cubicBezTo>
                  <a:cubicBezTo>
                    <a:pt x="93853" y="63754"/>
                    <a:pt x="93218" y="67310"/>
                    <a:pt x="90678" y="69723"/>
                  </a:cubicBezTo>
                  <a:cubicBezTo>
                    <a:pt x="88138" y="72136"/>
                    <a:pt x="84582" y="72898"/>
                    <a:pt x="81280" y="71628"/>
                  </a:cubicBezTo>
                  <a:cubicBezTo>
                    <a:pt x="77978" y="70358"/>
                    <a:pt x="75946" y="67183"/>
                    <a:pt x="75946" y="63754"/>
                  </a:cubicBezTo>
                  <a:cubicBezTo>
                    <a:pt x="75946" y="59055"/>
                    <a:pt x="79756" y="55245"/>
                    <a:pt x="84582" y="55245"/>
                  </a:cubicBezTo>
                  <a:moveTo>
                    <a:pt x="62738" y="81026"/>
                  </a:moveTo>
                  <a:cubicBezTo>
                    <a:pt x="66167" y="81026"/>
                    <a:pt x="69342" y="83058"/>
                    <a:pt x="70612" y="86360"/>
                  </a:cubicBezTo>
                  <a:cubicBezTo>
                    <a:pt x="71882" y="89662"/>
                    <a:pt x="71247" y="93218"/>
                    <a:pt x="68707" y="95631"/>
                  </a:cubicBezTo>
                  <a:cubicBezTo>
                    <a:pt x="66167" y="98044"/>
                    <a:pt x="62611" y="98806"/>
                    <a:pt x="59309" y="97536"/>
                  </a:cubicBezTo>
                  <a:cubicBezTo>
                    <a:pt x="56007" y="96266"/>
                    <a:pt x="53975" y="93091"/>
                    <a:pt x="53975" y="89662"/>
                  </a:cubicBezTo>
                  <a:cubicBezTo>
                    <a:pt x="53975" y="84963"/>
                    <a:pt x="57785" y="81153"/>
                    <a:pt x="62611" y="81153"/>
                  </a:cubicBezTo>
                  <a:close/>
                  <a:moveTo>
                    <a:pt x="270383" y="57150"/>
                  </a:moveTo>
                  <a:cubicBezTo>
                    <a:pt x="269113" y="57785"/>
                    <a:pt x="267843" y="58420"/>
                    <a:pt x="266573" y="58928"/>
                  </a:cubicBezTo>
                  <a:cubicBezTo>
                    <a:pt x="253746" y="63500"/>
                    <a:pt x="219583" y="75438"/>
                    <a:pt x="196850" y="152654"/>
                  </a:cubicBezTo>
                  <a:cubicBezTo>
                    <a:pt x="193421" y="164211"/>
                    <a:pt x="189865" y="174498"/>
                    <a:pt x="186309" y="183642"/>
                  </a:cubicBezTo>
                  <a:cubicBezTo>
                    <a:pt x="187071" y="183642"/>
                    <a:pt x="187833" y="183515"/>
                    <a:pt x="188468" y="183515"/>
                  </a:cubicBezTo>
                  <a:cubicBezTo>
                    <a:pt x="205740" y="183515"/>
                    <a:pt x="220472" y="195961"/>
                    <a:pt x="223393" y="213106"/>
                  </a:cubicBezTo>
                  <a:cubicBezTo>
                    <a:pt x="226314" y="230251"/>
                    <a:pt x="216281" y="246761"/>
                    <a:pt x="199898" y="252349"/>
                  </a:cubicBezTo>
                  <a:cubicBezTo>
                    <a:pt x="183515" y="257937"/>
                    <a:pt x="165481" y="250698"/>
                    <a:pt x="157480" y="235458"/>
                  </a:cubicBezTo>
                  <a:cubicBezTo>
                    <a:pt x="150241" y="243967"/>
                    <a:pt x="144145" y="248539"/>
                    <a:pt x="140335" y="250698"/>
                  </a:cubicBezTo>
                  <a:cubicBezTo>
                    <a:pt x="144018" y="265557"/>
                    <a:pt x="129286" y="295275"/>
                    <a:pt x="112395" y="329565"/>
                  </a:cubicBezTo>
                  <a:cubicBezTo>
                    <a:pt x="97155" y="360299"/>
                    <a:pt x="80010" y="394843"/>
                    <a:pt x="82296" y="410083"/>
                  </a:cubicBezTo>
                  <a:lnTo>
                    <a:pt x="231267" y="410083"/>
                  </a:lnTo>
                  <a:cubicBezTo>
                    <a:pt x="230632" y="408432"/>
                    <a:pt x="229743" y="406527"/>
                    <a:pt x="228981" y="404622"/>
                  </a:cubicBezTo>
                  <a:cubicBezTo>
                    <a:pt x="224155" y="393700"/>
                    <a:pt x="216154" y="375285"/>
                    <a:pt x="214249" y="355219"/>
                  </a:cubicBezTo>
                  <a:cubicBezTo>
                    <a:pt x="211709" y="327025"/>
                    <a:pt x="220726" y="294386"/>
                    <a:pt x="233807" y="285496"/>
                  </a:cubicBezTo>
                  <a:cubicBezTo>
                    <a:pt x="237871" y="282702"/>
                    <a:pt x="242316" y="282194"/>
                    <a:pt x="246380" y="284226"/>
                  </a:cubicBezTo>
                  <a:cubicBezTo>
                    <a:pt x="267716" y="294640"/>
                    <a:pt x="287782" y="303403"/>
                    <a:pt x="298831" y="295910"/>
                  </a:cubicBezTo>
                  <a:cubicBezTo>
                    <a:pt x="315722" y="284480"/>
                    <a:pt x="311912" y="273939"/>
                    <a:pt x="308864" y="265557"/>
                  </a:cubicBezTo>
                  <a:cubicBezTo>
                    <a:pt x="307213" y="260858"/>
                    <a:pt x="304419" y="253111"/>
                    <a:pt x="312166" y="250317"/>
                  </a:cubicBezTo>
                  <a:cubicBezTo>
                    <a:pt x="314960" y="249428"/>
                    <a:pt x="317881" y="248920"/>
                    <a:pt x="320802" y="248666"/>
                  </a:cubicBezTo>
                  <a:cubicBezTo>
                    <a:pt x="321056" y="248666"/>
                    <a:pt x="321437" y="248412"/>
                    <a:pt x="321564" y="248158"/>
                  </a:cubicBezTo>
                  <a:cubicBezTo>
                    <a:pt x="321691" y="247904"/>
                    <a:pt x="321691" y="247523"/>
                    <a:pt x="321437" y="247269"/>
                  </a:cubicBezTo>
                  <a:cubicBezTo>
                    <a:pt x="320421" y="245999"/>
                    <a:pt x="319405" y="244856"/>
                    <a:pt x="318262" y="243840"/>
                  </a:cubicBezTo>
                  <a:cubicBezTo>
                    <a:pt x="316103" y="241808"/>
                    <a:pt x="311785" y="237490"/>
                    <a:pt x="315595" y="232791"/>
                  </a:cubicBezTo>
                  <a:cubicBezTo>
                    <a:pt x="317119" y="231140"/>
                    <a:pt x="318897" y="229489"/>
                    <a:pt x="320675" y="228092"/>
                  </a:cubicBezTo>
                  <a:cubicBezTo>
                    <a:pt x="321437" y="227457"/>
                    <a:pt x="322453" y="226695"/>
                    <a:pt x="323342" y="225806"/>
                  </a:cubicBezTo>
                  <a:cubicBezTo>
                    <a:pt x="323596" y="225552"/>
                    <a:pt x="323596" y="225298"/>
                    <a:pt x="323596" y="225044"/>
                  </a:cubicBezTo>
                  <a:cubicBezTo>
                    <a:pt x="323596" y="224790"/>
                    <a:pt x="323469" y="224536"/>
                    <a:pt x="323215" y="224409"/>
                  </a:cubicBezTo>
                  <a:cubicBezTo>
                    <a:pt x="311785" y="217551"/>
                    <a:pt x="311150" y="213487"/>
                    <a:pt x="311023" y="212090"/>
                  </a:cubicBezTo>
                  <a:cubicBezTo>
                    <a:pt x="310769" y="210312"/>
                    <a:pt x="311277" y="208407"/>
                    <a:pt x="312547" y="207137"/>
                  </a:cubicBezTo>
                  <a:cubicBezTo>
                    <a:pt x="315849" y="203708"/>
                    <a:pt x="321183" y="202438"/>
                    <a:pt x="326517" y="201041"/>
                  </a:cubicBezTo>
                  <a:cubicBezTo>
                    <a:pt x="328041" y="200660"/>
                    <a:pt x="330200" y="200152"/>
                    <a:pt x="331851" y="199644"/>
                  </a:cubicBezTo>
                  <a:cubicBezTo>
                    <a:pt x="332359" y="199517"/>
                    <a:pt x="332740" y="199136"/>
                    <a:pt x="332994" y="198501"/>
                  </a:cubicBezTo>
                  <a:cubicBezTo>
                    <a:pt x="333248" y="197866"/>
                    <a:pt x="333121" y="197358"/>
                    <a:pt x="332740" y="196977"/>
                  </a:cubicBezTo>
                  <a:cubicBezTo>
                    <a:pt x="329819" y="192532"/>
                    <a:pt x="323469" y="185928"/>
                    <a:pt x="317754" y="179832"/>
                  </a:cubicBezTo>
                  <a:cubicBezTo>
                    <a:pt x="302641" y="164084"/>
                    <a:pt x="293497" y="153797"/>
                    <a:pt x="295021" y="145669"/>
                  </a:cubicBezTo>
                  <a:cubicBezTo>
                    <a:pt x="301117" y="111125"/>
                    <a:pt x="292735" y="80518"/>
                    <a:pt x="270637" y="57150"/>
                  </a:cubicBezTo>
                  <a:moveTo>
                    <a:pt x="149479" y="304927"/>
                  </a:moveTo>
                  <a:cubicBezTo>
                    <a:pt x="145796" y="312801"/>
                    <a:pt x="141605" y="321183"/>
                    <a:pt x="137541" y="329311"/>
                  </a:cubicBezTo>
                  <a:cubicBezTo>
                    <a:pt x="132334" y="339852"/>
                    <a:pt x="127000" y="350647"/>
                    <a:pt x="122301" y="360807"/>
                  </a:cubicBezTo>
                  <a:cubicBezTo>
                    <a:pt x="121285" y="362966"/>
                    <a:pt x="118745" y="363982"/>
                    <a:pt x="116586" y="362966"/>
                  </a:cubicBezTo>
                  <a:cubicBezTo>
                    <a:pt x="114427" y="361950"/>
                    <a:pt x="113411" y="359410"/>
                    <a:pt x="114427" y="357251"/>
                  </a:cubicBezTo>
                  <a:cubicBezTo>
                    <a:pt x="119126" y="346964"/>
                    <a:pt x="124587" y="336042"/>
                    <a:pt x="129794" y="325501"/>
                  </a:cubicBezTo>
                  <a:cubicBezTo>
                    <a:pt x="133858" y="317373"/>
                    <a:pt x="137922" y="309118"/>
                    <a:pt x="141605" y="301244"/>
                  </a:cubicBezTo>
                  <a:cubicBezTo>
                    <a:pt x="142240" y="299847"/>
                    <a:pt x="143637" y="298831"/>
                    <a:pt x="145161" y="298704"/>
                  </a:cubicBezTo>
                  <a:cubicBezTo>
                    <a:pt x="146685" y="298577"/>
                    <a:pt x="148209" y="299339"/>
                    <a:pt x="149098" y="300609"/>
                  </a:cubicBezTo>
                  <a:cubicBezTo>
                    <a:pt x="149987" y="301879"/>
                    <a:pt x="150114" y="303530"/>
                    <a:pt x="149479" y="304927"/>
                  </a:cubicBezTo>
                  <a:moveTo>
                    <a:pt x="159512" y="282067"/>
                  </a:moveTo>
                  <a:cubicBezTo>
                    <a:pt x="158623" y="284480"/>
                    <a:pt x="157480" y="287147"/>
                    <a:pt x="156337" y="289941"/>
                  </a:cubicBezTo>
                  <a:cubicBezTo>
                    <a:pt x="155448" y="292100"/>
                    <a:pt x="152781" y="293116"/>
                    <a:pt x="150622" y="292227"/>
                  </a:cubicBezTo>
                  <a:cubicBezTo>
                    <a:pt x="148463" y="291338"/>
                    <a:pt x="147447" y="288671"/>
                    <a:pt x="148336" y="286512"/>
                  </a:cubicBezTo>
                  <a:cubicBezTo>
                    <a:pt x="149479" y="283845"/>
                    <a:pt x="150495" y="281305"/>
                    <a:pt x="151384" y="279019"/>
                  </a:cubicBezTo>
                  <a:cubicBezTo>
                    <a:pt x="152273" y="276860"/>
                    <a:pt x="154813" y="275717"/>
                    <a:pt x="156972" y="276606"/>
                  </a:cubicBezTo>
                  <a:cubicBezTo>
                    <a:pt x="159131" y="277495"/>
                    <a:pt x="160274" y="280035"/>
                    <a:pt x="159512" y="282194"/>
                  </a:cubicBezTo>
                  <a:moveTo>
                    <a:pt x="62992" y="89408"/>
                  </a:moveTo>
                  <a:cubicBezTo>
                    <a:pt x="62992" y="89281"/>
                    <a:pt x="62865" y="89281"/>
                    <a:pt x="62865" y="89281"/>
                  </a:cubicBezTo>
                  <a:cubicBezTo>
                    <a:pt x="62865" y="89281"/>
                    <a:pt x="62738" y="89408"/>
                    <a:pt x="62738" y="89408"/>
                  </a:cubicBezTo>
                  <a:cubicBezTo>
                    <a:pt x="62738" y="89408"/>
                    <a:pt x="62992" y="89535"/>
                    <a:pt x="62992" y="89408"/>
                  </a:cubicBezTo>
                </a:path>
              </a:pathLst>
            </a:custGeom>
            <a:solidFill>
              <a:srgbClr val="000000"/>
            </a:solidFill>
          </p:spPr>
        </p:sp>
      </p:grpSp>
      <p:sp>
        <p:nvSpPr>
          <p:cNvPr id="97" name="TextBox 97"/>
          <p:cNvSpPr txBox="1"/>
          <p:nvPr/>
        </p:nvSpPr>
        <p:spPr>
          <a:xfrm>
            <a:off x="1256996" y="656865"/>
            <a:ext cx="4487780" cy="453586"/>
          </a:xfrm>
          <a:prstGeom prst="rect">
            <a:avLst/>
          </a:prstGeom>
        </p:spPr>
        <p:txBody>
          <a:bodyPr wrap="square" lIns="0" tIns="0" rIns="0" bIns="0" rtlCol="0" anchor="t">
            <a:spAutoFit/>
          </a:bodyPr>
          <a:lstStyle/>
          <a:p>
            <a:pPr algn="l">
              <a:lnSpc>
                <a:spcPts val="3000"/>
              </a:lnSpc>
            </a:pPr>
            <a:r>
              <a:rPr lang="en-US" sz="6000" spc="65" dirty="0">
                <a:solidFill>
                  <a:srgbClr val="000000"/>
                </a:solidFill>
                <a:latin typeface="Maven Pro SemiBold" pitchFamily="2" charset="0"/>
                <a:ea typeface="IBM Plex Sans Condensed"/>
                <a:cs typeface="IBM Plex Sans Condensed"/>
                <a:sym typeface="IBM Plex Sans Condensed"/>
              </a:rPr>
              <a:t>Background</a:t>
            </a:r>
          </a:p>
        </p:txBody>
      </p:sp>
      <p:sp>
        <p:nvSpPr>
          <p:cNvPr id="98" name="TextBox 98"/>
          <p:cNvSpPr txBox="1"/>
          <p:nvPr/>
        </p:nvSpPr>
        <p:spPr>
          <a:xfrm>
            <a:off x="4900212" y="1334919"/>
            <a:ext cx="64913" cy="556832"/>
          </a:xfrm>
          <a:prstGeom prst="rect">
            <a:avLst/>
          </a:prstGeom>
        </p:spPr>
        <p:txBody>
          <a:bodyPr lIns="0" tIns="0" rIns="0" bIns="0" rtlCol="0" anchor="t">
            <a:spAutoFit/>
          </a:bodyPr>
          <a:lstStyle/>
          <a:p>
            <a:pPr algn="l">
              <a:lnSpc>
                <a:spcPts val="5011"/>
              </a:lnSpc>
            </a:pPr>
            <a:r>
              <a:rPr lang="en-US" sz="2004" spc="4">
                <a:solidFill>
                  <a:srgbClr val="171B1C"/>
                </a:solidFill>
                <a:latin typeface="IBM Plex Sans Condensed"/>
                <a:ea typeface="IBM Plex Sans Condensed"/>
                <a:cs typeface="IBM Plex Sans Condensed"/>
                <a:sym typeface="IBM Plex Sans Condensed"/>
              </a:rPr>
              <a:t> </a:t>
            </a:r>
          </a:p>
        </p:txBody>
      </p:sp>
      <p:sp>
        <p:nvSpPr>
          <p:cNvPr id="99" name="TextBox 99"/>
          <p:cNvSpPr txBox="1"/>
          <p:nvPr/>
        </p:nvSpPr>
        <p:spPr>
          <a:xfrm>
            <a:off x="5397232" y="3378051"/>
            <a:ext cx="4626562" cy="2892330"/>
          </a:xfrm>
          <a:prstGeom prst="rect">
            <a:avLst/>
          </a:prstGeom>
        </p:spPr>
        <p:txBody>
          <a:bodyPr wrap="square" lIns="0" tIns="0" rIns="0" bIns="0" rtlCol="0" anchor="t">
            <a:spAutoFit/>
          </a:bodyPr>
          <a:lstStyle/>
          <a:p>
            <a:pPr marL="285750" indent="-144000" algn="ctr">
              <a:lnSpc>
                <a:spcPts val="1681"/>
              </a:lnSpc>
              <a:spcBef>
                <a:spcPts val="200"/>
              </a:spcBef>
              <a:buFont typeface="Arial" panose="020B0604020202020204" pitchFamily="34" charset="0"/>
              <a:buChar char="•"/>
            </a:pPr>
            <a:r>
              <a:rPr lang="en-US" sz="1300" spc="8" dirty="0">
                <a:solidFill>
                  <a:srgbClr val="000000"/>
                </a:solidFill>
                <a:latin typeface="Maven Pro" pitchFamily="2" charset="0"/>
                <a:ea typeface="IBM Plex Sans Condensed"/>
                <a:cs typeface="IBM Plex Sans Condensed"/>
                <a:sym typeface="IBM Plex Sans Condensed"/>
              </a:rPr>
              <a:t>Solar Mamas are rural women, often with little or no education, trained to become solar engineers. </a:t>
            </a:r>
          </a:p>
          <a:p>
            <a:pPr marL="285750" indent="-144000" algn="ctr">
              <a:lnSpc>
                <a:spcPts val="1681"/>
              </a:lnSpc>
              <a:spcBef>
                <a:spcPts val="200"/>
              </a:spcBef>
              <a:buFont typeface="Arial" panose="020B0604020202020204" pitchFamily="34" charset="0"/>
              <a:buChar char="•"/>
            </a:pPr>
            <a:r>
              <a:rPr lang="en-US" sz="1300" spc="8" dirty="0">
                <a:solidFill>
                  <a:srgbClr val="000000"/>
                </a:solidFill>
                <a:latin typeface="Maven Pro" pitchFamily="2" charset="0"/>
                <a:ea typeface="IBM Plex Sans Condensed"/>
                <a:cs typeface="IBM Plex Sans Condensed"/>
                <a:sym typeface="IBM Plex Sans Condensed"/>
              </a:rPr>
              <a:t>Through an intensive training program, these women learn to assemble, install, repair, and maintain solar panels and home lighting systems.</a:t>
            </a:r>
          </a:p>
          <a:p>
            <a:pPr marL="285750" indent="-144000" algn="ctr">
              <a:lnSpc>
                <a:spcPts val="1681"/>
              </a:lnSpc>
              <a:spcBef>
                <a:spcPts val="200"/>
              </a:spcBef>
              <a:buFont typeface="Arial" panose="020B0604020202020204" pitchFamily="34" charset="0"/>
              <a:buChar char="•"/>
            </a:pPr>
            <a:r>
              <a:rPr lang="en-US" sz="1300" spc="8" dirty="0">
                <a:solidFill>
                  <a:srgbClr val="000000"/>
                </a:solidFill>
                <a:latin typeface="Maven Pro" pitchFamily="2" charset="0"/>
                <a:ea typeface="IBM Plex Sans Condensed"/>
                <a:cs typeface="IBM Plex Sans Condensed"/>
                <a:sym typeface="IBM Plex Sans Condensed"/>
              </a:rPr>
              <a:t>They then return to their non-electrified villages and set up rural electronic workshops and bring clean, renewable energy to their communities. </a:t>
            </a:r>
          </a:p>
          <a:p>
            <a:pPr marL="285750" indent="-144000" algn="ctr">
              <a:lnSpc>
                <a:spcPts val="1681"/>
              </a:lnSpc>
              <a:spcBef>
                <a:spcPts val="200"/>
              </a:spcBef>
              <a:buFont typeface="Arial" panose="020B0604020202020204" pitchFamily="34" charset="0"/>
              <a:buChar char="•"/>
            </a:pPr>
            <a:r>
              <a:rPr lang="en-US" sz="1300" spc="8" dirty="0">
                <a:solidFill>
                  <a:srgbClr val="000000"/>
                </a:solidFill>
                <a:latin typeface="Maven Pro" pitchFamily="2" charset="0"/>
                <a:ea typeface="IBM Plex Sans Condensed"/>
                <a:cs typeface="IBM Plex Sans Condensed"/>
                <a:sym typeface="IBM Plex Sans Condensed"/>
              </a:rPr>
              <a:t>This not only provides sustainable lighting and reduces reliance on harmful fuels, but also empowers the women with new skills, financial independence, and a respected role as agents of change within their communities.</a:t>
            </a:r>
          </a:p>
        </p:txBody>
      </p:sp>
      <p:sp>
        <p:nvSpPr>
          <p:cNvPr id="107" name="TextBox 107"/>
          <p:cNvSpPr txBox="1"/>
          <p:nvPr/>
        </p:nvSpPr>
        <p:spPr>
          <a:xfrm>
            <a:off x="276158" y="2078250"/>
            <a:ext cx="44920" cy="213951"/>
          </a:xfrm>
          <a:prstGeom prst="rect">
            <a:avLst/>
          </a:prstGeom>
        </p:spPr>
        <p:txBody>
          <a:bodyPr lIns="0" tIns="0" rIns="0" bIns="0" rtlCol="0" anchor="t">
            <a:spAutoFit/>
          </a:bodyPr>
          <a:lstStyle/>
          <a:p>
            <a:pPr algn="l">
              <a:lnSpc>
                <a:spcPts val="1643"/>
              </a:lnSpc>
            </a:pPr>
            <a:r>
              <a:rPr lang="en-US" sz="1387" spc="5">
                <a:solidFill>
                  <a:srgbClr val="17181C"/>
                </a:solidFill>
                <a:latin typeface="IBM Plex Sans Condensed"/>
                <a:ea typeface="IBM Plex Sans Condensed"/>
                <a:cs typeface="IBM Plex Sans Condensed"/>
                <a:sym typeface="IBM Plex Sans Condensed"/>
              </a:rPr>
              <a:t> </a:t>
            </a:r>
          </a:p>
        </p:txBody>
      </p:sp>
      <p:sp>
        <p:nvSpPr>
          <p:cNvPr id="108" name="TextBox 108"/>
          <p:cNvSpPr txBox="1"/>
          <p:nvPr/>
        </p:nvSpPr>
        <p:spPr>
          <a:xfrm>
            <a:off x="246202" y="2069354"/>
            <a:ext cx="9712003" cy="645048"/>
          </a:xfrm>
          <a:prstGeom prst="rect">
            <a:avLst/>
          </a:prstGeom>
        </p:spPr>
        <p:txBody>
          <a:bodyPr wrap="square" lIns="0" tIns="0" rIns="0" bIns="0" rtlCol="0" anchor="t">
            <a:spAutoFit/>
          </a:bodyPr>
          <a:lstStyle/>
          <a:p>
            <a:pPr algn="ctr">
              <a:lnSpc>
                <a:spcPts val="1659"/>
              </a:lnSpc>
            </a:pPr>
            <a:r>
              <a:rPr lang="en-US" sz="1399" spc="5" dirty="0">
                <a:solidFill>
                  <a:srgbClr val="17181C"/>
                </a:solidFill>
                <a:latin typeface="Maven Pro" pitchFamily="2" charset="0"/>
                <a:ea typeface="IBM Plex Sans Condensed"/>
                <a:cs typeface="IBM Plex Sans Condensed"/>
                <a:sym typeface="IBM Plex Sans Condensed"/>
              </a:rPr>
              <a:t>BCI's core belief is that </a:t>
            </a:r>
            <a:r>
              <a:rPr lang="en-US" sz="1399" b="1" spc="5" dirty="0">
                <a:solidFill>
                  <a:srgbClr val="17181C"/>
                </a:solidFill>
                <a:latin typeface="Maven Pro" pitchFamily="2" charset="0"/>
                <a:ea typeface="IBM Plex Sans Condensed"/>
                <a:cs typeface="IBM Plex Sans Condensed"/>
                <a:sym typeface="IBM Plex Sans Condensed"/>
              </a:rPr>
              <a:t>women</a:t>
            </a:r>
            <a:r>
              <a:rPr lang="en-US" sz="1399" spc="5" dirty="0">
                <a:solidFill>
                  <a:srgbClr val="17181C"/>
                </a:solidFill>
                <a:latin typeface="Maven Pro" pitchFamily="2" charset="0"/>
                <a:ea typeface="IBM Plex Sans Condensed"/>
                <a:cs typeface="IBM Plex Sans Condensed"/>
                <a:sym typeface="IBM Plex Sans Condensed"/>
              </a:rPr>
              <a:t> from marginalized communities are </a:t>
            </a:r>
            <a:r>
              <a:rPr lang="en-US" sz="1399" u="sng" spc="5" dirty="0">
                <a:solidFill>
                  <a:srgbClr val="17181C"/>
                </a:solidFill>
                <a:latin typeface="Maven Pro" pitchFamily="2" charset="0"/>
                <a:ea typeface="IBM Plex Sans Condensed"/>
                <a:cs typeface="IBM Plex Sans Condensed"/>
                <a:sym typeface="IBM Plex Sans Condensed"/>
              </a:rPr>
              <a:t>powerful agents of sustainable change</a:t>
            </a:r>
            <a:r>
              <a:rPr lang="en-US" sz="1399" spc="5" dirty="0">
                <a:solidFill>
                  <a:srgbClr val="17181C"/>
                </a:solidFill>
                <a:latin typeface="Maven Pro" pitchFamily="2" charset="0"/>
                <a:ea typeface="IBM Plex Sans Condensed"/>
                <a:cs typeface="IBM Plex Sans Condensed"/>
                <a:sym typeface="IBM Plex Sans Condensed"/>
              </a:rPr>
              <a:t>. </a:t>
            </a:r>
          </a:p>
          <a:p>
            <a:pPr algn="ctr">
              <a:lnSpc>
                <a:spcPts val="1659"/>
              </a:lnSpc>
            </a:pPr>
            <a:r>
              <a:rPr lang="en-US" sz="1399" spc="5" dirty="0">
                <a:solidFill>
                  <a:srgbClr val="17181C"/>
                </a:solidFill>
                <a:latin typeface="Maven Pro" pitchFamily="2" charset="0"/>
                <a:ea typeface="IBM Plex Sans Condensed"/>
                <a:cs typeface="IBM Plex Sans Condensed"/>
                <a:sym typeface="IBM Plex Sans Condensed"/>
              </a:rPr>
              <a:t>They believe providing vocational and educational opportunities to women and training them as </a:t>
            </a:r>
            <a:r>
              <a:rPr lang="en-US" sz="1399" b="1" spc="5" dirty="0">
                <a:solidFill>
                  <a:srgbClr val="17181C"/>
                </a:solidFill>
                <a:latin typeface="Maven Pro" pitchFamily="2" charset="0"/>
                <a:ea typeface="IBM Plex Sans Condensed"/>
                <a:cs typeface="IBM Plex Sans Condensed"/>
                <a:sym typeface="IBM Plex Sans Condensed"/>
              </a:rPr>
              <a:t>Solar Mamas</a:t>
            </a:r>
            <a:r>
              <a:rPr lang="en-US" sz="1399" spc="5" dirty="0">
                <a:solidFill>
                  <a:srgbClr val="17181C"/>
                </a:solidFill>
                <a:latin typeface="Maven Pro" pitchFamily="2" charset="0"/>
                <a:ea typeface="IBM Plex Sans Condensed"/>
                <a:cs typeface="IBM Plex Sans Condensed"/>
                <a:sym typeface="IBM Plex Sans Condensed"/>
              </a:rPr>
              <a:t> will ensure long term climate, economic &amp; social resilience and </a:t>
            </a:r>
            <a:r>
              <a:rPr lang="en-US" sz="1399" b="1" spc="5" dirty="0">
                <a:solidFill>
                  <a:srgbClr val="17181C"/>
                </a:solidFill>
                <a:latin typeface="Maven Pro" pitchFamily="2" charset="0"/>
                <a:ea typeface="IBM Plex Sans Condensed"/>
                <a:cs typeface="IBM Plex Sans Condensed"/>
                <a:sym typeface="IBM Plex Sans Condensed"/>
              </a:rPr>
              <a:t>eradicate energy poverty</a:t>
            </a:r>
            <a:r>
              <a:rPr lang="en-US" sz="1399" spc="5" dirty="0">
                <a:solidFill>
                  <a:srgbClr val="17181C"/>
                </a:solidFill>
                <a:latin typeface="Maven Pro" pitchFamily="2" charset="0"/>
                <a:ea typeface="IBM Plex Sans Condensed"/>
                <a:cs typeface="IBM Plex Sans Condensed"/>
                <a:sym typeface="IBM Plex Sans Condensed"/>
              </a:rPr>
              <a:t> for rural communities globally. </a:t>
            </a:r>
          </a:p>
        </p:txBody>
      </p:sp>
      <p:sp>
        <p:nvSpPr>
          <p:cNvPr id="109" name="TextBox 109"/>
          <p:cNvSpPr txBox="1"/>
          <p:nvPr/>
        </p:nvSpPr>
        <p:spPr>
          <a:xfrm>
            <a:off x="10037655" y="2078250"/>
            <a:ext cx="3532594" cy="820738"/>
          </a:xfrm>
          <a:prstGeom prst="rect">
            <a:avLst/>
          </a:prstGeom>
        </p:spPr>
        <p:txBody>
          <a:bodyPr wrap="square" lIns="0" tIns="0" rIns="0" bIns="0" rtlCol="0" anchor="t">
            <a:spAutoFit/>
          </a:bodyPr>
          <a:lstStyle/>
          <a:p>
            <a:pPr algn="ctr">
              <a:lnSpc>
                <a:spcPts val="1643"/>
              </a:lnSpc>
            </a:pPr>
            <a:r>
              <a:rPr lang="en-US" sz="1400" b="1" spc="5" dirty="0">
                <a:solidFill>
                  <a:srgbClr val="17181C"/>
                </a:solidFill>
                <a:latin typeface="Maven Pro" pitchFamily="2" charset="0"/>
                <a:ea typeface="IBM Plex Sans Condensed"/>
                <a:cs typeface="IBM Plex Sans Condensed"/>
                <a:sym typeface="IBM Plex Sans Condensed"/>
              </a:rPr>
              <a:t>2000+ </a:t>
            </a:r>
            <a:r>
              <a:rPr lang="en-US" sz="1400" spc="5" dirty="0">
                <a:solidFill>
                  <a:srgbClr val="17181C"/>
                </a:solidFill>
                <a:latin typeface="Maven Pro" pitchFamily="2" charset="0"/>
                <a:ea typeface="IBM Plex Sans Condensed"/>
                <a:cs typeface="IBM Plex Sans Condensed"/>
                <a:sym typeface="IBM Plex Sans Condensed"/>
              </a:rPr>
              <a:t>villages in </a:t>
            </a:r>
            <a:r>
              <a:rPr lang="en-US" sz="1400" b="1" spc="5" dirty="0">
                <a:solidFill>
                  <a:srgbClr val="17181C"/>
                </a:solidFill>
                <a:latin typeface="Maven Pro" pitchFamily="2" charset="0"/>
                <a:ea typeface="IBM Plex Sans Condensed"/>
                <a:cs typeface="IBM Plex Sans Condensed"/>
                <a:sym typeface="IBM Plex Sans Condensed"/>
              </a:rPr>
              <a:t>96</a:t>
            </a:r>
            <a:r>
              <a:rPr lang="en-US" sz="1400" spc="5" dirty="0">
                <a:solidFill>
                  <a:srgbClr val="17181C"/>
                </a:solidFill>
                <a:latin typeface="Maven Pro" pitchFamily="2" charset="0"/>
                <a:ea typeface="IBM Plex Sans Condensed"/>
                <a:cs typeface="IBM Plex Sans Condensed"/>
                <a:sym typeface="IBM Plex Sans Condensed"/>
              </a:rPr>
              <a:t> countries worldwide. They work primarily with communities with little or no infrastructure, majority of them currently in the African Continent.</a:t>
            </a:r>
          </a:p>
        </p:txBody>
      </p:sp>
      <p:sp>
        <p:nvSpPr>
          <p:cNvPr id="113" name="TextBox 113"/>
          <p:cNvSpPr txBox="1"/>
          <p:nvPr/>
        </p:nvSpPr>
        <p:spPr>
          <a:xfrm>
            <a:off x="7067645" y="2950664"/>
            <a:ext cx="64913" cy="232982"/>
          </a:xfrm>
          <a:prstGeom prst="rect">
            <a:avLst/>
          </a:prstGeom>
        </p:spPr>
        <p:txBody>
          <a:bodyPr lIns="0" tIns="0" rIns="0" bIns="0" rtlCol="0" anchor="t">
            <a:spAutoFit/>
          </a:bodyPr>
          <a:lstStyle/>
          <a:p>
            <a:pPr algn="l">
              <a:lnSpc>
                <a:spcPts val="1669"/>
              </a:lnSpc>
            </a:pPr>
            <a:r>
              <a:rPr lang="en-US" sz="2004" spc="4">
                <a:solidFill>
                  <a:srgbClr val="000000"/>
                </a:solidFill>
                <a:latin typeface="IBM Plex Sans Condensed"/>
                <a:ea typeface="IBM Plex Sans Condensed"/>
                <a:cs typeface="IBM Plex Sans Condensed"/>
                <a:sym typeface="IBM Plex Sans Condensed"/>
              </a:rPr>
              <a:t> </a:t>
            </a:r>
          </a:p>
        </p:txBody>
      </p:sp>
      <p:sp>
        <p:nvSpPr>
          <p:cNvPr id="115" name="TextBox 115"/>
          <p:cNvSpPr txBox="1"/>
          <p:nvPr/>
        </p:nvSpPr>
        <p:spPr>
          <a:xfrm>
            <a:off x="10965093" y="6301540"/>
            <a:ext cx="2090652" cy="265586"/>
          </a:xfrm>
          <a:prstGeom prst="rect">
            <a:avLst/>
          </a:prstGeom>
        </p:spPr>
        <p:txBody>
          <a:bodyPr wrap="square" lIns="0" tIns="0" rIns="0" bIns="0" rtlCol="0" anchor="t">
            <a:spAutoFit/>
          </a:bodyPr>
          <a:lstStyle/>
          <a:p>
            <a:pPr algn="l">
              <a:lnSpc>
                <a:spcPts val="2261"/>
              </a:lnSpc>
            </a:pPr>
            <a:r>
              <a:rPr lang="en-US" sz="1615" spc="3" dirty="0">
                <a:solidFill>
                  <a:srgbClr val="17181C"/>
                </a:solidFill>
                <a:latin typeface="Maven Pro SemiBold" pitchFamily="2" charset="0"/>
                <a:ea typeface="IBM Plex Sans Condensed"/>
                <a:cs typeface="IBM Plex Sans Condensed"/>
                <a:sym typeface="IBM Plex Sans Condensed"/>
              </a:rPr>
              <a:t>2024 Annual Budget</a:t>
            </a:r>
          </a:p>
        </p:txBody>
      </p:sp>
      <p:sp>
        <p:nvSpPr>
          <p:cNvPr id="116" name="TextBox 116"/>
          <p:cNvSpPr txBox="1"/>
          <p:nvPr/>
        </p:nvSpPr>
        <p:spPr>
          <a:xfrm>
            <a:off x="10287000" y="6734471"/>
            <a:ext cx="1302810" cy="240515"/>
          </a:xfrm>
          <a:prstGeom prst="rect">
            <a:avLst/>
          </a:prstGeom>
        </p:spPr>
        <p:txBody>
          <a:bodyPr wrap="square" lIns="0" tIns="0" rIns="0" bIns="0" rtlCol="0" anchor="t">
            <a:spAutoFit/>
          </a:bodyPr>
          <a:lstStyle/>
          <a:p>
            <a:pPr algn="l">
              <a:lnSpc>
                <a:spcPts val="2121"/>
              </a:lnSpc>
            </a:pPr>
            <a:r>
              <a:rPr lang="en-US" sz="1400" spc="3" dirty="0">
                <a:solidFill>
                  <a:srgbClr val="17181C"/>
                </a:solidFill>
                <a:latin typeface="Maven Pro SemiBold" pitchFamily="2" charset="0"/>
                <a:ea typeface="IBM Plex Sans Condensed"/>
                <a:cs typeface="IBM Plex Sans Condensed"/>
                <a:sym typeface="IBM Plex Sans Condensed"/>
              </a:rPr>
              <a:t>Funding - $3M</a:t>
            </a:r>
          </a:p>
        </p:txBody>
      </p:sp>
      <p:sp>
        <p:nvSpPr>
          <p:cNvPr id="117" name="TextBox 117"/>
          <p:cNvSpPr txBox="1"/>
          <p:nvPr/>
        </p:nvSpPr>
        <p:spPr>
          <a:xfrm>
            <a:off x="11992509" y="6732900"/>
            <a:ext cx="1627403" cy="243656"/>
          </a:xfrm>
          <a:prstGeom prst="rect">
            <a:avLst/>
          </a:prstGeom>
        </p:spPr>
        <p:txBody>
          <a:bodyPr wrap="square" lIns="0" tIns="0" rIns="0" bIns="0" rtlCol="0" anchor="t">
            <a:spAutoFit/>
          </a:bodyPr>
          <a:lstStyle/>
          <a:p>
            <a:pPr algn="l">
              <a:lnSpc>
                <a:spcPts val="2121"/>
              </a:lnSpc>
            </a:pPr>
            <a:r>
              <a:rPr lang="en-US" sz="1400" spc="3" dirty="0">
                <a:solidFill>
                  <a:srgbClr val="17181C"/>
                </a:solidFill>
                <a:latin typeface="Maven Pro SemiBold" pitchFamily="2" charset="0"/>
                <a:ea typeface="IBM Plex Sans Condensed"/>
                <a:cs typeface="IBM Plex Sans Condensed"/>
                <a:sym typeface="IBM Plex Sans Condensed"/>
              </a:rPr>
              <a:t>Expenses - $2.9M</a:t>
            </a:r>
          </a:p>
        </p:txBody>
      </p:sp>
      <p:sp>
        <p:nvSpPr>
          <p:cNvPr id="120" name="TextBox 120"/>
          <p:cNvSpPr txBox="1"/>
          <p:nvPr/>
        </p:nvSpPr>
        <p:spPr>
          <a:xfrm>
            <a:off x="11123819" y="1562367"/>
            <a:ext cx="1830181" cy="324448"/>
          </a:xfrm>
          <a:prstGeom prst="rect">
            <a:avLst/>
          </a:prstGeom>
        </p:spPr>
        <p:txBody>
          <a:bodyPr wrap="square" lIns="0" tIns="0" rIns="0" bIns="0" rtlCol="0" anchor="t">
            <a:spAutoFit/>
          </a:bodyPr>
          <a:lstStyle/>
          <a:p>
            <a:pPr algn="l">
              <a:lnSpc>
                <a:spcPts val="2806"/>
              </a:lnSpc>
            </a:pPr>
            <a:r>
              <a:rPr lang="en-US" sz="2004" spc="24" dirty="0">
                <a:solidFill>
                  <a:srgbClr val="171B1C"/>
                </a:solidFill>
                <a:latin typeface="Maven Pro SemiBold" pitchFamily="2" charset="0"/>
                <a:ea typeface="IBM Plex Sans Condensed"/>
                <a:cs typeface="IBM Plex Sans Condensed"/>
                <a:sym typeface="IBM Plex Sans Condensed"/>
              </a:rPr>
              <a:t>Global Impact</a:t>
            </a:r>
          </a:p>
        </p:txBody>
      </p:sp>
      <p:sp>
        <p:nvSpPr>
          <p:cNvPr id="121" name="TextBox 121"/>
          <p:cNvSpPr txBox="1"/>
          <p:nvPr/>
        </p:nvSpPr>
        <p:spPr>
          <a:xfrm>
            <a:off x="11068459" y="9474241"/>
            <a:ext cx="2248023" cy="260392"/>
          </a:xfrm>
          <a:prstGeom prst="rect">
            <a:avLst/>
          </a:prstGeom>
        </p:spPr>
        <p:txBody>
          <a:bodyPr wrap="square" lIns="0" tIns="0" rIns="0" bIns="0" rtlCol="0" anchor="t">
            <a:spAutoFit/>
          </a:bodyPr>
          <a:lstStyle/>
          <a:p>
            <a:pPr algn="l">
              <a:lnSpc>
                <a:spcPts val="2150"/>
              </a:lnSpc>
            </a:pPr>
            <a:r>
              <a:rPr lang="en-US" sz="1600" spc="15" dirty="0">
                <a:solidFill>
                  <a:srgbClr val="17181C"/>
                </a:solidFill>
                <a:latin typeface="Maven Pro" pitchFamily="2" charset="0"/>
                <a:ea typeface="IBM Plex Sans Condensed"/>
                <a:cs typeface="IBM Plex Sans Condensed"/>
                <a:sym typeface="IBM Plex Sans Condensed"/>
              </a:rPr>
              <a:t>Full time staff: </a:t>
            </a:r>
            <a:r>
              <a:rPr lang="en-US" sz="1600" b="1" spc="15" dirty="0">
                <a:solidFill>
                  <a:srgbClr val="17181C"/>
                </a:solidFill>
                <a:latin typeface="Maven Pro" pitchFamily="2" charset="0"/>
                <a:ea typeface="IBM Plex Sans Condensed"/>
                <a:cs typeface="IBM Plex Sans Condensed"/>
                <a:sym typeface="IBM Plex Sans Condensed"/>
              </a:rPr>
              <a:t>84</a:t>
            </a:r>
          </a:p>
        </p:txBody>
      </p:sp>
      <p:sp>
        <p:nvSpPr>
          <p:cNvPr id="122" name="TextBox 122"/>
          <p:cNvSpPr txBox="1"/>
          <p:nvPr/>
        </p:nvSpPr>
        <p:spPr>
          <a:xfrm>
            <a:off x="11267846" y="9747304"/>
            <a:ext cx="2143354" cy="260392"/>
          </a:xfrm>
          <a:prstGeom prst="rect">
            <a:avLst/>
          </a:prstGeom>
        </p:spPr>
        <p:txBody>
          <a:bodyPr wrap="square" lIns="0" tIns="0" rIns="0" bIns="0" rtlCol="0" anchor="t">
            <a:spAutoFit/>
          </a:bodyPr>
          <a:lstStyle/>
          <a:p>
            <a:pPr algn="l">
              <a:lnSpc>
                <a:spcPts val="2150"/>
              </a:lnSpc>
            </a:pPr>
            <a:r>
              <a:rPr lang="en-US" sz="1600" spc="8" dirty="0">
                <a:solidFill>
                  <a:srgbClr val="17181C"/>
                </a:solidFill>
                <a:latin typeface="Maven Pro" pitchFamily="2" charset="0"/>
                <a:ea typeface="IBM Plex Sans Condensed"/>
                <a:cs typeface="IBM Plex Sans Condensed"/>
                <a:sym typeface="IBM Plex Sans Condensed"/>
              </a:rPr>
              <a:t>Volunteers: </a:t>
            </a:r>
            <a:r>
              <a:rPr lang="en-US" sz="1600" b="1" spc="8" dirty="0">
                <a:solidFill>
                  <a:srgbClr val="17181C"/>
                </a:solidFill>
                <a:latin typeface="Maven Pro" pitchFamily="2" charset="0"/>
                <a:ea typeface="IBM Plex Sans Condensed"/>
                <a:cs typeface="IBM Plex Sans Condensed"/>
                <a:sym typeface="IBM Plex Sans Condensed"/>
              </a:rPr>
              <a:t>6 </a:t>
            </a:r>
          </a:p>
        </p:txBody>
      </p:sp>
      <p:sp>
        <p:nvSpPr>
          <p:cNvPr id="125" name="TextBox 125"/>
          <p:cNvSpPr txBox="1"/>
          <p:nvPr/>
        </p:nvSpPr>
        <p:spPr>
          <a:xfrm>
            <a:off x="10807721" y="8984913"/>
            <a:ext cx="2248023" cy="300660"/>
          </a:xfrm>
          <a:prstGeom prst="rect">
            <a:avLst/>
          </a:prstGeom>
        </p:spPr>
        <p:txBody>
          <a:bodyPr wrap="square" lIns="0" tIns="0" rIns="0" bIns="0" rtlCol="0" anchor="t">
            <a:spAutoFit/>
          </a:bodyPr>
          <a:lstStyle/>
          <a:p>
            <a:pPr>
              <a:lnSpc>
                <a:spcPts val="2576"/>
              </a:lnSpc>
            </a:pPr>
            <a:r>
              <a:rPr lang="en-US" sz="1840" spc="9" dirty="0">
                <a:solidFill>
                  <a:srgbClr val="171B1C"/>
                </a:solidFill>
                <a:latin typeface="Maven Pro SemiBold" pitchFamily="2" charset="0"/>
                <a:ea typeface="IBM Plex Sans Condensed"/>
                <a:cs typeface="IBM Plex Sans Condensed"/>
                <a:sym typeface="IBM Plex Sans Condensed"/>
              </a:rPr>
              <a:t>Size of Organization</a:t>
            </a:r>
          </a:p>
        </p:txBody>
      </p:sp>
      <p:sp>
        <p:nvSpPr>
          <p:cNvPr id="126" name="TextBox 126"/>
          <p:cNvSpPr txBox="1"/>
          <p:nvPr/>
        </p:nvSpPr>
        <p:spPr>
          <a:xfrm>
            <a:off x="2279455" y="6341114"/>
            <a:ext cx="1143267" cy="334066"/>
          </a:xfrm>
          <a:prstGeom prst="rect">
            <a:avLst/>
          </a:prstGeom>
        </p:spPr>
        <p:txBody>
          <a:bodyPr wrap="square" lIns="0" tIns="0" rIns="0" bIns="0" rtlCol="0" anchor="t">
            <a:spAutoFit/>
          </a:bodyPr>
          <a:lstStyle/>
          <a:p>
            <a:pPr algn="l">
              <a:lnSpc>
                <a:spcPts val="2920"/>
              </a:lnSpc>
            </a:pPr>
            <a:r>
              <a:rPr lang="en-US" sz="2004" spc="4" dirty="0">
                <a:solidFill>
                  <a:srgbClr val="000000"/>
                </a:solidFill>
                <a:latin typeface="Maven Pro SemiBold" pitchFamily="2" charset="0"/>
                <a:ea typeface="IBM Plex Sans Condensed"/>
                <a:cs typeface="IBM Plex Sans Condensed"/>
                <a:sym typeface="IBM Plex Sans Condensed"/>
              </a:rPr>
              <a:t>Problem</a:t>
            </a:r>
          </a:p>
        </p:txBody>
      </p:sp>
      <p:sp>
        <p:nvSpPr>
          <p:cNvPr id="127" name="TextBox 127"/>
          <p:cNvSpPr txBox="1"/>
          <p:nvPr/>
        </p:nvSpPr>
        <p:spPr>
          <a:xfrm>
            <a:off x="3086814" y="6639049"/>
            <a:ext cx="41681" cy="341405"/>
          </a:xfrm>
          <a:prstGeom prst="rect">
            <a:avLst/>
          </a:prstGeom>
        </p:spPr>
        <p:txBody>
          <a:bodyPr lIns="0" tIns="0" rIns="0" bIns="0" rtlCol="0" anchor="t">
            <a:spAutoFit/>
          </a:bodyPr>
          <a:lstStyle/>
          <a:p>
            <a:pPr algn="l">
              <a:lnSpc>
                <a:spcPts val="3028"/>
              </a:lnSpc>
            </a:pPr>
            <a:r>
              <a:rPr lang="en-US" sz="1287" spc="2">
                <a:solidFill>
                  <a:srgbClr val="000000"/>
                </a:solidFill>
                <a:latin typeface="IBM Plex Sans Condensed"/>
                <a:ea typeface="IBM Plex Sans Condensed"/>
                <a:cs typeface="IBM Plex Sans Condensed"/>
                <a:sym typeface="IBM Plex Sans Condensed"/>
              </a:rPr>
              <a:t> </a:t>
            </a:r>
          </a:p>
        </p:txBody>
      </p:sp>
      <p:sp>
        <p:nvSpPr>
          <p:cNvPr id="128" name="TextBox 128"/>
          <p:cNvSpPr txBox="1"/>
          <p:nvPr/>
        </p:nvSpPr>
        <p:spPr>
          <a:xfrm>
            <a:off x="2626914" y="2892005"/>
            <a:ext cx="919800" cy="324448"/>
          </a:xfrm>
          <a:prstGeom prst="rect">
            <a:avLst/>
          </a:prstGeom>
        </p:spPr>
        <p:txBody>
          <a:bodyPr wrap="square" lIns="0" tIns="0" rIns="0" bIns="0" rtlCol="0" anchor="t">
            <a:spAutoFit/>
          </a:bodyPr>
          <a:lstStyle/>
          <a:p>
            <a:pPr algn="l">
              <a:lnSpc>
                <a:spcPts val="2806"/>
              </a:lnSpc>
            </a:pPr>
            <a:r>
              <a:rPr lang="en-US" sz="2004" spc="4" dirty="0">
                <a:solidFill>
                  <a:srgbClr val="171B1C"/>
                </a:solidFill>
                <a:latin typeface="Maven Pro SemiBold" pitchFamily="2" charset="0"/>
                <a:ea typeface="IBM Plex Sans Condensed"/>
                <a:cs typeface="IBM Plex Sans Condensed"/>
                <a:sym typeface="IBM Plex Sans Condensed"/>
              </a:rPr>
              <a:t>History</a:t>
            </a:r>
          </a:p>
        </p:txBody>
      </p:sp>
      <p:sp>
        <p:nvSpPr>
          <p:cNvPr id="129" name="TextBox 129"/>
          <p:cNvSpPr txBox="1"/>
          <p:nvPr/>
        </p:nvSpPr>
        <p:spPr>
          <a:xfrm>
            <a:off x="4084290" y="1544469"/>
            <a:ext cx="2316509" cy="324448"/>
          </a:xfrm>
          <a:prstGeom prst="rect">
            <a:avLst/>
          </a:prstGeom>
        </p:spPr>
        <p:txBody>
          <a:bodyPr wrap="square" lIns="0" tIns="0" rIns="0" bIns="0" rtlCol="0" anchor="t">
            <a:spAutoFit/>
          </a:bodyPr>
          <a:lstStyle/>
          <a:p>
            <a:pPr algn="l">
              <a:lnSpc>
                <a:spcPts val="2806"/>
              </a:lnSpc>
            </a:pPr>
            <a:r>
              <a:rPr lang="en-US" sz="2004" spc="6" dirty="0">
                <a:solidFill>
                  <a:srgbClr val="171B1C"/>
                </a:solidFill>
                <a:latin typeface="Maven Pro SemiBold" pitchFamily="2" charset="0"/>
                <a:ea typeface="IBM Plex Sans Condensed"/>
                <a:cs typeface="IBM Plex Sans Condensed"/>
                <a:sym typeface="IBM Plex Sans Condensed"/>
              </a:rPr>
              <a:t>Mission Statement</a:t>
            </a:r>
          </a:p>
        </p:txBody>
      </p:sp>
      <p:sp>
        <p:nvSpPr>
          <p:cNvPr id="130" name="TextBox 130"/>
          <p:cNvSpPr txBox="1"/>
          <p:nvPr/>
        </p:nvSpPr>
        <p:spPr>
          <a:xfrm>
            <a:off x="6684110" y="6342562"/>
            <a:ext cx="2278133" cy="324448"/>
          </a:xfrm>
          <a:prstGeom prst="rect">
            <a:avLst/>
          </a:prstGeom>
        </p:spPr>
        <p:txBody>
          <a:bodyPr wrap="square" lIns="0" tIns="0" rIns="0" bIns="0" rtlCol="0" anchor="t">
            <a:spAutoFit/>
          </a:bodyPr>
          <a:lstStyle/>
          <a:p>
            <a:pPr algn="l">
              <a:lnSpc>
                <a:spcPts val="2806"/>
              </a:lnSpc>
            </a:pPr>
            <a:r>
              <a:rPr lang="en-US" sz="2004" spc="12" dirty="0">
                <a:solidFill>
                  <a:srgbClr val="171B1C"/>
                </a:solidFill>
                <a:latin typeface="Maven Pro SemiBold" pitchFamily="2" charset="0"/>
                <a:ea typeface="IBM Plex Sans Condensed"/>
                <a:cs typeface="IBM Plex Sans Condensed"/>
                <a:sym typeface="IBM Plex Sans Condensed"/>
              </a:rPr>
              <a:t>Current Programs</a:t>
            </a:r>
          </a:p>
        </p:txBody>
      </p:sp>
      <p:sp>
        <p:nvSpPr>
          <p:cNvPr id="131" name="TextBox 131"/>
          <p:cNvSpPr txBox="1"/>
          <p:nvPr/>
        </p:nvSpPr>
        <p:spPr>
          <a:xfrm>
            <a:off x="6550343" y="2902708"/>
            <a:ext cx="2944691" cy="324448"/>
          </a:xfrm>
          <a:prstGeom prst="rect">
            <a:avLst/>
          </a:prstGeom>
        </p:spPr>
        <p:txBody>
          <a:bodyPr wrap="square" lIns="0" tIns="0" rIns="0" bIns="0" rtlCol="0" anchor="t">
            <a:spAutoFit/>
          </a:bodyPr>
          <a:lstStyle/>
          <a:p>
            <a:pPr algn="l">
              <a:lnSpc>
                <a:spcPts val="2806"/>
              </a:lnSpc>
            </a:pPr>
            <a:r>
              <a:rPr lang="en-US" sz="2004" spc="4" dirty="0">
                <a:solidFill>
                  <a:srgbClr val="000000"/>
                </a:solidFill>
                <a:latin typeface="Maven Pro SemiBold" pitchFamily="2" charset="0"/>
                <a:ea typeface="IBM Plex Sans Condensed"/>
                <a:cs typeface="IBM Plex Sans Condensed"/>
                <a:sym typeface="IBM Plex Sans Condensed"/>
              </a:rPr>
              <a:t>Who are Solar Mamas?</a:t>
            </a:r>
          </a:p>
        </p:txBody>
      </p:sp>
      <p:sp>
        <p:nvSpPr>
          <p:cNvPr id="132" name="TextBox 132"/>
          <p:cNvSpPr txBox="1"/>
          <p:nvPr/>
        </p:nvSpPr>
        <p:spPr>
          <a:xfrm>
            <a:off x="440807" y="4222775"/>
            <a:ext cx="505330" cy="273958"/>
          </a:xfrm>
          <a:prstGeom prst="rect">
            <a:avLst/>
          </a:prstGeom>
        </p:spPr>
        <p:txBody>
          <a:bodyPr lIns="0" tIns="0" rIns="0" bIns="0" rtlCol="0" anchor="t">
            <a:spAutoFit/>
          </a:bodyPr>
          <a:lstStyle/>
          <a:p>
            <a:pPr algn="l">
              <a:lnSpc>
                <a:spcPts val="2227"/>
              </a:lnSpc>
            </a:pPr>
            <a:r>
              <a:rPr lang="en-US" sz="1590" spc="3">
                <a:solidFill>
                  <a:srgbClr val="4B41E1"/>
                </a:solidFill>
                <a:latin typeface="IBM Plex Sans Condensed"/>
                <a:ea typeface="IBM Plex Sans Condensed"/>
                <a:cs typeface="IBM Plex Sans Condensed"/>
                <a:sym typeface="IBM Plex Sans Condensed"/>
              </a:rPr>
              <a:t>2015</a:t>
            </a:r>
          </a:p>
        </p:txBody>
      </p:sp>
      <p:sp>
        <p:nvSpPr>
          <p:cNvPr id="133" name="TextBox 133"/>
          <p:cNvSpPr txBox="1"/>
          <p:nvPr/>
        </p:nvSpPr>
        <p:spPr>
          <a:xfrm>
            <a:off x="440807" y="5670890"/>
            <a:ext cx="505330" cy="273958"/>
          </a:xfrm>
          <a:prstGeom prst="rect">
            <a:avLst/>
          </a:prstGeom>
        </p:spPr>
        <p:txBody>
          <a:bodyPr lIns="0" tIns="0" rIns="0" bIns="0" rtlCol="0" anchor="t">
            <a:spAutoFit/>
          </a:bodyPr>
          <a:lstStyle/>
          <a:p>
            <a:pPr algn="l">
              <a:lnSpc>
                <a:spcPts val="2227"/>
              </a:lnSpc>
            </a:pPr>
            <a:r>
              <a:rPr lang="en-US" sz="1590" spc="3">
                <a:solidFill>
                  <a:srgbClr val="4B41E1"/>
                </a:solidFill>
                <a:latin typeface="IBM Plex Sans Condensed"/>
                <a:ea typeface="IBM Plex Sans Condensed"/>
                <a:cs typeface="IBM Plex Sans Condensed"/>
                <a:sym typeface="IBM Plex Sans Condensed"/>
              </a:rPr>
              <a:t>2016</a:t>
            </a:r>
          </a:p>
        </p:txBody>
      </p:sp>
      <p:sp>
        <p:nvSpPr>
          <p:cNvPr id="134" name="TextBox 134"/>
          <p:cNvSpPr txBox="1"/>
          <p:nvPr/>
        </p:nvSpPr>
        <p:spPr>
          <a:xfrm>
            <a:off x="3107807" y="4255579"/>
            <a:ext cx="505330" cy="273958"/>
          </a:xfrm>
          <a:prstGeom prst="rect">
            <a:avLst/>
          </a:prstGeom>
        </p:spPr>
        <p:txBody>
          <a:bodyPr lIns="0" tIns="0" rIns="0" bIns="0" rtlCol="0" anchor="t">
            <a:spAutoFit/>
          </a:bodyPr>
          <a:lstStyle/>
          <a:p>
            <a:pPr algn="l">
              <a:lnSpc>
                <a:spcPts val="2227"/>
              </a:lnSpc>
            </a:pPr>
            <a:r>
              <a:rPr lang="en-US" sz="1590" spc="3">
                <a:solidFill>
                  <a:srgbClr val="4B41E1"/>
                </a:solidFill>
                <a:latin typeface="IBM Plex Sans Condensed"/>
                <a:ea typeface="IBM Plex Sans Condensed"/>
                <a:cs typeface="IBM Plex Sans Condensed"/>
                <a:sym typeface="IBM Plex Sans Condensed"/>
              </a:rPr>
              <a:t>2025</a:t>
            </a:r>
          </a:p>
        </p:txBody>
      </p:sp>
      <p:sp>
        <p:nvSpPr>
          <p:cNvPr id="135" name="TextBox 135"/>
          <p:cNvSpPr txBox="1"/>
          <p:nvPr/>
        </p:nvSpPr>
        <p:spPr>
          <a:xfrm>
            <a:off x="3012557" y="5670890"/>
            <a:ext cx="800862" cy="273958"/>
          </a:xfrm>
          <a:prstGeom prst="rect">
            <a:avLst/>
          </a:prstGeom>
        </p:spPr>
        <p:txBody>
          <a:bodyPr lIns="0" tIns="0" rIns="0" bIns="0" rtlCol="0" anchor="t">
            <a:spAutoFit/>
          </a:bodyPr>
          <a:lstStyle/>
          <a:p>
            <a:pPr algn="l">
              <a:lnSpc>
                <a:spcPts val="2227"/>
              </a:lnSpc>
            </a:pPr>
            <a:r>
              <a:rPr lang="en-US" sz="1590" spc="3" dirty="0">
                <a:solidFill>
                  <a:srgbClr val="4B41E1"/>
                </a:solidFill>
                <a:latin typeface="IBM Plex Sans Condensed"/>
                <a:ea typeface="IBM Plex Sans Condensed"/>
                <a:cs typeface="IBM Plex Sans Condensed"/>
                <a:sym typeface="IBM Plex Sans Condensed"/>
              </a:rPr>
              <a:t>2019-22</a:t>
            </a:r>
          </a:p>
        </p:txBody>
      </p:sp>
      <p:sp>
        <p:nvSpPr>
          <p:cNvPr id="136" name="TextBox 136"/>
          <p:cNvSpPr txBox="1"/>
          <p:nvPr/>
        </p:nvSpPr>
        <p:spPr>
          <a:xfrm>
            <a:off x="866023" y="3662410"/>
            <a:ext cx="1856832" cy="754374"/>
          </a:xfrm>
          <a:prstGeom prst="rect">
            <a:avLst/>
          </a:prstGeom>
        </p:spPr>
        <p:txBody>
          <a:bodyPr wrap="square" lIns="0" tIns="0" rIns="0" bIns="0" rtlCol="0" anchor="t">
            <a:spAutoFit/>
          </a:bodyPr>
          <a:lstStyle/>
          <a:p>
            <a:pPr algn="ctr">
              <a:lnSpc>
                <a:spcPts val="1501"/>
              </a:lnSpc>
            </a:pPr>
            <a:r>
              <a:rPr lang="en-US" sz="1200" spc="6" dirty="0">
                <a:solidFill>
                  <a:srgbClr val="17181C"/>
                </a:solidFill>
                <a:latin typeface="Maven Pro" pitchFamily="2" charset="0"/>
                <a:ea typeface="IBM Plex Sans Condensed"/>
                <a:cs typeface="IBM Plex Sans Condensed"/>
                <a:sym typeface="IBM Plex Sans Condensed"/>
              </a:rPr>
              <a:t>BCI was incorporated as a company and opens its first international training</a:t>
            </a:r>
          </a:p>
          <a:p>
            <a:pPr algn="ctr">
              <a:lnSpc>
                <a:spcPts val="1501"/>
              </a:lnSpc>
            </a:pPr>
            <a:r>
              <a:rPr lang="en-US" sz="1200" spc="4" dirty="0">
                <a:solidFill>
                  <a:srgbClr val="17181C"/>
                </a:solidFill>
                <a:latin typeface="Maven Pro" pitchFamily="2" charset="0"/>
                <a:ea typeface="IBM Plex Sans Condensed"/>
                <a:cs typeface="IBM Plex Sans Condensed"/>
                <a:sym typeface="IBM Plex Sans Condensed"/>
              </a:rPr>
              <a:t>center in Zanzibar</a:t>
            </a:r>
            <a:r>
              <a:rPr lang="en-US" sz="1200" spc="6" dirty="0">
                <a:solidFill>
                  <a:srgbClr val="17181C"/>
                </a:solidFill>
                <a:latin typeface="Maven Pro" pitchFamily="2" charset="0"/>
                <a:ea typeface="IBM Plex Sans Condensed"/>
                <a:cs typeface="IBM Plex Sans Condensed"/>
                <a:sym typeface="IBM Plex Sans Condensed"/>
              </a:rPr>
              <a:t> </a:t>
            </a:r>
          </a:p>
        </p:txBody>
      </p:sp>
      <p:sp>
        <p:nvSpPr>
          <p:cNvPr id="138" name="TextBox 138"/>
          <p:cNvSpPr txBox="1"/>
          <p:nvPr/>
        </p:nvSpPr>
        <p:spPr>
          <a:xfrm>
            <a:off x="825469" y="5079744"/>
            <a:ext cx="1886534" cy="946734"/>
          </a:xfrm>
          <a:prstGeom prst="rect">
            <a:avLst/>
          </a:prstGeom>
        </p:spPr>
        <p:txBody>
          <a:bodyPr wrap="square" lIns="0" tIns="0" rIns="0" bIns="0" rtlCol="0" anchor="t">
            <a:spAutoFit/>
          </a:bodyPr>
          <a:lstStyle/>
          <a:p>
            <a:pPr algn="ctr">
              <a:lnSpc>
                <a:spcPts val="1501"/>
              </a:lnSpc>
            </a:pPr>
            <a:r>
              <a:rPr lang="en-US" sz="1200" spc="4" dirty="0">
                <a:solidFill>
                  <a:srgbClr val="17181C"/>
                </a:solidFill>
                <a:latin typeface="Maven Pro" pitchFamily="2" charset="0"/>
                <a:ea typeface="IBM Plex Sans Condensed"/>
                <a:cs typeface="IBM Plex Sans Condensed"/>
                <a:sym typeface="IBM Plex Sans Condensed"/>
              </a:rPr>
              <a:t>The </a:t>
            </a:r>
            <a:r>
              <a:rPr lang="en-US" sz="1200" spc="4" dirty="0" err="1">
                <a:solidFill>
                  <a:srgbClr val="17181C"/>
                </a:solidFill>
                <a:latin typeface="Maven Pro" pitchFamily="2" charset="0"/>
                <a:ea typeface="IBM Plex Sans Condensed"/>
                <a:cs typeface="IBM Plex Sans Condensed"/>
                <a:sym typeface="IBM Plex Sans Condensed"/>
              </a:rPr>
              <a:t>Enriche</a:t>
            </a:r>
            <a:r>
              <a:rPr lang="en-US" sz="1200" spc="4" dirty="0">
                <a:solidFill>
                  <a:srgbClr val="17181C"/>
                </a:solidFill>
                <a:latin typeface="Maven Pro" pitchFamily="2" charset="0"/>
                <a:ea typeface="IBM Plex Sans Condensed"/>
                <a:cs typeface="IBM Plex Sans Condensed"/>
                <a:sym typeface="IBM Plex Sans Condensed"/>
              </a:rPr>
              <a:t> program was rolled out to provide</a:t>
            </a:r>
          </a:p>
          <a:p>
            <a:pPr algn="ctr">
              <a:lnSpc>
                <a:spcPts val="1501"/>
              </a:lnSpc>
            </a:pPr>
            <a:r>
              <a:rPr lang="en-US" sz="1200" spc="4" dirty="0">
                <a:solidFill>
                  <a:srgbClr val="17181C"/>
                </a:solidFill>
                <a:latin typeface="Maven Pro" pitchFamily="2" charset="0"/>
                <a:ea typeface="IBM Plex Sans Condensed"/>
                <a:cs typeface="IBM Plex Sans Condensed"/>
                <a:sym typeface="IBM Plex Sans Condensed"/>
              </a:rPr>
              <a:t>education &amp; </a:t>
            </a:r>
          </a:p>
          <a:p>
            <a:pPr algn="ctr">
              <a:lnSpc>
                <a:spcPts val="1501"/>
              </a:lnSpc>
            </a:pPr>
            <a:r>
              <a:rPr lang="en-US" sz="1200" spc="4" dirty="0">
                <a:solidFill>
                  <a:srgbClr val="17181C"/>
                </a:solidFill>
                <a:latin typeface="Maven Pro" pitchFamily="2" charset="0"/>
                <a:ea typeface="IBM Plex Sans Condensed"/>
                <a:cs typeface="IBM Plex Sans Condensed"/>
                <a:sym typeface="IBM Plex Sans Condensed"/>
              </a:rPr>
              <a:t>Empowerment </a:t>
            </a:r>
            <a:r>
              <a:rPr lang="en-US" sz="1200" spc="6" dirty="0">
                <a:solidFill>
                  <a:srgbClr val="17181C"/>
                </a:solidFill>
                <a:latin typeface="Maven Pro" pitchFamily="2" charset="0"/>
                <a:ea typeface="IBM Plex Sans Condensed"/>
                <a:cs typeface="IBM Plex Sans Condensed"/>
                <a:sym typeface="IBM Plex Sans Condensed"/>
              </a:rPr>
              <a:t>for rural women</a:t>
            </a:r>
            <a:r>
              <a:rPr lang="en-US" sz="1200" spc="4" dirty="0">
                <a:solidFill>
                  <a:srgbClr val="17181C"/>
                </a:solidFill>
                <a:latin typeface="Maven Pro" pitchFamily="2" charset="0"/>
                <a:ea typeface="IBM Plex Sans Condensed"/>
                <a:cs typeface="IBM Plex Sans Condensed"/>
                <a:sym typeface="IBM Plex Sans Condensed"/>
              </a:rPr>
              <a:t> </a:t>
            </a:r>
          </a:p>
        </p:txBody>
      </p:sp>
      <p:sp>
        <p:nvSpPr>
          <p:cNvPr id="140" name="TextBox 140"/>
          <p:cNvSpPr txBox="1"/>
          <p:nvPr/>
        </p:nvSpPr>
        <p:spPr>
          <a:xfrm>
            <a:off x="3601613" y="3695080"/>
            <a:ext cx="1735398" cy="754374"/>
          </a:xfrm>
          <a:prstGeom prst="rect">
            <a:avLst/>
          </a:prstGeom>
        </p:spPr>
        <p:txBody>
          <a:bodyPr wrap="square" lIns="0" tIns="0" rIns="0" bIns="0" rtlCol="0" anchor="t">
            <a:spAutoFit/>
          </a:bodyPr>
          <a:lstStyle/>
          <a:p>
            <a:pPr algn="ctr">
              <a:lnSpc>
                <a:spcPts val="1501"/>
              </a:lnSpc>
            </a:pPr>
            <a:r>
              <a:rPr lang="en-US" sz="1200" spc="3" dirty="0">
                <a:solidFill>
                  <a:srgbClr val="17181C"/>
                </a:solidFill>
                <a:latin typeface="Maven Pro" pitchFamily="2" charset="0"/>
                <a:ea typeface="IBM Plex Sans Condensed"/>
                <a:cs typeface="IBM Plex Sans Condensed"/>
                <a:sym typeface="IBM Plex Sans Condensed"/>
              </a:rPr>
              <a:t>Pacific Island countries expansion, and doubling the size of entry level solar </a:t>
            </a:r>
            <a:r>
              <a:rPr lang="en-US" sz="1200" spc="14" dirty="0">
                <a:solidFill>
                  <a:srgbClr val="17181C"/>
                </a:solidFill>
                <a:latin typeface="Maven Pro" pitchFamily="2" charset="0"/>
                <a:ea typeface="IBM Plex Sans Condensed"/>
                <a:cs typeface="IBM Plex Sans Condensed"/>
                <a:sym typeface="IBM Plex Sans Condensed"/>
              </a:rPr>
              <a:t>systems</a:t>
            </a:r>
            <a:r>
              <a:rPr lang="en-US" sz="1200" spc="3" dirty="0">
                <a:solidFill>
                  <a:srgbClr val="17181C"/>
                </a:solidFill>
                <a:latin typeface="Maven Pro" pitchFamily="2" charset="0"/>
                <a:ea typeface="IBM Plex Sans Condensed"/>
                <a:cs typeface="IBM Plex Sans Condensed"/>
                <a:sym typeface="IBM Plex Sans Condensed"/>
              </a:rPr>
              <a:t> </a:t>
            </a:r>
          </a:p>
        </p:txBody>
      </p:sp>
      <p:sp>
        <p:nvSpPr>
          <p:cNvPr id="142" name="TextBox 142"/>
          <p:cNvSpPr txBox="1"/>
          <p:nvPr/>
        </p:nvSpPr>
        <p:spPr>
          <a:xfrm>
            <a:off x="3627046" y="5107591"/>
            <a:ext cx="1798113" cy="754374"/>
          </a:xfrm>
          <a:prstGeom prst="rect">
            <a:avLst/>
          </a:prstGeom>
        </p:spPr>
        <p:txBody>
          <a:bodyPr wrap="square" lIns="0" tIns="0" rIns="0" bIns="0" rtlCol="0" anchor="t">
            <a:spAutoFit/>
          </a:bodyPr>
          <a:lstStyle/>
          <a:p>
            <a:pPr algn="ctr">
              <a:lnSpc>
                <a:spcPts val="1501"/>
              </a:lnSpc>
            </a:pPr>
            <a:r>
              <a:rPr lang="en-US" sz="1200" spc="3" dirty="0">
                <a:solidFill>
                  <a:srgbClr val="17181C"/>
                </a:solidFill>
                <a:latin typeface="Maven Pro" pitchFamily="2" charset="0"/>
                <a:ea typeface="IBM Plex Sans Condensed"/>
                <a:cs typeface="IBM Plex Sans Condensed"/>
                <a:sym typeface="IBM Plex Sans Condensed"/>
              </a:rPr>
              <a:t>Continued expansion and pop-up training centers opened in Madagascar,</a:t>
            </a:r>
          </a:p>
          <a:p>
            <a:pPr algn="ctr">
              <a:lnSpc>
                <a:spcPts val="1501"/>
              </a:lnSpc>
            </a:pPr>
            <a:r>
              <a:rPr lang="en-US" sz="1200" spc="3" dirty="0">
                <a:solidFill>
                  <a:srgbClr val="17181C"/>
                </a:solidFill>
                <a:latin typeface="Maven Pro" pitchFamily="2" charset="0"/>
                <a:ea typeface="IBM Plex Sans Condensed"/>
                <a:cs typeface="IBM Plex Sans Condensed"/>
                <a:sym typeface="IBM Plex Sans Condensed"/>
              </a:rPr>
              <a:t>Senegal, Guatemala. </a:t>
            </a:r>
          </a:p>
        </p:txBody>
      </p:sp>
      <p:sp>
        <p:nvSpPr>
          <p:cNvPr id="144" name="TextBox 144"/>
          <p:cNvSpPr txBox="1"/>
          <p:nvPr/>
        </p:nvSpPr>
        <p:spPr>
          <a:xfrm>
            <a:off x="11123809" y="4869390"/>
            <a:ext cx="1442075" cy="284437"/>
          </a:xfrm>
          <a:prstGeom prst="rect">
            <a:avLst/>
          </a:prstGeom>
        </p:spPr>
        <p:txBody>
          <a:bodyPr lIns="0" tIns="0" rIns="0" bIns="0" rtlCol="0" anchor="t">
            <a:spAutoFit/>
          </a:bodyPr>
          <a:lstStyle/>
          <a:p>
            <a:pPr algn="l">
              <a:lnSpc>
                <a:spcPts val="2526"/>
              </a:lnSpc>
            </a:pPr>
            <a:r>
              <a:rPr lang="en-US" sz="1600" spc="21" dirty="0">
                <a:solidFill>
                  <a:srgbClr val="171B1C"/>
                </a:solidFill>
                <a:latin typeface="Maven Pro" pitchFamily="2" charset="0"/>
                <a:ea typeface="IBM Plex Sans Condensed"/>
                <a:cs typeface="IBM Plex Sans Condensed"/>
                <a:sym typeface="IBM Plex Sans Condensed"/>
              </a:rPr>
              <a:t>Demographics</a:t>
            </a:r>
          </a:p>
        </p:txBody>
      </p:sp>
      <p:sp>
        <p:nvSpPr>
          <p:cNvPr id="145" name="TextBox 145"/>
          <p:cNvSpPr txBox="1"/>
          <p:nvPr/>
        </p:nvSpPr>
        <p:spPr>
          <a:xfrm>
            <a:off x="10381868" y="5924237"/>
            <a:ext cx="681600" cy="231025"/>
          </a:xfrm>
          <a:prstGeom prst="rect">
            <a:avLst/>
          </a:prstGeom>
        </p:spPr>
        <p:txBody>
          <a:bodyPr wrap="square" lIns="0" tIns="0" rIns="0" bIns="0" rtlCol="0" anchor="t">
            <a:spAutoFit/>
          </a:bodyPr>
          <a:lstStyle/>
          <a:p>
            <a:pPr algn="l">
              <a:lnSpc>
                <a:spcPts val="1966"/>
              </a:lnSpc>
            </a:pPr>
            <a:r>
              <a:rPr lang="en-US" sz="1200" spc="15" dirty="0">
                <a:solidFill>
                  <a:srgbClr val="FF8E00"/>
                </a:solidFill>
                <a:latin typeface="Maven Pro" pitchFamily="2" charset="0"/>
                <a:ea typeface="IBM Plex Sans Condensed"/>
                <a:cs typeface="IBM Plex Sans Condensed"/>
                <a:sym typeface="IBM Plex Sans Condensed"/>
              </a:rPr>
              <a:t>Women</a:t>
            </a:r>
          </a:p>
        </p:txBody>
      </p:sp>
      <p:sp>
        <p:nvSpPr>
          <p:cNvPr id="146" name="TextBox 146"/>
          <p:cNvSpPr txBox="1"/>
          <p:nvPr/>
        </p:nvSpPr>
        <p:spPr>
          <a:xfrm>
            <a:off x="11385068" y="5924236"/>
            <a:ext cx="802881" cy="231025"/>
          </a:xfrm>
          <a:prstGeom prst="rect">
            <a:avLst/>
          </a:prstGeom>
        </p:spPr>
        <p:txBody>
          <a:bodyPr wrap="square" lIns="0" tIns="0" rIns="0" bIns="0" rtlCol="0" anchor="t">
            <a:spAutoFit/>
          </a:bodyPr>
          <a:lstStyle/>
          <a:p>
            <a:pPr algn="l">
              <a:lnSpc>
                <a:spcPts val="1966"/>
              </a:lnSpc>
            </a:pPr>
            <a:r>
              <a:rPr lang="en-US" sz="1200" spc="15" dirty="0">
                <a:solidFill>
                  <a:srgbClr val="FF8E00"/>
                </a:solidFill>
                <a:latin typeface="Maven Pro" pitchFamily="2" charset="0"/>
                <a:ea typeface="IBM Plex Sans Condensed"/>
                <a:cs typeface="IBM Plex Sans Condensed"/>
                <a:sym typeface="IBM Plex Sans Condensed"/>
              </a:rPr>
              <a:t>Children</a:t>
            </a:r>
          </a:p>
        </p:txBody>
      </p:sp>
      <p:sp>
        <p:nvSpPr>
          <p:cNvPr id="147" name="TextBox 147"/>
          <p:cNvSpPr txBox="1"/>
          <p:nvPr/>
        </p:nvSpPr>
        <p:spPr>
          <a:xfrm>
            <a:off x="12244070" y="5921662"/>
            <a:ext cx="1269632" cy="231025"/>
          </a:xfrm>
          <a:prstGeom prst="rect">
            <a:avLst/>
          </a:prstGeom>
        </p:spPr>
        <p:txBody>
          <a:bodyPr wrap="square" lIns="0" tIns="0" rIns="0" bIns="0" rtlCol="0" anchor="t">
            <a:spAutoFit/>
          </a:bodyPr>
          <a:lstStyle/>
          <a:p>
            <a:pPr algn="l">
              <a:lnSpc>
                <a:spcPts val="1966"/>
              </a:lnSpc>
            </a:pPr>
            <a:r>
              <a:rPr lang="en-US" sz="1200" spc="16" dirty="0">
                <a:solidFill>
                  <a:srgbClr val="FF8E00"/>
                </a:solidFill>
                <a:latin typeface="Maven Pro" pitchFamily="2" charset="0"/>
                <a:ea typeface="IBM Plex Sans Condensed"/>
                <a:cs typeface="IBM Plex Sans Condensed"/>
                <a:sym typeface="IBM Plex Sans Condensed"/>
              </a:rPr>
              <a:t>Rural Population</a:t>
            </a:r>
          </a:p>
        </p:txBody>
      </p:sp>
      <p:sp>
        <p:nvSpPr>
          <p:cNvPr id="156" name="TextBox 156"/>
          <p:cNvSpPr txBox="1"/>
          <p:nvPr/>
        </p:nvSpPr>
        <p:spPr>
          <a:xfrm>
            <a:off x="5684587" y="8485148"/>
            <a:ext cx="527561" cy="323294"/>
          </a:xfrm>
          <a:prstGeom prst="rect">
            <a:avLst/>
          </a:prstGeom>
        </p:spPr>
        <p:txBody>
          <a:bodyPr wrap="square" lIns="0" tIns="0" rIns="0" bIns="0" rtlCol="0" anchor="t">
            <a:spAutoFit/>
          </a:bodyPr>
          <a:lstStyle/>
          <a:p>
            <a:pPr algn="l">
              <a:lnSpc>
                <a:spcPts val="2870"/>
              </a:lnSpc>
            </a:pPr>
            <a:r>
              <a:rPr lang="en-US" sz="1615" spc="3" dirty="0">
                <a:solidFill>
                  <a:srgbClr val="0A5C00"/>
                </a:solidFill>
                <a:latin typeface="Maven Pro SemiBold" pitchFamily="2" charset="0"/>
                <a:ea typeface="IBM Plex Sans Condensed"/>
                <a:cs typeface="IBM Plex Sans Condensed"/>
                <a:sym typeface="IBM Plex Sans Condensed"/>
              </a:rPr>
              <a:t>Solar</a:t>
            </a:r>
          </a:p>
        </p:txBody>
      </p:sp>
      <p:sp>
        <p:nvSpPr>
          <p:cNvPr id="157" name="TextBox 157"/>
          <p:cNvSpPr txBox="1"/>
          <p:nvPr/>
        </p:nvSpPr>
        <p:spPr>
          <a:xfrm>
            <a:off x="7161735" y="8497532"/>
            <a:ext cx="739245" cy="323294"/>
          </a:xfrm>
          <a:prstGeom prst="rect">
            <a:avLst/>
          </a:prstGeom>
        </p:spPr>
        <p:txBody>
          <a:bodyPr wrap="square" lIns="0" tIns="0" rIns="0" bIns="0" rtlCol="0" anchor="t">
            <a:spAutoFit/>
          </a:bodyPr>
          <a:lstStyle/>
          <a:p>
            <a:pPr algn="l">
              <a:lnSpc>
                <a:spcPts val="2870"/>
              </a:lnSpc>
            </a:pPr>
            <a:r>
              <a:rPr lang="en-US" sz="1615" spc="3" dirty="0" err="1">
                <a:solidFill>
                  <a:srgbClr val="0A5C00"/>
                </a:solidFill>
                <a:latin typeface="Maven Pro SemiBold" pitchFamily="2" charset="0"/>
                <a:ea typeface="IBM Plex Sans Condensed"/>
                <a:cs typeface="IBM Plex Sans Condensed"/>
                <a:sym typeface="IBM Plex Sans Condensed"/>
              </a:rPr>
              <a:t>Enriche</a:t>
            </a:r>
            <a:endParaRPr lang="en-US" sz="1615" spc="3" dirty="0">
              <a:solidFill>
                <a:srgbClr val="0A5C00"/>
              </a:solidFill>
              <a:latin typeface="Maven Pro SemiBold" pitchFamily="2" charset="0"/>
              <a:ea typeface="IBM Plex Sans Condensed"/>
              <a:cs typeface="IBM Plex Sans Condensed"/>
              <a:sym typeface="IBM Plex Sans Condensed"/>
            </a:endParaRPr>
          </a:p>
        </p:txBody>
      </p:sp>
      <p:sp>
        <p:nvSpPr>
          <p:cNvPr id="158" name="TextBox 158"/>
          <p:cNvSpPr txBox="1"/>
          <p:nvPr/>
        </p:nvSpPr>
        <p:spPr>
          <a:xfrm>
            <a:off x="8552781" y="8509624"/>
            <a:ext cx="1121796" cy="323294"/>
          </a:xfrm>
          <a:prstGeom prst="rect">
            <a:avLst/>
          </a:prstGeom>
        </p:spPr>
        <p:txBody>
          <a:bodyPr wrap="square" lIns="0" tIns="0" rIns="0" bIns="0" rtlCol="0" anchor="t">
            <a:spAutoFit/>
          </a:bodyPr>
          <a:lstStyle/>
          <a:p>
            <a:pPr algn="l">
              <a:lnSpc>
                <a:spcPts val="2870"/>
              </a:lnSpc>
            </a:pPr>
            <a:r>
              <a:rPr lang="en-US" sz="1615" spc="3" dirty="0">
                <a:solidFill>
                  <a:srgbClr val="0A5C00"/>
                </a:solidFill>
                <a:latin typeface="Maven Pro SemiBold" pitchFamily="2" charset="0"/>
                <a:ea typeface="IBM Plex Sans Condensed"/>
                <a:cs typeface="IBM Plex Sans Condensed"/>
                <a:sym typeface="IBM Plex Sans Condensed"/>
              </a:rPr>
              <a:t>Livelihoods</a:t>
            </a:r>
          </a:p>
        </p:txBody>
      </p:sp>
      <p:sp>
        <p:nvSpPr>
          <p:cNvPr id="100" name="TextBox 142">
            <a:extLst>
              <a:ext uri="{FF2B5EF4-FFF2-40B4-BE49-F238E27FC236}">
                <a16:creationId xmlns:a16="http://schemas.microsoft.com/office/drawing/2014/main" id="{B29072F0-B7F1-F133-AD66-3EFDA7BC3678}"/>
              </a:ext>
            </a:extLst>
          </p:cNvPr>
          <p:cNvSpPr txBox="1"/>
          <p:nvPr/>
        </p:nvSpPr>
        <p:spPr>
          <a:xfrm>
            <a:off x="246202" y="6809751"/>
            <a:ext cx="4830966" cy="562013"/>
          </a:xfrm>
          <a:prstGeom prst="rect">
            <a:avLst/>
          </a:prstGeom>
        </p:spPr>
        <p:txBody>
          <a:bodyPr wrap="square" lIns="0" tIns="0" rIns="0" bIns="0" rtlCol="0" anchor="t">
            <a:spAutoFit/>
          </a:bodyPr>
          <a:lstStyle/>
          <a:p>
            <a:pPr>
              <a:lnSpc>
                <a:spcPts val="1501"/>
              </a:lnSpc>
            </a:pPr>
            <a:r>
              <a:rPr lang="en-US" sz="1200" spc="3" dirty="0">
                <a:solidFill>
                  <a:srgbClr val="17181C"/>
                </a:solidFill>
                <a:latin typeface="Maven Pro" pitchFamily="2" charset="0"/>
                <a:ea typeface="IBM Plex Sans Condensed"/>
                <a:cs typeface="IBM Plex Sans Condensed"/>
                <a:sym typeface="IBM Plex Sans Condensed"/>
              </a:rPr>
              <a:t>There are about </a:t>
            </a:r>
            <a:r>
              <a:rPr lang="en-US" sz="1200" b="1" u="sng" spc="3" dirty="0">
                <a:solidFill>
                  <a:srgbClr val="17181C"/>
                </a:solidFill>
                <a:latin typeface="Maven Pro" pitchFamily="2" charset="0"/>
                <a:ea typeface="IBM Plex Sans Condensed"/>
                <a:cs typeface="IBM Plex Sans Condensed"/>
                <a:sym typeface="IBM Plex Sans Condensed"/>
              </a:rPr>
              <a:t>930 million</a:t>
            </a:r>
            <a:r>
              <a:rPr lang="en-US" sz="1200" spc="3" dirty="0">
                <a:solidFill>
                  <a:srgbClr val="17181C"/>
                </a:solidFill>
                <a:latin typeface="Maven Pro" pitchFamily="2" charset="0"/>
                <a:ea typeface="IBM Plex Sans Condensed"/>
                <a:cs typeface="IBM Plex Sans Condensed"/>
                <a:sym typeface="IBM Plex Sans Condensed"/>
              </a:rPr>
              <a:t> people in the world without access to electricity. People in such households, especially </a:t>
            </a:r>
            <a:r>
              <a:rPr lang="en-US" sz="1200" b="1" spc="3" dirty="0">
                <a:solidFill>
                  <a:srgbClr val="17181C"/>
                </a:solidFill>
                <a:latin typeface="Maven Pro" pitchFamily="2" charset="0"/>
                <a:ea typeface="IBM Plex Sans Condensed"/>
                <a:cs typeface="IBM Plex Sans Condensed"/>
                <a:sym typeface="IBM Plex Sans Condensed"/>
              </a:rPr>
              <a:t>women</a:t>
            </a:r>
            <a:r>
              <a:rPr lang="en-US" sz="1200" spc="3" dirty="0">
                <a:solidFill>
                  <a:srgbClr val="17181C"/>
                </a:solidFill>
                <a:latin typeface="Maven Pro" pitchFamily="2" charset="0"/>
                <a:ea typeface="IBM Plex Sans Condensed"/>
                <a:cs typeface="IBM Plex Sans Condensed"/>
                <a:sym typeface="IBM Plex Sans Condensed"/>
              </a:rPr>
              <a:t> face a major hindrance in economic opportunities, education, &amp; healthcare. </a:t>
            </a:r>
          </a:p>
        </p:txBody>
      </p:sp>
      <p:sp>
        <p:nvSpPr>
          <p:cNvPr id="101" name="TextBox 142">
            <a:extLst>
              <a:ext uri="{FF2B5EF4-FFF2-40B4-BE49-F238E27FC236}">
                <a16:creationId xmlns:a16="http://schemas.microsoft.com/office/drawing/2014/main" id="{10942165-1217-0F65-F36D-69D50F3E7EEA}"/>
              </a:ext>
            </a:extLst>
          </p:cNvPr>
          <p:cNvSpPr txBox="1"/>
          <p:nvPr/>
        </p:nvSpPr>
        <p:spPr>
          <a:xfrm>
            <a:off x="217064" y="7471697"/>
            <a:ext cx="4830966" cy="2485617"/>
          </a:xfrm>
          <a:prstGeom prst="rect">
            <a:avLst/>
          </a:prstGeom>
        </p:spPr>
        <p:txBody>
          <a:bodyPr wrap="square" lIns="0" tIns="0" rIns="0" bIns="0" rtlCol="0" anchor="t">
            <a:spAutoFit/>
          </a:bodyPr>
          <a:lstStyle/>
          <a:p>
            <a:pPr marL="171450" indent="-171450">
              <a:lnSpc>
                <a:spcPts val="1501"/>
              </a:lnSpc>
              <a:buFont typeface="Arial" panose="020B0604020202020204" pitchFamily="34" charset="0"/>
              <a:buChar char="•"/>
            </a:pPr>
            <a:r>
              <a:rPr lang="en-US" sz="1200" b="1" spc="3" dirty="0">
                <a:solidFill>
                  <a:srgbClr val="17181C"/>
                </a:solidFill>
                <a:latin typeface="Maven Pro" pitchFamily="2" charset="0"/>
                <a:ea typeface="IBM Plex Sans Condensed"/>
                <a:cs typeface="IBM Plex Sans Condensed"/>
                <a:sym typeface="IBM Plex Sans Condensed"/>
              </a:rPr>
              <a:t>Over 33% </a:t>
            </a:r>
            <a:r>
              <a:rPr lang="en-US" sz="1200" spc="3" dirty="0">
                <a:solidFill>
                  <a:srgbClr val="17181C"/>
                </a:solidFill>
                <a:latin typeface="Maven Pro" pitchFamily="2" charset="0"/>
                <a:ea typeface="IBM Plex Sans Condensed"/>
                <a:cs typeface="IBM Plex Sans Condensed"/>
                <a:sym typeface="IBM Plex Sans Condensed"/>
              </a:rPr>
              <a:t>of the global population is still dependent on wood-based fuels for their primary household energy consumption- making them prone to respiratory problems, ocular diseases, risk of fires and accidental burnings.</a:t>
            </a:r>
          </a:p>
          <a:p>
            <a:pPr marL="171450" indent="-171450">
              <a:lnSpc>
                <a:spcPts val="1501"/>
              </a:lnSpc>
              <a:buFont typeface="Arial" panose="020B0604020202020204" pitchFamily="34" charset="0"/>
              <a:buChar char="•"/>
            </a:pPr>
            <a:r>
              <a:rPr lang="en-US" sz="1200" spc="3" dirty="0">
                <a:solidFill>
                  <a:srgbClr val="17181C"/>
                </a:solidFill>
                <a:latin typeface="Maven Pro" pitchFamily="2" charset="0"/>
                <a:ea typeface="IBM Plex Sans Condensed"/>
                <a:cs typeface="IBM Plex Sans Condensed"/>
                <a:sym typeface="IBM Plex Sans Condensed"/>
              </a:rPr>
              <a:t>These households spend up to </a:t>
            </a:r>
            <a:r>
              <a:rPr lang="en-US" sz="1200" b="1" spc="3" dirty="0">
                <a:solidFill>
                  <a:srgbClr val="17181C"/>
                </a:solidFill>
                <a:latin typeface="Maven Pro" pitchFamily="2" charset="0"/>
                <a:ea typeface="IBM Plex Sans Condensed"/>
                <a:cs typeface="IBM Plex Sans Condensed"/>
                <a:sym typeface="IBM Plex Sans Condensed"/>
              </a:rPr>
              <a:t>30% of their income </a:t>
            </a:r>
            <a:r>
              <a:rPr lang="en-US" sz="1200" spc="3" dirty="0">
                <a:solidFill>
                  <a:srgbClr val="17181C"/>
                </a:solidFill>
                <a:latin typeface="Maven Pro" pitchFamily="2" charset="0"/>
                <a:ea typeface="IBM Plex Sans Condensed"/>
                <a:cs typeface="IBM Plex Sans Condensed"/>
                <a:sym typeface="IBM Plex Sans Condensed"/>
              </a:rPr>
              <a:t>on resources like kerosene, firewood, charcoal etc.</a:t>
            </a:r>
          </a:p>
          <a:p>
            <a:pPr marL="171450" indent="-171450">
              <a:lnSpc>
                <a:spcPts val="1501"/>
              </a:lnSpc>
              <a:buFont typeface="Arial" panose="020B0604020202020204" pitchFamily="34" charset="0"/>
              <a:buChar char="•"/>
            </a:pPr>
            <a:r>
              <a:rPr lang="en-US" sz="1200" b="1" spc="3" dirty="0">
                <a:solidFill>
                  <a:srgbClr val="17181C"/>
                </a:solidFill>
                <a:latin typeface="Maven Pro" pitchFamily="2" charset="0"/>
                <a:ea typeface="IBM Plex Sans Condensed"/>
                <a:cs typeface="IBM Plex Sans Condensed"/>
                <a:sym typeface="IBM Plex Sans Condensed"/>
              </a:rPr>
              <a:t>Less than 10% </a:t>
            </a:r>
            <a:r>
              <a:rPr lang="en-US" sz="1200" spc="3" dirty="0">
                <a:solidFill>
                  <a:srgbClr val="17181C"/>
                </a:solidFill>
                <a:latin typeface="Maven Pro" pitchFamily="2" charset="0"/>
                <a:ea typeface="IBM Plex Sans Condensed"/>
                <a:cs typeface="IBM Plex Sans Condensed"/>
                <a:sym typeface="IBM Plex Sans Condensed"/>
              </a:rPr>
              <a:t>of the women in such households have livelihood skills they can derive income from, as they have to spend a significant portion of their day on unpaid domestic work like collecting firewood, pumping water etc.</a:t>
            </a:r>
          </a:p>
          <a:p>
            <a:pPr marL="171450" indent="-171450">
              <a:lnSpc>
                <a:spcPts val="1501"/>
              </a:lnSpc>
              <a:buFont typeface="Arial" panose="020B0604020202020204" pitchFamily="34" charset="0"/>
              <a:buChar char="•"/>
            </a:pPr>
            <a:r>
              <a:rPr lang="en-US" sz="1200" spc="3" dirty="0">
                <a:solidFill>
                  <a:srgbClr val="17181C"/>
                </a:solidFill>
                <a:latin typeface="Maven Pro" pitchFamily="2" charset="0"/>
                <a:ea typeface="IBM Plex Sans Condensed"/>
                <a:cs typeface="IBM Plex Sans Condensed"/>
                <a:sym typeface="IBM Plex Sans Condensed"/>
              </a:rPr>
              <a:t>No access to radios or the internet, cuts off communities from government schemes, support networks </a:t>
            </a:r>
            <a:r>
              <a:rPr lang="en-US" sz="1200" spc="3" dirty="0" err="1">
                <a:solidFill>
                  <a:srgbClr val="17181C"/>
                </a:solidFill>
                <a:latin typeface="Maven Pro" pitchFamily="2" charset="0"/>
                <a:ea typeface="IBM Plex Sans Condensed"/>
                <a:cs typeface="IBM Plex Sans Condensed"/>
                <a:sym typeface="IBM Plex Sans Condensed"/>
              </a:rPr>
              <a:t>etc</a:t>
            </a:r>
            <a:r>
              <a:rPr lang="en-US" sz="1200" spc="3" dirty="0">
                <a:solidFill>
                  <a:srgbClr val="17181C"/>
                </a:solidFill>
                <a:latin typeface="Maven Pro" pitchFamily="2" charset="0"/>
                <a:ea typeface="IBM Plex Sans Condensed"/>
                <a:cs typeface="IBM Plex Sans Condensed"/>
                <a:sym typeface="IBM Plex Sans Condensed"/>
              </a:rPr>
              <a:t> leading to </a:t>
            </a:r>
            <a:r>
              <a:rPr lang="en-US" sz="1200" b="1" spc="3" dirty="0">
                <a:solidFill>
                  <a:srgbClr val="17181C"/>
                </a:solidFill>
                <a:latin typeface="Maven Pro" pitchFamily="2" charset="0"/>
                <a:ea typeface="IBM Plex Sans Condensed"/>
                <a:cs typeface="IBM Plex Sans Condensed"/>
                <a:sym typeface="IBM Plex Sans Condensed"/>
              </a:rPr>
              <a:t>social exclusion</a:t>
            </a:r>
            <a:r>
              <a:rPr lang="en-US" sz="1200" spc="3" dirty="0">
                <a:solidFill>
                  <a:srgbClr val="17181C"/>
                </a:solidFill>
                <a:latin typeface="Maven Pro" pitchFamily="2" charset="0"/>
                <a:ea typeface="IBM Plex Sans Condensed"/>
                <a:cs typeface="IBM Plex Sans Condensed"/>
                <a:sym typeface="IBM Plex Sans Condensed"/>
              </a:rPr>
              <a:t> and further marginalization.</a:t>
            </a:r>
          </a:p>
        </p:txBody>
      </p:sp>
      <p:sp>
        <p:nvSpPr>
          <p:cNvPr id="102" name="TextBox 142">
            <a:extLst>
              <a:ext uri="{FF2B5EF4-FFF2-40B4-BE49-F238E27FC236}">
                <a16:creationId xmlns:a16="http://schemas.microsoft.com/office/drawing/2014/main" id="{B92365D1-D65A-2D40-0970-50D1332A090D}"/>
              </a:ext>
            </a:extLst>
          </p:cNvPr>
          <p:cNvSpPr txBox="1"/>
          <p:nvPr/>
        </p:nvSpPr>
        <p:spPr>
          <a:xfrm>
            <a:off x="5123619" y="6820543"/>
            <a:ext cx="4857932" cy="754374"/>
          </a:xfrm>
          <a:prstGeom prst="rect">
            <a:avLst/>
          </a:prstGeom>
        </p:spPr>
        <p:txBody>
          <a:bodyPr wrap="square" lIns="0" tIns="0" rIns="0" bIns="0" rtlCol="0" anchor="t">
            <a:spAutoFit/>
          </a:bodyPr>
          <a:lstStyle/>
          <a:p>
            <a:pPr>
              <a:lnSpc>
                <a:spcPts val="1501"/>
              </a:lnSpc>
            </a:pPr>
            <a:r>
              <a:rPr lang="en-US" sz="1200" spc="3" dirty="0">
                <a:solidFill>
                  <a:srgbClr val="17181C"/>
                </a:solidFill>
                <a:latin typeface="Maven Pro" pitchFamily="2" charset="0"/>
                <a:ea typeface="IBM Plex Sans Condensed"/>
                <a:cs typeface="IBM Plex Sans Condensed"/>
                <a:sym typeface="IBM Plex Sans Condensed"/>
              </a:rPr>
              <a:t>BCI works with grassroots communities to improve livelihoods, protect planetary and human health, and to foster overall growth and of these communities. </a:t>
            </a:r>
            <a:r>
              <a:rPr lang="en-US" sz="1200" b="1" spc="3" dirty="0">
                <a:solidFill>
                  <a:srgbClr val="17181C"/>
                </a:solidFill>
                <a:latin typeface="Maven Pro" pitchFamily="2" charset="0"/>
                <a:ea typeface="IBM Plex Sans Condensed"/>
                <a:cs typeface="IBM Plex Sans Condensed"/>
                <a:sym typeface="IBM Plex Sans Condensed"/>
              </a:rPr>
              <a:t>They address 15 of the 17 United Nations Sustainable Development Goals </a:t>
            </a:r>
            <a:r>
              <a:rPr lang="en-US" sz="1200" spc="3" dirty="0">
                <a:solidFill>
                  <a:srgbClr val="17181C"/>
                </a:solidFill>
                <a:latin typeface="Maven Pro" pitchFamily="2" charset="0"/>
                <a:ea typeface="IBM Plex Sans Condensed"/>
                <a:cs typeface="IBM Plex Sans Condensed"/>
                <a:sym typeface="IBM Plex Sans Condensed"/>
              </a:rPr>
              <a:t>through these 3 programs:</a:t>
            </a:r>
          </a:p>
        </p:txBody>
      </p:sp>
      <p:sp>
        <p:nvSpPr>
          <p:cNvPr id="103" name="TextBox 142">
            <a:extLst>
              <a:ext uri="{FF2B5EF4-FFF2-40B4-BE49-F238E27FC236}">
                <a16:creationId xmlns:a16="http://schemas.microsoft.com/office/drawing/2014/main" id="{19F4A5A0-E602-F718-0439-038B97182D63}"/>
              </a:ext>
            </a:extLst>
          </p:cNvPr>
          <p:cNvSpPr txBox="1"/>
          <p:nvPr/>
        </p:nvSpPr>
        <p:spPr>
          <a:xfrm>
            <a:off x="5290444" y="8932649"/>
            <a:ext cx="1326448" cy="751616"/>
          </a:xfrm>
          <a:prstGeom prst="rect">
            <a:avLst/>
          </a:prstGeom>
        </p:spPr>
        <p:txBody>
          <a:bodyPr wrap="square" lIns="0" tIns="0" rIns="0" bIns="0" rtlCol="0" anchor="t">
            <a:spAutoFit/>
          </a:bodyPr>
          <a:lstStyle/>
          <a:p>
            <a:pPr algn="ctr">
              <a:lnSpc>
                <a:spcPts val="1501"/>
              </a:lnSpc>
            </a:pPr>
            <a:r>
              <a:rPr lang="en-US" sz="1100" spc="3" dirty="0">
                <a:solidFill>
                  <a:srgbClr val="17181C"/>
                </a:solidFill>
                <a:latin typeface="Maven Pro" pitchFamily="2" charset="0"/>
                <a:ea typeface="IBM Plex Sans Condensed"/>
                <a:cs typeface="IBM Plex Sans Condensed"/>
                <a:sym typeface="IBM Plex Sans Condensed"/>
              </a:rPr>
              <a:t>Training rural women to become Solar Engineers aka</a:t>
            </a:r>
          </a:p>
          <a:p>
            <a:pPr algn="ctr">
              <a:lnSpc>
                <a:spcPts val="1501"/>
              </a:lnSpc>
            </a:pPr>
            <a:r>
              <a:rPr lang="en-US" sz="1100" b="1" spc="3" dirty="0">
                <a:solidFill>
                  <a:srgbClr val="0F8C00"/>
                </a:solidFill>
                <a:latin typeface="Maven Pro" pitchFamily="2" charset="0"/>
                <a:ea typeface="IBM Plex Sans Condensed"/>
                <a:cs typeface="IBM Plex Sans Condensed"/>
                <a:sym typeface="IBM Plex Sans Condensed"/>
              </a:rPr>
              <a:t>Solar Mamas</a:t>
            </a:r>
          </a:p>
        </p:txBody>
      </p:sp>
      <p:sp>
        <p:nvSpPr>
          <p:cNvPr id="104" name="TextBox 142">
            <a:extLst>
              <a:ext uri="{FF2B5EF4-FFF2-40B4-BE49-F238E27FC236}">
                <a16:creationId xmlns:a16="http://schemas.microsoft.com/office/drawing/2014/main" id="{54475FDD-41C1-C021-F062-F0DF7B1CAE3E}"/>
              </a:ext>
            </a:extLst>
          </p:cNvPr>
          <p:cNvSpPr txBox="1"/>
          <p:nvPr/>
        </p:nvSpPr>
        <p:spPr>
          <a:xfrm>
            <a:off x="6811826" y="8772557"/>
            <a:ext cx="1372071" cy="1136337"/>
          </a:xfrm>
          <a:prstGeom prst="rect">
            <a:avLst/>
          </a:prstGeom>
        </p:spPr>
        <p:txBody>
          <a:bodyPr wrap="square" lIns="0" tIns="0" rIns="0" bIns="0" rtlCol="0" anchor="t">
            <a:spAutoFit/>
          </a:bodyPr>
          <a:lstStyle/>
          <a:p>
            <a:pPr algn="ctr">
              <a:lnSpc>
                <a:spcPts val="1501"/>
              </a:lnSpc>
            </a:pPr>
            <a:r>
              <a:rPr lang="en-US" sz="1100" spc="3" dirty="0">
                <a:solidFill>
                  <a:srgbClr val="17181C"/>
                </a:solidFill>
                <a:latin typeface="Maven Pro" pitchFamily="2" charset="0"/>
                <a:ea typeface="IBM Plex Sans Condensed"/>
                <a:cs typeface="IBM Plex Sans Condensed"/>
                <a:sym typeface="IBM Plex Sans Condensed"/>
              </a:rPr>
              <a:t>Empower women with life skills, confidence, and knowledge to become agents of sustainable change</a:t>
            </a:r>
            <a:endParaRPr lang="en-US" sz="1100" b="1" spc="3" dirty="0">
              <a:solidFill>
                <a:srgbClr val="0F8C00"/>
              </a:solidFill>
              <a:latin typeface="Maven Pro" pitchFamily="2" charset="0"/>
              <a:ea typeface="IBM Plex Sans Condensed"/>
              <a:cs typeface="IBM Plex Sans Condensed"/>
              <a:sym typeface="IBM Plex Sans Condensed"/>
            </a:endParaRPr>
          </a:p>
        </p:txBody>
      </p:sp>
      <p:sp>
        <p:nvSpPr>
          <p:cNvPr id="105" name="TextBox 142">
            <a:extLst>
              <a:ext uri="{FF2B5EF4-FFF2-40B4-BE49-F238E27FC236}">
                <a16:creationId xmlns:a16="http://schemas.microsoft.com/office/drawing/2014/main" id="{D0A82CAC-F862-6D0F-FC01-13DEC9D61AD8}"/>
              </a:ext>
            </a:extLst>
          </p:cNvPr>
          <p:cNvSpPr txBox="1"/>
          <p:nvPr/>
        </p:nvSpPr>
        <p:spPr>
          <a:xfrm>
            <a:off x="8415983" y="8868737"/>
            <a:ext cx="1352370" cy="943976"/>
          </a:xfrm>
          <a:prstGeom prst="rect">
            <a:avLst/>
          </a:prstGeom>
        </p:spPr>
        <p:txBody>
          <a:bodyPr wrap="square" lIns="0" tIns="0" rIns="0" bIns="0" rtlCol="0" anchor="t">
            <a:spAutoFit/>
          </a:bodyPr>
          <a:lstStyle/>
          <a:p>
            <a:pPr algn="ctr">
              <a:lnSpc>
                <a:spcPts val="1501"/>
              </a:lnSpc>
            </a:pPr>
            <a:r>
              <a:rPr lang="en-US" sz="1100" spc="3" dirty="0">
                <a:solidFill>
                  <a:srgbClr val="17181C"/>
                </a:solidFill>
                <a:latin typeface="Maven Pro" pitchFamily="2" charset="0"/>
                <a:ea typeface="IBM Plex Sans Condensed"/>
                <a:cs typeface="IBM Plex Sans Condensed"/>
                <a:sym typeface="IBM Plex Sans Condensed"/>
              </a:rPr>
              <a:t>Develop local craft &amp; vocational skills enabling individuals to generate income &amp; become self reliant</a:t>
            </a:r>
            <a:endParaRPr lang="en-US" sz="1100" b="1" spc="3" dirty="0">
              <a:solidFill>
                <a:srgbClr val="0F8C00"/>
              </a:solidFill>
              <a:latin typeface="Maven Pro" pitchFamily="2" charset="0"/>
              <a:ea typeface="IBM Plex Sans Condensed"/>
              <a:cs typeface="IBM Plex Sans Condensed"/>
              <a:sym typeface="IBM Plex Sans Condensed"/>
            </a:endParaRPr>
          </a:p>
        </p:txBody>
      </p:sp>
      <p:graphicFrame>
        <p:nvGraphicFramePr>
          <p:cNvPr id="112" name="Chart 111">
            <a:extLst>
              <a:ext uri="{FF2B5EF4-FFF2-40B4-BE49-F238E27FC236}">
                <a16:creationId xmlns:a16="http://schemas.microsoft.com/office/drawing/2014/main" id="{BF0F45D5-057A-5DC0-81A8-6EEFE5865977}"/>
              </a:ext>
            </a:extLst>
          </p:cNvPr>
          <p:cNvGraphicFramePr/>
          <p:nvPr>
            <p:extLst>
              <p:ext uri="{D42A27DB-BD31-4B8C-83A1-F6EECF244321}">
                <p14:modId xmlns:p14="http://schemas.microsoft.com/office/powerpoint/2010/main" val="2374574580"/>
              </p:ext>
            </p:extLst>
          </p:nvPr>
        </p:nvGraphicFramePr>
        <p:xfrm>
          <a:off x="10010689" y="7094125"/>
          <a:ext cx="1724111" cy="1863829"/>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137" name="Chart 136">
            <a:extLst>
              <a:ext uri="{FF2B5EF4-FFF2-40B4-BE49-F238E27FC236}">
                <a16:creationId xmlns:a16="http://schemas.microsoft.com/office/drawing/2014/main" id="{3DFC80B7-CD60-48A0-8D3F-8E5025CB1084}"/>
              </a:ext>
            </a:extLst>
          </p:cNvPr>
          <p:cNvGraphicFramePr/>
          <p:nvPr>
            <p:extLst>
              <p:ext uri="{D42A27DB-BD31-4B8C-83A1-F6EECF244321}">
                <p14:modId xmlns:p14="http://schemas.microsoft.com/office/powerpoint/2010/main" val="3238731806"/>
              </p:ext>
            </p:extLst>
          </p:nvPr>
        </p:nvGraphicFramePr>
        <p:xfrm>
          <a:off x="11819535" y="7096723"/>
          <a:ext cx="1724111" cy="1863829"/>
        </p:xfrm>
        <a:graphic>
          <a:graphicData uri="http://schemas.openxmlformats.org/drawingml/2006/chart">
            <c:chart xmlns:c="http://schemas.openxmlformats.org/drawingml/2006/chart" xmlns:r="http://schemas.openxmlformats.org/officeDocument/2006/relationships" r:id="rId1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96026" y="1100985"/>
            <a:ext cx="12395302" cy="87411"/>
            <a:chOff x="0" y="0"/>
            <a:chExt cx="12395302" cy="87414"/>
          </a:xfrm>
        </p:grpSpPr>
        <p:sp>
          <p:nvSpPr>
            <p:cNvPr id="3" name="Freeform 3"/>
            <p:cNvSpPr/>
            <p:nvPr/>
          </p:nvSpPr>
          <p:spPr>
            <a:xfrm>
              <a:off x="0" y="0"/>
              <a:ext cx="12395327" cy="87376"/>
            </a:xfrm>
            <a:custGeom>
              <a:avLst/>
              <a:gdLst/>
              <a:ahLst/>
              <a:cxnLst/>
              <a:rect l="l" t="t" r="r" b="b"/>
              <a:pathLst>
                <a:path w="12395327" h="87376">
                  <a:moveTo>
                    <a:pt x="0" y="87376"/>
                  </a:moveTo>
                  <a:lnTo>
                    <a:pt x="12395327" y="87376"/>
                  </a:lnTo>
                  <a:lnTo>
                    <a:pt x="12395327" y="0"/>
                  </a:lnTo>
                  <a:lnTo>
                    <a:pt x="0" y="0"/>
                  </a:lnTo>
                  <a:close/>
                </a:path>
              </a:pathLst>
            </a:custGeom>
            <a:solidFill>
              <a:srgbClr val="7399C6"/>
            </a:solidFill>
          </p:spPr>
        </p:sp>
      </p:grpSp>
      <p:sp>
        <p:nvSpPr>
          <p:cNvPr id="4" name="Freeform 4"/>
          <p:cNvSpPr/>
          <p:nvPr/>
        </p:nvSpPr>
        <p:spPr>
          <a:xfrm>
            <a:off x="178603" y="255013"/>
            <a:ext cx="845953" cy="845953"/>
          </a:xfrm>
          <a:custGeom>
            <a:avLst/>
            <a:gdLst/>
            <a:ahLst/>
            <a:cxnLst/>
            <a:rect l="l" t="t" r="r" b="b"/>
            <a:pathLst>
              <a:path w="845953" h="845953">
                <a:moveTo>
                  <a:pt x="0" y="0"/>
                </a:moveTo>
                <a:lnTo>
                  <a:pt x="845954" y="0"/>
                </a:lnTo>
                <a:lnTo>
                  <a:pt x="845954" y="845953"/>
                </a:lnTo>
                <a:lnTo>
                  <a:pt x="0" y="845953"/>
                </a:lnTo>
                <a:lnTo>
                  <a:pt x="0" y="0"/>
                </a:lnTo>
                <a:close/>
              </a:path>
            </a:pathLst>
          </a:custGeom>
          <a:blipFill>
            <a:blip r:embed="rId2"/>
            <a:stretch>
              <a:fillRect/>
            </a:stretch>
          </a:blipFill>
        </p:spPr>
      </p:sp>
      <p:sp>
        <p:nvSpPr>
          <p:cNvPr id="5" name="Freeform 5"/>
          <p:cNvSpPr/>
          <p:nvPr/>
        </p:nvSpPr>
        <p:spPr>
          <a:xfrm>
            <a:off x="10620375" y="65370"/>
            <a:ext cx="2868311" cy="972036"/>
          </a:xfrm>
          <a:custGeom>
            <a:avLst/>
            <a:gdLst/>
            <a:ahLst/>
            <a:cxnLst/>
            <a:rect l="l" t="t" r="r" b="b"/>
            <a:pathLst>
              <a:path w="2868311" h="972036">
                <a:moveTo>
                  <a:pt x="0" y="0"/>
                </a:moveTo>
                <a:lnTo>
                  <a:pt x="2868311" y="0"/>
                </a:lnTo>
                <a:lnTo>
                  <a:pt x="2868311" y="972036"/>
                </a:lnTo>
                <a:lnTo>
                  <a:pt x="0" y="972036"/>
                </a:lnTo>
                <a:lnTo>
                  <a:pt x="0" y="0"/>
                </a:lnTo>
                <a:close/>
              </a:path>
            </a:pathLst>
          </a:custGeom>
          <a:blipFill>
            <a:blip r:embed="rId3"/>
            <a:stretch>
              <a:fillRect/>
            </a:stretch>
          </a:blipFill>
        </p:spPr>
      </p:sp>
      <p:sp>
        <p:nvSpPr>
          <p:cNvPr id="6" name="Freeform 6"/>
          <p:cNvSpPr/>
          <p:nvPr/>
        </p:nvSpPr>
        <p:spPr>
          <a:xfrm>
            <a:off x="115100" y="1431731"/>
            <a:ext cx="13426135" cy="5436756"/>
          </a:xfrm>
          <a:custGeom>
            <a:avLst/>
            <a:gdLst/>
            <a:ahLst/>
            <a:cxnLst/>
            <a:rect l="l" t="t" r="r" b="b"/>
            <a:pathLst>
              <a:path w="13426135" h="5436756">
                <a:moveTo>
                  <a:pt x="0" y="0"/>
                </a:moveTo>
                <a:lnTo>
                  <a:pt x="13426135" y="0"/>
                </a:lnTo>
                <a:lnTo>
                  <a:pt x="13426135" y="5436756"/>
                </a:lnTo>
                <a:lnTo>
                  <a:pt x="0" y="54367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grpSp>
        <p:nvGrpSpPr>
          <p:cNvPr id="7" name="Group 7"/>
          <p:cNvGrpSpPr>
            <a:grpSpLocks noChangeAspect="1"/>
          </p:cNvGrpSpPr>
          <p:nvPr/>
        </p:nvGrpSpPr>
        <p:grpSpPr>
          <a:xfrm>
            <a:off x="12307357" y="3173397"/>
            <a:ext cx="949223" cy="46320"/>
            <a:chOff x="0" y="0"/>
            <a:chExt cx="949223" cy="46317"/>
          </a:xfrm>
        </p:grpSpPr>
        <p:sp>
          <p:nvSpPr>
            <p:cNvPr id="8" name="Freeform 8"/>
            <p:cNvSpPr/>
            <p:nvPr/>
          </p:nvSpPr>
          <p:spPr>
            <a:xfrm>
              <a:off x="0" y="0"/>
              <a:ext cx="949198" cy="46355"/>
            </a:xfrm>
            <a:custGeom>
              <a:avLst/>
              <a:gdLst/>
              <a:ahLst/>
              <a:cxnLst/>
              <a:rect l="l" t="t" r="r" b="b"/>
              <a:pathLst>
                <a:path w="949198" h="46355">
                  <a:moveTo>
                    <a:pt x="0" y="0"/>
                  </a:moveTo>
                  <a:lnTo>
                    <a:pt x="0" y="23114"/>
                  </a:lnTo>
                  <a:lnTo>
                    <a:pt x="0" y="0"/>
                  </a:lnTo>
                  <a:lnTo>
                    <a:pt x="949198" y="0"/>
                  </a:lnTo>
                  <a:lnTo>
                    <a:pt x="949198" y="23114"/>
                  </a:lnTo>
                  <a:lnTo>
                    <a:pt x="949198" y="46355"/>
                  </a:lnTo>
                  <a:lnTo>
                    <a:pt x="0" y="46355"/>
                  </a:lnTo>
                  <a:lnTo>
                    <a:pt x="0" y="23114"/>
                  </a:lnTo>
                  <a:lnTo>
                    <a:pt x="0" y="0"/>
                  </a:lnTo>
                  <a:moveTo>
                    <a:pt x="0" y="46355"/>
                  </a:moveTo>
                  <a:lnTo>
                    <a:pt x="0" y="0"/>
                  </a:lnTo>
                  <a:lnTo>
                    <a:pt x="949198" y="0"/>
                  </a:lnTo>
                  <a:lnTo>
                    <a:pt x="949198" y="46355"/>
                  </a:lnTo>
                  <a:lnTo>
                    <a:pt x="0" y="46355"/>
                  </a:lnTo>
                  <a:close/>
                </a:path>
              </a:pathLst>
            </a:custGeom>
            <a:solidFill>
              <a:srgbClr val="F19629"/>
            </a:solidFill>
          </p:spPr>
        </p:sp>
      </p:grpSp>
      <p:sp>
        <p:nvSpPr>
          <p:cNvPr id="9" name="Freeform 9"/>
          <p:cNvSpPr/>
          <p:nvPr/>
        </p:nvSpPr>
        <p:spPr>
          <a:xfrm>
            <a:off x="335318" y="1570749"/>
            <a:ext cx="1130713" cy="1130722"/>
          </a:xfrm>
          <a:custGeom>
            <a:avLst/>
            <a:gdLst/>
            <a:ahLst/>
            <a:cxnLst/>
            <a:rect l="l" t="t" r="r" b="b"/>
            <a:pathLst>
              <a:path w="1130713" h="1130722">
                <a:moveTo>
                  <a:pt x="0" y="0"/>
                </a:moveTo>
                <a:lnTo>
                  <a:pt x="1130713" y="0"/>
                </a:lnTo>
                <a:lnTo>
                  <a:pt x="1130713" y="1130722"/>
                </a:lnTo>
                <a:lnTo>
                  <a:pt x="0" y="1130722"/>
                </a:lnTo>
                <a:lnTo>
                  <a:pt x="0" y="0"/>
                </a:lnTo>
                <a:close/>
              </a:path>
            </a:pathLst>
          </a:custGeom>
          <a:blipFill>
            <a:blip r:embed="rId6"/>
            <a:stretch>
              <a:fillRect r="-20" b="-19"/>
            </a:stretch>
          </a:blipFill>
        </p:spPr>
      </p:sp>
      <p:sp>
        <p:nvSpPr>
          <p:cNvPr id="10" name="Freeform 10"/>
          <p:cNvSpPr/>
          <p:nvPr/>
        </p:nvSpPr>
        <p:spPr>
          <a:xfrm>
            <a:off x="12178865" y="1499873"/>
            <a:ext cx="1206217" cy="1206208"/>
          </a:xfrm>
          <a:custGeom>
            <a:avLst/>
            <a:gdLst/>
            <a:ahLst/>
            <a:cxnLst/>
            <a:rect l="l" t="t" r="r" b="b"/>
            <a:pathLst>
              <a:path w="1206217" h="1206208">
                <a:moveTo>
                  <a:pt x="0" y="0"/>
                </a:moveTo>
                <a:lnTo>
                  <a:pt x="1206217" y="0"/>
                </a:lnTo>
                <a:lnTo>
                  <a:pt x="1206217" y="1206208"/>
                </a:lnTo>
                <a:lnTo>
                  <a:pt x="0" y="1206208"/>
                </a:lnTo>
                <a:lnTo>
                  <a:pt x="0" y="0"/>
                </a:lnTo>
                <a:close/>
              </a:path>
            </a:pathLst>
          </a:custGeom>
          <a:blipFill>
            <a:blip r:embed="rId7"/>
            <a:stretch>
              <a:fillRect r="-16" b="-16"/>
            </a:stretch>
          </a:blipFill>
        </p:spPr>
      </p:sp>
      <p:grpSp>
        <p:nvGrpSpPr>
          <p:cNvPr id="11" name="Group 11"/>
          <p:cNvGrpSpPr>
            <a:grpSpLocks noChangeAspect="1"/>
          </p:cNvGrpSpPr>
          <p:nvPr/>
        </p:nvGrpSpPr>
        <p:grpSpPr>
          <a:xfrm>
            <a:off x="117215" y="3859073"/>
            <a:ext cx="10235260" cy="5962669"/>
            <a:chOff x="0" y="0"/>
            <a:chExt cx="10235260" cy="5962663"/>
          </a:xfrm>
        </p:grpSpPr>
        <p:sp>
          <p:nvSpPr>
            <p:cNvPr id="12" name="Freeform 12"/>
            <p:cNvSpPr/>
            <p:nvPr/>
          </p:nvSpPr>
          <p:spPr>
            <a:xfrm>
              <a:off x="68580" y="68580"/>
              <a:ext cx="6641338" cy="503428"/>
            </a:xfrm>
            <a:custGeom>
              <a:avLst/>
              <a:gdLst/>
              <a:ahLst/>
              <a:cxnLst/>
              <a:rect l="l" t="t" r="r" b="b"/>
              <a:pathLst>
                <a:path w="6641338" h="503428">
                  <a:moveTo>
                    <a:pt x="0" y="503428"/>
                  </a:moveTo>
                  <a:lnTo>
                    <a:pt x="6641338" y="503428"/>
                  </a:lnTo>
                  <a:lnTo>
                    <a:pt x="6641338" y="0"/>
                  </a:lnTo>
                  <a:lnTo>
                    <a:pt x="0" y="0"/>
                  </a:lnTo>
                  <a:close/>
                </a:path>
              </a:pathLst>
            </a:custGeom>
            <a:solidFill>
              <a:srgbClr val="F7F7F7"/>
            </a:solidFill>
          </p:spPr>
        </p:sp>
        <p:sp>
          <p:nvSpPr>
            <p:cNvPr id="13" name="Freeform 13"/>
            <p:cNvSpPr/>
            <p:nvPr/>
          </p:nvSpPr>
          <p:spPr>
            <a:xfrm>
              <a:off x="63500" y="63500"/>
              <a:ext cx="6651499" cy="513588"/>
            </a:xfrm>
            <a:custGeom>
              <a:avLst/>
              <a:gdLst/>
              <a:ahLst/>
              <a:cxnLst/>
              <a:rect l="l" t="t" r="r" b="b"/>
              <a:pathLst>
                <a:path w="6651499" h="513588">
                  <a:moveTo>
                    <a:pt x="10033" y="5080"/>
                  </a:moveTo>
                  <a:lnTo>
                    <a:pt x="10033" y="508508"/>
                  </a:lnTo>
                  <a:lnTo>
                    <a:pt x="5080" y="508508"/>
                  </a:lnTo>
                  <a:lnTo>
                    <a:pt x="5080" y="503428"/>
                  </a:lnTo>
                  <a:lnTo>
                    <a:pt x="6646418" y="503428"/>
                  </a:lnTo>
                  <a:lnTo>
                    <a:pt x="6646418" y="508508"/>
                  </a:lnTo>
                  <a:lnTo>
                    <a:pt x="6641338" y="508508"/>
                  </a:lnTo>
                  <a:lnTo>
                    <a:pt x="6641338" y="5080"/>
                  </a:lnTo>
                  <a:lnTo>
                    <a:pt x="6646418" y="5080"/>
                  </a:lnTo>
                  <a:lnTo>
                    <a:pt x="6646418" y="10160"/>
                  </a:lnTo>
                  <a:lnTo>
                    <a:pt x="5080" y="10160"/>
                  </a:lnTo>
                  <a:lnTo>
                    <a:pt x="5080" y="5080"/>
                  </a:lnTo>
                  <a:lnTo>
                    <a:pt x="10160" y="5080"/>
                  </a:lnTo>
                  <a:moveTo>
                    <a:pt x="0" y="5080"/>
                  </a:moveTo>
                  <a:lnTo>
                    <a:pt x="0" y="0"/>
                  </a:lnTo>
                  <a:lnTo>
                    <a:pt x="5080" y="0"/>
                  </a:lnTo>
                  <a:lnTo>
                    <a:pt x="6646418" y="0"/>
                  </a:lnTo>
                  <a:lnTo>
                    <a:pt x="6651499" y="0"/>
                  </a:lnTo>
                  <a:lnTo>
                    <a:pt x="6651499" y="5080"/>
                  </a:lnTo>
                  <a:lnTo>
                    <a:pt x="6651499" y="508508"/>
                  </a:lnTo>
                  <a:lnTo>
                    <a:pt x="6651499" y="513588"/>
                  </a:lnTo>
                  <a:lnTo>
                    <a:pt x="6646418" y="513588"/>
                  </a:lnTo>
                  <a:lnTo>
                    <a:pt x="5080" y="513588"/>
                  </a:lnTo>
                  <a:lnTo>
                    <a:pt x="0" y="513588"/>
                  </a:lnTo>
                  <a:lnTo>
                    <a:pt x="0" y="508508"/>
                  </a:lnTo>
                  <a:lnTo>
                    <a:pt x="0" y="5080"/>
                  </a:lnTo>
                  <a:close/>
                </a:path>
              </a:pathLst>
            </a:custGeom>
            <a:solidFill>
              <a:srgbClr val="000000"/>
            </a:solidFill>
          </p:spPr>
        </p:sp>
        <p:sp>
          <p:nvSpPr>
            <p:cNvPr id="14" name="Freeform 14"/>
            <p:cNvSpPr/>
            <p:nvPr/>
          </p:nvSpPr>
          <p:spPr>
            <a:xfrm>
              <a:off x="63500" y="576961"/>
              <a:ext cx="6651498" cy="2369058"/>
            </a:xfrm>
            <a:custGeom>
              <a:avLst/>
              <a:gdLst/>
              <a:ahLst/>
              <a:cxnLst/>
              <a:rect l="l" t="t" r="r" b="b"/>
              <a:pathLst>
                <a:path w="6651498" h="2369058">
                  <a:moveTo>
                    <a:pt x="9525" y="4826"/>
                  </a:moveTo>
                  <a:lnTo>
                    <a:pt x="9525" y="2364232"/>
                  </a:lnTo>
                  <a:lnTo>
                    <a:pt x="4826" y="2364232"/>
                  </a:lnTo>
                  <a:lnTo>
                    <a:pt x="4826" y="2359406"/>
                  </a:lnTo>
                  <a:lnTo>
                    <a:pt x="6646672" y="2359406"/>
                  </a:lnTo>
                  <a:lnTo>
                    <a:pt x="6646672" y="2364232"/>
                  </a:lnTo>
                  <a:lnTo>
                    <a:pt x="6641846" y="2364232"/>
                  </a:lnTo>
                  <a:lnTo>
                    <a:pt x="6641846" y="4826"/>
                  </a:lnTo>
                  <a:lnTo>
                    <a:pt x="6646672" y="4826"/>
                  </a:lnTo>
                  <a:lnTo>
                    <a:pt x="6646672" y="9652"/>
                  </a:lnTo>
                  <a:lnTo>
                    <a:pt x="4826" y="9652"/>
                  </a:lnTo>
                  <a:lnTo>
                    <a:pt x="4826" y="4826"/>
                  </a:lnTo>
                  <a:lnTo>
                    <a:pt x="9652" y="4826"/>
                  </a:lnTo>
                  <a:moveTo>
                    <a:pt x="127" y="4826"/>
                  </a:moveTo>
                  <a:lnTo>
                    <a:pt x="127" y="0"/>
                  </a:lnTo>
                  <a:lnTo>
                    <a:pt x="4953" y="0"/>
                  </a:lnTo>
                  <a:lnTo>
                    <a:pt x="6646672" y="0"/>
                  </a:lnTo>
                  <a:lnTo>
                    <a:pt x="6651498" y="0"/>
                  </a:lnTo>
                  <a:lnTo>
                    <a:pt x="6651498" y="4826"/>
                  </a:lnTo>
                  <a:lnTo>
                    <a:pt x="6651498" y="2364232"/>
                  </a:lnTo>
                  <a:lnTo>
                    <a:pt x="6651498" y="2369058"/>
                  </a:lnTo>
                  <a:lnTo>
                    <a:pt x="6646672" y="2369058"/>
                  </a:lnTo>
                  <a:lnTo>
                    <a:pt x="4826" y="2369058"/>
                  </a:lnTo>
                  <a:lnTo>
                    <a:pt x="0" y="2369058"/>
                  </a:lnTo>
                  <a:lnTo>
                    <a:pt x="0" y="2364232"/>
                  </a:lnTo>
                  <a:lnTo>
                    <a:pt x="0" y="4826"/>
                  </a:lnTo>
                  <a:close/>
                </a:path>
              </a:pathLst>
            </a:custGeom>
            <a:solidFill>
              <a:srgbClr val="000000"/>
            </a:solidFill>
          </p:spPr>
        </p:sp>
        <p:sp>
          <p:nvSpPr>
            <p:cNvPr id="15" name="Freeform 15"/>
            <p:cNvSpPr/>
            <p:nvPr/>
          </p:nvSpPr>
          <p:spPr>
            <a:xfrm>
              <a:off x="2340229" y="129540"/>
              <a:ext cx="346456" cy="381254"/>
            </a:xfrm>
            <a:custGeom>
              <a:avLst/>
              <a:gdLst/>
              <a:ahLst/>
              <a:cxnLst/>
              <a:rect l="l" t="t" r="r" b="b"/>
              <a:pathLst>
                <a:path w="346456" h="381254">
                  <a:moveTo>
                    <a:pt x="318516" y="242316"/>
                  </a:moveTo>
                  <a:lnTo>
                    <a:pt x="318516" y="139319"/>
                  </a:lnTo>
                  <a:cubicBezTo>
                    <a:pt x="321564" y="138684"/>
                    <a:pt x="324612" y="137541"/>
                    <a:pt x="327279" y="136017"/>
                  </a:cubicBezTo>
                  <a:cubicBezTo>
                    <a:pt x="341503" y="127889"/>
                    <a:pt x="346456" y="109855"/>
                    <a:pt x="338328" y="95631"/>
                  </a:cubicBezTo>
                  <a:cubicBezTo>
                    <a:pt x="333121" y="86360"/>
                    <a:pt x="323215" y="80645"/>
                    <a:pt x="312547" y="80645"/>
                  </a:cubicBezTo>
                  <a:cubicBezTo>
                    <a:pt x="307467" y="80645"/>
                    <a:pt x="302387" y="82042"/>
                    <a:pt x="297942" y="84455"/>
                  </a:cubicBezTo>
                  <a:cubicBezTo>
                    <a:pt x="295148" y="86106"/>
                    <a:pt x="292608" y="88138"/>
                    <a:pt x="290449" y="90551"/>
                  </a:cubicBezTo>
                  <a:lnTo>
                    <a:pt x="201295" y="39116"/>
                  </a:lnTo>
                  <a:cubicBezTo>
                    <a:pt x="201422" y="38608"/>
                    <a:pt x="201676" y="38100"/>
                    <a:pt x="201803" y="37465"/>
                  </a:cubicBezTo>
                  <a:cubicBezTo>
                    <a:pt x="203835" y="29845"/>
                    <a:pt x="202946" y="21844"/>
                    <a:pt x="199009" y="14986"/>
                  </a:cubicBezTo>
                  <a:cubicBezTo>
                    <a:pt x="193802" y="5715"/>
                    <a:pt x="183896" y="0"/>
                    <a:pt x="173228" y="0"/>
                  </a:cubicBezTo>
                  <a:cubicBezTo>
                    <a:pt x="168148" y="0"/>
                    <a:pt x="163068" y="1397"/>
                    <a:pt x="158623" y="3937"/>
                  </a:cubicBezTo>
                  <a:cubicBezTo>
                    <a:pt x="151765" y="7874"/>
                    <a:pt x="146812" y="14224"/>
                    <a:pt x="144780" y="21844"/>
                  </a:cubicBezTo>
                  <a:cubicBezTo>
                    <a:pt x="143256" y="27559"/>
                    <a:pt x="143383" y="33528"/>
                    <a:pt x="145288" y="39116"/>
                  </a:cubicBezTo>
                  <a:lnTo>
                    <a:pt x="56007" y="90678"/>
                  </a:lnTo>
                  <a:cubicBezTo>
                    <a:pt x="50419" y="84328"/>
                    <a:pt x="42291" y="80645"/>
                    <a:pt x="33782" y="80645"/>
                  </a:cubicBezTo>
                  <a:cubicBezTo>
                    <a:pt x="28702" y="80645"/>
                    <a:pt x="23622" y="82042"/>
                    <a:pt x="19177" y="84455"/>
                  </a:cubicBezTo>
                  <a:cubicBezTo>
                    <a:pt x="12319" y="88392"/>
                    <a:pt x="7366" y="94742"/>
                    <a:pt x="5334" y="102362"/>
                  </a:cubicBezTo>
                  <a:cubicBezTo>
                    <a:pt x="3302" y="109982"/>
                    <a:pt x="4191" y="117983"/>
                    <a:pt x="8128" y="124841"/>
                  </a:cubicBezTo>
                  <a:cubicBezTo>
                    <a:pt x="12319" y="132334"/>
                    <a:pt x="19558" y="137414"/>
                    <a:pt x="27940" y="139192"/>
                  </a:cubicBezTo>
                  <a:lnTo>
                    <a:pt x="27940" y="242189"/>
                  </a:lnTo>
                  <a:cubicBezTo>
                    <a:pt x="24892" y="242824"/>
                    <a:pt x="21844" y="243967"/>
                    <a:pt x="19177" y="245491"/>
                  </a:cubicBezTo>
                  <a:cubicBezTo>
                    <a:pt x="4953" y="253492"/>
                    <a:pt x="0" y="271653"/>
                    <a:pt x="8128" y="285877"/>
                  </a:cubicBezTo>
                  <a:cubicBezTo>
                    <a:pt x="13335" y="295148"/>
                    <a:pt x="23241" y="300863"/>
                    <a:pt x="33909" y="300863"/>
                  </a:cubicBezTo>
                  <a:cubicBezTo>
                    <a:pt x="38989" y="300863"/>
                    <a:pt x="44069" y="299466"/>
                    <a:pt x="48514" y="296926"/>
                  </a:cubicBezTo>
                  <a:cubicBezTo>
                    <a:pt x="51308" y="295275"/>
                    <a:pt x="53848" y="293243"/>
                    <a:pt x="56007" y="290830"/>
                  </a:cubicBezTo>
                  <a:lnTo>
                    <a:pt x="145161" y="342265"/>
                  </a:lnTo>
                  <a:cubicBezTo>
                    <a:pt x="142494" y="350266"/>
                    <a:pt x="143256" y="359029"/>
                    <a:pt x="147447" y="366268"/>
                  </a:cubicBezTo>
                  <a:cubicBezTo>
                    <a:pt x="152654" y="375539"/>
                    <a:pt x="162560" y="381254"/>
                    <a:pt x="173228" y="381254"/>
                  </a:cubicBezTo>
                  <a:cubicBezTo>
                    <a:pt x="178308" y="381254"/>
                    <a:pt x="183388" y="379857"/>
                    <a:pt x="187833" y="377444"/>
                  </a:cubicBezTo>
                  <a:cubicBezTo>
                    <a:pt x="193929" y="373888"/>
                    <a:pt x="198628" y="368300"/>
                    <a:pt x="201041" y="361696"/>
                  </a:cubicBezTo>
                  <a:cubicBezTo>
                    <a:pt x="203327" y="355473"/>
                    <a:pt x="203327" y="348615"/>
                    <a:pt x="201168" y="342392"/>
                  </a:cubicBezTo>
                  <a:lnTo>
                    <a:pt x="290322" y="290830"/>
                  </a:lnTo>
                  <a:cubicBezTo>
                    <a:pt x="295910" y="297180"/>
                    <a:pt x="304038" y="300863"/>
                    <a:pt x="312547" y="300863"/>
                  </a:cubicBezTo>
                  <a:cubicBezTo>
                    <a:pt x="317627" y="300863"/>
                    <a:pt x="322707" y="299466"/>
                    <a:pt x="327152" y="296926"/>
                  </a:cubicBezTo>
                  <a:cubicBezTo>
                    <a:pt x="341376" y="288798"/>
                    <a:pt x="346329" y="270764"/>
                    <a:pt x="338201" y="256540"/>
                  </a:cubicBezTo>
                  <a:cubicBezTo>
                    <a:pt x="334010" y="249174"/>
                    <a:pt x="326771" y="243967"/>
                    <a:pt x="318389" y="242189"/>
                  </a:cubicBezTo>
                  <a:moveTo>
                    <a:pt x="312547" y="289052"/>
                  </a:moveTo>
                  <a:cubicBezTo>
                    <a:pt x="306070" y="289052"/>
                    <a:pt x="300228" y="285623"/>
                    <a:pt x="297053" y="280035"/>
                  </a:cubicBezTo>
                  <a:cubicBezTo>
                    <a:pt x="292227" y="271399"/>
                    <a:pt x="295148" y="260477"/>
                    <a:pt x="303784" y="255651"/>
                  </a:cubicBezTo>
                  <a:cubicBezTo>
                    <a:pt x="306451" y="254127"/>
                    <a:pt x="309499" y="253365"/>
                    <a:pt x="312674" y="253365"/>
                  </a:cubicBezTo>
                  <a:cubicBezTo>
                    <a:pt x="319151" y="253365"/>
                    <a:pt x="324993" y="256794"/>
                    <a:pt x="328168" y="262382"/>
                  </a:cubicBezTo>
                  <a:cubicBezTo>
                    <a:pt x="332994" y="270891"/>
                    <a:pt x="330073" y="281940"/>
                    <a:pt x="321437" y="286766"/>
                  </a:cubicBezTo>
                  <a:cubicBezTo>
                    <a:pt x="318770" y="288290"/>
                    <a:pt x="315722" y="289052"/>
                    <a:pt x="312674" y="289052"/>
                  </a:cubicBezTo>
                  <a:moveTo>
                    <a:pt x="236220" y="189865"/>
                  </a:moveTo>
                  <a:cubicBezTo>
                    <a:pt x="236220" y="181102"/>
                    <a:pt x="234315" y="172212"/>
                    <a:pt x="230632" y="164211"/>
                  </a:cubicBezTo>
                  <a:lnTo>
                    <a:pt x="290449" y="129667"/>
                  </a:lnTo>
                  <a:cubicBezTo>
                    <a:pt x="294767" y="134493"/>
                    <a:pt x="300482" y="137922"/>
                    <a:pt x="306832" y="139192"/>
                  </a:cubicBezTo>
                  <a:lnTo>
                    <a:pt x="306832" y="242189"/>
                  </a:lnTo>
                  <a:cubicBezTo>
                    <a:pt x="303783" y="242824"/>
                    <a:pt x="300736" y="243967"/>
                    <a:pt x="298068" y="245491"/>
                  </a:cubicBezTo>
                  <a:cubicBezTo>
                    <a:pt x="295401" y="247015"/>
                    <a:pt x="292735" y="249047"/>
                    <a:pt x="290576" y="251460"/>
                  </a:cubicBezTo>
                  <a:lnTo>
                    <a:pt x="230377" y="216154"/>
                  </a:lnTo>
                  <a:cubicBezTo>
                    <a:pt x="234314" y="207899"/>
                    <a:pt x="236220" y="199009"/>
                    <a:pt x="236220" y="189865"/>
                  </a:cubicBezTo>
                  <a:moveTo>
                    <a:pt x="312674" y="92202"/>
                  </a:moveTo>
                  <a:cubicBezTo>
                    <a:pt x="319151" y="92202"/>
                    <a:pt x="324993" y="95631"/>
                    <a:pt x="328168" y="101219"/>
                  </a:cubicBezTo>
                  <a:cubicBezTo>
                    <a:pt x="332994" y="109728"/>
                    <a:pt x="330073" y="120777"/>
                    <a:pt x="321437" y="125603"/>
                  </a:cubicBezTo>
                  <a:cubicBezTo>
                    <a:pt x="318770" y="127127"/>
                    <a:pt x="315722" y="127889"/>
                    <a:pt x="312674" y="127889"/>
                  </a:cubicBezTo>
                  <a:cubicBezTo>
                    <a:pt x="306197" y="127889"/>
                    <a:pt x="300355" y="124460"/>
                    <a:pt x="297180" y="118872"/>
                  </a:cubicBezTo>
                  <a:cubicBezTo>
                    <a:pt x="292354" y="110363"/>
                    <a:pt x="295275" y="99441"/>
                    <a:pt x="303911" y="94488"/>
                  </a:cubicBezTo>
                  <a:cubicBezTo>
                    <a:pt x="306578" y="92964"/>
                    <a:pt x="309626" y="92202"/>
                    <a:pt x="312801" y="92202"/>
                  </a:cubicBezTo>
                  <a:moveTo>
                    <a:pt x="284607" y="280670"/>
                  </a:moveTo>
                  <a:lnTo>
                    <a:pt x="195453" y="332232"/>
                  </a:lnTo>
                  <a:cubicBezTo>
                    <a:pt x="191135" y="327406"/>
                    <a:pt x="185420" y="324104"/>
                    <a:pt x="179070" y="322834"/>
                  </a:cubicBezTo>
                  <a:lnTo>
                    <a:pt x="179070" y="252095"/>
                  </a:lnTo>
                  <a:cubicBezTo>
                    <a:pt x="188214" y="251333"/>
                    <a:pt x="196850" y="248666"/>
                    <a:pt x="204851" y="243967"/>
                  </a:cubicBezTo>
                  <a:cubicBezTo>
                    <a:pt x="212471" y="239522"/>
                    <a:pt x="219202" y="233553"/>
                    <a:pt x="224409" y="226314"/>
                  </a:cubicBezTo>
                  <a:lnTo>
                    <a:pt x="284734" y="261620"/>
                  </a:lnTo>
                  <a:cubicBezTo>
                    <a:pt x="282575" y="267843"/>
                    <a:pt x="282575" y="274574"/>
                    <a:pt x="284607" y="280670"/>
                  </a:cubicBezTo>
                  <a:moveTo>
                    <a:pt x="173228" y="369570"/>
                  </a:moveTo>
                  <a:cubicBezTo>
                    <a:pt x="166878" y="369570"/>
                    <a:pt x="160909" y="366141"/>
                    <a:pt x="157734" y="360553"/>
                  </a:cubicBezTo>
                  <a:cubicBezTo>
                    <a:pt x="152908" y="352044"/>
                    <a:pt x="155829" y="341122"/>
                    <a:pt x="164465" y="336169"/>
                  </a:cubicBezTo>
                  <a:cubicBezTo>
                    <a:pt x="167132" y="334645"/>
                    <a:pt x="170180" y="333883"/>
                    <a:pt x="173228" y="333883"/>
                  </a:cubicBezTo>
                  <a:cubicBezTo>
                    <a:pt x="179705" y="333883"/>
                    <a:pt x="185547" y="337312"/>
                    <a:pt x="188722" y="342900"/>
                  </a:cubicBezTo>
                  <a:cubicBezTo>
                    <a:pt x="193548" y="351409"/>
                    <a:pt x="190627" y="362331"/>
                    <a:pt x="181991" y="367284"/>
                  </a:cubicBezTo>
                  <a:cubicBezTo>
                    <a:pt x="179324" y="368808"/>
                    <a:pt x="176276" y="369570"/>
                    <a:pt x="173101" y="369570"/>
                  </a:cubicBezTo>
                  <a:moveTo>
                    <a:pt x="173101" y="11811"/>
                  </a:moveTo>
                  <a:cubicBezTo>
                    <a:pt x="179578" y="11811"/>
                    <a:pt x="185420" y="15240"/>
                    <a:pt x="188595" y="20828"/>
                  </a:cubicBezTo>
                  <a:cubicBezTo>
                    <a:pt x="191008" y="25019"/>
                    <a:pt x="191516" y="29845"/>
                    <a:pt x="190246" y="34417"/>
                  </a:cubicBezTo>
                  <a:cubicBezTo>
                    <a:pt x="188976" y="38989"/>
                    <a:pt x="186055" y="42926"/>
                    <a:pt x="181864" y="45212"/>
                  </a:cubicBezTo>
                  <a:cubicBezTo>
                    <a:pt x="179197" y="46736"/>
                    <a:pt x="176149" y="47498"/>
                    <a:pt x="173101" y="47498"/>
                  </a:cubicBezTo>
                  <a:lnTo>
                    <a:pt x="172974" y="47498"/>
                  </a:lnTo>
                  <a:lnTo>
                    <a:pt x="172847" y="47498"/>
                  </a:lnTo>
                  <a:cubicBezTo>
                    <a:pt x="166497" y="47498"/>
                    <a:pt x="160528" y="44069"/>
                    <a:pt x="157480" y="38481"/>
                  </a:cubicBezTo>
                  <a:cubicBezTo>
                    <a:pt x="155067" y="34290"/>
                    <a:pt x="154559" y="29464"/>
                    <a:pt x="155829" y="24892"/>
                  </a:cubicBezTo>
                  <a:cubicBezTo>
                    <a:pt x="157099" y="20320"/>
                    <a:pt x="160020" y="16383"/>
                    <a:pt x="164211" y="14097"/>
                  </a:cubicBezTo>
                  <a:cubicBezTo>
                    <a:pt x="166878" y="12573"/>
                    <a:pt x="169926" y="11811"/>
                    <a:pt x="172974" y="11811"/>
                  </a:cubicBezTo>
                  <a:moveTo>
                    <a:pt x="173609" y="156464"/>
                  </a:moveTo>
                  <a:lnTo>
                    <a:pt x="133985" y="133350"/>
                  </a:lnTo>
                  <a:cubicBezTo>
                    <a:pt x="143383" y="121158"/>
                    <a:pt x="158115" y="113792"/>
                    <a:pt x="173482" y="113792"/>
                  </a:cubicBezTo>
                  <a:cubicBezTo>
                    <a:pt x="189103" y="113792"/>
                    <a:pt x="203962" y="121158"/>
                    <a:pt x="213360" y="133731"/>
                  </a:cubicBezTo>
                  <a:close/>
                  <a:moveTo>
                    <a:pt x="167132" y="101600"/>
                  </a:moveTo>
                  <a:cubicBezTo>
                    <a:pt x="147447" y="103632"/>
                    <a:pt x="129794" y="115062"/>
                    <a:pt x="119761" y="132080"/>
                  </a:cubicBezTo>
                  <a:cubicBezTo>
                    <a:pt x="118872" y="133477"/>
                    <a:pt x="118745" y="135255"/>
                    <a:pt x="119126" y="136779"/>
                  </a:cubicBezTo>
                  <a:cubicBezTo>
                    <a:pt x="119507" y="138303"/>
                    <a:pt x="120523" y="139700"/>
                    <a:pt x="122047" y="140589"/>
                  </a:cubicBezTo>
                  <a:lnTo>
                    <a:pt x="170434" y="168910"/>
                  </a:lnTo>
                  <a:cubicBezTo>
                    <a:pt x="171323" y="169418"/>
                    <a:pt x="172466" y="169799"/>
                    <a:pt x="173609" y="169799"/>
                  </a:cubicBezTo>
                  <a:cubicBezTo>
                    <a:pt x="174752" y="169799"/>
                    <a:pt x="175768" y="169545"/>
                    <a:pt x="176657" y="169037"/>
                  </a:cubicBezTo>
                  <a:lnTo>
                    <a:pt x="225425" y="141224"/>
                  </a:lnTo>
                  <a:cubicBezTo>
                    <a:pt x="226822" y="140335"/>
                    <a:pt x="227965" y="139065"/>
                    <a:pt x="228346" y="137414"/>
                  </a:cubicBezTo>
                  <a:cubicBezTo>
                    <a:pt x="228727" y="135763"/>
                    <a:pt x="228600" y="134112"/>
                    <a:pt x="227711" y="132588"/>
                  </a:cubicBezTo>
                  <a:cubicBezTo>
                    <a:pt x="222631" y="123698"/>
                    <a:pt x="215265" y="116078"/>
                    <a:pt x="206502" y="110617"/>
                  </a:cubicBezTo>
                  <a:cubicBezTo>
                    <a:pt x="198120" y="105410"/>
                    <a:pt x="188595" y="102235"/>
                    <a:pt x="178816" y="101346"/>
                  </a:cubicBezTo>
                  <a:lnTo>
                    <a:pt x="178816" y="58801"/>
                  </a:lnTo>
                  <a:cubicBezTo>
                    <a:pt x="181864" y="58166"/>
                    <a:pt x="184912" y="57023"/>
                    <a:pt x="187579" y="55499"/>
                  </a:cubicBezTo>
                  <a:cubicBezTo>
                    <a:pt x="190246" y="53975"/>
                    <a:pt x="192913" y="51816"/>
                    <a:pt x="195199" y="49403"/>
                  </a:cubicBezTo>
                  <a:lnTo>
                    <a:pt x="284353" y="100838"/>
                  </a:lnTo>
                  <a:cubicBezTo>
                    <a:pt x="282321" y="106934"/>
                    <a:pt x="282321" y="113538"/>
                    <a:pt x="284353" y="119507"/>
                  </a:cubicBezTo>
                  <a:lnTo>
                    <a:pt x="221361" y="155956"/>
                  </a:lnTo>
                  <a:cubicBezTo>
                    <a:pt x="220599" y="156083"/>
                    <a:pt x="219964" y="156337"/>
                    <a:pt x="219329" y="156718"/>
                  </a:cubicBezTo>
                  <a:lnTo>
                    <a:pt x="174625" y="182245"/>
                  </a:lnTo>
                  <a:cubicBezTo>
                    <a:pt x="174371" y="182245"/>
                    <a:pt x="173990" y="182118"/>
                    <a:pt x="173736" y="182118"/>
                  </a:cubicBezTo>
                  <a:cubicBezTo>
                    <a:pt x="173482" y="182118"/>
                    <a:pt x="173228" y="182118"/>
                    <a:pt x="172847" y="182118"/>
                  </a:cubicBezTo>
                  <a:lnTo>
                    <a:pt x="128397" y="156083"/>
                  </a:lnTo>
                  <a:cubicBezTo>
                    <a:pt x="127762" y="155702"/>
                    <a:pt x="127000" y="155448"/>
                    <a:pt x="126238" y="155321"/>
                  </a:cubicBezTo>
                  <a:lnTo>
                    <a:pt x="62230" y="117856"/>
                  </a:lnTo>
                  <a:cubicBezTo>
                    <a:pt x="63754" y="112141"/>
                    <a:pt x="63627" y="106172"/>
                    <a:pt x="61722" y="100711"/>
                  </a:cubicBezTo>
                  <a:lnTo>
                    <a:pt x="150876" y="49149"/>
                  </a:lnTo>
                  <a:cubicBezTo>
                    <a:pt x="155194" y="53975"/>
                    <a:pt x="160909" y="57277"/>
                    <a:pt x="167259" y="58547"/>
                  </a:cubicBezTo>
                  <a:close/>
                  <a:moveTo>
                    <a:pt x="127762" y="170307"/>
                  </a:moveTo>
                  <a:lnTo>
                    <a:pt x="166624" y="193040"/>
                  </a:lnTo>
                  <a:lnTo>
                    <a:pt x="166624" y="239268"/>
                  </a:lnTo>
                  <a:cubicBezTo>
                    <a:pt x="142113" y="235839"/>
                    <a:pt x="123698" y="214884"/>
                    <a:pt x="123698" y="189865"/>
                  </a:cubicBezTo>
                  <a:cubicBezTo>
                    <a:pt x="123698" y="183134"/>
                    <a:pt x="125095" y="176403"/>
                    <a:pt x="127762" y="170307"/>
                  </a:cubicBezTo>
                  <a:moveTo>
                    <a:pt x="180594" y="239268"/>
                  </a:moveTo>
                  <a:lnTo>
                    <a:pt x="180594" y="193167"/>
                  </a:lnTo>
                  <a:lnTo>
                    <a:pt x="219583" y="170942"/>
                  </a:lnTo>
                  <a:cubicBezTo>
                    <a:pt x="222123" y="176911"/>
                    <a:pt x="223393" y="183515"/>
                    <a:pt x="223393" y="189992"/>
                  </a:cubicBezTo>
                  <a:cubicBezTo>
                    <a:pt x="223393" y="214884"/>
                    <a:pt x="205105" y="235966"/>
                    <a:pt x="180594" y="239395"/>
                  </a:cubicBezTo>
                  <a:moveTo>
                    <a:pt x="61595" y="262001"/>
                  </a:moveTo>
                  <a:lnTo>
                    <a:pt x="122936" y="226441"/>
                  </a:lnTo>
                  <a:cubicBezTo>
                    <a:pt x="133350" y="240919"/>
                    <a:pt x="149352" y="250190"/>
                    <a:pt x="167005" y="251968"/>
                  </a:cubicBezTo>
                  <a:lnTo>
                    <a:pt x="167005" y="322707"/>
                  </a:lnTo>
                  <a:cubicBezTo>
                    <a:pt x="163957" y="323342"/>
                    <a:pt x="160909" y="324485"/>
                    <a:pt x="158242" y="326009"/>
                  </a:cubicBezTo>
                  <a:cubicBezTo>
                    <a:pt x="155575" y="327533"/>
                    <a:pt x="152908" y="329692"/>
                    <a:pt x="150749" y="332105"/>
                  </a:cubicBezTo>
                  <a:lnTo>
                    <a:pt x="61595" y="280543"/>
                  </a:lnTo>
                  <a:cubicBezTo>
                    <a:pt x="63627" y="274447"/>
                    <a:pt x="63627" y="267843"/>
                    <a:pt x="61595" y="261874"/>
                  </a:cubicBezTo>
                  <a:moveTo>
                    <a:pt x="33528" y="289052"/>
                  </a:moveTo>
                  <a:cubicBezTo>
                    <a:pt x="27051" y="289052"/>
                    <a:pt x="21209" y="285623"/>
                    <a:pt x="18034" y="280035"/>
                  </a:cubicBezTo>
                  <a:cubicBezTo>
                    <a:pt x="13208" y="271399"/>
                    <a:pt x="16129" y="260477"/>
                    <a:pt x="24765" y="255651"/>
                  </a:cubicBezTo>
                  <a:cubicBezTo>
                    <a:pt x="27432" y="254127"/>
                    <a:pt x="30480" y="253365"/>
                    <a:pt x="33528" y="253365"/>
                  </a:cubicBezTo>
                  <a:cubicBezTo>
                    <a:pt x="40005" y="253365"/>
                    <a:pt x="45847" y="256794"/>
                    <a:pt x="49022" y="262382"/>
                  </a:cubicBezTo>
                  <a:cubicBezTo>
                    <a:pt x="51435" y="266573"/>
                    <a:pt x="51943" y="271272"/>
                    <a:pt x="50673" y="275971"/>
                  </a:cubicBezTo>
                  <a:cubicBezTo>
                    <a:pt x="49403" y="280670"/>
                    <a:pt x="46482" y="284480"/>
                    <a:pt x="42291" y="286766"/>
                  </a:cubicBezTo>
                  <a:cubicBezTo>
                    <a:pt x="39624" y="288290"/>
                    <a:pt x="36576" y="289052"/>
                    <a:pt x="33528" y="289052"/>
                  </a:cubicBezTo>
                  <a:moveTo>
                    <a:pt x="16256" y="105410"/>
                  </a:moveTo>
                  <a:cubicBezTo>
                    <a:pt x="17526" y="100838"/>
                    <a:pt x="20447" y="97028"/>
                    <a:pt x="24638" y="94615"/>
                  </a:cubicBezTo>
                  <a:cubicBezTo>
                    <a:pt x="27305" y="93091"/>
                    <a:pt x="30353" y="92329"/>
                    <a:pt x="33401" y="92329"/>
                  </a:cubicBezTo>
                  <a:cubicBezTo>
                    <a:pt x="39878" y="92329"/>
                    <a:pt x="45720" y="95758"/>
                    <a:pt x="48895" y="101346"/>
                  </a:cubicBezTo>
                  <a:cubicBezTo>
                    <a:pt x="51308" y="105537"/>
                    <a:pt x="51816" y="110363"/>
                    <a:pt x="50546" y="114935"/>
                  </a:cubicBezTo>
                  <a:cubicBezTo>
                    <a:pt x="49277" y="119507"/>
                    <a:pt x="46355" y="123317"/>
                    <a:pt x="42164" y="125730"/>
                  </a:cubicBezTo>
                  <a:cubicBezTo>
                    <a:pt x="39497" y="127254"/>
                    <a:pt x="36449" y="128016"/>
                    <a:pt x="33274" y="128016"/>
                  </a:cubicBezTo>
                  <a:cubicBezTo>
                    <a:pt x="26924" y="128016"/>
                    <a:pt x="20955" y="124587"/>
                    <a:pt x="17780" y="118999"/>
                  </a:cubicBezTo>
                  <a:cubicBezTo>
                    <a:pt x="15367" y="114808"/>
                    <a:pt x="14859" y="110109"/>
                    <a:pt x="16129" y="105410"/>
                  </a:cubicBezTo>
                  <a:moveTo>
                    <a:pt x="39243" y="139065"/>
                  </a:moveTo>
                  <a:cubicBezTo>
                    <a:pt x="42291" y="138430"/>
                    <a:pt x="45339" y="137287"/>
                    <a:pt x="48006" y="135763"/>
                  </a:cubicBezTo>
                  <a:cubicBezTo>
                    <a:pt x="51308" y="133858"/>
                    <a:pt x="54229" y="131318"/>
                    <a:pt x="56642" y="128270"/>
                  </a:cubicBezTo>
                  <a:lnTo>
                    <a:pt x="116840" y="163449"/>
                  </a:lnTo>
                  <a:cubicBezTo>
                    <a:pt x="113030" y="171704"/>
                    <a:pt x="110998" y="180721"/>
                    <a:pt x="110998" y="189738"/>
                  </a:cubicBezTo>
                  <a:cubicBezTo>
                    <a:pt x="110998" y="198882"/>
                    <a:pt x="112903" y="207772"/>
                    <a:pt x="116840" y="216154"/>
                  </a:cubicBezTo>
                  <a:lnTo>
                    <a:pt x="55626" y="251587"/>
                  </a:lnTo>
                  <a:cubicBezTo>
                    <a:pt x="51308" y="246761"/>
                    <a:pt x="45593" y="243332"/>
                    <a:pt x="39243" y="242062"/>
                  </a:cubicBezTo>
                  <a:close/>
                </a:path>
              </a:pathLst>
            </a:custGeom>
            <a:solidFill>
              <a:srgbClr val="000000"/>
            </a:solidFill>
          </p:spPr>
        </p:sp>
        <p:sp>
          <p:nvSpPr>
            <p:cNvPr id="16" name="Freeform 16"/>
            <p:cNvSpPr/>
            <p:nvPr/>
          </p:nvSpPr>
          <p:spPr>
            <a:xfrm>
              <a:off x="6710172" y="2950718"/>
              <a:ext cx="3456813" cy="2943733"/>
            </a:xfrm>
            <a:custGeom>
              <a:avLst/>
              <a:gdLst/>
              <a:ahLst/>
              <a:cxnLst/>
              <a:rect l="l" t="t" r="r" b="b"/>
              <a:pathLst>
                <a:path w="3456813" h="2943733">
                  <a:moveTo>
                    <a:pt x="0" y="2943733"/>
                  </a:moveTo>
                  <a:lnTo>
                    <a:pt x="3456813" y="2943733"/>
                  </a:lnTo>
                  <a:lnTo>
                    <a:pt x="3456813" y="0"/>
                  </a:lnTo>
                  <a:lnTo>
                    <a:pt x="0" y="0"/>
                  </a:lnTo>
                  <a:close/>
                </a:path>
              </a:pathLst>
            </a:custGeom>
            <a:solidFill>
              <a:srgbClr val="F7F7F7"/>
            </a:solidFill>
          </p:spPr>
        </p:sp>
        <p:sp>
          <p:nvSpPr>
            <p:cNvPr id="17" name="Freeform 17"/>
            <p:cNvSpPr/>
            <p:nvPr/>
          </p:nvSpPr>
          <p:spPr>
            <a:xfrm>
              <a:off x="6705346" y="2945892"/>
              <a:ext cx="3466465" cy="2953385"/>
            </a:xfrm>
            <a:custGeom>
              <a:avLst/>
              <a:gdLst/>
              <a:ahLst/>
              <a:cxnLst/>
              <a:rect l="l" t="t" r="r" b="b"/>
              <a:pathLst>
                <a:path w="3466465" h="2953385">
                  <a:moveTo>
                    <a:pt x="9652" y="4826"/>
                  </a:moveTo>
                  <a:lnTo>
                    <a:pt x="9652" y="2948559"/>
                  </a:lnTo>
                  <a:lnTo>
                    <a:pt x="4826" y="2948559"/>
                  </a:lnTo>
                  <a:lnTo>
                    <a:pt x="4826" y="2943733"/>
                  </a:lnTo>
                  <a:lnTo>
                    <a:pt x="3461639" y="2943733"/>
                  </a:lnTo>
                  <a:lnTo>
                    <a:pt x="3461639" y="2948559"/>
                  </a:lnTo>
                  <a:lnTo>
                    <a:pt x="3456813" y="2948559"/>
                  </a:lnTo>
                  <a:lnTo>
                    <a:pt x="3456813" y="4826"/>
                  </a:lnTo>
                  <a:lnTo>
                    <a:pt x="3461639" y="4826"/>
                  </a:lnTo>
                  <a:lnTo>
                    <a:pt x="3461639" y="9652"/>
                  </a:lnTo>
                  <a:lnTo>
                    <a:pt x="4826" y="9652"/>
                  </a:lnTo>
                  <a:lnTo>
                    <a:pt x="4826" y="4826"/>
                  </a:lnTo>
                  <a:lnTo>
                    <a:pt x="9652" y="4826"/>
                  </a:lnTo>
                  <a:moveTo>
                    <a:pt x="127" y="4826"/>
                  </a:moveTo>
                  <a:lnTo>
                    <a:pt x="127" y="0"/>
                  </a:lnTo>
                  <a:lnTo>
                    <a:pt x="4953" y="0"/>
                  </a:lnTo>
                  <a:lnTo>
                    <a:pt x="3461639" y="0"/>
                  </a:lnTo>
                  <a:lnTo>
                    <a:pt x="3466465" y="0"/>
                  </a:lnTo>
                  <a:lnTo>
                    <a:pt x="3466465" y="4826"/>
                  </a:lnTo>
                  <a:lnTo>
                    <a:pt x="3466465" y="2948559"/>
                  </a:lnTo>
                  <a:lnTo>
                    <a:pt x="3466465" y="2953385"/>
                  </a:lnTo>
                  <a:lnTo>
                    <a:pt x="3461639" y="2953385"/>
                  </a:lnTo>
                  <a:lnTo>
                    <a:pt x="4826" y="2953385"/>
                  </a:lnTo>
                  <a:lnTo>
                    <a:pt x="0" y="2953385"/>
                  </a:lnTo>
                  <a:lnTo>
                    <a:pt x="0" y="2948559"/>
                  </a:lnTo>
                  <a:lnTo>
                    <a:pt x="0" y="4826"/>
                  </a:lnTo>
                  <a:close/>
                </a:path>
              </a:pathLst>
            </a:custGeom>
            <a:solidFill>
              <a:srgbClr val="000000"/>
            </a:solidFill>
          </p:spPr>
        </p:sp>
      </p:grpSp>
      <p:sp>
        <p:nvSpPr>
          <p:cNvPr id="18" name="Freeform 18"/>
          <p:cNvSpPr/>
          <p:nvPr/>
        </p:nvSpPr>
        <p:spPr>
          <a:xfrm>
            <a:off x="4443003" y="4521403"/>
            <a:ext cx="2339969" cy="2198294"/>
          </a:xfrm>
          <a:custGeom>
            <a:avLst/>
            <a:gdLst/>
            <a:ahLst/>
            <a:cxnLst/>
            <a:rect l="l" t="t" r="r" b="b"/>
            <a:pathLst>
              <a:path w="2339969" h="2198294">
                <a:moveTo>
                  <a:pt x="0" y="0"/>
                </a:moveTo>
                <a:lnTo>
                  <a:pt x="2339969" y="0"/>
                </a:lnTo>
                <a:lnTo>
                  <a:pt x="2339969" y="2198294"/>
                </a:lnTo>
                <a:lnTo>
                  <a:pt x="0" y="2198294"/>
                </a:lnTo>
                <a:lnTo>
                  <a:pt x="0" y="0"/>
                </a:lnTo>
                <a:close/>
              </a:path>
            </a:pathLst>
          </a:custGeom>
          <a:blipFill>
            <a:blip r:embed="rId8"/>
            <a:stretch>
              <a:fillRect/>
            </a:stretch>
          </a:blipFill>
        </p:spPr>
      </p:sp>
      <p:sp>
        <p:nvSpPr>
          <p:cNvPr id="19" name="Freeform 19"/>
          <p:cNvSpPr/>
          <p:nvPr/>
        </p:nvSpPr>
        <p:spPr>
          <a:xfrm>
            <a:off x="6940029" y="4592584"/>
            <a:ext cx="1371029" cy="402727"/>
          </a:xfrm>
          <a:custGeom>
            <a:avLst/>
            <a:gdLst/>
            <a:ahLst/>
            <a:cxnLst/>
            <a:rect l="l" t="t" r="r" b="b"/>
            <a:pathLst>
              <a:path w="1371029" h="402727">
                <a:moveTo>
                  <a:pt x="0" y="0"/>
                </a:moveTo>
                <a:lnTo>
                  <a:pt x="1371029" y="0"/>
                </a:lnTo>
                <a:lnTo>
                  <a:pt x="1371029" y="402726"/>
                </a:lnTo>
                <a:lnTo>
                  <a:pt x="0" y="402726"/>
                </a:lnTo>
                <a:lnTo>
                  <a:pt x="0" y="0"/>
                </a:lnTo>
                <a:close/>
              </a:path>
            </a:pathLst>
          </a:custGeom>
          <a:blipFill>
            <a:blip r:embed="rId9"/>
            <a:stretch>
              <a:fillRect t="-1" r="-12" b="-15"/>
            </a:stretch>
          </a:blipFill>
        </p:spPr>
      </p:sp>
      <p:sp>
        <p:nvSpPr>
          <p:cNvPr id="20" name="Freeform 20"/>
          <p:cNvSpPr/>
          <p:nvPr/>
        </p:nvSpPr>
        <p:spPr>
          <a:xfrm>
            <a:off x="8430063" y="4592584"/>
            <a:ext cx="1206256" cy="450285"/>
          </a:xfrm>
          <a:custGeom>
            <a:avLst/>
            <a:gdLst/>
            <a:ahLst/>
            <a:cxnLst/>
            <a:rect l="l" t="t" r="r" b="b"/>
            <a:pathLst>
              <a:path w="1206256" h="450285">
                <a:moveTo>
                  <a:pt x="0" y="0"/>
                </a:moveTo>
                <a:lnTo>
                  <a:pt x="1206256" y="0"/>
                </a:lnTo>
                <a:lnTo>
                  <a:pt x="1206256" y="450284"/>
                </a:lnTo>
                <a:lnTo>
                  <a:pt x="0" y="450284"/>
                </a:lnTo>
                <a:lnTo>
                  <a:pt x="0" y="0"/>
                </a:lnTo>
                <a:close/>
              </a:path>
            </a:pathLst>
          </a:custGeom>
          <a:blipFill>
            <a:blip r:embed="rId10"/>
            <a:stretch>
              <a:fillRect t="-1"/>
            </a:stretch>
          </a:blipFill>
        </p:spPr>
      </p:sp>
      <p:sp>
        <p:nvSpPr>
          <p:cNvPr id="21" name="Freeform 21"/>
          <p:cNvSpPr/>
          <p:nvPr/>
        </p:nvSpPr>
        <p:spPr>
          <a:xfrm>
            <a:off x="9780308" y="4538405"/>
            <a:ext cx="1239288" cy="544535"/>
          </a:xfrm>
          <a:custGeom>
            <a:avLst/>
            <a:gdLst/>
            <a:ahLst/>
            <a:cxnLst/>
            <a:rect l="l" t="t" r="r" b="b"/>
            <a:pathLst>
              <a:path w="1239288" h="544535">
                <a:moveTo>
                  <a:pt x="0" y="0"/>
                </a:moveTo>
                <a:lnTo>
                  <a:pt x="1239288" y="0"/>
                </a:lnTo>
                <a:lnTo>
                  <a:pt x="1239288" y="544535"/>
                </a:lnTo>
                <a:lnTo>
                  <a:pt x="0" y="544535"/>
                </a:lnTo>
                <a:lnTo>
                  <a:pt x="0" y="0"/>
                </a:lnTo>
                <a:close/>
              </a:path>
            </a:pathLst>
          </a:custGeom>
          <a:blipFill>
            <a:blip r:embed="rId11"/>
            <a:stretch>
              <a:fillRect/>
            </a:stretch>
          </a:blipFill>
        </p:spPr>
      </p:sp>
      <p:sp>
        <p:nvSpPr>
          <p:cNvPr id="22" name="Freeform 22"/>
          <p:cNvSpPr/>
          <p:nvPr/>
        </p:nvSpPr>
        <p:spPr>
          <a:xfrm>
            <a:off x="113548" y="6741490"/>
            <a:ext cx="6772580" cy="3080242"/>
          </a:xfrm>
          <a:custGeom>
            <a:avLst/>
            <a:gdLst/>
            <a:ahLst/>
            <a:cxnLst/>
            <a:rect l="l" t="t" r="r" b="b"/>
            <a:pathLst>
              <a:path w="6772580" h="3080242">
                <a:moveTo>
                  <a:pt x="0" y="0"/>
                </a:moveTo>
                <a:lnTo>
                  <a:pt x="6772579" y="0"/>
                </a:lnTo>
                <a:lnTo>
                  <a:pt x="6772579" y="3080242"/>
                </a:lnTo>
                <a:lnTo>
                  <a:pt x="0" y="308024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grpSp>
        <p:nvGrpSpPr>
          <p:cNvPr id="23" name="Group 23"/>
          <p:cNvGrpSpPr>
            <a:grpSpLocks noChangeAspect="1"/>
          </p:cNvGrpSpPr>
          <p:nvPr/>
        </p:nvGrpSpPr>
        <p:grpSpPr>
          <a:xfrm>
            <a:off x="10225468" y="6741490"/>
            <a:ext cx="3315767" cy="3080242"/>
            <a:chOff x="0" y="0"/>
            <a:chExt cx="3315767" cy="3080245"/>
          </a:xfrm>
        </p:grpSpPr>
        <p:sp>
          <p:nvSpPr>
            <p:cNvPr id="24" name="Freeform 24"/>
            <p:cNvSpPr/>
            <p:nvPr/>
          </p:nvSpPr>
          <p:spPr>
            <a:xfrm>
              <a:off x="66548" y="66548"/>
              <a:ext cx="3182620" cy="2947162"/>
            </a:xfrm>
            <a:custGeom>
              <a:avLst/>
              <a:gdLst/>
              <a:ahLst/>
              <a:cxnLst/>
              <a:rect l="l" t="t" r="r" b="b"/>
              <a:pathLst>
                <a:path w="3182620" h="2947162">
                  <a:moveTo>
                    <a:pt x="0" y="2947162"/>
                  </a:moveTo>
                  <a:lnTo>
                    <a:pt x="3182620" y="2947162"/>
                  </a:lnTo>
                  <a:lnTo>
                    <a:pt x="3182620" y="0"/>
                  </a:lnTo>
                  <a:lnTo>
                    <a:pt x="0" y="0"/>
                  </a:lnTo>
                  <a:close/>
                </a:path>
              </a:pathLst>
            </a:custGeom>
            <a:solidFill>
              <a:srgbClr val="FFFCF7"/>
            </a:solidFill>
          </p:spPr>
        </p:sp>
        <p:sp>
          <p:nvSpPr>
            <p:cNvPr id="25" name="Freeform 25"/>
            <p:cNvSpPr/>
            <p:nvPr/>
          </p:nvSpPr>
          <p:spPr>
            <a:xfrm>
              <a:off x="63500" y="63500"/>
              <a:ext cx="3188716" cy="2953258"/>
            </a:xfrm>
            <a:custGeom>
              <a:avLst/>
              <a:gdLst/>
              <a:ahLst/>
              <a:cxnLst/>
              <a:rect l="l" t="t" r="r" b="b"/>
              <a:pathLst>
                <a:path w="3188716" h="2953258">
                  <a:moveTo>
                    <a:pt x="6096" y="3048"/>
                  </a:moveTo>
                  <a:lnTo>
                    <a:pt x="6096" y="2950210"/>
                  </a:lnTo>
                  <a:lnTo>
                    <a:pt x="3048" y="2950210"/>
                  </a:lnTo>
                  <a:lnTo>
                    <a:pt x="3048" y="2947162"/>
                  </a:lnTo>
                  <a:lnTo>
                    <a:pt x="3185668" y="2947162"/>
                  </a:lnTo>
                  <a:lnTo>
                    <a:pt x="3185668" y="2950210"/>
                  </a:lnTo>
                  <a:lnTo>
                    <a:pt x="3182620" y="2950210"/>
                  </a:lnTo>
                  <a:lnTo>
                    <a:pt x="3182620" y="3048"/>
                  </a:lnTo>
                  <a:lnTo>
                    <a:pt x="3185668" y="3048"/>
                  </a:lnTo>
                  <a:lnTo>
                    <a:pt x="3185668" y="6096"/>
                  </a:lnTo>
                  <a:lnTo>
                    <a:pt x="3048" y="6096"/>
                  </a:lnTo>
                  <a:lnTo>
                    <a:pt x="3048" y="3048"/>
                  </a:lnTo>
                  <a:lnTo>
                    <a:pt x="6096" y="3048"/>
                  </a:lnTo>
                  <a:moveTo>
                    <a:pt x="0" y="3048"/>
                  </a:moveTo>
                  <a:lnTo>
                    <a:pt x="0" y="0"/>
                  </a:lnTo>
                  <a:lnTo>
                    <a:pt x="3048" y="0"/>
                  </a:lnTo>
                  <a:lnTo>
                    <a:pt x="3185668" y="0"/>
                  </a:lnTo>
                  <a:lnTo>
                    <a:pt x="3188716" y="0"/>
                  </a:lnTo>
                  <a:lnTo>
                    <a:pt x="3188716" y="3048"/>
                  </a:lnTo>
                  <a:lnTo>
                    <a:pt x="3188716" y="2950210"/>
                  </a:lnTo>
                  <a:lnTo>
                    <a:pt x="3188716" y="2953258"/>
                  </a:lnTo>
                  <a:lnTo>
                    <a:pt x="3185668" y="2953258"/>
                  </a:lnTo>
                  <a:lnTo>
                    <a:pt x="3048" y="2953258"/>
                  </a:lnTo>
                  <a:lnTo>
                    <a:pt x="0" y="2953258"/>
                  </a:lnTo>
                  <a:lnTo>
                    <a:pt x="0" y="2950210"/>
                  </a:lnTo>
                  <a:lnTo>
                    <a:pt x="0" y="3048"/>
                  </a:lnTo>
                  <a:close/>
                </a:path>
              </a:pathLst>
            </a:custGeom>
            <a:solidFill>
              <a:srgbClr val="EB9832"/>
            </a:solidFill>
          </p:spPr>
        </p:sp>
      </p:grpSp>
      <p:sp>
        <p:nvSpPr>
          <p:cNvPr id="26" name="Freeform 26"/>
          <p:cNvSpPr/>
          <p:nvPr/>
        </p:nvSpPr>
        <p:spPr>
          <a:xfrm>
            <a:off x="9225029" y="5299100"/>
            <a:ext cx="1045674" cy="617268"/>
          </a:xfrm>
          <a:custGeom>
            <a:avLst/>
            <a:gdLst/>
            <a:ahLst/>
            <a:cxnLst/>
            <a:rect l="l" t="t" r="r" b="b"/>
            <a:pathLst>
              <a:path w="1045674" h="617268">
                <a:moveTo>
                  <a:pt x="0" y="0"/>
                </a:moveTo>
                <a:lnTo>
                  <a:pt x="1045674" y="0"/>
                </a:lnTo>
                <a:lnTo>
                  <a:pt x="1045674" y="617268"/>
                </a:lnTo>
                <a:lnTo>
                  <a:pt x="0" y="617268"/>
                </a:lnTo>
                <a:lnTo>
                  <a:pt x="0" y="0"/>
                </a:lnTo>
                <a:close/>
              </a:path>
            </a:pathLst>
          </a:custGeom>
          <a:blipFill>
            <a:blip r:embed="rId14"/>
            <a:stretch>
              <a:fillRect/>
            </a:stretch>
          </a:blipFill>
        </p:spPr>
      </p:sp>
      <p:sp>
        <p:nvSpPr>
          <p:cNvPr id="27" name="Freeform 27"/>
          <p:cNvSpPr/>
          <p:nvPr/>
        </p:nvSpPr>
        <p:spPr>
          <a:xfrm>
            <a:off x="6940029" y="5299100"/>
            <a:ext cx="2153136" cy="535181"/>
          </a:xfrm>
          <a:custGeom>
            <a:avLst/>
            <a:gdLst/>
            <a:ahLst/>
            <a:cxnLst/>
            <a:rect l="l" t="t" r="r" b="b"/>
            <a:pathLst>
              <a:path w="2153136" h="535181">
                <a:moveTo>
                  <a:pt x="0" y="0"/>
                </a:moveTo>
                <a:lnTo>
                  <a:pt x="2153136" y="0"/>
                </a:lnTo>
                <a:lnTo>
                  <a:pt x="2153136" y="535182"/>
                </a:lnTo>
                <a:lnTo>
                  <a:pt x="0" y="535182"/>
                </a:lnTo>
                <a:lnTo>
                  <a:pt x="0" y="0"/>
                </a:lnTo>
                <a:close/>
              </a:path>
            </a:pathLst>
          </a:custGeom>
          <a:blipFill>
            <a:blip r:embed="rId15"/>
            <a:stretch>
              <a:fillRect/>
            </a:stretch>
          </a:blipFill>
        </p:spPr>
      </p:sp>
      <p:sp>
        <p:nvSpPr>
          <p:cNvPr id="28" name="Freeform 28"/>
          <p:cNvSpPr/>
          <p:nvPr/>
        </p:nvSpPr>
        <p:spPr>
          <a:xfrm>
            <a:off x="6940029" y="5970880"/>
            <a:ext cx="1300991" cy="767982"/>
          </a:xfrm>
          <a:custGeom>
            <a:avLst/>
            <a:gdLst/>
            <a:ahLst/>
            <a:cxnLst/>
            <a:rect l="l" t="t" r="r" b="b"/>
            <a:pathLst>
              <a:path w="1300991" h="767982">
                <a:moveTo>
                  <a:pt x="0" y="0"/>
                </a:moveTo>
                <a:lnTo>
                  <a:pt x="1300991" y="0"/>
                </a:lnTo>
                <a:lnTo>
                  <a:pt x="1300991" y="767981"/>
                </a:lnTo>
                <a:lnTo>
                  <a:pt x="0" y="767981"/>
                </a:lnTo>
                <a:lnTo>
                  <a:pt x="0" y="0"/>
                </a:lnTo>
                <a:close/>
              </a:path>
            </a:pathLst>
          </a:custGeom>
          <a:blipFill>
            <a:blip r:embed="rId16"/>
            <a:stretch>
              <a:fillRect/>
            </a:stretch>
          </a:blipFill>
        </p:spPr>
      </p:sp>
      <p:sp>
        <p:nvSpPr>
          <p:cNvPr id="29" name="Freeform 29"/>
          <p:cNvSpPr/>
          <p:nvPr/>
        </p:nvSpPr>
        <p:spPr>
          <a:xfrm>
            <a:off x="11604269" y="5236474"/>
            <a:ext cx="1546136" cy="742521"/>
          </a:xfrm>
          <a:custGeom>
            <a:avLst/>
            <a:gdLst/>
            <a:ahLst/>
            <a:cxnLst/>
            <a:rect l="l" t="t" r="r" b="b"/>
            <a:pathLst>
              <a:path w="1546136" h="742521">
                <a:moveTo>
                  <a:pt x="0" y="0"/>
                </a:moveTo>
                <a:lnTo>
                  <a:pt x="1546136" y="0"/>
                </a:lnTo>
                <a:lnTo>
                  <a:pt x="1546136" y="742521"/>
                </a:lnTo>
                <a:lnTo>
                  <a:pt x="0" y="742521"/>
                </a:lnTo>
                <a:lnTo>
                  <a:pt x="0" y="0"/>
                </a:lnTo>
                <a:close/>
              </a:path>
            </a:pathLst>
          </a:custGeom>
          <a:blipFill>
            <a:blip r:embed="rId17"/>
            <a:stretch>
              <a:fillRect r="-19" b="-106"/>
            </a:stretch>
          </a:blipFill>
        </p:spPr>
      </p:sp>
      <p:sp>
        <p:nvSpPr>
          <p:cNvPr id="30" name="Freeform 30"/>
          <p:cNvSpPr/>
          <p:nvPr/>
        </p:nvSpPr>
        <p:spPr>
          <a:xfrm>
            <a:off x="10645864" y="6057243"/>
            <a:ext cx="1155478" cy="684876"/>
          </a:xfrm>
          <a:custGeom>
            <a:avLst/>
            <a:gdLst/>
            <a:ahLst/>
            <a:cxnLst/>
            <a:rect l="l" t="t" r="r" b="b"/>
            <a:pathLst>
              <a:path w="1155478" h="684876">
                <a:moveTo>
                  <a:pt x="0" y="0"/>
                </a:moveTo>
                <a:lnTo>
                  <a:pt x="1155478" y="0"/>
                </a:lnTo>
                <a:lnTo>
                  <a:pt x="1155478" y="684876"/>
                </a:lnTo>
                <a:lnTo>
                  <a:pt x="0" y="684876"/>
                </a:lnTo>
                <a:lnTo>
                  <a:pt x="0" y="0"/>
                </a:lnTo>
                <a:close/>
              </a:path>
            </a:pathLst>
          </a:custGeom>
          <a:blipFill>
            <a:blip r:embed="rId18"/>
            <a:stretch>
              <a:fillRect/>
            </a:stretch>
          </a:blipFill>
        </p:spPr>
      </p:sp>
      <p:sp>
        <p:nvSpPr>
          <p:cNvPr id="31" name="Freeform 31"/>
          <p:cNvSpPr/>
          <p:nvPr/>
        </p:nvSpPr>
        <p:spPr>
          <a:xfrm>
            <a:off x="8311058" y="6057243"/>
            <a:ext cx="2158613" cy="602399"/>
          </a:xfrm>
          <a:custGeom>
            <a:avLst/>
            <a:gdLst/>
            <a:ahLst/>
            <a:cxnLst/>
            <a:rect l="l" t="t" r="r" b="b"/>
            <a:pathLst>
              <a:path w="2158613" h="602399">
                <a:moveTo>
                  <a:pt x="0" y="0"/>
                </a:moveTo>
                <a:lnTo>
                  <a:pt x="2158612" y="0"/>
                </a:lnTo>
                <a:lnTo>
                  <a:pt x="2158612" y="602399"/>
                </a:lnTo>
                <a:lnTo>
                  <a:pt x="0" y="602399"/>
                </a:lnTo>
                <a:lnTo>
                  <a:pt x="0" y="0"/>
                </a:lnTo>
                <a:close/>
              </a:path>
            </a:pathLst>
          </a:custGeom>
          <a:blipFill>
            <a:blip r:embed="rId19"/>
            <a:stretch>
              <a:fillRect b="-1"/>
            </a:stretch>
          </a:blipFill>
        </p:spPr>
      </p:sp>
      <p:sp>
        <p:nvSpPr>
          <p:cNvPr id="32" name="Freeform 32"/>
          <p:cNvSpPr/>
          <p:nvPr/>
        </p:nvSpPr>
        <p:spPr>
          <a:xfrm>
            <a:off x="12112257" y="6057243"/>
            <a:ext cx="1093394" cy="681657"/>
          </a:xfrm>
          <a:custGeom>
            <a:avLst/>
            <a:gdLst/>
            <a:ahLst/>
            <a:cxnLst/>
            <a:rect l="l" t="t" r="r" b="b"/>
            <a:pathLst>
              <a:path w="1093394" h="681657">
                <a:moveTo>
                  <a:pt x="0" y="0"/>
                </a:moveTo>
                <a:lnTo>
                  <a:pt x="1093393" y="0"/>
                </a:lnTo>
                <a:lnTo>
                  <a:pt x="1093393" y="681656"/>
                </a:lnTo>
                <a:lnTo>
                  <a:pt x="0" y="681656"/>
                </a:lnTo>
                <a:lnTo>
                  <a:pt x="0" y="0"/>
                </a:lnTo>
                <a:close/>
              </a:path>
            </a:pathLst>
          </a:custGeom>
          <a:blipFill>
            <a:blip r:embed="rId20"/>
            <a:stretch>
              <a:fillRect/>
            </a:stretch>
          </a:blipFill>
        </p:spPr>
      </p:sp>
      <p:sp>
        <p:nvSpPr>
          <p:cNvPr id="33" name="Freeform 33"/>
          <p:cNvSpPr/>
          <p:nvPr/>
        </p:nvSpPr>
        <p:spPr>
          <a:xfrm>
            <a:off x="10579484" y="5272249"/>
            <a:ext cx="644119" cy="644119"/>
          </a:xfrm>
          <a:custGeom>
            <a:avLst/>
            <a:gdLst/>
            <a:ahLst/>
            <a:cxnLst/>
            <a:rect l="l" t="t" r="r" b="b"/>
            <a:pathLst>
              <a:path w="644119" h="644119">
                <a:moveTo>
                  <a:pt x="0" y="0"/>
                </a:moveTo>
                <a:lnTo>
                  <a:pt x="644119" y="0"/>
                </a:lnTo>
                <a:lnTo>
                  <a:pt x="644119" y="644119"/>
                </a:lnTo>
                <a:lnTo>
                  <a:pt x="0" y="644119"/>
                </a:lnTo>
                <a:lnTo>
                  <a:pt x="0" y="0"/>
                </a:lnTo>
                <a:close/>
              </a:path>
            </a:pathLst>
          </a:custGeom>
          <a:blipFill>
            <a:blip r:embed="rId21"/>
            <a:stretch>
              <a:fillRect l="-79567" t="-25888" r="-79390" b="-26975"/>
            </a:stretch>
          </a:blipFill>
        </p:spPr>
      </p:sp>
      <p:grpSp>
        <p:nvGrpSpPr>
          <p:cNvPr id="34" name="Group 34"/>
          <p:cNvGrpSpPr>
            <a:grpSpLocks noChangeAspect="1"/>
          </p:cNvGrpSpPr>
          <p:nvPr/>
        </p:nvGrpSpPr>
        <p:grpSpPr>
          <a:xfrm>
            <a:off x="1548194" y="1840544"/>
            <a:ext cx="10558396" cy="476250"/>
            <a:chOff x="0" y="0"/>
            <a:chExt cx="10558399" cy="476250"/>
          </a:xfrm>
        </p:grpSpPr>
        <p:sp>
          <p:nvSpPr>
            <p:cNvPr id="35" name="Freeform 35"/>
            <p:cNvSpPr/>
            <p:nvPr/>
          </p:nvSpPr>
          <p:spPr>
            <a:xfrm>
              <a:off x="68580" y="68580"/>
              <a:ext cx="3477514" cy="339090"/>
            </a:xfrm>
            <a:custGeom>
              <a:avLst/>
              <a:gdLst/>
              <a:ahLst/>
              <a:cxnLst/>
              <a:rect l="l" t="t" r="r" b="b"/>
              <a:pathLst>
                <a:path w="3477514" h="339090">
                  <a:moveTo>
                    <a:pt x="0" y="339090"/>
                  </a:moveTo>
                  <a:lnTo>
                    <a:pt x="3477514" y="339090"/>
                  </a:lnTo>
                  <a:lnTo>
                    <a:pt x="3477514" y="0"/>
                  </a:lnTo>
                  <a:lnTo>
                    <a:pt x="0" y="0"/>
                  </a:lnTo>
                  <a:close/>
                </a:path>
              </a:pathLst>
            </a:custGeom>
            <a:solidFill>
              <a:srgbClr val="F2FFF2"/>
            </a:solidFill>
          </p:spPr>
        </p:sp>
        <p:sp>
          <p:nvSpPr>
            <p:cNvPr id="36" name="Freeform 36"/>
            <p:cNvSpPr/>
            <p:nvPr/>
          </p:nvSpPr>
          <p:spPr>
            <a:xfrm>
              <a:off x="63500" y="63500"/>
              <a:ext cx="3487674" cy="349250"/>
            </a:xfrm>
            <a:custGeom>
              <a:avLst/>
              <a:gdLst/>
              <a:ahLst/>
              <a:cxnLst/>
              <a:rect l="l" t="t" r="r" b="b"/>
              <a:pathLst>
                <a:path w="3487674" h="349250">
                  <a:moveTo>
                    <a:pt x="10033" y="5080"/>
                  </a:moveTo>
                  <a:lnTo>
                    <a:pt x="10033" y="344170"/>
                  </a:lnTo>
                  <a:lnTo>
                    <a:pt x="5080" y="344170"/>
                  </a:lnTo>
                  <a:lnTo>
                    <a:pt x="5080" y="339090"/>
                  </a:lnTo>
                  <a:lnTo>
                    <a:pt x="3482594" y="339090"/>
                  </a:lnTo>
                  <a:lnTo>
                    <a:pt x="3482594" y="344170"/>
                  </a:lnTo>
                  <a:lnTo>
                    <a:pt x="3477514" y="344170"/>
                  </a:lnTo>
                  <a:lnTo>
                    <a:pt x="3477514" y="5080"/>
                  </a:lnTo>
                  <a:lnTo>
                    <a:pt x="3482594" y="5080"/>
                  </a:lnTo>
                  <a:lnTo>
                    <a:pt x="3482594" y="10160"/>
                  </a:lnTo>
                  <a:lnTo>
                    <a:pt x="5080" y="10160"/>
                  </a:lnTo>
                  <a:lnTo>
                    <a:pt x="5080" y="5080"/>
                  </a:lnTo>
                  <a:lnTo>
                    <a:pt x="10160" y="5080"/>
                  </a:lnTo>
                  <a:moveTo>
                    <a:pt x="0" y="5080"/>
                  </a:moveTo>
                  <a:lnTo>
                    <a:pt x="0" y="0"/>
                  </a:lnTo>
                  <a:lnTo>
                    <a:pt x="5080" y="0"/>
                  </a:lnTo>
                  <a:lnTo>
                    <a:pt x="3482594" y="0"/>
                  </a:lnTo>
                  <a:lnTo>
                    <a:pt x="3487674" y="0"/>
                  </a:lnTo>
                  <a:lnTo>
                    <a:pt x="3487674" y="5080"/>
                  </a:lnTo>
                  <a:lnTo>
                    <a:pt x="3487674" y="344170"/>
                  </a:lnTo>
                  <a:lnTo>
                    <a:pt x="3487674" y="349250"/>
                  </a:lnTo>
                  <a:lnTo>
                    <a:pt x="3482594" y="349250"/>
                  </a:lnTo>
                  <a:lnTo>
                    <a:pt x="5080" y="349250"/>
                  </a:lnTo>
                  <a:lnTo>
                    <a:pt x="0" y="349250"/>
                  </a:lnTo>
                  <a:lnTo>
                    <a:pt x="0" y="344170"/>
                  </a:lnTo>
                  <a:lnTo>
                    <a:pt x="0" y="5080"/>
                  </a:lnTo>
                  <a:close/>
                </a:path>
              </a:pathLst>
            </a:custGeom>
            <a:solidFill>
              <a:srgbClr val="3B9436"/>
            </a:solidFill>
          </p:spPr>
        </p:sp>
        <p:sp>
          <p:nvSpPr>
            <p:cNvPr id="37" name="Freeform 37"/>
            <p:cNvSpPr/>
            <p:nvPr/>
          </p:nvSpPr>
          <p:spPr>
            <a:xfrm>
              <a:off x="3544443" y="68580"/>
              <a:ext cx="3469641" cy="339090"/>
            </a:xfrm>
            <a:custGeom>
              <a:avLst/>
              <a:gdLst/>
              <a:ahLst/>
              <a:cxnLst/>
              <a:rect l="l" t="t" r="r" b="b"/>
              <a:pathLst>
                <a:path w="3469641" h="339090">
                  <a:moveTo>
                    <a:pt x="0" y="339090"/>
                  </a:moveTo>
                  <a:lnTo>
                    <a:pt x="3469640" y="339090"/>
                  </a:lnTo>
                  <a:lnTo>
                    <a:pt x="3469640" y="0"/>
                  </a:lnTo>
                  <a:lnTo>
                    <a:pt x="0" y="0"/>
                  </a:lnTo>
                  <a:close/>
                </a:path>
              </a:pathLst>
            </a:custGeom>
            <a:solidFill>
              <a:srgbClr val="FFFCF7"/>
            </a:solidFill>
          </p:spPr>
        </p:sp>
        <p:sp>
          <p:nvSpPr>
            <p:cNvPr id="38" name="Freeform 38"/>
            <p:cNvSpPr/>
            <p:nvPr/>
          </p:nvSpPr>
          <p:spPr>
            <a:xfrm>
              <a:off x="3539490" y="63500"/>
              <a:ext cx="3479800" cy="349250"/>
            </a:xfrm>
            <a:custGeom>
              <a:avLst/>
              <a:gdLst/>
              <a:ahLst/>
              <a:cxnLst/>
              <a:rect l="l" t="t" r="r" b="b"/>
              <a:pathLst>
                <a:path w="3479800" h="349250">
                  <a:moveTo>
                    <a:pt x="9906" y="5080"/>
                  </a:moveTo>
                  <a:lnTo>
                    <a:pt x="9906" y="344170"/>
                  </a:lnTo>
                  <a:lnTo>
                    <a:pt x="4826" y="344170"/>
                  </a:lnTo>
                  <a:lnTo>
                    <a:pt x="4826" y="339090"/>
                  </a:lnTo>
                  <a:lnTo>
                    <a:pt x="3474466" y="339090"/>
                  </a:lnTo>
                  <a:lnTo>
                    <a:pt x="3474466" y="344170"/>
                  </a:lnTo>
                  <a:lnTo>
                    <a:pt x="3469386" y="344170"/>
                  </a:lnTo>
                  <a:lnTo>
                    <a:pt x="3469386" y="5080"/>
                  </a:lnTo>
                  <a:lnTo>
                    <a:pt x="3474466" y="5080"/>
                  </a:lnTo>
                  <a:lnTo>
                    <a:pt x="3474466" y="10160"/>
                  </a:lnTo>
                  <a:lnTo>
                    <a:pt x="4953" y="10160"/>
                  </a:lnTo>
                  <a:lnTo>
                    <a:pt x="4953" y="5080"/>
                  </a:lnTo>
                  <a:lnTo>
                    <a:pt x="10033" y="5080"/>
                  </a:lnTo>
                  <a:moveTo>
                    <a:pt x="0" y="5080"/>
                  </a:moveTo>
                  <a:lnTo>
                    <a:pt x="0" y="0"/>
                  </a:lnTo>
                  <a:lnTo>
                    <a:pt x="5080" y="0"/>
                  </a:lnTo>
                  <a:lnTo>
                    <a:pt x="3474720" y="0"/>
                  </a:lnTo>
                  <a:lnTo>
                    <a:pt x="3479800" y="0"/>
                  </a:lnTo>
                  <a:lnTo>
                    <a:pt x="3479800" y="5080"/>
                  </a:lnTo>
                  <a:lnTo>
                    <a:pt x="3479800" y="344170"/>
                  </a:lnTo>
                  <a:lnTo>
                    <a:pt x="3479800" y="349250"/>
                  </a:lnTo>
                  <a:lnTo>
                    <a:pt x="3474720" y="349250"/>
                  </a:lnTo>
                  <a:lnTo>
                    <a:pt x="5080" y="349250"/>
                  </a:lnTo>
                  <a:lnTo>
                    <a:pt x="0" y="349250"/>
                  </a:lnTo>
                  <a:lnTo>
                    <a:pt x="0" y="344170"/>
                  </a:lnTo>
                  <a:lnTo>
                    <a:pt x="0" y="5080"/>
                  </a:lnTo>
                  <a:close/>
                </a:path>
              </a:pathLst>
            </a:custGeom>
            <a:solidFill>
              <a:srgbClr val="F19629"/>
            </a:solidFill>
          </p:spPr>
        </p:sp>
        <p:sp>
          <p:nvSpPr>
            <p:cNvPr id="39" name="Freeform 39"/>
            <p:cNvSpPr/>
            <p:nvPr/>
          </p:nvSpPr>
          <p:spPr>
            <a:xfrm>
              <a:off x="7012305" y="68580"/>
              <a:ext cx="3477513" cy="339090"/>
            </a:xfrm>
            <a:custGeom>
              <a:avLst/>
              <a:gdLst/>
              <a:ahLst/>
              <a:cxnLst/>
              <a:rect l="l" t="t" r="r" b="b"/>
              <a:pathLst>
                <a:path w="3477513" h="339090">
                  <a:moveTo>
                    <a:pt x="0" y="339090"/>
                  </a:moveTo>
                  <a:lnTo>
                    <a:pt x="3477514" y="339090"/>
                  </a:lnTo>
                  <a:lnTo>
                    <a:pt x="3477514" y="0"/>
                  </a:lnTo>
                  <a:lnTo>
                    <a:pt x="0" y="0"/>
                  </a:lnTo>
                  <a:close/>
                </a:path>
              </a:pathLst>
            </a:custGeom>
            <a:solidFill>
              <a:srgbClr val="EFF6FF"/>
            </a:solidFill>
          </p:spPr>
        </p:sp>
        <p:sp>
          <p:nvSpPr>
            <p:cNvPr id="40" name="Freeform 40"/>
            <p:cNvSpPr/>
            <p:nvPr/>
          </p:nvSpPr>
          <p:spPr>
            <a:xfrm>
              <a:off x="7007225" y="63500"/>
              <a:ext cx="3487674" cy="349250"/>
            </a:xfrm>
            <a:custGeom>
              <a:avLst/>
              <a:gdLst/>
              <a:ahLst/>
              <a:cxnLst/>
              <a:rect l="l" t="t" r="r" b="b"/>
              <a:pathLst>
                <a:path w="3487674" h="349250">
                  <a:moveTo>
                    <a:pt x="10033" y="5080"/>
                  </a:moveTo>
                  <a:lnTo>
                    <a:pt x="10033" y="344170"/>
                  </a:lnTo>
                  <a:lnTo>
                    <a:pt x="4952" y="344170"/>
                  </a:lnTo>
                  <a:lnTo>
                    <a:pt x="4952" y="339090"/>
                  </a:lnTo>
                  <a:lnTo>
                    <a:pt x="3482594" y="339090"/>
                  </a:lnTo>
                  <a:lnTo>
                    <a:pt x="3482594" y="344170"/>
                  </a:lnTo>
                  <a:lnTo>
                    <a:pt x="3477513" y="344170"/>
                  </a:lnTo>
                  <a:lnTo>
                    <a:pt x="3477513" y="5080"/>
                  </a:lnTo>
                  <a:lnTo>
                    <a:pt x="3482594" y="5080"/>
                  </a:lnTo>
                  <a:lnTo>
                    <a:pt x="3482594" y="10160"/>
                  </a:lnTo>
                  <a:lnTo>
                    <a:pt x="5080" y="10160"/>
                  </a:lnTo>
                  <a:lnTo>
                    <a:pt x="5080" y="5080"/>
                  </a:lnTo>
                  <a:lnTo>
                    <a:pt x="10161" y="5080"/>
                  </a:lnTo>
                  <a:moveTo>
                    <a:pt x="128" y="5080"/>
                  </a:moveTo>
                  <a:lnTo>
                    <a:pt x="128" y="0"/>
                  </a:lnTo>
                  <a:lnTo>
                    <a:pt x="5208" y="0"/>
                  </a:lnTo>
                  <a:lnTo>
                    <a:pt x="3482594" y="0"/>
                  </a:lnTo>
                  <a:lnTo>
                    <a:pt x="3487674" y="0"/>
                  </a:lnTo>
                  <a:lnTo>
                    <a:pt x="3487674" y="5080"/>
                  </a:lnTo>
                  <a:lnTo>
                    <a:pt x="3487674" y="344170"/>
                  </a:lnTo>
                  <a:lnTo>
                    <a:pt x="3487674" y="349250"/>
                  </a:lnTo>
                  <a:lnTo>
                    <a:pt x="3482594" y="349250"/>
                  </a:lnTo>
                  <a:lnTo>
                    <a:pt x="5080" y="349250"/>
                  </a:lnTo>
                  <a:lnTo>
                    <a:pt x="0" y="349250"/>
                  </a:lnTo>
                  <a:lnTo>
                    <a:pt x="0" y="344170"/>
                  </a:lnTo>
                  <a:lnTo>
                    <a:pt x="0" y="5080"/>
                  </a:lnTo>
                  <a:close/>
                </a:path>
              </a:pathLst>
            </a:custGeom>
            <a:solidFill>
              <a:srgbClr val="4E72CD"/>
            </a:solidFill>
          </p:spPr>
        </p:sp>
      </p:grpSp>
      <p:grpSp>
        <p:nvGrpSpPr>
          <p:cNvPr id="41" name="Group 41"/>
          <p:cNvGrpSpPr>
            <a:grpSpLocks noChangeAspect="1"/>
          </p:cNvGrpSpPr>
          <p:nvPr/>
        </p:nvGrpSpPr>
        <p:grpSpPr>
          <a:xfrm>
            <a:off x="10870930" y="6787210"/>
            <a:ext cx="448847" cy="439055"/>
            <a:chOff x="0" y="0"/>
            <a:chExt cx="448843" cy="439052"/>
          </a:xfrm>
        </p:grpSpPr>
        <p:sp>
          <p:nvSpPr>
            <p:cNvPr id="42" name="Freeform 42"/>
            <p:cNvSpPr/>
            <p:nvPr/>
          </p:nvSpPr>
          <p:spPr>
            <a:xfrm>
              <a:off x="185039" y="62103"/>
              <a:ext cx="78486" cy="77216"/>
            </a:xfrm>
            <a:custGeom>
              <a:avLst/>
              <a:gdLst/>
              <a:ahLst/>
              <a:cxnLst/>
              <a:rect l="l" t="t" r="r" b="b"/>
              <a:pathLst>
                <a:path w="78486" h="77216">
                  <a:moveTo>
                    <a:pt x="39370" y="77089"/>
                  </a:moveTo>
                  <a:cubicBezTo>
                    <a:pt x="37465" y="77089"/>
                    <a:pt x="35560" y="76962"/>
                    <a:pt x="33528" y="76708"/>
                  </a:cubicBezTo>
                  <a:cubicBezTo>
                    <a:pt x="17526" y="74295"/>
                    <a:pt x="4445" y="61468"/>
                    <a:pt x="1905" y="45466"/>
                  </a:cubicBezTo>
                  <a:cubicBezTo>
                    <a:pt x="0" y="33274"/>
                    <a:pt x="3810" y="21336"/>
                    <a:pt x="12446" y="12573"/>
                  </a:cubicBezTo>
                  <a:cubicBezTo>
                    <a:pt x="21082" y="3810"/>
                    <a:pt x="33020" y="0"/>
                    <a:pt x="45212" y="1905"/>
                  </a:cubicBezTo>
                  <a:cubicBezTo>
                    <a:pt x="61341" y="4318"/>
                    <a:pt x="74168" y="17272"/>
                    <a:pt x="76581" y="33401"/>
                  </a:cubicBezTo>
                  <a:cubicBezTo>
                    <a:pt x="78486" y="45593"/>
                    <a:pt x="74549" y="57404"/>
                    <a:pt x="66040" y="66040"/>
                  </a:cubicBezTo>
                  <a:cubicBezTo>
                    <a:pt x="58801" y="73279"/>
                    <a:pt x="49276" y="77216"/>
                    <a:pt x="39243" y="77216"/>
                  </a:cubicBezTo>
                  <a:moveTo>
                    <a:pt x="39243" y="11557"/>
                  </a:moveTo>
                  <a:cubicBezTo>
                    <a:pt x="31877" y="11557"/>
                    <a:pt x="24765" y="14478"/>
                    <a:pt x="19558" y="19812"/>
                  </a:cubicBezTo>
                  <a:cubicBezTo>
                    <a:pt x="13208" y="26162"/>
                    <a:pt x="10414" y="35052"/>
                    <a:pt x="11811" y="43942"/>
                  </a:cubicBezTo>
                  <a:cubicBezTo>
                    <a:pt x="13589" y="55499"/>
                    <a:pt x="23368" y="65151"/>
                    <a:pt x="34925" y="66802"/>
                  </a:cubicBezTo>
                  <a:cubicBezTo>
                    <a:pt x="43942" y="68072"/>
                    <a:pt x="52578" y="65278"/>
                    <a:pt x="58928" y="58928"/>
                  </a:cubicBezTo>
                  <a:cubicBezTo>
                    <a:pt x="65278" y="52578"/>
                    <a:pt x="68072" y="43815"/>
                    <a:pt x="66675" y="34925"/>
                  </a:cubicBezTo>
                  <a:cubicBezTo>
                    <a:pt x="64897" y="23368"/>
                    <a:pt x="55245" y="13716"/>
                    <a:pt x="43688" y="11938"/>
                  </a:cubicBezTo>
                  <a:cubicBezTo>
                    <a:pt x="42164" y="11684"/>
                    <a:pt x="40767" y="11557"/>
                    <a:pt x="39243" y="11557"/>
                  </a:cubicBezTo>
                </a:path>
              </a:pathLst>
            </a:custGeom>
            <a:solidFill>
              <a:srgbClr val="000000"/>
            </a:solidFill>
          </p:spPr>
        </p:sp>
        <p:sp>
          <p:nvSpPr>
            <p:cNvPr id="43" name="Freeform 43"/>
            <p:cNvSpPr/>
            <p:nvPr/>
          </p:nvSpPr>
          <p:spPr>
            <a:xfrm>
              <a:off x="155321" y="129032"/>
              <a:ext cx="138430" cy="73279"/>
            </a:xfrm>
            <a:custGeom>
              <a:avLst/>
              <a:gdLst/>
              <a:ahLst/>
              <a:cxnLst/>
              <a:rect l="l" t="t" r="r" b="b"/>
              <a:pathLst>
                <a:path w="138430" h="73279">
                  <a:moveTo>
                    <a:pt x="121031" y="73279"/>
                  </a:moveTo>
                  <a:lnTo>
                    <a:pt x="17272" y="73279"/>
                  </a:lnTo>
                  <a:cubicBezTo>
                    <a:pt x="7747" y="73279"/>
                    <a:pt x="0" y="65532"/>
                    <a:pt x="0" y="56007"/>
                  </a:cubicBezTo>
                  <a:lnTo>
                    <a:pt x="0" y="45847"/>
                  </a:lnTo>
                  <a:cubicBezTo>
                    <a:pt x="0" y="20574"/>
                    <a:pt x="20574" y="0"/>
                    <a:pt x="45847" y="0"/>
                  </a:cubicBezTo>
                  <a:lnTo>
                    <a:pt x="92583" y="0"/>
                  </a:lnTo>
                  <a:cubicBezTo>
                    <a:pt x="117856" y="0"/>
                    <a:pt x="138430" y="20574"/>
                    <a:pt x="138430" y="45847"/>
                  </a:cubicBezTo>
                  <a:lnTo>
                    <a:pt x="138430" y="56007"/>
                  </a:lnTo>
                  <a:cubicBezTo>
                    <a:pt x="138430" y="65532"/>
                    <a:pt x="130683" y="73279"/>
                    <a:pt x="121158" y="73279"/>
                  </a:cubicBezTo>
                  <a:moveTo>
                    <a:pt x="45847" y="10033"/>
                  </a:moveTo>
                  <a:cubicBezTo>
                    <a:pt x="26162" y="10033"/>
                    <a:pt x="10160" y="26035"/>
                    <a:pt x="10160" y="45720"/>
                  </a:cubicBezTo>
                  <a:lnTo>
                    <a:pt x="10160" y="55880"/>
                  </a:lnTo>
                  <a:cubicBezTo>
                    <a:pt x="10160" y="59944"/>
                    <a:pt x="13462" y="63119"/>
                    <a:pt x="17399" y="63119"/>
                  </a:cubicBezTo>
                  <a:lnTo>
                    <a:pt x="121158" y="63119"/>
                  </a:lnTo>
                  <a:cubicBezTo>
                    <a:pt x="125222" y="63119"/>
                    <a:pt x="128397" y="59817"/>
                    <a:pt x="128397" y="55880"/>
                  </a:cubicBezTo>
                  <a:lnTo>
                    <a:pt x="128397" y="45720"/>
                  </a:lnTo>
                  <a:cubicBezTo>
                    <a:pt x="128397" y="26035"/>
                    <a:pt x="112395" y="10033"/>
                    <a:pt x="92710" y="10033"/>
                  </a:cubicBezTo>
                  <a:close/>
                </a:path>
              </a:pathLst>
            </a:custGeom>
            <a:solidFill>
              <a:srgbClr val="000000"/>
            </a:solidFill>
          </p:spPr>
        </p:sp>
        <p:sp>
          <p:nvSpPr>
            <p:cNvPr id="44" name="Freeform 44"/>
            <p:cNvSpPr/>
            <p:nvPr/>
          </p:nvSpPr>
          <p:spPr>
            <a:xfrm>
              <a:off x="197866" y="274828"/>
              <a:ext cx="53086" cy="53340"/>
            </a:xfrm>
            <a:custGeom>
              <a:avLst/>
              <a:gdLst/>
              <a:ahLst/>
              <a:cxnLst/>
              <a:rect l="l" t="t" r="r" b="b"/>
              <a:pathLst>
                <a:path w="53086" h="53340">
                  <a:moveTo>
                    <a:pt x="26543" y="53340"/>
                  </a:moveTo>
                  <a:cubicBezTo>
                    <a:pt x="11811" y="53340"/>
                    <a:pt x="0" y="41402"/>
                    <a:pt x="0" y="26670"/>
                  </a:cubicBezTo>
                  <a:cubicBezTo>
                    <a:pt x="0" y="11938"/>
                    <a:pt x="11938" y="0"/>
                    <a:pt x="26543" y="0"/>
                  </a:cubicBezTo>
                  <a:cubicBezTo>
                    <a:pt x="41148" y="0"/>
                    <a:pt x="53086" y="11938"/>
                    <a:pt x="53086" y="26670"/>
                  </a:cubicBezTo>
                  <a:cubicBezTo>
                    <a:pt x="53086" y="41402"/>
                    <a:pt x="41148" y="53340"/>
                    <a:pt x="26543" y="53340"/>
                  </a:cubicBezTo>
                  <a:moveTo>
                    <a:pt x="26543" y="10160"/>
                  </a:moveTo>
                  <a:cubicBezTo>
                    <a:pt x="17399" y="10160"/>
                    <a:pt x="10033" y="17526"/>
                    <a:pt x="10033" y="26670"/>
                  </a:cubicBezTo>
                  <a:cubicBezTo>
                    <a:pt x="10033" y="35814"/>
                    <a:pt x="17399" y="43180"/>
                    <a:pt x="26543" y="43180"/>
                  </a:cubicBezTo>
                  <a:cubicBezTo>
                    <a:pt x="35687" y="43180"/>
                    <a:pt x="43053" y="35814"/>
                    <a:pt x="43053" y="26670"/>
                  </a:cubicBezTo>
                  <a:cubicBezTo>
                    <a:pt x="43053" y="17526"/>
                    <a:pt x="35687" y="10160"/>
                    <a:pt x="26543" y="10160"/>
                  </a:cubicBezTo>
                </a:path>
              </a:pathLst>
            </a:custGeom>
            <a:solidFill>
              <a:srgbClr val="000000"/>
            </a:solidFill>
          </p:spPr>
        </p:sp>
        <p:sp>
          <p:nvSpPr>
            <p:cNvPr id="45" name="Freeform 45"/>
            <p:cNvSpPr/>
            <p:nvPr/>
          </p:nvSpPr>
          <p:spPr>
            <a:xfrm>
              <a:off x="177165" y="318008"/>
              <a:ext cx="94488" cy="57531"/>
            </a:xfrm>
            <a:custGeom>
              <a:avLst/>
              <a:gdLst/>
              <a:ahLst/>
              <a:cxnLst/>
              <a:rect l="l" t="t" r="r" b="b"/>
              <a:pathLst>
                <a:path w="94488" h="57531">
                  <a:moveTo>
                    <a:pt x="89408" y="57531"/>
                  </a:moveTo>
                  <a:lnTo>
                    <a:pt x="5080" y="57531"/>
                  </a:lnTo>
                  <a:cubicBezTo>
                    <a:pt x="2286" y="57531"/>
                    <a:pt x="0" y="55245"/>
                    <a:pt x="0" y="52451"/>
                  </a:cubicBezTo>
                  <a:lnTo>
                    <a:pt x="0" y="47244"/>
                  </a:lnTo>
                  <a:cubicBezTo>
                    <a:pt x="0" y="21209"/>
                    <a:pt x="21209" y="0"/>
                    <a:pt x="47244" y="0"/>
                  </a:cubicBezTo>
                  <a:cubicBezTo>
                    <a:pt x="73279" y="0"/>
                    <a:pt x="94488" y="21209"/>
                    <a:pt x="94488" y="47244"/>
                  </a:cubicBezTo>
                  <a:lnTo>
                    <a:pt x="94488" y="52451"/>
                  </a:lnTo>
                  <a:cubicBezTo>
                    <a:pt x="94488" y="55245"/>
                    <a:pt x="92202" y="57531"/>
                    <a:pt x="89408" y="57531"/>
                  </a:cubicBezTo>
                  <a:moveTo>
                    <a:pt x="10033" y="47498"/>
                  </a:moveTo>
                  <a:lnTo>
                    <a:pt x="84328" y="47244"/>
                  </a:lnTo>
                  <a:cubicBezTo>
                    <a:pt x="84328" y="26797"/>
                    <a:pt x="67691" y="10033"/>
                    <a:pt x="47244" y="10033"/>
                  </a:cubicBezTo>
                  <a:cubicBezTo>
                    <a:pt x="26797" y="10033"/>
                    <a:pt x="10160" y="26670"/>
                    <a:pt x="10160" y="47244"/>
                  </a:cubicBezTo>
                  <a:close/>
                </a:path>
              </a:pathLst>
            </a:custGeom>
            <a:solidFill>
              <a:srgbClr val="000000"/>
            </a:solidFill>
          </p:spPr>
        </p:sp>
        <p:sp>
          <p:nvSpPr>
            <p:cNvPr id="46" name="Freeform 46"/>
            <p:cNvSpPr/>
            <p:nvPr/>
          </p:nvSpPr>
          <p:spPr>
            <a:xfrm>
              <a:off x="84201" y="274828"/>
              <a:ext cx="53086" cy="53340"/>
            </a:xfrm>
            <a:custGeom>
              <a:avLst/>
              <a:gdLst/>
              <a:ahLst/>
              <a:cxnLst/>
              <a:rect l="l" t="t" r="r" b="b"/>
              <a:pathLst>
                <a:path w="53086" h="53340">
                  <a:moveTo>
                    <a:pt x="26543" y="53340"/>
                  </a:moveTo>
                  <a:cubicBezTo>
                    <a:pt x="11811" y="53340"/>
                    <a:pt x="0" y="41402"/>
                    <a:pt x="0" y="26670"/>
                  </a:cubicBezTo>
                  <a:cubicBezTo>
                    <a:pt x="0" y="11938"/>
                    <a:pt x="11938" y="0"/>
                    <a:pt x="26543" y="0"/>
                  </a:cubicBezTo>
                  <a:cubicBezTo>
                    <a:pt x="41148" y="0"/>
                    <a:pt x="53086" y="11938"/>
                    <a:pt x="53086" y="26670"/>
                  </a:cubicBezTo>
                  <a:cubicBezTo>
                    <a:pt x="53086" y="41402"/>
                    <a:pt x="41148" y="53340"/>
                    <a:pt x="26543" y="53340"/>
                  </a:cubicBezTo>
                  <a:moveTo>
                    <a:pt x="26543" y="10160"/>
                  </a:moveTo>
                  <a:cubicBezTo>
                    <a:pt x="17399" y="10160"/>
                    <a:pt x="10033" y="17526"/>
                    <a:pt x="10033" y="26670"/>
                  </a:cubicBezTo>
                  <a:cubicBezTo>
                    <a:pt x="10033" y="35814"/>
                    <a:pt x="17399" y="43180"/>
                    <a:pt x="26543" y="43180"/>
                  </a:cubicBezTo>
                  <a:cubicBezTo>
                    <a:pt x="35687" y="43180"/>
                    <a:pt x="43053" y="35814"/>
                    <a:pt x="43053" y="26670"/>
                  </a:cubicBezTo>
                  <a:cubicBezTo>
                    <a:pt x="43053" y="17526"/>
                    <a:pt x="35687" y="10160"/>
                    <a:pt x="26543" y="10160"/>
                  </a:cubicBezTo>
                </a:path>
              </a:pathLst>
            </a:custGeom>
            <a:solidFill>
              <a:srgbClr val="000000"/>
            </a:solidFill>
          </p:spPr>
        </p:sp>
        <p:sp>
          <p:nvSpPr>
            <p:cNvPr id="47" name="Freeform 47"/>
            <p:cNvSpPr/>
            <p:nvPr/>
          </p:nvSpPr>
          <p:spPr>
            <a:xfrm>
              <a:off x="63500" y="318008"/>
              <a:ext cx="94488" cy="57531"/>
            </a:xfrm>
            <a:custGeom>
              <a:avLst/>
              <a:gdLst/>
              <a:ahLst/>
              <a:cxnLst/>
              <a:rect l="l" t="t" r="r" b="b"/>
              <a:pathLst>
                <a:path w="94488" h="57531">
                  <a:moveTo>
                    <a:pt x="89408" y="57531"/>
                  </a:moveTo>
                  <a:lnTo>
                    <a:pt x="5080" y="57531"/>
                  </a:lnTo>
                  <a:cubicBezTo>
                    <a:pt x="2286" y="57531"/>
                    <a:pt x="0" y="55245"/>
                    <a:pt x="0" y="52451"/>
                  </a:cubicBezTo>
                  <a:lnTo>
                    <a:pt x="0" y="47244"/>
                  </a:lnTo>
                  <a:cubicBezTo>
                    <a:pt x="0" y="21209"/>
                    <a:pt x="21209" y="0"/>
                    <a:pt x="47244" y="0"/>
                  </a:cubicBezTo>
                  <a:cubicBezTo>
                    <a:pt x="73279" y="0"/>
                    <a:pt x="94488" y="21209"/>
                    <a:pt x="94488" y="47244"/>
                  </a:cubicBezTo>
                  <a:lnTo>
                    <a:pt x="94488" y="52451"/>
                  </a:lnTo>
                  <a:cubicBezTo>
                    <a:pt x="94488" y="55245"/>
                    <a:pt x="92202" y="57531"/>
                    <a:pt x="89408" y="57531"/>
                  </a:cubicBezTo>
                  <a:moveTo>
                    <a:pt x="10033" y="47498"/>
                  </a:moveTo>
                  <a:lnTo>
                    <a:pt x="84328" y="47244"/>
                  </a:lnTo>
                  <a:cubicBezTo>
                    <a:pt x="84328" y="26797"/>
                    <a:pt x="67691" y="10033"/>
                    <a:pt x="47244" y="10033"/>
                  </a:cubicBezTo>
                  <a:cubicBezTo>
                    <a:pt x="26797" y="10033"/>
                    <a:pt x="10160" y="26670"/>
                    <a:pt x="10160" y="47244"/>
                  </a:cubicBezTo>
                  <a:close/>
                </a:path>
              </a:pathLst>
            </a:custGeom>
            <a:solidFill>
              <a:srgbClr val="000000"/>
            </a:solidFill>
          </p:spPr>
        </p:sp>
        <p:sp>
          <p:nvSpPr>
            <p:cNvPr id="48" name="Freeform 48"/>
            <p:cNvSpPr/>
            <p:nvPr/>
          </p:nvSpPr>
          <p:spPr>
            <a:xfrm>
              <a:off x="311658" y="274828"/>
              <a:ext cx="53086" cy="53340"/>
            </a:xfrm>
            <a:custGeom>
              <a:avLst/>
              <a:gdLst/>
              <a:ahLst/>
              <a:cxnLst/>
              <a:rect l="l" t="t" r="r" b="b"/>
              <a:pathLst>
                <a:path w="53086" h="53340">
                  <a:moveTo>
                    <a:pt x="26543" y="53340"/>
                  </a:moveTo>
                  <a:cubicBezTo>
                    <a:pt x="11811" y="53340"/>
                    <a:pt x="0" y="41402"/>
                    <a:pt x="0" y="26670"/>
                  </a:cubicBezTo>
                  <a:cubicBezTo>
                    <a:pt x="0" y="11938"/>
                    <a:pt x="11938" y="0"/>
                    <a:pt x="26543" y="0"/>
                  </a:cubicBezTo>
                  <a:cubicBezTo>
                    <a:pt x="41148" y="0"/>
                    <a:pt x="53086" y="11938"/>
                    <a:pt x="53086" y="26670"/>
                  </a:cubicBezTo>
                  <a:cubicBezTo>
                    <a:pt x="53086" y="41402"/>
                    <a:pt x="41148" y="53340"/>
                    <a:pt x="26543" y="53340"/>
                  </a:cubicBezTo>
                  <a:moveTo>
                    <a:pt x="26543" y="10160"/>
                  </a:moveTo>
                  <a:cubicBezTo>
                    <a:pt x="17399" y="10160"/>
                    <a:pt x="10033" y="17526"/>
                    <a:pt x="10033" y="26670"/>
                  </a:cubicBezTo>
                  <a:cubicBezTo>
                    <a:pt x="10033" y="35814"/>
                    <a:pt x="17399" y="43180"/>
                    <a:pt x="26543" y="43180"/>
                  </a:cubicBezTo>
                  <a:cubicBezTo>
                    <a:pt x="35687" y="43180"/>
                    <a:pt x="43053" y="35814"/>
                    <a:pt x="43053" y="26670"/>
                  </a:cubicBezTo>
                  <a:cubicBezTo>
                    <a:pt x="43053" y="17526"/>
                    <a:pt x="35687" y="10160"/>
                    <a:pt x="26543" y="10160"/>
                  </a:cubicBezTo>
                </a:path>
              </a:pathLst>
            </a:custGeom>
            <a:solidFill>
              <a:srgbClr val="000000"/>
            </a:solidFill>
          </p:spPr>
        </p:sp>
        <p:sp>
          <p:nvSpPr>
            <p:cNvPr id="49" name="Freeform 49"/>
            <p:cNvSpPr/>
            <p:nvPr/>
          </p:nvSpPr>
          <p:spPr>
            <a:xfrm>
              <a:off x="290830" y="318008"/>
              <a:ext cx="94488" cy="57531"/>
            </a:xfrm>
            <a:custGeom>
              <a:avLst/>
              <a:gdLst/>
              <a:ahLst/>
              <a:cxnLst/>
              <a:rect l="l" t="t" r="r" b="b"/>
              <a:pathLst>
                <a:path w="94488" h="57531">
                  <a:moveTo>
                    <a:pt x="89535" y="57531"/>
                  </a:moveTo>
                  <a:lnTo>
                    <a:pt x="5080" y="57531"/>
                  </a:lnTo>
                  <a:cubicBezTo>
                    <a:pt x="2286" y="57531"/>
                    <a:pt x="0" y="55245"/>
                    <a:pt x="0" y="52451"/>
                  </a:cubicBezTo>
                  <a:lnTo>
                    <a:pt x="0" y="47244"/>
                  </a:lnTo>
                  <a:cubicBezTo>
                    <a:pt x="0" y="21209"/>
                    <a:pt x="21209" y="0"/>
                    <a:pt x="47244" y="0"/>
                  </a:cubicBezTo>
                  <a:cubicBezTo>
                    <a:pt x="73279" y="0"/>
                    <a:pt x="94488" y="21209"/>
                    <a:pt x="94488" y="47244"/>
                  </a:cubicBezTo>
                  <a:lnTo>
                    <a:pt x="94488" y="52451"/>
                  </a:lnTo>
                  <a:cubicBezTo>
                    <a:pt x="94488" y="55245"/>
                    <a:pt x="92202" y="57531"/>
                    <a:pt x="89408" y="57531"/>
                  </a:cubicBezTo>
                  <a:moveTo>
                    <a:pt x="10033" y="47498"/>
                  </a:moveTo>
                  <a:lnTo>
                    <a:pt x="84328" y="47244"/>
                  </a:lnTo>
                  <a:cubicBezTo>
                    <a:pt x="84328" y="26797"/>
                    <a:pt x="67691" y="10033"/>
                    <a:pt x="47244" y="10033"/>
                  </a:cubicBezTo>
                  <a:cubicBezTo>
                    <a:pt x="26797" y="10033"/>
                    <a:pt x="10160" y="26670"/>
                    <a:pt x="10160" y="47244"/>
                  </a:cubicBezTo>
                  <a:close/>
                </a:path>
              </a:pathLst>
            </a:custGeom>
            <a:solidFill>
              <a:srgbClr val="000000"/>
            </a:solidFill>
          </p:spPr>
        </p:sp>
        <p:sp>
          <p:nvSpPr>
            <p:cNvPr id="50" name="Freeform 50"/>
            <p:cNvSpPr/>
            <p:nvPr/>
          </p:nvSpPr>
          <p:spPr>
            <a:xfrm>
              <a:off x="105664" y="234315"/>
              <a:ext cx="237617" cy="49149"/>
            </a:xfrm>
            <a:custGeom>
              <a:avLst/>
              <a:gdLst/>
              <a:ahLst/>
              <a:cxnLst/>
              <a:rect l="l" t="t" r="r" b="b"/>
              <a:pathLst>
                <a:path w="237617" h="49149">
                  <a:moveTo>
                    <a:pt x="232537" y="49022"/>
                  </a:moveTo>
                  <a:cubicBezTo>
                    <a:pt x="229743" y="49022"/>
                    <a:pt x="227457" y="46736"/>
                    <a:pt x="227457" y="43942"/>
                  </a:cubicBezTo>
                  <a:lnTo>
                    <a:pt x="227457" y="18415"/>
                  </a:lnTo>
                  <a:cubicBezTo>
                    <a:pt x="227457" y="13716"/>
                    <a:pt x="223647" y="10033"/>
                    <a:pt x="219075" y="10033"/>
                  </a:cubicBezTo>
                  <a:lnTo>
                    <a:pt x="18542" y="10033"/>
                  </a:lnTo>
                  <a:cubicBezTo>
                    <a:pt x="13843" y="10033"/>
                    <a:pt x="10160" y="13843"/>
                    <a:pt x="10160" y="18415"/>
                  </a:cubicBezTo>
                  <a:lnTo>
                    <a:pt x="10160" y="44069"/>
                  </a:lnTo>
                  <a:cubicBezTo>
                    <a:pt x="10160" y="46863"/>
                    <a:pt x="7874" y="49149"/>
                    <a:pt x="5080" y="49149"/>
                  </a:cubicBezTo>
                  <a:cubicBezTo>
                    <a:pt x="2286" y="49149"/>
                    <a:pt x="0" y="46863"/>
                    <a:pt x="0" y="44069"/>
                  </a:cubicBezTo>
                  <a:lnTo>
                    <a:pt x="0" y="18415"/>
                  </a:lnTo>
                  <a:cubicBezTo>
                    <a:pt x="0" y="8255"/>
                    <a:pt x="8255" y="0"/>
                    <a:pt x="18542" y="0"/>
                  </a:cubicBezTo>
                  <a:lnTo>
                    <a:pt x="219075" y="0"/>
                  </a:lnTo>
                  <a:cubicBezTo>
                    <a:pt x="229235" y="0"/>
                    <a:pt x="237617" y="8255"/>
                    <a:pt x="237617" y="18415"/>
                  </a:cubicBezTo>
                  <a:lnTo>
                    <a:pt x="237617" y="44069"/>
                  </a:lnTo>
                  <a:cubicBezTo>
                    <a:pt x="237617" y="46863"/>
                    <a:pt x="235331" y="49149"/>
                    <a:pt x="232537" y="49149"/>
                  </a:cubicBezTo>
                </a:path>
              </a:pathLst>
            </a:custGeom>
            <a:solidFill>
              <a:srgbClr val="000000"/>
            </a:solidFill>
          </p:spPr>
        </p:sp>
        <p:sp>
          <p:nvSpPr>
            <p:cNvPr id="51" name="Freeform 51"/>
            <p:cNvSpPr/>
            <p:nvPr/>
          </p:nvSpPr>
          <p:spPr>
            <a:xfrm>
              <a:off x="219329" y="193294"/>
              <a:ext cx="10160" cy="90043"/>
            </a:xfrm>
            <a:custGeom>
              <a:avLst/>
              <a:gdLst/>
              <a:ahLst/>
              <a:cxnLst/>
              <a:rect l="l" t="t" r="r" b="b"/>
              <a:pathLst>
                <a:path w="10160" h="90043">
                  <a:moveTo>
                    <a:pt x="5080" y="90043"/>
                  </a:moveTo>
                  <a:cubicBezTo>
                    <a:pt x="2286" y="90043"/>
                    <a:pt x="0" y="87757"/>
                    <a:pt x="0" y="84963"/>
                  </a:cubicBezTo>
                  <a:lnTo>
                    <a:pt x="0" y="5080"/>
                  </a:lnTo>
                  <a:cubicBezTo>
                    <a:pt x="0" y="2286"/>
                    <a:pt x="2286" y="0"/>
                    <a:pt x="5080" y="0"/>
                  </a:cubicBezTo>
                  <a:cubicBezTo>
                    <a:pt x="7874" y="0"/>
                    <a:pt x="10160" y="2286"/>
                    <a:pt x="10160" y="5080"/>
                  </a:cubicBezTo>
                  <a:lnTo>
                    <a:pt x="10160" y="84963"/>
                  </a:lnTo>
                  <a:cubicBezTo>
                    <a:pt x="10160" y="87757"/>
                    <a:pt x="7874" y="90043"/>
                    <a:pt x="5080" y="90043"/>
                  </a:cubicBezTo>
                </a:path>
              </a:pathLst>
            </a:custGeom>
            <a:solidFill>
              <a:srgbClr val="000000"/>
            </a:solidFill>
          </p:spPr>
        </p:sp>
      </p:grpSp>
      <p:sp>
        <p:nvSpPr>
          <p:cNvPr id="52" name="Freeform 52"/>
          <p:cNvSpPr/>
          <p:nvPr/>
        </p:nvSpPr>
        <p:spPr>
          <a:xfrm>
            <a:off x="11166805" y="4693396"/>
            <a:ext cx="2142230" cy="301923"/>
          </a:xfrm>
          <a:custGeom>
            <a:avLst/>
            <a:gdLst/>
            <a:ahLst/>
            <a:cxnLst/>
            <a:rect l="l" t="t" r="r" b="b"/>
            <a:pathLst>
              <a:path w="2142230" h="301923">
                <a:moveTo>
                  <a:pt x="0" y="0"/>
                </a:moveTo>
                <a:lnTo>
                  <a:pt x="2142230" y="0"/>
                </a:lnTo>
                <a:lnTo>
                  <a:pt x="2142230" y="301924"/>
                </a:lnTo>
                <a:lnTo>
                  <a:pt x="0" y="301924"/>
                </a:lnTo>
                <a:lnTo>
                  <a:pt x="0" y="0"/>
                </a:lnTo>
                <a:close/>
              </a:path>
            </a:pathLst>
          </a:custGeom>
          <a:blipFill>
            <a:blip r:embed="rId22"/>
            <a:stretch>
              <a:fillRect/>
            </a:stretch>
          </a:blipFill>
        </p:spPr>
      </p:sp>
      <p:grpSp>
        <p:nvGrpSpPr>
          <p:cNvPr id="53" name="Group 53"/>
          <p:cNvGrpSpPr>
            <a:grpSpLocks noChangeAspect="1"/>
          </p:cNvGrpSpPr>
          <p:nvPr/>
        </p:nvGrpSpPr>
        <p:grpSpPr>
          <a:xfrm>
            <a:off x="3493646" y="7816729"/>
            <a:ext cx="400736" cy="231991"/>
            <a:chOff x="0" y="0"/>
            <a:chExt cx="400736" cy="231991"/>
          </a:xfrm>
        </p:grpSpPr>
        <p:sp>
          <p:nvSpPr>
            <p:cNvPr id="54" name="Freeform 54"/>
            <p:cNvSpPr/>
            <p:nvPr/>
          </p:nvSpPr>
          <p:spPr>
            <a:xfrm>
              <a:off x="0" y="0"/>
              <a:ext cx="400685" cy="231902"/>
            </a:xfrm>
            <a:custGeom>
              <a:avLst/>
              <a:gdLst/>
              <a:ahLst/>
              <a:cxnLst/>
              <a:rect l="l" t="t" r="r" b="b"/>
              <a:pathLst>
                <a:path w="400685" h="231902">
                  <a:moveTo>
                    <a:pt x="237617" y="0"/>
                  </a:moveTo>
                  <a:lnTo>
                    <a:pt x="378841" y="100457"/>
                  </a:lnTo>
                  <a:lnTo>
                    <a:pt x="400685" y="115951"/>
                  </a:lnTo>
                  <a:lnTo>
                    <a:pt x="378841" y="131445"/>
                  </a:lnTo>
                  <a:lnTo>
                    <a:pt x="237490" y="231902"/>
                  </a:lnTo>
                  <a:lnTo>
                    <a:pt x="215392" y="200787"/>
                  </a:lnTo>
                  <a:lnTo>
                    <a:pt x="356870" y="100457"/>
                  </a:lnTo>
                  <a:lnTo>
                    <a:pt x="367919" y="115951"/>
                  </a:lnTo>
                  <a:lnTo>
                    <a:pt x="356870" y="131445"/>
                  </a:lnTo>
                  <a:lnTo>
                    <a:pt x="215519" y="31115"/>
                  </a:lnTo>
                  <a:close/>
                  <a:moveTo>
                    <a:pt x="367792" y="135001"/>
                  </a:moveTo>
                  <a:lnTo>
                    <a:pt x="0" y="135001"/>
                  </a:lnTo>
                  <a:lnTo>
                    <a:pt x="0" y="96901"/>
                  </a:lnTo>
                  <a:lnTo>
                    <a:pt x="367792" y="96901"/>
                  </a:lnTo>
                  <a:close/>
                </a:path>
              </a:pathLst>
            </a:custGeom>
            <a:solidFill>
              <a:srgbClr val="DC6D13"/>
            </a:solidFill>
          </p:spPr>
        </p:sp>
      </p:grpSp>
      <p:sp>
        <p:nvSpPr>
          <p:cNvPr id="56" name="TextBox 56"/>
          <p:cNvSpPr txBox="1"/>
          <p:nvPr/>
        </p:nvSpPr>
        <p:spPr>
          <a:xfrm>
            <a:off x="1126493" y="673976"/>
            <a:ext cx="10027577" cy="453586"/>
          </a:xfrm>
          <a:prstGeom prst="rect">
            <a:avLst/>
          </a:prstGeom>
        </p:spPr>
        <p:txBody>
          <a:bodyPr wrap="square" lIns="0" tIns="0" rIns="0" bIns="0" rtlCol="0" anchor="t">
            <a:spAutoFit/>
          </a:bodyPr>
          <a:lstStyle/>
          <a:p>
            <a:pPr algn="l">
              <a:lnSpc>
                <a:spcPts val="3000"/>
              </a:lnSpc>
            </a:pPr>
            <a:r>
              <a:rPr lang="en-US" sz="6000" spc="96" dirty="0">
                <a:solidFill>
                  <a:srgbClr val="000000"/>
                </a:solidFill>
                <a:latin typeface="Maven Pro SemiBold" pitchFamily="2" charset="0"/>
                <a:ea typeface="IBM Plex Sans Condensed"/>
                <a:cs typeface="IBM Plex Sans Condensed"/>
                <a:sym typeface="IBM Plex Sans Condensed"/>
              </a:rPr>
              <a:t>Impact and Effectiveness</a:t>
            </a:r>
          </a:p>
        </p:txBody>
      </p:sp>
      <p:sp>
        <p:nvSpPr>
          <p:cNvPr id="57" name="TextBox 57"/>
          <p:cNvSpPr txBox="1"/>
          <p:nvPr/>
        </p:nvSpPr>
        <p:spPr>
          <a:xfrm>
            <a:off x="6853285" y="1284208"/>
            <a:ext cx="64913" cy="556832"/>
          </a:xfrm>
          <a:prstGeom prst="rect">
            <a:avLst/>
          </a:prstGeom>
        </p:spPr>
        <p:txBody>
          <a:bodyPr lIns="0" tIns="0" rIns="0" bIns="0" rtlCol="0" anchor="t">
            <a:spAutoFit/>
          </a:bodyPr>
          <a:lstStyle/>
          <a:p>
            <a:pPr algn="l">
              <a:lnSpc>
                <a:spcPts val="5011"/>
              </a:lnSpc>
            </a:pPr>
            <a:r>
              <a:rPr lang="en-US" sz="2004" spc="4">
                <a:solidFill>
                  <a:srgbClr val="171B1C"/>
                </a:solidFill>
                <a:latin typeface="IBM Plex Sans Condensed"/>
                <a:ea typeface="IBM Plex Sans Condensed"/>
                <a:cs typeface="IBM Plex Sans Condensed"/>
                <a:sym typeface="IBM Plex Sans Condensed"/>
              </a:rPr>
              <a:t> </a:t>
            </a:r>
          </a:p>
        </p:txBody>
      </p:sp>
      <p:sp>
        <p:nvSpPr>
          <p:cNvPr id="58" name="TextBox 58"/>
          <p:cNvSpPr txBox="1"/>
          <p:nvPr/>
        </p:nvSpPr>
        <p:spPr>
          <a:xfrm>
            <a:off x="2881055" y="3994102"/>
            <a:ext cx="1887655" cy="324448"/>
          </a:xfrm>
          <a:prstGeom prst="rect">
            <a:avLst/>
          </a:prstGeom>
        </p:spPr>
        <p:txBody>
          <a:bodyPr wrap="square" lIns="0" tIns="0" rIns="0" bIns="0" rtlCol="0" anchor="t">
            <a:spAutoFit/>
          </a:bodyPr>
          <a:lstStyle/>
          <a:p>
            <a:pPr algn="l">
              <a:lnSpc>
                <a:spcPts val="2806"/>
              </a:lnSpc>
            </a:pPr>
            <a:r>
              <a:rPr lang="en-US" sz="2004" spc="4" dirty="0">
                <a:solidFill>
                  <a:srgbClr val="171B1C"/>
                </a:solidFill>
                <a:latin typeface="Maven Pro SemiBold" pitchFamily="2" charset="0"/>
                <a:ea typeface="IBM Plex Sans Condensed"/>
                <a:cs typeface="IBM Plex Sans Condensed"/>
                <a:sym typeface="IBM Plex Sans Condensed"/>
              </a:rPr>
              <a:t>Business Model</a:t>
            </a:r>
          </a:p>
        </p:txBody>
      </p:sp>
      <p:sp>
        <p:nvSpPr>
          <p:cNvPr id="59" name="TextBox 59"/>
          <p:cNvSpPr txBox="1"/>
          <p:nvPr/>
        </p:nvSpPr>
        <p:spPr>
          <a:xfrm>
            <a:off x="6043422" y="1465326"/>
            <a:ext cx="1898189" cy="353302"/>
          </a:xfrm>
          <a:prstGeom prst="rect">
            <a:avLst/>
          </a:prstGeom>
        </p:spPr>
        <p:txBody>
          <a:bodyPr wrap="square" lIns="0" tIns="0" rIns="0" bIns="0" rtlCol="0" anchor="t">
            <a:spAutoFit/>
          </a:bodyPr>
          <a:lstStyle/>
          <a:p>
            <a:pPr algn="l">
              <a:lnSpc>
                <a:spcPts val="3072"/>
              </a:lnSpc>
            </a:pPr>
            <a:r>
              <a:rPr lang="en-US" sz="2004" spc="10" dirty="0">
                <a:solidFill>
                  <a:srgbClr val="171B1C"/>
                </a:solidFill>
                <a:latin typeface="Maven Pro SemiBold" pitchFamily="2" charset="0"/>
                <a:ea typeface="IBM Plex Sans Condensed"/>
                <a:cs typeface="IBM Plex Sans Condensed"/>
                <a:sym typeface="IBM Plex Sans Condensed"/>
              </a:rPr>
              <a:t>Current Impact</a:t>
            </a:r>
          </a:p>
        </p:txBody>
      </p:sp>
      <p:sp>
        <p:nvSpPr>
          <p:cNvPr id="60" name="TextBox 60"/>
          <p:cNvSpPr txBox="1"/>
          <p:nvPr/>
        </p:nvSpPr>
        <p:spPr>
          <a:xfrm>
            <a:off x="6571964" y="1837887"/>
            <a:ext cx="48720" cy="329270"/>
          </a:xfrm>
          <a:prstGeom prst="rect">
            <a:avLst/>
          </a:prstGeom>
        </p:spPr>
        <p:txBody>
          <a:bodyPr lIns="0" tIns="0" rIns="0" bIns="0" rtlCol="0" anchor="t">
            <a:spAutoFit/>
          </a:bodyPr>
          <a:lstStyle/>
          <a:p>
            <a:pPr algn="l">
              <a:lnSpc>
                <a:spcPts val="2837"/>
              </a:lnSpc>
            </a:pPr>
            <a:r>
              <a:rPr lang="en-US" sz="1504" spc="-22">
                <a:solidFill>
                  <a:srgbClr val="F19629"/>
                </a:solidFill>
                <a:latin typeface="IBM Plex Sans"/>
                <a:ea typeface="IBM Plex Sans"/>
                <a:cs typeface="IBM Plex Sans"/>
                <a:sym typeface="IBM Plex Sans"/>
              </a:rPr>
              <a:t> </a:t>
            </a:r>
          </a:p>
        </p:txBody>
      </p:sp>
      <p:sp>
        <p:nvSpPr>
          <p:cNvPr id="61" name="TextBox 61"/>
          <p:cNvSpPr txBox="1"/>
          <p:nvPr/>
        </p:nvSpPr>
        <p:spPr>
          <a:xfrm>
            <a:off x="9634025" y="3985431"/>
            <a:ext cx="1613572" cy="324448"/>
          </a:xfrm>
          <a:prstGeom prst="rect">
            <a:avLst/>
          </a:prstGeom>
        </p:spPr>
        <p:txBody>
          <a:bodyPr wrap="square" lIns="0" tIns="0" rIns="0" bIns="0" rtlCol="0" anchor="t">
            <a:spAutoFit/>
          </a:bodyPr>
          <a:lstStyle/>
          <a:p>
            <a:pPr algn="l">
              <a:lnSpc>
                <a:spcPts val="2806"/>
              </a:lnSpc>
            </a:pPr>
            <a:r>
              <a:rPr lang="en-US" sz="2004" spc="18" dirty="0">
                <a:solidFill>
                  <a:srgbClr val="000000"/>
                </a:solidFill>
                <a:latin typeface="Maven Pro SemiBold" pitchFamily="2" charset="0"/>
                <a:ea typeface="IBM Plex Sans Condensed"/>
                <a:cs typeface="IBM Plex Sans Condensed"/>
                <a:sym typeface="IBM Plex Sans Condensed"/>
              </a:rPr>
              <a:t>Partnerships</a:t>
            </a:r>
          </a:p>
        </p:txBody>
      </p:sp>
      <p:sp>
        <p:nvSpPr>
          <p:cNvPr id="62" name="TextBox 62"/>
          <p:cNvSpPr txBox="1"/>
          <p:nvPr/>
        </p:nvSpPr>
        <p:spPr>
          <a:xfrm>
            <a:off x="2149773" y="2931452"/>
            <a:ext cx="799043" cy="384721"/>
          </a:xfrm>
          <a:prstGeom prst="rect">
            <a:avLst/>
          </a:prstGeom>
        </p:spPr>
        <p:txBody>
          <a:bodyPr lIns="0" tIns="0" rIns="0" bIns="0" rtlCol="0" anchor="t">
            <a:spAutoFit/>
          </a:bodyPr>
          <a:lstStyle/>
          <a:p>
            <a:pPr algn="l">
              <a:lnSpc>
                <a:spcPts val="3007"/>
              </a:lnSpc>
            </a:pPr>
            <a:r>
              <a:rPr lang="en-US" sz="3004" spc="-45">
                <a:solidFill>
                  <a:srgbClr val="389332"/>
                </a:solidFill>
                <a:latin typeface="Maven Pro" pitchFamily="2" charset="0"/>
                <a:ea typeface="IBM Plex Sans"/>
                <a:cs typeface="IBM Plex Sans"/>
                <a:sym typeface="IBM Plex Sans"/>
              </a:rPr>
              <a:t>90%</a:t>
            </a:r>
          </a:p>
        </p:txBody>
      </p:sp>
      <p:sp>
        <p:nvSpPr>
          <p:cNvPr id="63" name="TextBox 63"/>
          <p:cNvSpPr txBox="1"/>
          <p:nvPr/>
        </p:nvSpPr>
        <p:spPr>
          <a:xfrm>
            <a:off x="2787434" y="3252454"/>
            <a:ext cx="48720" cy="327317"/>
          </a:xfrm>
          <a:prstGeom prst="rect">
            <a:avLst/>
          </a:prstGeom>
        </p:spPr>
        <p:txBody>
          <a:bodyPr lIns="0" tIns="0" rIns="0" bIns="0" rtlCol="0" anchor="t">
            <a:spAutoFit/>
          </a:bodyPr>
          <a:lstStyle/>
          <a:p>
            <a:pPr algn="l">
              <a:lnSpc>
                <a:spcPts val="2833"/>
              </a:lnSpc>
            </a:pPr>
            <a:r>
              <a:rPr lang="en-US" sz="1504" spc="3">
                <a:solidFill>
                  <a:srgbClr val="389332"/>
                </a:solidFill>
                <a:latin typeface="IBM Plex Sans Condensed"/>
                <a:ea typeface="IBM Plex Sans Condensed"/>
                <a:cs typeface="IBM Plex Sans Condensed"/>
                <a:sym typeface="IBM Plex Sans Condensed"/>
              </a:rPr>
              <a:t> </a:t>
            </a:r>
          </a:p>
        </p:txBody>
      </p:sp>
      <p:sp>
        <p:nvSpPr>
          <p:cNvPr id="64" name="TextBox 64"/>
          <p:cNvSpPr txBox="1"/>
          <p:nvPr/>
        </p:nvSpPr>
        <p:spPr>
          <a:xfrm>
            <a:off x="3894382" y="2931452"/>
            <a:ext cx="799043" cy="384721"/>
          </a:xfrm>
          <a:prstGeom prst="rect">
            <a:avLst/>
          </a:prstGeom>
        </p:spPr>
        <p:txBody>
          <a:bodyPr lIns="0" tIns="0" rIns="0" bIns="0" rtlCol="0" anchor="t">
            <a:spAutoFit/>
          </a:bodyPr>
          <a:lstStyle/>
          <a:p>
            <a:pPr algn="l">
              <a:lnSpc>
                <a:spcPts val="3019"/>
              </a:lnSpc>
            </a:pPr>
            <a:r>
              <a:rPr lang="en-US" sz="3004" spc="-45">
                <a:solidFill>
                  <a:srgbClr val="389332"/>
                </a:solidFill>
                <a:latin typeface="Maven Pro" pitchFamily="2" charset="0"/>
                <a:ea typeface="IBM Plex Sans"/>
                <a:cs typeface="IBM Plex Sans"/>
                <a:sym typeface="IBM Plex Sans"/>
              </a:rPr>
              <a:t>78%</a:t>
            </a:r>
          </a:p>
        </p:txBody>
      </p:sp>
      <p:sp>
        <p:nvSpPr>
          <p:cNvPr id="65" name="TextBox 65"/>
          <p:cNvSpPr txBox="1"/>
          <p:nvPr/>
        </p:nvSpPr>
        <p:spPr>
          <a:xfrm>
            <a:off x="3714979" y="3396024"/>
            <a:ext cx="48720" cy="413042"/>
          </a:xfrm>
          <a:prstGeom prst="rect">
            <a:avLst/>
          </a:prstGeom>
        </p:spPr>
        <p:txBody>
          <a:bodyPr lIns="0" tIns="0" rIns="0" bIns="0" rtlCol="0" anchor="t">
            <a:spAutoFit/>
          </a:bodyPr>
          <a:lstStyle/>
          <a:p>
            <a:pPr algn="l">
              <a:lnSpc>
                <a:spcPts val="3761"/>
              </a:lnSpc>
            </a:pPr>
            <a:r>
              <a:rPr lang="en-US" sz="1504" spc="3">
                <a:solidFill>
                  <a:srgbClr val="2D9326"/>
                </a:solidFill>
                <a:latin typeface="IBM Plex Sans Condensed"/>
                <a:ea typeface="IBM Plex Sans Condensed"/>
                <a:cs typeface="IBM Plex Sans Condensed"/>
                <a:sym typeface="IBM Plex Sans Condensed"/>
              </a:rPr>
              <a:t> </a:t>
            </a:r>
          </a:p>
        </p:txBody>
      </p:sp>
      <p:sp>
        <p:nvSpPr>
          <p:cNvPr id="66" name="TextBox 66"/>
          <p:cNvSpPr txBox="1"/>
          <p:nvPr/>
        </p:nvSpPr>
        <p:spPr>
          <a:xfrm>
            <a:off x="5625627" y="2960027"/>
            <a:ext cx="799043" cy="346249"/>
          </a:xfrm>
          <a:prstGeom prst="rect">
            <a:avLst/>
          </a:prstGeom>
        </p:spPr>
        <p:txBody>
          <a:bodyPr lIns="0" tIns="0" rIns="0" bIns="0" rtlCol="0" anchor="t">
            <a:spAutoFit/>
          </a:bodyPr>
          <a:lstStyle/>
          <a:p>
            <a:pPr algn="l">
              <a:lnSpc>
                <a:spcPts val="2740"/>
              </a:lnSpc>
            </a:pPr>
            <a:r>
              <a:rPr lang="en-US" sz="3004" spc="-45">
                <a:solidFill>
                  <a:srgbClr val="F19629"/>
                </a:solidFill>
                <a:latin typeface="Maven Pro" pitchFamily="2" charset="0"/>
                <a:ea typeface="IBM Plex Sans"/>
                <a:cs typeface="IBM Plex Sans"/>
                <a:sym typeface="IBM Plex Sans"/>
              </a:rPr>
              <a:t>30%</a:t>
            </a:r>
          </a:p>
        </p:txBody>
      </p:sp>
      <p:sp>
        <p:nvSpPr>
          <p:cNvPr id="67" name="TextBox 67"/>
          <p:cNvSpPr txBox="1"/>
          <p:nvPr/>
        </p:nvSpPr>
        <p:spPr>
          <a:xfrm>
            <a:off x="6190736" y="3203800"/>
            <a:ext cx="45482" cy="388087"/>
          </a:xfrm>
          <a:prstGeom prst="rect">
            <a:avLst/>
          </a:prstGeom>
        </p:spPr>
        <p:txBody>
          <a:bodyPr lIns="0" tIns="0" rIns="0" bIns="0" rtlCol="0" anchor="t">
            <a:spAutoFit/>
          </a:bodyPr>
          <a:lstStyle/>
          <a:p>
            <a:pPr algn="l">
              <a:lnSpc>
                <a:spcPts val="3438"/>
              </a:lnSpc>
            </a:pPr>
            <a:r>
              <a:rPr lang="en-US" sz="1404" spc="2">
                <a:solidFill>
                  <a:srgbClr val="F19629"/>
                </a:solidFill>
                <a:latin typeface="IBM Plex Sans Condensed"/>
                <a:ea typeface="IBM Plex Sans Condensed"/>
                <a:cs typeface="IBM Plex Sans Condensed"/>
                <a:sym typeface="IBM Plex Sans Condensed"/>
              </a:rPr>
              <a:t> </a:t>
            </a:r>
          </a:p>
        </p:txBody>
      </p:sp>
      <p:sp>
        <p:nvSpPr>
          <p:cNvPr id="68" name="TextBox 68"/>
          <p:cNvSpPr txBox="1"/>
          <p:nvPr/>
        </p:nvSpPr>
        <p:spPr>
          <a:xfrm>
            <a:off x="7362668" y="2883812"/>
            <a:ext cx="799043" cy="384721"/>
          </a:xfrm>
          <a:prstGeom prst="rect">
            <a:avLst/>
          </a:prstGeom>
        </p:spPr>
        <p:txBody>
          <a:bodyPr lIns="0" tIns="0" rIns="0" bIns="0" rtlCol="0" anchor="t">
            <a:spAutoFit/>
          </a:bodyPr>
          <a:lstStyle/>
          <a:p>
            <a:pPr algn="l">
              <a:lnSpc>
                <a:spcPts val="3010"/>
              </a:lnSpc>
            </a:pPr>
            <a:r>
              <a:rPr lang="en-US" sz="3004" spc="-45" dirty="0">
                <a:solidFill>
                  <a:srgbClr val="F19629"/>
                </a:solidFill>
                <a:latin typeface="Maven Pro" pitchFamily="2" charset="0"/>
                <a:ea typeface="IBM Plex Sans"/>
                <a:cs typeface="IBM Plex Sans"/>
                <a:sym typeface="IBM Plex Sans"/>
              </a:rPr>
              <a:t>70%</a:t>
            </a:r>
          </a:p>
        </p:txBody>
      </p:sp>
      <p:sp>
        <p:nvSpPr>
          <p:cNvPr id="69" name="TextBox 69"/>
          <p:cNvSpPr txBox="1"/>
          <p:nvPr/>
        </p:nvSpPr>
        <p:spPr>
          <a:xfrm>
            <a:off x="8430873" y="3243986"/>
            <a:ext cx="48720" cy="346367"/>
          </a:xfrm>
          <a:prstGeom prst="rect">
            <a:avLst/>
          </a:prstGeom>
        </p:spPr>
        <p:txBody>
          <a:bodyPr lIns="0" tIns="0" rIns="0" bIns="0" rtlCol="0" anchor="t">
            <a:spAutoFit/>
          </a:bodyPr>
          <a:lstStyle/>
          <a:p>
            <a:pPr algn="l">
              <a:lnSpc>
                <a:spcPts val="3000"/>
              </a:lnSpc>
            </a:pPr>
            <a:r>
              <a:rPr lang="en-US" sz="1504" spc="3">
                <a:solidFill>
                  <a:srgbClr val="F19629"/>
                </a:solidFill>
                <a:latin typeface="IBM Plex Sans Condensed"/>
                <a:ea typeface="IBM Plex Sans Condensed"/>
                <a:cs typeface="IBM Plex Sans Condensed"/>
                <a:sym typeface="IBM Plex Sans Condensed"/>
              </a:rPr>
              <a:t> </a:t>
            </a:r>
          </a:p>
        </p:txBody>
      </p:sp>
      <p:sp>
        <p:nvSpPr>
          <p:cNvPr id="70" name="TextBox 70"/>
          <p:cNvSpPr txBox="1"/>
          <p:nvPr/>
        </p:nvSpPr>
        <p:spPr>
          <a:xfrm>
            <a:off x="8621637" y="2946102"/>
            <a:ext cx="1613572" cy="846386"/>
          </a:xfrm>
          <a:prstGeom prst="rect">
            <a:avLst/>
          </a:prstGeom>
        </p:spPr>
        <p:txBody>
          <a:bodyPr wrap="square" lIns="0" tIns="0" rIns="0" bIns="0" rtlCol="0" anchor="t">
            <a:spAutoFit/>
          </a:bodyPr>
          <a:lstStyle/>
          <a:p>
            <a:pPr algn="ctr">
              <a:lnSpc>
                <a:spcPts val="3007"/>
              </a:lnSpc>
            </a:pPr>
            <a:r>
              <a:rPr lang="en-US" sz="3004" spc="-45" dirty="0">
                <a:solidFill>
                  <a:srgbClr val="4E72CD"/>
                </a:solidFill>
                <a:latin typeface="Maven Pro" pitchFamily="2" charset="0"/>
                <a:ea typeface="IBM Plex Sans"/>
                <a:cs typeface="IBM Plex Sans"/>
                <a:sym typeface="IBM Plex Sans"/>
              </a:rPr>
              <a:t>50%</a:t>
            </a:r>
          </a:p>
          <a:p>
            <a:pPr algn="ctr">
              <a:lnSpc>
                <a:spcPts val="1805"/>
              </a:lnSpc>
            </a:pPr>
            <a:r>
              <a:rPr lang="en-US" sz="1504" spc="3" dirty="0">
                <a:solidFill>
                  <a:srgbClr val="4E72CD"/>
                </a:solidFill>
                <a:latin typeface="Maven Pro" pitchFamily="2" charset="0"/>
                <a:ea typeface="IBM Plex Sans Condensed"/>
                <a:cs typeface="IBM Plex Sans Condensed"/>
                <a:sym typeface="IBM Plex Sans Condensed"/>
              </a:rPr>
              <a:t>Increase in household</a:t>
            </a:r>
            <a:r>
              <a:rPr lang="en-US" sz="1504" spc="3" dirty="0">
                <a:solidFill>
                  <a:srgbClr val="000000"/>
                </a:solidFill>
                <a:latin typeface="Maven Pro" pitchFamily="2" charset="0"/>
                <a:ea typeface="IBM Plex Sans Condensed"/>
                <a:cs typeface="IBM Plex Sans Condensed"/>
                <a:sym typeface="IBM Plex Sans Condensed"/>
              </a:rPr>
              <a:t> </a:t>
            </a:r>
            <a:r>
              <a:rPr lang="en-US" sz="1504" spc="3" dirty="0">
                <a:solidFill>
                  <a:srgbClr val="4E72CD"/>
                </a:solidFill>
                <a:latin typeface="Maven Pro" pitchFamily="2" charset="0"/>
                <a:ea typeface="IBM Plex Sans Condensed"/>
                <a:cs typeface="IBM Plex Sans Condensed"/>
                <a:sym typeface="IBM Plex Sans Condensed"/>
              </a:rPr>
              <a:t>income</a:t>
            </a:r>
          </a:p>
        </p:txBody>
      </p:sp>
      <p:sp>
        <p:nvSpPr>
          <p:cNvPr id="71" name="TextBox 71"/>
          <p:cNvSpPr txBox="1"/>
          <p:nvPr/>
        </p:nvSpPr>
        <p:spPr>
          <a:xfrm>
            <a:off x="9679391" y="3252454"/>
            <a:ext cx="48720" cy="327317"/>
          </a:xfrm>
          <a:prstGeom prst="rect">
            <a:avLst/>
          </a:prstGeom>
        </p:spPr>
        <p:txBody>
          <a:bodyPr lIns="0" tIns="0" rIns="0" bIns="0" rtlCol="0" anchor="t">
            <a:spAutoFit/>
          </a:bodyPr>
          <a:lstStyle/>
          <a:p>
            <a:pPr algn="l">
              <a:lnSpc>
                <a:spcPts val="2833"/>
              </a:lnSpc>
            </a:pPr>
            <a:r>
              <a:rPr lang="en-US" sz="1504" spc="3">
                <a:solidFill>
                  <a:srgbClr val="4E72CD"/>
                </a:solidFill>
                <a:latin typeface="IBM Plex Sans Condensed"/>
                <a:ea typeface="IBM Plex Sans Condensed"/>
                <a:cs typeface="IBM Plex Sans Condensed"/>
                <a:sym typeface="IBM Plex Sans Condensed"/>
              </a:rPr>
              <a:t> </a:t>
            </a:r>
          </a:p>
        </p:txBody>
      </p:sp>
      <p:sp>
        <p:nvSpPr>
          <p:cNvPr id="72" name="TextBox 72"/>
          <p:cNvSpPr txBox="1"/>
          <p:nvPr/>
        </p:nvSpPr>
        <p:spPr>
          <a:xfrm>
            <a:off x="10831906" y="2920870"/>
            <a:ext cx="799043" cy="384721"/>
          </a:xfrm>
          <a:prstGeom prst="rect">
            <a:avLst/>
          </a:prstGeom>
        </p:spPr>
        <p:txBody>
          <a:bodyPr lIns="0" tIns="0" rIns="0" bIns="0" rtlCol="0" anchor="t">
            <a:spAutoFit/>
          </a:bodyPr>
          <a:lstStyle/>
          <a:p>
            <a:pPr algn="l">
              <a:lnSpc>
                <a:spcPts val="3010"/>
              </a:lnSpc>
            </a:pPr>
            <a:r>
              <a:rPr lang="en-US" sz="3004" spc="-45">
                <a:solidFill>
                  <a:srgbClr val="4E72CD"/>
                </a:solidFill>
                <a:latin typeface="Maven Pro" pitchFamily="2" charset="0"/>
                <a:ea typeface="IBM Plex Sans"/>
                <a:cs typeface="IBM Plex Sans"/>
                <a:sym typeface="IBM Plex Sans"/>
              </a:rPr>
              <a:t>35%</a:t>
            </a:r>
          </a:p>
        </p:txBody>
      </p:sp>
      <p:sp>
        <p:nvSpPr>
          <p:cNvPr id="73" name="TextBox 73"/>
          <p:cNvSpPr txBox="1"/>
          <p:nvPr/>
        </p:nvSpPr>
        <p:spPr>
          <a:xfrm>
            <a:off x="11475768" y="3233404"/>
            <a:ext cx="48720" cy="346367"/>
          </a:xfrm>
          <a:prstGeom prst="rect">
            <a:avLst/>
          </a:prstGeom>
        </p:spPr>
        <p:txBody>
          <a:bodyPr lIns="0" tIns="0" rIns="0" bIns="0" rtlCol="0" anchor="t">
            <a:spAutoFit/>
          </a:bodyPr>
          <a:lstStyle/>
          <a:p>
            <a:pPr algn="l">
              <a:lnSpc>
                <a:spcPts val="3000"/>
              </a:lnSpc>
            </a:pPr>
            <a:r>
              <a:rPr lang="en-US" sz="1504" spc="3">
                <a:solidFill>
                  <a:srgbClr val="4E72CD"/>
                </a:solidFill>
                <a:latin typeface="IBM Plex Sans Condensed"/>
                <a:ea typeface="IBM Plex Sans Condensed"/>
                <a:cs typeface="IBM Plex Sans Condensed"/>
                <a:sym typeface="IBM Plex Sans Condensed"/>
              </a:rPr>
              <a:t> </a:t>
            </a:r>
          </a:p>
        </p:txBody>
      </p:sp>
      <p:sp>
        <p:nvSpPr>
          <p:cNvPr id="74" name="TextBox 74"/>
          <p:cNvSpPr txBox="1"/>
          <p:nvPr/>
        </p:nvSpPr>
        <p:spPr>
          <a:xfrm>
            <a:off x="542255" y="3358286"/>
            <a:ext cx="713082" cy="461665"/>
          </a:xfrm>
          <a:prstGeom prst="rect">
            <a:avLst/>
          </a:prstGeom>
        </p:spPr>
        <p:txBody>
          <a:bodyPr wrap="square" lIns="0" tIns="0" rIns="0" bIns="0" rtlCol="0" anchor="t">
            <a:spAutoFit/>
          </a:bodyPr>
          <a:lstStyle/>
          <a:p>
            <a:pPr algn="ctr">
              <a:lnSpc>
                <a:spcPts val="1805"/>
              </a:lnSpc>
            </a:pPr>
            <a:r>
              <a:rPr lang="en-US" sz="1504" spc="4" dirty="0">
                <a:solidFill>
                  <a:srgbClr val="F19629"/>
                </a:solidFill>
                <a:latin typeface="Maven Pro" pitchFamily="2" charset="0"/>
                <a:ea typeface="IBM Plex Sans Condensed"/>
                <a:cs typeface="IBM Plex Sans Condensed"/>
                <a:sym typeface="IBM Plex Sans Condensed"/>
              </a:rPr>
              <a:t>Solar</a:t>
            </a:r>
          </a:p>
          <a:p>
            <a:pPr algn="ctr">
              <a:lnSpc>
                <a:spcPts val="1805"/>
              </a:lnSpc>
            </a:pPr>
            <a:r>
              <a:rPr lang="en-US" sz="1504" spc="3" dirty="0">
                <a:solidFill>
                  <a:srgbClr val="F19629"/>
                </a:solidFill>
                <a:latin typeface="Maven Pro" pitchFamily="2" charset="0"/>
                <a:ea typeface="IBM Plex Sans Condensed"/>
                <a:cs typeface="IBM Plex Sans Condensed"/>
                <a:sym typeface="IBM Plex Sans Condensed"/>
              </a:rPr>
              <a:t>Mamas</a:t>
            </a:r>
          </a:p>
        </p:txBody>
      </p:sp>
      <p:sp>
        <p:nvSpPr>
          <p:cNvPr id="76" name="TextBox 76"/>
          <p:cNvSpPr txBox="1"/>
          <p:nvPr/>
        </p:nvSpPr>
        <p:spPr>
          <a:xfrm>
            <a:off x="1722196" y="3347401"/>
            <a:ext cx="1577806" cy="461665"/>
          </a:xfrm>
          <a:prstGeom prst="rect">
            <a:avLst/>
          </a:prstGeom>
        </p:spPr>
        <p:txBody>
          <a:bodyPr wrap="square" lIns="0" tIns="0" rIns="0" bIns="0" rtlCol="0" anchor="t">
            <a:spAutoFit/>
          </a:bodyPr>
          <a:lstStyle/>
          <a:p>
            <a:pPr algn="ctr">
              <a:lnSpc>
                <a:spcPts val="1805"/>
              </a:lnSpc>
            </a:pPr>
            <a:r>
              <a:rPr lang="en-US" sz="1504" spc="3" dirty="0">
                <a:solidFill>
                  <a:srgbClr val="389332"/>
                </a:solidFill>
                <a:latin typeface="Maven Pro" pitchFamily="2" charset="0"/>
                <a:ea typeface="IBM Plex Sans Condensed"/>
                <a:cs typeface="IBM Plex Sans Condensed"/>
                <a:sym typeface="IBM Plex Sans Condensed"/>
              </a:rPr>
              <a:t>Reduction in Fossil Fuel usage</a:t>
            </a:r>
          </a:p>
        </p:txBody>
      </p:sp>
      <p:sp>
        <p:nvSpPr>
          <p:cNvPr id="77" name="TextBox 77"/>
          <p:cNvSpPr txBox="1"/>
          <p:nvPr/>
        </p:nvSpPr>
        <p:spPr>
          <a:xfrm>
            <a:off x="3494343" y="3366680"/>
            <a:ext cx="1484451" cy="461665"/>
          </a:xfrm>
          <a:prstGeom prst="rect">
            <a:avLst/>
          </a:prstGeom>
        </p:spPr>
        <p:txBody>
          <a:bodyPr wrap="square" lIns="0" tIns="0" rIns="0" bIns="0" rtlCol="0" anchor="t">
            <a:spAutoFit/>
          </a:bodyPr>
          <a:lstStyle/>
          <a:p>
            <a:pPr algn="ctr">
              <a:lnSpc>
                <a:spcPts val="1805"/>
              </a:lnSpc>
            </a:pPr>
            <a:r>
              <a:rPr lang="en-US" sz="1504" spc="6" dirty="0">
                <a:solidFill>
                  <a:srgbClr val="2D9326"/>
                </a:solidFill>
                <a:latin typeface="Maven Pro" pitchFamily="2" charset="0"/>
                <a:ea typeface="IBM Plex Sans Condensed"/>
                <a:cs typeface="IBM Plex Sans Condensed"/>
                <a:sym typeface="IBM Plex Sans Condensed"/>
              </a:rPr>
              <a:t>Improvement in</a:t>
            </a:r>
            <a:r>
              <a:rPr lang="en-US" sz="1504" spc="6" dirty="0">
                <a:solidFill>
                  <a:srgbClr val="000000"/>
                </a:solidFill>
                <a:latin typeface="Maven Pro" pitchFamily="2" charset="0"/>
                <a:ea typeface="IBM Plex Sans Condensed"/>
                <a:cs typeface="IBM Plex Sans Condensed"/>
                <a:sym typeface="IBM Plex Sans Condensed"/>
              </a:rPr>
              <a:t> </a:t>
            </a:r>
            <a:r>
              <a:rPr lang="en-US" sz="1504" spc="6" dirty="0">
                <a:solidFill>
                  <a:srgbClr val="2D9326"/>
                </a:solidFill>
                <a:latin typeface="Maven Pro" pitchFamily="2" charset="0"/>
                <a:ea typeface="IBM Plex Sans Condensed"/>
                <a:cs typeface="IBM Plex Sans Condensed"/>
                <a:sym typeface="IBM Plex Sans Condensed"/>
              </a:rPr>
              <a:t>Carbon</a:t>
            </a:r>
            <a:r>
              <a:rPr lang="en-US" sz="1504" spc="6" dirty="0">
                <a:solidFill>
                  <a:srgbClr val="000000"/>
                </a:solidFill>
                <a:latin typeface="Maven Pro" pitchFamily="2" charset="0"/>
                <a:ea typeface="IBM Plex Sans Condensed"/>
                <a:cs typeface="IBM Plex Sans Condensed"/>
                <a:sym typeface="IBM Plex Sans Condensed"/>
              </a:rPr>
              <a:t> </a:t>
            </a:r>
            <a:r>
              <a:rPr lang="en-US" sz="1504" spc="6" dirty="0">
                <a:solidFill>
                  <a:srgbClr val="2D9326"/>
                </a:solidFill>
                <a:latin typeface="Maven Pro" pitchFamily="2" charset="0"/>
                <a:ea typeface="IBM Plex Sans Condensed"/>
                <a:cs typeface="IBM Plex Sans Condensed"/>
                <a:sym typeface="IBM Plex Sans Condensed"/>
              </a:rPr>
              <a:t>Offset</a:t>
            </a:r>
          </a:p>
        </p:txBody>
      </p:sp>
      <p:sp>
        <p:nvSpPr>
          <p:cNvPr id="78" name="TextBox 78"/>
          <p:cNvSpPr txBox="1"/>
          <p:nvPr/>
        </p:nvSpPr>
        <p:spPr>
          <a:xfrm>
            <a:off x="6869184" y="3233404"/>
            <a:ext cx="1697364" cy="692497"/>
          </a:xfrm>
          <a:prstGeom prst="rect">
            <a:avLst/>
          </a:prstGeom>
        </p:spPr>
        <p:txBody>
          <a:bodyPr wrap="square" lIns="0" tIns="0" rIns="0" bIns="0" rtlCol="0" anchor="t">
            <a:spAutoFit/>
          </a:bodyPr>
          <a:lstStyle/>
          <a:p>
            <a:pPr algn="ctr">
              <a:lnSpc>
                <a:spcPts val="1805"/>
              </a:lnSpc>
            </a:pPr>
            <a:r>
              <a:rPr lang="en-US" sz="1504" spc="6" dirty="0">
                <a:solidFill>
                  <a:srgbClr val="F19629"/>
                </a:solidFill>
                <a:latin typeface="Maven Pro" pitchFamily="2" charset="0"/>
                <a:ea typeface="IBM Plex Sans Condensed"/>
                <a:cs typeface="IBM Plex Sans Condensed"/>
                <a:sym typeface="IBM Plex Sans Condensed"/>
              </a:rPr>
              <a:t>Reduction in ocular, </a:t>
            </a:r>
            <a:r>
              <a:rPr lang="en-US" sz="1504" spc="10" dirty="0">
                <a:solidFill>
                  <a:srgbClr val="F19629"/>
                </a:solidFill>
                <a:latin typeface="Maven Pro" pitchFamily="2" charset="0"/>
                <a:ea typeface="IBM Plex Sans Condensed"/>
                <a:cs typeface="IBM Plex Sans Condensed"/>
                <a:sym typeface="IBM Plex Sans Condensed"/>
              </a:rPr>
              <a:t>respiratory diseases</a:t>
            </a:r>
            <a:endParaRPr lang="en-US" sz="1504" spc="6" dirty="0">
              <a:solidFill>
                <a:srgbClr val="F19629"/>
              </a:solidFill>
              <a:latin typeface="Maven Pro" pitchFamily="2" charset="0"/>
              <a:ea typeface="IBM Plex Sans Condensed"/>
              <a:cs typeface="IBM Plex Sans Condensed"/>
              <a:sym typeface="IBM Plex Sans Condensed"/>
            </a:endParaRPr>
          </a:p>
        </p:txBody>
      </p:sp>
      <p:sp>
        <p:nvSpPr>
          <p:cNvPr id="79" name="TextBox 79"/>
          <p:cNvSpPr txBox="1"/>
          <p:nvPr/>
        </p:nvSpPr>
        <p:spPr>
          <a:xfrm>
            <a:off x="6880108" y="3587582"/>
            <a:ext cx="1662293" cy="232067"/>
          </a:xfrm>
          <a:prstGeom prst="rect">
            <a:avLst/>
          </a:prstGeom>
        </p:spPr>
        <p:txBody>
          <a:bodyPr lIns="0" tIns="0" rIns="0" bIns="0" rtlCol="0" anchor="t">
            <a:spAutoFit/>
          </a:bodyPr>
          <a:lstStyle/>
          <a:p>
            <a:pPr algn="l">
              <a:lnSpc>
                <a:spcPts val="1805"/>
              </a:lnSpc>
            </a:pPr>
            <a:endParaRPr lang="en-US" sz="1504" spc="10" dirty="0">
              <a:solidFill>
                <a:srgbClr val="F19629"/>
              </a:solidFill>
              <a:latin typeface="IBM Plex Sans Condensed"/>
              <a:ea typeface="IBM Plex Sans Condensed"/>
              <a:cs typeface="IBM Plex Sans Condensed"/>
              <a:sym typeface="IBM Plex Sans Condensed"/>
            </a:endParaRPr>
          </a:p>
        </p:txBody>
      </p:sp>
      <p:sp>
        <p:nvSpPr>
          <p:cNvPr id="80" name="TextBox 80"/>
          <p:cNvSpPr txBox="1"/>
          <p:nvPr/>
        </p:nvSpPr>
        <p:spPr>
          <a:xfrm>
            <a:off x="10520069" y="3347401"/>
            <a:ext cx="1293471" cy="461665"/>
          </a:xfrm>
          <a:prstGeom prst="rect">
            <a:avLst/>
          </a:prstGeom>
        </p:spPr>
        <p:txBody>
          <a:bodyPr wrap="square" lIns="0" tIns="0" rIns="0" bIns="0" rtlCol="0" anchor="t">
            <a:spAutoFit/>
          </a:bodyPr>
          <a:lstStyle/>
          <a:p>
            <a:pPr algn="ctr">
              <a:lnSpc>
                <a:spcPts val="1805"/>
              </a:lnSpc>
            </a:pPr>
            <a:r>
              <a:rPr lang="en-US" sz="1504" spc="3" dirty="0">
                <a:solidFill>
                  <a:srgbClr val="4E72CD"/>
                </a:solidFill>
                <a:latin typeface="Maven Pro" pitchFamily="2" charset="0"/>
                <a:ea typeface="IBM Plex Sans Condensed"/>
                <a:cs typeface="IBM Plex Sans Condensed"/>
                <a:sym typeface="IBM Plex Sans Condensed"/>
              </a:rPr>
              <a:t>Reduction in energy</a:t>
            </a:r>
            <a:r>
              <a:rPr lang="en-US" sz="1504" spc="3" dirty="0">
                <a:solidFill>
                  <a:srgbClr val="000000"/>
                </a:solidFill>
                <a:latin typeface="Maven Pro" pitchFamily="2" charset="0"/>
                <a:ea typeface="IBM Plex Sans Condensed"/>
                <a:cs typeface="IBM Plex Sans Condensed"/>
                <a:sym typeface="IBM Plex Sans Condensed"/>
              </a:rPr>
              <a:t> </a:t>
            </a:r>
            <a:r>
              <a:rPr lang="en-US" sz="1504" spc="3" dirty="0">
                <a:solidFill>
                  <a:srgbClr val="4E72CD"/>
                </a:solidFill>
                <a:latin typeface="Maven Pro" pitchFamily="2" charset="0"/>
                <a:ea typeface="IBM Plex Sans Condensed"/>
                <a:cs typeface="IBM Plex Sans Condensed"/>
                <a:sym typeface="IBM Plex Sans Condensed"/>
              </a:rPr>
              <a:t>costs</a:t>
            </a:r>
          </a:p>
        </p:txBody>
      </p:sp>
      <p:sp>
        <p:nvSpPr>
          <p:cNvPr id="81" name="TextBox 81"/>
          <p:cNvSpPr txBox="1"/>
          <p:nvPr/>
        </p:nvSpPr>
        <p:spPr>
          <a:xfrm>
            <a:off x="11999709" y="3358286"/>
            <a:ext cx="1454648" cy="461665"/>
          </a:xfrm>
          <a:prstGeom prst="rect">
            <a:avLst/>
          </a:prstGeom>
        </p:spPr>
        <p:txBody>
          <a:bodyPr wrap="square" lIns="0" tIns="0" rIns="0" bIns="0" rtlCol="0" anchor="t">
            <a:spAutoFit/>
          </a:bodyPr>
          <a:lstStyle/>
          <a:p>
            <a:pPr algn="ctr">
              <a:lnSpc>
                <a:spcPts val="1805"/>
              </a:lnSpc>
            </a:pPr>
            <a:r>
              <a:rPr lang="en-US" sz="1504" spc="3" dirty="0">
                <a:solidFill>
                  <a:srgbClr val="F19629"/>
                </a:solidFill>
                <a:latin typeface="Maven Pro" pitchFamily="2" charset="0"/>
                <a:ea typeface="IBM Plex Sans Condensed"/>
                <a:cs typeface="IBM Plex Sans Condensed"/>
                <a:sym typeface="IBM Plex Sans Condensed"/>
              </a:rPr>
              <a:t>Total</a:t>
            </a:r>
          </a:p>
          <a:p>
            <a:pPr algn="ctr">
              <a:lnSpc>
                <a:spcPts val="1805"/>
              </a:lnSpc>
            </a:pPr>
            <a:r>
              <a:rPr lang="en-US" sz="1504" spc="7" dirty="0">
                <a:solidFill>
                  <a:srgbClr val="F19629"/>
                </a:solidFill>
                <a:latin typeface="Maven Pro" pitchFamily="2" charset="0"/>
                <a:ea typeface="IBM Plex Sans Condensed"/>
                <a:cs typeface="IBM Plex Sans Condensed"/>
                <a:sym typeface="IBM Plex Sans Condensed"/>
              </a:rPr>
              <a:t>Beneficiaries</a:t>
            </a:r>
            <a:endParaRPr lang="en-US" sz="1504" spc="3" dirty="0">
              <a:solidFill>
                <a:srgbClr val="F19629"/>
              </a:solidFill>
              <a:latin typeface="Maven Pro" pitchFamily="2" charset="0"/>
              <a:ea typeface="IBM Plex Sans Condensed"/>
              <a:cs typeface="IBM Plex Sans Condensed"/>
              <a:sym typeface="IBM Plex Sans Condensed"/>
            </a:endParaRPr>
          </a:p>
        </p:txBody>
      </p:sp>
      <p:sp>
        <p:nvSpPr>
          <p:cNvPr id="82" name="TextBox 82"/>
          <p:cNvSpPr txBox="1"/>
          <p:nvPr/>
        </p:nvSpPr>
        <p:spPr>
          <a:xfrm>
            <a:off x="12243959" y="3587582"/>
            <a:ext cx="1044073" cy="232067"/>
          </a:xfrm>
          <a:prstGeom prst="rect">
            <a:avLst/>
          </a:prstGeom>
        </p:spPr>
        <p:txBody>
          <a:bodyPr lIns="0" tIns="0" rIns="0" bIns="0" rtlCol="0" anchor="t">
            <a:spAutoFit/>
          </a:bodyPr>
          <a:lstStyle/>
          <a:p>
            <a:pPr algn="l">
              <a:lnSpc>
                <a:spcPts val="1805"/>
              </a:lnSpc>
            </a:pPr>
            <a:endParaRPr lang="en-US" sz="1504" spc="7" dirty="0">
              <a:solidFill>
                <a:srgbClr val="F19629"/>
              </a:solidFill>
              <a:latin typeface="IBM Plex Sans Condensed"/>
              <a:ea typeface="IBM Plex Sans Condensed"/>
              <a:cs typeface="IBM Plex Sans Condensed"/>
              <a:sym typeface="IBM Plex Sans Condensed"/>
            </a:endParaRPr>
          </a:p>
        </p:txBody>
      </p:sp>
      <p:sp>
        <p:nvSpPr>
          <p:cNvPr id="83" name="TextBox 83"/>
          <p:cNvSpPr txBox="1"/>
          <p:nvPr/>
        </p:nvSpPr>
        <p:spPr>
          <a:xfrm>
            <a:off x="5173135" y="3290920"/>
            <a:ext cx="1644949" cy="856196"/>
          </a:xfrm>
          <a:prstGeom prst="rect">
            <a:avLst/>
          </a:prstGeom>
        </p:spPr>
        <p:txBody>
          <a:bodyPr wrap="square" lIns="0" tIns="0" rIns="0" bIns="0" rtlCol="0" anchor="t">
            <a:spAutoFit/>
          </a:bodyPr>
          <a:lstStyle/>
          <a:p>
            <a:pPr algn="ctr">
              <a:lnSpc>
                <a:spcPts val="1685"/>
              </a:lnSpc>
            </a:pPr>
            <a:r>
              <a:rPr lang="en-US" sz="1404" spc="5" dirty="0">
                <a:solidFill>
                  <a:srgbClr val="F19629"/>
                </a:solidFill>
                <a:latin typeface="Maven Pro" pitchFamily="2" charset="0"/>
                <a:ea typeface="IBM Plex Sans Condensed"/>
                <a:cs typeface="IBM Plex Sans Condensed"/>
                <a:sym typeface="IBM Plex Sans Condensed"/>
              </a:rPr>
              <a:t>Increase</a:t>
            </a:r>
            <a:r>
              <a:rPr lang="en-US" sz="1404" spc="5" dirty="0">
                <a:solidFill>
                  <a:srgbClr val="000000"/>
                </a:solidFill>
                <a:latin typeface="Maven Pro" pitchFamily="2" charset="0"/>
                <a:ea typeface="IBM Plex Sans Condensed"/>
                <a:cs typeface="IBM Plex Sans Condensed"/>
                <a:sym typeface="IBM Plex Sans Condensed"/>
              </a:rPr>
              <a:t> </a:t>
            </a:r>
            <a:r>
              <a:rPr lang="en-US" sz="1404" spc="5" dirty="0">
                <a:solidFill>
                  <a:srgbClr val="F19629"/>
                </a:solidFill>
                <a:latin typeface="Maven Pro" pitchFamily="2" charset="0"/>
                <a:ea typeface="IBM Plex Sans Condensed"/>
                <a:cs typeface="IBM Plex Sans Condensed"/>
                <a:sym typeface="IBM Plex Sans Condensed"/>
              </a:rPr>
              <a:t>in</a:t>
            </a:r>
          </a:p>
          <a:p>
            <a:pPr algn="ctr">
              <a:lnSpc>
                <a:spcPts val="1685"/>
              </a:lnSpc>
            </a:pPr>
            <a:r>
              <a:rPr lang="en-US" sz="1404" spc="11" dirty="0">
                <a:solidFill>
                  <a:srgbClr val="F19629"/>
                </a:solidFill>
                <a:latin typeface="Maven Pro" pitchFamily="2" charset="0"/>
                <a:ea typeface="IBM Plex Sans Condensed"/>
                <a:cs typeface="IBM Plex Sans Condensed"/>
                <a:sym typeface="IBM Plex Sans Condensed"/>
              </a:rPr>
              <a:t>educational</a:t>
            </a:r>
            <a:r>
              <a:rPr lang="en-US" sz="1404" spc="11" dirty="0">
                <a:solidFill>
                  <a:srgbClr val="000000"/>
                </a:solidFill>
                <a:latin typeface="Maven Pro" pitchFamily="2" charset="0"/>
                <a:ea typeface="IBM Plex Sans Condensed"/>
                <a:cs typeface="IBM Plex Sans Condensed"/>
                <a:sym typeface="IBM Plex Sans Condensed"/>
              </a:rPr>
              <a:t> </a:t>
            </a:r>
            <a:r>
              <a:rPr lang="en-US" sz="1404" spc="11" dirty="0">
                <a:solidFill>
                  <a:srgbClr val="F19629"/>
                </a:solidFill>
                <a:latin typeface="Maven Pro" pitchFamily="2" charset="0"/>
                <a:ea typeface="IBM Plex Sans Condensed"/>
                <a:cs typeface="IBM Plex Sans Condensed"/>
                <a:sym typeface="IBM Plex Sans Condensed"/>
              </a:rPr>
              <a:t>attainment</a:t>
            </a:r>
          </a:p>
          <a:p>
            <a:pPr algn="ctr">
              <a:lnSpc>
                <a:spcPts val="1685"/>
              </a:lnSpc>
            </a:pPr>
            <a:endParaRPr lang="en-US" sz="1404" spc="5" dirty="0">
              <a:solidFill>
                <a:srgbClr val="F19629"/>
              </a:solidFill>
              <a:latin typeface="Maven Pro" pitchFamily="2" charset="0"/>
              <a:ea typeface="IBM Plex Sans Condensed"/>
              <a:cs typeface="IBM Plex Sans Condensed"/>
              <a:sym typeface="IBM Plex Sans Condensed"/>
            </a:endParaRPr>
          </a:p>
        </p:txBody>
      </p:sp>
      <p:sp>
        <p:nvSpPr>
          <p:cNvPr id="85" name="TextBox 85"/>
          <p:cNvSpPr txBox="1"/>
          <p:nvPr/>
        </p:nvSpPr>
        <p:spPr>
          <a:xfrm>
            <a:off x="321892" y="2609117"/>
            <a:ext cx="1205370" cy="589777"/>
          </a:xfrm>
          <a:prstGeom prst="rect">
            <a:avLst/>
          </a:prstGeom>
        </p:spPr>
        <p:txBody>
          <a:bodyPr lIns="0" tIns="0" rIns="0" bIns="0" rtlCol="0" anchor="t">
            <a:spAutoFit/>
          </a:bodyPr>
          <a:lstStyle/>
          <a:p>
            <a:pPr algn="l">
              <a:lnSpc>
                <a:spcPts val="5055"/>
              </a:lnSpc>
            </a:pPr>
            <a:r>
              <a:rPr lang="en-US" sz="3610" spc="-54" dirty="0">
                <a:solidFill>
                  <a:srgbClr val="F19629"/>
                </a:solidFill>
                <a:latin typeface="Maven Pro SemiBold" pitchFamily="2" charset="0"/>
                <a:ea typeface="IBM Plex Sans"/>
                <a:cs typeface="IBM Plex Sans"/>
                <a:sym typeface="IBM Plex Sans"/>
              </a:rPr>
              <a:t>4.2k+</a:t>
            </a:r>
          </a:p>
        </p:txBody>
      </p:sp>
      <p:sp>
        <p:nvSpPr>
          <p:cNvPr id="86" name="TextBox 86"/>
          <p:cNvSpPr txBox="1"/>
          <p:nvPr/>
        </p:nvSpPr>
        <p:spPr>
          <a:xfrm>
            <a:off x="12377337" y="2689369"/>
            <a:ext cx="968226" cy="589777"/>
          </a:xfrm>
          <a:prstGeom prst="rect">
            <a:avLst/>
          </a:prstGeom>
        </p:spPr>
        <p:txBody>
          <a:bodyPr lIns="0" tIns="0" rIns="0" bIns="0" rtlCol="0" anchor="t">
            <a:spAutoFit/>
          </a:bodyPr>
          <a:lstStyle/>
          <a:p>
            <a:pPr algn="l">
              <a:lnSpc>
                <a:spcPts val="5055"/>
              </a:lnSpc>
            </a:pPr>
            <a:r>
              <a:rPr lang="en-US" sz="3610" spc="-54" dirty="0">
                <a:solidFill>
                  <a:srgbClr val="F19629"/>
                </a:solidFill>
                <a:latin typeface="Maven Pro SemiBold" pitchFamily="2" charset="0"/>
                <a:ea typeface="IBM Plex Sans"/>
                <a:cs typeface="IBM Plex Sans"/>
                <a:sym typeface="IBM Plex Sans"/>
              </a:rPr>
              <a:t>7m+</a:t>
            </a:r>
          </a:p>
        </p:txBody>
      </p:sp>
      <p:sp>
        <p:nvSpPr>
          <p:cNvPr id="87" name="TextBox 87"/>
          <p:cNvSpPr txBox="1"/>
          <p:nvPr/>
        </p:nvSpPr>
        <p:spPr>
          <a:xfrm>
            <a:off x="6886873" y="6851266"/>
            <a:ext cx="3364963" cy="334515"/>
          </a:xfrm>
          <a:prstGeom prst="rect">
            <a:avLst/>
          </a:prstGeom>
        </p:spPr>
        <p:txBody>
          <a:bodyPr lIns="0" tIns="0" rIns="0" bIns="0" rtlCol="0" anchor="t">
            <a:spAutoFit/>
          </a:bodyPr>
          <a:lstStyle/>
          <a:p>
            <a:pPr algn="ctr">
              <a:lnSpc>
                <a:spcPts val="2750"/>
              </a:lnSpc>
            </a:pPr>
            <a:r>
              <a:rPr lang="en-US" sz="2004" spc="26" dirty="0">
                <a:solidFill>
                  <a:srgbClr val="17181C"/>
                </a:solidFill>
                <a:latin typeface="Maven Pro SemiBold" pitchFamily="2" charset="0"/>
                <a:ea typeface="IBM Plex Sans Condensed"/>
                <a:cs typeface="IBM Plex Sans Condensed"/>
                <a:sym typeface="IBM Plex Sans Condensed"/>
              </a:rPr>
              <a:t>Measuring the impact</a:t>
            </a:r>
          </a:p>
        </p:txBody>
      </p:sp>
      <p:sp>
        <p:nvSpPr>
          <p:cNvPr id="88" name="TextBox 88"/>
          <p:cNvSpPr txBox="1"/>
          <p:nvPr/>
        </p:nvSpPr>
        <p:spPr>
          <a:xfrm>
            <a:off x="7920561" y="7109574"/>
            <a:ext cx="42100" cy="305286"/>
          </a:xfrm>
          <a:prstGeom prst="rect">
            <a:avLst/>
          </a:prstGeom>
        </p:spPr>
        <p:txBody>
          <a:bodyPr lIns="0" tIns="0" rIns="0" bIns="0" rtlCol="0" anchor="t">
            <a:spAutoFit/>
          </a:bodyPr>
          <a:lstStyle/>
          <a:p>
            <a:pPr algn="l">
              <a:lnSpc>
                <a:spcPts val="2666"/>
              </a:lnSpc>
            </a:pPr>
            <a:r>
              <a:rPr lang="en-US" sz="1300" spc="2">
                <a:solidFill>
                  <a:srgbClr val="17181C"/>
                </a:solidFill>
                <a:latin typeface="IBM Plex Sans Condensed"/>
                <a:ea typeface="IBM Plex Sans Condensed"/>
                <a:cs typeface="IBM Plex Sans Condensed"/>
                <a:sym typeface="IBM Plex Sans Condensed"/>
              </a:rPr>
              <a:t> </a:t>
            </a:r>
          </a:p>
        </p:txBody>
      </p:sp>
      <p:sp>
        <p:nvSpPr>
          <p:cNvPr id="89" name="TextBox 89"/>
          <p:cNvSpPr txBox="1"/>
          <p:nvPr/>
        </p:nvSpPr>
        <p:spPr>
          <a:xfrm>
            <a:off x="11370776" y="6835879"/>
            <a:ext cx="1388869" cy="334515"/>
          </a:xfrm>
          <a:prstGeom prst="rect">
            <a:avLst/>
          </a:prstGeom>
        </p:spPr>
        <p:txBody>
          <a:bodyPr wrap="square" lIns="0" tIns="0" rIns="0" bIns="0" rtlCol="0" anchor="t">
            <a:spAutoFit/>
          </a:bodyPr>
          <a:lstStyle/>
          <a:p>
            <a:pPr algn="l">
              <a:lnSpc>
                <a:spcPts val="2806"/>
              </a:lnSpc>
            </a:pPr>
            <a:r>
              <a:rPr lang="en-US" sz="2004" spc="22" dirty="0">
                <a:solidFill>
                  <a:srgbClr val="17181C"/>
                </a:solidFill>
                <a:latin typeface="Maven Pro SemiBold" pitchFamily="2" charset="0"/>
                <a:ea typeface="IBM Plex Sans Condensed"/>
                <a:cs typeface="IBM Plex Sans Condensed"/>
                <a:sym typeface="IBM Plex Sans Condensed"/>
              </a:rPr>
              <a:t>Leadership</a:t>
            </a:r>
          </a:p>
        </p:txBody>
      </p:sp>
      <p:sp>
        <p:nvSpPr>
          <p:cNvPr id="90" name="TextBox 90"/>
          <p:cNvSpPr txBox="1"/>
          <p:nvPr/>
        </p:nvSpPr>
        <p:spPr>
          <a:xfrm>
            <a:off x="1084239" y="7040008"/>
            <a:ext cx="2167357" cy="436017"/>
          </a:xfrm>
          <a:prstGeom prst="rect">
            <a:avLst/>
          </a:prstGeom>
        </p:spPr>
        <p:txBody>
          <a:bodyPr wrap="square" lIns="0" tIns="0" rIns="0" bIns="0" rtlCol="0" anchor="t">
            <a:spAutoFit/>
          </a:bodyPr>
          <a:lstStyle/>
          <a:p>
            <a:pPr algn="ctr">
              <a:lnSpc>
                <a:spcPts val="1745"/>
              </a:lnSpc>
            </a:pPr>
            <a:r>
              <a:rPr lang="en-US" sz="1400" spc="8" dirty="0">
                <a:solidFill>
                  <a:srgbClr val="17181C"/>
                </a:solidFill>
                <a:latin typeface="Maven Pro" pitchFamily="2" charset="0"/>
                <a:ea typeface="IBM Plex Sans Condensed"/>
                <a:cs typeface="IBM Plex Sans Condensed"/>
                <a:sym typeface="IBM Plex Sans Condensed"/>
              </a:rPr>
              <a:t>Solar electrified</a:t>
            </a:r>
          </a:p>
          <a:p>
            <a:pPr algn="ctr">
              <a:lnSpc>
                <a:spcPts val="1745"/>
              </a:lnSpc>
            </a:pPr>
            <a:r>
              <a:rPr lang="en-US" sz="1400" spc="2" dirty="0">
                <a:solidFill>
                  <a:srgbClr val="17181C"/>
                </a:solidFill>
                <a:latin typeface="Maven Pro" pitchFamily="2" charset="0"/>
                <a:ea typeface="IBM Plex Sans Condensed"/>
                <a:cs typeface="IBM Plex Sans Condensed"/>
                <a:sym typeface="IBM Plex Sans Condensed"/>
              </a:rPr>
              <a:t>212,500 households</a:t>
            </a:r>
            <a:r>
              <a:rPr lang="en-US" sz="1400" spc="8" dirty="0">
                <a:solidFill>
                  <a:srgbClr val="17181C"/>
                </a:solidFill>
                <a:latin typeface="Maven Pro" pitchFamily="2" charset="0"/>
                <a:ea typeface="IBM Plex Sans Condensed"/>
                <a:cs typeface="IBM Plex Sans Condensed"/>
                <a:sym typeface="IBM Plex Sans Condensed"/>
              </a:rPr>
              <a:t> </a:t>
            </a:r>
          </a:p>
        </p:txBody>
      </p:sp>
      <p:sp>
        <p:nvSpPr>
          <p:cNvPr id="94" name="TextBox 94"/>
          <p:cNvSpPr txBox="1"/>
          <p:nvPr/>
        </p:nvSpPr>
        <p:spPr>
          <a:xfrm>
            <a:off x="210555" y="4464967"/>
            <a:ext cx="4412279" cy="2164119"/>
          </a:xfrm>
          <a:prstGeom prst="rect">
            <a:avLst/>
          </a:prstGeom>
        </p:spPr>
        <p:txBody>
          <a:bodyPr wrap="square" lIns="0" tIns="0" rIns="0" bIns="0" rtlCol="0" anchor="t">
            <a:spAutoFit/>
          </a:bodyPr>
          <a:lstStyle/>
          <a:p>
            <a:pPr algn="ctr">
              <a:lnSpc>
                <a:spcPts val="1745"/>
              </a:lnSpc>
            </a:pPr>
            <a:r>
              <a:rPr lang="en-US" sz="1400" spc="10" dirty="0">
                <a:solidFill>
                  <a:srgbClr val="17181C"/>
                </a:solidFill>
                <a:latin typeface="Maven Pro" pitchFamily="2" charset="0"/>
                <a:ea typeface="IBM Plex Sans Condensed"/>
                <a:cs typeface="IBM Plex Sans Condensed"/>
                <a:sym typeface="IBM Plex Sans Condensed"/>
              </a:rPr>
              <a:t>BCI operates as a not-for-profit social enterprise that empowers rural communities—especially women—through hands-on training in </a:t>
            </a:r>
            <a:r>
              <a:rPr lang="en-US" sz="1400" b="1" spc="10" dirty="0">
                <a:solidFill>
                  <a:srgbClr val="17181C"/>
                </a:solidFill>
                <a:latin typeface="Maven Pro" pitchFamily="2" charset="0"/>
                <a:ea typeface="IBM Plex Sans Condensed"/>
                <a:cs typeface="IBM Plex Sans Condensed"/>
                <a:sym typeface="IBM Plex Sans Condensed"/>
              </a:rPr>
              <a:t>solar engineering, artisan crafts, and community leadership</a:t>
            </a:r>
            <a:r>
              <a:rPr lang="en-US" sz="1400" spc="10" dirty="0">
                <a:solidFill>
                  <a:srgbClr val="17181C"/>
                </a:solidFill>
                <a:latin typeface="Maven Pro" pitchFamily="2" charset="0"/>
                <a:ea typeface="IBM Plex Sans Condensed"/>
                <a:cs typeface="IBM Plex Sans Condensed"/>
                <a:sym typeface="IBM Plex Sans Condensed"/>
              </a:rPr>
              <a:t>. Its business model combines philanthropic funding </a:t>
            </a:r>
          </a:p>
          <a:p>
            <a:pPr algn="ctr">
              <a:lnSpc>
                <a:spcPts val="1745"/>
              </a:lnSpc>
            </a:pPr>
            <a:r>
              <a:rPr lang="en-US" sz="1400" spc="10" dirty="0">
                <a:solidFill>
                  <a:srgbClr val="17181C"/>
                </a:solidFill>
                <a:latin typeface="Maven Pro" pitchFamily="2" charset="0"/>
                <a:ea typeface="IBM Plex Sans Condensed"/>
                <a:cs typeface="IBM Plex Sans Condensed"/>
                <a:sym typeface="IBM Plex Sans Condensed"/>
              </a:rPr>
              <a:t>with earned income from the sale of </a:t>
            </a:r>
            <a:r>
              <a:rPr lang="en-US" sz="1400" b="1" spc="10" dirty="0">
                <a:solidFill>
                  <a:srgbClr val="17181C"/>
                </a:solidFill>
                <a:latin typeface="Maven Pro" pitchFamily="2" charset="0"/>
                <a:ea typeface="IBM Plex Sans Condensed"/>
                <a:cs typeface="IBM Plex Sans Condensed"/>
                <a:sym typeface="IBM Plex Sans Condensed"/>
              </a:rPr>
              <a:t>artisan </a:t>
            </a:r>
          </a:p>
          <a:p>
            <a:pPr algn="ctr">
              <a:lnSpc>
                <a:spcPts val="1745"/>
              </a:lnSpc>
            </a:pPr>
            <a:r>
              <a:rPr lang="en-US" sz="1400" b="1" spc="10" dirty="0">
                <a:solidFill>
                  <a:srgbClr val="17181C"/>
                </a:solidFill>
                <a:latin typeface="Maven Pro" pitchFamily="2" charset="0"/>
                <a:ea typeface="IBM Plex Sans Condensed"/>
                <a:cs typeface="IBM Plex Sans Condensed"/>
                <a:sym typeface="IBM Plex Sans Condensed"/>
              </a:rPr>
              <a:t>products</a:t>
            </a:r>
            <a:r>
              <a:rPr lang="en-US" sz="1400" spc="10" dirty="0">
                <a:solidFill>
                  <a:srgbClr val="17181C"/>
                </a:solidFill>
                <a:latin typeface="Maven Pro" pitchFamily="2" charset="0"/>
                <a:ea typeface="IBM Plex Sans Condensed"/>
                <a:cs typeface="IBM Plex Sans Condensed"/>
                <a:sym typeface="IBM Plex Sans Condensed"/>
              </a:rPr>
              <a:t> and </a:t>
            </a:r>
            <a:r>
              <a:rPr lang="en-US" sz="1400" b="1" spc="10" dirty="0">
                <a:solidFill>
                  <a:srgbClr val="17181C"/>
                </a:solidFill>
                <a:latin typeface="Maven Pro" pitchFamily="2" charset="0"/>
                <a:ea typeface="IBM Plex Sans Condensed"/>
                <a:cs typeface="IBM Plex Sans Condensed"/>
                <a:sym typeface="IBM Plex Sans Condensed"/>
              </a:rPr>
              <a:t>solar services</a:t>
            </a:r>
            <a:r>
              <a:rPr lang="en-US" sz="1400" spc="10" dirty="0">
                <a:solidFill>
                  <a:srgbClr val="17181C"/>
                </a:solidFill>
                <a:latin typeface="Maven Pro" pitchFamily="2" charset="0"/>
                <a:ea typeface="IBM Plex Sans Condensed"/>
                <a:cs typeface="IBM Plex Sans Condensed"/>
                <a:sym typeface="IBM Plex Sans Condensed"/>
              </a:rPr>
              <a:t>, reinvesting proceeds to sustain and expand community-led initiatives. This approach prioritizes self-reliance, low overhead, and reinvestment into local development.</a:t>
            </a:r>
          </a:p>
        </p:txBody>
      </p:sp>
      <p:sp>
        <p:nvSpPr>
          <p:cNvPr id="98" name="TextBox 98"/>
          <p:cNvSpPr txBox="1"/>
          <p:nvPr/>
        </p:nvSpPr>
        <p:spPr>
          <a:xfrm>
            <a:off x="10399952" y="7313453"/>
            <a:ext cx="3027798" cy="2158604"/>
          </a:xfrm>
          <a:prstGeom prst="rect">
            <a:avLst/>
          </a:prstGeom>
        </p:spPr>
        <p:txBody>
          <a:bodyPr wrap="square" lIns="0" tIns="0" rIns="0" bIns="0" rtlCol="0" anchor="t">
            <a:spAutoFit/>
          </a:bodyPr>
          <a:lstStyle/>
          <a:p>
            <a:pPr algn="l">
              <a:lnSpc>
                <a:spcPts val="1745"/>
              </a:lnSpc>
            </a:pPr>
            <a:r>
              <a:rPr lang="en-US" sz="1200" b="1" spc="8" dirty="0">
                <a:solidFill>
                  <a:srgbClr val="17181C"/>
                </a:solidFill>
                <a:latin typeface="Maven Pro" pitchFamily="2" charset="0"/>
                <a:ea typeface="IBM Plex Sans Condensed"/>
                <a:cs typeface="IBM Plex Sans Condensed"/>
                <a:sym typeface="IBM Plex Sans Condensed"/>
              </a:rPr>
              <a:t>Sue Stevenson: </a:t>
            </a:r>
            <a:r>
              <a:rPr lang="en-US" sz="1200" spc="8" dirty="0">
                <a:solidFill>
                  <a:srgbClr val="17181C"/>
                </a:solidFill>
                <a:latin typeface="Maven Pro" pitchFamily="2" charset="0"/>
                <a:ea typeface="IBM Plex Sans Condensed"/>
                <a:cs typeface="IBM Plex Sans Condensed"/>
                <a:sym typeface="IBM Plex Sans Condensed"/>
              </a:rPr>
              <a:t>Director of Strategic Partnerships and International Development </a:t>
            </a:r>
          </a:p>
          <a:p>
            <a:pPr algn="l">
              <a:lnSpc>
                <a:spcPts val="1745"/>
              </a:lnSpc>
            </a:pPr>
            <a:r>
              <a:rPr lang="en-US" sz="1200" b="1" spc="8" dirty="0">
                <a:solidFill>
                  <a:srgbClr val="17181C"/>
                </a:solidFill>
                <a:latin typeface="Maven Pro" pitchFamily="2" charset="0"/>
                <a:ea typeface="IBM Plex Sans Condensed"/>
                <a:cs typeface="IBM Plex Sans Condensed"/>
                <a:sym typeface="IBM Plex Sans Condensed"/>
              </a:rPr>
              <a:t>Prayag </a:t>
            </a:r>
            <a:r>
              <a:rPr lang="en-US" sz="1200" b="1" spc="8" dirty="0" err="1">
                <a:solidFill>
                  <a:srgbClr val="17181C"/>
                </a:solidFill>
                <a:latin typeface="Maven Pro" pitchFamily="2" charset="0"/>
                <a:ea typeface="IBM Plex Sans Condensed"/>
                <a:cs typeface="IBM Plex Sans Condensed"/>
                <a:sym typeface="IBM Plex Sans Condensed"/>
              </a:rPr>
              <a:t>Ichangimath</a:t>
            </a:r>
            <a:r>
              <a:rPr lang="en-US" sz="1200" b="1" spc="8" dirty="0">
                <a:solidFill>
                  <a:srgbClr val="17181C"/>
                </a:solidFill>
                <a:latin typeface="Maven Pro" pitchFamily="2" charset="0"/>
                <a:ea typeface="IBM Plex Sans Condensed"/>
                <a:cs typeface="IBM Plex Sans Condensed"/>
                <a:sym typeface="IBM Plex Sans Condensed"/>
              </a:rPr>
              <a:t>: </a:t>
            </a:r>
            <a:r>
              <a:rPr lang="en-US" sz="1200" spc="8" dirty="0">
                <a:solidFill>
                  <a:srgbClr val="17181C"/>
                </a:solidFill>
                <a:latin typeface="Maven Pro" pitchFamily="2" charset="0"/>
                <a:ea typeface="IBM Plex Sans Condensed"/>
                <a:cs typeface="IBM Plex Sans Condensed"/>
                <a:sym typeface="IBM Plex Sans Condensed"/>
              </a:rPr>
              <a:t>Director of Solar Program Development and Innovation </a:t>
            </a:r>
          </a:p>
          <a:p>
            <a:pPr algn="l">
              <a:lnSpc>
                <a:spcPts val="1745"/>
              </a:lnSpc>
            </a:pPr>
            <a:r>
              <a:rPr lang="en-US" sz="1200" b="1" spc="8" dirty="0">
                <a:solidFill>
                  <a:srgbClr val="17181C"/>
                </a:solidFill>
                <a:latin typeface="Maven Pro" pitchFamily="2" charset="0"/>
                <a:ea typeface="IBM Plex Sans Condensed"/>
                <a:cs typeface="IBM Plex Sans Condensed"/>
                <a:sym typeface="IBM Plex Sans Condensed"/>
              </a:rPr>
              <a:t>Manu Singh: </a:t>
            </a:r>
            <a:r>
              <a:rPr lang="en-US" sz="1200" spc="8" dirty="0">
                <a:solidFill>
                  <a:srgbClr val="17181C"/>
                </a:solidFill>
                <a:latin typeface="Maven Pro" pitchFamily="2" charset="0"/>
                <a:ea typeface="IBM Plex Sans Condensed"/>
                <a:cs typeface="IBM Plex Sans Condensed"/>
                <a:sym typeface="IBM Plex Sans Condensed"/>
              </a:rPr>
              <a:t>Director of ENRICH+ and Educational Program Development</a:t>
            </a:r>
          </a:p>
          <a:p>
            <a:pPr algn="l">
              <a:lnSpc>
                <a:spcPts val="1745"/>
              </a:lnSpc>
            </a:pPr>
            <a:r>
              <a:rPr lang="en-US" sz="1200" b="1" spc="-20" dirty="0">
                <a:solidFill>
                  <a:srgbClr val="17181C"/>
                </a:solidFill>
                <a:latin typeface="Maven Pro" pitchFamily="2" charset="0"/>
                <a:ea typeface="IBM Plex Sans"/>
                <a:cs typeface="IBM Plex Sans"/>
                <a:sym typeface="IBM Plex Sans"/>
              </a:rPr>
              <a:t>John </a:t>
            </a:r>
            <a:r>
              <a:rPr lang="en-US" sz="1200" b="1" spc="-20" dirty="0" err="1">
                <a:solidFill>
                  <a:srgbClr val="17181C"/>
                </a:solidFill>
                <a:latin typeface="Maven Pro" pitchFamily="2" charset="0"/>
                <a:ea typeface="IBM Plex Sans"/>
                <a:cs typeface="IBM Plex Sans"/>
                <a:sym typeface="IBM Plex Sans"/>
              </a:rPr>
              <a:t>Cheesemond</a:t>
            </a:r>
            <a:r>
              <a:rPr lang="en-US" sz="1200" b="1" spc="-20" dirty="0">
                <a:solidFill>
                  <a:srgbClr val="17181C"/>
                </a:solidFill>
                <a:latin typeface="Maven Pro" pitchFamily="2" charset="0"/>
                <a:ea typeface="IBM Plex Sans"/>
                <a:cs typeface="IBM Plex Sans"/>
                <a:sym typeface="IBM Plex Sans"/>
              </a:rPr>
              <a:t> &amp; Steven Sandler: </a:t>
            </a:r>
          </a:p>
          <a:p>
            <a:pPr algn="l">
              <a:lnSpc>
                <a:spcPts val="1745"/>
              </a:lnSpc>
            </a:pPr>
            <a:r>
              <a:rPr lang="en-US" sz="1200" spc="8" dirty="0">
                <a:solidFill>
                  <a:srgbClr val="17181C"/>
                </a:solidFill>
                <a:latin typeface="Maven Pro" pitchFamily="2" charset="0"/>
                <a:ea typeface="IBM Plex Sans Condensed"/>
                <a:cs typeface="IBM Plex Sans Condensed"/>
                <a:sym typeface="IBM Plex Sans Condensed"/>
              </a:rPr>
              <a:t>Directors of Finance and Regulatory Compliance</a:t>
            </a:r>
          </a:p>
        </p:txBody>
      </p:sp>
      <p:sp>
        <p:nvSpPr>
          <p:cNvPr id="99" name="TextBox 99"/>
          <p:cNvSpPr txBox="1"/>
          <p:nvPr/>
        </p:nvSpPr>
        <p:spPr>
          <a:xfrm>
            <a:off x="6782972" y="7224429"/>
            <a:ext cx="3452237" cy="2443939"/>
          </a:xfrm>
          <a:prstGeom prst="rect">
            <a:avLst/>
          </a:prstGeom>
        </p:spPr>
        <p:txBody>
          <a:bodyPr wrap="square" lIns="0" tIns="0" rIns="0" bIns="0" rtlCol="0" anchor="t">
            <a:spAutoFit/>
          </a:bodyPr>
          <a:lstStyle/>
          <a:p>
            <a:pPr marL="285750" indent="-144000">
              <a:lnSpc>
                <a:spcPts val="1575"/>
              </a:lnSpc>
              <a:buFont typeface="Arial" panose="020B0604020202020204" pitchFamily="34" charset="0"/>
              <a:buChar char="•"/>
            </a:pPr>
            <a:r>
              <a:rPr lang="en-US" sz="1200" spc="5" dirty="0">
                <a:solidFill>
                  <a:srgbClr val="17181C"/>
                </a:solidFill>
                <a:latin typeface="Maven Pro" pitchFamily="2" charset="0"/>
                <a:ea typeface="IBM Plex Sans Condensed"/>
                <a:cs typeface="IBM Plex Sans Condensed"/>
                <a:sym typeface="IBM Plex Sans Condensed"/>
              </a:rPr>
              <a:t>Performance measurement focuses on three core areas: </a:t>
            </a:r>
            <a:r>
              <a:rPr lang="en-US" sz="1200" b="1" spc="5" dirty="0">
                <a:solidFill>
                  <a:srgbClr val="17181C"/>
                </a:solidFill>
                <a:latin typeface="Maven Pro" pitchFamily="2" charset="0"/>
                <a:ea typeface="IBM Plex Sans Condensed"/>
                <a:cs typeface="IBM Plex Sans Condensed"/>
                <a:sym typeface="IBM Plex Sans Condensed"/>
              </a:rPr>
              <a:t>Environment, Women, </a:t>
            </a:r>
            <a:r>
              <a:rPr lang="en-US" sz="1200" spc="5" dirty="0">
                <a:solidFill>
                  <a:srgbClr val="17181C"/>
                </a:solidFill>
                <a:latin typeface="Maven Pro" pitchFamily="2" charset="0"/>
                <a:ea typeface="IBM Plex Sans Condensed"/>
                <a:cs typeface="IBM Plex Sans Condensed"/>
                <a:sym typeface="IBM Plex Sans Condensed"/>
              </a:rPr>
              <a:t>and</a:t>
            </a:r>
            <a:r>
              <a:rPr lang="en-US" sz="1200" b="1" spc="5" dirty="0">
                <a:solidFill>
                  <a:srgbClr val="17181C"/>
                </a:solidFill>
                <a:latin typeface="Maven Pro" pitchFamily="2" charset="0"/>
                <a:ea typeface="IBM Plex Sans Condensed"/>
                <a:cs typeface="IBM Plex Sans Condensed"/>
                <a:sym typeface="IBM Plex Sans Condensed"/>
              </a:rPr>
              <a:t> Economic Empowerment</a:t>
            </a:r>
            <a:r>
              <a:rPr lang="en-US" sz="1200" spc="5" dirty="0">
                <a:solidFill>
                  <a:srgbClr val="17181C"/>
                </a:solidFill>
                <a:latin typeface="Maven Pro" pitchFamily="2" charset="0"/>
                <a:ea typeface="IBM Plex Sans Condensed"/>
                <a:cs typeface="IBM Plex Sans Condensed"/>
                <a:sym typeface="IBM Plex Sans Condensed"/>
              </a:rPr>
              <a:t>. Additional domains include domestic, health, productive, education, and public impact.</a:t>
            </a:r>
          </a:p>
          <a:p>
            <a:pPr marL="285750" indent="-144000">
              <a:lnSpc>
                <a:spcPts val="1575"/>
              </a:lnSpc>
              <a:buFont typeface="Arial" panose="020B0604020202020204" pitchFamily="34" charset="0"/>
              <a:buChar char="•"/>
            </a:pPr>
            <a:r>
              <a:rPr lang="en-US" sz="1200" b="1" spc="5" dirty="0">
                <a:solidFill>
                  <a:srgbClr val="17181C"/>
                </a:solidFill>
                <a:latin typeface="Maven Pro" pitchFamily="2" charset="0"/>
                <a:ea typeface="IBM Plex Sans Condensed"/>
                <a:cs typeface="IBM Plex Sans Condensed"/>
                <a:sym typeface="IBM Plex Sans Condensed"/>
              </a:rPr>
              <a:t>Global Indicators </a:t>
            </a:r>
            <a:r>
              <a:rPr lang="en-US" sz="1200" spc="5" dirty="0">
                <a:solidFill>
                  <a:srgbClr val="17181C"/>
                </a:solidFill>
                <a:latin typeface="Maven Pro" pitchFamily="2" charset="0"/>
                <a:ea typeface="IBM Plex Sans Condensed"/>
                <a:cs typeface="IBM Plex Sans Condensed"/>
                <a:sym typeface="IBM Plex Sans Condensed"/>
              </a:rPr>
              <a:t>are used to specifically track progress toward </a:t>
            </a:r>
            <a:r>
              <a:rPr lang="en-US" sz="1200" b="1" spc="5" dirty="0">
                <a:solidFill>
                  <a:srgbClr val="17181C"/>
                </a:solidFill>
                <a:latin typeface="Maven Pro" pitchFamily="2" charset="0"/>
                <a:ea typeface="IBM Plex Sans Condensed"/>
                <a:cs typeface="IBM Plex Sans Condensed"/>
                <a:sym typeface="IBM Plex Sans Condensed"/>
              </a:rPr>
              <a:t>SDGs</a:t>
            </a:r>
            <a:r>
              <a:rPr lang="en-US" sz="1200" spc="5" dirty="0">
                <a:solidFill>
                  <a:srgbClr val="17181C"/>
                </a:solidFill>
                <a:latin typeface="Maven Pro" pitchFamily="2" charset="0"/>
                <a:ea typeface="IBM Plex Sans Condensed"/>
                <a:cs typeface="IBM Plex Sans Condensed"/>
                <a:sym typeface="IBM Plex Sans Condensed"/>
              </a:rPr>
              <a:t>.</a:t>
            </a:r>
          </a:p>
          <a:p>
            <a:pPr marL="285750" indent="-144000">
              <a:lnSpc>
                <a:spcPts val="1575"/>
              </a:lnSpc>
              <a:buFont typeface="Arial" panose="020B0604020202020204" pitchFamily="34" charset="0"/>
              <a:buChar char="•"/>
            </a:pPr>
            <a:r>
              <a:rPr lang="en-US" sz="1200" b="1" spc="5" dirty="0">
                <a:solidFill>
                  <a:srgbClr val="17181C"/>
                </a:solidFill>
                <a:latin typeface="Maven Pro" pitchFamily="2" charset="0"/>
                <a:ea typeface="IBM Plex Sans Condensed"/>
                <a:cs typeface="IBM Plex Sans Condensed"/>
                <a:sym typeface="IBM Plex Sans Condensed"/>
              </a:rPr>
              <a:t>Routine monitoring </a:t>
            </a:r>
            <a:r>
              <a:rPr lang="en-US" sz="1200" spc="5" dirty="0">
                <a:solidFill>
                  <a:srgbClr val="17181C"/>
                </a:solidFill>
                <a:latin typeface="Maven Pro" pitchFamily="2" charset="0"/>
                <a:ea typeface="IBM Plex Sans Condensed"/>
                <a:cs typeface="IBM Plex Sans Condensed"/>
                <a:sym typeface="IBM Plex Sans Condensed"/>
              </a:rPr>
              <a:t>is conducted, with data collected and analyzed with a baseline assessment 6 months after solar equipment is installed, and 2 further evaluation after 12 and 24 months.</a:t>
            </a:r>
          </a:p>
        </p:txBody>
      </p:sp>
      <p:sp>
        <p:nvSpPr>
          <p:cNvPr id="104" name="TextBox 104"/>
          <p:cNvSpPr txBox="1"/>
          <p:nvPr/>
        </p:nvSpPr>
        <p:spPr>
          <a:xfrm>
            <a:off x="2759733" y="1941499"/>
            <a:ext cx="1395407" cy="243336"/>
          </a:xfrm>
          <a:prstGeom prst="rect">
            <a:avLst/>
          </a:prstGeom>
        </p:spPr>
        <p:txBody>
          <a:bodyPr wrap="square" lIns="0" tIns="0" rIns="0" bIns="0" rtlCol="0" anchor="t">
            <a:spAutoFit/>
          </a:bodyPr>
          <a:lstStyle/>
          <a:p>
            <a:pPr algn="l">
              <a:lnSpc>
                <a:spcPts val="2106"/>
              </a:lnSpc>
            </a:pPr>
            <a:r>
              <a:rPr lang="en-US" sz="1504" spc="-18" dirty="0">
                <a:solidFill>
                  <a:srgbClr val="389332"/>
                </a:solidFill>
                <a:latin typeface="Maven Pro SemiBold" pitchFamily="2" charset="0"/>
                <a:ea typeface="IBM Plex Sans"/>
                <a:cs typeface="IBM Plex Sans"/>
                <a:sym typeface="IBM Plex Sans"/>
              </a:rPr>
              <a:t>Environmental</a:t>
            </a:r>
          </a:p>
        </p:txBody>
      </p:sp>
      <p:sp>
        <p:nvSpPr>
          <p:cNvPr id="105" name="TextBox 105"/>
          <p:cNvSpPr txBox="1"/>
          <p:nvPr/>
        </p:nvSpPr>
        <p:spPr>
          <a:xfrm>
            <a:off x="6036601" y="1941499"/>
            <a:ext cx="1865466" cy="243336"/>
          </a:xfrm>
          <a:prstGeom prst="rect">
            <a:avLst/>
          </a:prstGeom>
        </p:spPr>
        <p:txBody>
          <a:bodyPr wrap="square" lIns="0" tIns="0" rIns="0" bIns="0" rtlCol="0" anchor="t">
            <a:spAutoFit/>
          </a:bodyPr>
          <a:lstStyle/>
          <a:p>
            <a:pPr algn="l">
              <a:lnSpc>
                <a:spcPts val="2106"/>
              </a:lnSpc>
            </a:pPr>
            <a:r>
              <a:rPr lang="en-US" sz="1504" spc="-19">
                <a:solidFill>
                  <a:srgbClr val="F19629"/>
                </a:solidFill>
                <a:latin typeface="Maven Pro SemiBold" pitchFamily="2" charset="0"/>
                <a:ea typeface="IBM Plex Sans"/>
                <a:cs typeface="IBM Plex Sans"/>
                <a:sym typeface="IBM Plex Sans"/>
              </a:rPr>
              <a:t>Health</a:t>
            </a:r>
            <a:r>
              <a:rPr lang="en-US" sz="1504" spc="-19">
                <a:solidFill>
                  <a:srgbClr val="000000"/>
                </a:solidFill>
                <a:latin typeface="Maven Pro SemiBold" pitchFamily="2" charset="0"/>
                <a:ea typeface="IBM Plex Sans"/>
                <a:cs typeface="IBM Plex Sans"/>
                <a:sym typeface="IBM Plex Sans"/>
              </a:rPr>
              <a:t> </a:t>
            </a:r>
            <a:r>
              <a:rPr lang="en-US" sz="1504" spc="-19">
                <a:solidFill>
                  <a:srgbClr val="F19629"/>
                </a:solidFill>
                <a:latin typeface="Maven Pro SemiBold" pitchFamily="2" charset="0"/>
                <a:ea typeface="IBM Plex Sans"/>
                <a:cs typeface="IBM Plex Sans"/>
                <a:sym typeface="IBM Plex Sans"/>
              </a:rPr>
              <a:t>&amp;</a:t>
            </a:r>
            <a:r>
              <a:rPr lang="en-US" sz="1504" spc="-19">
                <a:solidFill>
                  <a:srgbClr val="000000"/>
                </a:solidFill>
                <a:latin typeface="Maven Pro SemiBold" pitchFamily="2" charset="0"/>
                <a:ea typeface="IBM Plex Sans"/>
                <a:cs typeface="IBM Plex Sans"/>
                <a:sym typeface="IBM Plex Sans"/>
              </a:rPr>
              <a:t> </a:t>
            </a:r>
            <a:r>
              <a:rPr lang="en-US" sz="1504" spc="-19">
                <a:solidFill>
                  <a:srgbClr val="F19629"/>
                </a:solidFill>
                <a:latin typeface="Maven Pro SemiBold" pitchFamily="2" charset="0"/>
                <a:ea typeface="IBM Plex Sans"/>
                <a:cs typeface="IBM Plex Sans"/>
                <a:sym typeface="IBM Plex Sans"/>
              </a:rPr>
              <a:t>Education</a:t>
            </a:r>
          </a:p>
        </p:txBody>
      </p:sp>
      <p:sp>
        <p:nvSpPr>
          <p:cNvPr id="106" name="TextBox 106"/>
          <p:cNvSpPr txBox="1"/>
          <p:nvPr/>
        </p:nvSpPr>
        <p:spPr>
          <a:xfrm>
            <a:off x="9919305" y="1941499"/>
            <a:ext cx="846736" cy="243336"/>
          </a:xfrm>
          <a:prstGeom prst="rect">
            <a:avLst/>
          </a:prstGeom>
        </p:spPr>
        <p:txBody>
          <a:bodyPr wrap="square" lIns="0" tIns="0" rIns="0" bIns="0" rtlCol="0" anchor="t">
            <a:spAutoFit/>
          </a:bodyPr>
          <a:lstStyle/>
          <a:p>
            <a:pPr algn="l">
              <a:lnSpc>
                <a:spcPts val="2106"/>
              </a:lnSpc>
            </a:pPr>
            <a:r>
              <a:rPr lang="en-US" sz="1504" spc="-22">
                <a:solidFill>
                  <a:srgbClr val="4E72CD"/>
                </a:solidFill>
                <a:latin typeface="Maven Pro SemiBold" pitchFamily="2" charset="0"/>
                <a:ea typeface="IBM Plex Sans"/>
                <a:cs typeface="IBM Plex Sans"/>
                <a:sym typeface="IBM Plex Sans"/>
              </a:rPr>
              <a:t>Financial</a:t>
            </a:r>
          </a:p>
        </p:txBody>
      </p:sp>
      <p:sp>
        <p:nvSpPr>
          <p:cNvPr id="116" name="TextBox 116"/>
          <p:cNvSpPr txBox="1"/>
          <p:nvPr/>
        </p:nvSpPr>
        <p:spPr>
          <a:xfrm>
            <a:off x="3732653" y="6817040"/>
            <a:ext cx="3103105" cy="215765"/>
          </a:xfrm>
          <a:prstGeom prst="rect">
            <a:avLst/>
          </a:prstGeom>
        </p:spPr>
        <p:txBody>
          <a:bodyPr wrap="square" lIns="0" tIns="0" rIns="0" bIns="0" rtlCol="0" anchor="t">
            <a:spAutoFit/>
          </a:bodyPr>
          <a:lstStyle/>
          <a:p>
            <a:pPr algn="ctr">
              <a:lnSpc>
                <a:spcPts val="1925"/>
              </a:lnSpc>
            </a:pPr>
            <a:r>
              <a:rPr lang="en-US" sz="1200" spc="19" dirty="0">
                <a:solidFill>
                  <a:srgbClr val="17181C"/>
                </a:solidFill>
                <a:latin typeface="Maven Pro SemiBold" pitchFamily="2" charset="0"/>
                <a:ea typeface="IBM Plex Sans Condensed"/>
                <a:cs typeface="IBM Plex Sans Condensed"/>
                <a:sym typeface="IBM Plex Sans Condensed"/>
              </a:rPr>
              <a:t>Carbon Emissions Saved (Metric tons)</a:t>
            </a:r>
          </a:p>
        </p:txBody>
      </p:sp>
      <p:sp>
        <p:nvSpPr>
          <p:cNvPr id="117" name="Rectangle 1">
            <a:extLst>
              <a:ext uri="{FF2B5EF4-FFF2-40B4-BE49-F238E27FC236}">
                <a16:creationId xmlns:a16="http://schemas.microsoft.com/office/drawing/2014/main" id="{D8072760-DE1C-7A5B-5A34-51AE71778598}"/>
              </a:ext>
            </a:extLst>
          </p:cNvPr>
          <p:cNvSpPr>
            <a:spLocks noChangeArrowheads="1"/>
          </p:cNvSpPr>
          <p:nvPr/>
        </p:nvSpPr>
        <p:spPr bwMode="auto">
          <a:xfrm>
            <a:off x="0" y="0"/>
            <a:ext cx="13716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9" name="Picture 118">
            <a:extLst>
              <a:ext uri="{FF2B5EF4-FFF2-40B4-BE49-F238E27FC236}">
                <a16:creationId xmlns:a16="http://schemas.microsoft.com/office/drawing/2014/main" id="{D085035D-89A9-81BC-79BA-4D83F2986DF9}"/>
              </a:ext>
            </a:extLst>
          </p:cNvPr>
          <p:cNvPicPr>
            <a:picLocks noChangeAspect="1"/>
          </p:cNvPicPr>
          <p:nvPr/>
        </p:nvPicPr>
        <p:blipFill>
          <a:blip r:embed="rId23"/>
          <a:stretch>
            <a:fillRect/>
          </a:stretch>
        </p:blipFill>
        <p:spPr>
          <a:xfrm>
            <a:off x="6343623" y="4610072"/>
            <a:ext cx="1028753" cy="1066855"/>
          </a:xfrm>
          <a:prstGeom prst="rect">
            <a:avLst/>
          </a:prstGeom>
        </p:spPr>
      </p:pic>
      <p:pic>
        <p:nvPicPr>
          <p:cNvPr id="121" name="Picture 120">
            <a:extLst>
              <a:ext uri="{FF2B5EF4-FFF2-40B4-BE49-F238E27FC236}">
                <a16:creationId xmlns:a16="http://schemas.microsoft.com/office/drawing/2014/main" id="{F266D281-A0CD-6C61-7C83-5BDBCDEF7241}"/>
              </a:ext>
            </a:extLst>
          </p:cNvPr>
          <p:cNvPicPr>
            <a:picLocks noChangeAspect="1"/>
          </p:cNvPicPr>
          <p:nvPr/>
        </p:nvPicPr>
        <p:blipFill>
          <a:blip r:embed="rId23"/>
          <a:srcRect t="-1" b="6217"/>
          <a:stretch>
            <a:fillRect/>
          </a:stretch>
        </p:blipFill>
        <p:spPr>
          <a:xfrm>
            <a:off x="7250957" y="2305531"/>
            <a:ext cx="1130713" cy="1099688"/>
          </a:xfrm>
          <a:prstGeom prst="rect">
            <a:avLst/>
          </a:prstGeom>
        </p:spPr>
      </p:pic>
      <p:pic>
        <p:nvPicPr>
          <p:cNvPr id="122" name="Picture 121">
            <a:extLst>
              <a:ext uri="{FF2B5EF4-FFF2-40B4-BE49-F238E27FC236}">
                <a16:creationId xmlns:a16="http://schemas.microsoft.com/office/drawing/2014/main" id="{984DF439-8589-8FD4-FA4D-FF98109CB249}"/>
              </a:ext>
            </a:extLst>
          </p:cNvPr>
          <p:cNvPicPr>
            <a:picLocks noChangeAspect="1"/>
          </p:cNvPicPr>
          <p:nvPr/>
        </p:nvPicPr>
        <p:blipFill>
          <a:blip r:embed="rId24"/>
          <a:stretch>
            <a:fillRect/>
          </a:stretch>
        </p:blipFill>
        <p:spPr>
          <a:xfrm>
            <a:off x="7362668" y="2300713"/>
            <a:ext cx="638798" cy="622420"/>
          </a:xfrm>
          <a:prstGeom prst="rect">
            <a:avLst/>
          </a:prstGeom>
        </p:spPr>
      </p:pic>
      <p:sp>
        <p:nvSpPr>
          <p:cNvPr id="123" name="TextBox 90">
            <a:extLst>
              <a:ext uri="{FF2B5EF4-FFF2-40B4-BE49-F238E27FC236}">
                <a16:creationId xmlns:a16="http://schemas.microsoft.com/office/drawing/2014/main" id="{1F7F77B9-95B5-7ECF-4BC7-13B385884C99}"/>
              </a:ext>
            </a:extLst>
          </p:cNvPr>
          <p:cNvSpPr txBox="1"/>
          <p:nvPr/>
        </p:nvSpPr>
        <p:spPr>
          <a:xfrm>
            <a:off x="826827" y="7720724"/>
            <a:ext cx="2685202" cy="420051"/>
          </a:xfrm>
          <a:prstGeom prst="rect">
            <a:avLst/>
          </a:prstGeom>
        </p:spPr>
        <p:txBody>
          <a:bodyPr wrap="square" lIns="0" tIns="0" rIns="0" bIns="0" rtlCol="0" anchor="t">
            <a:spAutoFit/>
          </a:bodyPr>
          <a:lstStyle/>
          <a:p>
            <a:pPr algn="ctr">
              <a:lnSpc>
                <a:spcPts val="1745"/>
              </a:lnSpc>
            </a:pPr>
            <a:r>
              <a:rPr lang="en-US" sz="1400" spc="8" dirty="0">
                <a:solidFill>
                  <a:srgbClr val="17181C"/>
                </a:solidFill>
                <a:latin typeface="Maven Pro" pitchFamily="2" charset="0"/>
                <a:ea typeface="IBM Plex Sans Condensed"/>
                <a:cs typeface="IBM Plex Sans Condensed"/>
                <a:sym typeface="IBM Plex Sans Condensed"/>
              </a:rPr>
              <a:t>33,351+ metric tons of carbon emissions saved this year alone</a:t>
            </a:r>
          </a:p>
        </p:txBody>
      </p:sp>
      <p:sp>
        <p:nvSpPr>
          <p:cNvPr id="124" name="TextBox 90">
            <a:extLst>
              <a:ext uri="{FF2B5EF4-FFF2-40B4-BE49-F238E27FC236}">
                <a16:creationId xmlns:a16="http://schemas.microsoft.com/office/drawing/2014/main" id="{249C697F-AF16-519C-631D-31E70FACAD89}"/>
              </a:ext>
            </a:extLst>
          </p:cNvPr>
          <p:cNvSpPr txBox="1"/>
          <p:nvPr/>
        </p:nvSpPr>
        <p:spPr>
          <a:xfrm>
            <a:off x="807171" y="8410099"/>
            <a:ext cx="2713993" cy="420051"/>
          </a:xfrm>
          <a:prstGeom prst="rect">
            <a:avLst/>
          </a:prstGeom>
        </p:spPr>
        <p:txBody>
          <a:bodyPr wrap="square" lIns="0" tIns="0" rIns="0" bIns="0" rtlCol="0" anchor="t">
            <a:spAutoFit/>
          </a:bodyPr>
          <a:lstStyle/>
          <a:p>
            <a:pPr algn="ctr">
              <a:lnSpc>
                <a:spcPts val="1745"/>
              </a:lnSpc>
            </a:pPr>
            <a:r>
              <a:rPr lang="en-US" sz="1400" spc="8" dirty="0">
                <a:solidFill>
                  <a:srgbClr val="17181C"/>
                </a:solidFill>
                <a:latin typeface="Maven Pro" pitchFamily="2" charset="0"/>
                <a:ea typeface="IBM Plex Sans Condensed"/>
                <a:cs typeface="IBM Plex Sans Condensed"/>
                <a:sym typeface="IBM Plex Sans Condensed"/>
              </a:rPr>
              <a:t>More than a 100 million liters of kerosene saved due to solar shift</a:t>
            </a:r>
          </a:p>
        </p:txBody>
      </p:sp>
      <p:sp>
        <p:nvSpPr>
          <p:cNvPr id="125" name="TextBox 90">
            <a:extLst>
              <a:ext uri="{FF2B5EF4-FFF2-40B4-BE49-F238E27FC236}">
                <a16:creationId xmlns:a16="http://schemas.microsoft.com/office/drawing/2014/main" id="{606C25F2-C215-B898-E14D-3DC04C931C88}"/>
              </a:ext>
            </a:extLst>
          </p:cNvPr>
          <p:cNvSpPr txBox="1"/>
          <p:nvPr/>
        </p:nvSpPr>
        <p:spPr>
          <a:xfrm>
            <a:off x="834447" y="9129710"/>
            <a:ext cx="2685202" cy="420051"/>
          </a:xfrm>
          <a:prstGeom prst="rect">
            <a:avLst/>
          </a:prstGeom>
        </p:spPr>
        <p:txBody>
          <a:bodyPr wrap="square" lIns="0" tIns="0" rIns="0" bIns="0" rtlCol="0" anchor="t">
            <a:spAutoFit/>
          </a:bodyPr>
          <a:lstStyle/>
          <a:p>
            <a:pPr algn="ctr">
              <a:lnSpc>
                <a:spcPts val="1745"/>
              </a:lnSpc>
            </a:pPr>
            <a:r>
              <a:rPr lang="en-US" sz="1400" spc="8" dirty="0">
                <a:solidFill>
                  <a:srgbClr val="17181C"/>
                </a:solidFill>
                <a:latin typeface="Maven Pro" pitchFamily="2" charset="0"/>
                <a:ea typeface="IBM Plex Sans Condensed"/>
                <a:cs typeface="IBM Plex Sans Condensed"/>
                <a:sym typeface="IBM Plex Sans Condensed"/>
              </a:rPr>
              <a:t>$550 million net lifecycle </a:t>
            </a:r>
          </a:p>
          <a:p>
            <a:pPr algn="ctr">
              <a:lnSpc>
                <a:spcPts val="1745"/>
              </a:lnSpc>
            </a:pPr>
            <a:r>
              <a:rPr lang="en-US" sz="1400" spc="8" dirty="0">
                <a:solidFill>
                  <a:srgbClr val="17181C"/>
                </a:solidFill>
                <a:latin typeface="Maven Pro" pitchFamily="2" charset="0"/>
                <a:ea typeface="IBM Plex Sans Condensed"/>
                <a:cs typeface="IBM Plex Sans Condensed"/>
                <a:sym typeface="IBM Plex Sans Condensed"/>
              </a:rPr>
              <a:t>cost savings</a:t>
            </a:r>
          </a:p>
        </p:txBody>
      </p:sp>
      <p:graphicFrame>
        <p:nvGraphicFramePr>
          <p:cNvPr id="132" name="Chart 131">
            <a:extLst>
              <a:ext uri="{FF2B5EF4-FFF2-40B4-BE49-F238E27FC236}">
                <a16:creationId xmlns:a16="http://schemas.microsoft.com/office/drawing/2014/main" id="{2884152F-4B06-534E-6A92-727952A1EDE6}"/>
              </a:ext>
            </a:extLst>
          </p:cNvPr>
          <p:cNvGraphicFramePr/>
          <p:nvPr>
            <p:extLst>
              <p:ext uri="{D42A27DB-BD31-4B8C-83A1-F6EECF244321}">
                <p14:modId xmlns:p14="http://schemas.microsoft.com/office/powerpoint/2010/main" val="2744607049"/>
              </p:ext>
            </p:extLst>
          </p:nvPr>
        </p:nvGraphicFramePr>
        <p:xfrm>
          <a:off x="3679780" y="7099636"/>
          <a:ext cx="3137762" cy="2619122"/>
        </p:xfrm>
        <a:graphic>
          <a:graphicData uri="http://schemas.openxmlformats.org/drawingml/2006/chart">
            <c:chart xmlns:c="http://schemas.openxmlformats.org/drawingml/2006/chart" xmlns:r="http://schemas.openxmlformats.org/officeDocument/2006/relationships" r:id="rId2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57763" y="5234921"/>
            <a:ext cx="13495734" cy="4924358"/>
            <a:chOff x="0" y="0"/>
            <a:chExt cx="13495731" cy="4924362"/>
          </a:xfrm>
        </p:grpSpPr>
        <p:sp>
          <p:nvSpPr>
            <p:cNvPr id="3" name="Freeform 3"/>
            <p:cNvSpPr/>
            <p:nvPr/>
          </p:nvSpPr>
          <p:spPr>
            <a:xfrm>
              <a:off x="68199" y="68326"/>
              <a:ext cx="13359257" cy="4787773"/>
            </a:xfrm>
            <a:custGeom>
              <a:avLst/>
              <a:gdLst/>
              <a:ahLst/>
              <a:cxnLst/>
              <a:rect l="l" t="t" r="r" b="b"/>
              <a:pathLst>
                <a:path w="13359257" h="4787773">
                  <a:moveTo>
                    <a:pt x="0" y="4787773"/>
                  </a:moveTo>
                  <a:lnTo>
                    <a:pt x="13359257" y="4787773"/>
                  </a:lnTo>
                  <a:lnTo>
                    <a:pt x="13359257" y="0"/>
                  </a:lnTo>
                  <a:lnTo>
                    <a:pt x="0" y="0"/>
                  </a:lnTo>
                  <a:close/>
                </a:path>
              </a:pathLst>
            </a:custGeom>
            <a:solidFill>
              <a:srgbClr val="FFFDF5"/>
            </a:solidFill>
          </p:spPr>
        </p:sp>
        <p:sp>
          <p:nvSpPr>
            <p:cNvPr id="4" name="Freeform 4"/>
            <p:cNvSpPr/>
            <p:nvPr/>
          </p:nvSpPr>
          <p:spPr>
            <a:xfrm>
              <a:off x="63500" y="63500"/>
              <a:ext cx="13368782" cy="4797425"/>
            </a:xfrm>
            <a:custGeom>
              <a:avLst/>
              <a:gdLst/>
              <a:ahLst/>
              <a:cxnLst/>
              <a:rect l="l" t="t" r="r" b="b"/>
              <a:pathLst>
                <a:path w="13368782" h="4797425">
                  <a:moveTo>
                    <a:pt x="9525" y="4826"/>
                  </a:moveTo>
                  <a:lnTo>
                    <a:pt x="9525" y="4792599"/>
                  </a:lnTo>
                  <a:lnTo>
                    <a:pt x="4826" y="4792599"/>
                  </a:lnTo>
                  <a:lnTo>
                    <a:pt x="4826" y="4787773"/>
                  </a:lnTo>
                  <a:lnTo>
                    <a:pt x="13363956" y="4787773"/>
                  </a:lnTo>
                  <a:lnTo>
                    <a:pt x="13363956" y="4792599"/>
                  </a:lnTo>
                  <a:lnTo>
                    <a:pt x="13359130" y="4792599"/>
                  </a:lnTo>
                  <a:lnTo>
                    <a:pt x="13359130" y="4826"/>
                  </a:lnTo>
                  <a:lnTo>
                    <a:pt x="13363956" y="4826"/>
                  </a:lnTo>
                  <a:lnTo>
                    <a:pt x="13363956" y="9652"/>
                  </a:lnTo>
                  <a:lnTo>
                    <a:pt x="4826" y="9652"/>
                  </a:lnTo>
                  <a:lnTo>
                    <a:pt x="4826" y="4826"/>
                  </a:lnTo>
                  <a:lnTo>
                    <a:pt x="9652" y="4826"/>
                  </a:lnTo>
                  <a:moveTo>
                    <a:pt x="0" y="4826"/>
                  </a:moveTo>
                  <a:lnTo>
                    <a:pt x="0" y="0"/>
                  </a:lnTo>
                  <a:lnTo>
                    <a:pt x="4826" y="0"/>
                  </a:lnTo>
                  <a:lnTo>
                    <a:pt x="13363956" y="0"/>
                  </a:lnTo>
                  <a:lnTo>
                    <a:pt x="13368782" y="0"/>
                  </a:lnTo>
                  <a:lnTo>
                    <a:pt x="13368782" y="4826"/>
                  </a:lnTo>
                  <a:lnTo>
                    <a:pt x="13368782" y="4792599"/>
                  </a:lnTo>
                  <a:lnTo>
                    <a:pt x="13368782" y="4797425"/>
                  </a:lnTo>
                  <a:lnTo>
                    <a:pt x="13363956" y="4797425"/>
                  </a:lnTo>
                  <a:lnTo>
                    <a:pt x="4826" y="4797425"/>
                  </a:lnTo>
                  <a:lnTo>
                    <a:pt x="0" y="4797425"/>
                  </a:lnTo>
                  <a:lnTo>
                    <a:pt x="0" y="4792599"/>
                  </a:lnTo>
                  <a:lnTo>
                    <a:pt x="0" y="4826"/>
                  </a:lnTo>
                  <a:close/>
                </a:path>
              </a:pathLst>
            </a:custGeom>
            <a:solidFill>
              <a:srgbClr val="000000"/>
            </a:solidFill>
          </p:spPr>
        </p:sp>
      </p:grpSp>
      <p:grpSp>
        <p:nvGrpSpPr>
          <p:cNvPr id="5" name="Group 5"/>
          <p:cNvGrpSpPr>
            <a:grpSpLocks noChangeAspect="1"/>
          </p:cNvGrpSpPr>
          <p:nvPr/>
        </p:nvGrpSpPr>
        <p:grpSpPr>
          <a:xfrm>
            <a:off x="1196026" y="1100985"/>
            <a:ext cx="12395302" cy="87411"/>
            <a:chOff x="0" y="0"/>
            <a:chExt cx="12395302" cy="87414"/>
          </a:xfrm>
        </p:grpSpPr>
        <p:sp>
          <p:nvSpPr>
            <p:cNvPr id="6" name="Freeform 6"/>
            <p:cNvSpPr/>
            <p:nvPr/>
          </p:nvSpPr>
          <p:spPr>
            <a:xfrm>
              <a:off x="0" y="0"/>
              <a:ext cx="12395327" cy="87376"/>
            </a:xfrm>
            <a:custGeom>
              <a:avLst/>
              <a:gdLst/>
              <a:ahLst/>
              <a:cxnLst/>
              <a:rect l="l" t="t" r="r" b="b"/>
              <a:pathLst>
                <a:path w="12395327" h="87376">
                  <a:moveTo>
                    <a:pt x="0" y="87376"/>
                  </a:moveTo>
                  <a:lnTo>
                    <a:pt x="12395327" y="87376"/>
                  </a:lnTo>
                  <a:lnTo>
                    <a:pt x="12395327" y="0"/>
                  </a:lnTo>
                  <a:lnTo>
                    <a:pt x="0" y="0"/>
                  </a:lnTo>
                  <a:close/>
                </a:path>
              </a:pathLst>
            </a:custGeom>
            <a:solidFill>
              <a:srgbClr val="7399C6"/>
            </a:solidFill>
          </p:spPr>
        </p:sp>
      </p:grpSp>
      <p:sp>
        <p:nvSpPr>
          <p:cNvPr id="7" name="Freeform 7"/>
          <p:cNvSpPr/>
          <p:nvPr/>
        </p:nvSpPr>
        <p:spPr>
          <a:xfrm>
            <a:off x="178603" y="255013"/>
            <a:ext cx="845953" cy="845953"/>
          </a:xfrm>
          <a:custGeom>
            <a:avLst/>
            <a:gdLst/>
            <a:ahLst/>
            <a:cxnLst/>
            <a:rect l="l" t="t" r="r" b="b"/>
            <a:pathLst>
              <a:path w="845953" h="845953">
                <a:moveTo>
                  <a:pt x="0" y="0"/>
                </a:moveTo>
                <a:lnTo>
                  <a:pt x="845954" y="0"/>
                </a:lnTo>
                <a:lnTo>
                  <a:pt x="845954" y="845953"/>
                </a:lnTo>
                <a:lnTo>
                  <a:pt x="0" y="845953"/>
                </a:lnTo>
                <a:lnTo>
                  <a:pt x="0" y="0"/>
                </a:lnTo>
                <a:close/>
              </a:path>
            </a:pathLst>
          </a:custGeom>
          <a:blipFill>
            <a:blip r:embed="rId2"/>
            <a:stretch>
              <a:fillRect/>
            </a:stretch>
          </a:blipFill>
        </p:spPr>
      </p:sp>
      <p:sp>
        <p:nvSpPr>
          <p:cNvPr id="8" name="Freeform 8"/>
          <p:cNvSpPr/>
          <p:nvPr/>
        </p:nvSpPr>
        <p:spPr>
          <a:xfrm>
            <a:off x="10620375" y="65370"/>
            <a:ext cx="2868311" cy="972036"/>
          </a:xfrm>
          <a:custGeom>
            <a:avLst/>
            <a:gdLst/>
            <a:ahLst/>
            <a:cxnLst/>
            <a:rect l="l" t="t" r="r" b="b"/>
            <a:pathLst>
              <a:path w="2868311" h="972036">
                <a:moveTo>
                  <a:pt x="0" y="0"/>
                </a:moveTo>
                <a:lnTo>
                  <a:pt x="2868311" y="0"/>
                </a:lnTo>
                <a:lnTo>
                  <a:pt x="2868311" y="972036"/>
                </a:lnTo>
                <a:lnTo>
                  <a:pt x="0" y="972036"/>
                </a:lnTo>
                <a:lnTo>
                  <a:pt x="0" y="0"/>
                </a:lnTo>
                <a:close/>
              </a:path>
            </a:pathLst>
          </a:custGeom>
          <a:blipFill>
            <a:blip r:embed="rId3"/>
            <a:stretch>
              <a:fillRect/>
            </a:stretch>
          </a:blipFill>
        </p:spPr>
      </p:sp>
      <p:grpSp>
        <p:nvGrpSpPr>
          <p:cNvPr id="9" name="Group 9"/>
          <p:cNvGrpSpPr>
            <a:grpSpLocks noChangeAspect="1"/>
          </p:cNvGrpSpPr>
          <p:nvPr/>
        </p:nvGrpSpPr>
        <p:grpSpPr>
          <a:xfrm>
            <a:off x="255080" y="6179258"/>
            <a:ext cx="13296995" cy="1811236"/>
            <a:chOff x="0" y="0"/>
            <a:chExt cx="13296989" cy="1811236"/>
          </a:xfrm>
        </p:grpSpPr>
        <p:sp>
          <p:nvSpPr>
            <p:cNvPr id="10" name="Freeform 10"/>
            <p:cNvSpPr/>
            <p:nvPr/>
          </p:nvSpPr>
          <p:spPr>
            <a:xfrm>
              <a:off x="74422" y="74422"/>
              <a:ext cx="6517640" cy="1662430"/>
            </a:xfrm>
            <a:custGeom>
              <a:avLst/>
              <a:gdLst/>
              <a:ahLst/>
              <a:cxnLst/>
              <a:rect l="l" t="t" r="r" b="b"/>
              <a:pathLst>
                <a:path w="6517640" h="1662430">
                  <a:moveTo>
                    <a:pt x="0" y="1662430"/>
                  </a:moveTo>
                  <a:lnTo>
                    <a:pt x="6517640" y="1662430"/>
                  </a:lnTo>
                  <a:lnTo>
                    <a:pt x="6517640" y="0"/>
                  </a:lnTo>
                  <a:lnTo>
                    <a:pt x="0" y="0"/>
                  </a:lnTo>
                  <a:close/>
                </a:path>
              </a:pathLst>
            </a:custGeom>
            <a:solidFill>
              <a:srgbClr val="FFFFFF"/>
            </a:solidFill>
          </p:spPr>
        </p:sp>
        <p:sp>
          <p:nvSpPr>
            <p:cNvPr id="11" name="Freeform 11"/>
            <p:cNvSpPr/>
            <p:nvPr/>
          </p:nvSpPr>
          <p:spPr>
            <a:xfrm>
              <a:off x="63500" y="63500"/>
              <a:ext cx="6539484" cy="1684274"/>
            </a:xfrm>
            <a:custGeom>
              <a:avLst/>
              <a:gdLst/>
              <a:ahLst/>
              <a:cxnLst/>
              <a:rect l="l" t="t" r="r" b="b"/>
              <a:pathLst>
                <a:path w="6539484" h="1684274">
                  <a:moveTo>
                    <a:pt x="21844" y="10922"/>
                  </a:moveTo>
                  <a:lnTo>
                    <a:pt x="21844" y="1673352"/>
                  </a:lnTo>
                  <a:lnTo>
                    <a:pt x="10922" y="1673352"/>
                  </a:lnTo>
                  <a:lnTo>
                    <a:pt x="10922" y="1662430"/>
                  </a:lnTo>
                  <a:lnTo>
                    <a:pt x="6528562" y="1662430"/>
                  </a:lnTo>
                  <a:lnTo>
                    <a:pt x="6528562" y="1673352"/>
                  </a:lnTo>
                  <a:lnTo>
                    <a:pt x="6517640" y="1673352"/>
                  </a:lnTo>
                  <a:lnTo>
                    <a:pt x="6517640" y="10922"/>
                  </a:lnTo>
                  <a:lnTo>
                    <a:pt x="6528562" y="10922"/>
                  </a:lnTo>
                  <a:lnTo>
                    <a:pt x="6528562" y="21844"/>
                  </a:lnTo>
                  <a:lnTo>
                    <a:pt x="10922" y="21844"/>
                  </a:lnTo>
                  <a:lnTo>
                    <a:pt x="10922" y="10922"/>
                  </a:lnTo>
                  <a:lnTo>
                    <a:pt x="21844" y="10922"/>
                  </a:lnTo>
                  <a:moveTo>
                    <a:pt x="0" y="10922"/>
                  </a:moveTo>
                  <a:lnTo>
                    <a:pt x="0" y="0"/>
                  </a:lnTo>
                  <a:lnTo>
                    <a:pt x="10922" y="0"/>
                  </a:lnTo>
                  <a:lnTo>
                    <a:pt x="6528562" y="0"/>
                  </a:lnTo>
                  <a:lnTo>
                    <a:pt x="6539484" y="0"/>
                  </a:lnTo>
                  <a:lnTo>
                    <a:pt x="6539484" y="10922"/>
                  </a:lnTo>
                  <a:lnTo>
                    <a:pt x="6539484" y="1673352"/>
                  </a:lnTo>
                  <a:lnTo>
                    <a:pt x="6539484" y="1684274"/>
                  </a:lnTo>
                  <a:lnTo>
                    <a:pt x="6528562" y="1684274"/>
                  </a:lnTo>
                  <a:lnTo>
                    <a:pt x="10922" y="1684274"/>
                  </a:lnTo>
                  <a:lnTo>
                    <a:pt x="0" y="1684274"/>
                  </a:lnTo>
                  <a:lnTo>
                    <a:pt x="0" y="1673352"/>
                  </a:lnTo>
                  <a:lnTo>
                    <a:pt x="0" y="10922"/>
                  </a:lnTo>
                  <a:close/>
                </a:path>
              </a:pathLst>
            </a:custGeom>
            <a:solidFill>
              <a:srgbClr val="DC6D13"/>
            </a:solidFill>
          </p:spPr>
        </p:sp>
        <p:sp>
          <p:nvSpPr>
            <p:cNvPr id="12" name="Freeform 12"/>
            <p:cNvSpPr/>
            <p:nvPr/>
          </p:nvSpPr>
          <p:spPr>
            <a:xfrm>
              <a:off x="6704965" y="74422"/>
              <a:ext cx="6517640" cy="1662430"/>
            </a:xfrm>
            <a:custGeom>
              <a:avLst/>
              <a:gdLst/>
              <a:ahLst/>
              <a:cxnLst/>
              <a:rect l="l" t="t" r="r" b="b"/>
              <a:pathLst>
                <a:path w="6517640" h="1662430">
                  <a:moveTo>
                    <a:pt x="0" y="1662430"/>
                  </a:moveTo>
                  <a:lnTo>
                    <a:pt x="6517640" y="1662430"/>
                  </a:lnTo>
                  <a:lnTo>
                    <a:pt x="6517640" y="0"/>
                  </a:lnTo>
                  <a:lnTo>
                    <a:pt x="0" y="0"/>
                  </a:lnTo>
                  <a:close/>
                </a:path>
              </a:pathLst>
            </a:custGeom>
            <a:solidFill>
              <a:srgbClr val="FFFFFF"/>
            </a:solidFill>
          </p:spPr>
        </p:sp>
        <p:sp>
          <p:nvSpPr>
            <p:cNvPr id="13" name="Freeform 13"/>
            <p:cNvSpPr/>
            <p:nvPr/>
          </p:nvSpPr>
          <p:spPr>
            <a:xfrm>
              <a:off x="6694043" y="63500"/>
              <a:ext cx="6539484" cy="1684274"/>
            </a:xfrm>
            <a:custGeom>
              <a:avLst/>
              <a:gdLst/>
              <a:ahLst/>
              <a:cxnLst/>
              <a:rect l="l" t="t" r="r" b="b"/>
              <a:pathLst>
                <a:path w="6539484" h="1684274">
                  <a:moveTo>
                    <a:pt x="21844" y="10922"/>
                  </a:moveTo>
                  <a:lnTo>
                    <a:pt x="21844" y="1673352"/>
                  </a:lnTo>
                  <a:lnTo>
                    <a:pt x="10922" y="1673352"/>
                  </a:lnTo>
                  <a:lnTo>
                    <a:pt x="10922" y="1662430"/>
                  </a:lnTo>
                  <a:lnTo>
                    <a:pt x="6528562" y="1662430"/>
                  </a:lnTo>
                  <a:lnTo>
                    <a:pt x="6528562" y="1673352"/>
                  </a:lnTo>
                  <a:lnTo>
                    <a:pt x="6517640" y="1673352"/>
                  </a:lnTo>
                  <a:lnTo>
                    <a:pt x="6517640" y="10922"/>
                  </a:lnTo>
                  <a:lnTo>
                    <a:pt x="6528562" y="10922"/>
                  </a:lnTo>
                  <a:lnTo>
                    <a:pt x="6528562" y="21844"/>
                  </a:lnTo>
                  <a:lnTo>
                    <a:pt x="10922" y="21844"/>
                  </a:lnTo>
                  <a:lnTo>
                    <a:pt x="10922" y="10922"/>
                  </a:lnTo>
                  <a:lnTo>
                    <a:pt x="21844" y="10922"/>
                  </a:lnTo>
                  <a:moveTo>
                    <a:pt x="0" y="10922"/>
                  </a:moveTo>
                  <a:lnTo>
                    <a:pt x="0" y="0"/>
                  </a:lnTo>
                  <a:lnTo>
                    <a:pt x="10922" y="0"/>
                  </a:lnTo>
                  <a:lnTo>
                    <a:pt x="6528562" y="0"/>
                  </a:lnTo>
                  <a:lnTo>
                    <a:pt x="6539484" y="0"/>
                  </a:lnTo>
                  <a:lnTo>
                    <a:pt x="6539484" y="10922"/>
                  </a:lnTo>
                  <a:lnTo>
                    <a:pt x="6539484" y="1673352"/>
                  </a:lnTo>
                  <a:lnTo>
                    <a:pt x="6539484" y="1684274"/>
                  </a:lnTo>
                  <a:lnTo>
                    <a:pt x="6528562" y="1684274"/>
                  </a:lnTo>
                  <a:lnTo>
                    <a:pt x="10922" y="1684274"/>
                  </a:lnTo>
                  <a:lnTo>
                    <a:pt x="0" y="1684274"/>
                  </a:lnTo>
                  <a:lnTo>
                    <a:pt x="0" y="1673352"/>
                  </a:lnTo>
                  <a:lnTo>
                    <a:pt x="0" y="10922"/>
                  </a:lnTo>
                  <a:close/>
                </a:path>
              </a:pathLst>
            </a:custGeom>
            <a:solidFill>
              <a:srgbClr val="D97B2D"/>
            </a:solidFill>
          </p:spPr>
        </p:sp>
        <p:sp>
          <p:nvSpPr>
            <p:cNvPr id="14" name="Freeform 14"/>
            <p:cNvSpPr/>
            <p:nvPr/>
          </p:nvSpPr>
          <p:spPr>
            <a:xfrm>
              <a:off x="1346962" y="351536"/>
              <a:ext cx="3972560" cy="23114"/>
            </a:xfrm>
            <a:custGeom>
              <a:avLst/>
              <a:gdLst/>
              <a:ahLst/>
              <a:cxnLst/>
              <a:rect l="l" t="t" r="r" b="b"/>
              <a:pathLst>
                <a:path w="3972560" h="23114">
                  <a:moveTo>
                    <a:pt x="0" y="0"/>
                  </a:moveTo>
                  <a:lnTo>
                    <a:pt x="0" y="11557"/>
                  </a:lnTo>
                  <a:lnTo>
                    <a:pt x="0" y="0"/>
                  </a:lnTo>
                  <a:lnTo>
                    <a:pt x="3972560" y="0"/>
                  </a:lnTo>
                  <a:lnTo>
                    <a:pt x="3972560" y="11557"/>
                  </a:lnTo>
                  <a:lnTo>
                    <a:pt x="3972560" y="23114"/>
                  </a:lnTo>
                  <a:lnTo>
                    <a:pt x="0" y="23114"/>
                  </a:lnTo>
                  <a:lnTo>
                    <a:pt x="0" y="11557"/>
                  </a:lnTo>
                  <a:lnTo>
                    <a:pt x="0" y="0"/>
                  </a:lnTo>
                  <a:moveTo>
                    <a:pt x="0" y="23114"/>
                  </a:moveTo>
                  <a:lnTo>
                    <a:pt x="0" y="0"/>
                  </a:lnTo>
                  <a:lnTo>
                    <a:pt x="3972560" y="0"/>
                  </a:lnTo>
                  <a:lnTo>
                    <a:pt x="3972560" y="23114"/>
                  </a:lnTo>
                  <a:lnTo>
                    <a:pt x="0" y="23114"/>
                  </a:lnTo>
                  <a:close/>
                </a:path>
              </a:pathLst>
            </a:custGeom>
            <a:solidFill>
              <a:srgbClr val="DC6D13"/>
            </a:solidFill>
          </p:spPr>
        </p:sp>
        <p:sp>
          <p:nvSpPr>
            <p:cNvPr id="15" name="Freeform 15"/>
            <p:cNvSpPr/>
            <p:nvPr/>
          </p:nvSpPr>
          <p:spPr>
            <a:xfrm>
              <a:off x="8036687" y="351536"/>
              <a:ext cx="3854196" cy="23114"/>
            </a:xfrm>
            <a:custGeom>
              <a:avLst/>
              <a:gdLst/>
              <a:ahLst/>
              <a:cxnLst/>
              <a:rect l="l" t="t" r="r" b="b"/>
              <a:pathLst>
                <a:path w="3854196" h="23114">
                  <a:moveTo>
                    <a:pt x="0" y="0"/>
                  </a:moveTo>
                  <a:lnTo>
                    <a:pt x="0" y="11557"/>
                  </a:lnTo>
                  <a:lnTo>
                    <a:pt x="0" y="0"/>
                  </a:lnTo>
                  <a:lnTo>
                    <a:pt x="3854196" y="0"/>
                  </a:lnTo>
                  <a:lnTo>
                    <a:pt x="3854196" y="11557"/>
                  </a:lnTo>
                  <a:lnTo>
                    <a:pt x="3854196" y="23114"/>
                  </a:lnTo>
                  <a:lnTo>
                    <a:pt x="0" y="23114"/>
                  </a:lnTo>
                  <a:lnTo>
                    <a:pt x="0" y="11557"/>
                  </a:lnTo>
                  <a:lnTo>
                    <a:pt x="0" y="0"/>
                  </a:lnTo>
                  <a:moveTo>
                    <a:pt x="0" y="23114"/>
                  </a:moveTo>
                  <a:lnTo>
                    <a:pt x="0" y="0"/>
                  </a:lnTo>
                  <a:lnTo>
                    <a:pt x="3854196" y="0"/>
                  </a:lnTo>
                  <a:lnTo>
                    <a:pt x="3854196" y="23114"/>
                  </a:lnTo>
                  <a:lnTo>
                    <a:pt x="0" y="23114"/>
                  </a:lnTo>
                  <a:close/>
                </a:path>
              </a:pathLst>
            </a:custGeom>
            <a:solidFill>
              <a:srgbClr val="D97B2D"/>
            </a:solidFill>
          </p:spPr>
        </p:sp>
      </p:grpSp>
      <p:grpSp>
        <p:nvGrpSpPr>
          <p:cNvPr id="16" name="Group 16"/>
          <p:cNvGrpSpPr>
            <a:grpSpLocks noChangeAspect="1"/>
          </p:cNvGrpSpPr>
          <p:nvPr/>
        </p:nvGrpSpPr>
        <p:grpSpPr>
          <a:xfrm>
            <a:off x="264604" y="8086830"/>
            <a:ext cx="13242493" cy="1811236"/>
            <a:chOff x="0" y="0"/>
            <a:chExt cx="13242493" cy="1811236"/>
          </a:xfrm>
        </p:grpSpPr>
        <p:sp>
          <p:nvSpPr>
            <p:cNvPr id="17" name="Freeform 17"/>
            <p:cNvSpPr/>
            <p:nvPr/>
          </p:nvSpPr>
          <p:spPr>
            <a:xfrm>
              <a:off x="6695440" y="74422"/>
              <a:ext cx="6472682" cy="1652143"/>
            </a:xfrm>
            <a:custGeom>
              <a:avLst/>
              <a:gdLst/>
              <a:ahLst/>
              <a:cxnLst/>
              <a:rect l="l" t="t" r="r" b="b"/>
              <a:pathLst>
                <a:path w="6472682" h="1652143">
                  <a:moveTo>
                    <a:pt x="0" y="1652143"/>
                  </a:moveTo>
                  <a:lnTo>
                    <a:pt x="6472682" y="1652143"/>
                  </a:lnTo>
                  <a:lnTo>
                    <a:pt x="6472682" y="0"/>
                  </a:lnTo>
                  <a:lnTo>
                    <a:pt x="0" y="0"/>
                  </a:lnTo>
                  <a:close/>
                </a:path>
              </a:pathLst>
            </a:custGeom>
            <a:solidFill>
              <a:srgbClr val="FFFFFF"/>
            </a:solidFill>
          </p:spPr>
        </p:sp>
        <p:sp>
          <p:nvSpPr>
            <p:cNvPr id="18" name="Freeform 18"/>
            <p:cNvSpPr/>
            <p:nvPr/>
          </p:nvSpPr>
          <p:spPr>
            <a:xfrm>
              <a:off x="6684518" y="63500"/>
              <a:ext cx="6494525" cy="1673987"/>
            </a:xfrm>
            <a:custGeom>
              <a:avLst/>
              <a:gdLst/>
              <a:ahLst/>
              <a:cxnLst/>
              <a:rect l="l" t="t" r="r" b="b"/>
              <a:pathLst>
                <a:path w="6494525" h="1673987">
                  <a:moveTo>
                    <a:pt x="21844" y="10922"/>
                  </a:moveTo>
                  <a:lnTo>
                    <a:pt x="21844" y="1663065"/>
                  </a:lnTo>
                  <a:lnTo>
                    <a:pt x="10922" y="1663065"/>
                  </a:lnTo>
                  <a:lnTo>
                    <a:pt x="10922" y="1652143"/>
                  </a:lnTo>
                  <a:lnTo>
                    <a:pt x="6483604" y="1652143"/>
                  </a:lnTo>
                  <a:lnTo>
                    <a:pt x="6483604" y="1663065"/>
                  </a:lnTo>
                  <a:lnTo>
                    <a:pt x="6472682" y="1663065"/>
                  </a:lnTo>
                  <a:lnTo>
                    <a:pt x="6472682" y="10922"/>
                  </a:lnTo>
                  <a:lnTo>
                    <a:pt x="6483604" y="10922"/>
                  </a:lnTo>
                  <a:lnTo>
                    <a:pt x="6483604" y="21844"/>
                  </a:lnTo>
                  <a:lnTo>
                    <a:pt x="10922" y="21844"/>
                  </a:lnTo>
                  <a:lnTo>
                    <a:pt x="10922" y="10922"/>
                  </a:lnTo>
                  <a:lnTo>
                    <a:pt x="21844" y="10922"/>
                  </a:lnTo>
                  <a:moveTo>
                    <a:pt x="0" y="10922"/>
                  </a:moveTo>
                  <a:lnTo>
                    <a:pt x="0" y="0"/>
                  </a:lnTo>
                  <a:lnTo>
                    <a:pt x="10922" y="0"/>
                  </a:lnTo>
                  <a:lnTo>
                    <a:pt x="6483604" y="0"/>
                  </a:lnTo>
                  <a:lnTo>
                    <a:pt x="6494526" y="0"/>
                  </a:lnTo>
                  <a:lnTo>
                    <a:pt x="6494526" y="10922"/>
                  </a:lnTo>
                  <a:lnTo>
                    <a:pt x="6494526" y="1663065"/>
                  </a:lnTo>
                  <a:lnTo>
                    <a:pt x="6494526" y="1673987"/>
                  </a:lnTo>
                  <a:lnTo>
                    <a:pt x="6483604" y="1673987"/>
                  </a:lnTo>
                  <a:lnTo>
                    <a:pt x="10922" y="1673987"/>
                  </a:lnTo>
                  <a:lnTo>
                    <a:pt x="0" y="1673987"/>
                  </a:lnTo>
                  <a:lnTo>
                    <a:pt x="0" y="1663065"/>
                  </a:lnTo>
                  <a:lnTo>
                    <a:pt x="0" y="10922"/>
                  </a:lnTo>
                  <a:close/>
                </a:path>
              </a:pathLst>
            </a:custGeom>
            <a:solidFill>
              <a:srgbClr val="DC6F13"/>
            </a:solidFill>
          </p:spPr>
        </p:sp>
        <p:sp>
          <p:nvSpPr>
            <p:cNvPr id="19" name="Freeform 19"/>
            <p:cNvSpPr/>
            <p:nvPr/>
          </p:nvSpPr>
          <p:spPr>
            <a:xfrm>
              <a:off x="74422" y="74422"/>
              <a:ext cx="6517640" cy="1662430"/>
            </a:xfrm>
            <a:custGeom>
              <a:avLst/>
              <a:gdLst/>
              <a:ahLst/>
              <a:cxnLst/>
              <a:rect l="l" t="t" r="r" b="b"/>
              <a:pathLst>
                <a:path w="6517640" h="1662430">
                  <a:moveTo>
                    <a:pt x="0" y="1662430"/>
                  </a:moveTo>
                  <a:lnTo>
                    <a:pt x="6517640" y="1662430"/>
                  </a:lnTo>
                  <a:lnTo>
                    <a:pt x="6517640" y="0"/>
                  </a:lnTo>
                  <a:lnTo>
                    <a:pt x="0" y="0"/>
                  </a:lnTo>
                  <a:close/>
                </a:path>
              </a:pathLst>
            </a:custGeom>
            <a:solidFill>
              <a:srgbClr val="FFFFFF"/>
            </a:solidFill>
          </p:spPr>
        </p:sp>
        <p:sp>
          <p:nvSpPr>
            <p:cNvPr id="20" name="Freeform 20"/>
            <p:cNvSpPr/>
            <p:nvPr/>
          </p:nvSpPr>
          <p:spPr>
            <a:xfrm>
              <a:off x="63500" y="63500"/>
              <a:ext cx="6539484" cy="1684274"/>
            </a:xfrm>
            <a:custGeom>
              <a:avLst/>
              <a:gdLst/>
              <a:ahLst/>
              <a:cxnLst/>
              <a:rect l="l" t="t" r="r" b="b"/>
              <a:pathLst>
                <a:path w="6539484" h="1684274">
                  <a:moveTo>
                    <a:pt x="21844" y="10922"/>
                  </a:moveTo>
                  <a:lnTo>
                    <a:pt x="21844" y="1673352"/>
                  </a:lnTo>
                  <a:lnTo>
                    <a:pt x="10922" y="1673352"/>
                  </a:lnTo>
                  <a:lnTo>
                    <a:pt x="10922" y="1662430"/>
                  </a:lnTo>
                  <a:lnTo>
                    <a:pt x="6528562" y="1662430"/>
                  </a:lnTo>
                  <a:lnTo>
                    <a:pt x="6528562" y="1673352"/>
                  </a:lnTo>
                  <a:lnTo>
                    <a:pt x="6517640" y="1673352"/>
                  </a:lnTo>
                  <a:lnTo>
                    <a:pt x="6517640" y="10922"/>
                  </a:lnTo>
                  <a:lnTo>
                    <a:pt x="6528562" y="10922"/>
                  </a:lnTo>
                  <a:lnTo>
                    <a:pt x="6528562" y="21844"/>
                  </a:lnTo>
                  <a:lnTo>
                    <a:pt x="10922" y="21844"/>
                  </a:lnTo>
                  <a:lnTo>
                    <a:pt x="10922" y="10922"/>
                  </a:lnTo>
                  <a:lnTo>
                    <a:pt x="21844" y="10922"/>
                  </a:lnTo>
                  <a:moveTo>
                    <a:pt x="0" y="10922"/>
                  </a:moveTo>
                  <a:lnTo>
                    <a:pt x="0" y="0"/>
                  </a:lnTo>
                  <a:lnTo>
                    <a:pt x="10922" y="0"/>
                  </a:lnTo>
                  <a:lnTo>
                    <a:pt x="6528562" y="0"/>
                  </a:lnTo>
                  <a:lnTo>
                    <a:pt x="6539484" y="0"/>
                  </a:lnTo>
                  <a:lnTo>
                    <a:pt x="6539484" y="10922"/>
                  </a:lnTo>
                  <a:lnTo>
                    <a:pt x="6539484" y="1673352"/>
                  </a:lnTo>
                  <a:lnTo>
                    <a:pt x="6539484" y="1684274"/>
                  </a:lnTo>
                  <a:lnTo>
                    <a:pt x="6528562" y="1684274"/>
                  </a:lnTo>
                  <a:lnTo>
                    <a:pt x="10922" y="1684274"/>
                  </a:lnTo>
                  <a:lnTo>
                    <a:pt x="0" y="1684274"/>
                  </a:lnTo>
                  <a:lnTo>
                    <a:pt x="0" y="1673352"/>
                  </a:lnTo>
                  <a:lnTo>
                    <a:pt x="0" y="10922"/>
                  </a:lnTo>
                  <a:close/>
                </a:path>
              </a:pathLst>
            </a:custGeom>
            <a:solidFill>
              <a:srgbClr val="DC6D13"/>
            </a:solidFill>
          </p:spPr>
        </p:sp>
        <p:sp>
          <p:nvSpPr>
            <p:cNvPr id="21" name="Freeform 21"/>
            <p:cNvSpPr/>
            <p:nvPr/>
          </p:nvSpPr>
          <p:spPr>
            <a:xfrm>
              <a:off x="1699895" y="344424"/>
              <a:ext cx="3266694" cy="22860"/>
            </a:xfrm>
            <a:custGeom>
              <a:avLst/>
              <a:gdLst/>
              <a:ahLst/>
              <a:cxnLst/>
              <a:rect l="l" t="t" r="r" b="b"/>
              <a:pathLst>
                <a:path w="3266694" h="22860">
                  <a:moveTo>
                    <a:pt x="0" y="0"/>
                  </a:moveTo>
                  <a:lnTo>
                    <a:pt x="0" y="11430"/>
                  </a:lnTo>
                  <a:lnTo>
                    <a:pt x="0" y="0"/>
                  </a:lnTo>
                  <a:lnTo>
                    <a:pt x="3266694" y="0"/>
                  </a:lnTo>
                  <a:lnTo>
                    <a:pt x="3266694" y="11430"/>
                  </a:lnTo>
                  <a:lnTo>
                    <a:pt x="3266694" y="22860"/>
                  </a:lnTo>
                  <a:lnTo>
                    <a:pt x="0" y="22860"/>
                  </a:lnTo>
                  <a:lnTo>
                    <a:pt x="0" y="11430"/>
                  </a:lnTo>
                  <a:lnTo>
                    <a:pt x="0" y="0"/>
                  </a:lnTo>
                  <a:moveTo>
                    <a:pt x="0" y="22733"/>
                  </a:moveTo>
                  <a:lnTo>
                    <a:pt x="0" y="0"/>
                  </a:lnTo>
                  <a:lnTo>
                    <a:pt x="3266694" y="0"/>
                  </a:lnTo>
                  <a:lnTo>
                    <a:pt x="3266694" y="22733"/>
                  </a:lnTo>
                  <a:lnTo>
                    <a:pt x="0" y="22733"/>
                  </a:lnTo>
                  <a:close/>
                </a:path>
              </a:pathLst>
            </a:custGeom>
            <a:solidFill>
              <a:srgbClr val="DC6D13"/>
            </a:solidFill>
          </p:spPr>
        </p:sp>
        <p:sp>
          <p:nvSpPr>
            <p:cNvPr id="22" name="Freeform 22"/>
            <p:cNvSpPr/>
            <p:nvPr/>
          </p:nvSpPr>
          <p:spPr>
            <a:xfrm>
              <a:off x="8451088" y="343281"/>
              <a:ext cx="2961386" cy="23114"/>
            </a:xfrm>
            <a:custGeom>
              <a:avLst/>
              <a:gdLst/>
              <a:ahLst/>
              <a:cxnLst/>
              <a:rect l="l" t="t" r="r" b="b"/>
              <a:pathLst>
                <a:path w="2961386" h="23114">
                  <a:moveTo>
                    <a:pt x="0" y="0"/>
                  </a:moveTo>
                  <a:lnTo>
                    <a:pt x="0" y="11557"/>
                  </a:lnTo>
                  <a:lnTo>
                    <a:pt x="0" y="0"/>
                  </a:lnTo>
                  <a:lnTo>
                    <a:pt x="2961386" y="0"/>
                  </a:lnTo>
                  <a:lnTo>
                    <a:pt x="2961386" y="11557"/>
                  </a:lnTo>
                  <a:lnTo>
                    <a:pt x="2961386" y="23114"/>
                  </a:lnTo>
                  <a:lnTo>
                    <a:pt x="0" y="23114"/>
                  </a:lnTo>
                  <a:lnTo>
                    <a:pt x="0" y="11557"/>
                  </a:lnTo>
                  <a:lnTo>
                    <a:pt x="0" y="0"/>
                  </a:lnTo>
                  <a:moveTo>
                    <a:pt x="0" y="23114"/>
                  </a:moveTo>
                  <a:lnTo>
                    <a:pt x="0" y="0"/>
                  </a:lnTo>
                  <a:lnTo>
                    <a:pt x="2961386" y="0"/>
                  </a:lnTo>
                  <a:lnTo>
                    <a:pt x="2961386" y="23114"/>
                  </a:lnTo>
                  <a:lnTo>
                    <a:pt x="0" y="23114"/>
                  </a:lnTo>
                  <a:close/>
                </a:path>
              </a:pathLst>
            </a:custGeom>
            <a:solidFill>
              <a:srgbClr val="DC6D13"/>
            </a:solidFill>
          </p:spPr>
        </p:sp>
      </p:grpSp>
      <p:sp>
        <p:nvSpPr>
          <p:cNvPr id="23" name="Freeform 23"/>
          <p:cNvSpPr/>
          <p:nvPr/>
        </p:nvSpPr>
        <p:spPr>
          <a:xfrm>
            <a:off x="157763" y="1451105"/>
            <a:ext cx="13495734" cy="3929872"/>
          </a:xfrm>
          <a:custGeom>
            <a:avLst/>
            <a:gdLst/>
            <a:ahLst/>
            <a:cxnLst/>
            <a:rect l="l" t="t" r="r" b="b"/>
            <a:pathLst>
              <a:path w="13495734" h="3929872">
                <a:moveTo>
                  <a:pt x="0" y="0"/>
                </a:moveTo>
                <a:lnTo>
                  <a:pt x="13495734" y="0"/>
                </a:lnTo>
                <a:lnTo>
                  <a:pt x="13495734" y="3929872"/>
                </a:lnTo>
                <a:lnTo>
                  <a:pt x="0" y="39298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p:cNvSpPr txBox="1"/>
          <p:nvPr/>
        </p:nvSpPr>
        <p:spPr>
          <a:xfrm>
            <a:off x="1301806" y="635725"/>
            <a:ext cx="6500174" cy="453586"/>
          </a:xfrm>
          <a:prstGeom prst="rect">
            <a:avLst/>
          </a:prstGeom>
        </p:spPr>
        <p:txBody>
          <a:bodyPr wrap="square" lIns="0" tIns="0" rIns="0" bIns="0" rtlCol="0" anchor="t">
            <a:spAutoFit/>
          </a:bodyPr>
          <a:lstStyle/>
          <a:p>
            <a:pPr algn="l">
              <a:lnSpc>
                <a:spcPts val="3000"/>
              </a:lnSpc>
            </a:pPr>
            <a:r>
              <a:rPr lang="en-US" sz="6000" spc="84" dirty="0">
                <a:solidFill>
                  <a:srgbClr val="000000"/>
                </a:solidFill>
                <a:latin typeface="Maven Pro SemiBold" pitchFamily="2" charset="0"/>
                <a:ea typeface="IBM Plex Sans Condensed"/>
                <a:cs typeface="IBM Plex Sans Condensed"/>
                <a:sym typeface="IBM Plex Sans Condensed"/>
              </a:rPr>
              <a:t>Project Proposal</a:t>
            </a:r>
          </a:p>
        </p:txBody>
      </p:sp>
      <p:sp>
        <p:nvSpPr>
          <p:cNvPr id="25" name="TextBox 25"/>
          <p:cNvSpPr txBox="1"/>
          <p:nvPr/>
        </p:nvSpPr>
        <p:spPr>
          <a:xfrm>
            <a:off x="5853484" y="1291219"/>
            <a:ext cx="64913" cy="557403"/>
          </a:xfrm>
          <a:prstGeom prst="rect">
            <a:avLst/>
          </a:prstGeom>
        </p:spPr>
        <p:txBody>
          <a:bodyPr lIns="0" tIns="0" rIns="0" bIns="0" rtlCol="0" anchor="t">
            <a:spAutoFit/>
          </a:bodyPr>
          <a:lstStyle/>
          <a:p>
            <a:pPr algn="l">
              <a:lnSpc>
                <a:spcPts val="5011"/>
              </a:lnSpc>
            </a:pPr>
            <a:r>
              <a:rPr lang="en-US" sz="2004" spc="22">
                <a:solidFill>
                  <a:srgbClr val="17181C"/>
                </a:solidFill>
                <a:latin typeface="IBM Plex Sans Condensed"/>
                <a:ea typeface="IBM Plex Sans Condensed"/>
                <a:cs typeface="IBM Plex Sans Condensed"/>
                <a:sym typeface="IBM Plex Sans Condensed"/>
              </a:rPr>
              <a:t> </a:t>
            </a:r>
          </a:p>
        </p:txBody>
      </p:sp>
      <p:sp>
        <p:nvSpPr>
          <p:cNvPr id="26" name="TextBox 26"/>
          <p:cNvSpPr txBox="1"/>
          <p:nvPr/>
        </p:nvSpPr>
        <p:spPr>
          <a:xfrm>
            <a:off x="6119651" y="4867712"/>
            <a:ext cx="1694764" cy="324448"/>
          </a:xfrm>
          <a:prstGeom prst="rect">
            <a:avLst/>
          </a:prstGeom>
        </p:spPr>
        <p:txBody>
          <a:bodyPr wrap="square" lIns="0" tIns="0" rIns="0" bIns="0" rtlCol="0" anchor="t">
            <a:spAutoFit/>
          </a:bodyPr>
          <a:lstStyle/>
          <a:p>
            <a:pPr algn="l">
              <a:lnSpc>
                <a:spcPts val="2806"/>
              </a:lnSpc>
            </a:pPr>
            <a:r>
              <a:rPr lang="en-US" sz="2004" spc="26" dirty="0">
                <a:solidFill>
                  <a:srgbClr val="171B1C"/>
                </a:solidFill>
                <a:latin typeface="Maven Pro SemiBold" pitchFamily="2" charset="0"/>
                <a:ea typeface="IBM Plex Sans Condensed"/>
                <a:cs typeface="IBM Plex Sans Condensed"/>
                <a:sym typeface="IBM Plex Sans Condensed"/>
              </a:rPr>
              <a:t>Our Proposal</a:t>
            </a:r>
          </a:p>
        </p:txBody>
      </p:sp>
      <p:sp>
        <p:nvSpPr>
          <p:cNvPr id="27" name="TextBox 27"/>
          <p:cNvSpPr txBox="1"/>
          <p:nvPr/>
        </p:nvSpPr>
        <p:spPr>
          <a:xfrm>
            <a:off x="4983208" y="1538497"/>
            <a:ext cx="4371927" cy="324448"/>
          </a:xfrm>
          <a:prstGeom prst="rect">
            <a:avLst/>
          </a:prstGeom>
        </p:spPr>
        <p:txBody>
          <a:bodyPr wrap="square" lIns="0" tIns="0" rIns="0" bIns="0" rtlCol="0" anchor="t">
            <a:spAutoFit/>
          </a:bodyPr>
          <a:lstStyle/>
          <a:p>
            <a:pPr algn="l">
              <a:lnSpc>
                <a:spcPts val="2806"/>
              </a:lnSpc>
            </a:pPr>
            <a:r>
              <a:rPr lang="en-US" sz="2004" spc="26" dirty="0">
                <a:solidFill>
                  <a:srgbClr val="17181C"/>
                </a:solidFill>
                <a:latin typeface="Maven Pro SemiBold" pitchFamily="2" charset="0"/>
                <a:ea typeface="IBM Plex Sans Condensed"/>
                <a:cs typeface="IBM Plex Sans Condensed"/>
                <a:sym typeface="IBM Plex Sans Condensed"/>
              </a:rPr>
              <a:t>Current Limitations and Challenges</a:t>
            </a:r>
          </a:p>
        </p:txBody>
      </p:sp>
      <p:sp>
        <p:nvSpPr>
          <p:cNvPr id="28" name="TextBox 28"/>
          <p:cNvSpPr txBox="1"/>
          <p:nvPr/>
        </p:nvSpPr>
        <p:spPr>
          <a:xfrm>
            <a:off x="726024" y="2441660"/>
            <a:ext cx="2351970" cy="1596656"/>
          </a:xfrm>
          <a:prstGeom prst="rect">
            <a:avLst/>
          </a:prstGeom>
        </p:spPr>
        <p:txBody>
          <a:bodyPr lIns="0" tIns="0" rIns="0" bIns="0" rtlCol="0" anchor="t">
            <a:spAutoFit/>
          </a:bodyPr>
          <a:lstStyle/>
          <a:p>
            <a:pPr algn="ctr">
              <a:lnSpc>
                <a:spcPts val="1802"/>
              </a:lnSpc>
            </a:pPr>
            <a:r>
              <a:rPr lang="en-US" sz="1400" spc="10" dirty="0">
                <a:solidFill>
                  <a:srgbClr val="17181C"/>
                </a:solidFill>
                <a:latin typeface="Maven Pro" pitchFamily="2" charset="0"/>
                <a:ea typeface="IBM Plex Sans Condensed"/>
                <a:cs typeface="IBM Plex Sans Condensed"/>
                <a:sym typeface="IBM Plex Sans Condensed"/>
              </a:rPr>
              <a:t>Existing solar infrastructure in the communities provide only basic energy and lighting, restricting the ability to power larger devices or support community </a:t>
            </a:r>
            <a:r>
              <a:rPr lang="en-US" sz="1400" spc="2" dirty="0">
                <a:solidFill>
                  <a:srgbClr val="17181C"/>
                </a:solidFill>
                <a:latin typeface="Maven Pro" pitchFamily="2" charset="0"/>
                <a:ea typeface="IBM Plex Sans Condensed"/>
                <a:cs typeface="IBM Plex Sans Condensed"/>
                <a:sym typeface="IBM Plex Sans Condensed"/>
              </a:rPr>
              <a:t>infrastruc</a:t>
            </a:r>
            <a:r>
              <a:rPr lang="en-US" sz="1400" spc="2" dirty="0">
                <a:solidFill>
                  <a:srgbClr val="000000"/>
                </a:solidFill>
                <a:latin typeface="Maven Pro" pitchFamily="2" charset="0"/>
                <a:ea typeface="IBM Plex Sans Condensed"/>
                <a:cs typeface="IBM Plex Sans Condensed"/>
                <a:sym typeface="IBM Plex Sans Condensed"/>
              </a:rPr>
              <a:t>t</a:t>
            </a:r>
            <a:r>
              <a:rPr lang="en-US" sz="1400" spc="2" dirty="0">
                <a:solidFill>
                  <a:srgbClr val="17181C"/>
                </a:solidFill>
                <a:latin typeface="Maven Pro" pitchFamily="2" charset="0"/>
                <a:ea typeface="IBM Plex Sans Condensed"/>
                <a:cs typeface="IBM Plex Sans Condensed"/>
                <a:sym typeface="IBM Plex Sans Condensed"/>
              </a:rPr>
              <a:t>ure.</a:t>
            </a:r>
            <a:endParaRPr lang="en-US" sz="1400" spc="10" dirty="0">
              <a:solidFill>
                <a:srgbClr val="17181C"/>
              </a:solidFill>
              <a:latin typeface="Maven Pro" pitchFamily="2" charset="0"/>
              <a:ea typeface="IBM Plex Sans Condensed"/>
              <a:cs typeface="IBM Plex Sans Condensed"/>
              <a:sym typeface="IBM Plex Sans Condensed"/>
            </a:endParaRPr>
          </a:p>
        </p:txBody>
      </p:sp>
      <p:sp>
        <p:nvSpPr>
          <p:cNvPr id="30" name="TextBox 30"/>
          <p:cNvSpPr txBox="1"/>
          <p:nvPr/>
        </p:nvSpPr>
        <p:spPr>
          <a:xfrm>
            <a:off x="4028090" y="2463483"/>
            <a:ext cx="2455621" cy="1596656"/>
          </a:xfrm>
          <a:prstGeom prst="rect">
            <a:avLst/>
          </a:prstGeom>
        </p:spPr>
        <p:txBody>
          <a:bodyPr lIns="0" tIns="0" rIns="0" bIns="0" rtlCol="0" anchor="t">
            <a:spAutoFit/>
          </a:bodyPr>
          <a:lstStyle/>
          <a:p>
            <a:pPr algn="ctr">
              <a:lnSpc>
                <a:spcPts val="1802"/>
              </a:lnSpc>
            </a:pPr>
            <a:r>
              <a:rPr lang="en-US" sz="1400" spc="4" dirty="0">
                <a:solidFill>
                  <a:srgbClr val="17181C"/>
                </a:solidFill>
                <a:latin typeface="Maven Pro" pitchFamily="2" charset="0"/>
                <a:ea typeface="IBM Plex Sans Condensed"/>
                <a:cs typeface="IBM Plex Sans Condensed"/>
                <a:sym typeface="IBM Plex Sans Condensed"/>
              </a:rPr>
              <a:t>Many Solar Mamas and their communities lack reliable internet access and digital devices, limiting </a:t>
            </a:r>
          </a:p>
          <a:p>
            <a:pPr algn="ctr">
              <a:lnSpc>
                <a:spcPts val="1802"/>
              </a:lnSpc>
            </a:pPr>
            <a:r>
              <a:rPr lang="en-US" sz="1400" spc="4" dirty="0">
                <a:solidFill>
                  <a:srgbClr val="17181C"/>
                </a:solidFill>
                <a:latin typeface="Maven Pro" pitchFamily="2" charset="0"/>
                <a:ea typeface="IBM Plex Sans Condensed"/>
                <a:cs typeface="IBM Plex Sans Condensed"/>
                <a:sym typeface="IBM Plex Sans Condensed"/>
              </a:rPr>
              <a:t>opportunities for online education, medicine, </a:t>
            </a:r>
            <a:r>
              <a:rPr lang="en-US" sz="1400" spc="7" dirty="0">
                <a:solidFill>
                  <a:srgbClr val="17181C"/>
                </a:solidFill>
                <a:latin typeface="Maven Pro" pitchFamily="2" charset="0"/>
                <a:ea typeface="IBM Plex Sans Condensed"/>
                <a:cs typeface="IBM Plex Sans Condensed"/>
                <a:sym typeface="IBM Plex Sans Condensed"/>
              </a:rPr>
              <a:t>and digital financial services.</a:t>
            </a:r>
          </a:p>
        </p:txBody>
      </p:sp>
      <p:sp>
        <p:nvSpPr>
          <p:cNvPr id="32" name="TextBox 32"/>
          <p:cNvSpPr txBox="1"/>
          <p:nvPr/>
        </p:nvSpPr>
        <p:spPr>
          <a:xfrm>
            <a:off x="7353361" y="2441486"/>
            <a:ext cx="2419741" cy="1827488"/>
          </a:xfrm>
          <a:prstGeom prst="rect">
            <a:avLst/>
          </a:prstGeom>
        </p:spPr>
        <p:txBody>
          <a:bodyPr lIns="0" tIns="0" rIns="0" bIns="0" rtlCol="0" anchor="t">
            <a:spAutoFit/>
          </a:bodyPr>
          <a:lstStyle/>
          <a:p>
            <a:pPr algn="ctr">
              <a:lnSpc>
                <a:spcPts val="1802"/>
              </a:lnSpc>
            </a:pPr>
            <a:r>
              <a:rPr lang="en-US" sz="1400" spc="5" dirty="0">
                <a:solidFill>
                  <a:srgbClr val="17181C"/>
                </a:solidFill>
                <a:latin typeface="Maven Pro" pitchFamily="2" charset="0"/>
                <a:ea typeface="IBM Plex Sans Condensed"/>
                <a:cs typeface="IBM Plex Sans Condensed"/>
                <a:sym typeface="IBM Plex Sans Condensed"/>
              </a:rPr>
              <a:t>While some digital tools have been introduced, many Solar Mamas have only minimal training in using mobiles, tablets or internet resources, restricting their ability to leverage technology for </a:t>
            </a:r>
            <a:r>
              <a:rPr lang="en-US" sz="1400" spc="7" dirty="0">
                <a:solidFill>
                  <a:srgbClr val="17181C"/>
                </a:solidFill>
                <a:latin typeface="Maven Pro" pitchFamily="2" charset="0"/>
                <a:ea typeface="IBM Plex Sans Condensed"/>
                <a:cs typeface="IBM Plex Sans Condensed"/>
                <a:sym typeface="IBM Plex Sans Condensed"/>
              </a:rPr>
              <a:t>broader community benefit</a:t>
            </a:r>
          </a:p>
        </p:txBody>
      </p:sp>
      <p:sp>
        <p:nvSpPr>
          <p:cNvPr id="34" name="TextBox 34"/>
          <p:cNvSpPr txBox="1"/>
          <p:nvPr/>
        </p:nvSpPr>
        <p:spPr>
          <a:xfrm>
            <a:off x="10620375" y="2441486"/>
            <a:ext cx="2546118" cy="1827488"/>
          </a:xfrm>
          <a:prstGeom prst="rect">
            <a:avLst/>
          </a:prstGeom>
        </p:spPr>
        <p:txBody>
          <a:bodyPr lIns="0" tIns="0" rIns="0" bIns="0" rtlCol="0" anchor="t">
            <a:spAutoFit/>
          </a:bodyPr>
          <a:lstStyle/>
          <a:p>
            <a:pPr algn="ctr">
              <a:lnSpc>
                <a:spcPts val="1802"/>
              </a:lnSpc>
            </a:pPr>
            <a:r>
              <a:rPr lang="en-US" sz="1400" spc="2" dirty="0">
                <a:solidFill>
                  <a:srgbClr val="17181C"/>
                </a:solidFill>
                <a:latin typeface="Maven Pro" pitchFamily="2" charset="0"/>
                <a:ea typeface="IBM Plex Sans Condensed"/>
                <a:cs typeface="IBM Plex Sans Condensed"/>
                <a:sym typeface="IBM Plex Sans Condensed"/>
              </a:rPr>
              <a:t>The absence of dependable electricity directly limits </a:t>
            </a:r>
          </a:p>
          <a:p>
            <a:pPr algn="ctr">
              <a:lnSpc>
                <a:spcPts val="1802"/>
              </a:lnSpc>
            </a:pPr>
            <a:r>
              <a:rPr lang="en-US" sz="1400" spc="2" dirty="0">
                <a:solidFill>
                  <a:srgbClr val="17181C"/>
                </a:solidFill>
                <a:latin typeface="Maven Pro" pitchFamily="2" charset="0"/>
                <a:ea typeface="IBM Plex Sans Condensed"/>
                <a:cs typeface="IBM Plex Sans Condensed"/>
                <a:sym typeface="IBM Plex Sans Condensed"/>
              </a:rPr>
              <a:t>access to quality education and healthcare. Students </a:t>
            </a:r>
          </a:p>
          <a:p>
            <a:pPr algn="ctr">
              <a:lnSpc>
                <a:spcPts val="1802"/>
              </a:lnSpc>
            </a:pPr>
            <a:r>
              <a:rPr lang="en-US" sz="1400" spc="2" dirty="0">
                <a:solidFill>
                  <a:srgbClr val="17181C"/>
                </a:solidFill>
                <a:latin typeface="Maven Pro" pitchFamily="2" charset="0"/>
                <a:ea typeface="IBM Plex Sans Condensed"/>
                <a:cs typeface="IBM Plex Sans Condensed"/>
                <a:sym typeface="IBM Plex Sans Condensed"/>
              </a:rPr>
              <a:t>can't study after dark; clinics can’t refrigerate vaccines etc.—perpetuating poverty &amp; slowing community progress.</a:t>
            </a:r>
          </a:p>
        </p:txBody>
      </p:sp>
      <p:sp>
        <p:nvSpPr>
          <p:cNvPr id="38" name="TextBox 38"/>
          <p:cNvSpPr txBox="1"/>
          <p:nvPr/>
        </p:nvSpPr>
        <p:spPr>
          <a:xfrm>
            <a:off x="318580" y="5385111"/>
            <a:ext cx="13264156" cy="673326"/>
          </a:xfrm>
          <a:prstGeom prst="rect">
            <a:avLst/>
          </a:prstGeom>
        </p:spPr>
        <p:txBody>
          <a:bodyPr wrap="square" lIns="0" tIns="0" rIns="0" bIns="0" rtlCol="0" anchor="t">
            <a:spAutoFit/>
          </a:bodyPr>
          <a:lstStyle/>
          <a:p>
            <a:pPr algn="ctr">
              <a:lnSpc>
                <a:spcPts val="1802"/>
              </a:lnSpc>
            </a:pPr>
            <a:r>
              <a:rPr lang="en-US" sz="1400" spc="7" dirty="0">
                <a:solidFill>
                  <a:srgbClr val="17181C"/>
                </a:solidFill>
                <a:latin typeface="Maven Pro" pitchFamily="2" charset="0"/>
                <a:ea typeface="IBM Plex Sans Condensed"/>
                <a:cs typeface="IBM Plex Sans Condensed"/>
                <a:sym typeface="IBM Plex Sans Condensed"/>
              </a:rPr>
              <a:t>An </a:t>
            </a:r>
            <a:r>
              <a:rPr lang="en-US" sz="1400" b="1" spc="7" dirty="0">
                <a:solidFill>
                  <a:srgbClr val="17181C"/>
                </a:solidFill>
                <a:latin typeface="Maven Pro" pitchFamily="2" charset="0"/>
                <a:ea typeface="IBM Plex Sans Condensed"/>
                <a:cs typeface="IBM Plex Sans Condensed"/>
                <a:sym typeface="IBM Plex Sans Condensed"/>
              </a:rPr>
              <a:t>uplift of the current Solar Mamas project </a:t>
            </a:r>
            <a:r>
              <a:rPr lang="en-US" sz="1400" spc="7" dirty="0">
                <a:solidFill>
                  <a:srgbClr val="17181C"/>
                </a:solidFill>
                <a:latin typeface="Maven Pro" pitchFamily="2" charset="0"/>
                <a:ea typeface="IBM Plex Sans Condensed"/>
                <a:cs typeface="IBM Plex Sans Condensed"/>
                <a:sym typeface="IBM Plex Sans Condensed"/>
              </a:rPr>
              <a:t>to create more resilient and economically active communities. This proposal aims to empower existing under-served communities by providing access to </a:t>
            </a:r>
            <a:r>
              <a:rPr lang="en-US" sz="1400" b="1" spc="7" dirty="0">
                <a:solidFill>
                  <a:srgbClr val="17181C"/>
                </a:solidFill>
                <a:latin typeface="Maven Pro" pitchFamily="2" charset="0"/>
                <a:ea typeface="IBM Plex Sans Condensed"/>
                <a:cs typeface="IBM Plex Sans Condensed"/>
                <a:sym typeface="IBM Plex Sans Condensed"/>
              </a:rPr>
              <a:t>more reliable and powerful, self-sufficient solar energy</a:t>
            </a:r>
            <a:r>
              <a:rPr lang="en-US" sz="1400" spc="7" dirty="0">
                <a:solidFill>
                  <a:srgbClr val="17181C"/>
                </a:solidFill>
                <a:latin typeface="Maven Pro" pitchFamily="2" charset="0"/>
                <a:ea typeface="IBM Plex Sans Condensed"/>
                <a:cs typeface="IBM Plex Sans Condensed"/>
                <a:sym typeface="IBM Plex Sans Condensed"/>
              </a:rPr>
              <a:t>. This initiative will combine household systems with larger community-based solar solutions, installing equipment and resources to create a foundation for economic growth, improved healthcare, and digital inclusion. </a:t>
            </a:r>
          </a:p>
        </p:txBody>
      </p:sp>
      <p:sp>
        <p:nvSpPr>
          <p:cNvPr id="39" name="TextBox 39"/>
          <p:cNvSpPr txBox="1"/>
          <p:nvPr/>
        </p:nvSpPr>
        <p:spPr>
          <a:xfrm>
            <a:off x="726024" y="2070992"/>
            <a:ext cx="2546118" cy="290079"/>
          </a:xfrm>
          <a:prstGeom prst="rect">
            <a:avLst/>
          </a:prstGeom>
        </p:spPr>
        <p:txBody>
          <a:bodyPr wrap="square" lIns="0" tIns="0" rIns="0" bIns="0" rtlCol="0" anchor="t">
            <a:spAutoFit/>
          </a:bodyPr>
          <a:lstStyle/>
          <a:p>
            <a:pPr algn="l">
              <a:lnSpc>
                <a:spcPts val="2526"/>
              </a:lnSpc>
            </a:pPr>
            <a:r>
              <a:rPr lang="en-US" sz="1804" spc="-23" dirty="0">
                <a:solidFill>
                  <a:srgbClr val="000000"/>
                </a:solidFill>
                <a:latin typeface="Maven Pro SemiBold" pitchFamily="2" charset="0"/>
                <a:ea typeface="IBM Plex Sans"/>
                <a:cs typeface="IBM Plex Sans"/>
                <a:sym typeface="IBM Plex Sans"/>
              </a:rPr>
              <a:t>Limited Power Output</a:t>
            </a:r>
          </a:p>
        </p:txBody>
      </p:sp>
      <p:sp>
        <p:nvSpPr>
          <p:cNvPr id="40" name="TextBox 40"/>
          <p:cNvSpPr txBox="1"/>
          <p:nvPr/>
        </p:nvSpPr>
        <p:spPr>
          <a:xfrm>
            <a:off x="1602010" y="6229702"/>
            <a:ext cx="4051973" cy="313291"/>
          </a:xfrm>
          <a:prstGeom prst="rect">
            <a:avLst/>
          </a:prstGeom>
        </p:spPr>
        <p:txBody>
          <a:bodyPr lIns="0" tIns="0" rIns="0" bIns="0" rtlCol="0" anchor="t">
            <a:spAutoFit/>
          </a:bodyPr>
          <a:lstStyle/>
          <a:p>
            <a:pPr algn="l">
              <a:lnSpc>
                <a:spcPts val="2793"/>
              </a:lnSpc>
            </a:pPr>
            <a:r>
              <a:rPr lang="en-US" sz="1600" spc="-21" dirty="0">
                <a:solidFill>
                  <a:srgbClr val="DC6D13"/>
                </a:solidFill>
                <a:latin typeface="Maven Pro SemiBold" pitchFamily="2" charset="0"/>
                <a:ea typeface="IBM Plex Sans"/>
                <a:cs typeface="IBM Plex Sans"/>
                <a:sym typeface="IBM Plex Sans"/>
              </a:rPr>
              <a:t>Community Level Energy System ($80k)</a:t>
            </a:r>
          </a:p>
        </p:txBody>
      </p:sp>
      <p:sp>
        <p:nvSpPr>
          <p:cNvPr id="41" name="TextBox 41"/>
          <p:cNvSpPr txBox="1"/>
          <p:nvPr/>
        </p:nvSpPr>
        <p:spPr>
          <a:xfrm>
            <a:off x="2430113" y="6573660"/>
            <a:ext cx="44920" cy="299676"/>
          </a:xfrm>
          <a:prstGeom prst="rect">
            <a:avLst/>
          </a:prstGeom>
        </p:spPr>
        <p:txBody>
          <a:bodyPr lIns="0" tIns="0" rIns="0" bIns="0" rtlCol="0" anchor="t">
            <a:spAutoFit/>
          </a:bodyPr>
          <a:lstStyle/>
          <a:p>
            <a:pPr algn="l">
              <a:lnSpc>
                <a:spcPts val="2574"/>
              </a:lnSpc>
            </a:pPr>
            <a:r>
              <a:rPr lang="en-US" sz="1387" spc="2">
                <a:solidFill>
                  <a:srgbClr val="17181C"/>
                </a:solidFill>
                <a:latin typeface="IBM Plex Sans Condensed"/>
                <a:ea typeface="IBM Plex Sans Condensed"/>
                <a:cs typeface="IBM Plex Sans Condensed"/>
                <a:sym typeface="IBM Plex Sans Condensed"/>
              </a:rPr>
              <a:t> </a:t>
            </a:r>
          </a:p>
        </p:txBody>
      </p:sp>
      <p:sp>
        <p:nvSpPr>
          <p:cNvPr id="42" name="TextBox 42"/>
          <p:cNvSpPr txBox="1"/>
          <p:nvPr/>
        </p:nvSpPr>
        <p:spPr>
          <a:xfrm>
            <a:off x="4551893" y="2064849"/>
            <a:ext cx="1516536" cy="290079"/>
          </a:xfrm>
          <a:prstGeom prst="rect">
            <a:avLst/>
          </a:prstGeom>
        </p:spPr>
        <p:txBody>
          <a:bodyPr wrap="square" lIns="0" tIns="0" rIns="0" bIns="0" rtlCol="0" anchor="t">
            <a:spAutoFit/>
          </a:bodyPr>
          <a:lstStyle/>
          <a:p>
            <a:pPr algn="l">
              <a:lnSpc>
                <a:spcPts val="2526"/>
              </a:lnSpc>
            </a:pPr>
            <a:r>
              <a:rPr lang="en-US" sz="1804" spc="-21" dirty="0">
                <a:solidFill>
                  <a:srgbClr val="000000"/>
                </a:solidFill>
                <a:latin typeface="Maven Pro SemiBold" pitchFamily="2" charset="0"/>
                <a:ea typeface="IBM Plex Sans"/>
                <a:cs typeface="IBM Plex Sans"/>
                <a:sym typeface="IBM Plex Sans"/>
              </a:rPr>
              <a:t>Digital Divide</a:t>
            </a:r>
          </a:p>
        </p:txBody>
      </p:sp>
      <p:sp>
        <p:nvSpPr>
          <p:cNvPr id="43" name="TextBox 43"/>
          <p:cNvSpPr txBox="1"/>
          <p:nvPr/>
        </p:nvSpPr>
        <p:spPr>
          <a:xfrm>
            <a:off x="7814415" y="2070992"/>
            <a:ext cx="1756510" cy="290079"/>
          </a:xfrm>
          <a:prstGeom prst="rect">
            <a:avLst/>
          </a:prstGeom>
        </p:spPr>
        <p:txBody>
          <a:bodyPr wrap="square" lIns="0" tIns="0" rIns="0" bIns="0" rtlCol="0" anchor="t">
            <a:spAutoFit/>
          </a:bodyPr>
          <a:lstStyle/>
          <a:p>
            <a:pPr algn="l">
              <a:lnSpc>
                <a:spcPts val="2526"/>
              </a:lnSpc>
            </a:pPr>
            <a:r>
              <a:rPr lang="en-US" sz="1804" spc="-21">
                <a:solidFill>
                  <a:srgbClr val="000000"/>
                </a:solidFill>
                <a:latin typeface="Maven Pro SemiBold" pitchFamily="2" charset="0"/>
                <a:ea typeface="IBM Plex Sans"/>
                <a:cs typeface="IBM Plex Sans"/>
                <a:sym typeface="IBM Plex Sans"/>
              </a:rPr>
              <a:t>Digital Literacy</a:t>
            </a:r>
          </a:p>
        </p:txBody>
      </p:sp>
      <p:sp>
        <p:nvSpPr>
          <p:cNvPr id="44" name="TextBox 44"/>
          <p:cNvSpPr txBox="1"/>
          <p:nvPr/>
        </p:nvSpPr>
        <p:spPr>
          <a:xfrm>
            <a:off x="8715689" y="8148076"/>
            <a:ext cx="3020644" cy="284437"/>
          </a:xfrm>
          <a:prstGeom prst="rect">
            <a:avLst/>
          </a:prstGeom>
        </p:spPr>
        <p:txBody>
          <a:bodyPr lIns="0" tIns="0" rIns="0" bIns="0" rtlCol="0" anchor="t">
            <a:spAutoFit/>
          </a:bodyPr>
          <a:lstStyle/>
          <a:p>
            <a:pPr algn="l">
              <a:lnSpc>
                <a:spcPts val="2526"/>
              </a:lnSpc>
            </a:pPr>
            <a:r>
              <a:rPr lang="en-US" sz="1600" spc="-23">
                <a:solidFill>
                  <a:srgbClr val="DC6D13"/>
                </a:solidFill>
                <a:latin typeface="Maven Pro SemiBold" pitchFamily="2" charset="0"/>
                <a:ea typeface="IBM Plex Sans"/>
                <a:cs typeface="IBM Plex Sans"/>
                <a:sym typeface="IBM Plex Sans"/>
              </a:rPr>
              <a:t>Educational resources ($50k)</a:t>
            </a:r>
          </a:p>
        </p:txBody>
      </p:sp>
      <p:sp>
        <p:nvSpPr>
          <p:cNvPr id="45" name="TextBox 45"/>
          <p:cNvSpPr txBox="1"/>
          <p:nvPr/>
        </p:nvSpPr>
        <p:spPr>
          <a:xfrm>
            <a:off x="8291713" y="6229702"/>
            <a:ext cx="3931348" cy="313291"/>
          </a:xfrm>
          <a:prstGeom prst="rect">
            <a:avLst/>
          </a:prstGeom>
        </p:spPr>
        <p:txBody>
          <a:bodyPr lIns="0" tIns="0" rIns="0" bIns="0" rtlCol="0" anchor="t">
            <a:spAutoFit/>
          </a:bodyPr>
          <a:lstStyle/>
          <a:p>
            <a:pPr algn="l">
              <a:lnSpc>
                <a:spcPts val="2793"/>
              </a:lnSpc>
            </a:pPr>
            <a:r>
              <a:rPr lang="en-US" sz="1600" spc="-25">
                <a:solidFill>
                  <a:srgbClr val="D97B2D"/>
                </a:solidFill>
                <a:latin typeface="Maven Pro SemiBold" pitchFamily="2" charset="0"/>
                <a:ea typeface="IBM Plex Sans"/>
                <a:cs typeface="IBM Plex Sans"/>
                <a:sym typeface="IBM Plex Sans"/>
              </a:rPr>
              <a:t>Household Level Energy Access ($70k)</a:t>
            </a:r>
          </a:p>
        </p:txBody>
      </p:sp>
      <p:sp>
        <p:nvSpPr>
          <p:cNvPr id="46" name="TextBox 46"/>
          <p:cNvSpPr txBox="1"/>
          <p:nvPr/>
        </p:nvSpPr>
        <p:spPr>
          <a:xfrm>
            <a:off x="8786508" y="6573479"/>
            <a:ext cx="44920" cy="299676"/>
          </a:xfrm>
          <a:prstGeom prst="rect">
            <a:avLst/>
          </a:prstGeom>
        </p:spPr>
        <p:txBody>
          <a:bodyPr lIns="0" tIns="0" rIns="0" bIns="0" rtlCol="0" anchor="t">
            <a:spAutoFit/>
          </a:bodyPr>
          <a:lstStyle/>
          <a:p>
            <a:pPr algn="l">
              <a:lnSpc>
                <a:spcPts val="2571"/>
              </a:lnSpc>
            </a:pPr>
            <a:r>
              <a:rPr lang="en-US" sz="1387" spc="2">
                <a:solidFill>
                  <a:srgbClr val="17181C"/>
                </a:solidFill>
                <a:latin typeface="IBM Plex Sans Condensed"/>
                <a:ea typeface="IBM Plex Sans Condensed"/>
                <a:cs typeface="IBM Plex Sans Condensed"/>
                <a:sym typeface="IBM Plex Sans Condensed"/>
              </a:rPr>
              <a:t> </a:t>
            </a:r>
          </a:p>
        </p:txBody>
      </p:sp>
      <p:sp>
        <p:nvSpPr>
          <p:cNvPr id="47" name="TextBox 47"/>
          <p:cNvSpPr txBox="1"/>
          <p:nvPr/>
        </p:nvSpPr>
        <p:spPr>
          <a:xfrm>
            <a:off x="11114808" y="2070992"/>
            <a:ext cx="1775248" cy="290079"/>
          </a:xfrm>
          <a:prstGeom prst="rect">
            <a:avLst/>
          </a:prstGeom>
        </p:spPr>
        <p:txBody>
          <a:bodyPr wrap="square" lIns="0" tIns="0" rIns="0" bIns="0" rtlCol="0" anchor="t">
            <a:spAutoFit/>
          </a:bodyPr>
          <a:lstStyle/>
          <a:p>
            <a:pPr algn="l">
              <a:lnSpc>
                <a:spcPts val="2526"/>
              </a:lnSpc>
            </a:pPr>
            <a:r>
              <a:rPr lang="en-US" sz="1804" spc="-16">
                <a:solidFill>
                  <a:srgbClr val="000000"/>
                </a:solidFill>
                <a:latin typeface="Maven Pro SemiBold" pitchFamily="2" charset="0"/>
                <a:ea typeface="IBM Plex Sans"/>
                <a:cs typeface="IBM Plex Sans"/>
                <a:sym typeface="IBM Plex Sans"/>
              </a:rPr>
              <a:t>Energy Poverty</a:t>
            </a:r>
          </a:p>
        </p:txBody>
      </p:sp>
      <p:sp>
        <p:nvSpPr>
          <p:cNvPr id="48" name="TextBox 48"/>
          <p:cNvSpPr txBox="1"/>
          <p:nvPr/>
        </p:nvSpPr>
        <p:spPr>
          <a:xfrm>
            <a:off x="1964465" y="8143942"/>
            <a:ext cx="3332093" cy="303673"/>
          </a:xfrm>
          <a:prstGeom prst="rect">
            <a:avLst/>
          </a:prstGeom>
        </p:spPr>
        <p:txBody>
          <a:bodyPr lIns="0" tIns="0" rIns="0" bIns="0" rtlCol="0" anchor="t">
            <a:spAutoFit/>
          </a:bodyPr>
          <a:lstStyle/>
          <a:p>
            <a:pPr algn="l">
              <a:lnSpc>
                <a:spcPts val="2679"/>
              </a:lnSpc>
            </a:pPr>
            <a:r>
              <a:rPr lang="en-US" sz="1600" spc="-21">
                <a:solidFill>
                  <a:srgbClr val="DC6D13"/>
                </a:solidFill>
                <a:latin typeface="Maven Pro SemiBold" pitchFamily="2" charset="0"/>
                <a:ea typeface="IBM Plex Sans"/>
                <a:cs typeface="IBM Plex Sans"/>
                <a:sym typeface="IBM Plex Sans"/>
              </a:rPr>
              <a:t>Healthcare infrastructure ($50k)</a:t>
            </a:r>
          </a:p>
        </p:txBody>
      </p:sp>
      <p:sp>
        <p:nvSpPr>
          <p:cNvPr id="49" name="TextBox 49"/>
          <p:cNvSpPr txBox="1"/>
          <p:nvPr/>
        </p:nvSpPr>
        <p:spPr>
          <a:xfrm>
            <a:off x="1785652" y="8470278"/>
            <a:ext cx="44920" cy="290151"/>
          </a:xfrm>
          <a:prstGeom prst="rect">
            <a:avLst/>
          </a:prstGeom>
        </p:spPr>
        <p:txBody>
          <a:bodyPr lIns="0" tIns="0" rIns="0" bIns="0" rtlCol="0" anchor="t">
            <a:spAutoFit/>
          </a:bodyPr>
          <a:lstStyle/>
          <a:p>
            <a:pPr algn="l">
              <a:lnSpc>
                <a:spcPts val="2444"/>
              </a:lnSpc>
            </a:pPr>
            <a:r>
              <a:rPr lang="en-US" sz="1387" spc="2">
                <a:solidFill>
                  <a:srgbClr val="17181C"/>
                </a:solidFill>
                <a:latin typeface="IBM Plex Sans Condensed"/>
                <a:ea typeface="IBM Plex Sans Condensed"/>
                <a:cs typeface="IBM Plex Sans Condensed"/>
                <a:sym typeface="IBM Plex Sans Condensed"/>
              </a:rPr>
              <a:t> </a:t>
            </a:r>
          </a:p>
        </p:txBody>
      </p:sp>
      <p:sp>
        <p:nvSpPr>
          <p:cNvPr id="60" name="TextBox 60"/>
          <p:cNvSpPr txBox="1"/>
          <p:nvPr/>
        </p:nvSpPr>
        <p:spPr>
          <a:xfrm>
            <a:off x="7019430" y="7103326"/>
            <a:ext cx="62894" cy="218008"/>
          </a:xfrm>
          <a:prstGeom prst="rect">
            <a:avLst/>
          </a:prstGeom>
        </p:spPr>
        <p:txBody>
          <a:bodyPr lIns="0" tIns="0" rIns="0" bIns="0" rtlCol="0" anchor="t">
            <a:spAutoFit/>
          </a:bodyPr>
          <a:lstStyle/>
          <a:p>
            <a:pPr algn="just">
              <a:lnSpc>
                <a:spcPts val="1681"/>
              </a:lnSpc>
            </a:pPr>
            <a:r>
              <a:rPr lang="en-US" sz="1387" dirty="0">
                <a:solidFill>
                  <a:srgbClr val="17181C"/>
                </a:solidFill>
                <a:latin typeface="Arab Times"/>
                <a:ea typeface="Arab Times"/>
                <a:cs typeface="Arab Times"/>
                <a:sym typeface="Arab Times"/>
              </a:rPr>
              <a:t> </a:t>
            </a:r>
          </a:p>
        </p:txBody>
      </p:sp>
      <p:sp>
        <p:nvSpPr>
          <p:cNvPr id="61" name="TextBox 61"/>
          <p:cNvSpPr txBox="1"/>
          <p:nvPr/>
        </p:nvSpPr>
        <p:spPr>
          <a:xfrm>
            <a:off x="297624" y="6654754"/>
            <a:ext cx="6445053" cy="1080680"/>
          </a:xfrm>
          <a:prstGeom prst="rect">
            <a:avLst/>
          </a:prstGeom>
        </p:spPr>
        <p:txBody>
          <a:bodyPr lIns="0" tIns="0" rIns="0" bIns="0" rtlCol="0" anchor="t">
            <a:spAutoFit/>
          </a:bodyPr>
          <a:lstStyle/>
          <a:p>
            <a:pPr marL="285750" indent="-144000" algn="l">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BCI will install centralized solar micro-grids using lithium battery storage, and hybrid inverters. </a:t>
            </a:r>
          </a:p>
          <a:p>
            <a:pPr marL="285750" indent="-144000" algn="l">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The system will be supported by distribution infrastructure including poles, meters, and cabling to power key community facilities. </a:t>
            </a:r>
          </a:p>
          <a:p>
            <a:pPr marL="285750" indent="-144000" algn="l">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Solar Mamas will be trained to handle installation and basic maintenance. </a:t>
            </a:r>
          </a:p>
        </p:txBody>
      </p:sp>
      <p:sp>
        <p:nvSpPr>
          <p:cNvPr id="67" name="TextBox 61">
            <a:extLst>
              <a:ext uri="{FF2B5EF4-FFF2-40B4-BE49-F238E27FC236}">
                <a16:creationId xmlns:a16="http://schemas.microsoft.com/office/drawing/2014/main" id="{34596829-0AED-E2D1-D698-2DD9368E0972}"/>
              </a:ext>
            </a:extLst>
          </p:cNvPr>
          <p:cNvSpPr txBox="1"/>
          <p:nvPr/>
        </p:nvSpPr>
        <p:spPr>
          <a:xfrm>
            <a:off x="6913008" y="6669285"/>
            <a:ext cx="6517643" cy="1074077"/>
          </a:xfrm>
          <a:prstGeom prst="rect">
            <a:avLst/>
          </a:prstGeom>
        </p:spPr>
        <p:txBody>
          <a:bodyPr wrap="square" lIns="0" tIns="0" rIns="0" bIns="0" rtlCol="0" anchor="t">
            <a:spAutoFit/>
          </a:bodyPr>
          <a:lstStyle/>
          <a:p>
            <a:pPr marL="285750" indent="-144000">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Each household will be equipped with a solar home lighting system that includes a solar panel, a battery, and LED lamps. </a:t>
            </a:r>
          </a:p>
          <a:p>
            <a:pPr marL="285750" indent="-144000">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Solar lanterns will be distributed to ensure portable lighting options.</a:t>
            </a:r>
          </a:p>
          <a:p>
            <a:pPr marL="285750" indent="-144000">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Solar mamas will assist in deployment, user orientation, and minor troubleshooting within the village cluster.</a:t>
            </a:r>
          </a:p>
        </p:txBody>
      </p:sp>
      <p:sp>
        <p:nvSpPr>
          <p:cNvPr id="68" name="TextBox 61">
            <a:extLst>
              <a:ext uri="{FF2B5EF4-FFF2-40B4-BE49-F238E27FC236}">
                <a16:creationId xmlns:a16="http://schemas.microsoft.com/office/drawing/2014/main" id="{6EAC3075-C1D9-45C4-621B-8F519682CF10}"/>
              </a:ext>
            </a:extLst>
          </p:cNvPr>
          <p:cNvSpPr txBox="1"/>
          <p:nvPr/>
        </p:nvSpPr>
        <p:spPr>
          <a:xfrm>
            <a:off x="260881" y="8488769"/>
            <a:ext cx="6586621" cy="1292085"/>
          </a:xfrm>
          <a:prstGeom prst="rect">
            <a:avLst/>
          </a:prstGeom>
        </p:spPr>
        <p:txBody>
          <a:bodyPr wrap="square" lIns="0" tIns="0" rIns="0" bIns="0" rtlCol="0" anchor="t">
            <a:spAutoFit/>
          </a:bodyPr>
          <a:lstStyle/>
          <a:p>
            <a:pPr marL="285750" indent="-144000">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A solar-powered healthcare package will be established, including refrigerators for vaccine and medicine storage, fans, lighting, and a water pump to supply clean water.</a:t>
            </a:r>
          </a:p>
          <a:p>
            <a:pPr marL="285750" indent="-144000">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BCI will train auxiliary healthcare workers from the community and develop locally relevant content to support primary care delivery. </a:t>
            </a:r>
          </a:p>
          <a:p>
            <a:pPr marL="285750" indent="-144000">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A solar backup system for uninterrupted operation of basic health services.</a:t>
            </a:r>
          </a:p>
        </p:txBody>
      </p:sp>
      <p:sp>
        <p:nvSpPr>
          <p:cNvPr id="69" name="TextBox 61">
            <a:extLst>
              <a:ext uri="{FF2B5EF4-FFF2-40B4-BE49-F238E27FC236}">
                <a16:creationId xmlns:a16="http://schemas.microsoft.com/office/drawing/2014/main" id="{6E72C009-3C92-16E6-E4BE-F16252262BD8}"/>
              </a:ext>
            </a:extLst>
          </p:cNvPr>
          <p:cNvSpPr txBox="1"/>
          <p:nvPr/>
        </p:nvSpPr>
        <p:spPr>
          <a:xfrm>
            <a:off x="6913008" y="8454114"/>
            <a:ext cx="6586621" cy="1292085"/>
          </a:xfrm>
          <a:prstGeom prst="rect">
            <a:avLst/>
          </a:prstGeom>
        </p:spPr>
        <p:txBody>
          <a:bodyPr wrap="square" lIns="0" tIns="0" rIns="0" bIns="0" rtlCol="0" anchor="t">
            <a:spAutoFit/>
          </a:bodyPr>
          <a:lstStyle/>
          <a:p>
            <a:pPr marL="285750" indent="-144000">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BCI will deploy a digital education kit composed of laptops, projectors, lighting, and fans powered by the solar infrastructure. </a:t>
            </a:r>
          </a:p>
          <a:p>
            <a:pPr marL="285750" indent="-144000">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Community-level instructors will be trained to use these tools for blended learning environments. </a:t>
            </a:r>
          </a:p>
          <a:p>
            <a:pPr marL="285750" indent="-144000">
              <a:lnSpc>
                <a:spcPts val="1681"/>
              </a:lnSpc>
              <a:buFont typeface="Arial" panose="020B0604020202020204" pitchFamily="34" charset="0"/>
              <a:buChar char="•"/>
            </a:pPr>
            <a:r>
              <a:rPr lang="en-US" sz="1400" spc="23" dirty="0">
                <a:solidFill>
                  <a:srgbClr val="17181C"/>
                </a:solidFill>
                <a:latin typeface="Maven Pro" pitchFamily="2" charset="0"/>
                <a:ea typeface="IBM Plex Sans Condensed"/>
                <a:cs typeface="IBM Plex Sans Condensed"/>
                <a:sym typeface="IBM Plex Sans Condensed"/>
              </a:rPr>
              <a:t>Tailored educational content will be developed and delivered using this setup.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96026" y="1100985"/>
            <a:ext cx="12395302" cy="87411"/>
            <a:chOff x="0" y="0"/>
            <a:chExt cx="12395302" cy="87414"/>
          </a:xfrm>
        </p:grpSpPr>
        <p:sp>
          <p:nvSpPr>
            <p:cNvPr id="3" name="Freeform 3"/>
            <p:cNvSpPr/>
            <p:nvPr/>
          </p:nvSpPr>
          <p:spPr>
            <a:xfrm>
              <a:off x="0" y="0"/>
              <a:ext cx="12395327" cy="87376"/>
            </a:xfrm>
            <a:custGeom>
              <a:avLst/>
              <a:gdLst/>
              <a:ahLst/>
              <a:cxnLst/>
              <a:rect l="l" t="t" r="r" b="b"/>
              <a:pathLst>
                <a:path w="12395327" h="87376">
                  <a:moveTo>
                    <a:pt x="0" y="87376"/>
                  </a:moveTo>
                  <a:lnTo>
                    <a:pt x="12395327" y="87376"/>
                  </a:lnTo>
                  <a:lnTo>
                    <a:pt x="12395327" y="0"/>
                  </a:lnTo>
                  <a:lnTo>
                    <a:pt x="0" y="0"/>
                  </a:lnTo>
                  <a:close/>
                </a:path>
              </a:pathLst>
            </a:custGeom>
            <a:solidFill>
              <a:srgbClr val="7399C6"/>
            </a:solidFill>
          </p:spPr>
        </p:sp>
      </p:grpSp>
      <p:sp>
        <p:nvSpPr>
          <p:cNvPr id="4" name="Freeform 4"/>
          <p:cNvSpPr/>
          <p:nvPr/>
        </p:nvSpPr>
        <p:spPr>
          <a:xfrm>
            <a:off x="178603" y="255013"/>
            <a:ext cx="845953" cy="845953"/>
          </a:xfrm>
          <a:custGeom>
            <a:avLst/>
            <a:gdLst/>
            <a:ahLst/>
            <a:cxnLst/>
            <a:rect l="l" t="t" r="r" b="b"/>
            <a:pathLst>
              <a:path w="845953" h="845953">
                <a:moveTo>
                  <a:pt x="0" y="0"/>
                </a:moveTo>
                <a:lnTo>
                  <a:pt x="845954" y="0"/>
                </a:lnTo>
                <a:lnTo>
                  <a:pt x="845954" y="845953"/>
                </a:lnTo>
                <a:lnTo>
                  <a:pt x="0" y="845953"/>
                </a:lnTo>
                <a:lnTo>
                  <a:pt x="0" y="0"/>
                </a:lnTo>
                <a:close/>
              </a:path>
            </a:pathLst>
          </a:custGeom>
          <a:blipFill>
            <a:blip r:embed="rId2"/>
            <a:stretch>
              <a:fillRect/>
            </a:stretch>
          </a:blipFill>
        </p:spPr>
      </p:sp>
      <p:sp>
        <p:nvSpPr>
          <p:cNvPr id="5" name="Freeform 5"/>
          <p:cNvSpPr/>
          <p:nvPr/>
        </p:nvSpPr>
        <p:spPr>
          <a:xfrm>
            <a:off x="10620375" y="65370"/>
            <a:ext cx="2868311" cy="972036"/>
          </a:xfrm>
          <a:custGeom>
            <a:avLst/>
            <a:gdLst/>
            <a:ahLst/>
            <a:cxnLst/>
            <a:rect l="l" t="t" r="r" b="b"/>
            <a:pathLst>
              <a:path w="2868311" h="972036">
                <a:moveTo>
                  <a:pt x="0" y="0"/>
                </a:moveTo>
                <a:lnTo>
                  <a:pt x="2868311" y="0"/>
                </a:lnTo>
                <a:lnTo>
                  <a:pt x="2868311" y="972036"/>
                </a:lnTo>
                <a:lnTo>
                  <a:pt x="0" y="972036"/>
                </a:lnTo>
                <a:lnTo>
                  <a:pt x="0" y="0"/>
                </a:lnTo>
                <a:close/>
              </a:path>
            </a:pathLst>
          </a:custGeom>
          <a:blipFill>
            <a:blip r:embed="rId3"/>
            <a:stretch>
              <a:fillRect/>
            </a:stretch>
          </a:blipFill>
        </p:spPr>
      </p:sp>
      <p:sp>
        <p:nvSpPr>
          <p:cNvPr id="6" name="Freeform 6"/>
          <p:cNvSpPr/>
          <p:nvPr/>
        </p:nvSpPr>
        <p:spPr>
          <a:xfrm>
            <a:off x="132150" y="1172470"/>
            <a:ext cx="13522681" cy="9015517"/>
          </a:xfrm>
          <a:custGeom>
            <a:avLst/>
            <a:gdLst/>
            <a:ahLst/>
            <a:cxnLst/>
            <a:rect l="l" t="t" r="r" b="b"/>
            <a:pathLst>
              <a:path w="13522681" h="9015517">
                <a:moveTo>
                  <a:pt x="0" y="0"/>
                </a:moveTo>
                <a:lnTo>
                  <a:pt x="13522680" y="0"/>
                </a:lnTo>
                <a:lnTo>
                  <a:pt x="13522680" y="9015518"/>
                </a:lnTo>
                <a:lnTo>
                  <a:pt x="0" y="90155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7" name="TextBox 7"/>
          <p:cNvSpPr txBox="1"/>
          <p:nvPr/>
        </p:nvSpPr>
        <p:spPr>
          <a:xfrm>
            <a:off x="1254976" y="624723"/>
            <a:ext cx="6423974" cy="453586"/>
          </a:xfrm>
          <a:prstGeom prst="rect">
            <a:avLst/>
          </a:prstGeom>
        </p:spPr>
        <p:txBody>
          <a:bodyPr wrap="square" lIns="0" tIns="0" rIns="0" bIns="0" rtlCol="0" anchor="t">
            <a:spAutoFit/>
          </a:bodyPr>
          <a:lstStyle/>
          <a:p>
            <a:pPr algn="l">
              <a:lnSpc>
                <a:spcPts val="3000"/>
              </a:lnSpc>
            </a:pPr>
            <a:r>
              <a:rPr lang="en-US" sz="6000" spc="84" dirty="0">
                <a:solidFill>
                  <a:srgbClr val="000000"/>
                </a:solidFill>
                <a:latin typeface="Maven Pro SemiBold" pitchFamily="2" charset="0"/>
                <a:ea typeface="IBM Plex Sans Condensed"/>
                <a:cs typeface="IBM Plex Sans Condensed"/>
                <a:sym typeface="IBM Plex Sans Condensed"/>
              </a:rPr>
              <a:t>Project Proposal</a:t>
            </a:r>
          </a:p>
        </p:txBody>
      </p:sp>
      <p:sp>
        <p:nvSpPr>
          <p:cNvPr id="8" name="TextBox 8"/>
          <p:cNvSpPr txBox="1"/>
          <p:nvPr/>
        </p:nvSpPr>
        <p:spPr>
          <a:xfrm>
            <a:off x="3341613" y="1096539"/>
            <a:ext cx="779079" cy="536044"/>
          </a:xfrm>
          <a:prstGeom prst="rect">
            <a:avLst/>
          </a:prstGeom>
        </p:spPr>
        <p:txBody>
          <a:bodyPr wrap="square" lIns="0" tIns="0" rIns="0" bIns="0" rtlCol="0" anchor="t">
            <a:spAutoFit/>
          </a:bodyPr>
          <a:lstStyle/>
          <a:p>
            <a:pPr algn="l">
              <a:lnSpc>
                <a:spcPts val="5011"/>
              </a:lnSpc>
            </a:pPr>
            <a:r>
              <a:rPr lang="en-US" sz="2004" spc="24" dirty="0">
                <a:solidFill>
                  <a:srgbClr val="171B1C"/>
                </a:solidFill>
                <a:latin typeface="Maven Pro SemiBold" pitchFamily="2" charset="0"/>
                <a:ea typeface="IBM Plex Sans Condensed"/>
                <a:cs typeface="IBM Plex Sans Condensed"/>
                <a:sym typeface="IBM Plex Sans Condensed"/>
              </a:rPr>
              <a:t>Goals</a:t>
            </a:r>
          </a:p>
        </p:txBody>
      </p:sp>
      <p:sp>
        <p:nvSpPr>
          <p:cNvPr id="9" name="TextBox 9"/>
          <p:cNvSpPr txBox="1"/>
          <p:nvPr/>
        </p:nvSpPr>
        <p:spPr>
          <a:xfrm>
            <a:off x="1888741" y="1722387"/>
            <a:ext cx="46653" cy="346005"/>
          </a:xfrm>
          <a:prstGeom prst="rect">
            <a:avLst/>
          </a:prstGeom>
        </p:spPr>
        <p:txBody>
          <a:bodyPr lIns="0" tIns="0" rIns="0" bIns="0" rtlCol="0" anchor="t">
            <a:spAutoFit/>
          </a:bodyPr>
          <a:lstStyle/>
          <a:p>
            <a:pPr algn="l">
              <a:lnSpc>
                <a:spcPts val="2922"/>
              </a:lnSpc>
            </a:pPr>
            <a:r>
              <a:rPr lang="en-US" sz="1440" spc="2">
                <a:solidFill>
                  <a:srgbClr val="17181C"/>
                </a:solidFill>
                <a:latin typeface="IBM Plex Sans Condensed"/>
                <a:ea typeface="IBM Plex Sans Condensed"/>
                <a:cs typeface="IBM Plex Sans Condensed"/>
                <a:sym typeface="IBM Plex Sans Condensed"/>
              </a:rPr>
              <a:t> </a:t>
            </a:r>
          </a:p>
        </p:txBody>
      </p:sp>
      <p:sp>
        <p:nvSpPr>
          <p:cNvPr id="15" name="TextBox 15"/>
          <p:cNvSpPr txBox="1"/>
          <p:nvPr/>
        </p:nvSpPr>
        <p:spPr>
          <a:xfrm>
            <a:off x="6380255" y="2758535"/>
            <a:ext cx="413509" cy="114198"/>
          </a:xfrm>
          <a:prstGeom prst="rect">
            <a:avLst/>
          </a:prstGeom>
        </p:spPr>
        <p:txBody>
          <a:bodyPr lIns="0" tIns="0" rIns="0" bIns="0" rtlCol="0" anchor="t">
            <a:spAutoFit/>
          </a:bodyPr>
          <a:lstStyle/>
          <a:p>
            <a:pPr algn="l">
              <a:lnSpc>
                <a:spcPts val="720"/>
              </a:lnSpc>
            </a:pPr>
            <a:r>
              <a:rPr lang="en-US" sz="1440" spc="-21" dirty="0">
                <a:solidFill>
                  <a:srgbClr val="17181C"/>
                </a:solidFill>
                <a:latin typeface="IBM Plex Sans"/>
                <a:ea typeface="IBM Plex Sans"/>
                <a:cs typeface="IBM Plex Sans"/>
                <a:sym typeface="IBM Plex Sans"/>
              </a:rPr>
              <a:t>   </a:t>
            </a:r>
          </a:p>
        </p:txBody>
      </p:sp>
      <p:sp>
        <p:nvSpPr>
          <p:cNvPr id="30" name="TextBox 30"/>
          <p:cNvSpPr txBox="1"/>
          <p:nvPr/>
        </p:nvSpPr>
        <p:spPr>
          <a:xfrm>
            <a:off x="3130749" y="4720859"/>
            <a:ext cx="1402709" cy="324448"/>
          </a:xfrm>
          <a:prstGeom prst="rect">
            <a:avLst/>
          </a:prstGeom>
        </p:spPr>
        <p:txBody>
          <a:bodyPr wrap="square" lIns="0" tIns="0" rIns="0" bIns="0" rtlCol="0" anchor="t">
            <a:spAutoFit/>
          </a:bodyPr>
          <a:lstStyle/>
          <a:p>
            <a:pPr algn="l">
              <a:lnSpc>
                <a:spcPts val="2842"/>
              </a:lnSpc>
            </a:pPr>
            <a:r>
              <a:rPr lang="en-US" sz="2004" spc="14" dirty="0">
                <a:solidFill>
                  <a:srgbClr val="171B1C"/>
                </a:solidFill>
                <a:latin typeface="Maven Pro SemiBold" pitchFamily="2" charset="0"/>
                <a:ea typeface="IBM Plex Sans Condensed"/>
                <a:cs typeface="IBM Plex Sans Condensed"/>
                <a:sym typeface="IBM Plex Sans Condensed"/>
              </a:rPr>
              <a:t>Scalability</a:t>
            </a:r>
          </a:p>
        </p:txBody>
      </p:sp>
      <p:sp>
        <p:nvSpPr>
          <p:cNvPr id="31" name="TextBox 31"/>
          <p:cNvSpPr txBox="1"/>
          <p:nvPr/>
        </p:nvSpPr>
        <p:spPr>
          <a:xfrm>
            <a:off x="3271704" y="5020999"/>
            <a:ext cx="45482" cy="311887"/>
          </a:xfrm>
          <a:prstGeom prst="rect">
            <a:avLst/>
          </a:prstGeom>
        </p:spPr>
        <p:txBody>
          <a:bodyPr lIns="0" tIns="0" rIns="0" bIns="0" rtlCol="0" anchor="t">
            <a:spAutoFit/>
          </a:bodyPr>
          <a:lstStyle/>
          <a:p>
            <a:pPr algn="l">
              <a:lnSpc>
                <a:spcPts val="2615"/>
              </a:lnSpc>
            </a:pPr>
            <a:r>
              <a:rPr lang="en-US" sz="1404" spc="2">
                <a:solidFill>
                  <a:srgbClr val="171B1C"/>
                </a:solidFill>
                <a:latin typeface="IBM Plex Sans Condensed"/>
                <a:ea typeface="IBM Plex Sans Condensed"/>
                <a:cs typeface="IBM Plex Sans Condensed"/>
                <a:sym typeface="IBM Plex Sans Condensed"/>
              </a:rPr>
              <a:t> </a:t>
            </a:r>
          </a:p>
        </p:txBody>
      </p:sp>
      <p:sp>
        <p:nvSpPr>
          <p:cNvPr id="32" name="TextBox 32"/>
          <p:cNvSpPr txBox="1"/>
          <p:nvPr/>
        </p:nvSpPr>
        <p:spPr>
          <a:xfrm>
            <a:off x="1714361" y="7320620"/>
            <a:ext cx="4405189" cy="324448"/>
          </a:xfrm>
          <a:prstGeom prst="rect">
            <a:avLst/>
          </a:prstGeom>
        </p:spPr>
        <p:txBody>
          <a:bodyPr wrap="square" lIns="0" tIns="0" rIns="0" bIns="0" rtlCol="0" anchor="t">
            <a:spAutoFit/>
          </a:bodyPr>
          <a:lstStyle/>
          <a:p>
            <a:pPr algn="l">
              <a:lnSpc>
                <a:spcPts val="2806"/>
              </a:lnSpc>
            </a:pPr>
            <a:r>
              <a:rPr lang="en-US" sz="2004" spc="4" dirty="0">
                <a:solidFill>
                  <a:srgbClr val="000000"/>
                </a:solidFill>
                <a:latin typeface="Maven Pro SemiBold" pitchFamily="2" charset="0"/>
                <a:ea typeface="IBM Plex Sans Condensed"/>
                <a:cs typeface="IBM Plex Sans Condensed"/>
                <a:sym typeface="IBM Plex Sans Condensed"/>
              </a:rPr>
              <a:t>How else can Goldman Sachs help? </a:t>
            </a:r>
          </a:p>
        </p:txBody>
      </p:sp>
      <p:sp>
        <p:nvSpPr>
          <p:cNvPr id="33" name="TextBox 33"/>
          <p:cNvSpPr txBox="1"/>
          <p:nvPr/>
        </p:nvSpPr>
        <p:spPr>
          <a:xfrm>
            <a:off x="9928136" y="7059892"/>
            <a:ext cx="40176" cy="229438"/>
          </a:xfrm>
          <a:prstGeom prst="rect">
            <a:avLst/>
          </a:prstGeom>
        </p:spPr>
        <p:txBody>
          <a:bodyPr lIns="0" tIns="0" rIns="0" bIns="0" rtlCol="0" anchor="t">
            <a:spAutoFit/>
          </a:bodyPr>
          <a:lstStyle/>
          <a:p>
            <a:pPr algn="l">
              <a:lnSpc>
                <a:spcPts val="1839"/>
              </a:lnSpc>
            </a:pPr>
            <a:r>
              <a:rPr lang="en-US" sz="1240" spc="2">
                <a:solidFill>
                  <a:srgbClr val="17181C"/>
                </a:solidFill>
                <a:latin typeface="IBM Plex Sans Condensed"/>
                <a:ea typeface="IBM Plex Sans Condensed"/>
                <a:cs typeface="IBM Plex Sans Condensed"/>
                <a:sym typeface="IBM Plex Sans Condensed"/>
              </a:rPr>
              <a:t> </a:t>
            </a:r>
          </a:p>
        </p:txBody>
      </p:sp>
      <p:sp>
        <p:nvSpPr>
          <p:cNvPr id="34" name="TextBox 34"/>
          <p:cNvSpPr txBox="1"/>
          <p:nvPr/>
        </p:nvSpPr>
        <p:spPr>
          <a:xfrm>
            <a:off x="9776702" y="7335450"/>
            <a:ext cx="1330690" cy="356807"/>
          </a:xfrm>
          <a:prstGeom prst="rect">
            <a:avLst/>
          </a:prstGeom>
        </p:spPr>
        <p:txBody>
          <a:bodyPr wrap="square" lIns="0" tIns="0" rIns="0" bIns="0" rtlCol="0" anchor="t">
            <a:spAutoFit/>
          </a:bodyPr>
          <a:lstStyle/>
          <a:p>
            <a:pPr algn="l">
              <a:lnSpc>
                <a:spcPts val="2972"/>
              </a:lnSpc>
            </a:pPr>
            <a:r>
              <a:rPr lang="en-US" sz="2004" spc="12" dirty="0">
                <a:solidFill>
                  <a:srgbClr val="171B1C"/>
                </a:solidFill>
                <a:latin typeface="Maven Pro SemiBold" pitchFamily="2" charset="0"/>
                <a:ea typeface="IBM Plex Sans Condensed"/>
                <a:cs typeface="IBM Plex Sans Condensed"/>
                <a:sym typeface="IBM Plex Sans Condensed"/>
              </a:rPr>
              <a:t>Evaluation</a:t>
            </a:r>
          </a:p>
        </p:txBody>
      </p:sp>
      <p:sp>
        <p:nvSpPr>
          <p:cNvPr id="35" name="TextBox 35"/>
          <p:cNvSpPr txBox="1"/>
          <p:nvPr/>
        </p:nvSpPr>
        <p:spPr>
          <a:xfrm>
            <a:off x="9734036" y="7683856"/>
            <a:ext cx="42243" cy="182166"/>
          </a:xfrm>
          <a:prstGeom prst="rect">
            <a:avLst/>
          </a:prstGeom>
        </p:spPr>
        <p:txBody>
          <a:bodyPr lIns="0" tIns="0" rIns="0" bIns="0" rtlCol="0" anchor="t">
            <a:spAutoFit/>
          </a:bodyPr>
          <a:lstStyle/>
          <a:p>
            <a:pPr algn="l">
              <a:lnSpc>
                <a:spcPts val="1326"/>
              </a:lnSpc>
            </a:pPr>
            <a:r>
              <a:rPr lang="en-US" sz="1304" spc="2">
                <a:solidFill>
                  <a:srgbClr val="171B1C"/>
                </a:solidFill>
                <a:latin typeface="IBM Plex Sans Condensed"/>
                <a:ea typeface="IBM Plex Sans Condensed"/>
                <a:cs typeface="IBM Plex Sans Condensed"/>
                <a:sym typeface="IBM Plex Sans Condensed"/>
              </a:rPr>
              <a:t> </a:t>
            </a:r>
          </a:p>
        </p:txBody>
      </p:sp>
      <p:sp>
        <p:nvSpPr>
          <p:cNvPr id="36" name="TextBox 36"/>
          <p:cNvSpPr txBox="1"/>
          <p:nvPr/>
        </p:nvSpPr>
        <p:spPr>
          <a:xfrm>
            <a:off x="8831828" y="4216096"/>
            <a:ext cx="4097236" cy="324448"/>
          </a:xfrm>
          <a:prstGeom prst="rect">
            <a:avLst/>
          </a:prstGeom>
        </p:spPr>
        <p:txBody>
          <a:bodyPr wrap="square" lIns="0" tIns="0" rIns="0" bIns="0" rtlCol="0" anchor="t">
            <a:spAutoFit/>
          </a:bodyPr>
          <a:lstStyle/>
          <a:p>
            <a:pPr algn="l">
              <a:lnSpc>
                <a:spcPts val="2806"/>
              </a:lnSpc>
            </a:pPr>
            <a:r>
              <a:rPr lang="en-US" sz="2004" spc="8" dirty="0">
                <a:solidFill>
                  <a:srgbClr val="000000"/>
                </a:solidFill>
                <a:latin typeface="Maven Pro SemiBold" pitchFamily="2" charset="0"/>
                <a:ea typeface="IBM Plex Sans Condensed"/>
                <a:cs typeface="IBM Plex Sans Condensed"/>
                <a:sym typeface="IBM Plex Sans Condensed"/>
              </a:rPr>
              <a:t>How is this proposal innovative?</a:t>
            </a:r>
          </a:p>
        </p:txBody>
      </p:sp>
      <p:sp>
        <p:nvSpPr>
          <p:cNvPr id="37" name="TextBox 37"/>
          <p:cNvSpPr txBox="1"/>
          <p:nvPr/>
        </p:nvSpPr>
        <p:spPr>
          <a:xfrm>
            <a:off x="7280327" y="3307786"/>
            <a:ext cx="1083374" cy="369653"/>
          </a:xfrm>
          <a:prstGeom prst="rect">
            <a:avLst/>
          </a:prstGeom>
        </p:spPr>
        <p:txBody>
          <a:bodyPr wrap="square" lIns="0" tIns="0" rIns="0" bIns="0" rtlCol="0" anchor="t">
            <a:spAutoFit/>
          </a:bodyPr>
          <a:lstStyle/>
          <a:p>
            <a:pPr algn="ctr">
              <a:lnSpc>
                <a:spcPts val="1503"/>
              </a:lnSpc>
            </a:pPr>
            <a:r>
              <a:rPr lang="en-US" sz="1200" spc="4" dirty="0">
                <a:solidFill>
                  <a:srgbClr val="17181C"/>
                </a:solidFill>
                <a:latin typeface="Maven Pro" pitchFamily="2" charset="0"/>
                <a:ea typeface="IBM Plex Sans Condensed"/>
                <a:cs typeface="IBM Plex Sans Condensed"/>
                <a:sym typeface="IBM Plex Sans Condensed"/>
              </a:rPr>
              <a:t>Annual patient consultations</a:t>
            </a:r>
          </a:p>
        </p:txBody>
      </p:sp>
      <p:sp>
        <p:nvSpPr>
          <p:cNvPr id="38" name="TextBox 38"/>
          <p:cNvSpPr txBox="1"/>
          <p:nvPr/>
        </p:nvSpPr>
        <p:spPr>
          <a:xfrm>
            <a:off x="7204265" y="2960564"/>
            <a:ext cx="1310307" cy="299184"/>
          </a:xfrm>
          <a:prstGeom prst="rect">
            <a:avLst/>
          </a:prstGeom>
        </p:spPr>
        <p:txBody>
          <a:bodyPr lIns="0" tIns="0" rIns="0" bIns="0" rtlCol="0" anchor="t">
            <a:spAutoFit/>
          </a:bodyPr>
          <a:lstStyle/>
          <a:p>
            <a:pPr algn="ctr">
              <a:lnSpc>
                <a:spcPts val="2526"/>
              </a:lnSpc>
            </a:pPr>
            <a:r>
              <a:rPr lang="en-US" sz="1804" spc="-27" dirty="0">
                <a:solidFill>
                  <a:srgbClr val="F19629"/>
                </a:solidFill>
                <a:latin typeface="Maven Pro SemiBold" pitchFamily="2" charset="0"/>
                <a:ea typeface="IBM Plex Sans"/>
                <a:cs typeface="IBM Plex Sans"/>
                <a:sym typeface="IBM Plex Sans"/>
              </a:rPr>
              <a:t>5000+</a:t>
            </a:r>
          </a:p>
        </p:txBody>
      </p:sp>
      <p:sp>
        <p:nvSpPr>
          <p:cNvPr id="39" name="TextBox 39"/>
          <p:cNvSpPr txBox="1"/>
          <p:nvPr/>
        </p:nvSpPr>
        <p:spPr>
          <a:xfrm>
            <a:off x="8870744" y="3307786"/>
            <a:ext cx="1179913" cy="369653"/>
          </a:xfrm>
          <a:prstGeom prst="rect">
            <a:avLst/>
          </a:prstGeom>
        </p:spPr>
        <p:txBody>
          <a:bodyPr wrap="square" lIns="0" tIns="0" rIns="0" bIns="0" rtlCol="0" anchor="t">
            <a:spAutoFit/>
          </a:bodyPr>
          <a:lstStyle/>
          <a:p>
            <a:pPr algn="ctr">
              <a:lnSpc>
                <a:spcPts val="1503"/>
              </a:lnSpc>
            </a:pPr>
            <a:r>
              <a:rPr lang="en-US" sz="1200" spc="7" dirty="0">
                <a:solidFill>
                  <a:srgbClr val="17181C"/>
                </a:solidFill>
                <a:latin typeface="Maven Pro" pitchFamily="2" charset="0"/>
                <a:ea typeface="IBM Plex Sans Condensed"/>
                <a:cs typeface="IBM Plex Sans Condensed"/>
                <a:sym typeface="IBM Plex Sans Condensed"/>
              </a:rPr>
              <a:t>Students gain digital education</a:t>
            </a:r>
          </a:p>
        </p:txBody>
      </p:sp>
      <p:sp>
        <p:nvSpPr>
          <p:cNvPr id="40" name="TextBox 40"/>
          <p:cNvSpPr txBox="1"/>
          <p:nvPr/>
        </p:nvSpPr>
        <p:spPr>
          <a:xfrm>
            <a:off x="8874008" y="2545289"/>
            <a:ext cx="1232202" cy="369653"/>
          </a:xfrm>
          <a:prstGeom prst="rect">
            <a:avLst/>
          </a:prstGeom>
        </p:spPr>
        <p:txBody>
          <a:bodyPr wrap="square" lIns="0" tIns="0" rIns="0" bIns="0" rtlCol="0" anchor="t">
            <a:spAutoFit/>
          </a:bodyPr>
          <a:lstStyle/>
          <a:p>
            <a:pPr algn="ctr">
              <a:lnSpc>
                <a:spcPts val="1503"/>
              </a:lnSpc>
            </a:pPr>
            <a:r>
              <a:rPr lang="en-US" sz="1200" spc="3" dirty="0">
                <a:solidFill>
                  <a:srgbClr val="17181C"/>
                </a:solidFill>
                <a:latin typeface="Maven Pro" pitchFamily="2" charset="0"/>
                <a:ea typeface="IBM Plex Sans Condensed"/>
                <a:cs typeface="IBM Plex Sans Condensed"/>
                <a:sym typeface="IBM Plex Sans Condensed"/>
              </a:rPr>
              <a:t>People get clean water supply</a:t>
            </a:r>
          </a:p>
        </p:txBody>
      </p:sp>
      <p:sp>
        <p:nvSpPr>
          <p:cNvPr id="42" name="TextBox 42"/>
          <p:cNvSpPr txBox="1"/>
          <p:nvPr/>
        </p:nvSpPr>
        <p:spPr>
          <a:xfrm>
            <a:off x="10592149" y="2923135"/>
            <a:ext cx="1232202" cy="299184"/>
          </a:xfrm>
          <a:prstGeom prst="rect">
            <a:avLst/>
          </a:prstGeom>
        </p:spPr>
        <p:txBody>
          <a:bodyPr lIns="0" tIns="0" rIns="0" bIns="0" rtlCol="0" anchor="t">
            <a:spAutoFit/>
          </a:bodyPr>
          <a:lstStyle/>
          <a:p>
            <a:pPr algn="ctr">
              <a:lnSpc>
                <a:spcPts val="2526"/>
              </a:lnSpc>
            </a:pPr>
            <a:r>
              <a:rPr lang="en-US" sz="1804" spc="-27" dirty="0">
                <a:solidFill>
                  <a:srgbClr val="F19629"/>
                </a:solidFill>
                <a:latin typeface="Maven Pro SemiBold" pitchFamily="2" charset="0"/>
                <a:ea typeface="IBM Plex Sans"/>
                <a:cs typeface="IBM Plex Sans"/>
                <a:sym typeface="IBM Plex Sans"/>
              </a:rPr>
              <a:t>$15</a:t>
            </a:r>
          </a:p>
        </p:txBody>
      </p:sp>
      <p:sp>
        <p:nvSpPr>
          <p:cNvPr id="43" name="TextBox 43"/>
          <p:cNvSpPr txBox="1"/>
          <p:nvPr/>
        </p:nvSpPr>
        <p:spPr>
          <a:xfrm>
            <a:off x="10442047" y="3250643"/>
            <a:ext cx="1631690" cy="562013"/>
          </a:xfrm>
          <a:prstGeom prst="rect">
            <a:avLst/>
          </a:prstGeom>
        </p:spPr>
        <p:txBody>
          <a:bodyPr lIns="0" tIns="0" rIns="0" bIns="0" rtlCol="0" anchor="t">
            <a:spAutoFit/>
          </a:bodyPr>
          <a:lstStyle/>
          <a:p>
            <a:pPr algn="ctr">
              <a:lnSpc>
                <a:spcPts val="1503"/>
              </a:lnSpc>
            </a:pPr>
            <a:r>
              <a:rPr lang="en-US" sz="1200" spc="4" dirty="0">
                <a:solidFill>
                  <a:srgbClr val="17181C"/>
                </a:solidFill>
                <a:latin typeface="Maven Pro" pitchFamily="2" charset="0"/>
                <a:ea typeface="IBM Plex Sans Condensed"/>
                <a:cs typeface="IBM Plex Sans Condensed"/>
                <a:sym typeface="IBM Plex Sans Condensed"/>
              </a:rPr>
              <a:t>Per month cost reduced per household on kerosene</a:t>
            </a:r>
          </a:p>
        </p:txBody>
      </p:sp>
      <p:sp>
        <p:nvSpPr>
          <p:cNvPr id="44" name="TextBox 44"/>
          <p:cNvSpPr txBox="1"/>
          <p:nvPr/>
        </p:nvSpPr>
        <p:spPr>
          <a:xfrm>
            <a:off x="12164508" y="3261189"/>
            <a:ext cx="1295509" cy="562013"/>
          </a:xfrm>
          <a:prstGeom prst="rect">
            <a:avLst/>
          </a:prstGeom>
        </p:spPr>
        <p:txBody>
          <a:bodyPr wrap="square" lIns="0" tIns="0" rIns="0" bIns="0" rtlCol="0" anchor="t">
            <a:spAutoFit/>
          </a:bodyPr>
          <a:lstStyle/>
          <a:p>
            <a:pPr algn="ctr">
              <a:lnSpc>
                <a:spcPts val="1503"/>
              </a:lnSpc>
            </a:pPr>
            <a:r>
              <a:rPr lang="en-US" sz="1200" spc="4" dirty="0">
                <a:solidFill>
                  <a:srgbClr val="17181C"/>
                </a:solidFill>
                <a:latin typeface="Maven Pro" pitchFamily="2" charset="0"/>
                <a:ea typeface="IBM Plex Sans Condensed"/>
                <a:cs typeface="IBM Plex Sans Condensed"/>
                <a:sym typeface="IBM Plex Sans Condensed"/>
              </a:rPr>
              <a:t>Increase in secondary school graduation rates</a:t>
            </a:r>
          </a:p>
        </p:txBody>
      </p:sp>
      <p:sp>
        <p:nvSpPr>
          <p:cNvPr id="47" name="TextBox 47"/>
          <p:cNvSpPr txBox="1"/>
          <p:nvPr/>
        </p:nvSpPr>
        <p:spPr>
          <a:xfrm>
            <a:off x="12119957" y="2532164"/>
            <a:ext cx="1387116" cy="370743"/>
          </a:xfrm>
          <a:prstGeom prst="rect">
            <a:avLst/>
          </a:prstGeom>
        </p:spPr>
        <p:txBody>
          <a:bodyPr wrap="square" lIns="0" tIns="0" rIns="0" bIns="0" rtlCol="0" anchor="t">
            <a:spAutoFit/>
          </a:bodyPr>
          <a:lstStyle/>
          <a:p>
            <a:pPr algn="ctr">
              <a:lnSpc>
                <a:spcPts val="1503"/>
              </a:lnSpc>
            </a:pPr>
            <a:r>
              <a:rPr lang="en-US" sz="1200" spc="7" dirty="0">
                <a:solidFill>
                  <a:srgbClr val="17181C"/>
                </a:solidFill>
                <a:latin typeface="Maven Pro" pitchFamily="2" charset="0"/>
                <a:ea typeface="IBM Plex Sans Condensed"/>
                <a:cs typeface="IBM Plex Sans Condensed"/>
                <a:sym typeface="IBM Plex Sans Condensed"/>
              </a:rPr>
              <a:t>Cuts in waterborne illnesses</a:t>
            </a:r>
          </a:p>
        </p:txBody>
      </p:sp>
      <p:sp>
        <p:nvSpPr>
          <p:cNvPr id="52" name="TextBox 52"/>
          <p:cNvSpPr txBox="1"/>
          <p:nvPr/>
        </p:nvSpPr>
        <p:spPr>
          <a:xfrm>
            <a:off x="132149" y="5069390"/>
            <a:ext cx="6890709" cy="2164247"/>
          </a:xfrm>
          <a:prstGeom prst="rect">
            <a:avLst/>
          </a:prstGeom>
        </p:spPr>
        <p:txBody>
          <a:bodyPr wrap="square" lIns="0" tIns="0" rIns="0" bIns="0" rtlCol="0" anchor="t">
            <a:spAutoFit/>
          </a:bodyPr>
          <a:lstStyle/>
          <a:p>
            <a:pPr marL="285750" indent="-144000" algn="l">
              <a:lnSpc>
                <a:spcPts val="1685"/>
              </a:lnSpc>
              <a:buFont typeface="Arial" panose="020B0604020202020204" pitchFamily="34" charset="0"/>
              <a:buChar char="•"/>
            </a:pPr>
            <a:r>
              <a:rPr lang="en-US" sz="1404" spc="5" dirty="0">
                <a:solidFill>
                  <a:srgbClr val="171B1C"/>
                </a:solidFill>
                <a:latin typeface="Maven Pro" pitchFamily="2" charset="0"/>
                <a:ea typeface="IBM Plex Sans Condensed"/>
                <a:cs typeface="IBM Plex Sans Condensed"/>
                <a:sym typeface="IBM Plex Sans Condensed"/>
              </a:rPr>
              <a:t>This project is designed with a modular and community-driven approach, making it easily replicable across different regions. </a:t>
            </a:r>
          </a:p>
          <a:p>
            <a:pPr marL="285750" indent="-144000" algn="l">
              <a:lnSpc>
                <a:spcPts val="1685"/>
              </a:lnSpc>
              <a:buFont typeface="Arial" panose="020B0604020202020204" pitchFamily="34" charset="0"/>
              <a:buChar char="•"/>
            </a:pPr>
            <a:r>
              <a:rPr lang="en-US" sz="1404" spc="5" dirty="0">
                <a:solidFill>
                  <a:srgbClr val="171B1C"/>
                </a:solidFill>
                <a:latin typeface="Maven Pro" pitchFamily="2" charset="0"/>
                <a:ea typeface="IBM Plex Sans Condensed"/>
                <a:cs typeface="IBM Plex Sans Condensed"/>
                <a:sym typeface="IBM Plex Sans Condensed"/>
              </a:rPr>
              <a:t>By standardizing core components—such as household solar kits and microgrid installations—the model can be adapted to suit various community sizes and energy needs. </a:t>
            </a:r>
          </a:p>
          <a:p>
            <a:pPr marL="285750" indent="-144000" algn="l">
              <a:lnSpc>
                <a:spcPts val="1685"/>
              </a:lnSpc>
              <a:buFont typeface="Arial" panose="020B0604020202020204" pitchFamily="34" charset="0"/>
              <a:buChar char="•"/>
            </a:pPr>
            <a:r>
              <a:rPr lang="en-US" sz="1404" spc="5" dirty="0">
                <a:solidFill>
                  <a:srgbClr val="171B1C"/>
                </a:solidFill>
                <a:latin typeface="Maven Pro" pitchFamily="2" charset="0"/>
                <a:ea typeface="IBM Plex Sans Condensed"/>
                <a:cs typeface="IBM Plex Sans Condensed"/>
                <a:sym typeface="IBM Plex Sans Condensed"/>
              </a:rPr>
              <a:t>Once piloted successfully, local solar mamas can be trained to install and maintain systems, creating a network of grassroots energy champions.</a:t>
            </a:r>
          </a:p>
          <a:p>
            <a:pPr marL="285750" indent="-144000" algn="l">
              <a:lnSpc>
                <a:spcPts val="1685"/>
              </a:lnSpc>
              <a:buFont typeface="Arial" panose="020B0604020202020204" pitchFamily="34" charset="0"/>
              <a:buChar char="•"/>
            </a:pPr>
            <a:r>
              <a:rPr lang="en-US" sz="1404" spc="5" dirty="0">
                <a:solidFill>
                  <a:srgbClr val="171B1C"/>
                </a:solidFill>
                <a:latin typeface="Maven Pro" pitchFamily="2" charset="0"/>
                <a:ea typeface="IBM Plex Sans Condensed"/>
                <a:cs typeface="IBM Plex Sans Condensed"/>
                <a:sym typeface="IBM Plex Sans Condensed"/>
              </a:rPr>
              <a:t>Partnerships with local governments and NGOs can further support replication, allowing the model to expand organically without heavy reliance on centralized infrastructure.</a:t>
            </a:r>
          </a:p>
        </p:txBody>
      </p:sp>
      <p:sp>
        <p:nvSpPr>
          <p:cNvPr id="56" name="TextBox 56"/>
          <p:cNvSpPr txBox="1"/>
          <p:nvPr/>
        </p:nvSpPr>
        <p:spPr>
          <a:xfrm>
            <a:off x="9537482" y="1298420"/>
            <a:ext cx="2250376" cy="324448"/>
          </a:xfrm>
          <a:prstGeom prst="rect">
            <a:avLst/>
          </a:prstGeom>
        </p:spPr>
        <p:txBody>
          <a:bodyPr wrap="square" lIns="0" tIns="0" rIns="0" bIns="0" rtlCol="0" anchor="t">
            <a:spAutoFit/>
          </a:bodyPr>
          <a:lstStyle/>
          <a:p>
            <a:pPr algn="l">
              <a:lnSpc>
                <a:spcPts val="2806"/>
              </a:lnSpc>
            </a:pPr>
            <a:r>
              <a:rPr lang="en-US" sz="2004" spc="-24" dirty="0">
                <a:solidFill>
                  <a:srgbClr val="171B1C"/>
                </a:solidFill>
                <a:latin typeface="Maven Pro SemiBold" pitchFamily="2" charset="0"/>
                <a:ea typeface="IBM Plex Sans"/>
                <a:cs typeface="IBM Plex Sans"/>
                <a:sym typeface="IBM Plex Sans"/>
              </a:rPr>
              <a:t>Projected Impact</a:t>
            </a:r>
          </a:p>
        </p:txBody>
      </p:sp>
      <p:sp>
        <p:nvSpPr>
          <p:cNvPr id="57" name="TextBox 57"/>
          <p:cNvSpPr txBox="1"/>
          <p:nvPr/>
        </p:nvSpPr>
        <p:spPr>
          <a:xfrm>
            <a:off x="7462701" y="1771761"/>
            <a:ext cx="2436019" cy="384721"/>
          </a:xfrm>
          <a:prstGeom prst="rect">
            <a:avLst/>
          </a:prstGeom>
        </p:spPr>
        <p:txBody>
          <a:bodyPr wrap="square" lIns="0" tIns="0" rIns="0" bIns="0" rtlCol="0" anchor="t">
            <a:spAutoFit/>
          </a:bodyPr>
          <a:lstStyle/>
          <a:p>
            <a:pPr algn="ctr">
              <a:lnSpc>
                <a:spcPts val="1500"/>
              </a:lnSpc>
            </a:pPr>
            <a:r>
              <a:rPr lang="en-US" sz="1500" spc="8" dirty="0">
                <a:solidFill>
                  <a:srgbClr val="171B1C"/>
                </a:solidFill>
                <a:latin typeface="Maven Pro SemiBold" pitchFamily="2" charset="0"/>
                <a:ea typeface="IBM Plex Sans Condensed"/>
                <a:cs typeface="IBM Plex Sans Condensed"/>
                <a:sym typeface="IBM Plex Sans Condensed"/>
              </a:rPr>
              <a:t>Immediate Community Level Impact</a:t>
            </a:r>
          </a:p>
        </p:txBody>
      </p:sp>
      <p:sp>
        <p:nvSpPr>
          <p:cNvPr id="58" name="TextBox 58"/>
          <p:cNvSpPr txBox="1"/>
          <p:nvPr/>
        </p:nvSpPr>
        <p:spPr>
          <a:xfrm>
            <a:off x="10880446" y="1771701"/>
            <a:ext cx="2544670" cy="384721"/>
          </a:xfrm>
          <a:prstGeom prst="rect">
            <a:avLst/>
          </a:prstGeom>
        </p:spPr>
        <p:txBody>
          <a:bodyPr wrap="square" lIns="0" tIns="0" rIns="0" bIns="0" rtlCol="0" anchor="t">
            <a:spAutoFit/>
          </a:bodyPr>
          <a:lstStyle/>
          <a:p>
            <a:pPr algn="ctr">
              <a:lnSpc>
                <a:spcPts val="1500"/>
              </a:lnSpc>
            </a:pPr>
            <a:r>
              <a:rPr lang="en-US" sz="1500" spc="3" dirty="0">
                <a:solidFill>
                  <a:srgbClr val="171B1C"/>
                </a:solidFill>
                <a:latin typeface="Maven Pro SemiBold" pitchFamily="2" charset="0"/>
                <a:ea typeface="IBM Plex Sans Condensed"/>
                <a:cs typeface="IBM Plex Sans Condensed"/>
                <a:sym typeface="IBM Plex Sans Condensed"/>
              </a:rPr>
              <a:t>Long Term </a:t>
            </a:r>
          </a:p>
          <a:p>
            <a:pPr algn="ctr">
              <a:lnSpc>
                <a:spcPts val="1500"/>
              </a:lnSpc>
            </a:pPr>
            <a:r>
              <a:rPr lang="en-US" sz="1500" spc="3" dirty="0">
                <a:solidFill>
                  <a:srgbClr val="171B1C"/>
                </a:solidFill>
                <a:latin typeface="Maven Pro SemiBold" pitchFamily="2" charset="0"/>
                <a:ea typeface="IBM Plex Sans Condensed"/>
                <a:cs typeface="IBM Plex Sans Condensed"/>
                <a:sym typeface="IBM Plex Sans Condensed"/>
              </a:rPr>
              <a:t>Global Impact</a:t>
            </a:r>
          </a:p>
        </p:txBody>
      </p:sp>
      <p:sp>
        <p:nvSpPr>
          <p:cNvPr id="59" name="TextBox 59"/>
          <p:cNvSpPr txBox="1"/>
          <p:nvPr/>
        </p:nvSpPr>
        <p:spPr>
          <a:xfrm>
            <a:off x="7536577" y="2192571"/>
            <a:ext cx="582301" cy="290079"/>
          </a:xfrm>
          <a:prstGeom prst="rect">
            <a:avLst/>
          </a:prstGeom>
        </p:spPr>
        <p:txBody>
          <a:bodyPr lIns="0" tIns="0" rIns="0" bIns="0" rtlCol="0" anchor="t">
            <a:spAutoFit/>
          </a:bodyPr>
          <a:lstStyle/>
          <a:p>
            <a:pPr algn="l">
              <a:lnSpc>
                <a:spcPts val="2526"/>
              </a:lnSpc>
            </a:pPr>
            <a:r>
              <a:rPr lang="en-US" sz="1804" spc="-27" dirty="0">
                <a:solidFill>
                  <a:srgbClr val="F19629"/>
                </a:solidFill>
                <a:latin typeface="Maven Pro SemiBold" pitchFamily="2" charset="0"/>
                <a:ea typeface="IBM Plex Sans"/>
                <a:cs typeface="IBM Plex Sans"/>
                <a:sym typeface="IBM Plex Sans"/>
              </a:rPr>
              <a:t>24/7</a:t>
            </a:r>
          </a:p>
        </p:txBody>
      </p:sp>
      <p:sp>
        <p:nvSpPr>
          <p:cNvPr id="60" name="TextBox 60"/>
          <p:cNvSpPr txBox="1"/>
          <p:nvPr/>
        </p:nvSpPr>
        <p:spPr>
          <a:xfrm>
            <a:off x="9196506" y="2198396"/>
            <a:ext cx="587207" cy="290079"/>
          </a:xfrm>
          <a:prstGeom prst="rect">
            <a:avLst/>
          </a:prstGeom>
        </p:spPr>
        <p:txBody>
          <a:bodyPr lIns="0" tIns="0" rIns="0" bIns="0" rtlCol="0" anchor="t">
            <a:spAutoFit/>
          </a:bodyPr>
          <a:lstStyle/>
          <a:p>
            <a:pPr algn="l">
              <a:lnSpc>
                <a:spcPts val="2526"/>
              </a:lnSpc>
            </a:pPr>
            <a:r>
              <a:rPr lang="en-US" sz="1804" spc="-27" dirty="0">
                <a:solidFill>
                  <a:srgbClr val="F19629"/>
                </a:solidFill>
                <a:latin typeface="Maven Pro SemiBold" pitchFamily="2" charset="0"/>
                <a:ea typeface="IBM Plex Sans"/>
                <a:cs typeface="IBM Plex Sans"/>
                <a:sym typeface="IBM Plex Sans"/>
              </a:rPr>
              <a:t>500+</a:t>
            </a:r>
          </a:p>
        </p:txBody>
      </p:sp>
      <p:sp>
        <p:nvSpPr>
          <p:cNvPr id="61" name="TextBox 61"/>
          <p:cNvSpPr txBox="1"/>
          <p:nvPr/>
        </p:nvSpPr>
        <p:spPr>
          <a:xfrm>
            <a:off x="9176677" y="2960564"/>
            <a:ext cx="587207" cy="290079"/>
          </a:xfrm>
          <a:prstGeom prst="rect">
            <a:avLst/>
          </a:prstGeom>
        </p:spPr>
        <p:txBody>
          <a:bodyPr lIns="0" tIns="0" rIns="0" bIns="0" rtlCol="0" anchor="t">
            <a:spAutoFit/>
          </a:bodyPr>
          <a:lstStyle/>
          <a:p>
            <a:pPr algn="ctr">
              <a:lnSpc>
                <a:spcPts val="2526"/>
              </a:lnSpc>
            </a:pPr>
            <a:r>
              <a:rPr lang="en-US" sz="1804" spc="-27" dirty="0">
                <a:solidFill>
                  <a:srgbClr val="F19629"/>
                </a:solidFill>
                <a:latin typeface="Maven Pro SemiBold" pitchFamily="2" charset="0"/>
                <a:ea typeface="IBM Plex Sans"/>
                <a:cs typeface="IBM Plex Sans"/>
                <a:sym typeface="IBM Plex Sans"/>
              </a:rPr>
              <a:t>100+</a:t>
            </a:r>
          </a:p>
        </p:txBody>
      </p:sp>
      <p:sp>
        <p:nvSpPr>
          <p:cNvPr id="62" name="TextBox 62"/>
          <p:cNvSpPr txBox="1"/>
          <p:nvPr/>
        </p:nvSpPr>
        <p:spPr>
          <a:xfrm>
            <a:off x="10968641" y="2209388"/>
            <a:ext cx="479908" cy="290079"/>
          </a:xfrm>
          <a:prstGeom prst="rect">
            <a:avLst/>
          </a:prstGeom>
        </p:spPr>
        <p:txBody>
          <a:bodyPr lIns="0" tIns="0" rIns="0" bIns="0" rtlCol="0" anchor="t">
            <a:spAutoFit/>
          </a:bodyPr>
          <a:lstStyle/>
          <a:p>
            <a:pPr algn="l">
              <a:lnSpc>
                <a:spcPts val="2526"/>
              </a:lnSpc>
            </a:pPr>
            <a:r>
              <a:rPr lang="en-US" sz="1804" spc="-27" dirty="0">
                <a:solidFill>
                  <a:srgbClr val="F19629"/>
                </a:solidFill>
                <a:latin typeface="Maven Pro SemiBold" pitchFamily="2" charset="0"/>
                <a:ea typeface="IBM Plex Sans"/>
                <a:cs typeface="IBM Plex Sans"/>
                <a:sym typeface="IBM Plex Sans"/>
              </a:rPr>
              <a:t>90%</a:t>
            </a:r>
          </a:p>
        </p:txBody>
      </p:sp>
      <p:sp>
        <p:nvSpPr>
          <p:cNvPr id="63" name="TextBox 63"/>
          <p:cNvSpPr txBox="1"/>
          <p:nvPr/>
        </p:nvSpPr>
        <p:spPr>
          <a:xfrm>
            <a:off x="12551325" y="2217389"/>
            <a:ext cx="479908" cy="290079"/>
          </a:xfrm>
          <a:prstGeom prst="rect">
            <a:avLst/>
          </a:prstGeom>
        </p:spPr>
        <p:txBody>
          <a:bodyPr lIns="0" tIns="0" rIns="0" bIns="0" rtlCol="0" anchor="t">
            <a:spAutoFit/>
          </a:bodyPr>
          <a:lstStyle/>
          <a:p>
            <a:pPr algn="l">
              <a:lnSpc>
                <a:spcPts val="2526"/>
              </a:lnSpc>
            </a:pPr>
            <a:r>
              <a:rPr lang="en-US" sz="1804" spc="-27" dirty="0">
                <a:solidFill>
                  <a:srgbClr val="F19629"/>
                </a:solidFill>
                <a:latin typeface="Maven Pro SemiBold" pitchFamily="2" charset="0"/>
                <a:ea typeface="IBM Plex Sans"/>
                <a:cs typeface="IBM Plex Sans"/>
                <a:sym typeface="IBM Plex Sans"/>
              </a:rPr>
              <a:t>40%</a:t>
            </a:r>
          </a:p>
        </p:txBody>
      </p:sp>
      <p:sp>
        <p:nvSpPr>
          <p:cNvPr id="64" name="TextBox 64"/>
          <p:cNvSpPr txBox="1"/>
          <p:nvPr/>
        </p:nvSpPr>
        <p:spPr>
          <a:xfrm>
            <a:off x="12551325" y="2927453"/>
            <a:ext cx="479908" cy="290079"/>
          </a:xfrm>
          <a:prstGeom prst="rect">
            <a:avLst/>
          </a:prstGeom>
        </p:spPr>
        <p:txBody>
          <a:bodyPr lIns="0" tIns="0" rIns="0" bIns="0" rtlCol="0" anchor="t">
            <a:spAutoFit/>
          </a:bodyPr>
          <a:lstStyle/>
          <a:p>
            <a:pPr algn="ctr">
              <a:lnSpc>
                <a:spcPts val="2526"/>
              </a:lnSpc>
            </a:pPr>
            <a:r>
              <a:rPr lang="en-US" sz="1804" spc="-27" dirty="0">
                <a:solidFill>
                  <a:srgbClr val="F19629"/>
                </a:solidFill>
                <a:latin typeface="Maven Pro SemiBold" pitchFamily="2" charset="0"/>
                <a:ea typeface="IBM Plex Sans"/>
                <a:cs typeface="IBM Plex Sans"/>
                <a:sym typeface="IBM Plex Sans"/>
              </a:rPr>
              <a:t>25%</a:t>
            </a:r>
          </a:p>
        </p:txBody>
      </p:sp>
      <p:sp>
        <p:nvSpPr>
          <p:cNvPr id="65" name="TextBox 61">
            <a:extLst>
              <a:ext uri="{FF2B5EF4-FFF2-40B4-BE49-F238E27FC236}">
                <a16:creationId xmlns:a16="http://schemas.microsoft.com/office/drawing/2014/main" id="{EDA3B816-2705-AD5B-882F-F0502B7F4D69}"/>
              </a:ext>
            </a:extLst>
          </p:cNvPr>
          <p:cNvSpPr txBox="1"/>
          <p:nvPr/>
        </p:nvSpPr>
        <p:spPr>
          <a:xfrm>
            <a:off x="41379" y="1753384"/>
            <a:ext cx="6981480" cy="2920736"/>
          </a:xfrm>
          <a:prstGeom prst="rect">
            <a:avLst/>
          </a:prstGeom>
        </p:spPr>
        <p:txBody>
          <a:bodyPr wrap="square" lIns="0" tIns="0" rIns="0" bIns="0" rtlCol="0" anchor="t">
            <a:spAutoFit/>
          </a:bodyPr>
          <a:lstStyle/>
          <a:p>
            <a:pPr marL="484650" indent="-252000">
              <a:lnSpc>
                <a:spcPts val="1681"/>
              </a:lnSpc>
              <a:spcBef>
                <a:spcPts val="200"/>
              </a:spcBef>
              <a:buFont typeface="+mj-lt"/>
              <a:buAutoNum type="arabicPeriod"/>
            </a:pPr>
            <a:r>
              <a:rPr lang="en-US" sz="1400" spc="23" dirty="0">
                <a:solidFill>
                  <a:srgbClr val="17181C"/>
                </a:solidFill>
                <a:latin typeface="Maven Pro" pitchFamily="2" charset="0"/>
                <a:ea typeface="IBM Plex Sans Condensed"/>
                <a:cs typeface="IBM Plex Sans Condensed"/>
                <a:sym typeface="IBM Plex Sans Condensed"/>
              </a:rPr>
              <a:t>The overall goal is to give beneficiaries the self-sufficient energy means to achieve a GDP per capita level of </a:t>
            </a:r>
            <a:r>
              <a:rPr lang="en-US" sz="1400" b="1" spc="23" dirty="0">
                <a:solidFill>
                  <a:srgbClr val="17181C"/>
                </a:solidFill>
                <a:latin typeface="Maven Pro" pitchFamily="2" charset="0"/>
                <a:ea typeface="IBM Plex Sans Condensed"/>
                <a:cs typeface="IBM Plex Sans Condensed"/>
                <a:sym typeface="IBM Plex Sans Condensed"/>
              </a:rPr>
              <a:t>$1000 per year</a:t>
            </a:r>
            <a:r>
              <a:rPr lang="en-US" sz="1400" spc="23" dirty="0">
                <a:solidFill>
                  <a:srgbClr val="17181C"/>
                </a:solidFill>
                <a:latin typeface="Maven Pro" pitchFamily="2" charset="0"/>
                <a:ea typeface="IBM Plex Sans Condensed"/>
                <a:cs typeface="IBM Plex Sans Condensed"/>
                <a:sym typeface="IBM Plex Sans Condensed"/>
              </a:rPr>
              <a:t>.</a:t>
            </a:r>
          </a:p>
          <a:p>
            <a:pPr marL="484650" indent="-252000">
              <a:lnSpc>
                <a:spcPts val="1681"/>
              </a:lnSpc>
              <a:spcBef>
                <a:spcPts val="200"/>
              </a:spcBef>
              <a:buFont typeface="+mj-lt"/>
              <a:buAutoNum type="arabicPeriod"/>
            </a:pPr>
            <a:r>
              <a:rPr lang="en-US" sz="1400" spc="23" dirty="0">
                <a:solidFill>
                  <a:srgbClr val="17181C"/>
                </a:solidFill>
                <a:latin typeface="Maven Pro" pitchFamily="2" charset="0"/>
                <a:ea typeface="IBM Plex Sans Condensed"/>
                <a:cs typeface="IBM Plex Sans Condensed"/>
                <a:sym typeface="IBM Plex Sans Condensed"/>
              </a:rPr>
              <a:t>Deliver baseline electricity of </a:t>
            </a:r>
            <a:r>
              <a:rPr lang="en-US" sz="1400" b="1" spc="23" dirty="0">
                <a:solidFill>
                  <a:srgbClr val="17181C"/>
                </a:solidFill>
                <a:latin typeface="Maven Pro" pitchFamily="2" charset="0"/>
                <a:ea typeface="IBM Plex Sans Condensed"/>
                <a:cs typeface="IBM Plex Sans Condensed"/>
                <a:sym typeface="IBM Plex Sans Condensed"/>
              </a:rPr>
              <a:t>1000kWh per person per year </a:t>
            </a:r>
            <a:r>
              <a:rPr lang="en-US" sz="1400" spc="23" dirty="0">
                <a:solidFill>
                  <a:srgbClr val="17181C"/>
                </a:solidFill>
                <a:latin typeface="Maven Pro" pitchFamily="2" charset="0"/>
                <a:ea typeface="IBM Plex Sans Condensed"/>
                <a:cs typeface="IBM Plex Sans Condensed"/>
                <a:sym typeface="IBM Plex Sans Condensed"/>
              </a:rPr>
              <a:t>through a mix of village micro-grids and solar home systems.</a:t>
            </a:r>
          </a:p>
          <a:p>
            <a:pPr marL="484650" indent="-252000">
              <a:lnSpc>
                <a:spcPts val="1681"/>
              </a:lnSpc>
              <a:spcBef>
                <a:spcPts val="200"/>
              </a:spcBef>
              <a:buFont typeface="+mj-lt"/>
              <a:buAutoNum type="arabicPeriod"/>
            </a:pPr>
            <a:r>
              <a:rPr lang="en-US" sz="1400" spc="23" dirty="0">
                <a:solidFill>
                  <a:srgbClr val="17181C"/>
                </a:solidFill>
                <a:latin typeface="Maven Pro" pitchFamily="2" charset="0"/>
                <a:ea typeface="IBM Plex Sans Condensed"/>
                <a:cs typeface="IBM Plex Sans Condensed"/>
                <a:sym typeface="IBM Plex Sans Condensed"/>
              </a:rPr>
              <a:t>Achieve </a:t>
            </a:r>
            <a:r>
              <a:rPr lang="en-US" sz="1400" b="1" spc="23" dirty="0">
                <a:solidFill>
                  <a:srgbClr val="17181C"/>
                </a:solidFill>
                <a:latin typeface="Maven Pro" pitchFamily="2" charset="0"/>
                <a:ea typeface="IBM Plex Sans Condensed"/>
                <a:cs typeface="IBM Plex Sans Condensed"/>
                <a:sym typeface="IBM Plex Sans Condensed"/>
              </a:rPr>
              <a:t>universal household electrification </a:t>
            </a:r>
            <a:r>
              <a:rPr lang="en-US" sz="1400" spc="23" dirty="0">
                <a:solidFill>
                  <a:srgbClr val="17181C"/>
                </a:solidFill>
                <a:latin typeface="Maven Pro" pitchFamily="2" charset="0"/>
                <a:ea typeface="IBM Plex Sans Condensed"/>
                <a:cs typeface="IBM Plex Sans Condensed"/>
                <a:sym typeface="IBM Plex Sans Condensed"/>
              </a:rPr>
              <a:t>within the target community in </a:t>
            </a:r>
            <a:r>
              <a:rPr lang="en-US" sz="1400" b="1" spc="23" dirty="0">
                <a:solidFill>
                  <a:srgbClr val="17181C"/>
                </a:solidFill>
                <a:latin typeface="Maven Pro" pitchFamily="2" charset="0"/>
                <a:ea typeface="IBM Plex Sans Condensed"/>
                <a:cs typeface="IBM Plex Sans Condensed"/>
                <a:sym typeface="IBM Plex Sans Condensed"/>
              </a:rPr>
              <a:t>&lt; 24  months</a:t>
            </a:r>
            <a:r>
              <a:rPr lang="en-US" sz="1400" spc="23" dirty="0">
                <a:solidFill>
                  <a:srgbClr val="17181C"/>
                </a:solidFill>
                <a:latin typeface="Maven Pro" pitchFamily="2" charset="0"/>
                <a:ea typeface="IBM Plex Sans Condensed"/>
                <a:cs typeface="IBM Plex Sans Condensed"/>
                <a:sym typeface="IBM Plex Sans Condensed"/>
              </a:rPr>
              <a:t>, eliminating kerosene and diesel for lighting and phone charging.</a:t>
            </a:r>
          </a:p>
          <a:p>
            <a:pPr marL="484650" indent="-252000">
              <a:lnSpc>
                <a:spcPts val="1681"/>
              </a:lnSpc>
              <a:spcBef>
                <a:spcPts val="200"/>
              </a:spcBef>
              <a:buFont typeface="+mj-lt"/>
              <a:buAutoNum type="arabicPeriod"/>
            </a:pPr>
            <a:r>
              <a:rPr lang="en-US" sz="1400" spc="23" dirty="0">
                <a:solidFill>
                  <a:srgbClr val="17181C"/>
                </a:solidFill>
                <a:latin typeface="Maven Pro" pitchFamily="2" charset="0"/>
                <a:ea typeface="IBM Plex Sans Condensed"/>
                <a:cs typeface="IBM Plex Sans Condensed"/>
                <a:sym typeface="IBM Plex Sans Condensed"/>
              </a:rPr>
              <a:t>Equip and solar-power core social services — one primary clinic and one school — with </a:t>
            </a:r>
            <a:r>
              <a:rPr lang="en-US" sz="1400" b="1" spc="23" dirty="0">
                <a:solidFill>
                  <a:srgbClr val="17181C"/>
                </a:solidFill>
                <a:latin typeface="Maven Pro" pitchFamily="2" charset="0"/>
                <a:ea typeface="IBM Plex Sans Condensed"/>
                <a:cs typeface="IBM Plex Sans Condensed"/>
                <a:sym typeface="IBM Plex Sans Condensed"/>
              </a:rPr>
              <a:t>24/7 electricity</a:t>
            </a:r>
            <a:r>
              <a:rPr lang="en-US" sz="1400" spc="23" dirty="0">
                <a:solidFill>
                  <a:srgbClr val="17181C"/>
                </a:solidFill>
                <a:latin typeface="Maven Pro" pitchFamily="2" charset="0"/>
                <a:ea typeface="IBM Plex Sans Condensed"/>
                <a:cs typeface="IBM Plex Sans Condensed"/>
                <a:sym typeface="IBM Plex Sans Condensed"/>
              </a:rPr>
              <a:t> for refrigeration, digital learning, lighting, ventilation, and water pumping.</a:t>
            </a:r>
          </a:p>
          <a:p>
            <a:pPr marL="484650" indent="-252000">
              <a:lnSpc>
                <a:spcPts val="1681"/>
              </a:lnSpc>
              <a:spcBef>
                <a:spcPts val="200"/>
              </a:spcBef>
              <a:buFont typeface="+mj-lt"/>
              <a:buAutoNum type="arabicPeriod"/>
            </a:pPr>
            <a:r>
              <a:rPr lang="en-US" sz="1400" spc="23" dirty="0">
                <a:solidFill>
                  <a:srgbClr val="17181C"/>
                </a:solidFill>
                <a:latin typeface="Maven Pro" pitchFamily="2" charset="0"/>
                <a:ea typeface="IBM Plex Sans Condensed"/>
                <a:cs typeface="IBM Plex Sans Condensed"/>
                <a:sym typeface="IBM Plex Sans Condensed"/>
              </a:rPr>
              <a:t>Build </a:t>
            </a:r>
            <a:r>
              <a:rPr lang="en-US" sz="1400" b="1" spc="23" dirty="0">
                <a:solidFill>
                  <a:srgbClr val="17181C"/>
                </a:solidFill>
                <a:latin typeface="Maven Pro" pitchFamily="2" charset="0"/>
                <a:ea typeface="IBM Plex Sans Condensed"/>
                <a:cs typeface="IBM Plex Sans Condensed"/>
                <a:sym typeface="IBM Plex Sans Condensed"/>
              </a:rPr>
              <a:t>resilient local capacity </a:t>
            </a:r>
            <a:r>
              <a:rPr lang="en-US" sz="1400" spc="23" dirty="0">
                <a:solidFill>
                  <a:srgbClr val="17181C"/>
                </a:solidFill>
                <a:latin typeface="Maven Pro" pitchFamily="2" charset="0"/>
                <a:ea typeface="IBM Plex Sans Condensed"/>
                <a:cs typeface="IBM Plex Sans Condensed"/>
                <a:sym typeface="IBM Plex Sans Condensed"/>
              </a:rPr>
              <a:t>by training at least 7 community members (with gender parity emphasis) as Solar Mamas/technicians and two auxiliary healthcare workers.</a:t>
            </a:r>
          </a:p>
        </p:txBody>
      </p:sp>
      <p:sp>
        <p:nvSpPr>
          <p:cNvPr id="66" name="TextBox 37">
            <a:extLst>
              <a:ext uri="{FF2B5EF4-FFF2-40B4-BE49-F238E27FC236}">
                <a16:creationId xmlns:a16="http://schemas.microsoft.com/office/drawing/2014/main" id="{8DCD1E32-0B5F-5203-9518-6FCAED26505F}"/>
              </a:ext>
            </a:extLst>
          </p:cNvPr>
          <p:cNvSpPr txBox="1"/>
          <p:nvPr/>
        </p:nvSpPr>
        <p:spPr>
          <a:xfrm>
            <a:off x="7155577" y="2549392"/>
            <a:ext cx="1507344" cy="369653"/>
          </a:xfrm>
          <a:prstGeom prst="rect">
            <a:avLst/>
          </a:prstGeom>
        </p:spPr>
        <p:txBody>
          <a:bodyPr wrap="square" lIns="0" tIns="0" rIns="0" bIns="0" rtlCol="0" anchor="t">
            <a:spAutoFit/>
          </a:bodyPr>
          <a:lstStyle/>
          <a:p>
            <a:pPr algn="ctr">
              <a:lnSpc>
                <a:spcPts val="1503"/>
              </a:lnSpc>
            </a:pPr>
            <a:r>
              <a:rPr lang="en-US" sz="1200" spc="4" dirty="0">
                <a:solidFill>
                  <a:srgbClr val="17181C"/>
                </a:solidFill>
                <a:latin typeface="Maven Pro" pitchFamily="2" charset="0"/>
                <a:ea typeface="IBM Plex Sans Condensed"/>
                <a:cs typeface="IBM Plex Sans Condensed"/>
                <a:sym typeface="IBM Plex Sans Condensed"/>
              </a:rPr>
              <a:t>Powered community facilities</a:t>
            </a:r>
          </a:p>
        </p:txBody>
      </p:sp>
      <p:sp>
        <p:nvSpPr>
          <p:cNvPr id="67" name="TextBox 37">
            <a:extLst>
              <a:ext uri="{FF2B5EF4-FFF2-40B4-BE49-F238E27FC236}">
                <a16:creationId xmlns:a16="http://schemas.microsoft.com/office/drawing/2014/main" id="{8B181026-C899-FCDE-26E6-31EE87830E8A}"/>
              </a:ext>
            </a:extLst>
          </p:cNvPr>
          <p:cNvSpPr txBox="1"/>
          <p:nvPr/>
        </p:nvSpPr>
        <p:spPr>
          <a:xfrm>
            <a:off x="10521311" y="2525881"/>
            <a:ext cx="1404298" cy="377026"/>
          </a:xfrm>
          <a:prstGeom prst="rect">
            <a:avLst/>
          </a:prstGeom>
        </p:spPr>
        <p:txBody>
          <a:bodyPr wrap="square" lIns="0" tIns="0" rIns="0" bIns="0" rtlCol="0" anchor="t">
            <a:spAutoFit/>
          </a:bodyPr>
          <a:lstStyle/>
          <a:p>
            <a:pPr algn="ctr">
              <a:lnSpc>
                <a:spcPts val="1503"/>
              </a:lnSpc>
            </a:pPr>
            <a:r>
              <a:rPr lang="en-US" sz="1200" spc="4" dirty="0">
                <a:solidFill>
                  <a:srgbClr val="17181C"/>
                </a:solidFill>
                <a:latin typeface="Maven Pro" pitchFamily="2" charset="0"/>
                <a:ea typeface="IBM Plex Sans Condensed"/>
                <a:cs typeface="IBM Plex Sans Condensed"/>
                <a:sym typeface="IBM Plex Sans Condensed"/>
              </a:rPr>
              <a:t>Reduction in </a:t>
            </a:r>
          </a:p>
          <a:p>
            <a:pPr algn="ctr">
              <a:lnSpc>
                <a:spcPts val="1503"/>
              </a:lnSpc>
            </a:pPr>
            <a:r>
              <a:rPr lang="en-US" sz="1200" spc="4" dirty="0">
                <a:solidFill>
                  <a:srgbClr val="17181C"/>
                </a:solidFill>
                <a:latin typeface="Maven Pro" pitchFamily="2" charset="0"/>
                <a:ea typeface="IBM Plex Sans Condensed"/>
                <a:cs typeface="IBM Plex Sans Condensed"/>
                <a:sym typeface="IBM Plex Sans Condensed"/>
              </a:rPr>
              <a:t>Diesel Dependence</a:t>
            </a:r>
          </a:p>
        </p:txBody>
      </p:sp>
      <p:sp>
        <p:nvSpPr>
          <p:cNvPr id="68" name="TextBox 37">
            <a:extLst>
              <a:ext uri="{FF2B5EF4-FFF2-40B4-BE49-F238E27FC236}">
                <a16:creationId xmlns:a16="http://schemas.microsoft.com/office/drawing/2014/main" id="{92F360E3-C98D-4608-453C-776DEE038734}"/>
              </a:ext>
            </a:extLst>
          </p:cNvPr>
          <p:cNvSpPr txBox="1"/>
          <p:nvPr/>
        </p:nvSpPr>
        <p:spPr>
          <a:xfrm>
            <a:off x="7569295" y="4745809"/>
            <a:ext cx="5962835" cy="562013"/>
          </a:xfrm>
          <a:prstGeom prst="rect">
            <a:avLst/>
          </a:prstGeom>
        </p:spPr>
        <p:txBody>
          <a:bodyPr wrap="square" lIns="0" tIns="0" rIns="0" bIns="0" rtlCol="0" anchor="t">
            <a:spAutoFit/>
          </a:bodyPr>
          <a:lstStyle/>
          <a:p>
            <a:pPr>
              <a:lnSpc>
                <a:spcPts val="1503"/>
              </a:lnSpc>
            </a:pPr>
            <a:r>
              <a:rPr lang="en-US" sz="1200" b="1" spc="4" dirty="0">
                <a:solidFill>
                  <a:srgbClr val="17181C"/>
                </a:solidFill>
                <a:latin typeface="Maven Pro" pitchFamily="2" charset="0"/>
                <a:ea typeface="IBM Plex Sans Condensed"/>
                <a:cs typeface="IBM Plex Sans Condensed"/>
                <a:sym typeface="IBM Plex Sans Condensed"/>
              </a:rPr>
              <a:t>Energy as a Foundation for GDP Growth: </a:t>
            </a:r>
            <a:r>
              <a:rPr lang="en-US" sz="1200" spc="4" dirty="0">
                <a:solidFill>
                  <a:srgbClr val="17181C"/>
                </a:solidFill>
                <a:latin typeface="Maven Pro" pitchFamily="2" charset="0"/>
                <a:ea typeface="IBM Plex Sans Condensed"/>
                <a:cs typeface="IBM Plex Sans Condensed"/>
                <a:sym typeface="IBM Plex Sans Condensed"/>
              </a:rPr>
              <a:t>This proposal is aligned with the 1000 kWh per person per year threshold—directly targeting the energy-GDP link to unlock sustained economic development.</a:t>
            </a:r>
          </a:p>
        </p:txBody>
      </p:sp>
      <p:sp>
        <p:nvSpPr>
          <p:cNvPr id="69" name="TextBox 37">
            <a:extLst>
              <a:ext uri="{FF2B5EF4-FFF2-40B4-BE49-F238E27FC236}">
                <a16:creationId xmlns:a16="http://schemas.microsoft.com/office/drawing/2014/main" id="{D998DE54-E75A-B55D-E2C6-2E6E00EA964A}"/>
              </a:ext>
            </a:extLst>
          </p:cNvPr>
          <p:cNvSpPr txBox="1"/>
          <p:nvPr/>
        </p:nvSpPr>
        <p:spPr>
          <a:xfrm>
            <a:off x="7539893" y="5378059"/>
            <a:ext cx="5962835" cy="562013"/>
          </a:xfrm>
          <a:prstGeom prst="rect">
            <a:avLst/>
          </a:prstGeom>
        </p:spPr>
        <p:txBody>
          <a:bodyPr wrap="square" lIns="0" tIns="0" rIns="0" bIns="0" rtlCol="0" anchor="t">
            <a:spAutoFit/>
          </a:bodyPr>
          <a:lstStyle/>
          <a:p>
            <a:pPr>
              <a:lnSpc>
                <a:spcPts val="1503"/>
              </a:lnSpc>
            </a:pPr>
            <a:r>
              <a:rPr lang="en-US" sz="1200" b="1" spc="4" dirty="0">
                <a:solidFill>
                  <a:srgbClr val="17181C"/>
                </a:solidFill>
                <a:latin typeface="Maven Pro" pitchFamily="2" charset="0"/>
                <a:ea typeface="IBM Plex Sans Condensed"/>
                <a:cs typeface="IBM Plex Sans Condensed"/>
                <a:sym typeface="IBM Plex Sans Condensed"/>
              </a:rPr>
              <a:t>Integrated Infrastructure Approach: </a:t>
            </a:r>
            <a:r>
              <a:rPr lang="en-US" sz="1200" spc="4" dirty="0">
                <a:solidFill>
                  <a:srgbClr val="17181C"/>
                </a:solidFill>
                <a:latin typeface="Maven Pro" pitchFamily="2" charset="0"/>
                <a:ea typeface="IBM Plex Sans Condensed"/>
                <a:cs typeface="IBM Plex Sans Condensed"/>
                <a:sym typeface="IBM Plex Sans Condensed"/>
              </a:rPr>
              <a:t>Instead of isolating sectors (energy, health, education), this program coordinates energy deployment in a unified plan—ensuring simultaneous upliftment in all from a shared power backbone.</a:t>
            </a:r>
          </a:p>
        </p:txBody>
      </p:sp>
      <p:sp>
        <p:nvSpPr>
          <p:cNvPr id="70" name="TextBox 37">
            <a:extLst>
              <a:ext uri="{FF2B5EF4-FFF2-40B4-BE49-F238E27FC236}">
                <a16:creationId xmlns:a16="http://schemas.microsoft.com/office/drawing/2014/main" id="{AABEB58F-5BD9-2F28-83A7-F25DBF882E2C}"/>
              </a:ext>
            </a:extLst>
          </p:cNvPr>
          <p:cNvSpPr txBox="1"/>
          <p:nvPr/>
        </p:nvSpPr>
        <p:spPr>
          <a:xfrm>
            <a:off x="7536577" y="6047549"/>
            <a:ext cx="5962835" cy="562013"/>
          </a:xfrm>
          <a:prstGeom prst="rect">
            <a:avLst/>
          </a:prstGeom>
        </p:spPr>
        <p:txBody>
          <a:bodyPr wrap="square" lIns="0" tIns="0" rIns="0" bIns="0" rtlCol="0" anchor="t">
            <a:spAutoFit/>
          </a:bodyPr>
          <a:lstStyle/>
          <a:p>
            <a:pPr>
              <a:lnSpc>
                <a:spcPts val="1503"/>
              </a:lnSpc>
            </a:pPr>
            <a:r>
              <a:rPr lang="en-US" sz="1200" b="1" spc="4" dirty="0">
                <a:solidFill>
                  <a:srgbClr val="17181C"/>
                </a:solidFill>
                <a:latin typeface="Maven Pro" pitchFamily="2" charset="0"/>
                <a:ea typeface="IBM Plex Sans Condensed"/>
                <a:cs typeface="IBM Plex Sans Condensed"/>
                <a:sym typeface="IBM Plex Sans Condensed"/>
              </a:rPr>
              <a:t>Local Ownership and Gender-Led Implementation:</a:t>
            </a:r>
            <a:r>
              <a:rPr lang="en-US" sz="1200" spc="4" dirty="0">
                <a:solidFill>
                  <a:srgbClr val="17181C"/>
                </a:solidFill>
                <a:latin typeface="Maven Pro" pitchFamily="2" charset="0"/>
                <a:ea typeface="IBM Plex Sans Condensed"/>
                <a:cs typeface="IBM Plex Sans Condensed"/>
                <a:sym typeface="IBM Plex Sans Condensed"/>
              </a:rPr>
              <a:t> By training “Solar Mamas”, the program shifts technical roles to local women. This community-led model is designed to reduce dependence on external technicians or agencies.</a:t>
            </a:r>
          </a:p>
        </p:txBody>
      </p:sp>
      <p:sp>
        <p:nvSpPr>
          <p:cNvPr id="71" name="TextBox 37">
            <a:extLst>
              <a:ext uri="{FF2B5EF4-FFF2-40B4-BE49-F238E27FC236}">
                <a16:creationId xmlns:a16="http://schemas.microsoft.com/office/drawing/2014/main" id="{EF48191E-9C53-E23A-F7A4-76E0484A261F}"/>
              </a:ext>
            </a:extLst>
          </p:cNvPr>
          <p:cNvSpPr txBox="1"/>
          <p:nvPr/>
        </p:nvSpPr>
        <p:spPr>
          <a:xfrm>
            <a:off x="7541439" y="6717039"/>
            <a:ext cx="6060158" cy="562013"/>
          </a:xfrm>
          <a:prstGeom prst="rect">
            <a:avLst/>
          </a:prstGeom>
        </p:spPr>
        <p:txBody>
          <a:bodyPr wrap="square" lIns="0" tIns="0" rIns="0" bIns="0" rtlCol="0" anchor="t">
            <a:spAutoFit/>
          </a:bodyPr>
          <a:lstStyle/>
          <a:p>
            <a:pPr>
              <a:lnSpc>
                <a:spcPts val="1503"/>
              </a:lnSpc>
            </a:pPr>
            <a:r>
              <a:rPr lang="en-US" sz="1200" b="1" spc="4" dirty="0">
                <a:solidFill>
                  <a:srgbClr val="17181C"/>
                </a:solidFill>
                <a:latin typeface="Maven Pro" pitchFamily="2" charset="0"/>
                <a:ea typeface="IBM Plex Sans Condensed"/>
                <a:cs typeface="IBM Plex Sans Condensed"/>
                <a:sym typeface="IBM Plex Sans Condensed"/>
              </a:rPr>
              <a:t>Scalability Through Modularity and Cost-Tracking: </a:t>
            </a:r>
            <a:r>
              <a:rPr lang="en-US" sz="1200" spc="4" dirty="0">
                <a:solidFill>
                  <a:srgbClr val="17181C"/>
                </a:solidFill>
                <a:latin typeface="Maven Pro" pitchFamily="2" charset="0"/>
                <a:ea typeface="IBM Plex Sans Condensed"/>
                <a:cs typeface="IBM Plex Sans Condensed"/>
                <a:sym typeface="IBM Plex Sans Condensed"/>
              </a:rPr>
              <a:t>The model is modular—combining solar-home systems and scalable micro-grids making it adaptable to villages of varying sizes and replicable in other regions with minimal adaptation.</a:t>
            </a:r>
          </a:p>
        </p:txBody>
      </p:sp>
      <p:pic>
        <p:nvPicPr>
          <p:cNvPr id="75" name="Picture 74">
            <a:extLst>
              <a:ext uri="{FF2B5EF4-FFF2-40B4-BE49-F238E27FC236}">
                <a16:creationId xmlns:a16="http://schemas.microsoft.com/office/drawing/2014/main" id="{34C97640-974C-3075-6947-E42BCF5CB372}"/>
              </a:ext>
            </a:extLst>
          </p:cNvPr>
          <p:cNvPicPr>
            <a:picLocks noChangeAspect="1"/>
          </p:cNvPicPr>
          <p:nvPr/>
        </p:nvPicPr>
        <p:blipFill>
          <a:blip r:embed="rId6"/>
          <a:stretch>
            <a:fillRect/>
          </a:stretch>
        </p:blipFill>
        <p:spPr>
          <a:xfrm>
            <a:off x="310938" y="8000871"/>
            <a:ext cx="3651461" cy="1676486"/>
          </a:xfrm>
          <a:prstGeom prst="rect">
            <a:avLst/>
          </a:prstGeom>
        </p:spPr>
      </p:pic>
      <p:sp>
        <p:nvSpPr>
          <p:cNvPr id="76" name="TextBox 52">
            <a:extLst>
              <a:ext uri="{FF2B5EF4-FFF2-40B4-BE49-F238E27FC236}">
                <a16:creationId xmlns:a16="http://schemas.microsoft.com/office/drawing/2014/main" id="{D7D385D1-C8F1-5BF2-AA1C-1E9A3C565561}"/>
              </a:ext>
            </a:extLst>
          </p:cNvPr>
          <p:cNvSpPr txBox="1"/>
          <p:nvPr/>
        </p:nvSpPr>
        <p:spPr>
          <a:xfrm>
            <a:off x="139413" y="7867740"/>
            <a:ext cx="6890709" cy="2164247"/>
          </a:xfrm>
          <a:prstGeom prst="rect">
            <a:avLst/>
          </a:prstGeom>
        </p:spPr>
        <p:txBody>
          <a:bodyPr wrap="square" lIns="0" tIns="0" rIns="0" bIns="0" rtlCol="0" anchor="t">
            <a:spAutoFit/>
          </a:bodyPr>
          <a:lstStyle/>
          <a:p>
            <a:pPr marL="285750" indent="-144000">
              <a:lnSpc>
                <a:spcPts val="1685"/>
              </a:lnSpc>
              <a:buFont typeface="Arial" panose="020B0604020202020204" pitchFamily="34" charset="0"/>
              <a:buChar char="•"/>
            </a:pPr>
            <a:r>
              <a:rPr lang="en-US" sz="1404" b="1" u="sng" spc="5" dirty="0">
                <a:solidFill>
                  <a:srgbClr val="171B1C"/>
                </a:solidFill>
                <a:latin typeface="Maven Pro" pitchFamily="2" charset="0"/>
                <a:ea typeface="IBM Plex Sans Condensed"/>
                <a:cs typeface="IBM Plex Sans Condensed"/>
                <a:sym typeface="IBM Plex Sans Condensed"/>
              </a:rPr>
              <a:t>Strategic Partnerships for Scaling Impact</a:t>
            </a:r>
            <a:r>
              <a:rPr lang="en-US" sz="1404" b="1" spc="5" dirty="0">
                <a:solidFill>
                  <a:srgbClr val="171B1C"/>
                </a:solidFill>
                <a:latin typeface="Maven Pro" pitchFamily="2" charset="0"/>
                <a:ea typeface="IBM Plex Sans Condensed"/>
                <a:cs typeface="IBM Plex Sans Condensed"/>
                <a:sym typeface="IBM Plex Sans Condensed"/>
              </a:rPr>
              <a:t>: </a:t>
            </a:r>
            <a:r>
              <a:rPr lang="en-US" sz="1404" spc="5" dirty="0">
                <a:solidFill>
                  <a:srgbClr val="171B1C"/>
                </a:solidFill>
                <a:latin typeface="Maven Pro" pitchFamily="2" charset="0"/>
                <a:ea typeface="IBM Plex Sans Condensed"/>
                <a:cs typeface="IBM Plex Sans Condensed"/>
                <a:sym typeface="IBM Plex Sans Condensed"/>
              </a:rPr>
              <a:t>BCI can leverage Goldman Sachs' experience in initiatives like </a:t>
            </a:r>
            <a:r>
              <a:rPr lang="en-US" sz="1404" b="1" spc="5" dirty="0">
                <a:solidFill>
                  <a:srgbClr val="171B1C"/>
                </a:solidFill>
                <a:latin typeface="Maven Pro" pitchFamily="2" charset="0"/>
                <a:ea typeface="IBM Plex Sans Condensed"/>
                <a:cs typeface="IBM Plex Sans Condensed"/>
                <a:sym typeface="IBM Plex Sans Condensed"/>
              </a:rPr>
              <a:t>One Million Black Women </a:t>
            </a:r>
            <a:r>
              <a:rPr lang="en-US" sz="1404" spc="5" dirty="0">
                <a:solidFill>
                  <a:srgbClr val="171B1C"/>
                </a:solidFill>
                <a:latin typeface="Maven Pro" pitchFamily="2" charset="0"/>
                <a:ea typeface="IBM Plex Sans Condensed"/>
                <a:cs typeface="IBM Plex Sans Condensed"/>
                <a:sym typeface="IBM Plex Sans Condensed"/>
              </a:rPr>
              <a:t>or </a:t>
            </a:r>
            <a:r>
              <a:rPr lang="en-US" sz="1404" b="1" spc="5" dirty="0">
                <a:solidFill>
                  <a:srgbClr val="171B1C"/>
                </a:solidFill>
                <a:latin typeface="Maven Pro" pitchFamily="2" charset="0"/>
                <a:ea typeface="IBM Plex Sans Condensed"/>
                <a:cs typeface="IBM Plex Sans Condensed"/>
                <a:sym typeface="IBM Plex Sans Condensed"/>
              </a:rPr>
              <a:t>10,000 Women </a:t>
            </a:r>
            <a:r>
              <a:rPr lang="en-US" sz="1404" spc="5" dirty="0">
                <a:solidFill>
                  <a:srgbClr val="171B1C"/>
                </a:solidFill>
                <a:latin typeface="Maven Pro" pitchFamily="2" charset="0"/>
                <a:ea typeface="IBM Plex Sans Condensed"/>
                <a:cs typeface="IBM Plex Sans Condensed"/>
                <a:sym typeface="IBM Plex Sans Condensed"/>
              </a:rPr>
              <a:t>to drive economic growth and opportunity.</a:t>
            </a:r>
          </a:p>
          <a:p>
            <a:pPr marL="285750" indent="-144000">
              <a:lnSpc>
                <a:spcPts val="1685"/>
              </a:lnSpc>
              <a:buFont typeface="Arial" panose="020B0604020202020204" pitchFamily="34" charset="0"/>
              <a:buChar char="•"/>
            </a:pPr>
            <a:r>
              <a:rPr lang="en-US" sz="1404" b="1" u="sng" spc="5" dirty="0">
                <a:solidFill>
                  <a:srgbClr val="171B1C"/>
                </a:solidFill>
                <a:latin typeface="Maven Pro" pitchFamily="2" charset="0"/>
                <a:ea typeface="IBM Plex Sans Condensed"/>
                <a:cs typeface="IBM Plex Sans Condensed"/>
                <a:sym typeface="IBM Plex Sans Condensed"/>
              </a:rPr>
              <a:t>Skills-Based Volunteering and Mentorship</a:t>
            </a:r>
            <a:r>
              <a:rPr lang="en-US" sz="1404" b="1" spc="5" dirty="0">
                <a:solidFill>
                  <a:srgbClr val="171B1C"/>
                </a:solidFill>
                <a:latin typeface="Maven Pro" pitchFamily="2" charset="0"/>
                <a:ea typeface="IBM Plex Sans Condensed"/>
                <a:cs typeface="IBM Plex Sans Condensed"/>
                <a:sym typeface="IBM Plex Sans Condensed"/>
              </a:rPr>
              <a:t>: </a:t>
            </a:r>
            <a:r>
              <a:rPr lang="en-US" sz="1404" spc="5" dirty="0">
                <a:solidFill>
                  <a:srgbClr val="171B1C"/>
                </a:solidFill>
                <a:latin typeface="Maven Pro" pitchFamily="2" charset="0"/>
                <a:ea typeface="IBM Plex Sans Condensed"/>
                <a:cs typeface="IBM Plex Sans Condensed"/>
                <a:sym typeface="IBM Plex Sans Condensed"/>
              </a:rPr>
              <a:t>Goldman Sachs employees can provide pro bono expertise in areas such as financial literacy, digital skills, entrepreneurship, and business management, serving as mentors and coaches for women entrepreneurs.</a:t>
            </a:r>
          </a:p>
          <a:p>
            <a:pPr marL="285750" indent="-144000">
              <a:lnSpc>
                <a:spcPts val="1685"/>
              </a:lnSpc>
              <a:buFont typeface="Arial" panose="020B0604020202020204" pitchFamily="34" charset="0"/>
              <a:buChar char="•"/>
            </a:pPr>
            <a:r>
              <a:rPr lang="en-US" sz="1404" b="1" u="sng" spc="5" dirty="0">
                <a:solidFill>
                  <a:srgbClr val="171B1C"/>
                </a:solidFill>
                <a:latin typeface="Maven Pro" pitchFamily="2" charset="0"/>
                <a:ea typeface="IBM Plex Sans Condensed"/>
                <a:cs typeface="IBM Plex Sans Condensed"/>
                <a:sym typeface="IBM Plex Sans Condensed"/>
              </a:rPr>
              <a:t>Marketing and Communications</a:t>
            </a:r>
            <a:r>
              <a:rPr lang="en-US" sz="1404" b="1" spc="5" dirty="0">
                <a:solidFill>
                  <a:srgbClr val="171B1C"/>
                </a:solidFill>
                <a:latin typeface="Maven Pro" pitchFamily="2" charset="0"/>
                <a:ea typeface="IBM Plex Sans Condensed"/>
                <a:cs typeface="IBM Plex Sans Condensed"/>
                <a:sym typeface="IBM Plex Sans Condensed"/>
              </a:rPr>
              <a:t>: </a:t>
            </a:r>
            <a:r>
              <a:rPr lang="en-US" sz="1404" spc="5" dirty="0">
                <a:solidFill>
                  <a:srgbClr val="171B1C"/>
                </a:solidFill>
                <a:latin typeface="Maven Pro" pitchFamily="2" charset="0"/>
                <a:ea typeface="IBM Plex Sans Condensed"/>
                <a:cs typeface="IBM Plex Sans Condensed"/>
                <a:sym typeface="IBM Plex Sans Condensed"/>
              </a:rPr>
              <a:t>Volunteers with expertise in marketing and communications can help expand its digital presence through collaborations with some of Goldman Sachs' publications like </a:t>
            </a:r>
            <a:r>
              <a:rPr lang="en-US" sz="1404" b="1" spc="5" dirty="0" err="1">
                <a:solidFill>
                  <a:srgbClr val="171B1C"/>
                </a:solidFill>
                <a:latin typeface="Maven Pro" pitchFamily="2" charset="0"/>
                <a:ea typeface="IBM Plex Sans Condensed"/>
                <a:cs typeface="IBM Plex Sans Condensed"/>
                <a:sym typeface="IBM Plex Sans Condensed"/>
              </a:rPr>
              <a:t>Womenomics</a:t>
            </a:r>
            <a:r>
              <a:rPr lang="en-US" sz="1404" spc="5" dirty="0">
                <a:solidFill>
                  <a:srgbClr val="171B1C"/>
                </a:solidFill>
                <a:latin typeface="Maven Pro" pitchFamily="2" charset="0"/>
                <a:ea typeface="IBM Plex Sans Condensed"/>
                <a:cs typeface="IBM Plex Sans Condensed"/>
                <a:sym typeface="IBM Plex Sans Condensed"/>
              </a:rPr>
              <a:t>.</a:t>
            </a:r>
          </a:p>
        </p:txBody>
      </p:sp>
      <p:sp>
        <p:nvSpPr>
          <p:cNvPr id="77" name="TextBox 52">
            <a:extLst>
              <a:ext uri="{FF2B5EF4-FFF2-40B4-BE49-F238E27FC236}">
                <a16:creationId xmlns:a16="http://schemas.microsoft.com/office/drawing/2014/main" id="{4FEB42CD-1D43-B884-2F24-21786D9C57B5}"/>
              </a:ext>
            </a:extLst>
          </p:cNvPr>
          <p:cNvSpPr txBox="1"/>
          <p:nvPr/>
        </p:nvSpPr>
        <p:spPr>
          <a:xfrm>
            <a:off x="6967397" y="7694931"/>
            <a:ext cx="6609190" cy="2376613"/>
          </a:xfrm>
          <a:prstGeom prst="rect">
            <a:avLst/>
          </a:prstGeom>
        </p:spPr>
        <p:txBody>
          <a:bodyPr wrap="square" lIns="0" tIns="0" rIns="0" bIns="0" rtlCol="0" anchor="t">
            <a:spAutoFit/>
          </a:bodyPr>
          <a:lstStyle/>
          <a:p>
            <a:pPr marL="141750">
              <a:lnSpc>
                <a:spcPts val="1685"/>
              </a:lnSpc>
            </a:pPr>
            <a:r>
              <a:rPr lang="en-US" sz="1200" spc="5" dirty="0">
                <a:solidFill>
                  <a:srgbClr val="171B1C"/>
                </a:solidFill>
                <a:latin typeface="Maven Pro" pitchFamily="2" charset="0"/>
                <a:ea typeface="IBM Plex Sans Condensed"/>
                <a:cs typeface="IBM Plex Sans Condensed"/>
                <a:sym typeface="IBM Plex Sans Condensed"/>
              </a:rPr>
              <a:t>Evaluation will be done through a framework using both quantitative &amp; qualitative tools: </a:t>
            </a:r>
          </a:p>
          <a:p>
            <a:pPr marL="285750" indent="-144000">
              <a:lnSpc>
                <a:spcPts val="1685"/>
              </a:lnSpc>
              <a:buFont typeface="Arial" panose="020B0604020202020204" pitchFamily="34" charset="0"/>
              <a:buChar char="•"/>
            </a:pPr>
            <a:r>
              <a:rPr lang="en-US" sz="1200" b="1" spc="5" dirty="0">
                <a:solidFill>
                  <a:srgbClr val="171B1C"/>
                </a:solidFill>
                <a:latin typeface="Maven Pro" pitchFamily="2" charset="0"/>
                <a:ea typeface="IBM Plex Sans Condensed"/>
                <a:cs typeface="IBM Plex Sans Condensed"/>
                <a:sym typeface="IBM Plex Sans Condensed"/>
              </a:rPr>
              <a:t>KPIs</a:t>
            </a:r>
            <a:r>
              <a:rPr lang="en-US" sz="1200" spc="5" dirty="0">
                <a:solidFill>
                  <a:srgbClr val="171B1C"/>
                </a:solidFill>
                <a:latin typeface="Maven Pro" pitchFamily="2" charset="0"/>
                <a:ea typeface="IBM Plex Sans Condensed"/>
                <a:cs typeface="IBM Plex Sans Condensed"/>
                <a:sym typeface="IBM Plex Sans Condensed"/>
              </a:rPr>
              <a:t> will track outcomes across energy access, healthcare, education, and local capacity building—such as the number of households electrified, patients treated, students using digital tools, and women trained as Solar Mamas. </a:t>
            </a:r>
          </a:p>
          <a:p>
            <a:pPr marL="285750" indent="-144000">
              <a:lnSpc>
                <a:spcPts val="1685"/>
              </a:lnSpc>
              <a:buFont typeface="Arial" panose="020B0604020202020204" pitchFamily="34" charset="0"/>
              <a:buChar char="•"/>
            </a:pPr>
            <a:r>
              <a:rPr lang="en-US" sz="1200" b="1" spc="5" dirty="0">
                <a:solidFill>
                  <a:srgbClr val="171B1C"/>
                </a:solidFill>
                <a:latin typeface="Maven Pro" pitchFamily="2" charset="0"/>
                <a:ea typeface="IBM Plex Sans Condensed"/>
                <a:cs typeface="IBM Plex Sans Condensed"/>
                <a:sym typeface="IBM Plex Sans Condensed"/>
              </a:rPr>
              <a:t>Baseline surveys </a:t>
            </a:r>
            <a:r>
              <a:rPr lang="en-US" sz="1200" spc="5" dirty="0">
                <a:solidFill>
                  <a:srgbClr val="171B1C"/>
                </a:solidFill>
                <a:latin typeface="Maven Pro" pitchFamily="2" charset="0"/>
                <a:ea typeface="IBM Plex Sans Condensed"/>
                <a:cs typeface="IBM Plex Sans Condensed"/>
                <a:sym typeface="IBM Plex Sans Condensed"/>
              </a:rPr>
              <a:t>with beneficiary households will assess improvements in energy reliability, cost savings, and service access and </a:t>
            </a:r>
            <a:r>
              <a:rPr lang="en-US" sz="1200" b="1" spc="5" dirty="0">
                <a:solidFill>
                  <a:srgbClr val="171B1C"/>
                </a:solidFill>
                <a:latin typeface="Maven Pro" pitchFamily="2" charset="0"/>
                <a:ea typeface="IBM Plex Sans Condensed"/>
                <a:cs typeface="IBM Plex Sans Condensed"/>
                <a:sym typeface="IBM Plex Sans Condensed"/>
              </a:rPr>
              <a:t>focus group discussions </a:t>
            </a:r>
            <a:r>
              <a:rPr lang="en-US" sz="1200" spc="5" dirty="0">
                <a:solidFill>
                  <a:srgbClr val="171B1C"/>
                </a:solidFill>
                <a:latin typeface="Maven Pro" pitchFamily="2" charset="0"/>
                <a:ea typeface="IBM Plex Sans Condensed"/>
                <a:cs typeface="IBM Plex Sans Condensed"/>
                <a:sym typeface="IBM Plex Sans Condensed"/>
              </a:rPr>
              <a:t>will capture user satisfaction and qualitative insights.</a:t>
            </a:r>
          </a:p>
          <a:p>
            <a:pPr marL="285750" indent="-144000">
              <a:lnSpc>
                <a:spcPts val="1685"/>
              </a:lnSpc>
              <a:buFont typeface="Arial" panose="020B0604020202020204" pitchFamily="34" charset="0"/>
              <a:buChar char="•"/>
            </a:pPr>
            <a:r>
              <a:rPr lang="en-US" sz="1200" b="1" spc="5" dirty="0">
                <a:solidFill>
                  <a:srgbClr val="171B1C"/>
                </a:solidFill>
                <a:latin typeface="Maven Pro" pitchFamily="2" charset="0"/>
                <a:ea typeface="IBM Plex Sans Condensed"/>
                <a:cs typeface="IBM Plex Sans Condensed"/>
                <a:sym typeface="IBM Plex Sans Condensed"/>
              </a:rPr>
              <a:t>School </a:t>
            </a:r>
            <a:r>
              <a:rPr lang="en-US" sz="1200" spc="5" dirty="0">
                <a:solidFill>
                  <a:srgbClr val="171B1C"/>
                </a:solidFill>
                <a:latin typeface="Maven Pro" pitchFamily="2" charset="0"/>
                <a:ea typeface="IBM Plex Sans Condensed"/>
                <a:cs typeface="IBM Plex Sans Condensed"/>
                <a:sym typeface="IBM Plex Sans Condensed"/>
              </a:rPr>
              <a:t>and</a:t>
            </a:r>
            <a:r>
              <a:rPr lang="en-US" sz="1200" b="1" spc="5" dirty="0">
                <a:solidFill>
                  <a:srgbClr val="171B1C"/>
                </a:solidFill>
                <a:latin typeface="Maven Pro" pitchFamily="2" charset="0"/>
                <a:ea typeface="IBM Plex Sans Condensed"/>
                <a:cs typeface="IBM Plex Sans Condensed"/>
                <a:sym typeface="IBM Plex Sans Condensed"/>
              </a:rPr>
              <a:t> clinic records </a:t>
            </a:r>
            <a:r>
              <a:rPr lang="en-US" sz="1200" spc="5" dirty="0">
                <a:solidFill>
                  <a:srgbClr val="171B1C"/>
                </a:solidFill>
                <a:latin typeface="Maven Pro" pitchFamily="2" charset="0"/>
                <a:ea typeface="IBM Plex Sans Condensed"/>
                <a:cs typeface="IBM Plex Sans Condensed"/>
                <a:sym typeface="IBM Plex Sans Condensed"/>
              </a:rPr>
              <a:t>will provide service usage data. </a:t>
            </a:r>
          </a:p>
          <a:p>
            <a:pPr marL="285750" indent="-144000">
              <a:lnSpc>
                <a:spcPts val="1685"/>
              </a:lnSpc>
              <a:buFont typeface="Arial" panose="020B0604020202020204" pitchFamily="34" charset="0"/>
              <a:buChar char="•"/>
            </a:pPr>
            <a:r>
              <a:rPr lang="en-US" sz="1200" b="1" spc="5" dirty="0">
                <a:solidFill>
                  <a:srgbClr val="171B1C"/>
                </a:solidFill>
                <a:latin typeface="Maven Pro" pitchFamily="2" charset="0"/>
                <a:ea typeface="IBM Plex Sans Condensed"/>
                <a:cs typeface="IBM Plex Sans Condensed"/>
                <a:sym typeface="IBM Plex Sans Condensed"/>
              </a:rPr>
              <a:t>Field visits &amp; technician reports </a:t>
            </a:r>
            <a:r>
              <a:rPr lang="en-US" sz="1200" spc="5" dirty="0">
                <a:solidFill>
                  <a:srgbClr val="171B1C"/>
                </a:solidFill>
                <a:latin typeface="Maven Pro" pitchFamily="2" charset="0"/>
                <a:ea typeface="IBM Plex Sans Condensed"/>
                <a:cs typeface="IBM Plex Sans Condensed"/>
                <a:sym typeface="IBM Plex Sans Condensed"/>
              </a:rPr>
              <a:t>will verify functionality &amp; address any service gaps.</a:t>
            </a:r>
          </a:p>
          <a:p>
            <a:pPr marL="285750" indent="-144000">
              <a:lnSpc>
                <a:spcPts val="1685"/>
              </a:lnSpc>
              <a:buFont typeface="Arial" panose="020B0604020202020204" pitchFamily="34" charset="0"/>
              <a:buChar char="•"/>
            </a:pPr>
            <a:r>
              <a:rPr lang="en-US" sz="1200" b="1" spc="5" dirty="0">
                <a:solidFill>
                  <a:srgbClr val="171B1C"/>
                </a:solidFill>
                <a:latin typeface="Maven Pro" pitchFamily="2" charset="0"/>
                <a:ea typeface="IBM Plex Sans Condensed"/>
                <a:cs typeface="IBM Plex Sans Condensed"/>
                <a:sym typeface="IBM Plex Sans Condensed"/>
              </a:rPr>
              <a:t>Feedback loops </a:t>
            </a:r>
            <a:r>
              <a:rPr lang="en-US" sz="1200" spc="5" dirty="0">
                <a:solidFill>
                  <a:srgbClr val="171B1C"/>
                </a:solidFill>
                <a:latin typeface="Maven Pro" pitchFamily="2" charset="0"/>
                <a:ea typeface="IBM Plex Sans Condensed"/>
                <a:cs typeface="IBM Plex Sans Condensed"/>
                <a:sym typeface="IBM Plex Sans Condensed"/>
              </a:rPr>
              <a:t>with the community will ensure the program remains adaptive and accountable.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196026" y="1100985"/>
            <a:ext cx="12395302" cy="87411"/>
            <a:chOff x="0" y="0"/>
            <a:chExt cx="12395302" cy="87414"/>
          </a:xfrm>
        </p:grpSpPr>
        <p:sp>
          <p:nvSpPr>
            <p:cNvPr id="3" name="Freeform 3"/>
            <p:cNvSpPr/>
            <p:nvPr/>
          </p:nvSpPr>
          <p:spPr>
            <a:xfrm>
              <a:off x="0" y="0"/>
              <a:ext cx="12395327" cy="87376"/>
            </a:xfrm>
            <a:custGeom>
              <a:avLst/>
              <a:gdLst/>
              <a:ahLst/>
              <a:cxnLst/>
              <a:rect l="l" t="t" r="r" b="b"/>
              <a:pathLst>
                <a:path w="12395327" h="87376">
                  <a:moveTo>
                    <a:pt x="0" y="87376"/>
                  </a:moveTo>
                  <a:lnTo>
                    <a:pt x="12395327" y="87376"/>
                  </a:lnTo>
                  <a:lnTo>
                    <a:pt x="12395327" y="0"/>
                  </a:lnTo>
                  <a:lnTo>
                    <a:pt x="0" y="0"/>
                  </a:lnTo>
                  <a:close/>
                </a:path>
              </a:pathLst>
            </a:custGeom>
            <a:solidFill>
              <a:srgbClr val="7399C6"/>
            </a:solidFill>
          </p:spPr>
        </p:sp>
      </p:grpSp>
      <p:sp>
        <p:nvSpPr>
          <p:cNvPr id="4" name="Freeform 4"/>
          <p:cNvSpPr/>
          <p:nvPr/>
        </p:nvSpPr>
        <p:spPr>
          <a:xfrm>
            <a:off x="178603" y="255013"/>
            <a:ext cx="845953" cy="845953"/>
          </a:xfrm>
          <a:custGeom>
            <a:avLst/>
            <a:gdLst/>
            <a:ahLst/>
            <a:cxnLst/>
            <a:rect l="l" t="t" r="r" b="b"/>
            <a:pathLst>
              <a:path w="845953" h="845953">
                <a:moveTo>
                  <a:pt x="0" y="0"/>
                </a:moveTo>
                <a:lnTo>
                  <a:pt x="845954" y="0"/>
                </a:lnTo>
                <a:lnTo>
                  <a:pt x="845954" y="845953"/>
                </a:lnTo>
                <a:lnTo>
                  <a:pt x="0" y="845953"/>
                </a:lnTo>
                <a:lnTo>
                  <a:pt x="0" y="0"/>
                </a:lnTo>
                <a:close/>
              </a:path>
            </a:pathLst>
          </a:custGeom>
          <a:blipFill>
            <a:blip r:embed="rId2"/>
            <a:stretch>
              <a:fillRect/>
            </a:stretch>
          </a:blipFill>
        </p:spPr>
      </p:sp>
      <p:sp>
        <p:nvSpPr>
          <p:cNvPr id="5" name="Freeform 5"/>
          <p:cNvSpPr/>
          <p:nvPr/>
        </p:nvSpPr>
        <p:spPr>
          <a:xfrm>
            <a:off x="10620375" y="65370"/>
            <a:ext cx="2868311" cy="972036"/>
          </a:xfrm>
          <a:custGeom>
            <a:avLst/>
            <a:gdLst/>
            <a:ahLst/>
            <a:cxnLst/>
            <a:rect l="l" t="t" r="r" b="b"/>
            <a:pathLst>
              <a:path w="2868311" h="972036">
                <a:moveTo>
                  <a:pt x="0" y="0"/>
                </a:moveTo>
                <a:lnTo>
                  <a:pt x="2868311" y="0"/>
                </a:lnTo>
                <a:lnTo>
                  <a:pt x="2868311" y="972036"/>
                </a:lnTo>
                <a:lnTo>
                  <a:pt x="0" y="972036"/>
                </a:lnTo>
                <a:lnTo>
                  <a:pt x="0" y="0"/>
                </a:lnTo>
                <a:close/>
              </a:path>
            </a:pathLst>
          </a:custGeom>
          <a:blipFill>
            <a:blip r:embed="rId3"/>
            <a:stretch>
              <a:fillRect/>
            </a:stretch>
          </a:blipFill>
        </p:spPr>
      </p:sp>
      <p:grpSp>
        <p:nvGrpSpPr>
          <p:cNvPr id="6" name="Group 6"/>
          <p:cNvGrpSpPr>
            <a:grpSpLocks noChangeAspect="1"/>
          </p:cNvGrpSpPr>
          <p:nvPr/>
        </p:nvGrpSpPr>
        <p:grpSpPr>
          <a:xfrm>
            <a:off x="8446189" y="1743294"/>
            <a:ext cx="5145138" cy="2197389"/>
            <a:chOff x="0" y="0"/>
            <a:chExt cx="5145138" cy="2197392"/>
          </a:xfrm>
        </p:grpSpPr>
        <p:sp>
          <p:nvSpPr>
            <p:cNvPr id="7" name="Freeform 7"/>
            <p:cNvSpPr/>
            <p:nvPr/>
          </p:nvSpPr>
          <p:spPr>
            <a:xfrm>
              <a:off x="0" y="0"/>
              <a:ext cx="5145151" cy="2197354"/>
            </a:xfrm>
            <a:custGeom>
              <a:avLst/>
              <a:gdLst/>
              <a:ahLst/>
              <a:cxnLst/>
              <a:rect l="l" t="t" r="r" b="b"/>
              <a:pathLst>
                <a:path w="5145151" h="2197354">
                  <a:moveTo>
                    <a:pt x="0" y="2197354"/>
                  </a:moveTo>
                  <a:lnTo>
                    <a:pt x="5145151" y="2197354"/>
                  </a:lnTo>
                  <a:lnTo>
                    <a:pt x="5145151" y="0"/>
                  </a:lnTo>
                  <a:lnTo>
                    <a:pt x="0" y="0"/>
                  </a:lnTo>
                  <a:close/>
                </a:path>
              </a:pathLst>
            </a:custGeom>
            <a:solidFill>
              <a:srgbClr val="EEF6FF"/>
            </a:solidFill>
          </p:spPr>
        </p:sp>
      </p:grpSp>
      <p:sp>
        <p:nvSpPr>
          <p:cNvPr id="8" name="Freeform 8"/>
          <p:cNvSpPr/>
          <p:nvPr/>
        </p:nvSpPr>
        <p:spPr>
          <a:xfrm>
            <a:off x="8417128" y="1576607"/>
            <a:ext cx="5174199" cy="2509485"/>
          </a:xfrm>
          <a:custGeom>
            <a:avLst/>
            <a:gdLst/>
            <a:ahLst/>
            <a:cxnLst/>
            <a:rect l="l" t="t" r="r" b="b"/>
            <a:pathLst>
              <a:path w="5174199" h="2509485">
                <a:moveTo>
                  <a:pt x="0" y="0"/>
                </a:moveTo>
                <a:lnTo>
                  <a:pt x="5174199" y="0"/>
                </a:lnTo>
                <a:lnTo>
                  <a:pt x="5174199" y="2509485"/>
                </a:lnTo>
                <a:lnTo>
                  <a:pt x="0" y="2509485"/>
                </a:lnTo>
                <a:lnTo>
                  <a:pt x="0" y="0"/>
                </a:lnTo>
                <a:close/>
              </a:path>
            </a:pathLst>
          </a:custGeom>
          <a:blipFill>
            <a:blip r:embed="rId4"/>
            <a:stretch>
              <a:fillRect r="-13" b="-11"/>
            </a:stretch>
          </a:blipFill>
        </p:spPr>
      </p:sp>
      <p:grpSp>
        <p:nvGrpSpPr>
          <p:cNvPr id="9" name="Group 9"/>
          <p:cNvGrpSpPr>
            <a:grpSpLocks noChangeAspect="1"/>
          </p:cNvGrpSpPr>
          <p:nvPr/>
        </p:nvGrpSpPr>
        <p:grpSpPr>
          <a:xfrm>
            <a:off x="115100" y="1513113"/>
            <a:ext cx="13405914" cy="8604599"/>
            <a:chOff x="0" y="0"/>
            <a:chExt cx="13405917" cy="8604606"/>
          </a:xfrm>
        </p:grpSpPr>
        <p:sp>
          <p:nvSpPr>
            <p:cNvPr id="10" name="Freeform 10"/>
            <p:cNvSpPr/>
            <p:nvPr/>
          </p:nvSpPr>
          <p:spPr>
            <a:xfrm>
              <a:off x="10152126" y="2210943"/>
              <a:ext cx="3190367" cy="9525"/>
            </a:xfrm>
            <a:custGeom>
              <a:avLst/>
              <a:gdLst/>
              <a:ahLst/>
              <a:cxnLst/>
              <a:rect l="l" t="t" r="r" b="b"/>
              <a:pathLst>
                <a:path w="3190367" h="9525">
                  <a:moveTo>
                    <a:pt x="0" y="0"/>
                  </a:moveTo>
                  <a:lnTo>
                    <a:pt x="0" y="4699"/>
                  </a:lnTo>
                  <a:lnTo>
                    <a:pt x="0" y="0"/>
                  </a:lnTo>
                  <a:lnTo>
                    <a:pt x="3190367" y="0"/>
                  </a:lnTo>
                  <a:lnTo>
                    <a:pt x="3190367" y="4699"/>
                  </a:lnTo>
                  <a:lnTo>
                    <a:pt x="3190367" y="9398"/>
                  </a:lnTo>
                  <a:lnTo>
                    <a:pt x="0" y="9398"/>
                  </a:lnTo>
                  <a:lnTo>
                    <a:pt x="0" y="4699"/>
                  </a:lnTo>
                  <a:lnTo>
                    <a:pt x="0" y="0"/>
                  </a:lnTo>
                  <a:moveTo>
                    <a:pt x="0" y="9525"/>
                  </a:moveTo>
                  <a:lnTo>
                    <a:pt x="0" y="0"/>
                  </a:lnTo>
                  <a:lnTo>
                    <a:pt x="3190367" y="0"/>
                  </a:lnTo>
                  <a:lnTo>
                    <a:pt x="3190367" y="9525"/>
                  </a:lnTo>
                  <a:lnTo>
                    <a:pt x="0" y="9525"/>
                  </a:lnTo>
                  <a:close/>
                </a:path>
              </a:pathLst>
            </a:custGeom>
            <a:solidFill>
              <a:srgbClr val="17181C"/>
            </a:solidFill>
          </p:spPr>
        </p:sp>
        <p:sp>
          <p:nvSpPr>
            <p:cNvPr id="11" name="Freeform 11"/>
            <p:cNvSpPr/>
            <p:nvPr/>
          </p:nvSpPr>
          <p:spPr>
            <a:xfrm>
              <a:off x="65913" y="65786"/>
              <a:ext cx="8125460" cy="3619373"/>
            </a:xfrm>
            <a:custGeom>
              <a:avLst/>
              <a:gdLst/>
              <a:ahLst/>
              <a:cxnLst/>
              <a:rect l="l" t="t" r="r" b="b"/>
              <a:pathLst>
                <a:path w="8125460" h="3619373">
                  <a:moveTo>
                    <a:pt x="0" y="3619373"/>
                  </a:moveTo>
                  <a:lnTo>
                    <a:pt x="8125460" y="3619373"/>
                  </a:lnTo>
                  <a:lnTo>
                    <a:pt x="8125460" y="0"/>
                  </a:lnTo>
                  <a:lnTo>
                    <a:pt x="0" y="0"/>
                  </a:lnTo>
                  <a:close/>
                </a:path>
              </a:pathLst>
            </a:custGeom>
            <a:solidFill>
              <a:srgbClr val="FFFDF5"/>
            </a:solidFill>
          </p:spPr>
        </p:sp>
        <p:sp>
          <p:nvSpPr>
            <p:cNvPr id="12" name="Freeform 12"/>
            <p:cNvSpPr/>
            <p:nvPr/>
          </p:nvSpPr>
          <p:spPr>
            <a:xfrm>
              <a:off x="63500" y="63500"/>
              <a:ext cx="8130286" cy="3624072"/>
            </a:xfrm>
            <a:custGeom>
              <a:avLst/>
              <a:gdLst/>
              <a:ahLst/>
              <a:cxnLst/>
              <a:rect l="l" t="t" r="r" b="b"/>
              <a:pathLst>
                <a:path w="8130286" h="3624072">
                  <a:moveTo>
                    <a:pt x="4699" y="2413"/>
                  </a:moveTo>
                  <a:lnTo>
                    <a:pt x="4699" y="3621659"/>
                  </a:lnTo>
                  <a:lnTo>
                    <a:pt x="2413" y="3621659"/>
                  </a:lnTo>
                  <a:lnTo>
                    <a:pt x="2413" y="3619246"/>
                  </a:lnTo>
                  <a:lnTo>
                    <a:pt x="8127873" y="3619246"/>
                  </a:lnTo>
                  <a:lnTo>
                    <a:pt x="8127873" y="3621659"/>
                  </a:lnTo>
                  <a:lnTo>
                    <a:pt x="8125460" y="3621659"/>
                  </a:lnTo>
                  <a:lnTo>
                    <a:pt x="8125460" y="2413"/>
                  </a:lnTo>
                  <a:lnTo>
                    <a:pt x="8127873" y="2413"/>
                  </a:lnTo>
                  <a:lnTo>
                    <a:pt x="8127873" y="4826"/>
                  </a:lnTo>
                  <a:lnTo>
                    <a:pt x="2413" y="4826"/>
                  </a:lnTo>
                  <a:lnTo>
                    <a:pt x="2413" y="2413"/>
                  </a:lnTo>
                  <a:lnTo>
                    <a:pt x="4826" y="2413"/>
                  </a:lnTo>
                  <a:moveTo>
                    <a:pt x="0" y="2413"/>
                  </a:moveTo>
                  <a:lnTo>
                    <a:pt x="0" y="0"/>
                  </a:lnTo>
                  <a:lnTo>
                    <a:pt x="2413" y="0"/>
                  </a:lnTo>
                  <a:lnTo>
                    <a:pt x="8127873" y="0"/>
                  </a:lnTo>
                  <a:lnTo>
                    <a:pt x="8130286" y="0"/>
                  </a:lnTo>
                  <a:lnTo>
                    <a:pt x="8130286" y="2413"/>
                  </a:lnTo>
                  <a:lnTo>
                    <a:pt x="8130286" y="3621659"/>
                  </a:lnTo>
                  <a:lnTo>
                    <a:pt x="8130286" y="3624072"/>
                  </a:lnTo>
                  <a:lnTo>
                    <a:pt x="8127873" y="3624072"/>
                  </a:lnTo>
                  <a:lnTo>
                    <a:pt x="2413" y="3624072"/>
                  </a:lnTo>
                  <a:lnTo>
                    <a:pt x="0" y="3624072"/>
                  </a:lnTo>
                  <a:lnTo>
                    <a:pt x="0" y="3621659"/>
                  </a:lnTo>
                  <a:lnTo>
                    <a:pt x="0" y="2413"/>
                  </a:lnTo>
                  <a:close/>
                </a:path>
              </a:pathLst>
            </a:custGeom>
            <a:solidFill>
              <a:srgbClr val="000000"/>
            </a:solidFill>
          </p:spPr>
        </p:sp>
        <p:sp>
          <p:nvSpPr>
            <p:cNvPr id="13" name="Freeform 13"/>
            <p:cNvSpPr/>
            <p:nvPr/>
          </p:nvSpPr>
          <p:spPr>
            <a:xfrm>
              <a:off x="2734691" y="739013"/>
              <a:ext cx="2138553" cy="13462"/>
            </a:xfrm>
            <a:custGeom>
              <a:avLst/>
              <a:gdLst/>
              <a:ahLst/>
              <a:cxnLst/>
              <a:rect l="l" t="t" r="r" b="b"/>
              <a:pathLst>
                <a:path w="2138553" h="13462">
                  <a:moveTo>
                    <a:pt x="0" y="0"/>
                  </a:moveTo>
                  <a:lnTo>
                    <a:pt x="0" y="6731"/>
                  </a:lnTo>
                  <a:lnTo>
                    <a:pt x="0" y="0"/>
                  </a:lnTo>
                  <a:lnTo>
                    <a:pt x="2138553" y="0"/>
                  </a:lnTo>
                  <a:lnTo>
                    <a:pt x="2138553" y="6731"/>
                  </a:lnTo>
                  <a:lnTo>
                    <a:pt x="2138553" y="13462"/>
                  </a:lnTo>
                  <a:lnTo>
                    <a:pt x="0" y="13462"/>
                  </a:lnTo>
                  <a:lnTo>
                    <a:pt x="0" y="6731"/>
                  </a:lnTo>
                  <a:lnTo>
                    <a:pt x="0" y="0"/>
                  </a:lnTo>
                  <a:moveTo>
                    <a:pt x="0" y="13462"/>
                  </a:moveTo>
                  <a:lnTo>
                    <a:pt x="0" y="0"/>
                  </a:lnTo>
                  <a:lnTo>
                    <a:pt x="2138553" y="0"/>
                  </a:lnTo>
                  <a:lnTo>
                    <a:pt x="2138553" y="13462"/>
                  </a:lnTo>
                  <a:lnTo>
                    <a:pt x="0" y="13462"/>
                  </a:lnTo>
                  <a:close/>
                </a:path>
              </a:pathLst>
            </a:custGeom>
            <a:solidFill>
              <a:srgbClr val="17181C"/>
            </a:solidFill>
          </p:spPr>
        </p:sp>
        <p:sp>
          <p:nvSpPr>
            <p:cNvPr id="14" name="Freeform 14"/>
            <p:cNvSpPr/>
            <p:nvPr/>
          </p:nvSpPr>
          <p:spPr>
            <a:xfrm>
              <a:off x="249555" y="2557272"/>
              <a:ext cx="3537331" cy="13462"/>
            </a:xfrm>
            <a:custGeom>
              <a:avLst/>
              <a:gdLst/>
              <a:ahLst/>
              <a:cxnLst/>
              <a:rect l="l" t="t" r="r" b="b"/>
              <a:pathLst>
                <a:path w="3537331" h="13462">
                  <a:moveTo>
                    <a:pt x="0" y="0"/>
                  </a:moveTo>
                  <a:lnTo>
                    <a:pt x="0" y="6731"/>
                  </a:lnTo>
                  <a:lnTo>
                    <a:pt x="0" y="0"/>
                  </a:lnTo>
                  <a:lnTo>
                    <a:pt x="3537331" y="0"/>
                  </a:lnTo>
                  <a:lnTo>
                    <a:pt x="3537331" y="6731"/>
                  </a:lnTo>
                  <a:lnTo>
                    <a:pt x="3537331" y="13462"/>
                  </a:lnTo>
                  <a:lnTo>
                    <a:pt x="0" y="13462"/>
                  </a:lnTo>
                  <a:lnTo>
                    <a:pt x="0" y="6731"/>
                  </a:lnTo>
                  <a:lnTo>
                    <a:pt x="0" y="0"/>
                  </a:lnTo>
                  <a:moveTo>
                    <a:pt x="0" y="13462"/>
                  </a:moveTo>
                  <a:lnTo>
                    <a:pt x="0" y="0"/>
                  </a:lnTo>
                  <a:lnTo>
                    <a:pt x="3537331" y="0"/>
                  </a:lnTo>
                  <a:lnTo>
                    <a:pt x="3537331" y="13462"/>
                  </a:lnTo>
                  <a:lnTo>
                    <a:pt x="0" y="13462"/>
                  </a:lnTo>
                  <a:close/>
                </a:path>
              </a:pathLst>
            </a:custGeom>
            <a:solidFill>
              <a:srgbClr val="17181C"/>
            </a:solidFill>
          </p:spPr>
        </p:sp>
        <p:sp>
          <p:nvSpPr>
            <p:cNvPr id="15" name="Freeform 15"/>
            <p:cNvSpPr/>
            <p:nvPr/>
          </p:nvSpPr>
          <p:spPr>
            <a:xfrm>
              <a:off x="1305941" y="119253"/>
              <a:ext cx="330327" cy="426974"/>
            </a:xfrm>
            <a:custGeom>
              <a:avLst/>
              <a:gdLst/>
              <a:ahLst/>
              <a:cxnLst/>
              <a:rect l="l" t="t" r="r" b="b"/>
              <a:pathLst>
                <a:path w="330327" h="426974">
                  <a:moveTo>
                    <a:pt x="265938" y="245999"/>
                  </a:moveTo>
                  <a:cubicBezTo>
                    <a:pt x="265938" y="245872"/>
                    <a:pt x="265938" y="245872"/>
                    <a:pt x="265938" y="245745"/>
                  </a:cubicBezTo>
                  <a:lnTo>
                    <a:pt x="265938" y="100711"/>
                  </a:lnTo>
                  <a:cubicBezTo>
                    <a:pt x="265938" y="45212"/>
                    <a:pt x="220726" y="0"/>
                    <a:pt x="165227" y="0"/>
                  </a:cubicBezTo>
                  <a:cubicBezTo>
                    <a:pt x="109728" y="0"/>
                    <a:pt x="64516" y="45212"/>
                    <a:pt x="64516" y="100711"/>
                  </a:cubicBezTo>
                  <a:lnTo>
                    <a:pt x="64516" y="245745"/>
                  </a:lnTo>
                  <a:cubicBezTo>
                    <a:pt x="64516" y="245872"/>
                    <a:pt x="64516" y="245872"/>
                    <a:pt x="64516" y="245999"/>
                  </a:cubicBezTo>
                  <a:cubicBezTo>
                    <a:pt x="31877" y="258318"/>
                    <a:pt x="0" y="275082"/>
                    <a:pt x="0" y="294005"/>
                  </a:cubicBezTo>
                  <a:lnTo>
                    <a:pt x="0" y="422910"/>
                  </a:lnTo>
                  <a:cubicBezTo>
                    <a:pt x="0" y="425069"/>
                    <a:pt x="1778" y="426974"/>
                    <a:pt x="4064" y="426974"/>
                  </a:cubicBezTo>
                  <a:lnTo>
                    <a:pt x="326263" y="426974"/>
                  </a:lnTo>
                  <a:cubicBezTo>
                    <a:pt x="328549" y="426974"/>
                    <a:pt x="330327" y="425196"/>
                    <a:pt x="330327" y="422910"/>
                  </a:cubicBezTo>
                  <a:lnTo>
                    <a:pt x="330327" y="294005"/>
                  </a:lnTo>
                  <a:cubicBezTo>
                    <a:pt x="330327" y="275082"/>
                    <a:pt x="298450" y="258191"/>
                    <a:pt x="265811" y="245999"/>
                  </a:cubicBezTo>
                  <a:moveTo>
                    <a:pt x="72771" y="100711"/>
                  </a:moveTo>
                  <a:cubicBezTo>
                    <a:pt x="72771" y="49657"/>
                    <a:pt x="114300" y="8128"/>
                    <a:pt x="165354" y="8128"/>
                  </a:cubicBezTo>
                  <a:cubicBezTo>
                    <a:pt x="216408" y="8128"/>
                    <a:pt x="257937" y="49657"/>
                    <a:pt x="257937" y="100711"/>
                  </a:cubicBezTo>
                  <a:lnTo>
                    <a:pt x="257937" y="243078"/>
                  </a:lnTo>
                  <a:cubicBezTo>
                    <a:pt x="233807" y="234569"/>
                    <a:pt x="210820" y="228727"/>
                    <a:pt x="201549" y="226441"/>
                  </a:cubicBezTo>
                  <a:lnTo>
                    <a:pt x="201549" y="206756"/>
                  </a:lnTo>
                  <a:cubicBezTo>
                    <a:pt x="233807" y="183388"/>
                    <a:pt x="233807" y="127889"/>
                    <a:pt x="233807" y="100711"/>
                  </a:cubicBezTo>
                  <a:cubicBezTo>
                    <a:pt x="233807" y="98552"/>
                    <a:pt x="232029" y="96647"/>
                    <a:pt x="229743" y="96647"/>
                  </a:cubicBezTo>
                  <a:lnTo>
                    <a:pt x="165354" y="96647"/>
                  </a:lnTo>
                  <a:cubicBezTo>
                    <a:pt x="149860" y="96647"/>
                    <a:pt x="137160" y="83947"/>
                    <a:pt x="137160" y="68453"/>
                  </a:cubicBezTo>
                  <a:cubicBezTo>
                    <a:pt x="137160" y="66167"/>
                    <a:pt x="135382" y="64389"/>
                    <a:pt x="133096" y="64389"/>
                  </a:cubicBezTo>
                  <a:cubicBezTo>
                    <a:pt x="130810" y="64389"/>
                    <a:pt x="129032" y="66167"/>
                    <a:pt x="129032" y="68453"/>
                  </a:cubicBezTo>
                  <a:cubicBezTo>
                    <a:pt x="129032" y="83947"/>
                    <a:pt x="116332" y="96647"/>
                    <a:pt x="100838" y="96647"/>
                  </a:cubicBezTo>
                  <a:cubicBezTo>
                    <a:pt x="98552" y="96647"/>
                    <a:pt x="96774" y="98425"/>
                    <a:pt x="96774" y="100711"/>
                  </a:cubicBezTo>
                  <a:cubicBezTo>
                    <a:pt x="96774" y="127889"/>
                    <a:pt x="96774" y="183388"/>
                    <a:pt x="129032" y="206756"/>
                  </a:cubicBezTo>
                  <a:lnTo>
                    <a:pt x="129032" y="226441"/>
                  </a:lnTo>
                  <a:cubicBezTo>
                    <a:pt x="119761" y="228727"/>
                    <a:pt x="96774" y="234569"/>
                    <a:pt x="72644" y="243078"/>
                  </a:cubicBezTo>
                  <a:close/>
                  <a:moveTo>
                    <a:pt x="226314" y="243713"/>
                  </a:moveTo>
                  <a:lnTo>
                    <a:pt x="165354" y="350393"/>
                  </a:lnTo>
                  <a:lnTo>
                    <a:pt x="104394" y="243713"/>
                  </a:lnTo>
                  <a:cubicBezTo>
                    <a:pt x="103886" y="242824"/>
                    <a:pt x="103124" y="242316"/>
                    <a:pt x="102235" y="242062"/>
                  </a:cubicBezTo>
                  <a:cubicBezTo>
                    <a:pt x="111633" y="239268"/>
                    <a:pt x="120650" y="236855"/>
                    <a:pt x="129159" y="234823"/>
                  </a:cubicBezTo>
                  <a:lnTo>
                    <a:pt x="129159" y="253873"/>
                  </a:lnTo>
                  <a:cubicBezTo>
                    <a:pt x="129159" y="256159"/>
                    <a:pt x="130937" y="257937"/>
                    <a:pt x="133223" y="257937"/>
                  </a:cubicBezTo>
                  <a:cubicBezTo>
                    <a:pt x="135509" y="257937"/>
                    <a:pt x="137287" y="256159"/>
                    <a:pt x="137287" y="253873"/>
                  </a:cubicBezTo>
                  <a:lnTo>
                    <a:pt x="137287" y="211582"/>
                  </a:lnTo>
                  <a:cubicBezTo>
                    <a:pt x="145034" y="215392"/>
                    <a:pt x="154432" y="217551"/>
                    <a:pt x="165481" y="217551"/>
                  </a:cubicBezTo>
                  <a:cubicBezTo>
                    <a:pt x="176530" y="217551"/>
                    <a:pt x="185928" y="215392"/>
                    <a:pt x="193675" y="211582"/>
                  </a:cubicBezTo>
                  <a:lnTo>
                    <a:pt x="193675" y="253746"/>
                  </a:lnTo>
                  <a:cubicBezTo>
                    <a:pt x="193675" y="256032"/>
                    <a:pt x="195453" y="257810"/>
                    <a:pt x="197739" y="257810"/>
                  </a:cubicBezTo>
                  <a:cubicBezTo>
                    <a:pt x="200025" y="257810"/>
                    <a:pt x="201803" y="256032"/>
                    <a:pt x="201803" y="253746"/>
                  </a:cubicBezTo>
                  <a:lnTo>
                    <a:pt x="201803" y="234696"/>
                  </a:lnTo>
                  <a:cubicBezTo>
                    <a:pt x="210312" y="236728"/>
                    <a:pt x="219329" y="239141"/>
                    <a:pt x="228727" y="241935"/>
                  </a:cubicBezTo>
                  <a:cubicBezTo>
                    <a:pt x="227838" y="242189"/>
                    <a:pt x="226949" y="242824"/>
                    <a:pt x="226568" y="243586"/>
                  </a:cubicBezTo>
                  <a:moveTo>
                    <a:pt x="230378" y="253238"/>
                  </a:moveTo>
                  <a:lnTo>
                    <a:pt x="256794" y="292862"/>
                  </a:lnTo>
                  <a:lnTo>
                    <a:pt x="177673" y="345567"/>
                  </a:lnTo>
                  <a:close/>
                  <a:moveTo>
                    <a:pt x="153670" y="345567"/>
                  </a:moveTo>
                  <a:lnTo>
                    <a:pt x="74549" y="292862"/>
                  </a:lnTo>
                  <a:lnTo>
                    <a:pt x="100965" y="253238"/>
                  </a:lnTo>
                  <a:close/>
                  <a:moveTo>
                    <a:pt x="165608" y="209423"/>
                  </a:moveTo>
                  <a:cubicBezTo>
                    <a:pt x="107188" y="209423"/>
                    <a:pt x="105283" y="140843"/>
                    <a:pt x="105156" y="104394"/>
                  </a:cubicBezTo>
                  <a:cubicBezTo>
                    <a:pt x="117475" y="102997"/>
                    <a:pt x="127889" y="95504"/>
                    <a:pt x="133350" y="85090"/>
                  </a:cubicBezTo>
                  <a:cubicBezTo>
                    <a:pt x="139319" y="96774"/>
                    <a:pt x="151511" y="104775"/>
                    <a:pt x="165608" y="104775"/>
                  </a:cubicBezTo>
                  <a:lnTo>
                    <a:pt x="226060" y="104775"/>
                  </a:lnTo>
                  <a:cubicBezTo>
                    <a:pt x="225933" y="141351"/>
                    <a:pt x="223901" y="209550"/>
                    <a:pt x="165608" y="209550"/>
                  </a:cubicBezTo>
                  <a:moveTo>
                    <a:pt x="322707" y="418973"/>
                  </a:moveTo>
                  <a:lnTo>
                    <a:pt x="266319" y="418973"/>
                  </a:lnTo>
                  <a:lnTo>
                    <a:pt x="266319" y="374650"/>
                  </a:lnTo>
                  <a:cubicBezTo>
                    <a:pt x="266319" y="372364"/>
                    <a:pt x="264541" y="370586"/>
                    <a:pt x="262255" y="370586"/>
                  </a:cubicBezTo>
                  <a:cubicBezTo>
                    <a:pt x="259969" y="370586"/>
                    <a:pt x="258191" y="372364"/>
                    <a:pt x="258191" y="374650"/>
                  </a:cubicBezTo>
                  <a:lnTo>
                    <a:pt x="258191" y="418973"/>
                  </a:lnTo>
                  <a:lnTo>
                    <a:pt x="72771" y="418973"/>
                  </a:lnTo>
                  <a:lnTo>
                    <a:pt x="72771" y="374650"/>
                  </a:lnTo>
                  <a:cubicBezTo>
                    <a:pt x="72771" y="372364"/>
                    <a:pt x="70993" y="370586"/>
                    <a:pt x="68707" y="370586"/>
                  </a:cubicBezTo>
                  <a:cubicBezTo>
                    <a:pt x="66421" y="370586"/>
                    <a:pt x="64643" y="372364"/>
                    <a:pt x="64643" y="374650"/>
                  </a:cubicBezTo>
                  <a:lnTo>
                    <a:pt x="64643" y="418973"/>
                  </a:lnTo>
                  <a:lnTo>
                    <a:pt x="8255" y="418973"/>
                  </a:lnTo>
                  <a:lnTo>
                    <a:pt x="8255" y="294005"/>
                  </a:lnTo>
                  <a:cubicBezTo>
                    <a:pt x="8255" y="276479"/>
                    <a:pt x="54229" y="256667"/>
                    <a:pt x="97536" y="243459"/>
                  </a:cubicBezTo>
                  <a:cubicBezTo>
                    <a:pt x="97536" y="243459"/>
                    <a:pt x="97536" y="243459"/>
                    <a:pt x="97536" y="243459"/>
                  </a:cubicBezTo>
                  <a:lnTo>
                    <a:pt x="65278" y="291846"/>
                  </a:lnTo>
                  <a:cubicBezTo>
                    <a:pt x="64008" y="293751"/>
                    <a:pt x="64516" y="296164"/>
                    <a:pt x="66421" y="297434"/>
                  </a:cubicBezTo>
                  <a:lnTo>
                    <a:pt x="163068" y="361823"/>
                  </a:lnTo>
                  <a:cubicBezTo>
                    <a:pt x="163195" y="361823"/>
                    <a:pt x="163195" y="361823"/>
                    <a:pt x="163322" y="361950"/>
                  </a:cubicBezTo>
                  <a:cubicBezTo>
                    <a:pt x="163957" y="362331"/>
                    <a:pt x="164592" y="362585"/>
                    <a:pt x="165354" y="362585"/>
                  </a:cubicBezTo>
                  <a:cubicBezTo>
                    <a:pt x="166116" y="362585"/>
                    <a:pt x="166751" y="362331"/>
                    <a:pt x="167259" y="361950"/>
                  </a:cubicBezTo>
                  <a:cubicBezTo>
                    <a:pt x="167386" y="361950"/>
                    <a:pt x="167386" y="361950"/>
                    <a:pt x="167513" y="361823"/>
                  </a:cubicBezTo>
                  <a:lnTo>
                    <a:pt x="264160" y="297434"/>
                  </a:lnTo>
                  <a:cubicBezTo>
                    <a:pt x="265938" y="296164"/>
                    <a:pt x="266446" y="293751"/>
                    <a:pt x="265303" y="291846"/>
                  </a:cubicBezTo>
                  <a:lnTo>
                    <a:pt x="233045" y="243459"/>
                  </a:lnTo>
                  <a:cubicBezTo>
                    <a:pt x="233045" y="243459"/>
                    <a:pt x="233045" y="243459"/>
                    <a:pt x="232918" y="243459"/>
                  </a:cubicBezTo>
                  <a:cubicBezTo>
                    <a:pt x="276225" y="256794"/>
                    <a:pt x="322326" y="276479"/>
                    <a:pt x="322326" y="294132"/>
                  </a:cubicBezTo>
                  <a:close/>
                </a:path>
              </a:pathLst>
            </a:custGeom>
            <a:solidFill>
              <a:srgbClr val="000000"/>
            </a:solidFill>
          </p:spPr>
        </p:sp>
        <p:sp>
          <p:nvSpPr>
            <p:cNvPr id="16" name="Freeform 16"/>
            <p:cNvSpPr/>
            <p:nvPr/>
          </p:nvSpPr>
          <p:spPr>
            <a:xfrm>
              <a:off x="69342" y="3748024"/>
              <a:ext cx="8118602" cy="4787265"/>
            </a:xfrm>
            <a:custGeom>
              <a:avLst/>
              <a:gdLst/>
              <a:ahLst/>
              <a:cxnLst/>
              <a:rect l="l" t="t" r="r" b="b"/>
              <a:pathLst>
                <a:path w="8118602" h="4787265">
                  <a:moveTo>
                    <a:pt x="0" y="4787265"/>
                  </a:moveTo>
                  <a:lnTo>
                    <a:pt x="8118602" y="4787265"/>
                  </a:lnTo>
                  <a:lnTo>
                    <a:pt x="8118602" y="0"/>
                  </a:lnTo>
                  <a:lnTo>
                    <a:pt x="0" y="0"/>
                  </a:lnTo>
                  <a:close/>
                </a:path>
              </a:pathLst>
            </a:custGeom>
            <a:solidFill>
              <a:srgbClr val="EEF6FF"/>
            </a:solidFill>
          </p:spPr>
        </p:sp>
        <p:sp>
          <p:nvSpPr>
            <p:cNvPr id="17" name="Freeform 17"/>
            <p:cNvSpPr/>
            <p:nvPr/>
          </p:nvSpPr>
          <p:spPr>
            <a:xfrm>
              <a:off x="63500" y="3742182"/>
              <a:ext cx="8130286" cy="4798949"/>
            </a:xfrm>
            <a:custGeom>
              <a:avLst/>
              <a:gdLst/>
              <a:ahLst/>
              <a:cxnLst/>
              <a:rect l="l" t="t" r="r" b="b"/>
              <a:pathLst>
                <a:path w="8130286" h="4798949">
                  <a:moveTo>
                    <a:pt x="11684" y="5842"/>
                  </a:moveTo>
                  <a:lnTo>
                    <a:pt x="11684" y="4793107"/>
                  </a:lnTo>
                  <a:lnTo>
                    <a:pt x="5842" y="4793107"/>
                  </a:lnTo>
                  <a:lnTo>
                    <a:pt x="5842" y="4787265"/>
                  </a:lnTo>
                  <a:lnTo>
                    <a:pt x="8124444" y="4787265"/>
                  </a:lnTo>
                  <a:lnTo>
                    <a:pt x="8124444" y="4793107"/>
                  </a:lnTo>
                  <a:lnTo>
                    <a:pt x="8118601" y="4793107"/>
                  </a:lnTo>
                  <a:lnTo>
                    <a:pt x="8118601" y="5842"/>
                  </a:lnTo>
                  <a:lnTo>
                    <a:pt x="8124444" y="5842"/>
                  </a:lnTo>
                  <a:lnTo>
                    <a:pt x="8124444" y="11684"/>
                  </a:lnTo>
                  <a:lnTo>
                    <a:pt x="5842" y="11684"/>
                  </a:lnTo>
                  <a:lnTo>
                    <a:pt x="5842" y="5842"/>
                  </a:lnTo>
                  <a:lnTo>
                    <a:pt x="11684" y="5842"/>
                  </a:lnTo>
                  <a:moveTo>
                    <a:pt x="0" y="5842"/>
                  </a:moveTo>
                  <a:lnTo>
                    <a:pt x="0" y="0"/>
                  </a:lnTo>
                  <a:lnTo>
                    <a:pt x="5842" y="0"/>
                  </a:lnTo>
                  <a:lnTo>
                    <a:pt x="8124444" y="0"/>
                  </a:lnTo>
                  <a:lnTo>
                    <a:pt x="8130286" y="0"/>
                  </a:lnTo>
                  <a:lnTo>
                    <a:pt x="8130286" y="5842"/>
                  </a:lnTo>
                  <a:lnTo>
                    <a:pt x="8130286" y="4793107"/>
                  </a:lnTo>
                  <a:lnTo>
                    <a:pt x="8130286" y="4798949"/>
                  </a:lnTo>
                  <a:lnTo>
                    <a:pt x="8124444" y="4798949"/>
                  </a:lnTo>
                  <a:lnTo>
                    <a:pt x="5842" y="4798949"/>
                  </a:lnTo>
                  <a:lnTo>
                    <a:pt x="0" y="4798949"/>
                  </a:lnTo>
                  <a:lnTo>
                    <a:pt x="0" y="4793107"/>
                  </a:lnTo>
                  <a:lnTo>
                    <a:pt x="0" y="5842"/>
                  </a:lnTo>
                  <a:close/>
                </a:path>
              </a:pathLst>
            </a:custGeom>
            <a:solidFill>
              <a:srgbClr val="4F73CE"/>
            </a:solidFill>
          </p:spPr>
        </p:sp>
        <p:sp>
          <p:nvSpPr>
            <p:cNvPr id="18" name="Freeform 18"/>
            <p:cNvSpPr/>
            <p:nvPr/>
          </p:nvSpPr>
          <p:spPr>
            <a:xfrm>
              <a:off x="8201787" y="2647061"/>
              <a:ext cx="5129657" cy="5886323"/>
            </a:xfrm>
            <a:custGeom>
              <a:avLst/>
              <a:gdLst/>
              <a:ahLst/>
              <a:cxnLst/>
              <a:rect l="l" t="t" r="r" b="b"/>
              <a:pathLst>
                <a:path w="5129657" h="5886323">
                  <a:moveTo>
                    <a:pt x="0" y="5886323"/>
                  </a:moveTo>
                  <a:lnTo>
                    <a:pt x="5129657" y="5886323"/>
                  </a:lnTo>
                  <a:lnTo>
                    <a:pt x="5129657" y="0"/>
                  </a:lnTo>
                  <a:lnTo>
                    <a:pt x="0" y="0"/>
                  </a:lnTo>
                  <a:close/>
                </a:path>
              </a:pathLst>
            </a:custGeom>
            <a:solidFill>
              <a:srgbClr val="FFFFFF"/>
            </a:solidFill>
          </p:spPr>
        </p:sp>
        <p:sp>
          <p:nvSpPr>
            <p:cNvPr id="19" name="Freeform 19"/>
            <p:cNvSpPr/>
            <p:nvPr/>
          </p:nvSpPr>
          <p:spPr>
            <a:xfrm>
              <a:off x="8194040" y="2639314"/>
              <a:ext cx="5145150" cy="5901817"/>
            </a:xfrm>
            <a:custGeom>
              <a:avLst/>
              <a:gdLst/>
              <a:ahLst/>
              <a:cxnLst/>
              <a:rect l="l" t="t" r="r" b="b"/>
              <a:pathLst>
                <a:path w="5145150" h="5901817">
                  <a:moveTo>
                    <a:pt x="15494" y="7747"/>
                  </a:moveTo>
                  <a:lnTo>
                    <a:pt x="15494" y="5894070"/>
                  </a:lnTo>
                  <a:lnTo>
                    <a:pt x="7747" y="5894070"/>
                  </a:lnTo>
                  <a:lnTo>
                    <a:pt x="7747" y="5886323"/>
                  </a:lnTo>
                  <a:lnTo>
                    <a:pt x="5137404" y="5886323"/>
                  </a:lnTo>
                  <a:lnTo>
                    <a:pt x="5137404" y="5894070"/>
                  </a:lnTo>
                  <a:lnTo>
                    <a:pt x="5129657" y="5894070"/>
                  </a:lnTo>
                  <a:lnTo>
                    <a:pt x="5129657" y="7747"/>
                  </a:lnTo>
                  <a:lnTo>
                    <a:pt x="5137404" y="7747"/>
                  </a:lnTo>
                  <a:lnTo>
                    <a:pt x="5137404" y="15494"/>
                  </a:lnTo>
                  <a:lnTo>
                    <a:pt x="7747" y="15494"/>
                  </a:lnTo>
                  <a:lnTo>
                    <a:pt x="7747" y="7747"/>
                  </a:lnTo>
                  <a:lnTo>
                    <a:pt x="15494" y="7747"/>
                  </a:lnTo>
                  <a:moveTo>
                    <a:pt x="0" y="7747"/>
                  </a:moveTo>
                  <a:lnTo>
                    <a:pt x="0" y="0"/>
                  </a:lnTo>
                  <a:lnTo>
                    <a:pt x="7747" y="0"/>
                  </a:lnTo>
                  <a:lnTo>
                    <a:pt x="5137404" y="0"/>
                  </a:lnTo>
                  <a:lnTo>
                    <a:pt x="5145150" y="0"/>
                  </a:lnTo>
                  <a:lnTo>
                    <a:pt x="5145150" y="7747"/>
                  </a:lnTo>
                  <a:lnTo>
                    <a:pt x="5145150" y="5894070"/>
                  </a:lnTo>
                  <a:lnTo>
                    <a:pt x="5145150" y="5901817"/>
                  </a:lnTo>
                  <a:lnTo>
                    <a:pt x="5137404" y="5901817"/>
                  </a:lnTo>
                  <a:lnTo>
                    <a:pt x="7747" y="5901817"/>
                  </a:lnTo>
                  <a:lnTo>
                    <a:pt x="0" y="5901817"/>
                  </a:lnTo>
                  <a:lnTo>
                    <a:pt x="0" y="5894070"/>
                  </a:lnTo>
                  <a:lnTo>
                    <a:pt x="0" y="7747"/>
                  </a:lnTo>
                  <a:close/>
                </a:path>
              </a:pathLst>
            </a:custGeom>
            <a:solidFill>
              <a:srgbClr val="000000"/>
            </a:solidFill>
          </p:spPr>
        </p:sp>
      </p:grpSp>
      <p:sp>
        <p:nvSpPr>
          <p:cNvPr id="20" name="Freeform 20"/>
          <p:cNvSpPr/>
          <p:nvPr/>
        </p:nvSpPr>
        <p:spPr>
          <a:xfrm>
            <a:off x="411871" y="6079912"/>
            <a:ext cx="3538823" cy="2359209"/>
          </a:xfrm>
          <a:custGeom>
            <a:avLst/>
            <a:gdLst/>
            <a:ahLst/>
            <a:cxnLst/>
            <a:rect l="l" t="t" r="r" b="b"/>
            <a:pathLst>
              <a:path w="3538823" h="2359209">
                <a:moveTo>
                  <a:pt x="0" y="0"/>
                </a:moveTo>
                <a:lnTo>
                  <a:pt x="3538823" y="0"/>
                </a:lnTo>
                <a:lnTo>
                  <a:pt x="3538823" y="2359209"/>
                </a:lnTo>
                <a:lnTo>
                  <a:pt x="0" y="2359209"/>
                </a:lnTo>
                <a:lnTo>
                  <a:pt x="0" y="0"/>
                </a:lnTo>
                <a:close/>
              </a:path>
            </a:pathLst>
          </a:custGeom>
          <a:blipFill>
            <a:blip r:embed="rId5"/>
            <a:stretch>
              <a:fillRect/>
            </a:stretch>
          </a:blipFill>
        </p:spPr>
      </p:sp>
      <p:sp>
        <p:nvSpPr>
          <p:cNvPr id="21" name="Freeform 21"/>
          <p:cNvSpPr/>
          <p:nvPr/>
        </p:nvSpPr>
        <p:spPr>
          <a:xfrm>
            <a:off x="309191" y="8558422"/>
            <a:ext cx="3744306" cy="1031891"/>
          </a:xfrm>
          <a:custGeom>
            <a:avLst/>
            <a:gdLst/>
            <a:ahLst/>
            <a:cxnLst/>
            <a:rect l="l" t="t" r="r" b="b"/>
            <a:pathLst>
              <a:path w="3744306" h="1031891">
                <a:moveTo>
                  <a:pt x="0" y="0"/>
                </a:moveTo>
                <a:lnTo>
                  <a:pt x="3744306" y="0"/>
                </a:lnTo>
                <a:lnTo>
                  <a:pt x="3744306" y="1031891"/>
                </a:lnTo>
                <a:lnTo>
                  <a:pt x="0" y="1031891"/>
                </a:lnTo>
                <a:lnTo>
                  <a:pt x="0" y="0"/>
                </a:lnTo>
                <a:close/>
              </a:path>
            </a:pathLst>
          </a:custGeom>
          <a:blipFill>
            <a:blip r:embed="rId6"/>
            <a:stretch>
              <a:fillRect/>
            </a:stretch>
          </a:blipFill>
        </p:spPr>
      </p:sp>
      <p:sp>
        <p:nvSpPr>
          <p:cNvPr id="22" name="Freeform 22"/>
          <p:cNvSpPr/>
          <p:nvPr/>
        </p:nvSpPr>
        <p:spPr>
          <a:xfrm>
            <a:off x="4019540" y="5177761"/>
            <a:ext cx="4290470" cy="4893888"/>
          </a:xfrm>
          <a:custGeom>
            <a:avLst/>
            <a:gdLst/>
            <a:ahLst/>
            <a:cxnLst/>
            <a:rect l="l" t="t" r="r" b="b"/>
            <a:pathLst>
              <a:path w="4290470" h="4893888">
                <a:moveTo>
                  <a:pt x="0" y="0"/>
                </a:moveTo>
                <a:lnTo>
                  <a:pt x="4290470" y="0"/>
                </a:lnTo>
                <a:lnTo>
                  <a:pt x="4290470" y="4893888"/>
                </a:lnTo>
                <a:lnTo>
                  <a:pt x="0" y="489388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3" name="Freeform 23"/>
          <p:cNvSpPr/>
          <p:nvPr/>
        </p:nvSpPr>
        <p:spPr>
          <a:xfrm>
            <a:off x="9258138" y="4578134"/>
            <a:ext cx="3247006" cy="2164671"/>
          </a:xfrm>
          <a:custGeom>
            <a:avLst/>
            <a:gdLst/>
            <a:ahLst/>
            <a:cxnLst/>
            <a:rect l="l" t="t" r="r" b="b"/>
            <a:pathLst>
              <a:path w="3247006" h="2164671">
                <a:moveTo>
                  <a:pt x="0" y="0"/>
                </a:moveTo>
                <a:lnTo>
                  <a:pt x="3247006" y="0"/>
                </a:lnTo>
                <a:lnTo>
                  <a:pt x="3247006" y="2164671"/>
                </a:lnTo>
                <a:lnTo>
                  <a:pt x="0" y="2164671"/>
                </a:lnTo>
                <a:lnTo>
                  <a:pt x="0" y="0"/>
                </a:lnTo>
                <a:close/>
              </a:path>
            </a:pathLst>
          </a:custGeom>
          <a:blipFill>
            <a:blip r:embed="rId9"/>
            <a:stretch>
              <a:fillRect/>
            </a:stretch>
          </a:blipFill>
        </p:spPr>
      </p:sp>
      <p:sp>
        <p:nvSpPr>
          <p:cNvPr id="24" name="TextBox 24"/>
          <p:cNvSpPr txBox="1"/>
          <p:nvPr/>
        </p:nvSpPr>
        <p:spPr>
          <a:xfrm>
            <a:off x="1234126" y="615059"/>
            <a:ext cx="4152471" cy="453586"/>
          </a:xfrm>
          <a:prstGeom prst="rect">
            <a:avLst/>
          </a:prstGeom>
        </p:spPr>
        <p:txBody>
          <a:bodyPr wrap="square" lIns="0" tIns="0" rIns="0" bIns="0" rtlCol="0" anchor="t">
            <a:spAutoFit/>
          </a:bodyPr>
          <a:lstStyle/>
          <a:p>
            <a:pPr algn="l">
              <a:lnSpc>
                <a:spcPts val="3000"/>
              </a:lnSpc>
            </a:pPr>
            <a:r>
              <a:rPr lang="en-US" sz="6000" spc="65" dirty="0">
                <a:solidFill>
                  <a:srgbClr val="000000"/>
                </a:solidFill>
                <a:latin typeface="Maven Pro SemiBold" pitchFamily="2" charset="0"/>
                <a:ea typeface="IBM Plex Sans Condensed"/>
                <a:cs typeface="IBM Plex Sans Condensed"/>
                <a:sym typeface="IBM Plex Sans Condensed"/>
              </a:rPr>
              <a:t>Conclusion</a:t>
            </a:r>
          </a:p>
        </p:txBody>
      </p:sp>
      <p:sp>
        <p:nvSpPr>
          <p:cNvPr id="25" name="TextBox 25"/>
          <p:cNvSpPr txBox="1"/>
          <p:nvPr/>
        </p:nvSpPr>
        <p:spPr>
          <a:xfrm>
            <a:off x="2700623" y="1415501"/>
            <a:ext cx="64351" cy="547211"/>
          </a:xfrm>
          <a:prstGeom prst="rect">
            <a:avLst/>
          </a:prstGeom>
        </p:spPr>
        <p:txBody>
          <a:bodyPr lIns="0" tIns="0" rIns="0" bIns="0" rtlCol="0" anchor="t">
            <a:spAutoFit/>
          </a:bodyPr>
          <a:lstStyle/>
          <a:p>
            <a:pPr algn="l">
              <a:lnSpc>
                <a:spcPts val="4967"/>
              </a:lnSpc>
            </a:pPr>
            <a:r>
              <a:rPr lang="en-US" sz="1987" spc="-29">
                <a:solidFill>
                  <a:srgbClr val="17181C"/>
                </a:solidFill>
                <a:latin typeface="IBM Plex Sans"/>
                <a:ea typeface="IBM Plex Sans"/>
                <a:cs typeface="IBM Plex Sans"/>
                <a:sym typeface="IBM Plex Sans"/>
              </a:rPr>
              <a:t> </a:t>
            </a:r>
          </a:p>
        </p:txBody>
      </p:sp>
      <p:sp>
        <p:nvSpPr>
          <p:cNvPr id="26" name="TextBox 26"/>
          <p:cNvSpPr txBox="1"/>
          <p:nvPr/>
        </p:nvSpPr>
        <p:spPr>
          <a:xfrm>
            <a:off x="8672979" y="1955883"/>
            <a:ext cx="4825765" cy="1704826"/>
          </a:xfrm>
          <a:prstGeom prst="rect">
            <a:avLst/>
          </a:prstGeom>
        </p:spPr>
        <p:txBody>
          <a:bodyPr lIns="0" tIns="0" rIns="0" bIns="0" rtlCol="0" anchor="t">
            <a:spAutoFit/>
          </a:bodyPr>
          <a:lstStyle/>
          <a:p>
            <a:pPr algn="l">
              <a:lnSpc>
                <a:spcPts val="2650"/>
              </a:lnSpc>
            </a:pPr>
            <a:r>
              <a:rPr lang="en-US" sz="2000" spc="-32" dirty="0">
                <a:solidFill>
                  <a:srgbClr val="17181C"/>
                </a:solidFill>
                <a:latin typeface="Maven Pro Medium" pitchFamily="2" charset="0"/>
                <a:ea typeface="IBM Plex Sans"/>
                <a:cs typeface="IBM Plex Sans"/>
                <a:sym typeface="IBM Plex Sans"/>
              </a:rPr>
              <a:t>"Empowering women is no longer an option, it is an economic and business imperative. At Goldman Sachs, we believe that when women do better, we all do better"</a:t>
            </a:r>
          </a:p>
        </p:txBody>
      </p:sp>
      <p:sp>
        <p:nvSpPr>
          <p:cNvPr id="27" name="TextBox 27"/>
          <p:cNvSpPr txBox="1"/>
          <p:nvPr/>
        </p:nvSpPr>
        <p:spPr>
          <a:xfrm>
            <a:off x="9642225" y="3596555"/>
            <a:ext cx="3846461" cy="90730"/>
          </a:xfrm>
          <a:prstGeom prst="rect">
            <a:avLst/>
          </a:prstGeom>
        </p:spPr>
        <p:txBody>
          <a:bodyPr wrap="square" lIns="0" tIns="0" rIns="0" bIns="0" rtlCol="0" anchor="t">
            <a:spAutoFit/>
          </a:bodyPr>
          <a:lstStyle/>
          <a:p>
            <a:pPr algn="l">
              <a:lnSpc>
                <a:spcPts val="593"/>
              </a:lnSpc>
            </a:pPr>
            <a:r>
              <a:rPr lang="en-US" sz="1200" spc="2" dirty="0">
                <a:latin typeface="Maven Pro" pitchFamily="2" charset="0"/>
                <a:ea typeface="IBM Plex Sans Condensed"/>
                <a:cs typeface="IBM Plex Sans Condensed"/>
                <a:sym typeface="IBM Plex Sans Condensed"/>
              </a:rPr>
              <a:t>-</a:t>
            </a:r>
            <a:r>
              <a:rPr lang="en-US" sz="1200" spc="2" dirty="0">
                <a:latin typeface="Maven Pro" pitchFamily="2" charset="0"/>
                <a:ea typeface="IBM Plex Sans Condensed"/>
                <a:cs typeface="IBM Plex Sans Condensed"/>
                <a:sym typeface="IBM Plex Sans Condensed"/>
                <a:hlinkClick r:id="rId10" tooltip="https://www.gsam.com/content/dam/gsam/pdfs/common/en/public/articles/2021/AM_Womenomics_COVID_19_Impact.pdf?sa=n&amp;rd=n">
                  <a:extLst>
                    <a:ext uri="{A12FA001-AC4F-418D-AE19-62706E023703}">
                      <ahyp:hlinkClr xmlns:ahyp="http://schemas.microsoft.com/office/drawing/2018/hyperlinkcolor" val="tx"/>
                    </a:ext>
                  </a:extLst>
                </a:hlinkClick>
              </a:rPr>
              <a:t>WOMENOMICS: COVID-19’S IMPACT (June 2021)</a:t>
            </a:r>
          </a:p>
        </p:txBody>
      </p:sp>
      <p:sp>
        <p:nvSpPr>
          <p:cNvPr id="28" name="TextBox 28"/>
          <p:cNvSpPr txBox="1"/>
          <p:nvPr/>
        </p:nvSpPr>
        <p:spPr>
          <a:xfrm>
            <a:off x="380243" y="5346742"/>
            <a:ext cx="3538823" cy="615553"/>
          </a:xfrm>
          <a:prstGeom prst="rect">
            <a:avLst/>
          </a:prstGeom>
        </p:spPr>
        <p:txBody>
          <a:bodyPr wrap="square" lIns="0" tIns="0" rIns="0" bIns="0" rtlCol="0" anchor="t">
            <a:spAutoFit/>
          </a:bodyPr>
          <a:lstStyle/>
          <a:p>
            <a:pPr algn="ctr">
              <a:lnSpc>
                <a:spcPts val="2408"/>
              </a:lnSpc>
            </a:pPr>
            <a:r>
              <a:rPr lang="en-US" sz="2000" spc="-21" dirty="0" err="1">
                <a:solidFill>
                  <a:srgbClr val="17181C"/>
                </a:solidFill>
                <a:latin typeface="Maven Pro SemiBold" pitchFamily="2" charset="0"/>
                <a:ea typeface="IBM Plex Sans"/>
                <a:cs typeface="IBM Plex Sans"/>
                <a:sym typeface="IBM Plex Sans"/>
              </a:rPr>
              <a:t>Niembain</a:t>
            </a:r>
            <a:r>
              <a:rPr lang="en-US" sz="2000" spc="-21" dirty="0">
                <a:solidFill>
                  <a:srgbClr val="17181C"/>
                </a:solidFill>
                <a:latin typeface="Maven Pro SemiBold" pitchFamily="2" charset="0"/>
                <a:ea typeface="IBM Plex Sans"/>
                <a:cs typeface="IBM Plex Sans"/>
                <a:sym typeface="IBM Plex Sans"/>
              </a:rPr>
              <a:t> Charlotte-</a:t>
            </a:r>
          </a:p>
          <a:p>
            <a:pPr algn="ctr">
              <a:lnSpc>
                <a:spcPts val="2408"/>
              </a:lnSpc>
            </a:pPr>
            <a:r>
              <a:rPr lang="en-US" sz="2000" spc="-27" dirty="0">
                <a:solidFill>
                  <a:srgbClr val="17181C"/>
                </a:solidFill>
                <a:latin typeface="Maven Pro SemiBold" pitchFamily="2" charset="0"/>
                <a:ea typeface="IBM Plex Sans"/>
                <a:cs typeface="IBM Plex Sans"/>
                <a:sym typeface="IBM Plex Sans"/>
              </a:rPr>
              <a:t>Grandmother and Solar Mama</a:t>
            </a:r>
            <a:r>
              <a:rPr lang="en-US" sz="2000" spc="-21" dirty="0">
                <a:solidFill>
                  <a:srgbClr val="17181C"/>
                </a:solidFill>
                <a:latin typeface="Maven Pro SemiBold" pitchFamily="2" charset="0"/>
                <a:ea typeface="IBM Plex Sans"/>
                <a:cs typeface="IBM Plex Sans"/>
                <a:sym typeface="IBM Plex Sans"/>
              </a:rPr>
              <a:t> </a:t>
            </a:r>
          </a:p>
        </p:txBody>
      </p:sp>
      <p:sp>
        <p:nvSpPr>
          <p:cNvPr id="30" name="TextBox 30"/>
          <p:cNvSpPr txBox="1"/>
          <p:nvPr/>
        </p:nvSpPr>
        <p:spPr>
          <a:xfrm>
            <a:off x="1780429" y="1656018"/>
            <a:ext cx="5434279" cy="343235"/>
          </a:xfrm>
          <a:prstGeom prst="rect">
            <a:avLst/>
          </a:prstGeom>
        </p:spPr>
        <p:txBody>
          <a:bodyPr wrap="square" lIns="0" tIns="0" rIns="0" bIns="0" rtlCol="0" anchor="t">
            <a:spAutoFit/>
          </a:bodyPr>
          <a:lstStyle/>
          <a:p>
            <a:pPr algn="l">
              <a:lnSpc>
                <a:spcPts val="2972"/>
              </a:lnSpc>
            </a:pPr>
            <a:r>
              <a:rPr lang="en-US" sz="1987" spc="-29" dirty="0">
                <a:solidFill>
                  <a:srgbClr val="17181C"/>
                </a:solidFill>
                <a:latin typeface="Maven Pro SemiBold" pitchFamily="2" charset="0"/>
                <a:ea typeface="IBM Plex Sans"/>
                <a:cs typeface="IBM Plex Sans"/>
                <a:sym typeface="IBM Plex Sans"/>
              </a:rPr>
              <a:t>Women: The World’s Most Undervalued Asset</a:t>
            </a:r>
          </a:p>
        </p:txBody>
      </p:sp>
      <p:sp>
        <p:nvSpPr>
          <p:cNvPr id="31" name="TextBox 31"/>
          <p:cNvSpPr txBox="1"/>
          <p:nvPr/>
        </p:nvSpPr>
        <p:spPr>
          <a:xfrm>
            <a:off x="5569668" y="1978933"/>
            <a:ext cx="54635" cy="307848"/>
          </a:xfrm>
          <a:prstGeom prst="rect">
            <a:avLst/>
          </a:prstGeom>
        </p:spPr>
        <p:txBody>
          <a:bodyPr lIns="0" tIns="0" rIns="0" bIns="0" rtlCol="0" anchor="t">
            <a:spAutoFit/>
          </a:bodyPr>
          <a:lstStyle/>
          <a:p>
            <a:pPr algn="l">
              <a:lnSpc>
                <a:spcPts val="2523"/>
              </a:lnSpc>
            </a:pPr>
            <a:r>
              <a:rPr lang="en-US" sz="1687" spc="3">
                <a:solidFill>
                  <a:srgbClr val="17181C"/>
                </a:solidFill>
                <a:latin typeface="IBM Plex Sans Condensed"/>
                <a:ea typeface="IBM Plex Sans Condensed"/>
                <a:cs typeface="IBM Plex Sans Condensed"/>
                <a:sym typeface="IBM Plex Sans Condensed"/>
              </a:rPr>
              <a:t> </a:t>
            </a:r>
          </a:p>
        </p:txBody>
      </p:sp>
      <p:sp>
        <p:nvSpPr>
          <p:cNvPr id="32" name="TextBox 32"/>
          <p:cNvSpPr txBox="1"/>
          <p:nvPr/>
        </p:nvSpPr>
        <p:spPr>
          <a:xfrm>
            <a:off x="10098234" y="4168226"/>
            <a:ext cx="2017566" cy="324320"/>
          </a:xfrm>
          <a:prstGeom prst="rect">
            <a:avLst/>
          </a:prstGeom>
        </p:spPr>
        <p:txBody>
          <a:bodyPr wrap="square" lIns="0" tIns="0" rIns="0" bIns="0" rtlCol="0" anchor="t">
            <a:spAutoFit/>
          </a:bodyPr>
          <a:lstStyle/>
          <a:p>
            <a:pPr algn="l">
              <a:lnSpc>
                <a:spcPts val="2781"/>
              </a:lnSpc>
            </a:pPr>
            <a:r>
              <a:rPr lang="en-US" sz="2000" spc="-21" dirty="0">
                <a:solidFill>
                  <a:srgbClr val="17181C"/>
                </a:solidFill>
                <a:latin typeface="Maven Pro SemiBold" pitchFamily="2" charset="0"/>
                <a:ea typeface="IBM Plex Sans"/>
                <a:cs typeface="IBM Plex Sans"/>
                <a:sym typeface="IBM Plex Sans"/>
              </a:rPr>
              <a:t>Marta's Journey</a:t>
            </a:r>
          </a:p>
        </p:txBody>
      </p:sp>
      <p:sp>
        <p:nvSpPr>
          <p:cNvPr id="33" name="TextBox 33"/>
          <p:cNvSpPr txBox="1"/>
          <p:nvPr/>
        </p:nvSpPr>
        <p:spPr>
          <a:xfrm>
            <a:off x="184443" y="2131648"/>
            <a:ext cx="8098948" cy="2801151"/>
          </a:xfrm>
          <a:prstGeom prst="rect">
            <a:avLst/>
          </a:prstGeom>
        </p:spPr>
        <p:txBody>
          <a:bodyPr wrap="square" lIns="0" tIns="0" rIns="0" bIns="0" rtlCol="0" anchor="t">
            <a:spAutoFit/>
          </a:bodyPr>
          <a:lstStyle/>
          <a:p>
            <a:pPr algn="ctr">
              <a:lnSpc>
                <a:spcPts val="2044"/>
              </a:lnSpc>
            </a:pPr>
            <a:r>
              <a:rPr lang="en-US" sz="1600" spc="6" dirty="0">
                <a:solidFill>
                  <a:srgbClr val="17181C"/>
                </a:solidFill>
                <a:latin typeface="Maven Pro" pitchFamily="2" charset="0"/>
                <a:ea typeface="IBM Plex Sans Condensed"/>
                <a:cs typeface="IBM Plex Sans Condensed"/>
                <a:sym typeface="IBM Plex Sans Condensed"/>
              </a:rPr>
              <a:t>Women are the </a:t>
            </a:r>
            <a:r>
              <a:rPr lang="en-US" sz="1600" u="sng" spc="6" dirty="0">
                <a:solidFill>
                  <a:srgbClr val="17181C"/>
                </a:solidFill>
                <a:latin typeface="Maven Pro" pitchFamily="2" charset="0"/>
                <a:ea typeface="IBM Plex Sans Condensed"/>
                <a:cs typeface="IBM Plex Sans Condensed"/>
                <a:sym typeface="IBM Plex Sans Condensed"/>
              </a:rPr>
              <a:t>world’s most undervalued asset</a:t>
            </a:r>
            <a:r>
              <a:rPr lang="en-US" sz="1600" spc="6" dirty="0">
                <a:solidFill>
                  <a:srgbClr val="17181C"/>
                </a:solidFill>
                <a:latin typeface="Maven Pro" pitchFamily="2" charset="0"/>
                <a:ea typeface="IBM Plex Sans Condensed"/>
                <a:cs typeface="IBM Plex Sans Condensed"/>
                <a:sym typeface="IBM Plex Sans Condensed"/>
              </a:rPr>
              <a:t> — and yet, they hold the key to transformative, lasting change. At BCI, we’ve seen firsthand how investing in rural women unlocks ripple effects that strengthen entire communities. Globally, women continue to face systemic barriers in education, employment, and leadership, limiting not only their potential but the world’s growth. According to a McKinsey report, closing the gender gap could add </a:t>
            </a:r>
            <a:r>
              <a:rPr lang="en-US" sz="1600" b="1" spc="6" dirty="0">
                <a:solidFill>
                  <a:srgbClr val="17181C"/>
                </a:solidFill>
                <a:latin typeface="Maven Pro" pitchFamily="2" charset="0"/>
                <a:ea typeface="IBM Plex Sans Condensed"/>
                <a:cs typeface="IBM Plex Sans Condensed"/>
                <a:sym typeface="IBM Plex Sans Condensed"/>
              </a:rPr>
              <a:t>$28 trillion </a:t>
            </a:r>
            <a:r>
              <a:rPr lang="en-US" sz="1600" spc="6" dirty="0">
                <a:solidFill>
                  <a:srgbClr val="17181C"/>
                </a:solidFill>
                <a:latin typeface="Maven Pro" pitchFamily="2" charset="0"/>
                <a:ea typeface="IBM Plex Sans Condensed"/>
                <a:cs typeface="IBM Plex Sans Condensed"/>
                <a:sym typeface="IBM Plex Sans Condensed"/>
              </a:rPr>
              <a:t>to the </a:t>
            </a:r>
            <a:r>
              <a:rPr lang="en-US" sz="1600" b="1" spc="6" dirty="0">
                <a:solidFill>
                  <a:srgbClr val="17181C"/>
                </a:solidFill>
                <a:latin typeface="Maven Pro" pitchFamily="2" charset="0"/>
                <a:ea typeface="IBM Plex Sans Condensed"/>
                <a:cs typeface="IBM Plex Sans Condensed"/>
                <a:sym typeface="IBM Plex Sans Condensed"/>
              </a:rPr>
              <a:t>global GDP</a:t>
            </a:r>
            <a:r>
              <a:rPr lang="en-US" sz="1600" spc="6" dirty="0">
                <a:solidFill>
                  <a:srgbClr val="17181C"/>
                </a:solidFill>
                <a:latin typeface="Maven Pro" pitchFamily="2" charset="0"/>
                <a:ea typeface="IBM Plex Sans Condensed"/>
                <a:cs typeface="IBM Plex Sans Condensed"/>
                <a:sym typeface="IBM Plex Sans Condensed"/>
              </a:rPr>
              <a:t>.</a:t>
            </a:r>
          </a:p>
          <a:p>
            <a:pPr algn="ctr">
              <a:lnSpc>
                <a:spcPts val="2044"/>
              </a:lnSpc>
            </a:pPr>
            <a:r>
              <a:rPr lang="en-US" sz="1600" spc="6" dirty="0">
                <a:solidFill>
                  <a:srgbClr val="17181C"/>
                </a:solidFill>
                <a:latin typeface="Maven Pro" pitchFamily="2" charset="0"/>
                <a:ea typeface="IBM Plex Sans Condensed"/>
                <a:cs typeface="IBM Plex Sans Condensed"/>
                <a:sym typeface="IBM Plex Sans Condensed"/>
              </a:rPr>
              <a:t>BCI's work proves that when women are trusted with knowledge and tools, they become </a:t>
            </a:r>
            <a:r>
              <a:rPr lang="en-US" sz="1600" u="sng" spc="6" dirty="0">
                <a:solidFill>
                  <a:srgbClr val="17181C"/>
                </a:solidFill>
                <a:latin typeface="Maven Pro" pitchFamily="2" charset="0"/>
                <a:ea typeface="IBM Plex Sans Condensed"/>
                <a:cs typeface="IBM Plex Sans Condensed"/>
                <a:sym typeface="IBM Plex Sans Condensed"/>
              </a:rPr>
              <a:t>leaders</a:t>
            </a:r>
            <a:r>
              <a:rPr lang="en-US" sz="1600" spc="6" dirty="0">
                <a:solidFill>
                  <a:srgbClr val="17181C"/>
                </a:solidFill>
                <a:latin typeface="Maven Pro" pitchFamily="2" charset="0"/>
                <a:ea typeface="IBM Plex Sans Condensed"/>
                <a:cs typeface="IBM Plex Sans Condensed"/>
                <a:sym typeface="IBM Plex Sans Condensed"/>
              </a:rPr>
              <a:t>, </a:t>
            </a:r>
            <a:r>
              <a:rPr lang="en-US" sz="1600" u="sng" spc="6" dirty="0">
                <a:solidFill>
                  <a:srgbClr val="17181C"/>
                </a:solidFill>
                <a:latin typeface="Maven Pro" pitchFamily="2" charset="0"/>
                <a:ea typeface="IBM Plex Sans Condensed"/>
                <a:cs typeface="IBM Plex Sans Condensed"/>
                <a:sym typeface="IBM Plex Sans Condensed"/>
              </a:rPr>
              <a:t>innovators</a:t>
            </a:r>
            <a:r>
              <a:rPr lang="en-US" sz="1600" spc="6" dirty="0">
                <a:solidFill>
                  <a:srgbClr val="17181C"/>
                </a:solidFill>
                <a:latin typeface="Maven Pro" pitchFamily="2" charset="0"/>
                <a:ea typeface="IBM Plex Sans Condensed"/>
                <a:cs typeface="IBM Plex Sans Condensed"/>
                <a:sym typeface="IBM Plex Sans Condensed"/>
              </a:rPr>
              <a:t>, and </a:t>
            </a:r>
            <a:r>
              <a:rPr lang="en-US" sz="1600" u="sng" spc="6" dirty="0">
                <a:solidFill>
                  <a:srgbClr val="17181C"/>
                </a:solidFill>
                <a:latin typeface="Maven Pro" pitchFamily="2" charset="0"/>
                <a:ea typeface="IBM Plex Sans Condensed"/>
                <a:cs typeface="IBM Plex Sans Condensed"/>
                <a:sym typeface="IBM Plex Sans Condensed"/>
              </a:rPr>
              <a:t>change-makers</a:t>
            </a:r>
            <a:r>
              <a:rPr lang="en-US" sz="1600" spc="6" dirty="0">
                <a:solidFill>
                  <a:srgbClr val="17181C"/>
                </a:solidFill>
                <a:latin typeface="Maven Pro" pitchFamily="2" charset="0"/>
                <a:ea typeface="IBM Plex Sans Condensed"/>
                <a:cs typeface="IBM Plex Sans Condensed"/>
                <a:sym typeface="IBM Plex Sans Condensed"/>
              </a:rPr>
              <a:t>. </a:t>
            </a:r>
            <a:r>
              <a:rPr lang="en-US" sz="1600" b="1" spc="6" dirty="0">
                <a:solidFill>
                  <a:srgbClr val="17181C"/>
                </a:solidFill>
                <a:latin typeface="Maven Pro" pitchFamily="2" charset="0"/>
                <a:ea typeface="IBM Plex Sans Condensed"/>
                <a:cs typeface="IBM Plex Sans Condensed"/>
                <a:sym typeface="IBM Plex Sans Condensed"/>
              </a:rPr>
              <a:t>They bring light </a:t>
            </a:r>
            <a:r>
              <a:rPr lang="en-US" sz="1600" spc="6" dirty="0">
                <a:solidFill>
                  <a:srgbClr val="17181C"/>
                </a:solidFill>
                <a:latin typeface="Maven Pro" pitchFamily="2" charset="0"/>
                <a:ea typeface="IBM Plex Sans Condensed"/>
                <a:cs typeface="IBM Plex Sans Condensed"/>
                <a:sym typeface="IBM Plex Sans Condensed"/>
              </a:rPr>
              <a:t>— literally and figuratively — to their villages. This is not just about equality; it's about survival, sustainability, and smart economics. Let’s stop seeing women as beneficiaries and start recognizing them as the driving force behind global progress.</a:t>
            </a:r>
          </a:p>
        </p:txBody>
      </p:sp>
      <p:sp>
        <p:nvSpPr>
          <p:cNvPr id="38" name="TextBox 38"/>
          <p:cNvSpPr txBox="1"/>
          <p:nvPr/>
        </p:nvSpPr>
        <p:spPr>
          <a:xfrm>
            <a:off x="8392154" y="6851533"/>
            <a:ext cx="5014655" cy="3052182"/>
          </a:xfrm>
          <a:prstGeom prst="rect">
            <a:avLst/>
          </a:prstGeom>
        </p:spPr>
        <p:txBody>
          <a:bodyPr wrap="square" lIns="0" tIns="0" rIns="0" bIns="0" rtlCol="0" anchor="t">
            <a:spAutoFit/>
          </a:bodyPr>
          <a:lstStyle/>
          <a:p>
            <a:pPr algn="ctr">
              <a:lnSpc>
                <a:spcPts val="2044"/>
              </a:lnSpc>
            </a:pPr>
            <a:r>
              <a:rPr lang="en-US" sz="1400" spc="6" dirty="0">
                <a:solidFill>
                  <a:srgbClr val="17181C"/>
                </a:solidFill>
                <a:latin typeface="Maven Pro" pitchFamily="2" charset="0"/>
                <a:ea typeface="IBM Plex Sans Condensed"/>
                <a:cs typeface="IBM Plex Sans Condensed"/>
                <a:sym typeface="IBM Plex Sans Condensed"/>
              </a:rPr>
              <a:t>Once a domestic worker &amp; widowed mother of 4 in rural Guatemala, Marta overcame personal tragedy and poverty to become a trained solar engineer through BCI. With her daughter, she installed solar lighting systems in 100 homes across 3 villages, bringing light to 700 men, women and children. The installations brought families their first Christmas with clean, renewable light—saving the community approximately $800 and improving safety and dignity. Marta’s story demonstrates how BCI’s model empowers women to become agents of change, not only electrifying homes but also spreading knowledge within their communities. </a:t>
            </a:r>
          </a:p>
        </p:txBody>
      </p:sp>
      <p:sp>
        <p:nvSpPr>
          <p:cNvPr id="39" name="TextBox 39"/>
          <p:cNvSpPr txBox="1"/>
          <p:nvPr/>
        </p:nvSpPr>
        <p:spPr>
          <a:xfrm>
            <a:off x="4011794" y="5841589"/>
            <a:ext cx="4282433" cy="3632469"/>
          </a:xfrm>
          <a:prstGeom prst="rect">
            <a:avLst/>
          </a:prstGeom>
        </p:spPr>
        <p:txBody>
          <a:bodyPr wrap="square" lIns="0" tIns="0" rIns="0" bIns="0" rtlCol="0" anchor="t">
            <a:spAutoFit/>
          </a:bodyPr>
          <a:lstStyle/>
          <a:p>
            <a:pPr algn="ctr">
              <a:lnSpc>
                <a:spcPts val="1923"/>
              </a:lnSpc>
            </a:pPr>
            <a:r>
              <a:rPr lang="en-US" sz="1400" spc="9" dirty="0" err="1">
                <a:solidFill>
                  <a:srgbClr val="17181C"/>
                </a:solidFill>
                <a:latin typeface="Maven Pro" pitchFamily="2" charset="0"/>
                <a:ea typeface="IBM Plex Sans Condensed"/>
                <a:cs typeface="IBM Plex Sans Condensed"/>
                <a:sym typeface="IBM Plex Sans Condensed"/>
              </a:rPr>
              <a:t>Niembain</a:t>
            </a:r>
            <a:r>
              <a:rPr lang="en-US" sz="1400" spc="9" dirty="0">
                <a:solidFill>
                  <a:srgbClr val="17181C"/>
                </a:solidFill>
                <a:latin typeface="Maven Pro" pitchFamily="2" charset="0"/>
                <a:ea typeface="IBM Plex Sans Condensed"/>
                <a:cs typeface="IBM Plex Sans Condensed"/>
                <a:sym typeface="IBM Plex Sans Condensed"/>
              </a:rPr>
              <a:t> Charlotte is a 60-year-old grandmother and former farmer from Cameroon who became a "Solar Mama" through BCI. Charlotte had left school early to fulfill family responsibilities and became a widow in 2007, raising a daughter and grandson on her own. After training, Charlotte began installing solar home lighting systems in </a:t>
            </a:r>
            <a:r>
              <a:rPr lang="en-US" sz="1400" spc="9" dirty="0" err="1">
                <a:solidFill>
                  <a:srgbClr val="17181C"/>
                </a:solidFill>
                <a:latin typeface="Maven Pro" pitchFamily="2" charset="0"/>
                <a:ea typeface="IBM Plex Sans Condensed"/>
                <a:cs typeface="IBM Plex Sans Condensed"/>
                <a:sym typeface="IBM Plex Sans Condensed"/>
              </a:rPr>
              <a:t>Mpagne</a:t>
            </a:r>
            <a:r>
              <a:rPr lang="en-US" sz="1400" spc="9" dirty="0">
                <a:solidFill>
                  <a:srgbClr val="17181C"/>
                </a:solidFill>
                <a:latin typeface="Maven Pro" pitchFamily="2" charset="0"/>
                <a:ea typeface="IBM Plex Sans Condensed"/>
                <a:cs typeface="IBM Plex Sans Condensed"/>
                <a:sym typeface="IBM Plex Sans Condensed"/>
              </a:rPr>
              <a:t>, a remote rainforest village accessible only by a difficult clay road. Her work brought solar electricity to 2,800 villagers in areas previously dependent on wood and kerosene for lighting. As a Solar Mama, she not only installs and maintains solar systems but also serves as a role model, demonstrating that age and educational background are no barriers to leadership and technical expertise.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2893</Words>
  <PresentationFormat>Custom</PresentationFormat>
  <Paragraphs>268</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Maven Pro Medium</vt:lpstr>
      <vt:lpstr>IBM Plex Sans Condensed</vt:lpstr>
      <vt:lpstr>Arial</vt:lpstr>
      <vt:lpstr>Maven Pro</vt:lpstr>
      <vt:lpstr>Calibri</vt:lpstr>
      <vt:lpstr>Maven Pro SemiBold</vt:lpstr>
      <vt:lpstr>IBM Plex Sans</vt:lpstr>
      <vt:lpstr>Arab Times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terms:modified xsi:type="dcterms:W3CDTF">2025-07-14T21:38:18Z</dcterms:modified>
  <dc:identifier>DAGtKzarnV4</dc:identifier>
</cp:coreProperties>
</file>