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894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to </a:t>
            </a:r>
          </a:p>
          <a:p>
            <a:r>
              <a:rPr lang="en-US" dirty="0" smtClean="0"/>
              <a:t>Hack4Faarming</a:t>
            </a:r>
          </a:p>
          <a:p>
            <a:r>
              <a:rPr lang="en-US" dirty="0" smtClean="0"/>
              <a:t>July 29,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Property of Afritec Seeds, Malindi, Kenya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17206"/>
          <a:stretch/>
        </p:blipFill>
        <p:spPr>
          <a:xfrm>
            <a:off x="1524000" y="439972"/>
            <a:ext cx="8784633" cy="1177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14488"/>
            <a:ext cx="3111500" cy="233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1611195"/>
            <a:ext cx="3124200" cy="2343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01" y="1624406"/>
            <a:ext cx="3111500" cy="23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CC33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solidFill>
            <a:srgbClr val="33CC33"/>
          </a:solidFill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CC33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CC33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rgbClr val="33CC33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CC33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33CC33"/>
          </a:solidFill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33CC33"/>
          </a:solidFill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CC33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Important Components of a Seed Company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Product Development:  Plant breeding, Testing and Agronomics</a:t>
            </a:r>
          </a:p>
          <a:p>
            <a:pPr lvl="1"/>
            <a:r>
              <a:rPr lang="en-US" dirty="0" smtClean="0"/>
              <a:t>May be done internally or externally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Production:  growing the seed crop</a:t>
            </a:r>
          </a:p>
          <a:p>
            <a:pPr lvl="1"/>
            <a:r>
              <a:rPr lang="en-US" dirty="0" smtClean="0"/>
              <a:t>Contracted to farmers, or done internally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Seed Processing:  drying, cleaning and bagging for sale</a:t>
            </a:r>
          </a:p>
          <a:p>
            <a:pPr lvl="1"/>
            <a:r>
              <a:rPr lang="en-US" dirty="0" smtClean="0"/>
              <a:t>Usually a combination of internal and external resources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Marketing and Sales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0F32-FAF0-4781-8706-7A79B892CA9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Rice Seed Technology for Africa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1D1E-CEB4-4E6E-B900-41B8DAB392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355491" y="101600"/>
            <a:ext cx="37052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to Hack 4Farming</a:t>
            </a:r>
          </a:p>
          <a:p>
            <a:r>
              <a:rPr lang="en-US" dirty="0" smtClean="0"/>
              <a:t>July 29, 2016</a:t>
            </a:r>
          </a:p>
          <a:p>
            <a:r>
              <a:rPr lang="en-US" dirty="0" smtClean="0"/>
              <a:t>Nairobi, Kenya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a Seed Company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Product Development:	Breeding, Testing and Agronomics</a:t>
            </a:r>
          </a:p>
          <a:p>
            <a:pPr lvl="1"/>
            <a:r>
              <a:rPr lang="en-US" dirty="0" smtClean="0"/>
              <a:t>May be done in-house, or acquired from external sources</a:t>
            </a:r>
          </a:p>
          <a:p>
            <a:pPr lvl="1"/>
            <a:endParaRPr lang="en-US" dirty="0"/>
          </a:p>
          <a:p>
            <a:r>
              <a:rPr lang="en-US" dirty="0" smtClean="0"/>
              <a:t>Production:	Growing the seed crop</a:t>
            </a:r>
          </a:p>
          <a:p>
            <a:pPr lvl="1"/>
            <a:r>
              <a:rPr lang="en-US" dirty="0" smtClean="0"/>
              <a:t>May be in-house, but </a:t>
            </a:r>
            <a:r>
              <a:rPr lang="en-US" dirty="0" err="1" smtClean="0"/>
              <a:t>ofter</a:t>
            </a:r>
            <a:r>
              <a:rPr lang="en-US" dirty="0" smtClean="0"/>
              <a:t> contracted to farmers with crop experience</a:t>
            </a:r>
          </a:p>
          <a:p>
            <a:pPr lvl="1"/>
            <a:endParaRPr lang="en-US" dirty="0"/>
          </a:p>
          <a:p>
            <a:r>
              <a:rPr lang="en-US" dirty="0" smtClean="0"/>
              <a:t>Seed Processing:	Cleaning, Drying and Packaging seed for sales</a:t>
            </a:r>
          </a:p>
          <a:p>
            <a:pPr lvl="1"/>
            <a:r>
              <a:rPr lang="en-US" dirty="0" err="1" smtClean="0"/>
              <a:t>Ofter</a:t>
            </a:r>
            <a:r>
              <a:rPr lang="en-US" dirty="0" smtClean="0"/>
              <a:t> a combination of in-house and contracted efforts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Marketing and Sales</a:t>
            </a:r>
          </a:p>
          <a:p>
            <a:pPr lvl="1"/>
            <a:r>
              <a:rPr lang="en-US" dirty="0" smtClean="0"/>
              <a:t>Usually through Dealers, Agro-Vets, even Farmer/Dealers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Classes for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Varieties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Fixed Genetics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Farmers can and do replant, sell to neighbors,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Seed Companies have a difficult time making money from varieties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Reduced incentive for improvements</a:t>
            </a:r>
          </a:p>
          <a:p>
            <a:r>
              <a:rPr lang="en-US" dirty="0" smtClean="0"/>
              <a:t>Hybrids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Genetics fixed for only one planting;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Farmers cannot replant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Seed must be purchased each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Additional yield from </a:t>
            </a:r>
            <a:r>
              <a:rPr lang="en-US" dirty="0" err="1" smtClean="0"/>
              <a:t>heterosis</a:t>
            </a:r>
            <a:r>
              <a:rPr lang="en-US" dirty="0" smtClean="0"/>
              <a:t> (hybrid vigor) must be sufficient for farmers to make significantly higher profits to justify additional costs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0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09011" cy="1325563"/>
          </a:xfrm>
        </p:spPr>
        <p:txBody>
          <a:bodyPr/>
          <a:lstStyle/>
          <a:p>
            <a:r>
              <a:rPr lang="en-US" dirty="0" smtClean="0"/>
              <a:t>The Added Value of Hybrids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Hybrids have significant potential to improve incomes</a:t>
            </a:r>
          </a:p>
          <a:p>
            <a:r>
              <a:rPr lang="en-US" dirty="0" smtClean="0"/>
              <a:t>Seed has to be more expensive than for varieties;  5 to 10 times as much</a:t>
            </a:r>
          </a:p>
          <a:p>
            <a:r>
              <a:rPr lang="en-US" dirty="0" smtClean="0"/>
              <a:t>Rice Hybrid data shows farmers can make an additional KES80,000 or more after paying for seed</a:t>
            </a:r>
            <a:endParaRPr lang="en-US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47211" y="879276"/>
            <a:ext cx="3751729" cy="58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9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SeedCo</a:t>
            </a:r>
            <a:r>
              <a:rPr lang="en-US" sz="4800" dirty="0" smtClean="0"/>
              <a:t> / Farmer interactions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Helping Farmers make profits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Lots of testing to pick pest hybrids</a:t>
            </a:r>
          </a:p>
          <a:p>
            <a:r>
              <a:rPr lang="en-US" dirty="0" smtClean="0"/>
              <a:t>Incorporating best technology as a package; i.e. fertilizers, herbicides, fungicides</a:t>
            </a:r>
          </a:p>
          <a:p>
            <a:r>
              <a:rPr lang="en-US" dirty="0" smtClean="0"/>
              <a:t>Improving farmer technology;  direct seeding vs transplanting, post harvest treatment,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Amd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olding on to customers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Adding information to help in decision making</a:t>
            </a:r>
          </a:p>
          <a:p>
            <a:pPr lvl="1"/>
            <a:r>
              <a:rPr lang="en-US" dirty="0" smtClean="0"/>
              <a:t>Weather </a:t>
            </a:r>
            <a:r>
              <a:rPr lang="en-US" dirty="0" err="1" smtClean="0"/>
              <a:t>forcasts</a:t>
            </a:r>
            <a:endParaRPr lang="en-US" dirty="0" smtClean="0"/>
          </a:p>
          <a:p>
            <a:pPr lvl="1"/>
            <a:r>
              <a:rPr lang="en-US" dirty="0" smtClean="0"/>
              <a:t>Historical weather trends associated with their area, crop and cultivar</a:t>
            </a:r>
          </a:p>
          <a:p>
            <a:pPr lvl="1"/>
            <a:r>
              <a:rPr lang="en-US" dirty="0" smtClean="0"/>
              <a:t>For Example:  you planted hybrid “X” on your farm April 3.  You have had 20% more rainfall than normal, so prepare to all extra “</a:t>
            </a:r>
            <a:r>
              <a:rPr lang="en-US" dirty="0" err="1" smtClean="0"/>
              <a:t>Mavuno</a:t>
            </a:r>
            <a:r>
              <a:rPr lang="en-US" dirty="0" smtClean="0"/>
              <a:t> Rice” this week.  Order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Paying for Hybrid Seed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98497"/>
            <a:ext cx="4600441" cy="50595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the case of Rice, hybrid seed will be 5x more expensive than varieties:  20,000/= vs. 4,800/=</a:t>
            </a:r>
          </a:p>
          <a:p>
            <a:r>
              <a:rPr lang="en-US" dirty="0" smtClean="0"/>
              <a:t>However, farmers will get a return on investment of 250% to 600%</a:t>
            </a:r>
          </a:p>
          <a:p>
            <a:r>
              <a:rPr lang="en-US" dirty="0" smtClean="0"/>
              <a:t>Still the question is: how can small farmers pay 20,000 upfront for hybrid seed?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Seed Payment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0"/>
          <a:stretch/>
        </p:blipFill>
        <p:spPr>
          <a:xfrm>
            <a:off x="838200" y="2539689"/>
            <a:ext cx="4803636" cy="4116605"/>
          </a:xfrm>
        </p:spPr>
      </p:pic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Cash on delivery</a:t>
            </a:r>
          </a:p>
          <a:p>
            <a:pPr lvl="1"/>
            <a:r>
              <a:rPr lang="en-US" sz="2000" dirty="0" smtClean="0"/>
              <a:t>Perhaps 20% of farmers in Kenya</a:t>
            </a:r>
          </a:p>
          <a:p>
            <a:r>
              <a:rPr lang="en-US" dirty="0" smtClean="0"/>
              <a:t>Bank or Microfinancing</a:t>
            </a:r>
          </a:p>
          <a:p>
            <a:pPr lvl="1"/>
            <a:r>
              <a:rPr lang="en-US" sz="2000" dirty="0" smtClean="0"/>
              <a:t>Several institutions interested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Mill buyback</a:t>
            </a:r>
          </a:p>
          <a:p>
            <a:pPr lvl="1"/>
            <a:r>
              <a:rPr lang="en-US" sz="2000" dirty="0" smtClean="0"/>
              <a:t>Mill sells the seed, and captures value plus carrying costs post harvest</a:t>
            </a:r>
          </a:p>
          <a:p>
            <a:pPr lvl="1"/>
            <a:endParaRPr lang="en-US" sz="2000" dirty="0"/>
          </a:p>
          <a:p>
            <a:r>
              <a:rPr lang="en-US" dirty="0" smtClean="0"/>
              <a:t>Seed company collects port harvest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747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Seed Company Success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dirty="0" smtClean="0"/>
              <a:t>Providing better products, with assured product quality</a:t>
            </a:r>
          </a:p>
          <a:p>
            <a:r>
              <a:rPr lang="en-US" dirty="0" smtClean="0"/>
              <a:t>Making purchasing easier</a:t>
            </a:r>
          </a:p>
          <a:p>
            <a:r>
              <a:rPr lang="en-US" dirty="0" smtClean="0"/>
              <a:t>Providing farmers maximum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Cultivar Choice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Agronomic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Complimentary products;  fertilizers,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Weather forecasts, comparisons with last year, last 5 years,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Marketing information on prices, places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571500" indent="-342900"/>
            <a:r>
              <a:rPr lang="en-US" dirty="0" smtClean="0"/>
              <a:t>Making farmer customers more profitable so</a:t>
            </a:r>
          </a:p>
          <a:p>
            <a:pPr marL="571500" indent="-342900"/>
            <a:r>
              <a:rPr lang="en-US" dirty="0" smtClean="0"/>
              <a:t>They can help make the </a:t>
            </a:r>
            <a:r>
              <a:rPr lang="en-US" dirty="0" err="1" smtClean="0"/>
              <a:t>SeedCo</a:t>
            </a:r>
            <a:r>
              <a:rPr lang="en-US" dirty="0" smtClean="0"/>
              <a:t> more profitable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ritec powerpoint 1.potx" id="{7E03453B-0AEA-4E9C-9EEB-77D570955C00}" vid="{FD4AA33E-803A-4385-A4DE-8BE080FCC5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Afritec powerpoint 1</Template>
  <TotalTime>12830</TotalTime>
  <Words>403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Key Components of a Seed Company</vt:lpstr>
      <vt:lpstr>Product Classes for seeds</vt:lpstr>
      <vt:lpstr>The Added Value of Hybrids</vt:lpstr>
      <vt:lpstr>SeedCo / Farmer interactions</vt:lpstr>
      <vt:lpstr>Paying for Hybrid Seed</vt:lpstr>
      <vt:lpstr>Options for Seed Payment</vt:lpstr>
      <vt:lpstr>Keys to Seed Company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Mann</dc:creator>
  <cp:lastModifiedBy>john Mann</cp:lastModifiedBy>
  <cp:revision>12</cp:revision>
  <dcterms:created xsi:type="dcterms:W3CDTF">2016-07-20T12:54:46Z</dcterms:created>
  <dcterms:modified xsi:type="dcterms:W3CDTF">2016-07-29T10:45:31Z</dcterms:modified>
</cp:coreProperties>
</file>