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66" r:id="rId4"/>
    <p:sldId id="258" r:id="rId5"/>
    <p:sldId id="260" r:id="rId6"/>
    <p:sldId id="259" r:id="rId7"/>
    <p:sldId id="268" r:id="rId8"/>
    <p:sldId id="269" r:id="rId9"/>
    <p:sldId id="262" r:id="rId10"/>
    <p:sldId id="264" r:id="rId11"/>
    <p:sldId id="267"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89" d="100"/>
          <a:sy n="89" d="100"/>
        </p:scale>
        <p:origin x="9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A695E-6FA5-47F3-8BC1-68D5F1C9A4A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2267349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3A695E-6FA5-47F3-8BC1-68D5F1C9A4A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267497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3A695E-6FA5-47F3-8BC1-68D5F1C9A4A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380449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3A695E-6FA5-47F3-8BC1-68D5F1C9A4A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74B39-C630-4ACC-9D1D-B8F216B6A37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4074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3A695E-6FA5-47F3-8BC1-68D5F1C9A4A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1982582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3A695E-6FA5-47F3-8BC1-68D5F1C9A4AD}"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3519207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3A695E-6FA5-47F3-8BC1-68D5F1C9A4AD}"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341579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A695E-6FA5-47F3-8BC1-68D5F1C9A4A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3207500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A695E-6FA5-47F3-8BC1-68D5F1C9A4A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143217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A695E-6FA5-47F3-8BC1-68D5F1C9A4A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397030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A695E-6FA5-47F3-8BC1-68D5F1C9A4A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195075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A695E-6FA5-47F3-8BC1-68D5F1C9A4A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83636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A695E-6FA5-47F3-8BC1-68D5F1C9A4AD}"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369779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A695E-6FA5-47F3-8BC1-68D5F1C9A4AD}"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147355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A695E-6FA5-47F3-8BC1-68D5F1C9A4AD}"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192737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3A695E-6FA5-47F3-8BC1-68D5F1C9A4A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275672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3A695E-6FA5-47F3-8BC1-68D5F1C9A4A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74B39-C630-4ACC-9D1D-B8F216B6A377}" type="slidenum">
              <a:rPr lang="en-US" smtClean="0"/>
              <a:t>‹#›</a:t>
            </a:fld>
            <a:endParaRPr lang="en-US"/>
          </a:p>
        </p:txBody>
      </p:sp>
    </p:spTree>
    <p:extLst>
      <p:ext uri="{BB962C8B-B14F-4D97-AF65-F5344CB8AC3E}">
        <p14:creationId xmlns:p14="http://schemas.microsoft.com/office/powerpoint/2010/main" val="244236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3A695E-6FA5-47F3-8BC1-68D5F1C9A4AD}" type="datetimeFigureOut">
              <a:rPr lang="en-US" smtClean="0"/>
              <a:t>3/30/2022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B74B39-C630-4ACC-9D1D-B8F216B6A377}" type="slidenum">
              <a:rPr lang="en-US" smtClean="0"/>
              <a:t>‹#›</a:t>
            </a:fld>
            <a:endParaRPr lang="en-US"/>
          </a:p>
        </p:txBody>
      </p:sp>
    </p:spTree>
    <p:extLst>
      <p:ext uri="{BB962C8B-B14F-4D97-AF65-F5344CB8AC3E}">
        <p14:creationId xmlns:p14="http://schemas.microsoft.com/office/powerpoint/2010/main" val="4240954318"/>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vnrepository.com/artifact/org.apache.taglibs/taglibs-standard-spe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9722-F726-4E08-BA54-3E1258C58376}"/>
              </a:ext>
            </a:extLst>
          </p:cNvPr>
          <p:cNvSpPr>
            <a:spLocks noGrp="1"/>
          </p:cNvSpPr>
          <p:nvPr>
            <p:ph type="ctrTitle"/>
          </p:nvPr>
        </p:nvSpPr>
        <p:spPr/>
        <p:txBody>
          <a:bodyPr/>
          <a:lstStyle/>
          <a:p>
            <a:r>
              <a:rPr lang="en-US" dirty="0"/>
              <a:t>Java Servlet/</a:t>
            </a:r>
            <a:r>
              <a:rPr lang="en-US" dirty="0" err="1"/>
              <a:t>Jsp</a:t>
            </a:r>
            <a:endParaRPr lang="en-US" dirty="0"/>
          </a:p>
        </p:txBody>
      </p:sp>
      <p:sp>
        <p:nvSpPr>
          <p:cNvPr id="3" name="Subtitle 2">
            <a:extLst>
              <a:ext uri="{FF2B5EF4-FFF2-40B4-BE49-F238E27FC236}">
                <a16:creationId xmlns:a16="http://schemas.microsoft.com/office/drawing/2014/main" id="{C3986E00-C4E7-45DA-952A-8C3158F1917B}"/>
              </a:ext>
            </a:extLst>
          </p:cNvPr>
          <p:cNvSpPr>
            <a:spLocks noGrp="1"/>
          </p:cNvSpPr>
          <p:nvPr>
            <p:ph type="subTitle" idx="1"/>
          </p:nvPr>
        </p:nvSpPr>
        <p:spPr/>
        <p:txBody>
          <a:bodyPr/>
          <a:lstStyle/>
          <a:p>
            <a:r>
              <a:rPr lang="en-US" dirty="0"/>
              <a:t>JSTL - EL</a:t>
            </a:r>
          </a:p>
        </p:txBody>
      </p:sp>
    </p:spTree>
    <p:extLst>
      <p:ext uri="{BB962C8B-B14F-4D97-AF65-F5344CB8AC3E}">
        <p14:creationId xmlns:p14="http://schemas.microsoft.com/office/powerpoint/2010/main" val="380224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B1D4-CD4C-4B5E-9A69-6DF3D9D42305}"/>
              </a:ext>
            </a:extLst>
          </p:cNvPr>
          <p:cNvSpPr>
            <a:spLocks noGrp="1"/>
          </p:cNvSpPr>
          <p:nvPr>
            <p:ph type="title"/>
          </p:nvPr>
        </p:nvSpPr>
        <p:spPr>
          <a:xfrm>
            <a:off x="1209172" y="2573839"/>
            <a:ext cx="9773653" cy="489117"/>
          </a:xfrm>
        </p:spPr>
        <p:txBody>
          <a:bodyPr>
            <a:normAutofit fontScale="90000"/>
          </a:bodyPr>
          <a:lstStyle/>
          <a:p>
            <a:pPr fontAlgn="base"/>
            <a:r>
              <a:rPr lang="en-US" b="1" i="0" dirty="0" err="1">
                <a:effectLst/>
                <a:latin typeface="Open Sans" panose="020B0606030504020204" pitchFamily="34" charset="0"/>
              </a:rPr>
              <a:t>Các</a:t>
            </a:r>
            <a:r>
              <a:rPr lang="en-US" b="1" i="0" dirty="0">
                <a:effectLst/>
                <a:latin typeface="Open Sans" panose="020B0606030504020204" pitchFamily="34" charset="0"/>
              </a:rPr>
              <a:t> </a:t>
            </a:r>
            <a:r>
              <a:rPr lang="en-US" b="1" i="0" dirty="0" err="1">
                <a:effectLst/>
                <a:latin typeface="Open Sans" panose="020B0606030504020204" pitchFamily="34" charset="0"/>
              </a:rPr>
              <a:t>thẻ</a:t>
            </a:r>
            <a:r>
              <a:rPr lang="en-US" b="1" i="0" dirty="0">
                <a:effectLst/>
                <a:latin typeface="Open Sans" panose="020B0606030504020204" pitchFamily="34" charset="0"/>
              </a:rPr>
              <a:t> SQL (SQL Tags) </a:t>
            </a:r>
            <a:r>
              <a:rPr lang="en-US" b="1" i="0" dirty="0" err="1">
                <a:effectLst/>
                <a:latin typeface="Open Sans" panose="020B0606030504020204" pitchFamily="34" charset="0"/>
              </a:rPr>
              <a:t>trong</a:t>
            </a:r>
            <a:r>
              <a:rPr lang="en-US" b="1" i="0" dirty="0">
                <a:effectLst/>
                <a:latin typeface="Open Sans" panose="020B0606030504020204" pitchFamily="34" charset="0"/>
              </a:rPr>
              <a:t> JSTL</a:t>
            </a:r>
            <a:br>
              <a:rPr lang="en-US" b="1" i="0" dirty="0">
                <a:effectLst/>
                <a:latin typeface="Open Sans" panose="020B0606030504020204" pitchFamily="34" charset="0"/>
              </a:rPr>
            </a:br>
            <a:br>
              <a:rPr lang="en-US" dirty="0"/>
            </a:br>
            <a:endParaRPr lang="en-US" dirty="0"/>
          </a:p>
        </p:txBody>
      </p:sp>
      <p:pic>
        <p:nvPicPr>
          <p:cNvPr id="5" name="Content Placeholder 4">
            <a:extLst>
              <a:ext uri="{FF2B5EF4-FFF2-40B4-BE49-F238E27FC236}">
                <a16:creationId xmlns:a16="http://schemas.microsoft.com/office/drawing/2014/main" id="{482A7408-4514-475A-9CFA-DC937DF5C408}"/>
              </a:ext>
            </a:extLst>
          </p:cNvPr>
          <p:cNvPicPr>
            <a:picLocks noGrp="1" noChangeAspect="1"/>
          </p:cNvPicPr>
          <p:nvPr>
            <p:ph idx="1"/>
          </p:nvPr>
        </p:nvPicPr>
        <p:blipFill>
          <a:blip r:embed="rId2"/>
          <a:stretch>
            <a:fillRect/>
          </a:stretch>
        </p:blipFill>
        <p:spPr>
          <a:xfrm>
            <a:off x="2209257" y="2686685"/>
            <a:ext cx="7773485" cy="2943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342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3A10-066C-4016-8D9E-83BE11B64964}"/>
              </a:ext>
            </a:extLst>
          </p:cNvPr>
          <p:cNvSpPr>
            <a:spLocks noGrp="1"/>
          </p:cNvSpPr>
          <p:nvPr>
            <p:ph type="title"/>
          </p:nvPr>
        </p:nvSpPr>
        <p:spPr>
          <a:xfrm>
            <a:off x="5145505" y="2915820"/>
            <a:ext cx="2217821" cy="1325563"/>
          </a:xfrm>
        </p:spPr>
        <p:txBody>
          <a:bodyPr/>
          <a:lstStyle/>
          <a:p>
            <a:r>
              <a:rPr lang="en-US" dirty="0"/>
              <a:t>Demo</a:t>
            </a:r>
          </a:p>
        </p:txBody>
      </p:sp>
    </p:spTree>
    <p:extLst>
      <p:ext uri="{BB962C8B-B14F-4D97-AF65-F5344CB8AC3E}">
        <p14:creationId xmlns:p14="http://schemas.microsoft.com/office/powerpoint/2010/main" val="216366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A67B-7E0A-4E98-A1D8-BAE2F87E84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3544F6-CA3F-4006-BD3B-A7FC73D4C3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806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1B4C-DDFA-4A79-B4CE-070765CD7D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JSTL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CC48ABA-1CD0-49E3-9B37-0DCB589D47E4}"/>
              </a:ext>
            </a:extLst>
          </p:cNvPr>
          <p:cNvSpPr>
            <a:spLocks noGrp="1"/>
          </p:cNvSpPr>
          <p:nvPr>
            <p:ph idx="1"/>
          </p:nvPr>
        </p:nvSpPr>
        <p:spPr>
          <a:xfrm>
            <a:off x="987516" y="2424786"/>
            <a:ext cx="10579768" cy="977733"/>
          </a:xfrm>
        </p:spPr>
        <p:txBody>
          <a:bodyPr>
            <a:normAutofit fontScale="92500"/>
          </a:bodyPr>
          <a:lstStyle/>
          <a:p>
            <a:pPr marL="0" indent="0">
              <a:buNone/>
            </a:pPr>
            <a:r>
              <a:rPr lang="vi-VN" sz="2400" b="0" i="0" dirty="0">
                <a:effectLst/>
                <a:latin typeface="Times New Roman" panose="02020603050405020304" pitchFamily="18" charset="0"/>
                <a:cs typeface="Times New Roman" panose="02020603050405020304" pitchFamily="18" charset="0"/>
              </a:rPr>
              <a:t>JSP Standard Tag Library (JSTL) là thư viện thẻ chuẩn cung cấp các thẻ để kiểm soát hành vi trang, lặp đi lặp lại và các lệnh điều khiển, các thẻ quốc tế hóa, và các thẻ SQL.</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D485E4A-ED22-463C-AC31-62C97BC4F239}"/>
              </a:ext>
            </a:extLst>
          </p:cNvPr>
          <p:cNvSpPr txBox="1"/>
          <p:nvPr/>
        </p:nvSpPr>
        <p:spPr>
          <a:xfrm>
            <a:off x="987516" y="3944347"/>
            <a:ext cx="10206317" cy="1200329"/>
          </a:xfrm>
          <a:prstGeom prst="rect">
            <a:avLst/>
          </a:prstGeom>
          <a:noFill/>
        </p:spPr>
        <p:txBody>
          <a:bodyPr wrap="square">
            <a:spAutoFit/>
          </a:bodyPr>
          <a:lstStyle/>
          <a:p>
            <a:r>
              <a:rPr lang="vi-VN" sz="2400" b="0" i="0" dirty="0">
                <a:effectLst/>
                <a:latin typeface="Times New Roman" panose="02020603050405020304" pitchFamily="18" charset="0"/>
                <a:cs typeface="Times New Roman" panose="02020603050405020304" pitchFamily="18" charset="0"/>
              </a:rPr>
              <a:t>JSTL là một phần của Java EE API và trong hầu hết các container servlet. Nhưng để sử dụng JSTL trong các trang JSP của bạn, bạn cần phải tải về các thư viện JSTL cho bộ chứa Servlet (container servlet) của bạn.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46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EF83-6670-4442-B4F7-B1AE03CE6464}"/>
              </a:ext>
            </a:extLst>
          </p:cNvPr>
          <p:cNvSpPr>
            <a:spLocks noGrp="1"/>
          </p:cNvSpPr>
          <p:nvPr>
            <p:ph type="title"/>
          </p:nvPr>
        </p:nvSpPr>
        <p:spPr/>
        <p:txBody>
          <a:bodyPr/>
          <a:lstStyle/>
          <a:p>
            <a:r>
              <a:rPr lang="en-US" dirty="0" err="1"/>
              <a:t>Cách</a:t>
            </a:r>
            <a:r>
              <a:rPr lang="en-US" dirty="0"/>
              <a:t> </a:t>
            </a:r>
            <a:r>
              <a:rPr lang="en-US" dirty="0" err="1"/>
              <a:t>thêm</a:t>
            </a:r>
            <a:r>
              <a:rPr lang="en-US" dirty="0"/>
              <a:t> </a:t>
            </a:r>
            <a:r>
              <a:rPr lang="en-US" dirty="0" err="1"/>
              <a:t>thư</a:t>
            </a:r>
            <a:r>
              <a:rPr lang="en-US" dirty="0"/>
              <a:t> </a:t>
            </a:r>
            <a:r>
              <a:rPr lang="en-US" dirty="0" err="1"/>
              <a:t>viện</a:t>
            </a:r>
            <a:endParaRPr lang="en-US" dirty="0"/>
          </a:p>
        </p:txBody>
      </p:sp>
      <p:pic>
        <p:nvPicPr>
          <p:cNvPr id="5" name="Picture 4">
            <a:extLst>
              <a:ext uri="{FF2B5EF4-FFF2-40B4-BE49-F238E27FC236}">
                <a16:creationId xmlns:a16="http://schemas.microsoft.com/office/drawing/2014/main" id="{A3195B1F-342E-46AA-A96E-DE79CDFB4603}"/>
              </a:ext>
            </a:extLst>
          </p:cNvPr>
          <p:cNvPicPr>
            <a:picLocks noChangeAspect="1"/>
          </p:cNvPicPr>
          <p:nvPr/>
        </p:nvPicPr>
        <p:blipFill>
          <a:blip r:embed="rId2"/>
          <a:stretch>
            <a:fillRect/>
          </a:stretch>
        </p:blipFill>
        <p:spPr>
          <a:xfrm>
            <a:off x="2091831" y="1745888"/>
            <a:ext cx="8335538" cy="4267796"/>
          </a:xfrm>
          <a:prstGeom prst="rect">
            <a:avLst/>
          </a:prstGeom>
        </p:spPr>
      </p:pic>
      <p:sp>
        <p:nvSpPr>
          <p:cNvPr id="7" name="TextBox 6">
            <a:extLst>
              <a:ext uri="{FF2B5EF4-FFF2-40B4-BE49-F238E27FC236}">
                <a16:creationId xmlns:a16="http://schemas.microsoft.com/office/drawing/2014/main" id="{D44C5839-733D-4C60-A1DF-D73398D07AC5}"/>
              </a:ext>
            </a:extLst>
          </p:cNvPr>
          <p:cNvSpPr txBox="1"/>
          <p:nvPr/>
        </p:nvSpPr>
        <p:spPr>
          <a:xfrm>
            <a:off x="2645946" y="6063734"/>
            <a:ext cx="7588918" cy="369332"/>
          </a:xfrm>
          <a:prstGeom prst="rect">
            <a:avLst/>
          </a:prstGeom>
          <a:noFill/>
        </p:spPr>
        <p:txBody>
          <a:bodyPr wrap="square">
            <a:spAutoFit/>
          </a:bodyPr>
          <a:lstStyle/>
          <a:p>
            <a:pPr algn="l">
              <a:buFont typeface="Arial" panose="020B0604020202020204" pitchFamily="34" charset="0"/>
              <a:buChar char="•"/>
            </a:pPr>
            <a:r>
              <a:rPr lang="en-US" b="0" i="0" u="none" strike="noStrike" dirty="0">
                <a:solidFill>
                  <a:srgbClr val="4C6B87"/>
                </a:solidFill>
                <a:effectLst/>
                <a:latin typeface="BlinkMacSystemFont"/>
                <a:hlinkClick r:id="rId3"/>
              </a:rPr>
              <a:t>http://mvnrepository.com/artifact/org.apache.taglibs/taglibs-standard-spec</a:t>
            </a:r>
            <a:endParaRPr lang="en-US" b="0" i="0" dirty="0">
              <a:solidFill>
                <a:srgbClr val="000000"/>
              </a:solidFill>
              <a:effectLst/>
              <a:latin typeface="BlinkMacSystemFont"/>
            </a:endParaRPr>
          </a:p>
        </p:txBody>
      </p:sp>
    </p:spTree>
    <p:extLst>
      <p:ext uri="{BB962C8B-B14F-4D97-AF65-F5344CB8AC3E}">
        <p14:creationId xmlns:p14="http://schemas.microsoft.com/office/powerpoint/2010/main" val="192415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4FAEDF-01F3-4351-872F-DA916AAAED96}"/>
              </a:ext>
            </a:extLst>
          </p:cNvPr>
          <p:cNvPicPr>
            <a:picLocks noChangeAspect="1"/>
          </p:cNvPicPr>
          <p:nvPr/>
        </p:nvPicPr>
        <p:blipFill>
          <a:blip r:embed="rId2"/>
          <a:stretch>
            <a:fillRect/>
          </a:stretch>
        </p:blipFill>
        <p:spPr>
          <a:xfrm>
            <a:off x="4487635" y="198520"/>
            <a:ext cx="6922456" cy="64609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DBECEA31-E1D9-4C38-8FDE-A05671125D6B}"/>
              </a:ext>
            </a:extLst>
          </p:cNvPr>
          <p:cNvSpPr txBox="1"/>
          <p:nvPr/>
        </p:nvSpPr>
        <p:spPr>
          <a:xfrm>
            <a:off x="528016" y="2550693"/>
            <a:ext cx="2752869" cy="461665"/>
          </a:xfrm>
          <a:prstGeom prst="rect">
            <a:avLst/>
          </a:prstGeom>
          <a:noFill/>
        </p:spPr>
        <p:txBody>
          <a:bodyPr wrap="none" rtlCol="0">
            <a:spAutoFit/>
          </a:bodyPr>
          <a:lstStyle/>
          <a:p>
            <a:r>
              <a:rPr lang="en-US" sz="2400" b="1" dirty="0" err="1"/>
              <a:t>Thư</a:t>
            </a:r>
            <a:r>
              <a:rPr lang="en-US" sz="2400" b="1" dirty="0"/>
              <a:t> </a:t>
            </a:r>
            <a:r>
              <a:rPr lang="en-US" sz="2400" b="1" dirty="0" err="1"/>
              <a:t>viện</a:t>
            </a:r>
            <a:r>
              <a:rPr lang="en-US" sz="2400" b="1" dirty="0"/>
              <a:t> </a:t>
            </a:r>
            <a:r>
              <a:rPr lang="en-US" sz="2400" b="1" dirty="0" err="1"/>
              <a:t>chuẩn</a:t>
            </a:r>
            <a:r>
              <a:rPr lang="en-US" sz="2400" b="1" dirty="0"/>
              <a:t> JSTL</a:t>
            </a:r>
          </a:p>
        </p:txBody>
      </p:sp>
      <p:sp>
        <p:nvSpPr>
          <p:cNvPr id="9" name="TextBox 8">
            <a:extLst>
              <a:ext uri="{FF2B5EF4-FFF2-40B4-BE49-F238E27FC236}">
                <a16:creationId xmlns:a16="http://schemas.microsoft.com/office/drawing/2014/main" id="{18B3C8E8-FBFF-420C-A617-52D9378551FD}"/>
              </a:ext>
            </a:extLst>
          </p:cNvPr>
          <p:cNvSpPr txBox="1"/>
          <p:nvPr/>
        </p:nvSpPr>
        <p:spPr>
          <a:xfrm>
            <a:off x="528016" y="3107796"/>
            <a:ext cx="3728008" cy="2535374"/>
          </a:xfrm>
          <a:prstGeom prst="rect">
            <a:avLst/>
          </a:prstGeom>
          <a:noFill/>
        </p:spPr>
        <p:txBody>
          <a:bodyPr wrap="none" rtlCol="0">
            <a:spAutoFit/>
          </a:bodyPr>
          <a:lstStyle/>
          <a:p>
            <a:pPr>
              <a:lnSpc>
                <a:spcPct val="150000"/>
              </a:lnSpc>
            </a:pPr>
            <a:r>
              <a:rPr lang="en-US" dirty="0" err="1"/>
              <a:t>Có</a:t>
            </a:r>
            <a:r>
              <a:rPr lang="en-US" dirty="0"/>
              <a:t> 5 </a:t>
            </a:r>
            <a:r>
              <a:rPr lang="en-US" dirty="0" err="1"/>
              <a:t>dạng</a:t>
            </a:r>
            <a:r>
              <a:rPr lang="en-US" dirty="0"/>
              <a:t> </a:t>
            </a:r>
            <a:r>
              <a:rPr lang="en-US" dirty="0" err="1"/>
              <a:t>chuẩn</a:t>
            </a:r>
            <a:r>
              <a:rPr lang="en-US" dirty="0"/>
              <a:t>:</a:t>
            </a:r>
          </a:p>
          <a:p>
            <a:pPr>
              <a:lnSpc>
                <a:spcPct val="150000"/>
              </a:lnSpc>
            </a:pPr>
            <a:r>
              <a:rPr lang="en-US" u="sng" dirty="0"/>
              <a:t>Core Tags</a:t>
            </a:r>
          </a:p>
          <a:p>
            <a:pPr>
              <a:lnSpc>
                <a:spcPct val="150000"/>
              </a:lnSpc>
            </a:pPr>
            <a:r>
              <a:rPr lang="en-US" dirty="0"/>
              <a:t>Formatting and Localization Tags</a:t>
            </a:r>
          </a:p>
          <a:p>
            <a:pPr>
              <a:lnSpc>
                <a:spcPct val="150000"/>
              </a:lnSpc>
            </a:pPr>
            <a:r>
              <a:rPr lang="en-US" dirty="0" err="1"/>
              <a:t>Sql</a:t>
            </a:r>
            <a:r>
              <a:rPr lang="en-US" dirty="0"/>
              <a:t> Tags</a:t>
            </a:r>
          </a:p>
          <a:p>
            <a:pPr>
              <a:lnSpc>
                <a:spcPct val="150000"/>
              </a:lnSpc>
            </a:pPr>
            <a:r>
              <a:rPr lang="en-US" dirty="0"/>
              <a:t>XML Tags</a:t>
            </a:r>
          </a:p>
          <a:p>
            <a:pPr>
              <a:lnSpc>
                <a:spcPct val="150000"/>
              </a:lnSpc>
            </a:pPr>
            <a:r>
              <a:rPr lang="en-US" dirty="0"/>
              <a:t>JSTL Function Tags</a:t>
            </a:r>
          </a:p>
        </p:txBody>
      </p:sp>
    </p:spTree>
    <p:extLst>
      <p:ext uri="{BB962C8B-B14F-4D97-AF65-F5344CB8AC3E}">
        <p14:creationId xmlns:p14="http://schemas.microsoft.com/office/powerpoint/2010/main" val="111835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33E2-2FC9-40B4-8BC5-6D7B28299DE3}"/>
              </a:ext>
            </a:extLst>
          </p:cNvPr>
          <p:cNvSpPr>
            <a:spLocks noGrp="1"/>
          </p:cNvSpPr>
          <p:nvPr>
            <p:ph type="title"/>
          </p:nvPr>
        </p:nvSpPr>
        <p:spPr>
          <a:xfrm>
            <a:off x="884769" y="3429000"/>
            <a:ext cx="11170871" cy="1325563"/>
          </a:xfrm>
        </p:spPr>
        <p:txBody>
          <a:bodyPr>
            <a:normAutofit fontScale="90000"/>
          </a:bodyPr>
          <a:lstStyle/>
          <a:p>
            <a:pPr fontAlgn="base"/>
            <a:r>
              <a:rPr lang="vi-VN" b="1" i="0" dirty="0">
                <a:effectLst/>
                <a:latin typeface="Open Sans" panose="020B0604020202020204" pitchFamily="34" charset="0"/>
              </a:rPr>
              <a:t>Ý nghĩa các thẻ Standard Tag Library</a:t>
            </a:r>
            <a:r>
              <a:rPr lang="vi-VN" b="1" i="0" dirty="0">
                <a:effectLst/>
                <a:latin typeface="inherit"/>
              </a:rPr>
              <a:t> (</a:t>
            </a:r>
            <a:r>
              <a:rPr lang="vi-VN" b="1" i="0" dirty="0">
                <a:effectLst/>
                <a:latin typeface="Open Sans" panose="020B0604020202020204" pitchFamily="34" charset="0"/>
              </a:rPr>
              <a:t>JSTL)</a:t>
            </a:r>
            <a:br>
              <a:rPr lang="vi-VN" b="1" i="0" dirty="0">
                <a:effectLst/>
                <a:latin typeface="Open Sans" panose="020B0604020202020204" pitchFamily="34" charset="0"/>
              </a:rPr>
            </a:br>
            <a:br>
              <a:rPr lang="vi-VN" b="1" i="0" dirty="0">
                <a:effectLst/>
                <a:latin typeface="Open Sans" panose="020B0604020202020204" pitchFamily="34" charset="0"/>
              </a:rPr>
            </a:br>
            <a:endParaRPr lang="en-US" dirty="0"/>
          </a:p>
        </p:txBody>
      </p:sp>
    </p:spTree>
    <p:extLst>
      <p:ext uri="{BB962C8B-B14F-4D97-AF65-F5344CB8AC3E}">
        <p14:creationId xmlns:p14="http://schemas.microsoft.com/office/powerpoint/2010/main" val="163928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446ED0-A193-4CD2-9878-753127238DD9}"/>
              </a:ext>
            </a:extLst>
          </p:cNvPr>
          <p:cNvPicPr>
            <a:picLocks noChangeAspect="1"/>
          </p:cNvPicPr>
          <p:nvPr/>
        </p:nvPicPr>
        <p:blipFill>
          <a:blip r:embed="rId2"/>
          <a:stretch>
            <a:fillRect/>
          </a:stretch>
        </p:blipFill>
        <p:spPr>
          <a:xfrm>
            <a:off x="3574929" y="593401"/>
            <a:ext cx="7783011" cy="5839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3A10DC7B-F4B4-4581-8810-EC6381E41A96}"/>
              </a:ext>
            </a:extLst>
          </p:cNvPr>
          <p:cNvSpPr txBox="1"/>
          <p:nvPr/>
        </p:nvSpPr>
        <p:spPr>
          <a:xfrm>
            <a:off x="377536" y="3429000"/>
            <a:ext cx="2846928" cy="880113"/>
          </a:xfrm>
          <a:prstGeom prst="rect">
            <a:avLst/>
          </a:prstGeom>
          <a:noFill/>
        </p:spPr>
        <p:txBody>
          <a:bodyPr wrap="square">
            <a:spAutoFit/>
          </a:bodyPr>
          <a:lstStyle/>
          <a:p>
            <a:pPr>
              <a:lnSpc>
                <a:spcPct val="150000"/>
              </a:lnSpc>
            </a:pPr>
            <a:r>
              <a:rPr lang="vi-VN" b="1" i="0" dirty="0">
                <a:solidFill>
                  <a:srgbClr val="FF0000"/>
                </a:solidFill>
                <a:effectLst/>
                <a:latin typeface="Open Sans" panose="020B0604020202020204" pitchFamily="34" charset="0"/>
              </a:rPr>
              <a:t>Core Tags </a:t>
            </a:r>
            <a:endParaRPr lang="en-US" b="1" i="0" dirty="0">
              <a:solidFill>
                <a:srgbClr val="FF0000"/>
              </a:solidFill>
              <a:effectLst/>
              <a:latin typeface="Open Sans" panose="020B0604020202020204" pitchFamily="34" charset="0"/>
            </a:endParaRPr>
          </a:p>
          <a:p>
            <a:pPr>
              <a:lnSpc>
                <a:spcPct val="150000"/>
              </a:lnSpc>
            </a:pPr>
            <a:r>
              <a:rPr lang="vi-VN" b="1" i="0" dirty="0">
                <a:effectLst/>
                <a:latin typeface="Open Sans" panose="020B0604020202020204" pitchFamily="34" charset="0"/>
              </a:rPr>
              <a:t>Các thẻ</a:t>
            </a:r>
            <a:r>
              <a:rPr lang="vi-VN" b="1" i="0" dirty="0">
                <a:effectLst/>
                <a:latin typeface="inherit"/>
              </a:rPr>
              <a:t> (</a:t>
            </a:r>
            <a:r>
              <a:rPr lang="vi-VN" b="1" i="0" dirty="0">
                <a:effectLst/>
                <a:latin typeface="Open Sans" panose="020B0604020202020204" pitchFamily="34" charset="0"/>
              </a:rPr>
              <a:t>JSTL) cơ bản</a:t>
            </a:r>
            <a:endParaRPr lang="en-US" dirty="0"/>
          </a:p>
        </p:txBody>
      </p:sp>
    </p:spTree>
    <p:extLst>
      <p:ext uri="{BB962C8B-B14F-4D97-AF65-F5344CB8AC3E}">
        <p14:creationId xmlns:p14="http://schemas.microsoft.com/office/powerpoint/2010/main" val="408010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000F-59AA-4F9D-9998-2A0A23267963}"/>
              </a:ext>
            </a:extLst>
          </p:cNvPr>
          <p:cNvSpPr>
            <a:spLocks noGrp="1"/>
          </p:cNvSpPr>
          <p:nvPr>
            <p:ph type="title"/>
          </p:nvPr>
        </p:nvSpPr>
        <p:spPr>
          <a:xfrm>
            <a:off x="838200" y="1171241"/>
            <a:ext cx="10515600" cy="1325563"/>
          </a:xfrm>
        </p:spPr>
        <p:txBody>
          <a:bodyPr/>
          <a:lstStyle/>
          <a:p>
            <a:r>
              <a:rPr lang="en-US" dirty="0" err="1"/>
              <a:t>Toán</a:t>
            </a:r>
            <a:r>
              <a:rPr lang="en-US" dirty="0"/>
              <a:t> </a:t>
            </a:r>
            <a:r>
              <a:rPr lang="en-US" dirty="0" err="1"/>
              <a:t>tử</a:t>
            </a:r>
            <a:r>
              <a:rPr lang="en-US" dirty="0"/>
              <a:t> EL</a:t>
            </a:r>
          </a:p>
        </p:txBody>
      </p:sp>
      <p:sp>
        <p:nvSpPr>
          <p:cNvPr id="3" name="Content Placeholder 2">
            <a:extLst>
              <a:ext uri="{FF2B5EF4-FFF2-40B4-BE49-F238E27FC236}">
                <a16:creationId xmlns:a16="http://schemas.microsoft.com/office/drawing/2014/main" id="{78BAE62C-C76F-462A-AF85-BEAC12213377}"/>
              </a:ext>
            </a:extLst>
          </p:cNvPr>
          <p:cNvSpPr>
            <a:spLocks noGrp="1"/>
          </p:cNvSpPr>
          <p:nvPr>
            <p:ph idx="1"/>
          </p:nvPr>
        </p:nvSpPr>
        <p:spPr>
          <a:xfrm>
            <a:off x="994611" y="2583615"/>
            <a:ext cx="10515600" cy="2469649"/>
          </a:xfrm>
        </p:spPr>
        <p:txBody>
          <a:bodyPr/>
          <a:lstStyle/>
          <a:p>
            <a:r>
              <a:rPr lang="vi-VN" b="0" i="0" dirty="0">
                <a:effectLst/>
                <a:latin typeface="BlinkMacSystemFont"/>
              </a:rPr>
              <a:t>Một tính năng hữu ích của EL là khả năng thực hiện so sánh, hoặc giữa các số hoặc các đối tượng. Tính năng này được sử dụng chủ yếu cho các giá trị của thuộc tính thẻ tùy chỉnh, nhưng đều có thể được sử dụng để viết ra các kết quả của một sự so sánh (đúng hoặc sai) cho trang JSP. EL cung cấp các toán tử so sánh sau đây</a:t>
            </a:r>
            <a:endParaRPr lang="en-US" dirty="0"/>
          </a:p>
        </p:txBody>
      </p:sp>
    </p:spTree>
    <p:extLst>
      <p:ext uri="{BB962C8B-B14F-4D97-AF65-F5344CB8AC3E}">
        <p14:creationId xmlns:p14="http://schemas.microsoft.com/office/powerpoint/2010/main" val="374536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281E75E-39F8-4715-A65F-53065B90B7C4}"/>
              </a:ext>
            </a:extLst>
          </p:cNvPr>
          <p:cNvGraphicFramePr>
            <a:graphicFrameLocks noGrp="1"/>
          </p:cNvGraphicFramePr>
          <p:nvPr>
            <p:extLst>
              <p:ext uri="{D42A27DB-BD31-4B8C-83A1-F6EECF244321}">
                <p14:modId xmlns:p14="http://schemas.microsoft.com/office/powerpoint/2010/main" val="2046313587"/>
              </p:ext>
            </p:extLst>
          </p:nvPr>
        </p:nvGraphicFramePr>
        <p:xfrm>
          <a:off x="1991226" y="1707398"/>
          <a:ext cx="8209548" cy="3965691"/>
        </p:xfrm>
        <a:graphic>
          <a:graphicData uri="http://schemas.openxmlformats.org/drawingml/2006/table">
            <a:tbl>
              <a:tblPr>
                <a:tableStyleId>{69C7853C-536D-4A76-A0AE-DD22124D55A5}</a:tableStyleId>
              </a:tblPr>
              <a:tblGrid>
                <a:gridCol w="2736516">
                  <a:extLst>
                    <a:ext uri="{9D8B030D-6E8A-4147-A177-3AD203B41FA5}">
                      <a16:colId xmlns:a16="http://schemas.microsoft.com/office/drawing/2014/main" val="4171220203"/>
                    </a:ext>
                  </a:extLst>
                </a:gridCol>
                <a:gridCol w="2736516">
                  <a:extLst>
                    <a:ext uri="{9D8B030D-6E8A-4147-A177-3AD203B41FA5}">
                      <a16:colId xmlns:a16="http://schemas.microsoft.com/office/drawing/2014/main" val="167890928"/>
                    </a:ext>
                  </a:extLst>
                </a:gridCol>
                <a:gridCol w="2736516">
                  <a:extLst>
                    <a:ext uri="{9D8B030D-6E8A-4147-A177-3AD203B41FA5}">
                      <a16:colId xmlns:a16="http://schemas.microsoft.com/office/drawing/2014/main" val="2457913160"/>
                    </a:ext>
                  </a:extLst>
                </a:gridCol>
              </a:tblGrid>
              <a:tr h="453209">
                <a:tc>
                  <a:txBody>
                    <a:bodyPr/>
                    <a:lstStyle/>
                    <a:p>
                      <a:r>
                        <a:rPr lang="en-US">
                          <a:effectLst/>
                        </a:rPr>
                        <a:t>Bằng với</a:t>
                      </a:r>
                      <a:br>
                        <a:rPr lang="en-US">
                          <a:effectLst/>
                        </a:rPr>
                      </a:br>
                      <a:r>
                        <a:rPr lang="en-US">
                          <a:effectLst/>
                        </a:rPr>
                        <a:t>(equals)</a:t>
                      </a:r>
                    </a:p>
                  </a:txBody>
                  <a:tcPr marL="47625" marR="47625" marT="47625" marB="47625" anchor="ctr"/>
                </a:tc>
                <a:tc>
                  <a:txBody>
                    <a:bodyPr/>
                    <a:lstStyle/>
                    <a:p>
                      <a:r>
                        <a:rPr lang="en-US">
                          <a:effectLst/>
                        </a:rPr>
                        <a:t>==</a:t>
                      </a:r>
                    </a:p>
                  </a:txBody>
                  <a:tcPr marL="47625" marR="47625" marT="47625" marB="47625" anchor="ctr"/>
                </a:tc>
                <a:tc>
                  <a:txBody>
                    <a:bodyPr/>
                    <a:lstStyle/>
                    <a:p>
                      <a:r>
                        <a:rPr lang="en-US">
                          <a:effectLst/>
                        </a:rPr>
                        <a:t>eq</a:t>
                      </a:r>
                    </a:p>
                  </a:txBody>
                  <a:tcPr marL="47625" marR="47625" marT="47625" marB="47625" anchor="ctr"/>
                </a:tc>
                <a:extLst>
                  <a:ext uri="{0D108BD9-81ED-4DB2-BD59-A6C34878D82A}">
                    <a16:rowId xmlns:a16="http://schemas.microsoft.com/office/drawing/2014/main" val="2946025723"/>
                  </a:ext>
                </a:extLst>
              </a:tr>
              <a:tr h="453209">
                <a:tc>
                  <a:txBody>
                    <a:bodyPr/>
                    <a:lstStyle/>
                    <a:p>
                      <a:r>
                        <a:rPr lang="en-US">
                          <a:effectLst/>
                        </a:rPr>
                        <a:t>Không bằng</a:t>
                      </a:r>
                      <a:br>
                        <a:rPr lang="en-US">
                          <a:effectLst/>
                        </a:rPr>
                      </a:br>
                      <a:r>
                        <a:rPr lang="en-US">
                          <a:effectLst/>
                        </a:rPr>
                        <a:t>(Not equals)</a:t>
                      </a:r>
                    </a:p>
                  </a:txBody>
                  <a:tcPr marL="47625" marR="47625" marT="47625" marB="47625" anchor="ctr"/>
                </a:tc>
                <a:tc>
                  <a:txBody>
                    <a:bodyPr/>
                    <a:lstStyle/>
                    <a:p>
                      <a:r>
                        <a:rPr lang="en-US" dirty="0">
                          <a:effectLst/>
                        </a:rPr>
                        <a:t>!=</a:t>
                      </a:r>
                    </a:p>
                  </a:txBody>
                  <a:tcPr marL="47625" marR="47625" marT="47625" marB="47625" anchor="ctr"/>
                </a:tc>
                <a:tc>
                  <a:txBody>
                    <a:bodyPr/>
                    <a:lstStyle/>
                    <a:p>
                      <a:r>
                        <a:rPr lang="en-US" dirty="0">
                          <a:effectLst/>
                        </a:rPr>
                        <a:t>ne</a:t>
                      </a:r>
                    </a:p>
                  </a:txBody>
                  <a:tcPr marL="47625" marR="47625" marT="47625" marB="47625" anchor="ctr"/>
                </a:tc>
                <a:extLst>
                  <a:ext uri="{0D108BD9-81ED-4DB2-BD59-A6C34878D82A}">
                    <a16:rowId xmlns:a16="http://schemas.microsoft.com/office/drawing/2014/main" val="2938212651"/>
                  </a:ext>
                </a:extLst>
              </a:tr>
              <a:tr h="453209">
                <a:tc>
                  <a:txBody>
                    <a:bodyPr/>
                    <a:lstStyle/>
                    <a:p>
                      <a:r>
                        <a:rPr lang="vi-VN" dirty="0">
                          <a:effectLst/>
                        </a:rPr>
                        <a:t>Nhỏ hơn</a:t>
                      </a:r>
                      <a:br>
                        <a:rPr lang="vi-VN" dirty="0">
                          <a:effectLst/>
                        </a:rPr>
                      </a:br>
                      <a:r>
                        <a:rPr lang="vi-VN" dirty="0">
                          <a:effectLst/>
                        </a:rPr>
                        <a:t>(Less than)</a:t>
                      </a:r>
                    </a:p>
                  </a:txBody>
                  <a:tcPr marL="47625" marR="47625" marT="47625" marB="47625" anchor="ctr"/>
                </a:tc>
                <a:tc>
                  <a:txBody>
                    <a:bodyPr/>
                    <a:lstStyle/>
                    <a:p>
                      <a:r>
                        <a:rPr lang="en-US">
                          <a:effectLst/>
                        </a:rPr>
                        <a:t>&lt;</a:t>
                      </a:r>
                    </a:p>
                  </a:txBody>
                  <a:tcPr marL="47625" marR="47625" marT="47625" marB="47625" anchor="ctr"/>
                </a:tc>
                <a:tc>
                  <a:txBody>
                    <a:bodyPr/>
                    <a:lstStyle/>
                    <a:p>
                      <a:r>
                        <a:rPr lang="en-US">
                          <a:effectLst/>
                        </a:rPr>
                        <a:t>lt</a:t>
                      </a:r>
                    </a:p>
                  </a:txBody>
                  <a:tcPr marL="47625" marR="47625" marT="47625" marB="47625" anchor="ctr"/>
                </a:tc>
                <a:extLst>
                  <a:ext uri="{0D108BD9-81ED-4DB2-BD59-A6C34878D82A}">
                    <a16:rowId xmlns:a16="http://schemas.microsoft.com/office/drawing/2014/main" val="3828229403"/>
                  </a:ext>
                </a:extLst>
              </a:tr>
              <a:tr h="453209">
                <a:tc>
                  <a:txBody>
                    <a:bodyPr/>
                    <a:lstStyle/>
                    <a:p>
                      <a:r>
                        <a:rPr lang="vi-VN">
                          <a:effectLst/>
                        </a:rPr>
                        <a:t>Lớn hơn</a:t>
                      </a:r>
                      <a:br>
                        <a:rPr lang="vi-VN">
                          <a:effectLst/>
                        </a:rPr>
                      </a:br>
                      <a:r>
                        <a:rPr lang="vi-VN">
                          <a:effectLst/>
                        </a:rPr>
                        <a:t>(Greater than)</a:t>
                      </a:r>
                    </a:p>
                  </a:txBody>
                  <a:tcPr marL="47625" marR="47625" marT="47625" marB="47625" anchor="ctr"/>
                </a:tc>
                <a:tc>
                  <a:txBody>
                    <a:bodyPr/>
                    <a:lstStyle/>
                    <a:p>
                      <a:r>
                        <a:rPr lang="en-US" dirty="0">
                          <a:effectLst/>
                        </a:rPr>
                        <a:t>&gt;</a:t>
                      </a:r>
                    </a:p>
                  </a:txBody>
                  <a:tcPr marL="47625" marR="47625" marT="47625" marB="47625" anchor="ctr"/>
                </a:tc>
                <a:tc>
                  <a:txBody>
                    <a:bodyPr/>
                    <a:lstStyle/>
                    <a:p>
                      <a:r>
                        <a:rPr lang="en-US">
                          <a:effectLst/>
                        </a:rPr>
                        <a:t>gt</a:t>
                      </a:r>
                    </a:p>
                  </a:txBody>
                  <a:tcPr marL="47625" marR="47625" marT="47625" marB="47625" anchor="ctr"/>
                </a:tc>
                <a:extLst>
                  <a:ext uri="{0D108BD9-81ED-4DB2-BD59-A6C34878D82A}">
                    <a16:rowId xmlns:a16="http://schemas.microsoft.com/office/drawing/2014/main" val="1395044631"/>
                  </a:ext>
                </a:extLst>
              </a:tr>
              <a:tr h="746241">
                <a:tc>
                  <a:txBody>
                    <a:bodyPr/>
                    <a:lstStyle/>
                    <a:p>
                      <a:r>
                        <a:rPr lang="en-US">
                          <a:effectLst/>
                        </a:rPr>
                        <a:t>Nhỏ hơn hoặc bằng</a:t>
                      </a:r>
                      <a:br>
                        <a:rPr lang="en-US">
                          <a:effectLst/>
                        </a:rPr>
                      </a:br>
                      <a:r>
                        <a:rPr lang="en-US">
                          <a:effectLst/>
                        </a:rPr>
                        <a:t>(Less than or equals)</a:t>
                      </a:r>
                    </a:p>
                  </a:txBody>
                  <a:tcPr marL="47625" marR="47625" marT="47625" marB="47625" anchor="ctr"/>
                </a:tc>
                <a:tc>
                  <a:txBody>
                    <a:bodyPr/>
                    <a:lstStyle/>
                    <a:p>
                      <a:r>
                        <a:rPr lang="en-US" dirty="0">
                          <a:effectLst/>
                        </a:rPr>
                        <a:t>&lt;=</a:t>
                      </a:r>
                    </a:p>
                  </a:txBody>
                  <a:tcPr marL="47625" marR="47625" marT="47625" marB="47625" anchor="ctr"/>
                </a:tc>
                <a:tc>
                  <a:txBody>
                    <a:bodyPr/>
                    <a:lstStyle/>
                    <a:p>
                      <a:r>
                        <a:rPr lang="en-US">
                          <a:effectLst/>
                        </a:rPr>
                        <a:t>le</a:t>
                      </a:r>
                    </a:p>
                  </a:txBody>
                  <a:tcPr marL="47625" marR="47625" marT="47625" marB="47625" anchor="ctr"/>
                </a:tc>
                <a:extLst>
                  <a:ext uri="{0D108BD9-81ED-4DB2-BD59-A6C34878D82A}">
                    <a16:rowId xmlns:a16="http://schemas.microsoft.com/office/drawing/2014/main" val="3015347196"/>
                  </a:ext>
                </a:extLst>
              </a:tr>
              <a:tr h="453209">
                <a:tc>
                  <a:txBody>
                    <a:bodyPr/>
                    <a:lstStyle/>
                    <a:p>
                      <a:r>
                        <a:rPr lang="en-US">
                          <a:effectLst/>
                        </a:rPr>
                        <a:t>Lớn hơn hoặc bằng</a:t>
                      </a:r>
                      <a:br>
                        <a:rPr lang="en-US">
                          <a:effectLst/>
                        </a:rPr>
                      </a:br>
                      <a:r>
                        <a:rPr lang="en-US">
                          <a:effectLst/>
                        </a:rPr>
                        <a:t>(Greater than or equals)</a:t>
                      </a:r>
                    </a:p>
                  </a:txBody>
                  <a:tcPr marL="47625" marR="47625" marT="47625" marB="47625" anchor="ctr"/>
                </a:tc>
                <a:tc>
                  <a:txBody>
                    <a:bodyPr/>
                    <a:lstStyle/>
                    <a:p>
                      <a:r>
                        <a:rPr lang="en-US" dirty="0">
                          <a:effectLst/>
                        </a:rPr>
                        <a:t>&gt;=</a:t>
                      </a:r>
                    </a:p>
                  </a:txBody>
                  <a:tcPr marL="47625" marR="47625" marT="47625" marB="47625" anchor="ctr"/>
                </a:tc>
                <a:tc>
                  <a:txBody>
                    <a:bodyPr/>
                    <a:lstStyle/>
                    <a:p>
                      <a:r>
                        <a:rPr lang="en-US" dirty="0" err="1">
                          <a:effectLst/>
                        </a:rPr>
                        <a:t>ge</a:t>
                      </a:r>
                      <a:endParaRPr lang="en-US" dirty="0">
                        <a:effectLst/>
                      </a:endParaRPr>
                    </a:p>
                  </a:txBody>
                  <a:tcPr marL="47625" marR="47625" marT="47625" marB="47625" anchor="ctr"/>
                </a:tc>
                <a:extLst>
                  <a:ext uri="{0D108BD9-81ED-4DB2-BD59-A6C34878D82A}">
                    <a16:rowId xmlns:a16="http://schemas.microsoft.com/office/drawing/2014/main" val="1889858297"/>
                  </a:ext>
                </a:extLst>
              </a:tr>
            </a:tbl>
          </a:graphicData>
        </a:graphic>
      </p:graphicFrame>
    </p:spTree>
    <p:extLst>
      <p:ext uri="{BB962C8B-B14F-4D97-AF65-F5344CB8AC3E}">
        <p14:creationId xmlns:p14="http://schemas.microsoft.com/office/powerpoint/2010/main" val="61176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7F21-6106-470F-BD7C-DFAAA8C0C75F}"/>
              </a:ext>
            </a:extLst>
          </p:cNvPr>
          <p:cNvSpPr>
            <a:spLocks noGrp="1"/>
          </p:cNvSpPr>
          <p:nvPr>
            <p:ph type="title"/>
          </p:nvPr>
        </p:nvSpPr>
        <p:spPr>
          <a:xfrm>
            <a:off x="2088804" y="2103437"/>
            <a:ext cx="7884412" cy="1325563"/>
          </a:xfrm>
        </p:spPr>
        <p:txBody>
          <a:bodyPr>
            <a:normAutofit fontScale="90000"/>
          </a:bodyPr>
          <a:lstStyle/>
          <a:p>
            <a:r>
              <a:rPr lang="vi-VN" sz="3100" b="1" i="0" dirty="0">
                <a:effectLst/>
                <a:latin typeface="Open Sans" panose="020B0606030504020204" pitchFamily="34" charset="0"/>
              </a:rPr>
              <a:t>Các thẻ định dạng và địa phương hóa – Formatting Action</a:t>
            </a:r>
            <a:br>
              <a:rPr lang="vi-VN" b="1" i="0" dirty="0">
                <a:effectLst/>
                <a:latin typeface="Open Sans" panose="020B0606030504020204" pitchFamily="34" charset="0"/>
              </a:rPr>
            </a:br>
            <a:endParaRPr lang="en-US" dirty="0"/>
          </a:p>
        </p:txBody>
      </p:sp>
      <p:pic>
        <p:nvPicPr>
          <p:cNvPr id="4" name="Picture 3">
            <a:extLst>
              <a:ext uri="{FF2B5EF4-FFF2-40B4-BE49-F238E27FC236}">
                <a16:creationId xmlns:a16="http://schemas.microsoft.com/office/drawing/2014/main" id="{AA6DE299-D68E-4E6E-AC10-5CAE73AF2023}"/>
              </a:ext>
            </a:extLst>
          </p:cNvPr>
          <p:cNvPicPr>
            <a:picLocks noChangeAspect="1"/>
          </p:cNvPicPr>
          <p:nvPr/>
        </p:nvPicPr>
        <p:blipFill>
          <a:blip r:embed="rId2"/>
          <a:stretch>
            <a:fillRect/>
          </a:stretch>
        </p:blipFill>
        <p:spPr>
          <a:xfrm>
            <a:off x="2218784" y="3077432"/>
            <a:ext cx="7754432" cy="2410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818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75</TotalTime>
  <Words>333</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BlinkMacSystemFont</vt:lpstr>
      <vt:lpstr>Bookman Old Style</vt:lpstr>
      <vt:lpstr>inherit</vt:lpstr>
      <vt:lpstr>Open Sans</vt:lpstr>
      <vt:lpstr>Rockwell</vt:lpstr>
      <vt:lpstr>Times New Roman</vt:lpstr>
      <vt:lpstr>Damask</vt:lpstr>
      <vt:lpstr>Java Servlet/Jsp</vt:lpstr>
      <vt:lpstr>JSTL là gì?</vt:lpstr>
      <vt:lpstr>Cách thêm thư viện</vt:lpstr>
      <vt:lpstr>PowerPoint Presentation</vt:lpstr>
      <vt:lpstr>Ý nghĩa các thẻ Standard Tag Library (JSTL)  </vt:lpstr>
      <vt:lpstr>PowerPoint Presentation</vt:lpstr>
      <vt:lpstr>Toán tử EL</vt:lpstr>
      <vt:lpstr>PowerPoint Presentation</vt:lpstr>
      <vt:lpstr>Các thẻ định dạng và địa phương hóa – Formatting Action </vt:lpstr>
      <vt:lpstr>Các thẻ SQL (SQL Tags) trong JSTL  </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Servlet/Jsp</dc:title>
  <dc:creator>chien art</dc:creator>
  <cp:lastModifiedBy>chien art</cp:lastModifiedBy>
  <cp:revision>9</cp:revision>
  <dcterms:created xsi:type="dcterms:W3CDTF">2022-03-27T12:52:32Z</dcterms:created>
  <dcterms:modified xsi:type="dcterms:W3CDTF">2022-03-30T01:40:37Z</dcterms:modified>
</cp:coreProperties>
</file>