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EEB67-A544-408C-B5BC-5464BBD60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9D038F-84DB-4908-900E-677AB1D93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EDEDDE-DFB7-452B-BC8F-EE47F3E94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61B85-62B7-4B72-A39E-F6FC9017220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1CDFBF-1786-4F68-B440-D8AFF5152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FC7442-C4A8-4011-BCCF-884E7556E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5BD76-627C-4CAD-9552-262088A3D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435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F6F9A0-6FE2-4509-BAA0-515F39A39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43F66B-08D4-439A-96CC-560267BC1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0FA575-F38E-458D-B0D7-7980DDB90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61B85-62B7-4B72-A39E-F6FC9017220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D0735A-3F23-4751-BEEE-A2F472516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B523CB-5B6F-4C7F-BDC2-60F452E4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5BD76-627C-4CAD-9552-262088A3D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403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464495-3F7D-48EC-BD73-DEFB37FDF3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627DBC-ED83-48E8-97CA-41C4FFB28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7F91EC-6153-450A-A786-D8564C09A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61B85-62B7-4B72-A39E-F6FC9017220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7883B5-89FA-4B33-8DD1-163F5E250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6E93A1-F1C2-442D-BB36-D1C6128A6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5BD76-627C-4CAD-9552-262088A3D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31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6B722-47AF-4F7F-8BCB-0288B4B4D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611BC2-782A-44A0-A347-5642DAD50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0B9F1C-2DD9-4F26-B4E7-4FF9FFE4D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61B85-62B7-4B72-A39E-F6FC9017220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5CF52B-526B-450C-89AA-5A43745C1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52886B-C75D-474D-B2B3-2C103CF52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5BD76-627C-4CAD-9552-262088A3D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663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13BF1-9E35-4B8B-8D61-DCE20C1BA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9E7DB8-B978-4228-94E6-012D4F4C8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350C6C-6D26-476E-BB2C-62B3BFA38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61B85-62B7-4B72-A39E-F6FC9017220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596129-9337-409A-8CE4-1E432F7CC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C1478B-587E-464A-9B7D-7E6F7A6D6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5BD76-627C-4CAD-9552-262088A3D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94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C5399E-FC86-4AF7-8941-AF6099256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BB2C6A-D0B1-483D-8ADE-F5CF0C2ECE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DB84FD-95A4-4EF5-B7D9-12EE0F03E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7E29C0-777F-4353-B184-FA27416F5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61B85-62B7-4B72-A39E-F6FC9017220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1517FA-D7FE-4F8D-BBE8-D55DC704D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836512-6F1C-405C-A518-E1618684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5BD76-627C-4CAD-9552-262088A3D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061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BA156D-F3A7-4989-8BD2-2CEAE5F0A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A1758B-0682-4DA2-BE54-C8B7BCE4A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376FBE-7F8C-4100-9EBD-775B2CA59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C81DB45-6238-4169-888C-67B0CDB0C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146EC9-7FCD-4AE9-9568-4F8B56DBF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C5ED6C7-CEF8-47E7-A2C3-4C359EE8A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61B85-62B7-4B72-A39E-F6FC9017220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75BD09-57F7-4D61-BE42-B84C998E8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09FD75-79AE-48C2-B705-2C984CE3A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5BD76-627C-4CAD-9552-262088A3D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07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A3806-9A45-4760-B100-48A831273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24F626-55E2-4BE9-B63E-BEC4D0A01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61B85-62B7-4B72-A39E-F6FC9017220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C36FFC-FC32-4D84-9858-D3101FE0D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6DCB6B-3BDE-42C7-95C3-3AC617CA1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5BD76-627C-4CAD-9552-262088A3D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240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9290BC-ECB0-42EA-8412-2FEFBF67B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61B85-62B7-4B72-A39E-F6FC9017220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3D522E-1F11-4B8F-88DA-47EED318B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E0C12B-B1ED-4977-B000-8DDE0F322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5BD76-627C-4CAD-9552-262088A3D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807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333A4-ABD4-42BF-8E37-22D4DF052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2D12B8-F807-47F6-AF75-B900569A6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646762-448A-4590-AE95-F3DEBFDA2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704FF1-508D-447C-9EBC-8590A7319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61B85-62B7-4B72-A39E-F6FC9017220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D87662-CE82-4C26-BD9F-1790D6B66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F1DFE9-A38A-463C-BBD7-FE3D60B21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5BD76-627C-4CAD-9552-262088A3D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84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17746-D2A0-4424-8C77-C3B9D9CC8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DBEFB7-F728-4A80-9CB3-D32B76BAA7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261C8C-FD05-48F1-9044-B7C058A9A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83071D-CBEC-4BF3-8B3A-C7BE181DE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61B85-62B7-4B72-A39E-F6FC9017220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ED092B-D3BB-4A64-B7FD-D4F1F6C14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0B11F8-3C92-4F4E-B55C-987F29E9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5BD76-627C-4CAD-9552-262088A3D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58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B3040B-ED97-46C2-8B9B-E90241CA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B27A03-FDFE-416C-AB6C-DBBBAD06A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C0B3A9-296C-4BB0-8D5C-E7E7509E11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61B85-62B7-4B72-A39E-F6FC9017220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88ADE1-BCB8-445A-B0F6-EBE85DE4E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C5DDE7-914D-4259-8822-F79CA0411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5BD76-627C-4CAD-9552-262088A3D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691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6027F030-58A9-44B8-ABF5-0372D2954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A6328306-71F0-4C12-A2D9-7C857146B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1666" y="741294"/>
            <a:ext cx="5422335" cy="5422335"/>
          </a:xfrm>
          <a:custGeom>
            <a:avLst/>
            <a:gdLst>
              <a:gd name="connsiteX0" fmla="*/ 0 w 5422335"/>
              <a:gd name="connsiteY0" fmla="*/ 539819 h 5422335"/>
              <a:gd name="connsiteX1" fmla="*/ 539819 w 5422335"/>
              <a:gd name="connsiteY1" fmla="*/ 0 h 5422335"/>
              <a:gd name="connsiteX2" fmla="*/ 5422335 w 5422335"/>
              <a:gd name="connsiteY2" fmla="*/ 0 h 5422335"/>
              <a:gd name="connsiteX3" fmla="*/ 5422335 w 5422335"/>
              <a:gd name="connsiteY3" fmla="*/ 4816159 h 5422335"/>
              <a:gd name="connsiteX4" fmla="*/ 4816159 w 5422335"/>
              <a:gd name="connsiteY4" fmla="*/ 5422335 h 5422335"/>
              <a:gd name="connsiteX5" fmla="*/ 1331251 w 5422335"/>
              <a:gd name="connsiteY5" fmla="*/ 5422335 h 5422335"/>
              <a:gd name="connsiteX6" fmla="*/ 0 w 5422335"/>
              <a:gd name="connsiteY6" fmla="*/ 4091084 h 5422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22335" h="5422335">
                <a:moveTo>
                  <a:pt x="0" y="539819"/>
                </a:moveTo>
                <a:lnTo>
                  <a:pt x="539819" y="0"/>
                </a:lnTo>
                <a:lnTo>
                  <a:pt x="5422335" y="0"/>
                </a:lnTo>
                <a:lnTo>
                  <a:pt x="5422335" y="4816159"/>
                </a:lnTo>
                <a:lnTo>
                  <a:pt x="4816159" y="5422335"/>
                </a:lnTo>
                <a:lnTo>
                  <a:pt x="1331251" y="5422335"/>
                </a:lnTo>
                <a:lnTo>
                  <a:pt x="0" y="4091084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64AB010C-C307-4A53-9D97-39C6AAB2E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917505" y="-622183"/>
            <a:ext cx="1508163" cy="1508163"/>
          </a:xfrm>
          <a:custGeom>
            <a:avLst/>
            <a:gdLst>
              <a:gd name="connsiteX0" fmla="*/ 0 w 1508163"/>
              <a:gd name="connsiteY0" fmla="*/ 1321630 h 1508163"/>
              <a:gd name="connsiteX1" fmla="*/ 1321630 w 1508163"/>
              <a:gd name="connsiteY1" fmla="*/ 0 h 1508163"/>
              <a:gd name="connsiteX2" fmla="*/ 1508163 w 1508163"/>
              <a:gd name="connsiteY2" fmla="*/ 0 h 1508163"/>
              <a:gd name="connsiteX3" fmla="*/ 1508163 w 1508163"/>
              <a:gd name="connsiteY3" fmla="*/ 1508163 h 1508163"/>
              <a:gd name="connsiteX4" fmla="*/ 0 w 1508163"/>
              <a:gd name="connsiteY4" fmla="*/ 1508163 h 1508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163" h="1508163">
                <a:moveTo>
                  <a:pt x="0" y="1321630"/>
                </a:moveTo>
                <a:lnTo>
                  <a:pt x="1321630" y="0"/>
                </a:lnTo>
                <a:lnTo>
                  <a:pt x="1508163" y="0"/>
                </a:lnTo>
                <a:lnTo>
                  <a:pt x="1508163" y="1508163"/>
                </a:lnTo>
                <a:lnTo>
                  <a:pt x="0" y="150816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252C512-4076-456E-AD89-50B031645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53041" y="342543"/>
            <a:ext cx="678106" cy="67810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1C24C9E-C2F4-4FA4-947B-6CBAC7C3A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550345" y="2526029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04B7750-FFCA-4912-AC2E-989EECC9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828903" y="2552919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52494659-52DF-4053-975B-36F06255E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63972" y="5565676"/>
            <a:ext cx="1425687" cy="1425687"/>
          </a:xfrm>
          <a:custGeom>
            <a:avLst/>
            <a:gdLst>
              <a:gd name="connsiteX0" fmla="*/ 0 w 1425687"/>
              <a:gd name="connsiteY0" fmla="*/ 0 h 1425687"/>
              <a:gd name="connsiteX1" fmla="*/ 1425687 w 1425687"/>
              <a:gd name="connsiteY1" fmla="*/ 0 h 1425687"/>
              <a:gd name="connsiteX2" fmla="*/ 1425687 w 1425687"/>
              <a:gd name="connsiteY2" fmla="*/ 819509 h 1425687"/>
              <a:gd name="connsiteX3" fmla="*/ 819509 w 1425687"/>
              <a:gd name="connsiteY3" fmla="*/ 1425687 h 1425687"/>
              <a:gd name="connsiteX4" fmla="*/ 0 w 1425687"/>
              <a:gd name="connsiteY4" fmla="*/ 1425687 h 1425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5687" h="1425687">
                <a:moveTo>
                  <a:pt x="0" y="0"/>
                </a:moveTo>
                <a:lnTo>
                  <a:pt x="1425687" y="0"/>
                </a:lnTo>
                <a:lnTo>
                  <a:pt x="1425687" y="819509"/>
                </a:lnTo>
                <a:lnTo>
                  <a:pt x="819509" y="1425687"/>
                </a:lnTo>
                <a:lnTo>
                  <a:pt x="0" y="1425687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EE807326-229C-458C-BDA0-C72126216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FCADE1D5-E79C-4CEF-BEFD-B66EFB394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6983853-23CA-4D28-B644-EEB32B4CC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077857"/>
            <a:ext cx="5782716" cy="2150719"/>
          </a:xfrm>
          <a:noFill/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080808"/>
                </a:solidFill>
              </a:rPr>
              <a:t>Term Project </a:t>
            </a:r>
            <a:r>
              <a:rPr lang="ko-KR" altLang="en-US" sz="2400" dirty="0">
                <a:solidFill>
                  <a:srgbClr val="080808"/>
                </a:solidFill>
              </a:rPr>
              <a:t>제안서</a:t>
            </a:r>
            <a:br>
              <a:rPr lang="en-US" altLang="ko-KR" sz="3600" b="1" dirty="0">
                <a:solidFill>
                  <a:srgbClr val="080808"/>
                </a:solidFill>
              </a:rPr>
            </a:br>
            <a:r>
              <a:rPr lang="ko-KR" altLang="en-US" sz="3600" b="1" dirty="0">
                <a:solidFill>
                  <a:srgbClr val="080808"/>
                </a:solidFill>
              </a:rPr>
              <a:t>범용 튜링 머신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2D6EC5-1892-4B99-8272-503B8B3169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altLang="ko-KR" sz="2000">
                <a:solidFill>
                  <a:srgbClr val="080808"/>
                </a:solidFill>
              </a:rPr>
              <a:t>4</a:t>
            </a:r>
            <a:r>
              <a:rPr lang="ko-KR" altLang="en-US" sz="2000">
                <a:solidFill>
                  <a:srgbClr val="080808"/>
                </a:solidFill>
              </a:rPr>
              <a:t>조</a:t>
            </a:r>
            <a:endParaRPr lang="en-US" altLang="ko-KR" sz="2000">
              <a:solidFill>
                <a:srgbClr val="080808"/>
              </a:solidFill>
            </a:endParaRPr>
          </a:p>
          <a:p>
            <a:r>
              <a:rPr lang="ko-KR" altLang="en-US" sz="2000">
                <a:solidFill>
                  <a:srgbClr val="080808"/>
                </a:solidFill>
              </a:rPr>
              <a:t>장원석</a:t>
            </a:r>
            <a:r>
              <a:rPr lang="en-US" altLang="ko-KR" sz="2000">
                <a:solidFill>
                  <a:srgbClr val="080808"/>
                </a:solidFill>
              </a:rPr>
              <a:t>, </a:t>
            </a:r>
            <a:r>
              <a:rPr lang="ko-KR" altLang="en-US" sz="2000">
                <a:solidFill>
                  <a:srgbClr val="080808"/>
                </a:solidFill>
              </a:rPr>
              <a:t>윤선재</a:t>
            </a:r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54FC8EB5-1620-43B8-B816-8A91B6EA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3866" y="5708769"/>
            <a:ext cx="2313591" cy="1156796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3D544515-9F93-4809-A102-B49C85F46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797" y="6332156"/>
            <a:ext cx="1066816" cy="53340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36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2F19F4-FE70-43DC-856F-2CE5F521D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BC77DC2-EF6C-4E79-B03B-3669E1BBA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ko-KR" altLang="en-US" sz="3600" b="1" dirty="0"/>
              <a:t>튜링 머신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4AEB7F-2005-4BD3-941F-8C6B4B6AF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ko-KR" altLang="en-US" sz="1800" b="1" dirty="0"/>
              <a:t>테이프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메모리</a:t>
            </a:r>
            <a:r>
              <a:rPr lang="en-US" altLang="ko-KR" sz="1800" b="1" dirty="0"/>
              <a:t>)</a:t>
            </a:r>
          </a:p>
          <a:p>
            <a:r>
              <a:rPr lang="ko-KR" altLang="en-US" sz="1800" b="1" dirty="0"/>
              <a:t>헤더</a:t>
            </a:r>
            <a:endParaRPr lang="en-US" altLang="ko-KR" sz="1800" b="1" dirty="0"/>
          </a:p>
          <a:p>
            <a:pPr marL="0" indent="0">
              <a:buNone/>
            </a:pPr>
            <a:r>
              <a:rPr lang="en-US" altLang="ko-KR" sz="1800" dirty="0"/>
              <a:t>  </a:t>
            </a:r>
            <a:r>
              <a:rPr lang="ko-KR" altLang="en-US" sz="1800" dirty="0"/>
              <a:t>테이프에 읽거나 쓸 현재 위치</a:t>
            </a:r>
            <a:endParaRPr lang="en-US" altLang="ko-KR" sz="1800" dirty="0"/>
          </a:p>
          <a:p>
            <a:r>
              <a:rPr lang="ko-KR" altLang="en-US" sz="1800" b="1" dirty="0"/>
              <a:t>컨트롤러</a:t>
            </a:r>
            <a:endParaRPr lang="en-US" altLang="ko-KR" sz="1800" b="1" dirty="0"/>
          </a:p>
          <a:p>
            <a:pPr marL="0" indent="0">
              <a:buNone/>
            </a:pPr>
            <a:r>
              <a:rPr lang="en-US" altLang="ko-KR" sz="1800" dirty="0"/>
              <a:t>  </a:t>
            </a:r>
            <a:r>
              <a:rPr lang="ko-KR" altLang="en-US" sz="1800" dirty="0"/>
              <a:t>내부 상태를 기억하고</a:t>
            </a:r>
            <a:r>
              <a:rPr lang="en-US" altLang="ko-KR" sz="1800" dirty="0"/>
              <a:t>, </a:t>
            </a:r>
            <a:r>
              <a:rPr lang="ko-KR" altLang="en-US" sz="1800" dirty="0"/>
              <a:t>다음 행동을 결정</a:t>
            </a:r>
            <a:endParaRPr lang="en-US" altLang="ko-KR" sz="1800" dirty="0"/>
          </a:p>
          <a:p>
            <a:r>
              <a:rPr lang="ko-KR" altLang="en-US" sz="1800" b="1" dirty="0"/>
              <a:t>액션 테이블</a:t>
            </a:r>
            <a:endParaRPr lang="en-US" altLang="ko-KR" sz="1800" b="1" dirty="0"/>
          </a:p>
          <a:p>
            <a:pPr marL="0" indent="0">
              <a:buNone/>
            </a:pPr>
            <a:r>
              <a:rPr lang="en-US" altLang="ko-KR" sz="1800" dirty="0"/>
              <a:t>  </a:t>
            </a:r>
            <a:r>
              <a:rPr lang="ko-KR" altLang="en-US" sz="1800" dirty="0"/>
              <a:t>튜링 </a:t>
            </a:r>
            <a:r>
              <a:rPr lang="ko-KR" altLang="en-US" sz="1800" dirty="0" err="1"/>
              <a:t>머신이</a:t>
            </a:r>
            <a:r>
              <a:rPr lang="ko-KR" altLang="en-US" sz="1800" dirty="0"/>
              <a:t> 동작할 </a:t>
            </a:r>
            <a:r>
              <a:rPr lang="ko-KR" altLang="en-US" sz="1800" dirty="0" err="1"/>
              <a:t>규칙표</a:t>
            </a:r>
            <a:endParaRPr lang="en-US" altLang="ko-KR" sz="1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5ECC94-3D5E-46A7-A7A1-DE807E156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658367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DD97C2-9794-4171-9EFF-D1D2812A7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124" y="841904"/>
            <a:ext cx="2670899" cy="246200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E549738-9961-462D-81B7-4A7A44691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3530966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E7F238-12C9-42C2-BC35-36B8545910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066" y="4324010"/>
            <a:ext cx="4305905" cy="1076476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816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F1E7273E-E5A3-4B1D-BE3E-56F045D92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6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defTabSz="457200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E392E91-5766-40A5-8283-1A5F3AFA6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156" y="365125"/>
            <a:ext cx="5827643" cy="1433433"/>
          </a:xfrm>
        </p:spPr>
        <p:txBody>
          <a:bodyPr anchor="b">
            <a:normAutofit/>
          </a:bodyPr>
          <a:lstStyle/>
          <a:p>
            <a:pPr algn="ctr"/>
            <a:r>
              <a:rPr lang="ko-KR" altLang="en-US" dirty="0"/>
              <a:t>입력 및 출력</a:t>
            </a:r>
          </a:p>
        </p:txBody>
      </p:sp>
      <p:pic>
        <p:nvPicPr>
          <p:cNvPr id="8" name="그림 7" descr="텍스트, 전자기기, 스크린샷이(가) 표시된 사진&#10;&#10;자동 생성된 설명">
            <a:extLst>
              <a:ext uri="{FF2B5EF4-FFF2-40B4-BE49-F238E27FC236}">
                <a16:creationId xmlns:a16="http://schemas.microsoft.com/office/drawing/2014/main" id="{36A63E11-DBD6-4DD8-980C-E602EFC0E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99" y="2397219"/>
            <a:ext cx="3919141" cy="1751943"/>
          </a:xfrm>
          <a:prstGeom prst="rect">
            <a:avLst/>
          </a:prstGeom>
        </p:spPr>
      </p:pic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221AA2F2-BF9D-45AE-9295-B81256B2BA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33" y="647508"/>
            <a:ext cx="6024391" cy="1189816"/>
          </a:xfrm>
          <a:prstGeom prst="rect">
            <a:avLst/>
          </a:prstGeom>
        </p:spPr>
      </p:pic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2592C06E-117D-484D-AA77-6A48C2B20A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69" y="4443540"/>
            <a:ext cx="3883803" cy="1770992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4BEBAF-4D80-46A8-8940-E9DC1AC2E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6155" y="2164130"/>
            <a:ext cx="5827644" cy="4121149"/>
          </a:xfrm>
        </p:spPr>
        <p:txBody>
          <a:bodyPr anchor="t">
            <a:normAutofit/>
          </a:bodyPr>
          <a:lstStyle/>
          <a:p>
            <a:r>
              <a:rPr lang="ko-KR" altLang="en-US" sz="1900" b="1" dirty="0"/>
              <a:t>입력</a:t>
            </a:r>
            <a:endParaRPr lang="en-US" altLang="ko-KR" sz="1900" b="1" dirty="0"/>
          </a:p>
          <a:p>
            <a:pPr lvl="1"/>
            <a:r>
              <a:rPr lang="ko-KR" altLang="en-US" sz="1900" dirty="0"/>
              <a:t>초기 테이프 심볼 </a:t>
            </a:r>
            <a:r>
              <a:rPr lang="en-US" altLang="ko-KR" sz="1900" dirty="0"/>
              <a:t>: 0~3</a:t>
            </a:r>
          </a:p>
          <a:p>
            <a:pPr lvl="1"/>
            <a:r>
              <a:rPr lang="ko-KR" altLang="en-US" sz="1900" dirty="0"/>
              <a:t>액션 테이블 </a:t>
            </a:r>
            <a:r>
              <a:rPr lang="en-US" altLang="ko-KR" sz="1900" dirty="0"/>
              <a:t>:	</a:t>
            </a:r>
          </a:p>
          <a:p>
            <a:pPr marL="1371600" lvl="2" indent="-457200">
              <a:buFont typeface="+mj-lt"/>
              <a:buAutoNum type="arabicPeriod"/>
            </a:pPr>
            <a:r>
              <a:rPr lang="ko-KR" altLang="en-US" sz="1900" dirty="0"/>
              <a:t>현재 상태 </a:t>
            </a:r>
            <a:r>
              <a:rPr lang="en-US" altLang="ko-KR" sz="1900" dirty="0"/>
              <a:t>: 0~6 (#</a:t>
            </a:r>
            <a:r>
              <a:rPr lang="ko-KR" altLang="en-US" sz="1900" dirty="0"/>
              <a:t>은 최종 상태</a:t>
            </a:r>
            <a:r>
              <a:rPr lang="en-US" altLang="ko-KR" sz="1900" dirty="0"/>
              <a:t>)</a:t>
            </a:r>
          </a:p>
          <a:p>
            <a:pPr marL="1371600" lvl="2" indent="-457200">
              <a:buFont typeface="+mj-lt"/>
              <a:buAutoNum type="arabicPeriod"/>
            </a:pPr>
            <a:r>
              <a:rPr lang="ko-KR" altLang="en-US" sz="1900" dirty="0"/>
              <a:t>읽은 심볼</a:t>
            </a:r>
            <a:r>
              <a:rPr lang="en-US" altLang="ko-KR" sz="1900" dirty="0"/>
              <a:t>, </a:t>
            </a:r>
            <a:r>
              <a:rPr lang="ko-KR" altLang="en-US" sz="1900" dirty="0"/>
              <a:t>쓸 심볼 </a:t>
            </a:r>
            <a:r>
              <a:rPr lang="en-US" altLang="ko-KR" sz="1900" dirty="0"/>
              <a:t>: 0~3</a:t>
            </a:r>
          </a:p>
          <a:p>
            <a:pPr marL="1371600" lvl="2" indent="-457200">
              <a:buFont typeface="+mj-lt"/>
              <a:buAutoNum type="arabicPeriod"/>
            </a:pPr>
            <a:r>
              <a:rPr lang="ko-KR" altLang="en-US" sz="1900" dirty="0"/>
              <a:t>다음 상태 </a:t>
            </a:r>
            <a:r>
              <a:rPr lang="en-US" altLang="ko-KR" sz="1900" dirty="0"/>
              <a:t>: 0~6, #</a:t>
            </a:r>
          </a:p>
          <a:p>
            <a:pPr marL="1371600" lvl="2" indent="-457200">
              <a:buFont typeface="+mj-lt"/>
              <a:buAutoNum type="arabicPeriod"/>
            </a:pPr>
            <a:r>
              <a:rPr lang="ko-KR" altLang="en-US" sz="1900" dirty="0"/>
              <a:t>이동 방향 </a:t>
            </a:r>
            <a:r>
              <a:rPr lang="en-US" altLang="ko-KR" sz="1900" dirty="0"/>
              <a:t>: 0(</a:t>
            </a:r>
            <a:r>
              <a:rPr lang="ko-KR" altLang="en-US" sz="1900" dirty="0"/>
              <a:t>정지</a:t>
            </a:r>
            <a:r>
              <a:rPr lang="en-US" altLang="ko-KR" sz="1900" dirty="0"/>
              <a:t>), 1(</a:t>
            </a:r>
            <a:r>
              <a:rPr lang="ko-KR" altLang="en-US" sz="1900" dirty="0"/>
              <a:t>좌</a:t>
            </a:r>
            <a:r>
              <a:rPr lang="en-US" altLang="ko-KR" sz="1900" dirty="0"/>
              <a:t>), 2(</a:t>
            </a:r>
            <a:r>
              <a:rPr lang="ko-KR" altLang="en-US" sz="1900" dirty="0"/>
              <a:t>우</a:t>
            </a:r>
            <a:r>
              <a:rPr lang="en-US" altLang="ko-KR" sz="1900" dirty="0"/>
              <a:t>)</a:t>
            </a:r>
          </a:p>
          <a:p>
            <a:r>
              <a:rPr lang="ko-KR" altLang="en-US" sz="1900" b="1" dirty="0"/>
              <a:t>출력</a:t>
            </a:r>
            <a:endParaRPr lang="en-US" altLang="ko-KR" sz="1900" b="1" dirty="0"/>
          </a:p>
          <a:p>
            <a:pPr lvl="1"/>
            <a:r>
              <a:rPr lang="en-US" altLang="ko-KR" sz="1900" dirty="0"/>
              <a:t>Text LCD</a:t>
            </a:r>
            <a:r>
              <a:rPr lang="ko-KR" altLang="en-US" sz="1900" dirty="0"/>
              <a:t>를 이용한 결과 출력</a:t>
            </a:r>
            <a:endParaRPr lang="en-US" altLang="ko-KR" sz="1900" dirty="0"/>
          </a:p>
          <a:p>
            <a:pPr lvl="2"/>
            <a:r>
              <a:rPr lang="en-US" altLang="ko-KR" sz="1900" dirty="0"/>
              <a:t>Text</a:t>
            </a:r>
            <a:r>
              <a:rPr lang="ko-KR" altLang="en-US" sz="1900" dirty="0"/>
              <a:t> </a:t>
            </a:r>
            <a:r>
              <a:rPr lang="en-US" altLang="ko-KR" sz="1900" dirty="0"/>
              <a:t>LCD</a:t>
            </a:r>
            <a:r>
              <a:rPr lang="ko-KR" altLang="en-US" sz="1900" dirty="0"/>
              <a:t> 첫 번째 줄 </a:t>
            </a:r>
            <a:r>
              <a:rPr lang="en-US" altLang="ko-KR" sz="1900" dirty="0"/>
              <a:t>: </a:t>
            </a:r>
            <a:r>
              <a:rPr lang="ko-KR" altLang="en-US" sz="1900" dirty="0"/>
              <a:t>튜링 </a:t>
            </a:r>
            <a:r>
              <a:rPr lang="ko-KR" altLang="en-US" sz="1900" dirty="0" err="1"/>
              <a:t>머신의</a:t>
            </a:r>
            <a:r>
              <a:rPr lang="ko-KR" altLang="en-US" sz="1900" dirty="0"/>
              <a:t> 테이프</a:t>
            </a:r>
            <a:endParaRPr lang="en-US" altLang="ko-KR" sz="1900" dirty="0"/>
          </a:p>
          <a:p>
            <a:pPr lvl="2"/>
            <a:r>
              <a:rPr lang="en-US" altLang="ko-KR" sz="1900" dirty="0"/>
              <a:t>Text LCD</a:t>
            </a:r>
            <a:r>
              <a:rPr lang="ko-KR" altLang="en-US" sz="1900" dirty="0"/>
              <a:t> 두 번째 줄 </a:t>
            </a:r>
            <a:r>
              <a:rPr lang="en-US" altLang="ko-KR" sz="1900" dirty="0"/>
              <a:t>: </a:t>
            </a:r>
            <a:r>
              <a:rPr lang="ko-KR" altLang="en-US" sz="1900" dirty="0"/>
              <a:t>튜링 </a:t>
            </a:r>
            <a:r>
              <a:rPr lang="ko-KR" altLang="en-US" sz="1900" dirty="0" err="1"/>
              <a:t>머신의</a:t>
            </a:r>
            <a:r>
              <a:rPr lang="ko-KR" altLang="en-US" sz="1900" dirty="0"/>
              <a:t> 헤드</a:t>
            </a:r>
            <a:endParaRPr lang="en-US" altLang="ko-KR" sz="1900" dirty="0"/>
          </a:p>
          <a:p>
            <a:pPr lvl="1"/>
            <a:endParaRPr lang="en-US" altLang="ko-KR" sz="1900" dirty="0"/>
          </a:p>
        </p:txBody>
      </p:sp>
    </p:spTree>
    <p:extLst>
      <p:ext uri="{BB962C8B-B14F-4D97-AF65-F5344CB8AC3E}">
        <p14:creationId xmlns:p14="http://schemas.microsoft.com/office/powerpoint/2010/main" val="2034691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A1E0707-4985-454B-ACE0-4855BB558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D43423-33F3-485C-8723-ECCAED808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7" y="609599"/>
            <a:ext cx="3686174" cy="1322888"/>
          </a:xfrm>
        </p:spPr>
        <p:txBody>
          <a:bodyPr>
            <a:normAutofit/>
          </a:bodyPr>
          <a:lstStyle/>
          <a:p>
            <a:r>
              <a:rPr lang="ko-KR" altLang="en-US" dirty="0"/>
              <a:t>구현 </a:t>
            </a:r>
            <a:r>
              <a:rPr lang="en-US" altLang="ko-KR" dirty="0"/>
              <a:t>(CU)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ABEAA8-79B8-413C-93B8-6D95330D4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487" y="2194101"/>
            <a:ext cx="3595238" cy="39733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2000" b="1" dirty="0"/>
              <a:t> 1</a:t>
            </a:r>
            <a:r>
              <a:rPr lang="ko-KR" altLang="en-US" sz="2000" b="1" dirty="0"/>
              <a:t>단계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설정</a:t>
            </a:r>
            <a:r>
              <a:rPr lang="en-US" altLang="ko-KR" sz="2000" b="1" dirty="0"/>
              <a:t>)</a:t>
            </a:r>
            <a:endParaRPr lang="en-US" altLang="ko-KR" sz="1600" b="1" dirty="0"/>
          </a:p>
          <a:p>
            <a:r>
              <a:rPr lang="ko-KR" altLang="en-US" sz="1600" dirty="0"/>
              <a:t>테이프와 액션테이블 입력</a:t>
            </a:r>
            <a:endParaRPr lang="en-US" altLang="ko-KR" sz="1600" dirty="0"/>
          </a:p>
          <a:p>
            <a:r>
              <a:rPr lang="ko-KR" altLang="en-US" sz="1600" dirty="0"/>
              <a:t>데이터 패스 동작 이후 상태 전환</a:t>
            </a:r>
            <a:endParaRPr lang="en-US" altLang="ko-KR" sz="1600" dirty="0"/>
          </a:p>
          <a:p>
            <a:endParaRPr lang="en-US" altLang="ko-KR" sz="16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2000" b="1" dirty="0"/>
              <a:t> 2</a:t>
            </a:r>
            <a:r>
              <a:rPr lang="ko-KR" altLang="en-US" sz="2000" b="1" dirty="0"/>
              <a:t>단계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실행</a:t>
            </a:r>
            <a:r>
              <a:rPr lang="en-US" altLang="ko-KR" sz="2000" b="1" dirty="0"/>
              <a:t>)</a:t>
            </a:r>
          </a:p>
          <a:p>
            <a:r>
              <a:rPr lang="ko-KR" altLang="en-US" sz="1600" dirty="0"/>
              <a:t>설정한 테이프</a:t>
            </a:r>
            <a:r>
              <a:rPr lang="en-US" altLang="ko-KR" sz="1600" dirty="0"/>
              <a:t>, </a:t>
            </a:r>
            <a:r>
              <a:rPr lang="ko-KR" altLang="en-US" sz="1600" dirty="0"/>
              <a:t>액션 테이블로 동작</a:t>
            </a:r>
            <a:endParaRPr lang="en-US" altLang="ko-KR" sz="1600" dirty="0"/>
          </a:p>
          <a:p>
            <a:r>
              <a:rPr lang="ko-KR" altLang="en-US" sz="1600" dirty="0"/>
              <a:t>헤드는 가장 마지막에 이동</a:t>
            </a:r>
            <a:endParaRPr lang="en-US" altLang="ko-KR" sz="1600" dirty="0"/>
          </a:p>
          <a:p>
            <a:r>
              <a:rPr lang="en-US" altLang="ko-KR" sz="1600" dirty="0"/>
              <a:t>Final</a:t>
            </a:r>
            <a:r>
              <a:rPr lang="ko-KR" altLang="en-US" sz="1600" dirty="0"/>
              <a:t> </a:t>
            </a:r>
            <a:r>
              <a:rPr lang="en-US" altLang="ko-KR" sz="1600" dirty="0"/>
              <a:t>State</a:t>
            </a:r>
            <a:r>
              <a:rPr lang="ko-KR" altLang="en-US" sz="1600" dirty="0"/>
              <a:t>에서 실행 종료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BEA0F3-157C-4A45-B2A4-BFB372873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65112" y="136567"/>
            <a:ext cx="4041753" cy="6315239"/>
          </a:xfrm>
          <a:prstGeom prst="rect">
            <a:avLst/>
          </a:prstGeom>
          <a:noFill/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3253E693-C822-43E9-A704-2DBFABA5E5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865" y="1152408"/>
            <a:ext cx="3630725" cy="439654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B3666F-7D39-4282-BC83-56EABCBB6F1F}"/>
              </a:ext>
            </a:extLst>
          </p:cNvPr>
          <p:cNvSpPr txBox="1"/>
          <p:nvPr/>
        </p:nvSpPr>
        <p:spPr>
          <a:xfrm>
            <a:off x="9163608" y="6403707"/>
            <a:ext cx="231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 2</a:t>
            </a:r>
            <a:r>
              <a:rPr lang="ko-KR" altLang="en-US" dirty="0"/>
              <a:t>단계</a:t>
            </a:r>
            <a:r>
              <a:rPr lang="en-US" altLang="ko-KR" dirty="0"/>
              <a:t> &gt;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8AEE9D8-8315-4D73-B37D-C5F1B42DDE9C}"/>
              </a:ext>
            </a:extLst>
          </p:cNvPr>
          <p:cNvSpPr txBox="1"/>
          <p:nvPr/>
        </p:nvSpPr>
        <p:spPr>
          <a:xfrm>
            <a:off x="5095629" y="6403707"/>
            <a:ext cx="231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 1</a:t>
            </a:r>
            <a:r>
              <a:rPr lang="ko-KR" altLang="en-US" dirty="0"/>
              <a:t>단계</a:t>
            </a:r>
            <a:r>
              <a:rPr lang="en-US" altLang="ko-KR" dirty="0"/>
              <a:t> 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291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7" name="!!text rectangle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D43423-33F3-485C-8723-ECCAED808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ko-KR" altLang="en-US" sz="2800"/>
              <a:t>구현 </a:t>
            </a:r>
            <a:r>
              <a:rPr lang="en-US" altLang="ko-KR" sz="2800"/>
              <a:t>(</a:t>
            </a:r>
            <a:r>
              <a:rPr lang="ko-KR" altLang="en-US" sz="2800"/>
              <a:t>입력</a:t>
            </a:r>
            <a:r>
              <a:rPr lang="en-US" altLang="ko-KR" sz="2800"/>
              <a:t>)</a:t>
            </a:r>
            <a:endParaRPr lang="ko-KR" altLang="en-US" sz="2800"/>
          </a:p>
        </p:txBody>
      </p:sp>
      <p:sp>
        <p:nvSpPr>
          <p:cNvPr id="59" name="!!accent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ABEAA8-79B8-413C-93B8-6D95330D4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6" y="2359152"/>
            <a:ext cx="3532345" cy="3425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700" dirty="0"/>
              <a:t>데이터 패스의 동작과 상태 전환의 순서를 위해 트리거 구현</a:t>
            </a:r>
            <a:endParaRPr lang="en-US" altLang="ko-KR" sz="1700" dirty="0"/>
          </a:p>
          <a:p>
            <a:pPr marL="0" indent="0">
              <a:buNone/>
            </a:pPr>
            <a:endParaRPr lang="en-US" altLang="ko-KR" sz="1700" dirty="0"/>
          </a:p>
          <a:p>
            <a:r>
              <a:rPr lang="en-US" altLang="ko-KR" sz="1700" b="1" dirty="0"/>
              <a:t>Mode</a:t>
            </a:r>
            <a:r>
              <a:rPr lang="en-US" altLang="ko-KR" sz="1700" dirty="0"/>
              <a:t>: </a:t>
            </a:r>
            <a:r>
              <a:rPr lang="ko-KR" altLang="en-US" sz="1700" dirty="0"/>
              <a:t>반응할 키 선택</a:t>
            </a:r>
            <a:endParaRPr lang="en-US" altLang="ko-KR" sz="1700" dirty="0"/>
          </a:p>
          <a:p>
            <a:r>
              <a:rPr lang="en-US" altLang="ko-KR" sz="1700" b="1" dirty="0"/>
              <a:t>Down</a:t>
            </a:r>
            <a:r>
              <a:rPr lang="en-US" altLang="ko-KR" sz="1700" dirty="0"/>
              <a:t>: </a:t>
            </a:r>
            <a:r>
              <a:rPr lang="ko-KR" altLang="en-US" sz="1700" dirty="0"/>
              <a:t>버튼을 누른 순간</a:t>
            </a:r>
            <a:endParaRPr lang="en-US" altLang="ko-KR" sz="1700" dirty="0"/>
          </a:p>
          <a:p>
            <a:r>
              <a:rPr lang="en-US" altLang="ko-KR" sz="1700" b="1" dirty="0"/>
              <a:t>Up</a:t>
            </a:r>
            <a:r>
              <a:rPr lang="en-US" altLang="ko-KR" sz="1700" dirty="0"/>
              <a:t>: </a:t>
            </a:r>
            <a:r>
              <a:rPr lang="ko-KR" altLang="en-US" sz="1700" dirty="0"/>
              <a:t>버튼을 뗀 순간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05DEA96-0E70-498E-86DF-6B6C17BECD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0" r="3" b="3"/>
          <a:stretch/>
        </p:blipFill>
        <p:spPr bwMode="auto">
          <a:xfrm>
            <a:off x="5124450" y="634382"/>
            <a:ext cx="6657213" cy="54951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43919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43423-33F3-485C-8723-ECCAED808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470" y="0"/>
            <a:ext cx="3410712" cy="1106424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구현 </a:t>
            </a:r>
            <a:r>
              <a:rPr lang="en-US" altLang="ko-KR" sz="2800" dirty="0"/>
              <a:t>(DP)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ABEAA8-79B8-413C-93B8-6D95330D4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879" y="5576953"/>
            <a:ext cx="5062488" cy="1106425"/>
          </a:xfrm>
        </p:spPr>
        <p:txBody>
          <a:bodyPr>
            <a:normAutofit/>
          </a:bodyPr>
          <a:lstStyle/>
          <a:p>
            <a:r>
              <a:rPr lang="en-US" altLang="ko-KR" sz="1600" kern="100" dirty="0">
                <a:effectLst/>
                <a:latin typeface="+mn-ea"/>
                <a:cs typeface="Times New Roman" panose="02020603050405020304" pitchFamily="18" charset="0"/>
              </a:rPr>
              <a:t>Load, Shift </a:t>
            </a:r>
            <a:r>
              <a:rPr lang="ko-KR" altLang="ko-KR" sz="1600" kern="100" dirty="0">
                <a:effectLst/>
                <a:latin typeface="+mn-ea"/>
                <a:cs typeface="Times New Roman" panose="02020603050405020304" pitchFamily="18" charset="0"/>
              </a:rPr>
              <a:t>등의 모드는 상태</a:t>
            </a:r>
            <a:r>
              <a:rPr lang="en-US" altLang="ko-KR" sz="1600" kern="100" dirty="0"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ko-KR" sz="1600" kern="100" dirty="0">
                <a:effectLst/>
                <a:latin typeface="+mn-ea"/>
                <a:cs typeface="Times New Roman" panose="02020603050405020304" pitchFamily="18" charset="0"/>
              </a:rPr>
              <a:t>값에 따라 달라진다</a:t>
            </a:r>
            <a:r>
              <a:rPr lang="en-US" altLang="ko-KR" sz="1600" kern="100" dirty="0">
                <a:effectLst/>
                <a:latin typeface="+mn-ea"/>
                <a:cs typeface="Times New Roman" panose="02020603050405020304" pitchFamily="18" charset="0"/>
              </a:rPr>
              <a:t>.</a:t>
            </a:r>
          </a:p>
          <a:p>
            <a:r>
              <a:rPr lang="ko-KR" altLang="en-US" sz="1600" kern="100" dirty="0">
                <a:effectLst/>
                <a:latin typeface="+mn-ea"/>
                <a:cs typeface="Times New Roman" panose="02020603050405020304" pitchFamily="18" charset="0"/>
              </a:rPr>
              <a:t>트리거를 </a:t>
            </a:r>
            <a:r>
              <a:rPr lang="en-US" altLang="ko-KR" sz="1600" kern="100" dirty="0">
                <a:effectLst/>
                <a:latin typeface="+mn-ea"/>
                <a:cs typeface="Times New Roman" panose="02020603050405020304" pitchFamily="18" charset="0"/>
              </a:rPr>
              <a:t>Enabler</a:t>
            </a:r>
            <a:r>
              <a:rPr lang="ko-KR" altLang="en-US" sz="1600" kern="100" dirty="0">
                <a:effectLst/>
                <a:latin typeface="+mn-ea"/>
                <a:cs typeface="Times New Roman" panose="02020603050405020304" pitchFamily="18" charset="0"/>
              </a:rPr>
              <a:t>로 둔다</a:t>
            </a:r>
            <a:r>
              <a:rPr lang="en-US" altLang="ko-KR" sz="1600" kern="100" dirty="0">
                <a:effectLst/>
                <a:latin typeface="+mn-ea"/>
                <a:cs typeface="Times New Roman" panose="02020603050405020304" pitchFamily="18" charset="0"/>
              </a:rPr>
              <a:t>.</a:t>
            </a:r>
            <a:endParaRPr lang="en-US" altLang="ko-KR" sz="1600" kern="100" dirty="0">
              <a:latin typeface="+mn-ea"/>
              <a:cs typeface="Times New Roman" panose="02020603050405020304" pitchFamily="18" charset="0"/>
            </a:endParaRPr>
          </a:p>
          <a:p>
            <a:r>
              <a:rPr lang="en-US" altLang="ko-KR" sz="1600" kern="100" dirty="0">
                <a:effectLst/>
                <a:latin typeface="+mn-ea"/>
                <a:cs typeface="Times New Roman" panose="02020603050405020304" pitchFamily="18" charset="0"/>
              </a:rPr>
              <a:t>LSI, RSI</a:t>
            </a:r>
            <a:r>
              <a:rPr lang="ko-KR" altLang="en-US" sz="1600" kern="100" dirty="0">
                <a:effectLst/>
                <a:latin typeface="+mn-ea"/>
                <a:cs typeface="Times New Roman" panose="02020603050405020304" pitchFamily="18" charset="0"/>
              </a:rPr>
              <a:t>는 동작 모드에 따라 달라진다</a:t>
            </a:r>
            <a:r>
              <a:rPr lang="en-US" altLang="ko-KR" sz="1600" kern="100" dirty="0">
                <a:effectLst/>
                <a:latin typeface="+mn-ea"/>
                <a:cs typeface="Times New Roman" panose="02020603050405020304" pitchFamily="18" charset="0"/>
              </a:rPr>
              <a:t>. (</a:t>
            </a:r>
            <a:r>
              <a:rPr lang="ko-KR" altLang="en-US" sz="1600" kern="100" dirty="0">
                <a:effectLst/>
                <a:latin typeface="+mn-ea"/>
                <a:cs typeface="Times New Roman" panose="02020603050405020304" pitchFamily="18" charset="0"/>
              </a:rPr>
              <a:t>위는 </a:t>
            </a:r>
            <a:r>
              <a:rPr lang="en-US" altLang="ko-KR" sz="1600" kern="100" dirty="0">
                <a:effectLst/>
                <a:latin typeface="+mn-ea"/>
                <a:cs typeface="Times New Roman" panose="02020603050405020304" pitchFamily="18" charset="0"/>
              </a:rPr>
              <a:t>S1</a:t>
            </a:r>
            <a:r>
              <a:rPr lang="en-US" altLang="ko-KR" sz="1600" kern="100" dirty="0">
                <a:latin typeface="+mn-ea"/>
                <a:cs typeface="Times New Roman" panose="02020603050405020304" pitchFamily="18" charset="0"/>
              </a:rPr>
              <a:t>)</a:t>
            </a:r>
            <a:endParaRPr lang="ko-KR" altLang="ko-KR" sz="16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endParaRPr lang="en-US" altLang="ko-KR" sz="17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6A0B26B-2F37-44BD-BBAE-958412719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538" y="907729"/>
            <a:ext cx="4658943" cy="386849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9F097A-F6E9-4154-BB51-73AD34B06DBF}"/>
              </a:ext>
            </a:extLst>
          </p:cNvPr>
          <p:cNvSpPr txBox="1"/>
          <p:nvPr/>
        </p:nvSpPr>
        <p:spPr>
          <a:xfrm>
            <a:off x="2204061" y="4938807"/>
            <a:ext cx="2459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+mj-ea"/>
                <a:ea typeface="+mj-ea"/>
              </a:rPr>
              <a:t>테이프 레지스터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F3CEFD-2AB2-4A7F-9ED1-7495361E46C1}"/>
              </a:ext>
            </a:extLst>
          </p:cNvPr>
          <p:cNvSpPr txBox="1"/>
          <p:nvPr/>
        </p:nvSpPr>
        <p:spPr>
          <a:xfrm>
            <a:off x="7657010" y="4938807"/>
            <a:ext cx="2459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+mj-ea"/>
                <a:ea typeface="+mj-ea"/>
              </a:rPr>
              <a:t>헤드 레지스터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6A4AEB5-BE3B-411C-8E4F-95EE057774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549" y="553212"/>
            <a:ext cx="5062488" cy="422204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4BACAA28-782A-4924-BB28-7B09AC81AD19}"/>
              </a:ext>
            </a:extLst>
          </p:cNvPr>
          <p:cNvSpPr txBox="1">
            <a:spLocks/>
          </p:cNvSpPr>
          <p:nvPr/>
        </p:nvSpPr>
        <p:spPr>
          <a:xfrm>
            <a:off x="6355633" y="5563053"/>
            <a:ext cx="5522601" cy="1106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kern="100" dirty="0">
                <a:latin typeface="+mn-ea"/>
                <a:cs typeface="Times New Roman" panose="02020603050405020304" pitchFamily="18" charset="0"/>
              </a:rPr>
              <a:t>레지스터 중 </a:t>
            </a:r>
            <a:r>
              <a:rPr lang="en-US" altLang="ko-KR" sz="1600" kern="100" dirty="0">
                <a:latin typeface="+mn-ea"/>
                <a:cs typeface="Times New Roman" panose="02020603050405020304" pitchFamily="18" charset="0"/>
              </a:rPr>
              <a:t>1 bit</a:t>
            </a:r>
            <a:r>
              <a:rPr lang="ko-KR" altLang="en-US" sz="1600" kern="100" dirty="0">
                <a:latin typeface="+mn-ea"/>
                <a:cs typeface="Times New Roman" panose="02020603050405020304" pitchFamily="18" charset="0"/>
              </a:rPr>
              <a:t>로 헤드의 위치를 가리킨다</a:t>
            </a:r>
            <a:r>
              <a:rPr lang="en-US" altLang="ko-KR" sz="1600" kern="100" dirty="0">
                <a:latin typeface="+mn-ea"/>
                <a:cs typeface="Times New Roman" panose="02020603050405020304" pitchFamily="18" charset="0"/>
              </a:rPr>
              <a:t>.</a:t>
            </a:r>
          </a:p>
          <a:p>
            <a:r>
              <a:rPr lang="ko-KR" altLang="en-US" sz="1600" kern="100" dirty="0">
                <a:latin typeface="+mn-ea"/>
                <a:cs typeface="Times New Roman" panose="02020603050405020304" pitchFamily="18" charset="0"/>
              </a:rPr>
              <a:t>모두 </a:t>
            </a:r>
            <a:r>
              <a:rPr lang="en-US" altLang="ko-KR" sz="1600" kern="100" dirty="0">
                <a:latin typeface="+mn-ea"/>
                <a:cs typeface="Times New Roman" panose="02020603050405020304" pitchFamily="18" charset="0"/>
              </a:rPr>
              <a:t>0</a:t>
            </a:r>
            <a:r>
              <a:rPr lang="ko-KR" altLang="en-US" sz="1600" kern="100" dirty="0">
                <a:latin typeface="+mn-ea"/>
                <a:cs typeface="Times New Roman" panose="02020603050405020304" pitchFamily="18" charset="0"/>
              </a:rPr>
              <a:t>인 경우는 없어야 한다</a:t>
            </a:r>
            <a:r>
              <a:rPr lang="en-US" altLang="ko-KR" sz="1600" kern="100" dirty="0">
                <a:latin typeface="+mn-ea"/>
                <a:cs typeface="Times New Roman" panose="02020603050405020304" pitchFamily="18" charset="0"/>
              </a:rPr>
              <a:t>. (Edge Detector</a:t>
            </a:r>
            <a:r>
              <a:rPr lang="ko-KR" altLang="en-US" sz="1600" kern="100" dirty="0">
                <a:latin typeface="+mn-ea"/>
                <a:cs typeface="Times New Roman" panose="02020603050405020304" pitchFamily="18" charset="0"/>
              </a:rPr>
              <a:t>로 방지</a:t>
            </a:r>
            <a:r>
              <a:rPr lang="en-US" altLang="ko-KR" sz="1600" kern="100" dirty="0">
                <a:latin typeface="+mn-ea"/>
                <a:cs typeface="Times New Roman" panose="02020603050405020304" pitchFamily="18" charset="0"/>
              </a:rPr>
              <a:t>)</a:t>
            </a:r>
          </a:p>
          <a:p>
            <a:r>
              <a:rPr lang="ko-KR" altLang="en-US" sz="1600" kern="100" dirty="0">
                <a:latin typeface="+mn-ea"/>
                <a:cs typeface="Times New Roman" panose="02020603050405020304" pitchFamily="18" charset="0"/>
              </a:rPr>
              <a:t>좌</a:t>
            </a:r>
            <a:r>
              <a:rPr lang="en-US" altLang="ko-KR" sz="1600" kern="100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sz="1600" kern="100" dirty="0">
                <a:latin typeface="+mn-ea"/>
                <a:cs typeface="Times New Roman" panose="02020603050405020304" pitchFamily="18" charset="0"/>
              </a:rPr>
              <a:t>우</a:t>
            </a:r>
            <a:r>
              <a:rPr lang="en-US" altLang="ko-KR" sz="1600" kern="100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sz="1600" kern="100" dirty="0">
                <a:latin typeface="+mn-ea"/>
                <a:cs typeface="Times New Roman" panose="02020603050405020304" pitchFamily="18" charset="0"/>
              </a:rPr>
              <a:t>정지 모드는 상태 값과 </a:t>
            </a:r>
            <a:r>
              <a:rPr lang="en-US" altLang="ko-KR" sz="1600" kern="100" dirty="0">
                <a:latin typeface="+mn-ea"/>
                <a:cs typeface="Times New Roman" panose="02020603050405020304" pitchFamily="18" charset="0"/>
              </a:rPr>
              <a:t>Edge Detector</a:t>
            </a:r>
            <a:r>
              <a:rPr lang="ko-KR" altLang="en-US" sz="1600" kern="100" dirty="0">
                <a:latin typeface="+mn-ea"/>
                <a:cs typeface="Times New Roman" panose="02020603050405020304" pitchFamily="18" charset="0"/>
              </a:rPr>
              <a:t>로 결정</a:t>
            </a:r>
            <a:endParaRPr lang="en-US" altLang="ko-KR" sz="1600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393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43423-33F3-485C-8723-ECCAED808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470" y="0"/>
            <a:ext cx="3410712" cy="1106424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구현</a:t>
            </a:r>
            <a:r>
              <a:rPr lang="ko-KR" altLang="en-US" sz="2800" dirty="0"/>
              <a:t> </a:t>
            </a:r>
            <a:r>
              <a:rPr lang="en-US" altLang="ko-KR" sz="2800" dirty="0"/>
              <a:t>(DP)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ABEAA8-79B8-413C-93B8-6D95330D4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1523" y="5603661"/>
            <a:ext cx="8307466" cy="1106425"/>
          </a:xfrm>
        </p:spPr>
        <p:txBody>
          <a:bodyPr>
            <a:normAutofit/>
          </a:bodyPr>
          <a:lstStyle/>
          <a:p>
            <a:r>
              <a:rPr lang="ko-KR" altLang="en-US" sz="1600" kern="100" dirty="0">
                <a:effectLst/>
                <a:latin typeface="+mn-ea"/>
                <a:cs typeface="Times New Roman" panose="02020603050405020304" pitchFamily="18" charset="0"/>
              </a:rPr>
              <a:t>현재 상태</a:t>
            </a:r>
            <a:r>
              <a:rPr lang="en-US" altLang="ko-KR" sz="1600" kern="100" dirty="0">
                <a:effectLst/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sz="1600" kern="100" dirty="0">
                <a:effectLst/>
                <a:latin typeface="+mn-ea"/>
                <a:cs typeface="Times New Roman" panose="02020603050405020304" pitchFamily="18" charset="0"/>
              </a:rPr>
              <a:t>읽은 심볼을 주소로 사용한다</a:t>
            </a:r>
            <a:r>
              <a:rPr lang="en-US" altLang="ko-KR" sz="1600" kern="100" dirty="0">
                <a:effectLst/>
                <a:latin typeface="+mn-ea"/>
                <a:cs typeface="Times New Roman" panose="02020603050405020304" pitchFamily="18" charset="0"/>
              </a:rPr>
              <a:t>.</a:t>
            </a:r>
          </a:p>
          <a:p>
            <a:r>
              <a:rPr lang="ko-KR" altLang="en-US" sz="1600" kern="100" dirty="0">
                <a:effectLst/>
                <a:latin typeface="+mn-ea"/>
                <a:cs typeface="Times New Roman" panose="02020603050405020304" pitchFamily="18" charset="0"/>
              </a:rPr>
              <a:t>컨트롤 유닛의 신호 값으로 </a:t>
            </a:r>
            <a:r>
              <a:rPr lang="en-US" altLang="ko-KR" sz="1600" kern="100" dirty="0">
                <a:effectLst/>
                <a:latin typeface="+mn-ea"/>
                <a:cs typeface="Times New Roman" panose="02020603050405020304" pitchFamily="18" charset="0"/>
              </a:rPr>
              <a:t>Read, Write</a:t>
            </a:r>
            <a:r>
              <a:rPr lang="ko-KR" altLang="en-US" sz="1600" kern="100" dirty="0">
                <a:effectLst/>
                <a:latin typeface="+mn-ea"/>
                <a:cs typeface="Times New Roman" panose="02020603050405020304" pitchFamily="18" charset="0"/>
              </a:rPr>
              <a:t>을 결정한다</a:t>
            </a:r>
            <a:r>
              <a:rPr lang="en-US" altLang="ko-KR" sz="1600" kern="100" dirty="0">
                <a:effectLst/>
                <a:latin typeface="+mn-ea"/>
                <a:cs typeface="Times New Roman" panose="02020603050405020304" pitchFamily="18" charset="0"/>
              </a:rPr>
              <a:t>.</a:t>
            </a:r>
          </a:p>
          <a:p>
            <a:r>
              <a:rPr lang="ko-KR" altLang="en-US" sz="1600" kern="100" dirty="0">
                <a:effectLst/>
                <a:latin typeface="+mn-ea"/>
                <a:cs typeface="Times New Roman" panose="02020603050405020304" pitchFamily="18" charset="0"/>
              </a:rPr>
              <a:t>각 셀</a:t>
            </a:r>
            <a:r>
              <a:rPr lang="en-US" altLang="ko-KR" sz="1600" kern="100" dirty="0">
                <a:effectLst/>
                <a:latin typeface="+mn-ea"/>
                <a:cs typeface="Times New Roman" panose="02020603050405020304" pitchFamily="18" charset="0"/>
              </a:rPr>
              <a:t>(8 bit)</a:t>
            </a:r>
            <a:r>
              <a:rPr lang="ko-KR" altLang="en-US" sz="1600" kern="100" dirty="0">
                <a:effectLst/>
                <a:latin typeface="+mn-ea"/>
                <a:cs typeface="Times New Roman" panose="02020603050405020304" pitchFamily="18" charset="0"/>
              </a:rPr>
              <a:t>는 다음 상태</a:t>
            </a:r>
            <a:r>
              <a:rPr lang="en-US" altLang="ko-KR" sz="1600" kern="100" dirty="0">
                <a:effectLst/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sz="1600" kern="100" dirty="0">
                <a:effectLst/>
                <a:latin typeface="+mn-ea"/>
                <a:cs typeface="Times New Roman" panose="02020603050405020304" pitchFamily="18" charset="0"/>
              </a:rPr>
              <a:t>쓸 심볼</a:t>
            </a:r>
            <a:r>
              <a:rPr lang="en-US" altLang="ko-KR" sz="1600" kern="100" dirty="0">
                <a:effectLst/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sz="1600" kern="100" dirty="0">
                <a:effectLst/>
                <a:latin typeface="+mn-ea"/>
                <a:cs typeface="Times New Roman" panose="02020603050405020304" pitchFamily="18" charset="0"/>
              </a:rPr>
              <a:t>이동 방향에 대한 정보를 담는다</a:t>
            </a:r>
            <a:r>
              <a:rPr lang="en-US" altLang="ko-KR" sz="1600" kern="100" dirty="0">
                <a:effectLst/>
                <a:latin typeface="+mn-ea"/>
                <a:cs typeface="Times New Roman" panose="02020603050405020304" pitchFamily="18" charset="0"/>
              </a:rPr>
              <a:t>.</a:t>
            </a:r>
            <a:endParaRPr lang="en-US" altLang="ko-KR" sz="1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9F097A-F6E9-4154-BB51-73AD34B06DBF}"/>
              </a:ext>
            </a:extLst>
          </p:cNvPr>
          <p:cNvSpPr txBox="1"/>
          <p:nvPr/>
        </p:nvSpPr>
        <p:spPr>
          <a:xfrm>
            <a:off x="5134729" y="5047211"/>
            <a:ext cx="2459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+mj-ea"/>
                <a:ea typeface="+mj-ea"/>
              </a:rPr>
              <a:t>액션 테이블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D48C8F4-0DBE-47FB-89D2-125D2ED28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435" y="776515"/>
            <a:ext cx="5131212" cy="414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C3A7330-1B40-4FC2-BBF5-B5F41C32B5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588" y="844561"/>
            <a:ext cx="4948518" cy="4083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5932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43423-33F3-485C-8723-ECCAED808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470" y="0"/>
            <a:ext cx="3410712" cy="1106424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구현</a:t>
            </a:r>
            <a:r>
              <a:rPr lang="ko-KR" altLang="en-US" sz="2800" dirty="0"/>
              <a:t> </a:t>
            </a:r>
            <a:r>
              <a:rPr lang="en-US" altLang="ko-KR" sz="2800" dirty="0"/>
              <a:t>(</a:t>
            </a:r>
            <a:r>
              <a:rPr lang="ko-KR" altLang="en-US" sz="2800" dirty="0"/>
              <a:t>출력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ABEAA8-79B8-413C-93B8-6D95330D4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558" y="5406437"/>
            <a:ext cx="8307466" cy="1106425"/>
          </a:xfrm>
        </p:spPr>
        <p:txBody>
          <a:bodyPr>
            <a:normAutofit/>
          </a:bodyPr>
          <a:lstStyle/>
          <a:p>
            <a:r>
              <a:rPr lang="ko-KR" altLang="en-US" sz="1800" kern="100" dirty="0">
                <a:effectLst/>
                <a:latin typeface="+mn-ea"/>
                <a:cs typeface="Times New Roman" panose="02020603050405020304" pitchFamily="18" charset="0"/>
              </a:rPr>
              <a:t>모드가 </a:t>
            </a:r>
            <a:r>
              <a:rPr lang="en-US" altLang="ko-KR" sz="1800" kern="100" dirty="0">
                <a:effectLst/>
                <a:latin typeface="+mn-ea"/>
                <a:cs typeface="Times New Roman" panose="02020603050405020304" pitchFamily="18" charset="0"/>
              </a:rPr>
              <a:t>0</a:t>
            </a:r>
            <a:r>
              <a:rPr lang="ko-KR" altLang="en-US" sz="1800" kern="100" dirty="0">
                <a:effectLst/>
                <a:latin typeface="+mn-ea"/>
                <a:cs typeface="Times New Roman" panose="02020603050405020304" pitchFamily="18" charset="0"/>
              </a:rPr>
              <a:t>일 때에는 테이프</a:t>
            </a:r>
            <a:r>
              <a:rPr lang="en-US" altLang="ko-KR" sz="1800" kern="100" dirty="0">
                <a:effectLst/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effectLst/>
                <a:latin typeface="+mn-ea"/>
                <a:cs typeface="Times New Roman" panose="02020603050405020304" pitchFamily="18" charset="0"/>
              </a:rPr>
              <a:t>헤드 레지스터를 </a:t>
            </a:r>
            <a:r>
              <a:rPr lang="en-US" altLang="ko-KR" sz="1800" kern="100" dirty="0">
                <a:effectLst/>
                <a:latin typeface="+mn-ea"/>
                <a:cs typeface="Times New Roman" panose="02020603050405020304" pitchFamily="18" charset="0"/>
              </a:rPr>
              <a:t>1</a:t>
            </a:r>
            <a:r>
              <a:rPr lang="ko-KR" altLang="en-US" sz="1800" kern="100" dirty="0">
                <a:effectLst/>
                <a:latin typeface="+mn-ea"/>
                <a:cs typeface="Times New Roman" panose="02020603050405020304" pitchFamily="18" charset="0"/>
              </a:rPr>
              <a:t>행</a:t>
            </a:r>
            <a:r>
              <a:rPr lang="en-US" altLang="ko-KR" sz="1800" kern="100" dirty="0">
                <a:effectLst/>
                <a:latin typeface="+mn-ea"/>
                <a:cs typeface="Times New Roman" panose="02020603050405020304" pitchFamily="18" charset="0"/>
              </a:rPr>
              <a:t>, 2</a:t>
            </a:r>
            <a:r>
              <a:rPr lang="ko-KR" altLang="en-US" sz="1800" kern="100" dirty="0">
                <a:effectLst/>
                <a:latin typeface="+mn-ea"/>
                <a:cs typeface="Times New Roman" panose="02020603050405020304" pitchFamily="18" charset="0"/>
              </a:rPr>
              <a:t>행에 출력한다</a:t>
            </a:r>
            <a:r>
              <a:rPr lang="en-US" altLang="ko-KR" sz="1800" kern="100" dirty="0">
                <a:effectLst/>
                <a:latin typeface="+mn-ea"/>
                <a:cs typeface="Times New Roman" panose="02020603050405020304" pitchFamily="18" charset="0"/>
              </a:rPr>
              <a:t>.</a:t>
            </a:r>
          </a:p>
          <a:p>
            <a:r>
              <a:rPr lang="en-US" altLang="ko-KR" sz="1800" kern="100" dirty="0">
                <a:effectLst/>
                <a:latin typeface="+mn-ea"/>
                <a:cs typeface="Times New Roman" panose="02020603050405020304" pitchFamily="18" charset="0"/>
              </a:rPr>
              <a:t>1~6</a:t>
            </a:r>
            <a:r>
              <a:rPr lang="ko-KR" altLang="en-US" sz="1800" kern="100" dirty="0">
                <a:effectLst/>
                <a:latin typeface="+mn-ea"/>
                <a:cs typeface="Times New Roman" panose="02020603050405020304" pitchFamily="18" charset="0"/>
              </a:rPr>
              <a:t>일 때에는 </a:t>
            </a:r>
            <a:r>
              <a:rPr lang="en-US" altLang="ko-KR" sz="1800" kern="100" dirty="0">
                <a:effectLst/>
                <a:latin typeface="+mn-ea"/>
                <a:cs typeface="Times New Roman" panose="02020603050405020304" pitchFamily="18" charset="0"/>
              </a:rPr>
              <a:t>CU </a:t>
            </a:r>
            <a:r>
              <a:rPr lang="ko-KR" altLang="en-US" sz="1800" kern="100" dirty="0">
                <a:effectLst/>
                <a:latin typeface="+mn-ea"/>
                <a:cs typeface="Times New Roman" panose="02020603050405020304" pitchFamily="18" charset="0"/>
              </a:rPr>
              <a:t>신호에 따라 알맞은 텍스트를 출력한다</a:t>
            </a:r>
            <a:r>
              <a:rPr lang="en-US" altLang="ko-KR" sz="1800" kern="100" dirty="0">
                <a:latin typeface="+mn-ea"/>
                <a:cs typeface="Times New Roman" panose="02020603050405020304" pitchFamily="18" charset="0"/>
              </a:rPr>
              <a:t>.</a:t>
            </a:r>
            <a:endParaRPr lang="en-US" altLang="ko-KR" sz="18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F0FC374-742C-44DD-96F4-389859DDD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648" y="1106424"/>
            <a:ext cx="8185897" cy="36794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3787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6027F030-58A9-44B8-ABF5-0372D2954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328306-71F0-4C12-A2D9-7C857146B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1666" y="741294"/>
            <a:ext cx="5422335" cy="5422335"/>
          </a:xfrm>
          <a:custGeom>
            <a:avLst/>
            <a:gdLst>
              <a:gd name="connsiteX0" fmla="*/ 0 w 5422335"/>
              <a:gd name="connsiteY0" fmla="*/ 539819 h 5422335"/>
              <a:gd name="connsiteX1" fmla="*/ 539819 w 5422335"/>
              <a:gd name="connsiteY1" fmla="*/ 0 h 5422335"/>
              <a:gd name="connsiteX2" fmla="*/ 5422335 w 5422335"/>
              <a:gd name="connsiteY2" fmla="*/ 0 h 5422335"/>
              <a:gd name="connsiteX3" fmla="*/ 5422335 w 5422335"/>
              <a:gd name="connsiteY3" fmla="*/ 4816159 h 5422335"/>
              <a:gd name="connsiteX4" fmla="*/ 4816159 w 5422335"/>
              <a:gd name="connsiteY4" fmla="*/ 5422335 h 5422335"/>
              <a:gd name="connsiteX5" fmla="*/ 1331251 w 5422335"/>
              <a:gd name="connsiteY5" fmla="*/ 5422335 h 5422335"/>
              <a:gd name="connsiteX6" fmla="*/ 0 w 5422335"/>
              <a:gd name="connsiteY6" fmla="*/ 4091084 h 5422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22335" h="5422335">
                <a:moveTo>
                  <a:pt x="0" y="539819"/>
                </a:moveTo>
                <a:lnTo>
                  <a:pt x="539819" y="0"/>
                </a:lnTo>
                <a:lnTo>
                  <a:pt x="5422335" y="0"/>
                </a:lnTo>
                <a:lnTo>
                  <a:pt x="5422335" y="4816159"/>
                </a:lnTo>
                <a:lnTo>
                  <a:pt x="4816159" y="5422335"/>
                </a:lnTo>
                <a:lnTo>
                  <a:pt x="1331251" y="5422335"/>
                </a:lnTo>
                <a:lnTo>
                  <a:pt x="0" y="4091084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4AB010C-C307-4A53-9D97-39C6AAB2E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917505" y="-622183"/>
            <a:ext cx="1508163" cy="1508163"/>
          </a:xfrm>
          <a:custGeom>
            <a:avLst/>
            <a:gdLst>
              <a:gd name="connsiteX0" fmla="*/ 0 w 1508163"/>
              <a:gd name="connsiteY0" fmla="*/ 1321630 h 1508163"/>
              <a:gd name="connsiteX1" fmla="*/ 1321630 w 1508163"/>
              <a:gd name="connsiteY1" fmla="*/ 0 h 1508163"/>
              <a:gd name="connsiteX2" fmla="*/ 1508163 w 1508163"/>
              <a:gd name="connsiteY2" fmla="*/ 0 h 1508163"/>
              <a:gd name="connsiteX3" fmla="*/ 1508163 w 1508163"/>
              <a:gd name="connsiteY3" fmla="*/ 1508163 h 1508163"/>
              <a:gd name="connsiteX4" fmla="*/ 0 w 1508163"/>
              <a:gd name="connsiteY4" fmla="*/ 1508163 h 1508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163" h="1508163">
                <a:moveTo>
                  <a:pt x="0" y="1321630"/>
                </a:moveTo>
                <a:lnTo>
                  <a:pt x="1321630" y="0"/>
                </a:lnTo>
                <a:lnTo>
                  <a:pt x="1508163" y="0"/>
                </a:lnTo>
                <a:lnTo>
                  <a:pt x="1508163" y="1508163"/>
                </a:lnTo>
                <a:lnTo>
                  <a:pt x="0" y="150816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52C512-4076-456E-AD89-50B031645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53041" y="342543"/>
            <a:ext cx="678106" cy="67810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C24C9E-C2F4-4FA4-947B-6CBAC7C3A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550345" y="2526029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4B7750-FFCA-4912-AC2E-989EECC9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828903" y="2552919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2494659-52DF-4053-975B-36F06255E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63972" y="5565676"/>
            <a:ext cx="1425687" cy="1425687"/>
          </a:xfrm>
          <a:custGeom>
            <a:avLst/>
            <a:gdLst>
              <a:gd name="connsiteX0" fmla="*/ 0 w 1425687"/>
              <a:gd name="connsiteY0" fmla="*/ 0 h 1425687"/>
              <a:gd name="connsiteX1" fmla="*/ 1425687 w 1425687"/>
              <a:gd name="connsiteY1" fmla="*/ 0 h 1425687"/>
              <a:gd name="connsiteX2" fmla="*/ 1425687 w 1425687"/>
              <a:gd name="connsiteY2" fmla="*/ 819509 h 1425687"/>
              <a:gd name="connsiteX3" fmla="*/ 819509 w 1425687"/>
              <a:gd name="connsiteY3" fmla="*/ 1425687 h 1425687"/>
              <a:gd name="connsiteX4" fmla="*/ 0 w 1425687"/>
              <a:gd name="connsiteY4" fmla="*/ 1425687 h 1425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5687" h="1425687">
                <a:moveTo>
                  <a:pt x="0" y="0"/>
                </a:moveTo>
                <a:lnTo>
                  <a:pt x="1425687" y="0"/>
                </a:lnTo>
                <a:lnTo>
                  <a:pt x="1425687" y="819509"/>
                </a:lnTo>
                <a:lnTo>
                  <a:pt x="819509" y="1425687"/>
                </a:lnTo>
                <a:lnTo>
                  <a:pt x="0" y="1425687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E807326-229C-458C-BDA0-C72126216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CADE1D5-E79C-4CEF-BEFD-B66EFB394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D43423-33F3-485C-8723-ECCAED808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감사합니다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54FC8EB5-1620-43B8-B816-8A91B6EA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3866" y="5708769"/>
            <a:ext cx="2313591" cy="1156796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D544515-9F93-4809-A102-B49C85F46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797" y="6332156"/>
            <a:ext cx="1066816" cy="53340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66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335</Words>
  <Application>Microsoft Office PowerPoint</Application>
  <PresentationFormat>와이드스크린</PresentationFormat>
  <Paragraphs>58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Calibri</vt:lpstr>
      <vt:lpstr>Wingdings</vt:lpstr>
      <vt:lpstr>Office 테마</vt:lpstr>
      <vt:lpstr>Term Project 제안서 범용 튜링 머신</vt:lpstr>
      <vt:lpstr>튜링 머신</vt:lpstr>
      <vt:lpstr>입력 및 출력</vt:lpstr>
      <vt:lpstr>구현 (CU)</vt:lpstr>
      <vt:lpstr>구현 (입력)</vt:lpstr>
      <vt:lpstr>구현 (DP)</vt:lpstr>
      <vt:lpstr>구현 (DP)</vt:lpstr>
      <vt:lpstr>구현 (출력)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선재</dc:creator>
  <cp:lastModifiedBy>윤선재</cp:lastModifiedBy>
  <cp:revision>52</cp:revision>
  <dcterms:created xsi:type="dcterms:W3CDTF">2021-11-15T09:49:55Z</dcterms:created>
  <dcterms:modified xsi:type="dcterms:W3CDTF">2021-11-18T08:27:58Z</dcterms:modified>
</cp:coreProperties>
</file>