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8895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74B717-AA9A-4C77-9036-B2A170E67C5C}">
  <a:tblStyle styleId="{5A74B717-AA9A-4C77-9036-B2A170E67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오늘 발표를 맡게 된 장원석이라고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주제는 10강인 해시 테이블의 Open Addressing 방식과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그 간단한 예시를 하나 들고자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5a6ca1ed3_0_6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5a6ca1e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5a6ca1ed3_0_103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5a6ca1e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5a6ca1ed3_0_14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5a6ca1ed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5a6ca1ed3_0_165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5a6ca1ed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5a6ca1ed3_0_183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5a6ca1ed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5a6ca1ed3_0_203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5a6ca1ed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5a6ca1ed3_0_23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65a6ca1ed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5a6ca1ed3_0_265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65a6ca1ed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d88882990_0_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d88882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강의에서 설명한 목차는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무엇이고, 어떻게 구현하며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삭제 연산은 어떻게 하고 마지막으로 해시가 사용되는 간단한 예시입니다.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d85d91967_0_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d85d919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List 기반의 Chaining 방식과 대조되는 것으로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메모리 공간을 한정한 Array 기반의 해시 방식이다.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인덱스는 하나의 값만을 저장할 수 있으므로 충돌이 나면 빈 자리를 찾아 이를 해소해주어야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해시를 통해 찾은 주소가 열려 있으므로 Open Addressing이라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36aea24a_0_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36aea2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5a6ca1c19_0_1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5a6ca1c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5a6ca1c19_0_2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5a6ca1c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5a6ca1ed3_0_2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5a6ca1e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5a6ca1ed3_0_4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5a6ca1e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5a6ca1ed3_0_5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5a6ca1e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799073" y="3807170"/>
            <a:ext cx="591336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4776" y="4233168"/>
            <a:ext cx="103995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496" y="1673700"/>
            <a:ext cx="11358000" cy="2520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496" y="4304567"/>
            <a:ext cx="113580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4776" y="2855000"/>
            <a:ext cx="10467000" cy="1148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503" y="701800"/>
            <a:ext cx="83007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4475" y="0"/>
            <a:ext cx="6094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4556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3911" y="1441867"/>
            <a:ext cx="5392200" cy="22803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3911" y="3793601"/>
            <a:ext cx="5392200" cy="1794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4352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26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7.png"/><Relationship Id="rId13" Type="http://schemas.openxmlformats.org/officeDocument/2006/relationships/image" Target="../media/image39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Relationship Id="rId7" Type="http://schemas.openxmlformats.org/officeDocument/2006/relationships/image" Target="../media/image23.png"/><Relationship Id="rId8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Relationship Id="rId5" Type="http://schemas.openxmlformats.org/officeDocument/2006/relationships/image" Target="../media/image41.png"/><Relationship Id="rId6" Type="http://schemas.openxmlformats.org/officeDocument/2006/relationships/image" Target="../media/image47.png"/><Relationship Id="rId7" Type="http://schemas.openxmlformats.org/officeDocument/2006/relationships/image" Target="../media/image53.png"/><Relationship Id="rId8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Relationship Id="rId5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802.11 with Multiple Antennas </a:t>
            </a:r>
            <a:br>
              <a:rPr lang="en" sz="4700"/>
            </a:br>
            <a:r>
              <a:rPr lang="en" sz="4700"/>
              <a:t>for Dummies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27916" y="5750033"/>
            <a:ext cx="2166300" cy="636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Wonseok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806" y="375933"/>
            <a:ext cx="4167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88876" y="4054036"/>
            <a:ext cx="96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Daniel Halperin*, Wenjun Hu*, Anmol Sheth𐠒, and David Wetherall𐠒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(*University of Washington and 𐠒Intel Labs Seattle)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75813" y="5566428"/>
            <a:ext cx="137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Date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98371" y="5566431"/>
            <a:ext cx="848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28 Apr 2025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288975" y="4721766"/>
            <a:ext cx="96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SIGCOMM ‘10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Direct-Mapped MIMO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MIMO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32250" y="1237800"/>
            <a:ext cx="115275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Direct-Mapped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Transmitter is blind to its channel → directly sends data stream without precoding</a:t>
            </a:r>
            <a:endParaRPr sz="2000">
              <a:solidFill>
                <a:srgbClr val="151515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31575" y="2429700"/>
            <a:ext cx="115275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Zero Forcing (ZF)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Eliminate interference      to zero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 is not always invertible in practice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</a:t>
            </a:r>
            <a:endParaRPr sz="1800">
              <a:solidFill>
                <a:srgbClr val="151515"/>
              </a:solidFill>
            </a:endParaRPr>
          </a:p>
          <a:p>
            <a:pPr indent="205206" lvl="0" marL="7091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⇢ </a:t>
            </a:r>
            <a:r>
              <a:rPr b="1" lang="en" sz="1800">
                <a:solidFill>
                  <a:srgbClr val="151515"/>
                </a:solidFill>
              </a:rPr>
              <a:t>Noise amplification</a:t>
            </a:r>
            <a:r>
              <a:rPr lang="en" sz="1800">
                <a:solidFill>
                  <a:srgbClr val="151515"/>
                </a:solidFill>
              </a:rPr>
              <a:t> problem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Minimum Mean Squared Error (MMSE)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Find      that minimizes MSE between     and 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Minimizing the total error of interference and noise together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MMSE suppresses noise amplification problem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42" name="Google Shape;142;p22" title="[21,21,21,&quot;https://www.codecogs.com/eqnedit.php?latex=H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100" y="2930150"/>
            <a:ext cx="255245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 title="[21,21,21,&quot;https://www.codecogs.com/eqnedit.php?latex=H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375" y="3288900"/>
            <a:ext cx="255245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 title="[21,21,21,&quot;https://www.codecogs.com/eqnedit.php?latex=%5Cquad%20%7CH%7C%20%5Cto%200%2C%20%5Cquad%20%5Ctext%7Bthen%7D%20%5Cquad%20H%5E%7B-1%7D%20%5Cto%20%5Cinfty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250" y="3673600"/>
            <a:ext cx="2763214" cy="25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2"/>
          <p:cNvGrpSpPr/>
          <p:nvPr/>
        </p:nvGrpSpPr>
        <p:grpSpPr>
          <a:xfrm>
            <a:off x="6065863" y="2654938"/>
            <a:ext cx="5894400" cy="1022400"/>
            <a:chOff x="6065863" y="2502538"/>
            <a:chExt cx="5894400" cy="1022400"/>
          </a:xfrm>
        </p:grpSpPr>
        <p:sp>
          <p:nvSpPr>
            <p:cNvPr id="146" name="Google Shape;146;p22"/>
            <p:cNvSpPr/>
            <p:nvPr/>
          </p:nvSpPr>
          <p:spPr>
            <a:xfrm>
              <a:off x="6065863" y="2502538"/>
              <a:ext cx="5894400" cy="1022400"/>
            </a:xfrm>
            <a:prstGeom prst="rect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22"/>
            <p:cNvGrpSpPr/>
            <p:nvPr/>
          </p:nvGrpSpPr>
          <p:grpSpPr>
            <a:xfrm>
              <a:off x="6292052" y="2820675"/>
              <a:ext cx="5442023" cy="573525"/>
              <a:chOff x="6596852" y="1870525"/>
              <a:chExt cx="5442023" cy="573525"/>
            </a:xfrm>
          </p:grpSpPr>
          <p:pic>
            <p:nvPicPr>
              <p:cNvPr id="148" name="Google Shape;148;p22" title="[21,21,21,&quot;https://www.codecogs.com/eqnedit.php?latex=%5Cvec%7By%7D%3DH%5Cvec%7Bx%7D%2B%5Cvec%7Bn%7D#0&quot;]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96852" y="1870525"/>
                <a:ext cx="1857473" cy="3375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9" name="Google Shape;149;p22"/>
              <p:cNvCxnSpPr/>
              <p:nvPr/>
            </p:nvCxnSpPr>
            <p:spPr>
              <a:xfrm>
                <a:off x="8688200" y="2039263"/>
                <a:ext cx="510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50" name="Google Shape;150;p22"/>
              <p:cNvGrpSpPr/>
              <p:nvPr/>
            </p:nvGrpSpPr>
            <p:grpSpPr>
              <a:xfrm>
                <a:off x="9432371" y="1870525"/>
                <a:ext cx="2510704" cy="337500"/>
                <a:chOff x="9101446" y="1413325"/>
                <a:chExt cx="2510704" cy="337500"/>
              </a:xfrm>
            </p:grpSpPr>
            <p:pic>
              <p:nvPicPr>
                <p:cNvPr id="151" name="Google Shape;151;p22" title="[21,21,21,&quot;https://www.codecogs.com/eqnedit.php?latex=H%5E%7B-1%7D%5Cvec%7By%7D%3D%5Cvec%7Bx%7D%2BH%5E%7B-1%7D%5Cvec%7Bn%7D#0&quot;]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9101446" y="1413325"/>
                  <a:ext cx="2510704" cy="337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52" name="Google Shape;152;p22"/>
                <p:cNvCxnSpPr/>
                <p:nvPr/>
              </p:nvCxnSpPr>
              <p:spPr>
                <a:xfrm>
                  <a:off x="10858475" y="1750825"/>
                  <a:ext cx="702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47474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3" name="Google Shape;153;p22"/>
              <p:cNvSpPr txBox="1"/>
              <p:nvPr/>
            </p:nvSpPr>
            <p:spPr>
              <a:xfrm>
                <a:off x="11218975" y="2106550"/>
                <a:ext cx="8199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151515"/>
                    </a:solidFill>
                  </a:rPr>
                  <a:t>noise</a:t>
                </a:r>
                <a:endParaRPr sz="1600">
                  <a:solidFill>
                    <a:srgbClr val="151515"/>
                  </a:solidFill>
                </a:endParaRPr>
              </a:p>
            </p:txBody>
          </p:sp>
        </p:grpSp>
      </p:grpSp>
      <p:pic>
        <p:nvPicPr>
          <p:cNvPr id="154" name="Google Shape;154;p22" title="[21,21,21,&quot;https://www.codecogs.com/eqnedit.php?latex=%5Cvec%7Bx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3375" y="5265725"/>
            <a:ext cx="168549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 title="[21,21,21,&quot;https://www.codecogs.com/eqnedit.php?latex=H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75" y="5265725"/>
            <a:ext cx="255245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 title="[21,21,21,&quot;https://www.codecogs.com/eqnedit.php?latex=W%5Cvec%7By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0225" y="5265737"/>
            <a:ext cx="450522" cy="25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2"/>
          <p:cNvGrpSpPr/>
          <p:nvPr/>
        </p:nvGrpSpPr>
        <p:grpSpPr>
          <a:xfrm>
            <a:off x="7280875" y="4219650"/>
            <a:ext cx="4635900" cy="2262300"/>
            <a:chOff x="7280875" y="4067250"/>
            <a:chExt cx="4635900" cy="2262300"/>
          </a:xfrm>
        </p:grpSpPr>
        <p:sp>
          <p:nvSpPr>
            <p:cNvPr id="158" name="Google Shape;158;p22"/>
            <p:cNvSpPr/>
            <p:nvPr/>
          </p:nvSpPr>
          <p:spPr>
            <a:xfrm>
              <a:off x="7280875" y="4067250"/>
              <a:ext cx="4635900" cy="2262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22"/>
            <p:cNvGrpSpPr/>
            <p:nvPr/>
          </p:nvGrpSpPr>
          <p:grpSpPr>
            <a:xfrm>
              <a:off x="7505077" y="4172988"/>
              <a:ext cx="4136338" cy="337509"/>
              <a:chOff x="6596852" y="4141613"/>
              <a:chExt cx="4136338" cy="337509"/>
            </a:xfrm>
          </p:grpSpPr>
          <p:pic>
            <p:nvPicPr>
              <p:cNvPr id="160" name="Google Shape;160;p22" title="[21,21,21,&quot;https://www.codecogs.com/eqnedit.php?latex=%5Cvec%7Bx%7D%5Capprox%20W%5Cvec%7By%7D#0&quot;]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9432384" y="4141621"/>
                <a:ext cx="1300806" cy="337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22" title="[21,21,21,&quot;https://www.codecogs.com/eqnedit.php?latex=%5Cvec%7By%7D%3DH%5Cvec%7Bx%7D%2B%5Cvec%7Bn%7D#0&quot;]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96852" y="4141613"/>
                <a:ext cx="1857473" cy="3375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2" name="Google Shape;162;p22"/>
              <p:cNvCxnSpPr/>
              <p:nvPr/>
            </p:nvCxnSpPr>
            <p:spPr>
              <a:xfrm>
                <a:off x="8688200" y="4310363"/>
                <a:ext cx="510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63" name="Google Shape;163;p22"/>
            <p:cNvCxnSpPr/>
            <p:nvPr/>
          </p:nvCxnSpPr>
          <p:spPr>
            <a:xfrm>
              <a:off x="9573257" y="5322350"/>
              <a:ext cx="0" cy="395400"/>
            </a:xfrm>
            <a:prstGeom prst="straightConnector1">
              <a:avLst/>
            </a:prstGeom>
            <a:noFill/>
            <a:ln cap="flat" cmpd="sng" w="28575">
              <a:solidFill>
                <a:srgbClr val="4747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64" name="Google Shape;164;p22" title="[21,21,21,&quot;https://www.codecogs.com/eqnedit.php?latex=argmin_W%5Ctext%7BMSE%7D%3D%5Cmathbb%7BE%7D%20%5Cleft%5B%20%5Cleft%5C%7C%20%5Cmathbf%7Bx%7D%20-%20%5Cmathbf%7BW%7D%20%5Cmathbf%7By%7D%20%5Cright%5C%7C%5E2%20%5Cright%5D#0&quot;]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437563" y="4843100"/>
              <a:ext cx="4271371" cy="3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2" title="[21,21,21,&quot;https://www.codecogs.com/eqnedit.php?latex=W%20%3D%20%5Cleft(%20H%5EH%20H%20%2B%20%5Csigma_n%5E2%20%5Cmathbf%7BI%7D%20%5Cright)%5E%7B-1%7D%20H%5EH#0&quot;]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015437" y="5806450"/>
              <a:ext cx="3115637" cy="395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Precoded MIMO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MIMO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Challenge of Direct-mapped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Paths are assumed to be uncorrelated → not often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LoS(Line of Sight) makes H correlated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Noise amplification problem</a:t>
            </a:r>
            <a:endParaRPr sz="16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Solution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Use Singular Value Decomposition for precoding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: unitary matrix (receiver-side rotation)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: diagonal matrix (scaling factor)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: unitary matrix (transmitter-side rotation)</a:t>
            </a:r>
            <a:endParaRPr sz="1800">
              <a:solidFill>
                <a:srgbClr val="151515"/>
              </a:solidFill>
            </a:endParaRPr>
          </a:p>
          <a:p>
            <a:pPr indent="205206" lvl="0" marL="7091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⇢ Use     for precoding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74" name="Google Shape;174;p23" title="[21,21,21,&quot;https://www.codecogs.com/eqnedit.php?latex=H%3DUSV%5EH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550" y="4124150"/>
            <a:ext cx="2549851" cy="450575"/>
          </a:xfrm>
          <a:prstGeom prst="rect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3" title="[21,21,21,&quot;https://www.codecogs.com/eqnedit.php?latex=S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988" y="4184150"/>
            <a:ext cx="15522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 title="[21,21,21,&quot;https://www.codecogs.com/eqnedit.php?latex=V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350" y="4552325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 title="[21,21,21,&quot;https://www.codecogs.com/eqnedit.php?latex=U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1975" y="3815975"/>
            <a:ext cx="18324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 title="[21,21,21,&quot;https://www.codecogs.com/eqnedit.php?latex=V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175" y="4872825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Precoded MIMO (2)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MIMO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331575" y="1098550"/>
            <a:ext cx="11527500" cy="4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Operation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No noise amplification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is unitary matrix → only rotates the noise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87" name="Google Shape;187;p24" title="[21,21,21,&quot;https://www.codecogs.com/eqnedit.php?latex=%5Chat%7Bx%7D%3DVx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963" y="1736713"/>
            <a:ext cx="1118075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 title="[21,21,21,&quot;https://www.codecogs.com/eqnedit.php?latex=y%3DH%5Chat%7Bx%7D%2Bn%3D(US)x%2Bn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138" y="2561254"/>
            <a:ext cx="3654361" cy="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 title="[21,21,21,&quot;https://www.codecogs.com/eqnedit.php?latex=%5Chat%7By%7D%3DU%5EHy%3DSx%2BU%5EHn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213" y="3475238"/>
            <a:ext cx="3014220" cy="33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4"/>
          <p:cNvCxnSpPr/>
          <p:nvPr/>
        </p:nvCxnSpPr>
        <p:spPr>
          <a:xfrm>
            <a:off x="6095325" y="2110988"/>
            <a:ext cx="0" cy="406200"/>
          </a:xfrm>
          <a:prstGeom prst="straightConnector1">
            <a:avLst/>
          </a:prstGeom>
          <a:noFill/>
          <a:ln cap="flat" cmpd="sng" w="28575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6095325" y="2972200"/>
            <a:ext cx="0" cy="406200"/>
          </a:xfrm>
          <a:prstGeom prst="straightConnector1">
            <a:avLst/>
          </a:prstGeom>
          <a:noFill/>
          <a:ln cap="flat" cmpd="sng" w="28575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 txBox="1"/>
          <p:nvPr/>
        </p:nvSpPr>
        <p:spPr>
          <a:xfrm>
            <a:off x="2092400" y="1575563"/>
            <a:ext cx="20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Transmitter: </a:t>
            </a:r>
            <a:endParaRPr sz="2000">
              <a:solidFill>
                <a:srgbClr val="151515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264300" y="2483700"/>
            <a:ext cx="186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Channel: </a:t>
            </a:r>
            <a:endParaRPr sz="2000">
              <a:solidFill>
                <a:srgbClr val="151515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2264300" y="3391825"/>
            <a:ext cx="186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Receiver: 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195" name="Google Shape;195;p24" title="[21,21,21,&quot;https://www.codecogs.com/eqnedit.php?latex=U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850" y="4908550"/>
            <a:ext cx="183243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99253" y="356875"/>
            <a:ext cx="115275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Comparison: Direct-mapped and Precoded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MIMO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000" y="1314700"/>
            <a:ext cx="6923675" cy="50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99253" y="356875"/>
            <a:ext cx="115275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Doppler Effect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Appendix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355446" y="108450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Frequency/Phase Shift 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 : speed of the receiver (m/s)</a:t>
            </a:r>
            <a:endParaRPr sz="20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 : wavelength of the signal (m)</a:t>
            </a:r>
            <a:endParaRPr sz="20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 : angle to direction of motion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Example on OFDM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64 QAM at 2.4 GHz band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</a:t>
            </a:r>
            <a:r>
              <a:rPr lang="en" sz="2000">
                <a:solidFill>
                  <a:srgbClr val="151515"/>
                </a:solidFill>
              </a:rPr>
              <a:t>  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</a:t>
            </a:r>
            <a:endParaRPr sz="1800">
              <a:solidFill>
                <a:srgbClr val="151515"/>
              </a:solidFill>
            </a:endParaRPr>
          </a:p>
          <a:p>
            <a:pPr indent="205206" lvl="0" marL="709193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⇢ 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if 100 OFDM symbols, then </a:t>
            </a:r>
            <a:r>
              <a:rPr lang="en" sz="2000" u="sng">
                <a:solidFill>
                  <a:srgbClr val="151515"/>
                </a:solidFill>
              </a:rPr>
              <a:t>34 degrees</a:t>
            </a:r>
            <a:r>
              <a:rPr lang="en" sz="2000">
                <a:solidFill>
                  <a:srgbClr val="151515"/>
                </a:solidFill>
              </a:rPr>
              <a:t> of shift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1" marL="251993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951" y="3446350"/>
            <a:ext cx="4692651" cy="301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 title="[21,21,21,&quot;https://www.codecogs.com/eqnedit.php?latex=v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6" y="1677452"/>
            <a:ext cx="205348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 title="[21,21,21,&quot;https://www.codecogs.com/eqnedit.php?latex=%5Clambda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284" y="2070902"/>
            <a:ext cx="145770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 title="[21,21,21,&quot;https://www.codecogs.com/eqnedit.php?latex=%5Ctheta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3271" y="2502227"/>
            <a:ext cx="123805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 title="[21,21,21,&quot;https://www.codecogs.com/eqnedit.php?latex=f_D%3D%5Cfrac%7Bv%7D%7B%5Clambda%7Dcos%5Ctheta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5340" y="1301330"/>
            <a:ext cx="2739876" cy="1004375"/>
          </a:xfrm>
          <a:prstGeom prst="rect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26" title="[21,21,21,&quot;https://www.codecogs.com/eqnedit.php?latex=(%5Cbecause%20%5Cfrac%7B%5CDelta%5Cphi%7D%7B%5CDelta%20t%7D%3Dw%3D2%5Cpi%20f_D%2C%5C%20%5CDelta%5Cphi%3D%5Cfrac%7B2%5Cpi%7D%7B%5Clambda%7D%5CDelta%20d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1920" y="2475300"/>
            <a:ext cx="5666729" cy="8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 title="[21,21,21,&quot;https://www.codecogs.com/eqnedit.php?latex=%5Clambda%3D0.125(m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1100" y="4077475"/>
            <a:ext cx="1687650" cy="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 title="[21,21,21,&quot;https://www.codecogs.com/eqnedit.php?latex=v%3D100km%2Fh%5Capprox%2030m%2Fs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41100" y="4436525"/>
            <a:ext cx="2953464" cy="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 title="[21,21,21,&quot;https://www.codecogs.com/eqnedit.php?latex=f_D%3D240Hz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57726" y="5162875"/>
            <a:ext cx="1747414" cy="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 title="[21,21,21,&quot;https://www.codecogs.com/eqnedit.php?latex=T_%7BSYM%7D%3D4%5Cmu%20s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41100" y="4795563"/>
            <a:ext cx="1503300" cy="2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 title="[21,21,21,&quot;https://www.codecogs.com/eqnedit.php?latex=%20%5CDelta%20%5Cphi%20%3D%202%5Cpi%20f_D%20T_%7B%5Ctext%7Bsym%7D%7D%20%5Capprox%200.006%5C%2C%20%5Ctext%7Brad%7D%20%5C%2C%20(%5Capprox%200.34%5E%5Ccirc)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57725" y="5573437"/>
            <a:ext cx="4643773" cy="3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99253" y="356875"/>
            <a:ext cx="115275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LTI System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Appendix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355450" y="1098550"/>
            <a:ext cx="8061600" cy="5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Linear Time Invariant (LTI)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Linear relationship between input and output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Additivity and homogeneity(scaling)</a:t>
            </a:r>
            <a:endParaRPr sz="18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output is shifted as well as the input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system corresponds to a channel in wireless communication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Impulse Response h(x)</a:t>
            </a:r>
            <a:endParaRPr sz="24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System’s response when the input is Dirac Delta </a:t>
            </a:r>
            <a:endParaRPr sz="20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Impulse response completely defines LTI’s behavior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By convolving the continuous input with h(x)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‘Channel gain’ is the impulse response in frequency domain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231" name="Google Shape;231;p27" title="[21,21,21,&quot;https://www.codecogs.com/eqnedit.php?latex=x(t-t_0)%20%5Cxrightarrow%7Bsystem%7D%20h(t-t_0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25" y="2754125"/>
            <a:ext cx="2777752" cy="33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7"/>
          <p:cNvGrpSpPr/>
          <p:nvPr/>
        </p:nvGrpSpPr>
        <p:grpSpPr>
          <a:xfrm>
            <a:off x="7175250" y="3742125"/>
            <a:ext cx="4872025" cy="2843500"/>
            <a:chOff x="7243575" y="3420350"/>
            <a:chExt cx="4872025" cy="2843500"/>
          </a:xfrm>
        </p:grpSpPr>
        <p:pic>
          <p:nvPicPr>
            <p:cNvPr id="233" name="Google Shape;233;p27" title="[21,21,21,&quot;https://www.codecogs.com/eqnedit.php?latex=%5Cdelta(t-%5Ctau)%5Cxrightarrow%7B%7D%20h(t-%5Ctau)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49550" y="3420350"/>
              <a:ext cx="2358711" cy="28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7" title="[21,21,21,&quot;https://www.codecogs.com/eqnedit.php?latex=x_%7Bi%7D%5Cdelta(t-t_i)%5Cxrightarrow%7B%7Dx_%7Bi%7Dh(t-t_i)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8550" y="4168108"/>
              <a:ext cx="2900702" cy="288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7" title="[21,21,21,&quot;https://www.codecogs.com/eqnedit.php?latex=x(t)%3D%5Csum%7Bx_i%5Cdelta(t-t_i)%7D%5Cxrightarrow%7B%7D%20%5Csum%7Bx_ih(t-t_i)%7D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62038" y="4915842"/>
              <a:ext cx="3933732" cy="33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7" title="[21,21,21,&quot;https://www.codecogs.com/eqnedit.php?latex=x(t)%3D%5Cint_%7B-%5Cinfty%7D%5E%7B%5Cinfty%7Dx(%5Ctau)%5Cdelta(t-%5Ctau)d%5Ctau%5Cxrightarrow%7B%7D%20y(t)%3Dx(t)*h(t)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43575" y="5712750"/>
              <a:ext cx="4770652" cy="55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7"/>
            <p:cNvCxnSpPr>
              <a:stCxn id="233" idx="2"/>
              <a:endCxn id="234" idx="0"/>
            </p:cNvCxnSpPr>
            <p:nvPr/>
          </p:nvCxnSpPr>
          <p:spPr>
            <a:xfrm>
              <a:off x="9628905" y="3708700"/>
              <a:ext cx="0" cy="45930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27"/>
            <p:cNvCxnSpPr>
              <a:stCxn id="234" idx="2"/>
              <a:endCxn id="235" idx="0"/>
            </p:cNvCxnSpPr>
            <p:nvPr/>
          </p:nvCxnSpPr>
          <p:spPr>
            <a:xfrm>
              <a:off x="9628901" y="4456459"/>
              <a:ext cx="0" cy="45930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27"/>
            <p:cNvCxnSpPr>
              <a:stCxn id="235" idx="2"/>
              <a:endCxn id="236" idx="0"/>
            </p:cNvCxnSpPr>
            <p:nvPr/>
          </p:nvCxnSpPr>
          <p:spPr>
            <a:xfrm>
              <a:off x="9628903" y="5253342"/>
              <a:ext cx="0" cy="45930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9748600" y="3707500"/>
              <a:ext cx="23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51515"/>
                  </a:solidFill>
                </a:rPr>
                <a:t>Homogeneity</a:t>
              </a:r>
              <a:endParaRPr sz="1800">
                <a:solidFill>
                  <a:srgbClr val="151515"/>
                </a:solidFill>
              </a:endParaRPr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9748600" y="4479875"/>
              <a:ext cx="23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51515"/>
                  </a:solidFill>
                </a:rPr>
                <a:t>Additivity</a:t>
              </a:r>
              <a:endParaRPr sz="1800">
                <a:solidFill>
                  <a:srgbClr val="151515"/>
                </a:solidFill>
              </a:endParaRPr>
            </a:p>
          </p:txBody>
        </p:sp>
        <p:pic>
          <p:nvPicPr>
            <p:cNvPr id="242" name="Google Shape;242;p27" title="[21,21,21,&quot;https://www.codecogs.com/eqnedit.php?latex=%5CDelta%20t%20%5Crightarrow%200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839075" y="5450025"/>
              <a:ext cx="900545" cy="2116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" name="Google Shape;24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5450" y="1715663"/>
            <a:ext cx="5918226" cy="103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 title="[21,21,21,&quot;https://www.codecogs.com/eqnedit.php?latex=%5Cdelta%20(t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38900" y="4411375"/>
            <a:ext cx="490501" cy="3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99253" y="356875"/>
            <a:ext cx="115275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Multipath Fading Models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Appendix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355450" y="1098550"/>
            <a:ext cx="79011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Rayleigh’s Fading 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No dominant line-of-sight path</a:t>
            </a:r>
            <a:endParaRPr sz="20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Many multipath components</a:t>
            </a:r>
            <a:endParaRPr sz="20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Amplitudes follow Rayleigh Distribution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Phases follow uniform distribution (random)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Clarke’s Model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Theoretically based on Rayleigh’s fading</a:t>
            </a:r>
            <a:endParaRPr sz="20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model assumes receiver is moving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Doppler effect is added to Rayleigh Distribution</a:t>
            </a:r>
            <a:endParaRPr sz="18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model gives fading waveform over time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188" y="1098550"/>
            <a:ext cx="3531325" cy="252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 title="[21,21,21,&quot;https://www.codecogs.com/eqnedit.php?latex=R%3D%5Csqrt%7BZ_1%5E2%2BZ_2%5E2%7D%2C%5C%20Z%5Csim%20N(0%2C%201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350" y="2761375"/>
            <a:ext cx="2802398" cy="4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282" y="4115000"/>
            <a:ext cx="5233721" cy="210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8"/>
          <p:cNvCxnSpPr/>
          <p:nvPr/>
        </p:nvCxnSpPr>
        <p:spPr>
          <a:xfrm>
            <a:off x="6185800" y="2477525"/>
            <a:ext cx="510300" cy="0"/>
          </a:xfrm>
          <a:prstGeom prst="straightConnector1">
            <a:avLst/>
          </a:prstGeom>
          <a:noFill/>
          <a:ln cap="flat" cmpd="sng" w="3810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8"/>
          <p:cNvCxnSpPr/>
          <p:nvPr/>
        </p:nvCxnSpPr>
        <p:spPr>
          <a:xfrm>
            <a:off x="6185800" y="5173775"/>
            <a:ext cx="510300" cy="0"/>
          </a:xfrm>
          <a:prstGeom prst="straightConnector1">
            <a:avLst/>
          </a:prstGeom>
          <a:noFill/>
          <a:ln cap="flat" cmpd="sng" w="3810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99253" y="356875"/>
            <a:ext cx="115275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Convolutional Code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Appendix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355450" y="1098550"/>
            <a:ext cx="79011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Forward Error Correction (FEC)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Let receiver detects and corrects error bits</a:t>
            </a:r>
            <a:endParaRPr sz="2000">
              <a:solidFill>
                <a:srgbClr val="151515"/>
              </a:solidFill>
            </a:endParaRPr>
          </a:p>
          <a:p>
            <a:pPr indent="237616" lvl="0" marL="219583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↔ Backward Error Correction (BEC)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 </a:t>
            </a:r>
            <a:r>
              <a:rPr lang="en" sz="1800">
                <a:solidFill>
                  <a:srgbClr val="151515"/>
                </a:solidFill>
              </a:rPr>
              <a:t>Receiver only detects, then requests re-transmission</a:t>
            </a:r>
            <a:endParaRPr sz="16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XOR encoder with shifting</a:t>
            </a:r>
            <a:endParaRPr sz="24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Constraint length </a:t>
            </a:r>
            <a:r>
              <a:rPr b="1" lang="en" sz="2000">
                <a:solidFill>
                  <a:srgbClr val="151515"/>
                </a:solidFill>
              </a:rPr>
              <a:t>K</a:t>
            </a:r>
            <a:endParaRPr b="1"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encoder remembers K bits at a time (K=3 for m, p1, p2)</a:t>
            </a:r>
            <a:endParaRPr sz="18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Coding rate </a:t>
            </a:r>
            <a:r>
              <a:rPr b="1" lang="en" sz="2000">
                <a:solidFill>
                  <a:srgbClr val="151515"/>
                </a:solidFill>
              </a:rPr>
              <a:t>R</a:t>
            </a:r>
            <a:endParaRPr b="1"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number of output functions (R=2 for X</a:t>
            </a:r>
            <a:r>
              <a:rPr baseline="-25000" lang="en" sz="1800">
                <a:solidFill>
                  <a:srgbClr val="151515"/>
                </a:solidFill>
              </a:rPr>
              <a:t>1</a:t>
            </a:r>
            <a:r>
              <a:rPr lang="en" sz="1800">
                <a:solidFill>
                  <a:srgbClr val="151515"/>
                </a:solidFill>
              </a:rPr>
              <a:t>, X</a:t>
            </a:r>
            <a:r>
              <a:rPr baseline="-25000" lang="en" sz="1800">
                <a:solidFill>
                  <a:srgbClr val="151515"/>
                </a:solidFill>
              </a:rPr>
              <a:t>2</a:t>
            </a:r>
            <a:r>
              <a:rPr lang="en" sz="1800">
                <a:solidFill>
                  <a:srgbClr val="151515"/>
                </a:solidFill>
              </a:rPr>
              <a:t>)</a:t>
            </a:r>
            <a:endParaRPr sz="1800">
              <a:solidFill>
                <a:srgbClr val="151515"/>
              </a:solidFill>
            </a:endParaRPr>
          </a:p>
          <a:p>
            <a:pPr indent="-2106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Shift, multiply and add : convolution-like </a:t>
            </a:r>
            <a:endParaRPr sz="2000">
              <a:solidFill>
                <a:srgbClr val="151515"/>
              </a:solidFill>
            </a:endParaRPr>
          </a:p>
          <a:p>
            <a:pPr indent="0" lvl="0" marL="251993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898989"/>
              </a:solidFill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63" y="2046675"/>
            <a:ext cx="4701275" cy="2085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29"/>
          <p:cNvGraphicFramePr/>
          <p:nvPr/>
        </p:nvGraphicFramePr>
        <p:xfrm>
          <a:off x="7361800" y="427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{5A74B717-AA9A-4C77-9036-B2A170E67C5C}</a:tableStyleId>
              </a:tblPr>
              <a:tblGrid>
                <a:gridCol w="1509800"/>
                <a:gridCol w="1509800"/>
                <a:gridCol w="150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Register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 (X</a:t>
                      </a:r>
                      <a:r>
                        <a:rPr b="1" baseline="-25000" lang="en"/>
                        <a:t>1</a:t>
                      </a:r>
                      <a:r>
                        <a:rPr b="1" lang="en"/>
                        <a:t>X</a:t>
                      </a:r>
                      <a:r>
                        <a:rPr b="1" baseline="-25000" lang="en"/>
                        <a:t>2</a:t>
                      </a:r>
                      <a:r>
                        <a:rPr b="1" lang="en"/>
                        <a:t>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15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29"/>
          <p:cNvSpPr txBox="1"/>
          <p:nvPr/>
        </p:nvSpPr>
        <p:spPr>
          <a:xfrm>
            <a:off x="7893400" y="5859725"/>
            <a:ext cx="346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1993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98989"/>
                </a:solidFill>
              </a:rPr>
              <a:t>ex) 101 -&gt; 00 10 11, K=3, R=1/2</a:t>
            </a:r>
            <a:endParaRPr sz="24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53503" y="701800"/>
            <a:ext cx="8300700" cy="5454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Single Antenna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 Antenna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MIMO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Appendix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985420" y="1010733"/>
            <a:ext cx="506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16321" y="251042"/>
            <a:ext cx="113580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Wireless Channels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1571" y="10985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Limited Capacity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max performance is determined by </a:t>
            </a:r>
            <a:r>
              <a:rPr lang="en" sz="2000" u="sng">
                <a:solidFill>
                  <a:srgbClr val="151515"/>
                </a:solidFill>
              </a:rPr>
              <a:t>Shannon’s Limit </a:t>
            </a:r>
            <a:endParaRPr sz="2000" u="sng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C</a:t>
            </a:r>
            <a:r>
              <a:rPr lang="en" sz="1800">
                <a:solidFill>
                  <a:srgbClr val="151515"/>
                </a:solidFill>
              </a:rPr>
              <a:t>: Capacity (bit/sec/Hz)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B</a:t>
            </a:r>
            <a:r>
              <a:rPr lang="en" sz="1800">
                <a:solidFill>
                  <a:srgbClr val="151515"/>
                </a:solidFill>
              </a:rPr>
              <a:t>: Bandwidth (20 Mhz in 802.11a/g)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S/N</a:t>
            </a:r>
            <a:r>
              <a:rPr lang="en" sz="1800">
                <a:solidFill>
                  <a:srgbClr val="151515"/>
                </a:solidFill>
              </a:rPr>
              <a:t>: Signal to Noise Ratio in power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Doubling of signal power yields in + 1 bit/sec/Hz</a:t>
            </a:r>
            <a:endParaRPr sz="2000">
              <a:solidFill>
                <a:srgbClr val="151515"/>
              </a:solidFill>
            </a:endParaRPr>
          </a:p>
          <a:p>
            <a:pPr indent="0" lvl="1" marL="251993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⇢ The key for speed had lied in </a:t>
            </a:r>
            <a:r>
              <a:rPr b="1" lang="en" sz="2000">
                <a:solidFill>
                  <a:srgbClr val="151515"/>
                </a:solidFill>
              </a:rPr>
              <a:t>SNR</a:t>
            </a:r>
            <a:r>
              <a:rPr lang="en" sz="2000">
                <a:solidFill>
                  <a:srgbClr val="151515"/>
                </a:solidFill>
              </a:rPr>
              <a:t> 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Attenuation (Weakening)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Slow fading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Gradual fluctuations of received power over long periods of time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Char char="‒"/>
            </a:pPr>
            <a:r>
              <a:rPr i="1" lang="en" sz="1800">
                <a:solidFill>
                  <a:srgbClr val="898989"/>
                </a:solidFill>
              </a:rPr>
              <a:t>ex)</a:t>
            </a:r>
            <a:r>
              <a:rPr lang="en" sz="1800">
                <a:solidFill>
                  <a:srgbClr val="898989"/>
                </a:solidFill>
              </a:rPr>
              <a:t> </a:t>
            </a:r>
            <a:r>
              <a:rPr i="1" lang="en" sz="1800">
                <a:solidFill>
                  <a:srgbClr val="898989"/>
                </a:solidFill>
              </a:rPr>
              <a:t>path loss, shadowing</a:t>
            </a:r>
            <a:endParaRPr i="1" sz="1800">
              <a:solidFill>
                <a:srgbClr val="898989"/>
              </a:solidFill>
            </a:endParaRPr>
          </a:p>
          <a:p>
            <a:pPr indent="-197995" lvl="1" marL="4499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Fast fading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Large swings in received power over relatively short periods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i="1" lang="en" sz="1800">
                <a:solidFill>
                  <a:srgbClr val="898989"/>
                </a:solidFill>
              </a:rPr>
              <a:t>ex)</a:t>
            </a:r>
            <a:r>
              <a:rPr lang="en" sz="1800">
                <a:solidFill>
                  <a:srgbClr val="898989"/>
                </a:solidFill>
              </a:rPr>
              <a:t> </a:t>
            </a:r>
            <a:r>
              <a:rPr i="1" lang="en" sz="1800">
                <a:solidFill>
                  <a:srgbClr val="898989"/>
                </a:solidFill>
              </a:rPr>
              <a:t>multi-path, doppler effect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78" name="Google Shape;78;p15" title="[21,21,21,&quot;https://www.codecogs.com/eqnedit.php?latex=C%3DB%5Clog_2%7B(1%2B%5Cfrac%7BS%7D%7BN%7D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725" y="2049050"/>
            <a:ext cx="4520374" cy="11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Attenuation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31571" y="10223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Multi-Path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Multi-path effects depend on the phases of signals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Some unlucky frequencies in 20 MHz may be wiped out</a:t>
            </a:r>
            <a:endParaRPr sz="1800">
              <a:solidFill>
                <a:srgbClr val="151515"/>
              </a:solidFill>
            </a:endParaRPr>
          </a:p>
          <a:p>
            <a:pPr indent="205206" lvl="0" marL="709193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⇢ Frequency Selective</a:t>
            </a:r>
            <a:endParaRPr sz="22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Independent for locations separated by half a wavelength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Half a wavelength = 180 degrees of shift = 6cm for 2.4Ghz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Ref. Clarke’s</a:t>
            </a:r>
            <a:r>
              <a:rPr b="1" lang="en" sz="1800">
                <a:solidFill>
                  <a:srgbClr val="151515"/>
                </a:solidFill>
              </a:rPr>
              <a:t> </a:t>
            </a:r>
            <a:r>
              <a:rPr lang="en" sz="1800">
                <a:solidFill>
                  <a:srgbClr val="151515"/>
                </a:solidFill>
              </a:rPr>
              <a:t>fading model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Attenuated Signal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Slow fading + fast fading</a:t>
            </a:r>
            <a:endParaRPr sz="20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Signal fluctuates in effect of multipath and doppler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900" y="1148763"/>
            <a:ext cx="4474049" cy="23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269" y="3874525"/>
            <a:ext cx="5227324" cy="2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31571" y="251042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OFDM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1571" y="10223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Orthogonal Frequency Division Modulation</a:t>
            </a:r>
            <a:endParaRPr sz="24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20 Mhz into 64 subcarriers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48 subcarriers for data transfer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4 subcarriers for pilot tones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12 subcarriers for guard (unused)</a:t>
            </a:r>
            <a:endParaRPr sz="18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Subcarriers are orthogonally divided in frequency domain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All other subcarriers do not contribute to the carrier’s waveform (amplitude)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OFDM benefits from frequency, time and spatial </a:t>
            </a:r>
            <a:r>
              <a:rPr i="1" lang="en" sz="2000">
                <a:solidFill>
                  <a:srgbClr val="151515"/>
                </a:solidFill>
              </a:rPr>
              <a:t>diversity</a:t>
            </a:r>
            <a:endParaRPr i="1"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i="1" lang="en" sz="1800">
                <a:solidFill>
                  <a:srgbClr val="151515"/>
                </a:solidFill>
              </a:rPr>
              <a:t>Diversity</a:t>
            </a:r>
            <a:r>
              <a:rPr lang="en" sz="1800">
                <a:solidFill>
                  <a:srgbClr val="151515"/>
                </a:solidFill>
              </a:rPr>
              <a:t>: spreading of information with redundancy</a:t>
            </a:r>
            <a:endParaRPr sz="1800">
              <a:solidFill>
                <a:srgbClr val="151515"/>
              </a:solidFill>
            </a:endParaRPr>
          </a:p>
          <a:p>
            <a:pPr indent="0" lvl="0" marL="676783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51515"/>
              </a:solidFill>
            </a:endParaRPr>
          </a:p>
          <a:p>
            <a:pPr indent="-2720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Quadrature Amplitude Modulation (QAM)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M-ary bit modulation scheme in IQ* plane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898989"/>
              </a:buClr>
              <a:buSzPts val="1800"/>
              <a:buChar char="‒"/>
            </a:pPr>
            <a:r>
              <a:rPr i="1" lang="en" sz="1800">
                <a:solidFill>
                  <a:srgbClr val="898989"/>
                </a:solidFill>
              </a:rPr>
              <a:t>ex) 16-QAM(4 bits), 32-QAM(5 bits), ...</a:t>
            </a:r>
            <a:endParaRPr i="1" sz="1800">
              <a:solidFill>
                <a:srgbClr val="898989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Each symbol is carried to a subcarrier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125" y="985450"/>
            <a:ext cx="3997126" cy="21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623" y="4457248"/>
            <a:ext cx="5199301" cy="19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Diversity Benefits of OFDM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Single Antenna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31571" y="1098552"/>
            <a:ext cx="11527500" cy="5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Frequency diversity</a:t>
            </a:r>
            <a:endParaRPr sz="2400">
              <a:solidFill>
                <a:srgbClr val="151515"/>
              </a:solidFill>
            </a:endParaRPr>
          </a:p>
          <a:p>
            <a:pPr indent="-1852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Different frequencies, different fading</a:t>
            </a:r>
            <a:endParaRPr sz="2000">
              <a:solidFill>
                <a:srgbClr val="151515"/>
              </a:solidFill>
            </a:endParaRPr>
          </a:p>
          <a:p>
            <a:pPr indent="205206" lvl="0" marL="2519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⇢</a:t>
            </a:r>
            <a:r>
              <a:rPr i="1" lang="en" sz="1800">
                <a:solidFill>
                  <a:srgbClr val="151515"/>
                </a:solidFill>
              </a:rPr>
              <a:t> Frequency selective</a:t>
            </a:r>
            <a:endParaRPr i="1" sz="1800">
              <a:solidFill>
                <a:srgbClr val="151515"/>
              </a:solidFill>
            </a:endParaRPr>
          </a:p>
          <a:p>
            <a:pPr indent="-1852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Spread data bits into multiple subcarriers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Coding scheme</a:t>
            </a:r>
            <a:r>
              <a:rPr lang="en" sz="1800">
                <a:solidFill>
                  <a:srgbClr val="151515"/>
                </a:solidFill>
              </a:rPr>
              <a:t>: adds redundant bits by coding rate R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Interleaving</a:t>
            </a:r>
            <a:r>
              <a:rPr lang="en" sz="1800">
                <a:solidFill>
                  <a:srgbClr val="151515"/>
                </a:solidFill>
              </a:rPr>
              <a:t>: spread the redundancy across subcarriers</a:t>
            </a:r>
            <a:endParaRPr sz="1800">
              <a:solidFill>
                <a:srgbClr val="151515"/>
              </a:solidFill>
            </a:endParaRPr>
          </a:p>
          <a:p>
            <a:pPr indent="0" lvl="0" marL="2519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⇢	 Less likely dropping a frame out of deep fade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Time diversity</a:t>
            </a:r>
            <a:endParaRPr sz="2400">
              <a:solidFill>
                <a:srgbClr val="151515"/>
              </a:solidFill>
            </a:endParaRPr>
          </a:p>
          <a:p>
            <a:pPr indent="-1852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Slower symbols in parallel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312.5 kHz per symbol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 </a:t>
            </a:r>
            <a:endParaRPr sz="16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Instead of fast symbols on a wideband</a:t>
            </a:r>
            <a:endParaRPr sz="2000">
              <a:solidFill>
                <a:srgbClr val="151515"/>
              </a:solidFill>
            </a:endParaRPr>
          </a:p>
          <a:p>
            <a:pPr indent="0" lvl="0" marL="2519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⇢ Less likely to be distorted by quick change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725" y="4050975"/>
            <a:ext cx="6729600" cy="24956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8" title="[21,21,21,&quot;https://www.codecogs.com/eqnedit.php?latex=%20T_%7BSYM%7D%20%3D%20%5Cfrac%7B1%7D%7B312.5k%7D%3D3.2%20%5Cmu%20s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925" y="5095650"/>
            <a:ext cx="2032575" cy="40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>
            <a:stCxn id="102" idx="0"/>
          </p:cNvCxnSpPr>
          <p:nvPr/>
        </p:nvCxnSpPr>
        <p:spPr>
          <a:xfrm flipH="1" rot="5400000">
            <a:off x="7275875" y="2558325"/>
            <a:ext cx="1142100" cy="1843200"/>
          </a:xfrm>
          <a:prstGeom prst="bentConnector2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Spatial Diversity - Receiver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Multi Antenna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00" y="3248488"/>
            <a:ext cx="6687026" cy="21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Selection Combining (SEL)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Select the antenna with the strongest SNR*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all the other antennas are ignored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Standard method of 802.11a/g APs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Maximum Ratio Combining (MRC)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1. Estimate the channel gains H in frequency domain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By computing from preamble’s training field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 Rotate and scale the received signals Y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By applying the complex conjugate of h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3. Sum up the aligned channel responses  </a:t>
            </a:r>
            <a:endParaRPr sz="2000">
              <a:solidFill>
                <a:srgbClr val="151515"/>
              </a:solidFill>
            </a:endParaRPr>
          </a:p>
          <a:p>
            <a:pPr indent="0" lvl="1" marL="251993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⇢ MRC is known to be optimal to maximize SIMO capacity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8700" y="962176"/>
            <a:ext cx="2900700" cy="228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[21,21,21,&quot;https://www.codecogs.com/eqnedit.php?latex=y_i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4275" y="4936125"/>
            <a:ext cx="218281" cy="211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*</a:t>
            </a:r>
            <a:r>
              <a:rPr b="1" lang="en">
                <a:solidFill>
                  <a:srgbClr val="151515"/>
                </a:solidFill>
              </a:rPr>
              <a:t>SNR</a:t>
            </a:r>
            <a:r>
              <a:rPr lang="en">
                <a:solidFill>
                  <a:srgbClr val="151515"/>
                </a:solidFill>
              </a:rPr>
              <a:t>: Signal to Noise Ratio</a:t>
            </a:r>
            <a:endParaRPr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Comparison: SEL and MRC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Multi Antenna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5" y="1477463"/>
            <a:ext cx="6964025" cy="47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6823150" y="1925549"/>
            <a:ext cx="50358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Antenna A has the worst fluctuations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signal variation of </a:t>
            </a:r>
            <a:r>
              <a:rPr lang="en" sz="1800">
                <a:solidFill>
                  <a:srgbClr val="151515"/>
                </a:solidFill>
                <a:highlight>
                  <a:srgbClr val="F4CCCC"/>
                </a:highlight>
              </a:rPr>
              <a:t>20 dB </a:t>
            </a:r>
            <a:endParaRPr sz="1800">
              <a:solidFill>
                <a:srgbClr val="151515"/>
              </a:solidFill>
              <a:highlight>
                <a:srgbClr val="F4CCCC"/>
              </a:highlight>
            </a:endParaRPr>
          </a:p>
          <a:p>
            <a:pPr indent="0" lvl="0" marL="676783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  <a:highlight>
                <a:srgbClr val="F4CCCC"/>
              </a:highlight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Antenna B is chosen in </a:t>
            </a:r>
            <a:r>
              <a:rPr lang="en" sz="2000" u="sng">
                <a:solidFill>
                  <a:srgbClr val="151515"/>
                </a:solidFill>
              </a:rPr>
              <a:t>SEL</a:t>
            </a:r>
            <a:endParaRPr sz="2000" u="sng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signal variation of </a:t>
            </a:r>
            <a:r>
              <a:rPr lang="en" sz="1800">
                <a:solidFill>
                  <a:srgbClr val="151515"/>
                </a:solidFill>
                <a:highlight>
                  <a:srgbClr val="FFF2CC"/>
                </a:highlight>
              </a:rPr>
              <a:t>15 dB</a:t>
            </a:r>
            <a:endParaRPr sz="1800">
              <a:solidFill>
                <a:srgbClr val="151515"/>
              </a:solidFill>
              <a:highlight>
                <a:srgbClr val="FFF2CC"/>
              </a:highlight>
            </a:endParaRPr>
          </a:p>
          <a:p>
            <a:pPr indent="0" lvl="0" marL="676783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  <a:highlight>
                <a:srgbClr val="FFF2CC"/>
              </a:highlight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Weighted sum of signals in </a:t>
            </a:r>
            <a:r>
              <a:rPr lang="en" sz="2000" u="sng">
                <a:solidFill>
                  <a:srgbClr val="151515"/>
                </a:solidFill>
              </a:rPr>
              <a:t>MRC</a:t>
            </a:r>
            <a:endParaRPr sz="2000" u="sng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signal variation of </a:t>
            </a:r>
            <a:r>
              <a:rPr lang="en" sz="1800">
                <a:solidFill>
                  <a:srgbClr val="151515"/>
                </a:solidFill>
                <a:highlight>
                  <a:srgbClr val="D9EAD3"/>
                </a:highlight>
              </a:rPr>
              <a:t>5 dB</a:t>
            </a:r>
            <a:endParaRPr sz="1800">
              <a:solidFill>
                <a:srgbClr val="151515"/>
              </a:solidFill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Spatial Diversity - Transmitter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Multi Antenna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Selection Combining (SEL)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Select the antenna with the strongest SNR*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Maximum Ratio Combining (MRC)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Channel state feedback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Transmitter must know channel’s state beforehand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Alternatively, transmitter can learn the channel gains when it receives a packet</a:t>
            </a:r>
            <a:endParaRPr sz="16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Precoding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Phase adjustment (based on </a:t>
            </a:r>
            <a:r>
              <a:rPr lang="en" sz="1800" u="sng">
                <a:solidFill>
                  <a:srgbClr val="151515"/>
                </a:solidFill>
              </a:rPr>
              <a:t>phase shift</a:t>
            </a:r>
            <a:r>
              <a:rPr lang="en" sz="1800">
                <a:solidFill>
                  <a:srgbClr val="151515"/>
                </a:solidFill>
              </a:rPr>
              <a:t> of channel)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Amplitude weighting (based on </a:t>
            </a:r>
            <a:r>
              <a:rPr lang="en" sz="1800" u="sng">
                <a:solidFill>
                  <a:srgbClr val="151515"/>
                </a:solidFill>
              </a:rPr>
              <a:t>SNR</a:t>
            </a:r>
            <a:r>
              <a:rPr lang="en" sz="1800">
                <a:solidFill>
                  <a:srgbClr val="151515"/>
                </a:solidFill>
              </a:rPr>
              <a:t>)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Beamforming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signals combine constructively at the receiver’s antenna</a:t>
            </a:r>
            <a:endParaRPr sz="1800">
              <a:solidFill>
                <a:srgbClr val="151515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*</a:t>
            </a:r>
            <a:r>
              <a:rPr b="1" lang="en">
                <a:solidFill>
                  <a:srgbClr val="151515"/>
                </a:solidFill>
              </a:rPr>
              <a:t>SNR</a:t>
            </a:r>
            <a:r>
              <a:rPr lang="en">
                <a:solidFill>
                  <a:srgbClr val="151515"/>
                </a:solidFill>
              </a:rPr>
              <a:t>: Signal to Noise Ratio</a:t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00" y="3898777"/>
            <a:ext cx="3882625" cy="1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