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88950"/>
  <p:notesSz cx="6858000" cy="9144000"/>
  <p:embeddedFontLst>
    <p:embeddedFont>
      <p:font typeface="Average"/>
      <p:regular r:id="rId21"/>
    </p:embeddedFont>
    <p:embeddedFont>
      <p:font typeface="Oswald"/>
      <p:regular r:id="rId22"/>
      <p:bold r:id="rId23"/>
    </p:embeddedFont>
    <p:embeddedFont>
      <p:font typeface="Century Gothic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3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Oswald-regular.fntdata"/><Relationship Id="rId21" Type="http://schemas.openxmlformats.org/officeDocument/2006/relationships/font" Target="fonts/Average-regular.fntdata"/><Relationship Id="rId24" Type="http://schemas.openxmlformats.org/officeDocument/2006/relationships/font" Target="fonts/CenturyGothic-regular.fntdata"/><Relationship Id="rId23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enturyGothic-italic.fntdata"/><Relationship Id="rId25" Type="http://schemas.openxmlformats.org/officeDocument/2006/relationships/font" Target="fonts/CenturyGothic-bold.fntdata"/><Relationship Id="rId27" Type="http://schemas.openxmlformats.org/officeDocument/2006/relationships/font" Target="fonts/CenturyGothic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오늘 발표를 맡게 된 장원석이라고 합니다.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주제는 10강인 해시 테이블의 Open Addressing 방식과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그 간단한 예시를 하나 들고자 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65a7f5b362_0_140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65a7f5b36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Addressing 방식을 따르려면 몇 가지 제약이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첫 째, 배열이기 때문에 슬롯은 단 하나의 데이터만 저장할 수 있으며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둘 째, 해시테이블에 들어갈 원소의 개수가 슬롯의 개수보다 작아야 하며,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 말은 슬롯이 꽉 차서 더이상 들어갈 자리가 없어선 안 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마지막으로 해시함수를 여러번 돌렸을 때 모든 자리를 탐색할 수 있어야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이는 해시함수가 들어갈 자리를 반드시 찾을 수 있어야 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65a7f5b362_0_193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65a7f5b362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Addressing 방식을 따르려면 몇 가지 제약이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첫 째, 배열이기 때문에 슬롯은 단 하나의 데이터만 저장할 수 있으며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둘 째, 해시테이블에 들어갈 원소의 개수가 슬롯의 개수보다 작아야 하며,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 말은 슬롯이 꽉 차서 더이상 들어갈 자리가 없어선 안 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마지막으로 해시함수를 여러번 돌렸을 때 모든 자리를 탐색할 수 있어야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이는 해시함수가 들어갈 자리를 반드시 찾을 수 있어야 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65a7f5b362_0_220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65a7f5b362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Addressing 방식을 따르려면 몇 가지 제약이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첫 째, 배열이기 때문에 슬롯은 단 하나의 데이터만 저장할 수 있으며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둘 째, 해시테이블에 들어갈 원소의 개수가 슬롯의 개수보다 작아야 하며,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 말은 슬롯이 꽉 차서 더이상 들어갈 자리가 없어선 안 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마지막으로 해시함수를 여러번 돌렸을 때 모든 자리를 탐색할 수 있어야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이는 해시함수가 들어갈 자리를 반드시 찾을 수 있어야 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65a7f5b362_0_232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65a7f5b362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Addressing 방식을 따르려면 몇 가지 제약이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첫 째, 배열이기 때문에 슬롯은 단 하나의 데이터만 저장할 수 있으며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둘 째, 해시테이블에 들어갈 원소의 개수가 슬롯의 개수보다 작아야 하며,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 말은 슬롯이 꽉 차서 더이상 들어갈 자리가 없어선 안 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마지막으로 해시함수를 여러번 돌렸을 때 모든 자리를 탐색할 수 있어야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이는 해시함수가 들어갈 자리를 반드시 찾을 수 있어야 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65a7f5b362_0_251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65a7f5b362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Addressing 방식을 따르려면 몇 가지 제약이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첫 째, 배열이기 때문에 슬롯은 단 하나의 데이터만 저장할 수 있으며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둘 째, 해시테이블에 들어갈 원소의 개수가 슬롯의 개수보다 작아야 하며,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 말은 슬롯이 꽉 차서 더이상 들어갈 자리가 없어선 안 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마지막으로 해시함수를 여러번 돌렸을 때 모든 자리를 탐색할 수 있어야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이는 해시함수가 들어갈 자리를 반드시 찾을 수 있어야 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65a7f5b362_0_266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65a7f5b362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Addressing 방식을 따르려면 몇 가지 제약이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첫 째, 배열이기 때문에 슬롯은 단 하나의 데이터만 저장할 수 있으며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둘 째, 해시테이블에 들어갈 원소의 개수가 슬롯의 개수보다 작아야 하며,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 말은 슬롯이 꽉 차서 더이상 들어갈 자리가 없어선 안 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마지막으로 해시함수를 여러번 돌렸을 때 모든 자리를 탐색할 수 있어야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이는 해시함수가 들어갈 자리를 반드시 찾을 수 있어야 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fd88882990_0_0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fd888829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강의에서 설명한 목차는 다음과 같습니다.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Addressing이란 무엇이고, 어떻게 구현하며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삭제 연산은 어떻게 하고 마지막으로 해시가 사용되는 간단한 예시입니다.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5a749fd3e_0_4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5a749fd3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Addressing 방식을 따르려면 몇 가지 제약이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첫 째, 배열이기 때문에 슬롯은 단 하나의 데이터만 저장할 수 있으며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둘 째, 해시테이블에 들어갈 원소의 개수가 슬롯의 개수보다 작아야 하며,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 말은 슬롯이 꽉 차서 더이상 들어갈 자리가 없어선 안 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마지막으로 해시함수를 여러번 돌렸을 때 모든 자리를 탐색할 수 있어야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이는 해시함수가 들어갈 자리를 반드시 찾을 수 있어야 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5a7f5b362_0_5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5a7f5b36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Addressing 방식을 따르려면 몇 가지 제약이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첫 째, 배열이기 때문에 슬롯은 단 하나의 데이터만 저장할 수 있으며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둘 째, 해시테이블에 들어갈 원소의 개수가 슬롯의 개수보다 작아야 하며,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 말은 슬롯이 꽉 차서 더이상 들어갈 자리가 없어선 안 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마지막으로 해시함수를 여러번 돌렸을 때 모든 자리를 탐색할 수 있어야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이는 해시함수가 들어갈 자리를 반드시 찾을 수 있어야 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65a7f5b362_0_27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65a7f5b36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Addressing 방식을 따르려면 몇 가지 제약이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첫 째, 배열이기 때문에 슬롯은 단 하나의 데이터만 저장할 수 있으며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둘 째, 해시테이블에 들어갈 원소의 개수가 슬롯의 개수보다 작아야 하며,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 말은 슬롯이 꽉 차서 더이상 들어갈 자리가 없어선 안 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마지막으로 해시함수를 여러번 돌렸을 때 모든 자리를 탐색할 수 있어야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이는 해시함수가 들어갈 자리를 반드시 찾을 수 있어야 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5a7f5b362_0_49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5a7f5b36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Addressing 방식을 따르려면 몇 가지 제약이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첫 째, 배열이기 때문에 슬롯은 단 하나의 데이터만 저장할 수 있으며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둘 째, 해시테이블에 들어갈 원소의 개수가 슬롯의 개수보다 작아야 하며,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 말은 슬롯이 꽉 차서 더이상 들어갈 자리가 없어선 안 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마지막으로 해시함수를 여러번 돌렸을 때 모든 자리를 탐색할 수 있어야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이는 해시함수가 들어갈 자리를 반드시 찾을 수 있어야 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65a7f5b362_0_73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65a7f5b36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Addressing 방식을 따르려면 몇 가지 제약이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첫 째, 배열이기 때문에 슬롯은 단 하나의 데이터만 저장할 수 있으며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둘 째, 해시테이블에 들어갈 원소의 개수가 슬롯의 개수보다 작아야 하며,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 말은 슬롯이 꽉 차서 더이상 들어갈 자리가 없어선 안 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마지막으로 해시함수를 여러번 돌렸을 때 모든 자리를 탐색할 수 있어야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이는 해시함수가 들어갈 자리를 반드시 찾을 수 있어야 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5a7f5b362_0_104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5a7f5b362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Addressing 방식을 따르려면 몇 가지 제약이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첫 째, 배열이기 때문에 슬롯은 단 하나의 데이터만 저장할 수 있으며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둘 째, 해시테이블에 들어갈 원소의 개수가 슬롯의 개수보다 작아야 하며,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 말은 슬롯이 꽉 차서 더이상 들어갈 자리가 없어선 안 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마지막으로 해시함수를 여러번 돌렸을 때 모든 자리를 탐색할 수 있어야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이는 해시함수가 들어갈 자리를 반드시 찾을 수 있어야 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65a7f5b362_0_122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65a7f5b362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Addressing 방식을 따르려면 몇 가지 제약이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첫 째, 배열이기 때문에 슬롯은 단 하나의 데이터만 저장할 수 있으며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둘 째, 해시테이블에 들어갈 원소의 개수가 슬롯의 개수보다 작아야 하며,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 말은 슬롯이 꽉 차서 더이상 들어갈 자리가 없어선 안 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마지막으로 해시함수를 여러번 돌렸을 때 모든 자리를 탐색할 수 있어야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이는 해시함수가 들어갈 자리를 반드시 찾을 수 있어야 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799073" y="3807170"/>
            <a:ext cx="591336" cy="140843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894786" y="1321067"/>
            <a:ext cx="10399500" cy="2306700"/>
          </a:xfrm>
          <a:prstGeom prst="rect">
            <a:avLst/>
          </a:prstGeom>
        </p:spPr>
        <p:txBody>
          <a:bodyPr anchorCtr="0" anchor="b" bIns="121875" lIns="121875" spcFirstLastPara="1" rIns="121875" wrap="square" tIns="1218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894776" y="4233168"/>
            <a:ext cx="10399500" cy="10569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1317501" y="6241346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415496" y="1673700"/>
            <a:ext cx="11358000" cy="2520900"/>
          </a:xfrm>
          <a:prstGeom prst="rect">
            <a:avLst/>
          </a:prstGeom>
        </p:spPr>
        <p:txBody>
          <a:bodyPr anchorCtr="0" anchor="b" bIns="121875" lIns="121875" spcFirstLastPara="1" rIns="121875" wrap="square" tIns="1218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415496" y="4304567"/>
            <a:ext cx="11358000" cy="17343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11317501" y="6241346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11317501" y="6241346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94776" y="2855000"/>
            <a:ext cx="10467000" cy="11481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11317501" y="6241346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15496" y="593367"/>
            <a:ext cx="11358000" cy="7635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15496" y="1536633"/>
            <a:ext cx="11358000" cy="45552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11317501" y="6241346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415496" y="593367"/>
            <a:ext cx="11358000" cy="7635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15496" y="1536633"/>
            <a:ext cx="5331900" cy="45552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6441588" y="1536633"/>
            <a:ext cx="5331900" cy="45552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11317501" y="6241346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415496" y="593367"/>
            <a:ext cx="11358000" cy="7635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11317501" y="6241346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415496" y="740800"/>
            <a:ext cx="3743100" cy="1007700"/>
          </a:xfrm>
          <a:prstGeom prst="rect">
            <a:avLst/>
          </a:prstGeom>
        </p:spPr>
        <p:txBody>
          <a:bodyPr anchorCtr="0" anchor="b" bIns="121875" lIns="121875" spcFirstLastPara="1" rIns="121875" wrap="square" tIns="121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415496" y="1852800"/>
            <a:ext cx="3743100" cy="42393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11317501" y="6241346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653503" y="701800"/>
            <a:ext cx="8300700" cy="54543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11317501" y="6241346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4475" y="0"/>
            <a:ext cx="60945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6704556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353911" y="1441867"/>
            <a:ext cx="5392200" cy="2280300"/>
          </a:xfrm>
          <a:prstGeom prst="rect">
            <a:avLst/>
          </a:prstGeom>
        </p:spPr>
        <p:txBody>
          <a:bodyPr anchorCtr="0" anchor="b" bIns="121875" lIns="121875" spcFirstLastPara="1" rIns="121875" wrap="square" tIns="1218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353911" y="3793601"/>
            <a:ext cx="5392200" cy="17940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6584352" y="965600"/>
            <a:ext cx="5114700" cy="49269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11317501" y="6241346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415496" y="5640767"/>
            <a:ext cx="7996500" cy="806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11317501" y="6241346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496" y="593367"/>
            <a:ext cx="11358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496" y="1536633"/>
            <a:ext cx="113580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verage"/>
              <a:buChar char="●"/>
              <a:defRPr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●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●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317501" y="6241346"/>
            <a:ext cx="7314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Relationship Id="rId4" Type="http://schemas.openxmlformats.org/officeDocument/2006/relationships/image" Target="../media/image31.png"/><Relationship Id="rId5" Type="http://schemas.openxmlformats.org/officeDocument/2006/relationships/image" Target="../media/image21.png"/><Relationship Id="rId6" Type="http://schemas.openxmlformats.org/officeDocument/2006/relationships/image" Target="../media/image19.png"/><Relationship Id="rId7" Type="http://schemas.openxmlformats.org/officeDocument/2006/relationships/image" Target="../media/image3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Relationship Id="rId4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Relationship Id="rId4" Type="http://schemas.openxmlformats.org/officeDocument/2006/relationships/image" Target="../media/image2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16.png"/><Relationship Id="rId7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7.png"/><Relationship Id="rId7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12.png"/><Relationship Id="rId6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894786" y="1397267"/>
            <a:ext cx="10399500" cy="2306700"/>
          </a:xfrm>
          <a:prstGeom prst="rect">
            <a:avLst/>
          </a:prstGeom>
        </p:spPr>
        <p:txBody>
          <a:bodyPr anchorCtr="0" anchor="b" bIns="121875" lIns="121875" spcFirstLastPara="1" rIns="121875" wrap="square" tIns="1218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Attention Is All You Need</a:t>
            </a:r>
            <a:endParaRPr sz="47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9127916" y="5978633"/>
            <a:ext cx="2166300" cy="6360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Wonseok 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75806" y="375933"/>
            <a:ext cx="41673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1288876" y="4054036"/>
            <a:ext cx="96111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Ashish Vaswani, Noam Shazeer, Niki Parmar, Jakob Uszkoreit, Llion Jones, Aidan N. Gomez, Lukasz Kaiser, and Illia Polosukhin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(Google Brain, Google Research)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375813" y="5795028"/>
            <a:ext cx="13794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Date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1798371" y="5795031"/>
            <a:ext cx="84894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09 June 2025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1288975" y="4950366"/>
            <a:ext cx="961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1" lang="en" sz="1600">
                <a:solidFill>
                  <a:schemeClr val="dk1"/>
                </a:solidFill>
              </a:rPr>
              <a:t>NIPS ‘17</a:t>
            </a:r>
            <a:endParaRPr i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>
            <p:ph type="title"/>
          </p:nvPr>
        </p:nvSpPr>
        <p:spPr>
          <a:xfrm>
            <a:off x="399246" y="356867"/>
            <a:ext cx="6851100" cy="6951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0000"/>
                </a:highlight>
              </a:rPr>
              <a:t>Attention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399250" y="114572"/>
            <a:ext cx="9547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</a:rPr>
              <a:t>Attention</a:t>
            </a:r>
            <a:endParaRPr sz="1500">
              <a:solidFill>
                <a:srgbClr val="666666"/>
              </a:solidFill>
            </a:endParaRPr>
          </a:p>
        </p:txBody>
      </p:sp>
      <p:sp>
        <p:nvSpPr>
          <p:cNvPr id="181" name="Google Shape;181;p22"/>
          <p:cNvSpPr txBox="1"/>
          <p:nvPr/>
        </p:nvSpPr>
        <p:spPr>
          <a:xfrm>
            <a:off x="366150" y="6440250"/>
            <a:ext cx="114597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51515"/>
              </a:solidFill>
            </a:endParaRPr>
          </a:p>
        </p:txBody>
      </p:sp>
      <p:sp>
        <p:nvSpPr>
          <p:cNvPr id="182" name="Google Shape;182;p22"/>
          <p:cNvSpPr txBox="1"/>
          <p:nvPr/>
        </p:nvSpPr>
        <p:spPr>
          <a:xfrm>
            <a:off x="331575" y="1098550"/>
            <a:ext cx="11527500" cy="52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3993" lvl="0" marL="2339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Scaled Dot-Product</a:t>
            </a:r>
            <a:endParaRPr sz="24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QT (Attention Score) grows large with dimensionality d</a:t>
            </a:r>
            <a:r>
              <a:rPr baseline="-25000" lang="en" sz="2000">
                <a:solidFill>
                  <a:srgbClr val="151515"/>
                </a:solidFill>
              </a:rPr>
              <a:t>k</a:t>
            </a:r>
            <a:endParaRPr baseline="-25000" sz="20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                                in this paper</a:t>
            </a:r>
            <a:endParaRPr sz="18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Softmax outputs are pushed toward 1</a:t>
            </a:r>
            <a:endParaRPr sz="18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-233993" lvl="0" marL="2339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Multi-Head Attention</a:t>
            </a:r>
            <a:endParaRPr sz="24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Attention is not sequential</a:t>
            </a:r>
            <a:endParaRPr sz="20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Matrix chunks + Parallel computing + Concatenation</a:t>
            </a:r>
            <a:endParaRPr sz="1800">
              <a:solidFill>
                <a:srgbClr val="151515"/>
              </a:solidFill>
            </a:endParaRPr>
          </a:p>
          <a:p>
            <a:pPr indent="0" lvl="0" marL="449988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</p:txBody>
      </p:sp>
      <p:pic>
        <p:nvPicPr>
          <p:cNvPr id="183" name="Google Shape;18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57363" y="962187"/>
            <a:ext cx="1902475" cy="2410525"/>
          </a:xfrm>
          <a:prstGeom prst="rect">
            <a:avLst/>
          </a:prstGeom>
          <a:noFill/>
          <a:ln cap="flat" cmpd="sng" w="9525">
            <a:solidFill>
              <a:srgbClr val="474747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184" name="Google Shape;184;p22"/>
          <p:cNvGrpSpPr/>
          <p:nvPr/>
        </p:nvGrpSpPr>
        <p:grpSpPr>
          <a:xfrm>
            <a:off x="1784475" y="1667250"/>
            <a:ext cx="4057800" cy="809100"/>
            <a:chOff x="3121750" y="1407175"/>
            <a:chExt cx="4057800" cy="809100"/>
          </a:xfrm>
        </p:grpSpPr>
        <p:sp>
          <p:nvSpPr>
            <p:cNvPr id="185" name="Google Shape;185;p22"/>
            <p:cNvSpPr/>
            <p:nvPr/>
          </p:nvSpPr>
          <p:spPr>
            <a:xfrm>
              <a:off x="3121750" y="1407175"/>
              <a:ext cx="4057800" cy="809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747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86" name="Google Shape;186;p22" title="[21,21,21,&quot;https://www.codecogs.com/eqnedit.php?latex=%5Ctext%7BAttention%7D(Q%2CK%2CV)%3D%5Ctext%7Bsoftmax%7D(%5Cfrac%7BQK%5ET%7D%7B%5Csqrt%7Bd_k%7D%7D)V#0&quot;]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226025" y="1533300"/>
              <a:ext cx="3806058" cy="5511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7" name="Google Shape;187;p22" title="[21,21,21,&quot;https://www.codecogs.com/eqnedit.php?latex=d_k%3Dd_q%3Dd_v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6650" y="2912200"/>
            <a:ext cx="1821570" cy="33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78575" y="3663900"/>
            <a:ext cx="2060050" cy="2554458"/>
          </a:xfrm>
          <a:prstGeom prst="rect">
            <a:avLst/>
          </a:prstGeom>
          <a:noFill/>
          <a:ln cap="flat" cmpd="sng" w="9525">
            <a:solidFill>
              <a:srgbClr val="474747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189" name="Google Shape;189;p22"/>
          <p:cNvGrpSpPr/>
          <p:nvPr/>
        </p:nvGrpSpPr>
        <p:grpSpPr>
          <a:xfrm>
            <a:off x="355446" y="5409217"/>
            <a:ext cx="2226988" cy="809130"/>
            <a:chOff x="1114875" y="5240725"/>
            <a:chExt cx="1983600" cy="720700"/>
          </a:xfrm>
        </p:grpSpPr>
        <p:sp>
          <p:nvSpPr>
            <p:cNvPr id="190" name="Google Shape;190;p22"/>
            <p:cNvSpPr/>
            <p:nvPr/>
          </p:nvSpPr>
          <p:spPr>
            <a:xfrm>
              <a:off x="1114875" y="5240725"/>
              <a:ext cx="874200" cy="208800"/>
            </a:xfrm>
            <a:prstGeom prst="rect">
              <a:avLst/>
            </a:prstGeom>
            <a:solidFill>
              <a:srgbClr val="A27609">
                <a:alpha val="17500"/>
              </a:srgbClr>
            </a:solidFill>
            <a:ln cap="flat" cmpd="sng" w="9525">
              <a:solidFill>
                <a:srgbClr val="4747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2"/>
            <p:cNvSpPr/>
            <p:nvPr/>
          </p:nvSpPr>
          <p:spPr>
            <a:xfrm>
              <a:off x="1114875" y="5496675"/>
              <a:ext cx="874200" cy="208800"/>
            </a:xfrm>
            <a:prstGeom prst="rect">
              <a:avLst/>
            </a:prstGeom>
            <a:solidFill>
              <a:srgbClr val="5BA209">
                <a:alpha val="17500"/>
              </a:srgbClr>
            </a:solidFill>
            <a:ln cap="flat" cmpd="sng" w="9525">
              <a:solidFill>
                <a:srgbClr val="4747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1114875" y="5752625"/>
              <a:ext cx="874200" cy="208800"/>
            </a:xfrm>
            <a:prstGeom prst="rect">
              <a:avLst/>
            </a:prstGeom>
            <a:solidFill>
              <a:srgbClr val="5609A2">
                <a:alpha val="17500"/>
              </a:srgbClr>
            </a:solidFill>
            <a:ln cap="flat" cmpd="sng" w="9525">
              <a:solidFill>
                <a:srgbClr val="4747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3" name="Google Shape;193;p22"/>
            <p:cNvGrpSpPr/>
            <p:nvPr/>
          </p:nvGrpSpPr>
          <p:grpSpPr>
            <a:xfrm flipH="1">
              <a:off x="2377775" y="5240775"/>
              <a:ext cx="720700" cy="720600"/>
              <a:chOff x="2578375" y="5240775"/>
              <a:chExt cx="720700" cy="720600"/>
            </a:xfrm>
          </p:grpSpPr>
          <p:sp>
            <p:nvSpPr>
              <p:cNvPr id="194" name="Google Shape;194;p22"/>
              <p:cNvSpPr/>
              <p:nvPr/>
            </p:nvSpPr>
            <p:spPr>
              <a:xfrm rot="5400000">
                <a:off x="2834375" y="5496675"/>
                <a:ext cx="720600" cy="208800"/>
              </a:xfrm>
              <a:prstGeom prst="rect">
                <a:avLst/>
              </a:prstGeom>
              <a:solidFill>
                <a:srgbClr val="A27609">
                  <a:alpha val="17500"/>
                </a:srgbClr>
              </a:solidFill>
              <a:ln cap="flat" cmpd="sng" w="9525">
                <a:solidFill>
                  <a:srgbClr val="47474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22"/>
              <p:cNvSpPr/>
              <p:nvPr/>
            </p:nvSpPr>
            <p:spPr>
              <a:xfrm rot="5400000">
                <a:off x="2578425" y="5496675"/>
                <a:ext cx="720600" cy="208800"/>
              </a:xfrm>
              <a:prstGeom prst="rect">
                <a:avLst/>
              </a:prstGeom>
              <a:solidFill>
                <a:srgbClr val="5BA209">
                  <a:alpha val="17500"/>
                </a:srgbClr>
              </a:solidFill>
              <a:ln cap="flat" cmpd="sng" w="9525">
                <a:solidFill>
                  <a:srgbClr val="47474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22"/>
              <p:cNvSpPr/>
              <p:nvPr/>
            </p:nvSpPr>
            <p:spPr>
              <a:xfrm rot="5400000">
                <a:off x="2322475" y="5496675"/>
                <a:ext cx="720600" cy="208800"/>
              </a:xfrm>
              <a:prstGeom prst="rect">
                <a:avLst/>
              </a:prstGeom>
              <a:solidFill>
                <a:srgbClr val="5609A2">
                  <a:alpha val="17500"/>
                </a:srgbClr>
              </a:solidFill>
              <a:ln cap="flat" cmpd="sng" w="9525">
                <a:solidFill>
                  <a:srgbClr val="47474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7" name="Google Shape;197;p22"/>
            <p:cNvSpPr/>
            <p:nvPr/>
          </p:nvSpPr>
          <p:spPr>
            <a:xfrm>
              <a:off x="2157475" y="5575125"/>
              <a:ext cx="51900" cy="51900"/>
            </a:xfrm>
            <a:prstGeom prst="flowChartConnector">
              <a:avLst/>
            </a:prstGeom>
            <a:solidFill>
              <a:srgbClr val="151515"/>
            </a:solidFill>
            <a:ln cap="flat" cmpd="sng" w="9525">
              <a:solidFill>
                <a:srgbClr val="4747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98" name="Google Shape;198;p22"/>
          <p:cNvCxnSpPr/>
          <p:nvPr/>
        </p:nvCxnSpPr>
        <p:spPr>
          <a:xfrm>
            <a:off x="2800375" y="5813775"/>
            <a:ext cx="321000" cy="0"/>
          </a:xfrm>
          <a:prstGeom prst="straightConnector1">
            <a:avLst/>
          </a:prstGeom>
          <a:noFill/>
          <a:ln cap="flat" cmpd="sng" w="9525">
            <a:solidFill>
              <a:srgbClr val="47474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" name="Google Shape;199;p22"/>
          <p:cNvSpPr txBox="1"/>
          <p:nvPr/>
        </p:nvSpPr>
        <p:spPr>
          <a:xfrm>
            <a:off x="3251425" y="5582925"/>
            <a:ext cx="168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51515"/>
                </a:solidFill>
              </a:rPr>
              <a:t>Head = 3</a:t>
            </a:r>
            <a:endParaRPr sz="1800">
              <a:solidFill>
                <a:srgbClr val="151515"/>
              </a:solidFill>
            </a:endParaRPr>
          </a:p>
        </p:txBody>
      </p:sp>
      <p:pic>
        <p:nvPicPr>
          <p:cNvPr id="200" name="Google Shape;200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16202" y="5357438"/>
            <a:ext cx="4480899" cy="809125"/>
          </a:xfrm>
          <a:prstGeom prst="rect">
            <a:avLst/>
          </a:prstGeom>
          <a:noFill/>
          <a:ln cap="flat" cmpd="sng" w="9525">
            <a:solidFill>
              <a:srgbClr val="47474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>
            <p:ph type="title"/>
          </p:nvPr>
        </p:nvSpPr>
        <p:spPr>
          <a:xfrm>
            <a:off x="399246" y="356867"/>
            <a:ext cx="6851100" cy="6951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0000"/>
                </a:highlight>
              </a:rPr>
              <a:t>Masking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206" name="Google Shape;206;p23"/>
          <p:cNvSpPr txBox="1"/>
          <p:nvPr/>
        </p:nvSpPr>
        <p:spPr>
          <a:xfrm>
            <a:off x="399250" y="114572"/>
            <a:ext cx="9547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</a:rPr>
              <a:t>Attention</a:t>
            </a:r>
            <a:endParaRPr sz="1500">
              <a:solidFill>
                <a:srgbClr val="666666"/>
              </a:solidFill>
            </a:endParaRPr>
          </a:p>
        </p:txBody>
      </p:sp>
      <p:sp>
        <p:nvSpPr>
          <p:cNvPr id="207" name="Google Shape;207;p23"/>
          <p:cNvSpPr txBox="1"/>
          <p:nvPr/>
        </p:nvSpPr>
        <p:spPr>
          <a:xfrm>
            <a:off x="331450" y="1124363"/>
            <a:ext cx="11527500" cy="52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3993" lvl="0" marL="2339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Infinite Attention Score for later tokens</a:t>
            </a:r>
            <a:endParaRPr sz="24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Prevent decoder from looking ahead at future tokens</a:t>
            </a:r>
            <a:endParaRPr sz="20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Attention value after apply softmax becomes </a:t>
            </a:r>
            <a:r>
              <a:rPr b="1" lang="en" sz="2000">
                <a:solidFill>
                  <a:srgbClr val="151515"/>
                </a:solidFill>
              </a:rPr>
              <a:t>0</a:t>
            </a:r>
            <a:endParaRPr b="1" sz="2000">
              <a:solidFill>
                <a:srgbClr val="151515"/>
              </a:solidFill>
            </a:endParaRPr>
          </a:p>
          <a:p>
            <a:pPr indent="0" lvl="0" marL="449988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</p:txBody>
      </p:sp>
      <p:pic>
        <p:nvPicPr>
          <p:cNvPr id="208" name="Google Shape;20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4874" y="2692674"/>
            <a:ext cx="7860649" cy="3654700"/>
          </a:xfrm>
          <a:prstGeom prst="rect">
            <a:avLst/>
          </a:prstGeom>
          <a:noFill/>
          <a:ln cap="flat" cmpd="sng" w="9525">
            <a:solidFill>
              <a:srgbClr val="47474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>
            <p:ph type="title"/>
          </p:nvPr>
        </p:nvSpPr>
        <p:spPr>
          <a:xfrm>
            <a:off x="399246" y="356867"/>
            <a:ext cx="6851100" cy="6951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0000"/>
                </a:highlight>
              </a:rPr>
              <a:t>Feed Forward Networks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214" name="Google Shape;214;p24"/>
          <p:cNvSpPr txBox="1"/>
          <p:nvPr/>
        </p:nvSpPr>
        <p:spPr>
          <a:xfrm>
            <a:off x="399250" y="114572"/>
            <a:ext cx="9547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</a:rPr>
              <a:t>Encoder and Decoder</a:t>
            </a:r>
            <a:endParaRPr sz="1500">
              <a:solidFill>
                <a:srgbClr val="666666"/>
              </a:solidFill>
            </a:endParaRPr>
          </a:p>
        </p:txBody>
      </p:sp>
      <p:sp>
        <p:nvSpPr>
          <p:cNvPr id="215" name="Google Shape;215;p24"/>
          <p:cNvSpPr txBox="1"/>
          <p:nvPr/>
        </p:nvSpPr>
        <p:spPr>
          <a:xfrm>
            <a:off x="331575" y="1098550"/>
            <a:ext cx="11527500" cy="52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3993" lvl="0" marL="2339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Two-Layer DNN</a:t>
            </a:r>
            <a:endParaRPr sz="24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Input x: attention-applied input matrix</a:t>
            </a:r>
            <a:endParaRPr sz="20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i="1" lang="en" sz="1800">
                <a:solidFill>
                  <a:srgbClr val="151515"/>
                </a:solidFill>
              </a:rPr>
              <a:t>ex) “I am a student” + Attention</a:t>
            </a:r>
            <a:endParaRPr i="1" sz="18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ReLU activation</a:t>
            </a:r>
            <a:endParaRPr sz="20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Adds non-linearity at the end of encoder / decoder</a:t>
            </a:r>
            <a:endParaRPr sz="18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Fully connected layers</a:t>
            </a:r>
            <a:endParaRPr sz="20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i="1" lang="en" sz="1800">
                <a:solidFill>
                  <a:srgbClr val="151515"/>
                </a:solidFill>
              </a:rPr>
              <a:t>ex) 512 -&gt; 2024 -&gt; 512</a:t>
            </a:r>
            <a:endParaRPr i="1" sz="1800">
              <a:solidFill>
                <a:srgbClr val="151515"/>
              </a:solidFill>
            </a:endParaRPr>
          </a:p>
          <a:p>
            <a:pPr indent="0" lvl="0" marL="449988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</p:txBody>
      </p:sp>
      <p:grpSp>
        <p:nvGrpSpPr>
          <p:cNvPr id="216" name="Google Shape;216;p24"/>
          <p:cNvGrpSpPr/>
          <p:nvPr/>
        </p:nvGrpSpPr>
        <p:grpSpPr>
          <a:xfrm>
            <a:off x="8316392" y="1411602"/>
            <a:ext cx="1892274" cy="2534954"/>
            <a:chOff x="9180013" y="1220100"/>
            <a:chExt cx="2064900" cy="2717575"/>
          </a:xfrm>
        </p:grpSpPr>
        <p:pic>
          <p:nvPicPr>
            <p:cNvPr id="217" name="Google Shape;217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256275" y="1220100"/>
              <a:ext cx="1912375" cy="2717575"/>
            </a:xfrm>
            <a:prstGeom prst="rect">
              <a:avLst/>
            </a:prstGeom>
            <a:noFill/>
            <a:ln cap="flat" cmpd="sng" w="9525">
              <a:solidFill>
                <a:srgbClr val="474747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218" name="Google Shape;218;p24"/>
            <p:cNvSpPr/>
            <p:nvPr/>
          </p:nvSpPr>
          <p:spPr>
            <a:xfrm>
              <a:off x="9180013" y="1220100"/>
              <a:ext cx="2064900" cy="1345800"/>
            </a:xfrm>
            <a:prstGeom prst="roundRect">
              <a:avLst>
                <a:gd fmla="val 16667" name="adj"/>
              </a:avLst>
            </a:prstGeom>
            <a:solidFill>
              <a:srgbClr val="5BA209">
                <a:alpha val="17500"/>
              </a:srgbClr>
            </a:solidFill>
            <a:ln cap="flat" cmpd="sng" w="9525">
              <a:solidFill>
                <a:srgbClr val="4747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19" name="Google Shape;21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1778" y="1651900"/>
            <a:ext cx="4761749" cy="474450"/>
          </a:xfrm>
          <a:prstGeom prst="rect">
            <a:avLst/>
          </a:prstGeom>
          <a:noFill/>
          <a:ln cap="flat" cmpd="sng" w="9525">
            <a:solidFill>
              <a:srgbClr val="47474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>
            <p:ph type="title"/>
          </p:nvPr>
        </p:nvSpPr>
        <p:spPr>
          <a:xfrm>
            <a:off x="399246" y="356867"/>
            <a:ext cx="6851100" cy="6951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0000"/>
                </a:highlight>
              </a:rPr>
              <a:t>Encoder/Decoder Stack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225" name="Google Shape;225;p25"/>
          <p:cNvSpPr txBox="1"/>
          <p:nvPr/>
        </p:nvSpPr>
        <p:spPr>
          <a:xfrm>
            <a:off x="399250" y="114572"/>
            <a:ext cx="9547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</a:rPr>
              <a:t>Encoder and Decoder</a:t>
            </a:r>
            <a:endParaRPr sz="1500">
              <a:solidFill>
                <a:srgbClr val="666666"/>
              </a:solidFill>
            </a:endParaRPr>
          </a:p>
        </p:txBody>
      </p:sp>
      <p:pic>
        <p:nvPicPr>
          <p:cNvPr id="226" name="Google Shape;22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600" y="2472925"/>
            <a:ext cx="2241950" cy="4034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8700" y="2472926"/>
            <a:ext cx="1767700" cy="2502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9550" y="2472926"/>
            <a:ext cx="1767700" cy="2502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0400" y="2472926"/>
            <a:ext cx="1767700" cy="2502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91250" y="2472926"/>
            <a:ext cx="1767700" cy="25020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1" name="Google Shape;231;p25"/>
          <p:cNvCxnSpPr>
            <a:endCxn id="227" idx="2"/>
          </p:cNvCxnSpPr>
          <p:nvPr/>
        </p:nvCxnSpPr>
        <p:spPr>
          <a:xfrm flipH="1" rot="-5400000">
            <a:off x="2452400" y="3474849"/>
            <a:ext cx="1532400" cy="1467900"/>
          </a:xfrm>
          <a:prstGeom prst="bentConnector3">
            <a:avLst>
              <a:gd fmla="val 115539" name="adj1"/>
            </a:avLst>
          </a:prstGeom>
          <a:noFill/>
          <a:ln cap="flat" cmpd="sng" w="28575">
            <a:solidFill>
              <a:srgbClr val="47474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25"/>
          <p:cNvCxnSpPr/>
          <p:nvPr/>
        </p:nvCxnSpPr>
        <p:spPr>
          <a:xfrm flipH="1" rot="-5400000">
            <a:off x="4804150" y="3474849"/>
            <a:ext cx="1532400" cy="1467900"/>
          </a:xfrm>
          <a:prstGeom prst="bentConnector3">
            <a:avLst>
              <a:gd fmla="val 115539" name="adj1"/>
            </a:avLst>
          </a:prstGeom>
          <a:noFill/>
          <a:ln cap="flat" cmpd="sng" w="28575">
            <a:solidFill>
              <a:srgbClr val="47474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25"/>
          <p:cNvCxnSpPr/>
          <p:nvPr/>
        </p:nvCxnSpPr>
        <p:spPr>
          <a:xfrm flipH="1" rot="-5400000">
            <a:off x="7145000" y="3474849"/>
            <a:ext cx="1532400" cy="1467900"/>
          </a:xfrm>
          <a:prstGeom prst="bentConnector3">
            <a:avLst>
              <a:gd fmla="val 115539" name="adj1"/>
            </a:avLst>
          </a:prstGeom>
          <a:noFill/>
          <a:ln cap="flat" cmpd="sng" w="28575">
            <a:solidFill>
              <a:srgbClr val="47474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25"/>
          <p:cNvCxnSpPr/>
          <p:nvPr/>
        </p:nvCxnSpPr>
        <p:spPr>
          <a:xfrm flipH="1" rot="-5400000">
            <a:off x="9485850" y="3474849"/>
            <a:ext cx="1532400" cy="1467900"/>
          </a:xfrm>
          <a:prstGeom prst="bentConnector3">
            <a:avLst>
              <a:gd fmla="val 115539" name="adj1"/>
            </a:avLst>
          </a:prstGeom>
          <a:noFill/>
          <a:ln cap="flat" cmpd="sng" w="28575">
            <a:solidFill>
              <a:srgbClr val="47474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"/>
          <p:cNvSpPr txBox="1"/>
          <p:nvPr>
            <p:ph type="title"/>
          </p:nvPr>
        </p:nvSpPr>
        <p:spPr>
          <a:xfrm>
            <a:off x="399246" y="356867"/>
            <a:ext cx="6851100" cy="6951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0000"/>
                </a:highlight>
              </a:rPr>
              <a:t>Result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240" name="Google Shape;240;p26"/>
          <p:cNvSpPr txBox="1"/>
          <p:nvPr/>
        </p:nvSpPr>
        <p:spPr>
          <a:xfrm>
            <a:off x="399250" y="114572"/>
            <a:ext cx="9547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</a:rPr>
              <a:t>Experiment</a:t>
            </a:r>
            <a:endParaRPr sz="1500">
              <a:solidFill>
                <a:srgbClr val="666666"/>
              </a:solidFill>
            </a:endParaRPr>
          </a:p>
        </p:txBody>
      </p:sp>
      <p:pic>
        <p:nvPicPr>
          <p:cNvPr id="241" name="Google Shape;2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7225" y="1546873"/>
            <a:ext cx="7997551" cy="344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 txBox="1"/>
          <p:nvPr>
            <p:ph type="title"/>
          </p:nvPr>
        </p:nvSpPr>
        <p:spPr>
          <a:xfrm>
            <a:off x="399246" y="356867"/>
            <a:ext cx="6851100" cy="6951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0000"/>
                </a:highlight>
              </a:rPr>
              <a:t>Result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247" name="Google Shape;247;p27"/>
          <p:cNvSpPr txBox="1"/>
          <p:nvPr/>
        </p:nvSpPr>
        <p:spPr>
          <a:xfrm>
            <a:off x="399250" y="114572"/>
            <a:ext cx="9547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</a:rPr>
              <a:t>Experiment</a:t>
            </a:r>
            <a:endParaRPr sz="1500">
              <a:solidFill>
                <a:srgbClr val="666666"/>
              </a:solidFill>
            </a:endParaRPr>
          </a:p>
        </p:txBody>
      </p:sp>
      <p:pic>
        <p:nvPicPr>
          <p:cNvPr id="248" name="Google Shape;2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4413" y="1284693"/>
            <a:ext cx="7798885" cy="4942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653500" y="701800"/>
            <a:ext cx="8300700" cy="57702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rmAutofit/>
          </a:bodyPr>
          <a:lstStyle/>
          <a:p>
            <a:pPr indent="0" lvl="0" marL="609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609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457200" lvl="0" marL="609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verage"/>
              <a:buChar char="-"/>
            </a:pPr>
            <a:r>
              <a:rPr lang="en" sz="24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Background</a:t>
            </a:r>
            <a:endParaRPr sz="24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609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457200" lvl="0" marL="609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verage"/>
              <a:buChar char="-"/>
            </a:pPr>
            <a:r>
              <a:rPr lang="en" sz="24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Architecture</a:t>
            </a:r>
            <a:endParaRPr sz="24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609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457200" lvl="0" marL="609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verage"/>
              <a:buChar char="-"/>
            </a:pPr>
            <a:r>
              <a:rPr lang="en" sz="24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Attention</a:t>
            </a:r>
            <a:endParaRPr sz="24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609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457200" lvl="0" marL="609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verage"/>
              <a:buChar char="-"/>
            </a:pPr>
            <a:r>
              <a:rPr lang="en" sz="24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Encoder/Decoder</a:t>
            </a:r>
            <a:endParaRPr sz="24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609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457200" lvl="0" marL="609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verage"/>
              <a:buChar char="-"/>
            </a:pPr>
            <a:r>
              <a:rPr lang="en" sz="24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Experiment</a:t>
            </a:r>
            <a:endParaRPr sz="24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985420" y="1010733"/>
            <a:ext cx="5060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highlight>
                  <a:srgbClr val="000000"/>
                </a:highlight>
                <a:latin typeface="Oswald"/>
                <a:ea typeface="Oswald"/>
                <a:cs typeface="Oswald"/>
                <a:sym typeface="Oswald"/>
              </a:rPr>
              <a:t>Table of Contents</a:t>
            </a:r>
            <a:endParaRPr sz="19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99246" y="356867"/>
            <a:ext cx="6851100" cy="6951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0000"/>
                </a:highlight>
              </a:rPr>
              <a:t>Background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399250" y="114572"/>
            <a:ext cx="9547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</a:rPr>
              <a:t>Background</a:t>
            </a:r>
            <a:endParaRPr sz="1500">
              <a:solidFill>
                <a:srgbClr val="666666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331575" y="1098550"/>
            <a:ext cx="11527500" cy="27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3993" lvl="0" marL="2339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Machine Translation</a:t>
            </a:r>
            <a:endParaRPr sz="24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RNN and LSTM were firmly known as SOTA approaches</a:t>
            </a:r>
            <a:endParaRPr sz="20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Seq2Seq model (encoder-decoder architecture)</a:t>
            </a:r>
            <a:endParaRPr sz="18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Limitations of RNN</a:t>
            </a:r>
            <a:endParaRPr sz="20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Sequential nature of RNN models</a:t>
            </a:r>
            <a:endParaRPr sz="18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Vanishing gradients on long sequences</a:t>
            </a:r>
            <a:endParaRPr sz="18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Difficult in accessing information from long time ago</a:t>
            </a:r>
            <a:endParaRPr sz="18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366150" y="6364050"/>
            <a:ext cx="114597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51515"/>
                </a:solidFill>
              </a:rPr>
              <a:t>*SOTA: State Of The Art</a:t>
            </a:r>
            <a:endParaRPr>
              <a:solidFill>
                <a:srgbClr val="151515"/>
              </a:solidFill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873" y="4217488"/>
            <a:ext cx="9852250" cy="1823325"/>
          </a:xfrm>
          <a:prstGeom prst="rect">
            <a:avLst/>
          </a:prstGeom>
          <a:noFill/>
          <a:ln cap="flat" cmpd="sng" w="9525">
            <a:solidFill>
              <a:srgbClr val="47474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99246" y="356867"/>
            <a:ext cx="6851100" cy="6951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0000"/>
                </a:highlight>
              </a:rPr>
              <a:t>RNN and LSTM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399250" y="114572"/>
            <a:ext cx="9547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</a:rPr>
              <a:t>Background</a:t>
            </a:r>
            <a:endParaRPr sz="1500">
              <a:solidFill>
                <a:srgbClr val="666666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366150" y="6364050"/>
            <a:ext cx="114597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51515"/>
                </a:solidFill>
              </a:rPr>
              <a:t>*SOTA: State Of The Art</a:t>
            </a:r>
            <a:endParaRPr>
              <a:solidFill>
                <a:srgbClr val="151515"/>
              </a:solidFill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331575" y="1098550"/>
            <a:ext cx="8236500" cy="41115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2093" lvl="0" marL="2339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RNN (Recurrent Neural Network)</a:t>
            </a:r>
            <a:endParaRPr sz="24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            : What to remember from the past</a:t>
            </a:r>
            <a:endParaRPr sz="20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            : How to process the new input</a:t>
            </a:r>
            <a:endParaRPr sz="20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i="1" lang="en">
                <a:solidFill>
                  <a:srgbClr val="474747"/>
                </a:solidFill>
              </a:rPr>
              <a:t>ex)</a:t>
            </a:r>
            <a:r>
              <a:rPr i="1" lang="en" sz="1800">
                <a:solidFill>
                  <a:srgbClr val="474747"/>
                </a:solidFill>
              </a:rPr>
              <a:t> </a:t>
            </a:r>
            <a:r>
              <a:rPr b="1" i="1" lang="en" sz="1800">
                <a:solidFill>
                  <a:srgbClr val="474747"/>
                </a:solidFill>
              </a:rPr>
              <a:t>input</a:t>
            </a:r>
            <a:r>
              <a:rPr i="1" lang="en" sz="1800">
                <a:solidFill>
                  <a:srgbClr val="474747"/>
                </a:solidFill>
              </a:rPr>
              <a:t>: “I ate pizza” -&gt; </a:t>
            </a:r>
            <a:r>
              <a:rPr b="1" i="1" lang="en" sz="1800">
                <a:solidFill>
                  <a:srgbClr val="474747"/>
                </a:solidFill>
              </a:rPr>
              <a:t>output</a:t>
            </a:r>
            <a:r>
              <a:rPr i="1" lang="en" sz="1800">
                <a:solidFill>
                  <a:srgbClr val="474747"/>
                </a:solidFill>
              </a:rPr>
              <a:t>: “난 피자를 먹었다” </a:t>
            </a:r>
            <a:endParaRPr i="1" sz="1800">
              <a:solidFill>
                <a:srgbClr val="474747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51515"/>
                </a:solidFill>
              </a:rPr>
              <a:t>    ⇢ Sequential nature precludes parallelization</a:t>
            </a:r>
            <a:endParaRPr sz="24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-272093" lvl="0" marL="2339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LSTM (Long-Short Term Memory)</a:t>
            </a:r>
            <a:endParaRPr sz="24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Gates mechanism to mitigate vanishing gradients problem</a:t>
            </a:r>
            <a:endParaRPr sz="20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151515"/>
              </a:solidFill>
            </a:endParaRPr>
          </a:p>
          <a:p>
            <a:pPr indent="-272093" lvl="0" marL="2339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Limitation</a:t>
            </a:r>
            <a:endParaRPr sz="24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Input and output must have the same length</a:t>
            </a:r>
            <a:endParaRPr sz="20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51515"/>
                </a:solidFill>
              </a:rPr>
              <a:t>      ⇢ </a:t>
            </a:r>
            <a:r>
              <a:rPr b="1" lang="en" sz="1800" u="sng">
                <a:solidFill>
                  <a:srgbClr val="151515"/>
                </a:solidFill>
              </a:rPr>
              <a:t>Seq2Seq</a:t>
            </a:r>
            <a:endParaRPr b="1" sz="2400" u="sng">
              <a:solidFill>
                <a:srgbClr val="151515"/>
              </a:solidFill>
            </a:endParaRPr>
          </a:p>
        </p:txBody>
      </p:sp>
      <p:grpSp>
        <p:nvGrpSpPr>
          <p:cNvPr id="89" name="Google Shape;89;p16"/>
          <p:cNvGrpSpPr/>
          <p:nvPr/>
        </p:nvGrpSpPr>
        <p:grpSpPr>
          <a:xfrm>
            <a:off x="6197550" y="1587525"/>
            <a:ext cx="5329249" cy="2326025"/>
            <a:chOff x="6197550" y="1952700"/>
            <a:chExt cx="5329249" cy="2326025"/>
          </a:xfrm>
        </p:grpSpPr>
        <p:pic>
          <p:nvPicPr>
            <p:cNvPr id="90" name="Google Shape;9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97550" y="1952700"/>
              <a:ext cx="5329249" cy="2326025"/>
            </a:xfrm>
            <a:prstGeom prst="rect">
              <a:avLst/>
            </a:prstGeom>
            <a:noFill/>
            <a:ln cap="flat" cmpd="sng" w="9525">
              <a:solidFill>
                <a:srgbClr val="474747"/>
              </a:solidFill>
              <a:prstDash val="solid"/>
              <a:round/>
              <a:headEnd len="sm" w="sm" type="none"/>
              <a:tailEnd len="sm" w="sm" type="none"/>
            </a:ln>
          </p:spPr>
        </p:pic>
        <p:grpSp>
          <p:nvGrpSpPr>
            <p:cNvPr id="91" name="Google Shape;91;p16"/>
            <p:cNvGrpSpPr/>
            <p:nvPr/>
          </p:nvGrpSpPr>
          <p:grpSpPr>
            <a:xfrm>
              <a:off x="8799473" y="2359954"/>
              <a:ext cx="1619425" cy="1306017"/>
              <a:chOff x="7162825" y="2848350"/>
              <a:chExt cx="1307675" cy="1054600"/>
            </a:xfrm>
          </p:grpSpPr>
          <p:cxnSp>
            <p:nvCxnSpPr>
              <p:cNvPr id="92" name="Google Shape;92;p16"/>
              <p:cNvCxnSpPr/>
              <p:nvPr/>
            </p:nvCxnSpPr>
            <p:spPr>
              <a:xfrm rot="10800000">
                <a:off x="7162825" y="3416350"/>
                <a:ext cx="0" cy="4866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" name="Google Shape;93;p16"/>
              <p:cNvCxnSpPr/>
              <p:nvPr/>
            </p:nvCxnSpPr>
            <p:spPr>
              <a:xfrm>
                <a:off x="7163700" y="3423575"/>
                <a:ext cx="13068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" name="Google Shape;94;p16"/>
              <p:cNvCxnSpPr/>
              <p:nvPr/>
            </p:nvCxnSpPr>
            <p:spPr>
              <a:xfrm rot="10800000">
                <a:off x="8465800" y="2848350"/>
                <a:ext cx="0" cy="574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95" name="Google Shape;95;p16"/>
          <p:cNvGrpSpPr/>
          <p:nvPr/>
        </p:nvGrpSpPr>
        <p:grpSpPr>
          <a:xfrm>
            <a:off x="1175503" y="1587526"/>
            <a:ext cx="3649886" cy="950712"/>
            <a:chOff x="1072775" y="1614150"/>
            <a:chExt cx="4488300" cy="1169100"/>
          </a:xfrm>
        </p:grpSpPr>
        <p:sp>
          <p:nvSpPr>
            <p:cNvPr id="96" name="Google Shape;96;p16"/>
            <p:cNvSpPr/>
            <p:nvPr/>
          </p:nvSpPr>
          <p:spPr>
            <a:xfrm>
              <a:off x="1072775" y="1614150"/>
              <a:ext cx="4488300" cy="1169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747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97" name="Google Shape;97;p16" title="[21,21,21,&quot;https://www.codecogs.com/eqnedit.php?latex=h%5E%7B(t)%7D%20%3D%20%5Ctanh(Ux%5E%7B(t)%7D%20%2B%20Wh%5E%7B(t-1)%7D)#0&quot;]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312925" y="1736725"/>
              <a:ext cx="4096401" cy="395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16" title="[21,21,21,&quot;https://www.codecogs.com/eqnedit.php?latex=o%5E%7B(t)%7D%20%3D%20%5Ctext%7Bsoftmax%7D(Vh%5E%7B(t)%7D)#0&quot;]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312925" y="2295125"/>
              <a:ext cx="3002967" cy="3955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9" name="Google Shape;99;p16" title="[21,21,21,&quot;https://www.codecogs.com/eqnedit.php?latex=Ux%5E%7B(t)%7D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06325" y="2958500"/>
            <a:ext cx="453789" cy="211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 title="[21,21,21,&quot;https://www.codecogs.com/eqnedit.php?latex=Wh%5E%7B(t-1)%7D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06325" y="2610425"/>
            <a:ext cx="730936" cy="211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399246" y="356867"/>
            <a:ext cx="6851100" cy="6951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0000"/>
                </a:highlight>
              </a:rPr>
              <a:t>Seq2Seq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399250" y="114572"/>
            <a:ext cx="9547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</a:rPr>
              <a:t>Background</a:t>
            </a:r>
            <a:endParaRPr sz="1500">
              <a:solidFill>
                <a:srgbClr val="666666"/>
              </a:solidFill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366150" y="6440250"/>
            <a:ext cx="114597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51515"/>
                </a:solidFill>
              </a:rPr>
              <a:t>*SOTA: State Of The Art</a:t>
            </a:r>
            <a:endParaRPr>
              <a:solidFill>
                <a:srgbClr val="151515"/>
              </a:solidFill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331575" y="1098550"/>
            <a:ext cx="11527500" cy="36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3993" lvl="0" marL="2339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Encoder And Decoder</a:t>
            </a:r>
            <a:endParaRPr sz="24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LSTM stacks for different purpose each</a:t>
            </a:r>
            <a:endParaRPr sz="20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2000">
                <a:solidFill>
                  <a:srgbClr val="151515"/>
                </a:solidFill>
              </a:rPr>
              <a:t>Encoder: Compresses all the inputs into a final </a:t>
            </a:r>
            <a:r>
              <a:rPr b="1" lang="en" sz="2000">
                <a:solidFill>
                  <a:srgbClr val="151515"/>
                </a:solidFill>
              </a:rPr>
              <a:t>context vector</a:t>
            </a:r>
            <a:endParaRPr b="1" sz="2000">
              <a:solidFill>
                <a:srgbClr val="151515"/>
              </a:solidFill>
            </a:endParaRPr>
          </a:p>
          <a:p>
            <a:pPr indent="-2106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2000"/>
              <a:buChar char="‒"/>
            </a:pPr>
            <a:r>
              <a:rPr lang="en" sz="2000">
                <a:solidFill>
                  <a:srgbClr val="151515"/>
                </a:solidFill>
              </a:rPr>
              <a:t>Decoder: Generate the output sequence with context vector as initial hidden state</a:t>
            </a:r>
            <a:endParaRPr sz="2000">
              <a:solidFill>
                <a:srgbClr val="151515"/>
              </a:solidFill>
            </a:endParaRPr>
          </a:p>
          <a:p>
            <a:pPr indent="-2106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20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Context vector alone can’t hold enough of long sentences</a:t>
            </a:r>
            <a:endParaRPr sz="20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Refer to all input sequences at every decoder output ⇢ ‘Seq2Seq with </a:t>
            </a:r>
            <a:r>
              <a:rPr b="1" lang="en" sz="1800" u="sng">
                <a:solidFill>
                  <a:srgbClr val="151515"/>
                </a:solidFill>
              </a:rPr>
              <a:t>Attention</a:t>
            </a:r>
            <a:r>
              <a:rPr lang="en" sz="1800">
                <a:solidFill>
                  <a:srgbClr val="151515"/>
                </a:solidFill>
              </a:rPr>
              <a:t>’</a:t>
            </a:r>
            <a:endParaRPr sz="1800">
              <a:solidFill>
                <a:srgbClr val="151515"/>
              </a:solidFill>
            </a:endParaRPr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612" y="3547401"/>
            <a:ext cx="10828774" cy="2816650"/>
          </a:xfrm>
          <a:prstGeom prst="rect">
            <a:avLst/>
          </a:prstGeom>
          <a:noFill/>
          <a:ln cap="flat" cmpd="sng" w="9525">
            <a:solidFill>
              <a:srgbClr val="47474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99246" y="356867"/>
            <a:ext cx="6851100" cy="6951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0000"/>
                </a:highlight>
              </a:rPr>
              <a:t>Attention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399250" y="114572"/>
            <a:ext cx="9547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</a:rPr>
              <a:t>Background</a:t>
            </a:r>
            <a:endParaRPr sz="1500">
              <a:solidFill>
                <a:srgbClr val="666666"/>
              </a:solidFill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366150" y="6440250"/>
            <a:ext cx="114597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51515"/>
              </a:solidFill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331575" y="1098550"/>
            <a:ext cx="11527500" cy="49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3993" lvl="0" marL="2339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Idea</a:t>
            </a:r>
            <a:endParaRPr sz="24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1. [Attention Score] Similarity between Query and Key </a:t>
            </a:r>
            <a:endParaRPr sz="20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2. [Attention Weight] Normalized similarity between Q and K</a:t>
            </a:r>
            <a:endParaRPr sz="20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3. [Attention Value] Weighted sum of Value (vector) </a:t>
            </a:r>
            <a:endParaRPr sz="20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51515"/>
                </a:solidFill>
              </a:rPr>
              <a:t>    ⇢ All input sequences are considered, </a:t>
            </a:r>
            <a:endParaRPr sz="18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51515"/>
                </a:solidFill>
              </a:rPr>
              <a:t>             weighted by similarity between input and current output</a:t>
            </a:r>
            <a:endParaRPr sz="2400">
              <a:solidFill>
                <a:srgbClr val="151515"/>
              </a:solidFill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7838" y="784225"/>
            <a:ext cx="3629025" cy="2209800"/>
          </a:xfrm>
          <a:prstGeom prst="rect">
            <a:avLst/>
          </a:prstGeom>
          <a:noFill/>
          <a:ln cap="flat" cmpd="sng" w="9525">
            <a:solidFill>
              <a:srgbClr val="47474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9" name="Google Shape;119;p18"/>
          <p:cNvSpPr/>
          <p:nvPr/>
        </p:nvSpPr>
        <p:spPr>
          <a:xfrm>
            <a:off x="1358450" y="1613575"/>
            <a:ext cx="4416300" cy="551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747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0" name="Google Shape;120;p18"/>
          <p:cNvCxnSpPr/>
          <p:nvPr/>
        </p:nvCxnSpPr>
        <p:spPr>
          <a:xfrm>
            <a:off x="5939725" y="1885300"/>
            <a:ext cx="2032800" cy="11100"/>
          </a:xfrm>
          <a:prstGeom prst="straightConnector1">
            <a:avLst/>
          </a:prstGeom>
          <a:noFill/>
          <a:ln cap="flat" cmpd="sng" w="19050">
            <a:solidFill>
              <a:srgbClr val="474747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9951" y="3364325"/>
            <a:ext cx="4786924" cy="2999725"/>
          </a:xfrm>
          <a:prstGeom prst="rect">
            <a:avLst/>
          </a:prstGeom>
          <a:noFill/>
          <a:ln cap="flat" cmpd="sng" w="9525">
            <a:solidFill>
              <a:srgbClr val="47474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2" name="Google Shape;122;p18"/>
          <p:cNvSpPr/>
          <p:nvPr/>
        </p:nvSpPr>
        <p:spPr>
          <a:xfrm>
            <a:off x="7316000" y="4805075"/>
            <a:ext cx="2381400" cy="234600"/>
          </a:xfrm>
          <a:prstGeom prst="roundRect">
            <a:avLst>
              <a:gd fmla="val 16667" name="adj"/>
            </a:avLst>
          </a:prstGeom>
          <a:solidFill>
            <a:srgbClr val="5BA209">
              <a:alpha val="17500"/>
            </a:srgbClr>
          </a:solidFill>
          <a:ln cap="flat" cmpd="sng" w="9525">
            <a:solidFill>
              <a:srgbClr val="4747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 txBox="1"/>
          <p:nvPr/>
        </p:nvSpPr>
        <p:spPr>
          <a:xfrm>
            <a:off x="7139950" y="4632775"/>
            <a:ext cx="3591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51515"/>
                </a:solidFill>
              </a:rPr>
              <a:t>1️⃣</a:t>
            </a:r>
            <a:endParaRPr>
              <a:solidFill>
                <a:srgbClr val="151515"/>
              </a:solidFill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7316000" y="4344125"/>
            <a:ext cx="2381400" cy="288600"/>
          </a:xfrm>
          <a:prstGeom prst="roundRect">
            <a:avLst>
              <a:gd fmla="val 16667" name="adj"/>
            </a:avLst>
          </a:prstGeom>
          <a:solidFill>
            <a:srgbClr val="5BA209">
              <a:alpha val="17500"/>
            </a:srgbClr>
          </a:solidFill>
          <a:ln cap="flat" cmpd="sng" w="9525">
            <a:solidFill>
              <a:srgbClr val="4747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 txBox="1"/>
          <p:nvPr/>
        </p:nvSpPr>
        <p:spPr>
          <a:xfrm>
            <a:off x="7139950" y="4180975"/>
            <a:ext cx="3591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51515"/>
                </a:solidFill>
              </a:rPr>
              <a:t>2️⃣</a:t>
            </a:r>
            <a:endParaRPr>
              <a:solidFill>
                <a:srgbClr val="151515"/>
              </a:solidFill>
            </a:endParaRPr>
          </a:p>
        </p:txBody>
      </p:sp>
      <p:sp>
        <p:nvSpPr>
          <p:cNvPr id="126" name="Google Shape;126;p18"/>
          <p:cNvSpPr/>
          <p:nvPr/>
        </p:nvSpPr>
        <p:spPr>
          <a:xfrm>
            <a:off x="7351550" y="3631325"/>
            <a:ext cx="2381400" cy="234600"/>
          </a:xfrm>
          <a:prstGeom prst="roundRect">
            <a:avLst>
              <a:gd fmla="val 16667" name="adj"/>
            </a:avLst>
          </a:prstGeom>
          <a:solidFill>
            <a:srgbClr val="5BA209">
              <a:alpha val="17500"/>
            </a:srgbClr>
          </a:solidFill>
          <a:ln cap="flat" cmpd="sng" w="9525">
            <a:solidFill>
              <a:srgbClr val="4747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 txBox="1"/>
          <p:nvPr/>
        </p:nvSpPr>
        <p:spPr>
          <a:xfrm>
            <a:off x="7139950" y="3528425"/>
            <a:ext cx="3591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51515"/>
                </a:solidFill>
              </a:rPr>
              <a:t>3️⃣</a:t>
            </a:r>
            <a:endParaRPr>
              <a:solidFill>
                <a:srgbClr val="151515"/>
              </a:solidFill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5455700" y="1993100"/>
            <a:ext cx="925500" cy="2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BF9000"/>
                </a:solidFill>
              </a:rPr>
              <a:t>s</a:t>
            </a:r>
            <a:endParaRPr b="1" sz="1700">
              <a:solidFill>
                <a:srgbClr val="BF9000"/>
              </a:solidFill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6573550" y="2000600"/>
            <a:ext cx="925500" cy="2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BF9000"/>
                </a:solidFill>
              </a:rPr>
              <a:t>h</a:t>
            </a:r>
            <a:endParaRPr b="1" sz="1700">
              <a:solidFill>
                <a:srgbClr val="BF9000"/>
              </a:solidFill>
            </a:endParaRPr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20514" y="3033899"/>
            <a:ext cx="3071710" cy="425150"/>
          </a:xfrm>
          <a:prstGeom prst="rect">
            <a:avLst/>
          </a:prstGeom>
          <a:noFill/>
          <a:ln cap="flat" cmpd="sng" w="9525">
            <a:solidFill>
              <a:srgbClr val="47474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1" name="Google Shape;13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8402" y="4008010"/>
            <a:ext cx="5626734" cy="1031675"/>
          </a:xfrm>
          <a:prstGeom prst="rect">
            <a:avLst/>
          </a:prstGeom>
          <a:noFill/>
          <a:ln cap="flat" cmpd="sng" w="9525">
            <a:solidFill>
              <a:srgbClr val="47474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2" name="Google Shape;132;p18" title="[21,21,21,&quot;https://www.codecogs.com/eqnedit.php?latex=%5Ctext%7BAttention%7D(Q%2CK%2CV)%3D%5Ctext%7BSoftmax%7D(QK)V%5ET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98774" y="1746549"/>
            <a:ext cx="4315191" cy="28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399246" y="356867"/>
            <a:ext cx="6851100" cy="6951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0000"/>
                </a:highlight>
              </a:rPr>
              <a:t>Transformer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399250" y="114572"/>
            <a:ext cx="9547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</a:rPr>
              <a:t>Architecture</a:t>
            </a:r>
            <a:endParaRPr sz="1500">
              <a:solidFill>
                <a:srgbClr val="666666"/>
              </a:solidFill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366150" y="6440250"/>
            <a:ext cx="114597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51515"/>
              </a:solidFill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331575" y="1098550"/>
            <a:ext cx="7558500" cy="52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rgbClr val="151515"/>
                </a:solidFill>
              </a:rPr>
              <a:t>Fully dependent on ‘attention’ without RNN/LSTM</a:t>
            </a:r>
            <a:endParaRPr b="1" sz="2400" u="sng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151515"/>
              </a:solidFill>
            </a:endParaRPr>
          </a:p>
          <a:p>
            <a:pPr indent="-233993" lvl="0" marL="2339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1. Input</a:t>
            </a:r>
            <a:endParaRPr sz="24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Word Embedding</a:t>
            </a:r>
            <a:endParaRPr sz="20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Positional Encoding</a:t>
            </a:r>
            <a:endParaRPr sz="20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-233993" lvl="0" marL="2339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2. Encoder</a:t>
            </a:r>
            <a:endParaRPr sz="24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Multi-head Attention</a:t>
            </a:r>
            <a:endParaRPr sz="20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Feed Forward Networks</a:t>
            </a:r>
            <a:endParaRPr sz="20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-233993" lvl="0" marL="2339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3. Decoder</a:t>
            </a:r>
            <a:endParaRPr sz="24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Masked Attention</a:t>
            </a:r>
            <a:endParaRPr sz="20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-233993" lvl="0" marL="2339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4. Output Layer</a:t>
            </a:r>
            <a:endParaRPr sz="2400">
              <a:solidFill>
                <a:srgbClr val="151515"/>
              </a:solidFill>
            </a:endParaRPr>
          </a:p>
        </p:txBody>
      </p:sp>
      <p:pic>
        <p:nvPicPr>
          <p:cNvPr id="141" name="Google Shape;14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427" y="770998"/>
            <a:ext cx="4167997" cy="5572024"/>
          </a:xfrm>
          <a:prstGeom prst="rect">
            <a:avLst/>
          </a:prstGeom>
          <a:noFill/>
          <a:ln cap="flat" cmpd="sng" w="9525">
            <a:solidFill>
              <a:srgbClr val="47474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2" name="Google Shape;142;p19"/>
          <p:cNvSpPr/>
          <p:nvPr/>
        </p:nvSpPr>
        <p:spPr>
          <a:xfrm>
            <a:off x="7910838" y="2649426"/>
            <a:ext cx="2064900" cy="2205900"/>
          </a:xfrm>
          <a:prstGeom prst="roundRect">
            <a:avLst>
              <a:gd fmla="val 16667" name="adj"/>
            </a:avLst>
          </a:prstGeom>
          <a:solidFill>
            <a:srgbClr val="5BA209">
              <a:alpha val="17500"/>
            </a:srgbClr>
          </a:solidFill>
          <a:ln cap="flat" cmpd="sng" w="9525">
            <a:solidFill>
              <a:srgbClr val="4747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9"/>
          <p:cNvSpPr/>
          <p:nvPr/>
        </p:nvSpPr>
        <p:spPr>
          <a:xfrm>
            <a:off x="9975750" y="2029350"/>
            <a:ext cx="2006700" cy="4171500"/>
          </a:xfrm>
          <a:prstGeom prst="roundRect">
            <a:avLst>
              <a:gd fmla="val 16667" name="adj"/>
            </a:avLst>
          </a:prstGeom>
          <a:solidFill>
            <a:srgbClr val="5BA209">
              <a:alpha val="17500"/>
            </a:srgbClr>
          </a:solidFill>
          <a:ln cap="flat" cmpd="sng" w="9525">
            <a:solidFill>
              <a:srgbClr val="4747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7910850" y="4855275"/>
            <a:ext cx="2064900" cy="1345800"/>
          </a:xfrm>
          <a:prstGeom prst="roundRect">
            <a:avLst>
              <a:gd fmla="val 16667" name="adj"/>
            </a:avLst>
          </a:prstGeom>
          <a:solidFill>
            <a:srgbClr val="5BA209">
              <a:alpha val="17500"/>
            </a:srgbClr>
          </a:solidFill>
          <a:ln cap="flat" cmpd="sng" w="9525">
            <a:solidFill>
              <a:srgbClr val="4747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9"/>
          <p:cNvSpPr/>
          <p:nvPr/>
        </p:nvSpPr>
        <p:spPr>
          <a:xfrm>
            <a:off x="9975750" y="877500"/>
            <a:ext cx="1506600" cy="1152000"/>
          </a:xfrm>
          <a:prstGeom prst="roundRect">
            <a:avLst>
              <a:gd fmla="val 16667" name="adj"/>
            </a:avLst>
          </a:prstGeom>
          <a:solidFill>
            <a:srgbClr val="5BA209">
              <a:alpha val="17500"/>
            </a:srgbClr>
          </a:solidFill>
          <a:ln cap="flat" cmpd="sng" w="9525">
            <a:solidFill>
              <a:srgbClr val="4747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9"/>
          <p:cNvSpPr txBox="1"/>
          <p:nvPr/>
        </p:nvSpPr>
        <p:spPr>
          <a:xfrm>
            <a:off x="7738225" y="4722700"/>
            <a:ext cx="3591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51515"/>
                </a:solidFill>
              </a:rPr>
              <a:t>1️⃣</a:t>
            </a:r>
            <a:endParaRPr>
              <a:solidFill>
                <a:srgbClr val="151515"/>
              </a:solidFill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7738225" y="2561125"/>
            <a:ext cx="3591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51515"/>
                </a:solidFill>
              </a:rPr>
              <a:t>2️⃣</a:t>
            </a:r>
            <a:endParaRPr>
              <a:solidFill>
                <a:srgbClr val="151515"/>
              </a:solidFill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9775950" y="2029500"/>
            <a:ext cx="3591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51515"/>
                </a:solidFill>
              </a:rPr>
              <a:t>3️⃣</a:t>
            </a:r>
            <a:endParaRPr>
              <a:solidFill>
                <a:srgbClr val="151515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399246" y="356867"/>
            <a:ext cx="6851100" cy="6951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0000"/>
                </a:highlight>
              </a:rPr>
              <a:t>Word Embedding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399250" y="114572"/>
            <a:ext cx="9547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</a:rPr>
              <a:t>Architecture</a:t>
            </a:r>
            <a:endParaRPr sz="1500">
              <a:solidFill>
                <a:srgbClr val="666666"/>
              </a:solidFill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366150" y="6440250"/>
            <a:ext cx="114597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51515"/>
              </a:solidFill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331575" y="1098550"/>
            <a:ext cx="11527500" cy="52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3993" lvl="0" marL="2339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Word Embedding</a:t>
            </a:r>
            <a:endParaRPr sz="24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Learned embeddings to convert tokens to a vector (         = 512 in this paper)</a:t>
            </a:r>
            <a:endParaRPr sz="20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The more similar words, the closer the embeddings are </a:t>
            </a:r>
            <a:endParaRPr sz="2000">
              <a:solidFill>
                <a:srgbClr val="151515"/>
              </a:solidFill>
            </a:endParaRPr>
          </a:p>
        </p:txBody>
      </p:sp>
      <p:pic>
        <p:nvPicPr>
          <p:cNvPr id="157" name="Google Shape;15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25" y="2681512"/>
            <a:ext cx="9714201" cy="3247300"/>
          </a:xfrm>
          <a:prstGeom prst="rect">
            <a:avLst/>
          </a:prstGeom>
          <a:noFill/>
          <a:ln cap="flat" cmpd="sng" w="9525">
            <a:solidFill>
              <a:srgbClr val="47474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8" name="Google Shape;158;p20" title="[21,21,21,&quot;https://www.codecogs.com/eqnedit.php?latex=d_%7Bmodel%7D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1700" y="1889113"/>
            <a:ext cx="572161" cy="211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title"/>
          </p:nvPr>
        </p:nvSpPr>
        <p:spPr>
          <a:xfrm>
            <a:off x="399246" y="356867"/>
            <a:ext cx="6851100" cy="6951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0000"/>
                </a:highlight>
              </a:rPr>
              <a:t>Positional Encoding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399250" y="114572"/>
            <a:ext cx="9547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</a:rPr>
              <a:t>Architecture</a:t>
            </a:r>
            <a:endParaRPr sz="1500">
              <a:solidFill>
                <a:srgbClr val="666666"/>
              </a:solidFill>
            </a:endParaRPr>
          </a:p>
        </p:txBody>
      </p:sp>
      <p:sp>
        <p:nvSpPr>
          <p:cNvPr id="165" name="Google Shape;165;p21"/>
          <p:cNvSpPr txBox="1"/>
          <p:nvPr/>
        </p:nvSpPr>
        <p:spPr>
          <a:xfrm>
            <a:off x="366150" y="6440250"/>
            <a:ext cx="114597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51515"/>
              </a:solidFill>
            </a:endParaRPr>
          </a:p>
        </p:txBody>
      </p:sp>
      <p:sp>
        <p:nvSpPr>
          <p:cNvPr id="166" name="Google Shape;166;p21"/>
          <p:cNvSpPr txBox="1"/>
          <p:nvPr/>
        </p:nvSpPr>
        <p:spPr>
          <a:xfrm>
            <a:off x="331575" y="1098550"/>
            <a:ext cx="11527500" cy="52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3993" lvl="0" marL="2339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Positional Encoding</a:t>
            </a:r>
            <a:endParaRPr sz="24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No RNN or CNN </a:t>
            </a:r>
            <a:r>
              <a:rPr lang="en" sz="1800">
                <a:solidFill>
                  <a:srgbClr val="151515"/>
                </a:solidFill>
              </a:rPr>
              <a:t>⇢ </a:t>
            </a:r>
            <a:r>
              <a:rPr lang="en" sz="2000">
                <a:solidFill>
                  <a:srgbClr val="151515"/>
                </a:solidFill>
              </a:rPr>
              <a:t>no order of the sequence</a:t>
            </a:r>
            <a:endParaRPr sz="20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Need to insert positional info in some way</a:t>
            </a:r>
            <a:endParaRPr sz="18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The relative/absolute position of the tokens</a:t>
            </a:r>
            <a:endParaRPr sz="20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Each token position must have a unique value</a:t>
            </a:r>
            <a:endParaRPr sz="18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Differences between tokens should have consistent meaning</a:t>
            </a:r>
            <a:endParaRPr sz="18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Sine and cosine functions in this paper</a:t>
            </a:r>
            <a:endParaRPr sz="20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To be able to apply on arbitrary length of sequence and word-embedding </a:t>
            </a:r>
            <a:endParaRPr sz="1800">
              <a:solidFill>
                <a:srgbClr val="151515"/>
              </a:solidFill>
            </a:endParaRPr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249" y="4318049"/>
            <a:ext cx="4126625" cy="1931400"/>
          </a:xfrm>
          <a:prstGeom prst="rect">
            <a:avLst/>
          </a:prstGeom>
          <a:noFill/>
          <a:ln cap="flat" cmpd="sng" w="9525">
            <a:solidFill>
              <a:srgbClr val="47474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8" name="Google Shape;168;p21"/>
          <p:cNvSpPr txBox="1"/>
          <p:nvPr/>
        </p:nvSpPr>
        <p:spPr>
          <a:xfrm>
            <a:off x="4978550" y="4377825"/>
            <a:ext cx="7213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51515"/>
                </a:solidFill>
              </a:rPr>
              <a:t>[ “I”, “am”, “a”, “student” ]   </a:t>
            </a:r>
            <a:r>
              <a:rPr lang="en" sz="1800">
                <a:solidFill>
                  <a:srgbClr val="151515"/>
                </a:solidFill>
              </a:rPr>
              <a:t>⇢    pos from the sequence</a:t>
            </a:r>
            <a:r>
              <a:rPr lang="en" sz="2400">
                <a:solidFill>
                  <a:srgbClr val="151515"/>
                </a:solidFill>
              </a:rPr>
              <a:t> </a:t>
            </a:r>
            <a:endParaRPr sz="2400">
              <a:solidFill>
                <a:srgbClr val="151515"/>
              </a:solidFill>
            </a:endParaRPr>
          </a:p>
        </p:txBody>
      </p:sp>
      <p:pic>
        <p:nvPicPr>
          <p:cNvPr id="169" name="Google Shape;169;p21" title="[21,21,21,&quot;https://www.codecogs.com/eqnedit.php?latex=pos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4093" y="4377825"/>
            <a:ext cx="331510" cy="149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" name="Google Shape;170;p21"/>
          <p:cNvGrpSpPr/>
          <p:nvPr/>
        </p:nvGrpSpPr>
        <p:grpSpPr>
          <a:xfrm>
            <a:off x="4978550" y="4812175"/>
            <a:ext cx="7096200" cy="1139450"/>
            <a:chOff x="4978550" y="4411200"/>
            <a:chExt cx="7096200" cy="1139450"/>
          </a:xfrm>
        </p:grpSpPr>
        <p:sp>
          <p:nvSpPr>
            <p:cNvPr id="171" name="Google Shape;171;p21"/>
            <p:cNvSpPr txBox="1"/>
            <p:nvPr/>
          </p:nvSpPr>
          <p:spPr>
            <a:xfrm>
              <a:off x="4978550" y="4627250"/>
              <a:ext cx="70962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151515"/>
                  </a:solidFill>
                </a:rPr>
                <a:t>“I” = [-0.3, 0.2, -0.5, 0, …]  </a:t>
              </a:r>
              <a:r>
                <a:rPr lang="en" sz="1800">
                  <a:solidFill>
                    <a:srgbClr val="151515"/>
                  </a:solidFill>
                </a:rPr>
                <a:t>⇢    i from the word embedding</a:t>
              </a:r>
              <a:endParaRPr sz="2400">
                <a:solidFill>
                  <a:srgbClr val="151515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151515"/>
                  </a:solidFill>
                </a:rPr>
                <a:t>    </a:t>
              </a:r>
              <a:endParaRPr sz="2400">
                <a:solidFill>
                  <a:srgbClr val="151515"/>
                </a:solidFill>
              </a:endParaRPr>
            </a:p>
          </p:txBody>
        </p:sp>
        <p:sp>
          <p:nvSpPr>
            <p:cNvPr id="172" name="Google Shape;172;p21"/>
            <p:cNvSpPr txBox="1"/>
            <p:nvPr/>
          </p:nvSpPr>
          <p:spPr>
            <a:xfrm>
              <a:off x="6391550" y="4411200"/>
              <a:ext cx="8766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900">
                  <a:solidFill>
                    <a:srgbClr val="474747"/>
                  </a:solidFill>
                </a:rPr>
                <a:t>i</a:t>
              </a:r>
              <a:endParaRPr i="1" sz="1900">
                <a:solidFill>
                  <a:srgbClr val="474747"/>
                </a:solidFill>
              </a:endParaRPr>
            </a:p>
          </p:txBody>
        </p:sp>
      </p:grpSp>
      <p:pic>
        <p:nvPicPr>
          <p:cNvPr id="173" name="Google Shape;173;p21" title="[21,21,21,&quot;https://www.codecogs.com/eqnedit.php?latex=%5Ctext%7BInput%7D%20%3D%20%5Ctext%7Bword%7D%20%2B%20PE_%7B(pos%2C%20i)%7D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63474" y="5822275"/>
            <a:ext cx="3443662" cy="33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85745" y="1328570"/>
            <a:ext cx="2106475" cy="1471625"/>
          </a:xfrm>
          <a:prstGeom prst="rect">
            <a:avLst/>
          </a:prstGeom>
          <a:noFill/>
          <a:ln cap="flat" cmpd="sng" w="9525">
            <a:solidFill>
              <a:srgbClr val="47474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