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6858000" cx="12188950"/>
  <p:notesSz cx="6858000" cy="9144000"/>
  <p:embeddedFontLst>
    <p:embeddedFont>
      <p:font typeface="Average"/>
      <p:regular r:id="rId25"/>
    </p:embeddedFont>
    <p:embeddedFont>
      <p:font typeface="Oswald"/>
      <p:regular r:id="rId26"/>
      <p:bold r:id="rId27"/>
    </p:embeddedFont>
    <p:embeddedFont>
      <p:font typeface="Century Gothic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39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swald-regular.fntdata"/><Relationship Id="rId25" Type="http://schemas.openxmlformats.org/officeDocument/2006/relationships/font" Target="fonts/Average-regular.fntdata"/><Relationship Id="rId28" Type="http://schemas.openxmlformats.org/officeDocument/2006/relationships/font" Target="fonts/CenturyGothic-regular.fntdata"/><Relationship Id="rId27" Type="http://schemas.openxmlformats.org/officeDocument/2006/relationships/font" Target="fonts/Oswa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CenturyGothic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CenturyGothic-boldItalic.fntdata"/><Relationship Id="rId30" Type="http://schemas.openxmlformats.org/officeDocument/2006/relationships/font" Target="fonts/CenturyGothic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2063" y="685800"/>
            <a:ext cx="6094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2063" y="685800"/>
            <a:ext cx="6094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오늘 발표를 맡게 된 장원석이라고 합니다.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주제는 10강인 해시 테이블의 Open Addressing 방식과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그 간단한 예시를 하나 들고자 합니다.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65a7abb8e9_0_109:notes"/>
          <p:cNvSpPr/>
          <p:nvPr>
            <p:ph idx="2" type="sldImg"/>
          </p:nvPr>
        </p:nvSpPr>
        <p:spPr>
          <a:xfrm>
            <a:off x="382063" y="685800"/>
            <a:ext cx="6094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365a7abb8e9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 Addressing 방식을 따르려면 몇 가지 제약이 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첫 째, 배열이기 때문에 슬롯은 단 하나의 데이터만 저장할 수 있으며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둘 째, 해시테이블에 들어갈 원소의 개수가 슬롯의 개수보다 작아야 하며,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이 말은 슬롯이 꽉 차서 더이상 들어갈 자리가 없어선 안 된다는 의미이다.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마지막으로 해시함수를 여러번 돌렸을 때 모든 자리를 탐색할 수 있어야 한다.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이는 해시함수가 들어갈 자리를 반드시 찾을 수 있어야 한다는 의미이다.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65a7abb8e9_0_140:notes"/>
          <p:cNvSpPr/>
          <p:nvPr>
            <p:ph idx="2" type="sldImg"/>
          </p:nvPr>
        </p:nvSpPr>
        <p:spPr>
          <a:xfrm>
            <a:off x="382063" y="685800"/>
            <a:ext cx="6094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365a7abb8e9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 Addressing 방식을 따르려면 몇 가지 제약이 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첫 째, 배열이기 때문에 슬롯은 단 하나의 데이터만 저장할 수 있으며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둘 째, 해시테이블에 들어갈 원소의 개수가 슬롯의 개수보다 작아야 하며,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이 말은 슬롯이 꽉 차서 더이상 들어갈 자리가 없어선 안 된다는 의미이다.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마지막으로 해시함수를 여러번 돌렸을 때 모든 자리를 탐색할 수 있어야 한다.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이는 해시함수가 들어갈 자리를 반드시 찾을 수 있어야 한다는 의미이다.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365a7abb8e9_0_186:notes"/>
          <p:cNvSpPr/>
          <p:nvPr>
            <p:ph idx="2" type="sldImg"/>
          </p:nvPr>
        </p:nvSpPr>
        <p:spPr>
          <a:xfrm>
            <a:off x="382063" y="685800"/>
            <a:ext cx="6094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365a7abb8e9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 Addressing 방식을 따르려면 몇 가지 제약이 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첫 째, 배열이기 때문에 슬롯은 단 하나의 데이터만 저장할 수 있으며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둘 째, 해시테이블에 들어갈 원소의 개수가 슬롯의 개수보다 작아야 하며,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이 말은 슬롯이 꽉 차서 더이상 들어갈 자리가 없어선 안 된다는 의미이다.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마지막으로 해시함수를 여러번 돌렸을 때 모든 자리를 탐색할 수 있어야 한다.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이는 해시함수가 들어갈 자리를 반드시 찾을 수 있어야 한다는 의미이다.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65a7abb8e9_0_237:notes"/>
          <p:cNvSpPr/>
          <p:nvPr>
            <p:ph idx="2" type="sldImg"/>
          </p:nvPr>
        </p:nvSpPr>
        <p:spPr>
          <a:xfrm>
            <a:off x="382063" y="685800"/>
            <a:ext cx="6094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65a7abb8e9_0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 Addressing 방식을 따르려면 몇 가지 제약이 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첫 째, 배열이기 때문에 슬롯은 단 하나의 데이터만 저장할 수 있으며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둘 째, 해시테이블에 들어갈 원소의 개수가 슬롯의 개수보다 작아야 하며,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이 말은 슬롯이 꽉 차서 더이상 들어갈 자리가 없어선 안 된다는 의미이다.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마지막으로 해시함수를 여러번 돌렸을 때 모든 자리를 탐색할 수 있어야 한다.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이는 해시함수가 들어갈 자리를 반드시 찾을 수 있어야 한다는 의미이다.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365a7abb8e9_0_259:notes"/>
          <p:cNvSpPr/>
          <p:nvPr>
            <p:ph idx="2" type="sldImg"/>
          </p:nvPr>
        </p:nvSpPr>
        <p:spPr>
          <a:xfrm>
            <a:off x="382063" y="685800"/>
            <a:ext cx="6094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365a7abb8e9_0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 Addressing 방식을 따르려면 몇 가지 제약이 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첫 째, 배열이기 때문에 슬롯은 단 하나의 데이터만 저장할 수 있으며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둘 째, 해시테이블에 들어갈 원소의 개수가 슬롯의 개수보다 작아야 하며,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이 말은 슬롯이 꽉 차서 더이상 들어갈 자리가 없어선 안 된다는 의미이다.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마지막으로 해시함수를 여러번 돌렸을 때 모든 자리를 탐색할 수 있어야 한다.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이는 해시함수가 들어갈 자리를 반드시 찾을 수 있어야 한다는 의미이다.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365a7abb8e9_0_275:notes"/>
          <p:cNvSpPr/>
          <p:nvPr>
            <p:ph idx="2" type="sldImg"/>
          </p:nvPr>
        </p:nvSpPr>
        <p:spPr>
          <a:xfrm>
            <a:off x="382063" y="685800"/>
            <a:ext cx="6094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365a7abb8e9_0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 Addressing 방식을 따르려면 몇 가지 제약이 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첫 째, 배열이기 때문에 슬롯은 단 하나의 데이터만 저장할 수 있으며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둘 째, 해시테이블에 들어갈 원소의 개수가 슬롯의 개수보다 작아야 하며,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이 말은 슬롯이 꽉 차서 더이상 들어갈 자리가 없어선 안 된다는 의미이다.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마지막으로 해시함수를 여러번 돌렸을 때 모든 자리를 탐색할 수 있어야 한다.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이는 해시함수가 들어갈 자리를 반드시 찾을 수 있어야 한다는 의미이다.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365a7abb8e9_0_304:notes"/>
          <p:cNvSpPr/>
          <p:nvPr>
            <p:ph idx="2" type="sldImg"/>
          </p:nvPr>
        </p:nvSpPr>
        <p:spPr>
          <a:xfrm>
            <a:off x="382063" y="685800"/>
            <a:ext cx="6094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365a7abb8e9_0_3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 Addressing 방식을 따르려면 몇 가지 제약이 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첫 째, 배열이기 때문에 슬롯은 단 하나의 데이터만 저장할 수 있으며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둘 째, 해시테이블에 들어갈 원소의 개수가 슬롯의 개수보다 작아야 하며,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이 말은 슬롯이 꽉 차서 더이상 들어갈 자리가 없어선 안 된다는 의미이다.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마지막으로 해시함수를 여러번 돌렸을 때 모든 자리를 탐색할 수 있어야 한다.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이는 해시함수가 들어갈 자리를 반드시 찾을 수 있어야 한다는 의미이다.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365a7abb8e9_0_332:notes"/>
          <p:cNvSpPr/>
          <p:nvPr>
            <p:ph idx="2" type="sldImg"/>
          </p:nvPr>
        </p:nvSpPr>
        <p:spPr>
          <a:xfrm>
            <a:off x="382063" y="685800"/>
            <a:ext cx="6094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365a7abb8e9_0_3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 Addressing 방식을 따르려면 몇 가지 제약이 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첫 째, 배열이기 때문에 슬롯은 단 하나의 데이터만 저장할 수 있으며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둘 째, 해시테이블에 들어갈 원소의 개수가 슬롯의 개수보다 작아야 하며,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이 말은 슬롯이 꽉 차서 더이상 들어갈 자리가 없어선 안 된다는 의미이다.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마지막으로 해시함수를 여러번 돌렸을 때 모든 자리를 탐색할 수 있어야 한다.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이는 해시함수가 들어갈 자리를 반드시 찾을 수 있어야 한다는 의미이다.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365a7abb8e9_0_350:notes"/>
          <p:cNvSpPr/>
          <p:nvPr>
            <p:ph idx="2" type="sldImg"/>
          </p:nvPr>
        </p:nvSpPr>
        <p:spPr>
          <a:xfrm>
            <a:off x="382063" y="685800"/>
            <a:ext cx="6094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365a7abb8e9_0_3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 Addressing 방식을 따르려면 몇 가지 제약이 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첫 째, 배열이기 때문에 슬롯은 단 하나의 데이터만 저장할 수 있으며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둘 째, 해시테이블에 들어갈 원소의 개수가 슬롯의 개수보다 작아야 하며,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이 말은 슬롯이 꽉 차서 더이상 들어갈 자리가 없어선 안 된다는 의미이다.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마지막으로 해시함수를 여러번 돌렸을 때 모든 자리를 탐색할 수 있어야 한다.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이는 해시함수가 들어갈 자리를 반드시 찾을 수 있어야 한다는 의미이다.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365a7abb8e9_0_368:notes"/>
          <p:cNvSpPr/>
          <p:nvPr>
            <p:ph idx="2" type="sldImg"/>
          </p:nvPr>
        </p:nvSpPr>
        <p:spPr>
          <a:xfrm>
            <a:off x="382063" y="685800"/>
            <a:ext cx="6094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365a7abb8e9_0_3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 Addressing 방식을 따르려면 몇 가지 제약이 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첫 째, 배열이기 때문에 슬롯은 단 하나의 데이터만 저장할 수 있으며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둘 째, 해시테이블에 들어갈 원소의 개수가 슬롯의 개수보다 작아야 하며,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이 말은 슬롯이 꽉 차서 더이상 들어갈 자리가 없어선 안 된다는 의미이다.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마지막으로 해시함수를 여러번 돌렸을 때 모든 자리를 탐색할 수 있어야 한다.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이는 해시함수가 들어갈 자리를 반드시 찾을 수 있어야 한다는 의미이다.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fd88882990_0_0:notes"/>
          <p:cNvSpPr/>
          <p:nvPr>
            <p:ph idx="2" type="sldImg"/>
          </p:nvPr>
        </p:nvSpPr>
        <p:spPr>
          <a:xfrm>
            <a:off x="382063" y="685800"/>
            <a:ext cx="6094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fd8888299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강의에서 설명한 목차는 다음과 같습니다.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 Addressing이란 무엇이고, 어떻게 구현하며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삭제 연산은 어떻게 하고 마지막으로 해시가 사용되는 간단한 예시입니다.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65a749fd3e_0_4:notes"/>
          <p:cNvSpPr/>
          <p:nvPr>
            <p:ph idx="2" type="sldImg"/>
          </p:nvPr>
        </p:nvSpPr>
        <p:spPr>
          <a:xfrm>
            <a:off x="382063" y="685800"/>
            <a:ext cx="6094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65a749fd3e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 Addressing 방식을 따르려면 몇 가지 제약이 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첫 째, 배열이기 때문에 슬롯은 단 하나의 데이터만 저장할 수 있으며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둘 째, 해시테이블에 들어갈 원소의 개수가 슬롯의 개수보다 작아야 하며,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이 말은 슬롯이 꽉 차서 더이상 들어갈 자리가 없어선 안 된다는 의미이다.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마지막으로 해시함수를 여러번 돌렸을 때 모든 자리를 탐색할 수 있어야 한다.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이는 해시함수가 들어갈 자리를 반드시 찾을 수 있어야 한다는 의미이다.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65a6ca1c19_0_20:notes"/>
          <p:cNvSpPr/>
          <p:nvPr>
            <p:ph idx="2" type="sldImg"/>
          </p:nvPr>
        </p:nvSpPr>
        <p:spPr>
          <a:xfrm>
            <a:off x="382063" y="685800"/>
            <a:ext cx="6094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65a6ca1c19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 Addressing 방식을 따르려면 몇 가지 제약이 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첫 째, 배열이기 때문에 슬롯은 단 하나의 데이터만 저장할 수 있으며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둘 째, 해시테이블에 들어갈 원소의 개수가 슬롯의 개수보다 작아야 하며,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이 말은 슬롯이 꽉 차서 더이상 들어갈 자리가 없어선 안 된다는 의미이다.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마지막으로 해시함수를 여러번 돌렸을 때 모든 자리를 탐색할 수 있어야 한다.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이는 해시함수가 들어갈 자리를 반드시 찾을 수 있어야 한다는 의미이다.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65a6ca1ed3_0_29:notes"/>
          <p:cNvSpPr/>
          <p:nvPr>
            <p:ph idx="2" type="sldImg"/>
          </p:nvPr>
        </p:nvSpPr>
        <p:spPr>
          <a:xfrm>
            <a:off x="382063" y="685800"/>
            <a:ext cx="6094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65a6ca1ed3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 Addressing 방식을 따르려면 몇 가지 제약이 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첫 째, 배열이기 때문에 슬롯은 단 하나의 데이터만 저장할 수 있으며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둘 째, 해시테이블에 들어갈 원소의 개수가 슬롯의 개수보다 작아야 하며,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이 말은 슬롯이 꽉 차서 더이상 들어갈 자리가 없어선 안 된다는 의미이다.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마지막으로 해시함수를 여러번 돌렸을 때 모든 자리를 탐색할 수 있어야 한다.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이는 해시함수가 들어갈 자리를 반드시 찾을 수 있어야 한다는 의미이다.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65a7abb8e9_0_12:notes"/>
          <p:cNvSpPr/>
          <p:nvPr>
            <p:ph idx="2" type="sldImg"/>
          </p:nvPr>
        </p:nvSpPr>
        <p:spPr>
          <a:xfrm>
            <a:off x="382063" y="685800"/>
            <a:ext cx="6094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65a7abb8e9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 Addressing 방식을 따르려면 몇 가지 제약이 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첫 째, 배열이기 때문에 슬롯은 단 하나의 데이터만 저장할 수 있으며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둘 째, 해시테이블에 들어갈 원소의 개수가 슬롯의 개수보다 작아야 하며,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이 말은 슬롯이 꽉 차서 더이상 들어갈 자리가 없어선 안 된다는 의미이다.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마지막으로 해시함수를 여러번 돌렸을 때 모든 자리를 탐색할 수 있어야 한다.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이는 해시함수가 들어갈 자리를 반드시 찾을 수 있어야 한다는 의미이다.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65a7abb8e9_0_28:notes"/>
          <p:cNvSpPr/>
          <p:nvPr>
            <p:ph idx="2" type="sldImg"/>
          </p:nvPr>
        </p:nvSpPr>
        <p:spPr>
          <a:xfrm>
            <a:off x="382063" y="685800"/>
            <a:ext cx="6094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65a7abb8e9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 Addressing 방식을 따르려면 몇 가지 제약이 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첫 째, 배열이기 때문에 슬롯은 단 하나의 데이터만 저장할 수 있으며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둘 째, 해시테이블에 들어갈 원소의 개수가 슬롯의 개수보다 작아야 하며,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이 말은 슬롯이 꽉 차서 더이상 들어갈 자리가 없어선 안 된다는 의미이다.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마지막으로 해시함수를 여러번 돌렸을 때 모든 자리를 탐색할 수 있어야 한다.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이는 해시함수가 들어갈 자리를 반드시 찾을 수 있어야 한다는 의미이다.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65a7abb8e9_0_59:notes"/>
          <p:cNvSpPr/>
          <p:nvPr>
            <p:ph idx="2" type="sldImg"/>
          </p:nvPr>
        </p:nvSpPr>
        <p:spPr>
          <a:xfrm>
            <a:off x="382063" y="685800"/>
            <a:ext cx="6094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65a7abb8e9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 Addressing 방식을 따르려면 몇 가지 제약이 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첫 째, 배열이기 때문에 슬롯은 단 하나의 데이터만 저장할 수 있으며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둘 째, 해시테이블에 들어갈 원소의 개수가 슬롯의 개수보다 작아야 하며,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이 말은 슬롯이 꽉 차서 더이상 들어갈 자리가 없어선 안 된다는 의미이다.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마지막으로 해시함수를 여러번 돌렸을 때 모든 자리를 탐색할 수 있어야 한다.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이는 해시함수가 들어갈 자리를 반드시 찾을 수 있어야 한다는 의미이다.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65a7abb8e9_0_85:notes"/>
          <p:cNvSpPr/>
          <p:nvPr>
            <p:ph idx="2" type="sldImg"/>
          </p:nvPr>
        </p:nvSpPr>
        <p:spPr>
          <a:xfrm>
            <a:off x="382063" y="685800"/>
            <a:ext cx="6094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65a7abb8e9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 Addressing 방식을 따르려면 몇 가지 제약이 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첫 째, 배열이기 때문에 슬롯은 단 하나의 데이터만 저장할 수 있으며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둘 째, 해시테이블에 들어갈 원소의 개수가 슬롯의 개수보다 작아야 하며,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이 말은 슬롯이 꽉 차서 더이상 들어갈 자리가 없어선 안 된다는 의미이다.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마지막으로 해시함수를 여러번 돌렸을 때 모든 자리를 탐색할 수 있어야 한다.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이는 해시함수가 들어갈 자리를 반드시 찾을 수 있어야 한다는 의미이다.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5799073" y="3807170"/>
            <a:ext cx="591336" cy="140843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875" lIns="121875" spcFirstLastPara="1" rIns="121875" wrap="square" tIns="1218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875" lIns="121875" spcFirstLastPara="1" rIns="121875" wrap="square" tIns="1218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875" lIns="121875" spcFirstLastPara="1" rIns="121875" wrap="square" tIns="1218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894786" y="1321067"/>
            <a:ext cx="10399500" cy="2306700"/>
          </a:xfrm>
          <a:prstGeom prst="rect">
            <a:avLst/>
          </a:prstGeom>
        </p:spPr>
        <p:txBody>
          <a:bodyPr anchorCtr="0" anchor="b" bIns="121875" lIns="121875" spcFirstLastPara="1" rIns="121875" wrap="square" tIns="12187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894776" y="4233168"/>
            <a:ext cx="10399500" cy="1056900"/>
          </a:xfrm>
          <a:prstGeom prst="rect">
            <a:avLst/>
          </a:prstGeom>
        </p:spPr>
        <p:txBody>
          <a:bodyPr anchorCtr="0" anchor="t" bIns="121875" lIns="121875" spcFirstLastPara="1" rIns="121875" wrap="square" tIns="12187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11317501" y="6241346"/>
            <a:ext cx="731400" cy="524700"/>
          </a:xfrm>
          <a:prstGeom prst="rect">
            <a:avLst/>
          </a:prstGeom>
        </p:spPr>
        <p:txBody>
          <a:bodyPr anchorCtr="0" anchor="ctr" bIns="121875" lIns="121875" spcFirstLastPara="1" rIns="121875" wrap="square" tIns="12187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415496" y="1673700"/>
            <a:ext cx="11358000" cy="2520900"/>
          </a:xfrm>
          <a:prstGeom prst="rect">
            <a:avLst/>
          </a:prstGeom>
        </p:spPr>
        <p:txBody>
          <a:bodyPr anchorCtr="0" anchor="b" bIns="121875" lIns="121875" spcFirstLastPara="1" rIns="121875" wrap="square" tIns="12187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415496" y="4304567"/>
            <a:ext cx="11358000" cy="1734300"/>
          </a:xfrm>
          <a:prstGeom prst="rect">
            <a:avLst/>
          </a:prstGeom>
        </p:spPr>
        <p:txBody>
          <a:bodyPr anchorCtr="0" anchor="t" bIns="121875" lIns="121875" spcFirstLastPara="1" rIns="121875" wrap="square" tIns="121875">
            <a:normAutofit/>
          </a:bodyPr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11317501" y="6241346"/>
            <a:ext cx="731400" cy="524700"/>
          </a:xfrm>
          <a:prstGeom prst="rect">
            <a:avLst/>
          </a:prstGeom>
        </p:spPr>
        <p:txBody>
          <a:bodyPr anchorCtr="0" anchor="ctr" bIns="121875" lIns="121875" spcFirstLastPara="1" rIns="121875" wrap="square" tIns="12187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11317501" y="6241346"/>
            <a:ext cx="731400" cy="524700"/>
          </a:xfrm>
          <a:prstGeom prst="rect">
            <a:avLst/>
          </a:prstGeom>
        </p:spPr>
        <p:txBody>
          <a:bodyPr anchorCtr="0" anchor="ctr" bIns="121875" lIns="121875" spcFirstLastPara="1" rIns="121875" wrap="square" tIns="12187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94776" y="2855000"/>
            <a:ext cx="10467000" cy="1148100"/>
          </a:xfrm>
          <a:prstGeom prst="rect">
            <a:avLst/>
          </a:prstGeom>
        </p:spPr>
        <p:txBody>
          <a:bodyPr anchorCtr="0" anchor="ctr" bIns="121875" lIns="121875" spcFirstLastPara="1" rIns="121875" wrap="square" tIns="12187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11317501" y="6241346"/>
            <a:ext cx="731400" cy="524700"/>
          </a:xfrm>
          <a:prstGeom prst="rect">
            <a:avLst/>
          </a:prstGeom>
        </p:spPr>
        <p:txBody>
          <a:bodyPr anchorCtr="0" anchor="ctr" bIns="121875" lIns="121875" spcFirstLastPara="1" rIns="121875" wrap="square" tIns="12187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415496" y="593367"/>
            <a:ext cx="11358000" cy="763500"/>
          </a:xfrm>
          <a:prstGeom prst="rect">
            <a:avLst/>
          </a:prstGeom>
        </p:spPr>
        <p:txBody>
          <a:bodyPr anchorCtr="0" anchor="t" bIns="121875" lIns="121875" spcFirstLastPara="1" rIns="121875" wrap="square" tIns="12187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15496" y="1536633"/>
            <a:ext cx="11358000" cy="4555200"/>
          </a:xfrm>
          <a:prstGeom prst="rect">
            <a:avLst/>
          </a:prstGeom>
        </p:spPr>
        <p:txBody>
          <a:bodyPr anchorCtr="0" anchor="t" bIns="121875" lIns="121875" spcFirstLastPara="1" rIns="121875" wrap="square" tIns="121875">
            <a:norm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11317501" y="6241346"/>
            <a:ext cx="731400" cy="524700"/>
          </a:xfrm>
          <a:prstGeom prst="rect">
            <a:avLst/>
          </a:prstGeom>
        </p:spPr>
        <p:txBody>
          <a:bodyPr anchorCtr="0" anchor="ctr" bIns="121875" lIns="121875" spcFirstLastPara="1" rIns="121875" wrap="square" tIns="12187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415496" y="593367"/>
            <a:ext cx="11358000" cy="763500"/>
          </a:xfrm>
          <a:prstGeom prst="rect">
            <a:avLst/>
          </a:prstGeom>
        </p:spPr>
        <p:txBody>
          <a:bodyPr anchorCtr="0" anchor="t" bIns="121875" lIns="121875" spcFirstLastPara="1" rIns="121875" wrap="square" tIns="12187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415496" y="1536633"/>
            <a:ext cx="5331900" cy="4555200"/>
          </a:xfrm>
          <a:prstGeom prst="rect">
            <a:avLst/>
          </a:prstGeom>
        </p:spPr>
        <p:txBody>
          <a:bodyPr anchorCtr="0" anchor="t" bIns="121875" lIns="121875" spcFirstLastPara="1" rIns="121875" wrap="square" tIns="121875">
            <a:norm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6441588" y="1536633"/>
            <a:ext cx="5331900" cy="4555200"/>
          </a:xfrm>
          <a:prstGeom prst="rect">
            <a:avLst/>
          </a:prstGeom>
        </p:spPr>
        <p:txBody>
          <a:bodyPr anchorCtr="0" anchor="t" bIns="121875" lIns="121875" spcFirstLastPara="1" rIns="121875" wrap="square" tIns="121875">
            <a:norm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11317501" y="6241346"/>
            <a:ext cx="731400" cy="524700"/>
          </a:xfrm>
          <a:prstGeom prst="rect">
            <a:avLst/>
          </a:prstGeom>
        </p:spPr>
        <p:txBody>
          <a:bodyPr anchorCtr="0" anchor="ctr" bIns="121875" lIns="121875" spcFirstLastPara="1" rIns="121875" wrap="square" tIns="12187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415496" y="593367"/>
            <a:ext cx="11358000" cy="763500"/>
          </a:xfrm>
          <a:prstGeom prst="rect">
            <a:avLst/>
          </a:prstGeom>
        </p:spPr>
        <p:txBody>
          <a:bodyPr anchorCtr="0" anchor="t" bIns="121875" lIns="121875" spcFirstLastPara="1" rIns="121875" wrap="square" tIns="12187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11317501" y="6241346"/>
            <a:ext cx="731400" cy="524700"/>
          </a:xfrm>
          <a:prstGeom prst="rect">
            <a:avLst/>
          </a:prstGeom>
        </p:spPr>
        <p:txBody>
          <a:bodyPr anchorCtr="0" anchor="ctr" bIns="121875" lIns="121875" spcFirstLastPara="1" rIns="121875" wrap="square" tIns="12187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415496" y="740800"/>
            <a:ext cx="3743100" cy="1007700"/>
          </a:xfrm>
          <a:prstGeom prst="rect">
            <a:avLst/>
          </a:prstGeom>
        </p:spPr>
        <p:txBody>
          <a:bodyPr anchorCtr="0" anchor="b" bIns="121875" lIns="121875" spcFirstLastPara="1" rIns="121875" wrap="square" tIns="12187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415496" y="1852800"/>
            <a:ext cx="3743100" cy="4239300"/>
          </a:xfrm>
          <a:prstGeom prst="rect">
            <a:avLst/>
          </a:prstGeom>
        </p:spPr>
        <p:txBody>
          <a:bodyPr anchorCtr="0" anchor="t" bIns="121875" lIns="121875" spcFirstLastPara="1" rIns="121875" wrap="square" tIns="121875">
            <a:norm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11317501" y="6241346"/>
            <a:ext cx="731400" cy="524700"/>
          </a:xfrm>
          <a:prstGeom prst="rect">
            <a:avLst/>
          </a:prstGeom>
        </p:spPr>
        <p:txBody>
          <a:bodyPr anchorCtr="0" anchor="ctr" bIns="121875" lIns="121875" spcFirstLastPara="1" rIns="121875" wrap="square" tIns="12187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653503" y="701800"/>
            <a:ext cx="8300700" cy="5454300"/>
          </a:xfrm>
          <a:prstGeom prst="rect">
            <a:avLst/>
          </a:prstGeom>
        </p:spPr>
        <p:txBody>
          <a:bodyPr anchorCtr="0" anchor="ctr" bIns="121875" lIns="121875" spcFirstLastPara="1" rIns="121875" wrap="square" tIns="12187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11317501" y="6241346"/>
            <a:ext cx="731400" cy="524700"/>
          </a:xfrm>
          <a:prstGeom prst="rect">
            <a:avLst/>
          </a:prstGeom>
        </p:spPr>
        <p:txBody>
          <a:bodyPr anchorCtr="0" anchor="ctr" bIns="121875" lIns="121875" spcFirstLastPara="1" rIns="121875" wrap="square" tIns="12187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6094475" y="0"/>
            <a:ext cx="60945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6704556" y="5994000"/>
            <a:ext cx="624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353911" y="1441867"/>
            <a:ext cx="5392200" cy="2280300"/>
          </a:xfrm>
          <a:prstGeom prst="rect">
            <a:avLst/>
          </a:prstGeom>
        </p:spPr>
        <p:txBody>
          <a:bodyPr anchorCtr="0" anchor="b" bIns="121875" lIns="121875" spcFirstLastPara="1" rIns="121875" wrap="square" tIns="12187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353911" y="3793601"/>
            <a:ext cx="5392200" cy="1794000"/>
          </a:xfrm>
          <a:prstGeom prst="rect">
            <a:avLst/>
          </a:prstGeom>
        </p:spPr>
        <p:txBody>
          <a:bodyPr anchorCtr="0" anchor="t" bIns="121875" lIns="121875" spcFirstLastPara="1" rIns="121875" wrap="square" tIns="12187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6584352" y="965600"/>
            <a:ext cx="5114700" cy="4926900"/>
          </a:xfrm>
          <a:prstGeom prst="rect">
            <a:avLst/>
          </a:prstGeom>
        </p:spPr>
        <p:txBody>
          <a:bodyPr anchorCtr="0" anchor="ctr" bIns="121875" lIns="121875" spcFirstLastPara="1" rIns="121875" wrap="square" tIns="121875">
            <a:norm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>
                <a:solidFill>
                  <a:schemeClr val="lt1"/>
                </a:solidFill>
              </a:defRPr>
            </a:lvl1pPr>
            <a:lvl2pPr indent="-3492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2pPr>
            <a:lvl3pPr indent="-3492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3pPr>
            <a:lvl4pPr indent="-3492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  <a:defRPr>
                <a:solidFill>
                  <a:schemeClr val="lt1"/>
                </a:solidFill>
              </a:defRPr>
            </a:lvl4pPr>
            <a:lvl5pPr indent="-3492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5pPr>
            <a:lvl6pPr indent="-3492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6pPr>
            <a:lvl7pPr indent="-3492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  <a:defRPr>
                <a:solidFill>
                  <a:schemeClr val="lt1"/>
                </a:solidFill>
              </a:defRPr>
            </a:lvl7pPr>
            <a:lvl8pPr indent="-3492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8pPr>
            <a:lvl9pPr indent="-3492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11317501" y="6241346"/>
            <a:ext cx="731400" cy="524700"/>
          </a:xfrm>
          <a:prstGeom prst="rect">
            <a:avLst/>
          </a:prstGeom>
        </p:spPr>
        <p:txBody>
          <a:bodyPr anchorCtr="0" anchor="ctr" bIns="121875" lIns="121875" spcFirstLastPara="1" rIns="121875" wrap="square" tIns="12187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415496" y="5640767"/>
            <a:ext cx="7996500" cy="806700"/>
          </a:xfrm>
          <a:prstGeom prst="rect">
            <a:avLst/>
          </a:prstGeom>
        </p:spPr>
        <p:txBody>
          <a:bodyPr anchorCtr="0" anchor="ctr" bIns="121875" lIns="121875" spcFirstLastPara="1" rIns="121875" wrap="square" tIns="12187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11317501" y="6241346"/>
            <a:ext cx="731400" cy="524700"/>
          </a:xfrm>
          <a:prstGeom prst="rect">
            <a:avLst/>
          </a:prstGeom>
        </p:spPr>
        <p:txBody>
          <a:bodyPr anchorCtr="0" anchor="ctr" bIns="121875" lIns="121875" spcFirstLastPara="1" rIns="121875" wrap="square" tIns="12187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15496" y="593367"/>
            <a:ext cx="113580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875" lIns="121875" spcFirstLastPara="1" rIns="121875" wrap="square" tIns="12187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sz="4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sz="4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sz="4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sz="4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sz="4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sz="4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sz="4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sz="4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sz="4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15496" y="1536633"/>
            <a:ext cx="113580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875" lIns="121875" spcFirstLastPara="1" rIns="121875" wrap="square" tIns="121875">
            <a:normAutofit/>
          </a:bodyPr>
          <a:lstStyle>
            <a:lvl1pPr indent="-3810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Average"/>
              <a:buChar char="●"/>
              <a:defRPr sz="24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492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Average"/>
              <a:buChar char="○"/>
              <a:defRPr sz="19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492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Average"/>
              <a:buChar char="■"/>
              <a:defRPr sz="19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492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Average"/>
              <a:buChar char="●"/>
              <a:defRPr sz="19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492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Average"/>
              <a:buChar char="○"/>
              <a:defRPr sz="19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492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Average"/>
              <a:buChar char="■"/>
              <a:defRPr sz="19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492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Average"/>
              <a:buChar char="●"/>
              <a:defRPr sz="19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492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Average"/>
              <a:buChar char="○"/>
              <a:defRPr sz="19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492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Average"/>
              <a:buChar char="■"/>
              <a:defRPr sz="19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11317501" y="6241346"/>
            <a:ext cx="7314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875" lIns="121875" spcFirstLastPara="1" rIns="121875" wrap="square" tIns="121875">
            <a:normAutofit/>
          </a:bodyPr>
          <a:lstStyle>
            <a:lvl1pPr lvl="0" algn="r">
              <a:buNone/>
              <a:defRPr sz="13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3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3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3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3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3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3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3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3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4.png"/><Relationship Id="rId4" Type="http://schemas.openxmlformats.org/officeDocument/2006/relationships/image" Target="../media/image29.png"/><Relationship Id="rId5" Type="http://schemas.openxmlformats.org/officeDocument/2006/relationships/image" Target="../media/image11.png"/><Relationship Id="rId6" Type="http://schemas.openxmlformats.org/officeDocument/2006/relationships/image" Target="../media/image2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6.png"/><Relationship Id="rId4" Type="http://schemas.openxmlformats.org/officeDocument/2006/relationships/image" Target="../media/image36.png"/><Relationship Id="rId5" Type="http://schemas.openxmlformats.org/officeDocument/2006/relationships/image" Target="../media/image24.png"/><Relationship Id="rId6" Type="http://schemas.openxmlformats.org/officeDocument/2006/relationships/image" Target="../media/image23.png"/><Relationship Id="rId7" Type="http://schemas.openxmlformats.org/officeDocument/2006/relationships/image" Target="../media/image11.png"/><Relationship Id="rId8" Type="http://schemas.openxmlformats.org/officeDocument/2006/relationships/image" Target="../media/image3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7.png"/><Relationship Id="rId4" Type="http://schemas.openxmlformats.org/officeDocument/2006/relationships/image" Target="../media/image22.png"/><Relationship Id="rId5" Type="http://schemas.openxmlformats.org/officeDocument/2006/relationships/image" Target="../media/image33.png"/><Relationship Id="rId6" Type="http://schemas.openxmlformats.org/officeDocument/2006/relationships/image" Target="../media/image2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0.png"/><Relationship Id="rId4" Type="http://schemas.openxmlformats.org/officeDocument/2006/relationships/image" Target="../media/image4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8.png"/><Relationship Id="rId4" Type="http://schemas.openxmlformats.org/officeDocument/2006/relationships/image" Target="../media/image4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3.png"/><Relationship Id="rId4" Type="http://schemas.openxmlformats.org/officeDocument/2006/relationships/image" Target="../media/image3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1.png"/><Relationship Id="rId4" Type="http://schemas.openxmlformats.org/officeDocument/2006/relationships/image" Target="../media/image38.png"/><Relationship Id="rId5" Type="http://schemas.openxmlformats.org/officeDocument/2006/relationships/image" Target="../media/image34.png"/><Relationship Id="rId6" Type="http://schemas.openxmlformats.org/officeDocument/2006/relationships/image" Target="../media/image3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9.png"/><Relationship Id="rId4" Type="http://schemas.openxmlformats.org/officeDocument/2006/relationships/image" Target="../media/image4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3.png"/><Relationship Id="rId5" Type="http://schemas.openxmlformats.org/officeDocument/2006/relationships/image" Target="../media/image9.png"/><Relationship Id="rId6" Type="http://schemas.openxmlformats.org/officeDocument/2006/relationships/image" Target="../media/image19.png"/><Relationship Id="rId7" Type="http://schemas.openxmlformats.org/officeDocument/2006/relationships/image" Target="../media/image7.png"/><Relationship Id="rId8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Relationship Id="rId4" Type="http://schemas.openxmlformats.org/officeDocument/2006/relationships/image" Target="../media/image12.png"/><Relationship Id="rId11" Type="http://schemas.openxmlformats.org/officeDocument/2006/relationships/image" Target="../media/image44.png"/><Relationship Id="rId10" Type="http://schemas.openxmlformats.org/officeDocument/2006/relationships/image" Target="../media/image24.png"/><Relationship Id="rId9" Type="http://schemas.openxmlformats.org/officeDocument/2006/relationships/image" Target="../media/image21.png"/><Relationship Id="rId5" Type="http://schemas.openxmlformats.org/officeDocument/2006/relationships/image" Target="../media/image17.png"/><Relationship Id="rId6" Type="http://schemas.openxmlformats.org/officeDocument/2006/relationships/image" Target="../media/image36.png"/><Relationship Id="rId7" Type="http://schemas.openxmlformats.org/officeDocument/2006/relationships/image" Target="../media/image11.png"/><Relationship Id="rId8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894786" y="1321067"/>
            <a:ext cx="10399500" cy="2306700"/>
          </a:xfrm>
          <a:prstGeom prst="rect">
            <a:avLst/>
          </a:prstGeom>
        </p:spPr>
        <p:txBody>
          <a:bodyPr anchorCtr="0" anchor="b" bIns="121875" lIns="121875" spcFirstLastPara="1" rIns="121875" wrap="square" tIns="12187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/>
              <a:t>See Through Walls with Wi-Fi</a:t>
            </a:r>
            <a:endParaRPr sz="4700"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9127916" y="5750033"/>
            <a:ext cx="2166300" cy="636000"/>
          </a:xfrm>
          <a:prstGeom prst="rect">
            <a:avLst/>
          </a:prstGeom>
        </p:spPr>
        <p:txBody>
          <a:bodyPr anchorCtr="0" anchor="t" bIns="121875" lIns="121875" spcFirstLastPara="1" rIns="121875" wrap="square" tIns="121875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</a:rPr>
              <a:t>Wonseok </a:t>
            </a:r>
            <a:endParaRPr sz="2500">
              <a:solidFill>
                <a:schemeClr val="dk1"/>
              </a:solidFill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375806" y="375933"/>
            <a:ext cx="4167300" cy="6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875" lIns="121875" spcFirstLastPara="1" rIns="121875" wrap="square" tIns="1218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1288876" y="4054036"/>
            <a:ext cx="9611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875" spcFirstLastPara="1" rIns="121875" wrap="square" tIns="609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Fadel Adib and Dina Katabi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(Massachusetts Institute of Technology)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63" name="Google Shape;63;p13"/>
          <p:cNvSpPr txBox="1"/>
          <p:nvPr/>
        </p:nvSpPr>
        <p:spPr>
          <a:xfrm>
            <a:off x="375813" y="5566428"/>
            <a:ext cx="1379400" cy="100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</a:rPr>
              <a:t>Date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64" name="Google Shape;64;p13"/>
          <p:cNvSpPr txBox="1"/>
          <p:nvPr/>
        </p:nvSpPr>
        <p:spPr>
          <a:xfrm>
            <a:off x="1798371" y="5566431"/>
            <a:ext cx="8489400" cy="100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</a:rPr>
              <a:t>19 May 2025</a:t>
            </a:r>
            <a:endParaRPr sz="2100">
              <a:solidFill>
                <a:schemeClr val="dk1"/>
              </a:solidFill>
            </a:endParaRPr>
          </a:p>
        </p:txBody>
      </p:sp>
      <p:sp>
        <p:nvSpPr>
          <p:cNvPr id="65" name="Google Shape;65;p13"/>
          <p:cNvSpPr txBox="1"/>
          <p:nvPr/>
        </p:nvSpPr>
        <p:spPr>
          <a:xfrm>
            <a:off x="1288975" y="4721766"/>
            <a:ext cx="9611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875" spcFirstLastPara="1" rIns="121875" wrap="square" tIns="609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1" lang="en" sz="1600">
                <a:solidFill>
                  <a:schemeClr val="dk1"/>
                </a:solidFill>
              </a:rPr>
              <a:t>SIGCOMM ‘13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2"/>
          <p:cNvSpPr txBox="1"/>
          <p:nvPr>
            <p:ph type="title"/>
          </p:nvPr>
        </p:nvSpPr>
        <p:spPr>
          <a:xfrm>
            <a:off x="399246" y="356867"/>
            <a:ext cx="6851100" cy="695100"/>
          </a:xfrm>
          <a:prstGeom prst="rect">
            <a:avLst/>
          </a:prstGeom>
        </p:spPr>
        <p:txBody>
          <a:bodyPr anchorCtr="0" anchor="ctr" bIns="121875" lIns="121875" spcFirstLastPara="1" rIns="121875" wrap="square" tIns="12187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000000"/>
                </a:highlight>
              </a:rPr>
              <a:t>Beamforming</a:t>
            </a:r>
            <a:endParaRPr>
              <a:highlight>
                <a:srgbClr val="000000"/>
              </a:highlight>
            </a:endParaRPr>
          </a:p>
        </p:txBody>
      </p:sp>
      <p:sp>
        <p:nvSpPr>
          <p:cNvPr id="175" name="Google Shape;175;p22"/>
          <p:cNvSpPr txBox="1"/>
          <p:nvPr/>
        </p:nvSpPr>
        <p:spPr>
          <a:xfrm>
            <a:off x="399250" y="114572"/>
            <a:ext cx="9547200" cy="33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72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666666"/>
                </a:solidFill>
              </a:rPr>
              <a:t>Moving Object</a:t>
            </a:r>
            <a:endParaRPr sz="1500">
              <a:solidFill>
                <a:srgbClr val="666666"/>
              </a:solidFill>
            </a:endParaRPr>
          </a:p>
        </p:txBody>
      </p:sp>
      <p:sp>
        <p:nvSpPr>
          <p:cNvPr id="176" name="Google Shape;176;p22"/>
          <p:cNvSpPr txBox="1"/>
          <p:nvPr/>
        </p:nvSpPr>
        <p:spPr>
          <a:xfrm>
            <a:off x="331575" y="1098550"/>
            <a:ext cx="8015700" cy="56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3993" lvl="0" marL="23399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7C1CD"/>
              </a:buClr>
              <a:buSzPts val="2400"/>
              <a:buChar char="•"/>
            </a:pPr>
            <a:r>
              <a:rPr lang="en" sz="2400">
                <a:solidFill>
                  <a:srgbClr val="151515"/>
                </a:solidFill>
              </a:rPr>
              <a:t>Motion Direction</a:t>
            </a:r>
            <a:endParaRPr sz="2400">
              <a:solidFill>
                <a:srgbClr val="151515"/>
              </a:solidFill>
            </a:endParaRPr>
          </a:p>
          <a:p>
            <a:pPr indent="-197995" lvl="1" marL="449988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474747"/>
              </a:buClr>
              <a:buSzPts val="1800"/>
              <a:buFont typeface="Noto Sans Symbols"/>
              <a:buChar char="▪"/>
            </a:pPr>
            <a:r>
              <a:rPr lang="en" sz="2000">
                <a:solidFill>
                  <a:srgbClr val="151515"/>
                </a:solidFill>
              </a:rPr>
              <a:t>Estimate     that maximizes the channel sum </a:t>
            </a:r>
            <a:endParaRPr sz="2000">
              <a:solidFill>
                <a:srgbClr val="151515"/>
              </a:solidFill>
            </a:endParaRPr>
          </a:p>
          <a:p>
            <a:pPr indent="-197995" lvl="2" marL="676783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B7C1CD"/>
              </a:buClr>
              <a:buSzPts val="1800"/>
              <a:buChar char="‒"/>
            </a:pPr>
            <a:r>
              <a:rPr lang="en" sz="1800">
                <a:solidFill>
                  <a:srgbClr val="151515"/>
                </a:solidFill>
              </a:rPr>
              <a:t>Successive time samples as spatial samples</a:t>
            </a:r>
            <a:endParaRPr sz="1800">
              <a:solidFill>
                <a:srgbClr val="151515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151515"/>
              </a:solidFill>
            </a:endParaRPr>
          </a:p>
          <a:p>
            <a:pPr indent="-233993" lvl="0" marL="23399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7C1CD"/>
              </a:buClr>
              <a:buSzPts val="2400"/>
              <a:buChar char="•"/>
            </a:pPr>
            <a:r>
              <a:rPr lang="en" sz="2400">
                <a:solidFill>
                  <a:srgbClr val="151515"/>
                </a:solidFill>
              </a:rPr>
              <a:t>Experiment Setup</a:t>
            </a:r>
            <a:endParaRPr sz="2400">
              <a:solidFill>
                <a:srgbClr val="151515"/>
              </a:solidFill>
            </a:endParaRPr>
          </a:p>
          <a:p>
            <a:pPr indent="-197995" lvl="1" marL="449988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474747"/>
              </a:buClr>
              <a:buSzPts val="1800"/>
              <a:buFont typeface="Noto Sans Symbols"/>
              <a:buChar char="▪"/>
            </a:pPr>
            <a:r>
              <a:rPr b="1" lang="en" sz="1800">
                <a:solidFill>
                  <a:srgbClr val="151515"/>
                </a:solidFill>
              </a:rPr>
              <a:t>2s</a:t>
            </a:r>
            <a:r>
              <a:rPr lang="en" sz="1800">
                <a:solidFill>
                  <a:srgbClr val="151515"/>
                </a:solidFill>
              </a:rPr>
              <a:t>: The person crosses the Wi-Vi device</a:t>
            </a:r>
            <a:endParaRPr sz="1800">
              <a:solidFill>
                <a:srgbClr val="151515"/>
              </a:solidFill>
            </a:endParaRPr>
          </a:p>
          <a:p>
            <a:pPr indent="-197995" lvl="1" marL="449988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474747"/>
              </a:buClr>
              <a:buSzPts val="1800"/>
              <a:buFont typeface="Noto Sans Symbols"/>
              <a:buChar char="▪"/>
            </a:pPr>
            <a:r>
              <a:rPr b="1" lang="en" sz="1800">
                <a:solidFill>
                  <a:srgbClr val="151515"/>
                </a:solidFill>
              </a:rPr>
              <a:t>2s~3s</a:t>
            </a:r>
            <a:r>
              <a:rPr lang="en" sz="1800">
                <a:solidFill>
                  <a:srgbClr val="151515"/>
                </a:solidFill>
              </a:rPr>
              <a:t>: The person is moving away from the device</a:t>
            </a:r>
            <a:endParaRPr sz="1800">
              <a:solidFill>
                <a:srgbClr val="151515"/>
              </a:solidFill>
            </a:endParaRPr>
          </a:p>
          <a:p>
            <a:pPr indent="-197995" lvl="1" marL="449988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474747"/>
              </a:buClr>
              <a:buSzPts val="1800"/>
              <a:buFont typeface="Noto Sans Symbols"/>
              <a:buChar char="▪"/>
            </a:pPr>
            <a:r>
              <a:rPr b="1" lang="en" sz="1800">
                <a:solidFill>
                  <a:srgbClr val="151515"/>
                </a:solidFill>
              </a:rPr>
              <a:t>3s</a:t>
            </a:r>
            <a:r>
              <a:rPr lang="en" sz="1800">
                <a:solidFill>
                  <a:srgbClr val="151515"/>
                </a:solidFill>
              </a:rPr>
              <a:t>: The person turns inward, but signal gets weaker</a:t>
            </a:r>
            <a:endParaRPr sz="1800">
              <a:solidFill>
                <a:srgbClr val="151515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151515"/>
              </a:solidFill>
            </a:endParaRPr>
          </a:p>
          <a:p>
            <a:pPr indent="-233993" lvl="0" marL="23399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7C1CD"/>
              </a:buClr>
              <a:buSzPts val="2400"/>
              <a:buChar char="•"/>
            </a:pPr>
            <a:r>
              <a:rPr lang="en" sz="2400">
                <a:solidFill>
                  <a:srgbClr val="151515"/>
                </a:solidFill>
              </a:rPr>
              <a:t>Heatmap Output of </a:t>
            </a:r>
            <a:endParaRPr sz="2400">
              <a:solidFill>
                <a:srgbClr val="151515"/>
              </a:solidFill>
            </a:endParaRPr>
          </a:p>
          <a:p>
            <a:pPr indent="-197995" lvl="1" marL="449988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474747"/>
              </a:buClr>
              <a:buSzPts val="1800"/>
              <a:buFont typeface="Noto Sans Symbols"/>
              <a:buChar char="▪"/>
            </a:pPr>
            <a:r>
              <a:rPr lang="en" sz="2000">
                <a:solidFill>
                  <a:srgbClr val="151515"/>
                </a:solidFill>
              </a:rPr>
              <a:t>Two lines are present</a:t>
            </a:r>
            <a:endParaRPr sz="2000">
              <a:solidFill>
                <a:srgbClr val="151515"/>
              </a:solidFill>
            </a:endParaRPr>
          </a:p>
          <a:p>
            <a:pPr indent="-197995" lvl="2" marL="676783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B7C1CD"/>
              </a:buClr>
              <a:buSzPts val="1800"/>
              <a:buChar char="‒"/>
            </a:pPr>
            <a:r>
              <a:rPr lang="en" sz="1800">
                <a:solidFill>
                  <a:srgbClr val="151515"/>
                </a:solidFill>
              </a:rPr>
              <a:t>Zero line: Amplified residual reflection on power boosting</a:t>
            </a:r>
            <a:endParaRPr sz="1800">
              <a:solidFill>
                <a:srgbClr val="151515"/>
              </a:solidFill>
            </a:endParaRPr>
          </a:p>
          <a:p>
            <a:pPr indent="-197995" lvl="2" marL="676783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B7C1CD"/>
              </a:buClr>
              <a:buSzPts val="1800"/>
              <a:buChar char="‒"/>
            </a:pPr>
            <a:r>
              <a:rPr lang="en" sz="1800">
                <a:solidFill>
                  <a:srgbClr val="151515"/>
                </a:solidFill>
              </a:rPr>
              <a:t>Curved line: Human motion</a:t>
            </a:r>
            <a:endParaRPr sz="1800">
              <a:solidFill>
                <a:srgbClr val="151515"/>
              </a:solidFill>
            </a:endParaRPr>
          </a:p>
          <a:p>
            <a:pPr indent="0" lvl="0" marL="23399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151515"/>
              </a:solidFill>
            </a:endParaRPr>
          </a:p>
        </p:txBody>
      </p:sp>
      <p:grpSp>
        <p:nvGrpSpPr>
          <p:cNvPr id="177" name="Google Shape;177;p22"/>
          <p:cNvGrpSpPr/>
          <p:nvPr/>
        </p:nvGrpSpPr>
        <p:grpSpPr>
          <a:xfrm>
            <a:off x="7829500" y="1207525"/>
            <a:ext cx="3946800" cy="945300"/>
            <a:chOff x="7244525" y="5225550"/>
            <a:chExt cx="3946800" cy="945300"/>
          </a:xfrm>
        </p:grpSpPr>
        <p:sp>
          <p:nvSpPr>
            <p:cNvPr id="178" name="Google Shape;178;p22"/>
            <p:cNvSpPr/>
            <p:nvPr/>
          </p:nvSpPr>
          <p:spPr>
            <a:xfrm>
              <a:off x="7244525" y="5225550"/>
              <a:ext cx="3946800" cy="94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47474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79" name="Google Shape;179;p22" title="[21,21,21,&quot;https://www.codecogs.com/eqnedit.php?latex=A%5B%5Ctheta%2Cn%5D%3D%5Csum%5E%7Bw%7D_%7Bi%3D1%7Dh%5Bn%2Bi%5De%5E%7Bj%5CPhi(%5Ctheta%2Cn)%7D#0&quot;]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425713" y="5286825"/>
              <a:ext cx="3530133" cy="82275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80" name="Google Shape;18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32600" y="2302400"/>
            <a:ext cx="3540600" cy="4303374"/>
          </a:xfrm>
          <a:prstGeom prst="rect">
            <a:avLst/>
          </a:prstGeom>
          <a:noFill/>
          <a:ln cap="flat" cmpd="sng" w="9525">
            <a:solidFill>
              <a:srgbClr val="47474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81" name="Google Shape;181;p22" title="[21,21,21,&quot;https://www.codecogs.com/eqnedit.php?latex=%5Ctheta#0&quot;]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91150" y="1603075"/>
            <a:ext cx="123805" cy="2116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2" title="[21,21,21,&quot;https://www.codecogs.com/eqnedit.php?latex=A%5B%5Ctheta%2C%20n%5D#0&quot;]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346075" y="4534525"/>
            <a:ext cx="886502" cy="337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3" name="Google Shape;183;p22"/>
          <p:cNvCxnSpPr/>
          <p:nvPr/>
        </p:nvCxnSpPr>
        <p:spPr>
          <a:xfrm flipH="1" rot="10800000">
            <a:off x="3604175" y="4665750"/>
            <a:ext cx="4400400" cy="453300"/>
          </a:xfrm>
          <a:prstGeom prst="straightConnector1">
            <a:avLst/>
          </a:prstGeom>
          <a:noFill/>
          <a:ln cap="flat" cmpd="sng" w="19050">
            <a:solidFill>
              <a:srgbClr val="474747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3"/>
          <p:cNvSpPr txBox="1"/>
          <p:nvPr>
            <p:ph type="title"/>
          </p:nvPr>
        </p:nvSpPr>
        <p:spPr>
          <a:xfrm>
            <a:off x="399246" y="356867"/>
            <a:ext cx="6851100" cy="695100"/>
          </a:xfrm>
          <a:prstGeom prst="rect">
            <a:avLst/>
          </a:prstGeom>
        </p:spPr>
        <p:txBody>
          <a:bodyPr anchorCtr="0" anchor="ctr" bIns="121875" lIns="121875" spcFirstLastPara="1" rIns="121875" wrap="square" tIns="12187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000000"/>
                </a:highlight>
              </a:rPr>
              <a:t>Multiple Human Tracking</a:t>
            </a:r>
            <a:endParaRPr>
              <a:highlight>
                <a:srgbClr val="000000"/>
              </a:highlight>
            </a:endParaRPr>
          </a:p>
        </p:txBody>
      </p:sp>
      <p:sp>
        <p:nvSpPr>
          <p:cNvPr id="189" name="Google Shape;189;p23"/>
          <p:cNvSpPr txBox="1"/>
          <p:nvPr/>
        </p:nvSpPr>
        <p:spPr>
          <a:xfrm>
            <a:off x="399250" y="114572"/>
            <a:ext cx="9547200" cy="33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72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666666"/>
                </a:solidFill>
              </a:rPr>
              <a:t>Moving Object</a:t>
            </a:r>
            <a:endParaRPr sz="1500">
              <a:solidFill>
                <a:srgbClr val="666666"/>
              </a:solidFill>
            </a:endParaRPr>
          </a:p>
        </p:txBody>
      </p:sp>
      <p:sp>
        <p:nvSpPr>
          <p:cNvPr id="190" name="Google Shape;190;p23"/>
          <p:cNvSpPr txBox="1"/>
          <p:nvPr/>
        </p:nvSpPr>
        <p:spPr>
          <a:xfrm>
            <a:off x="331575" y="1098550"/>
            <a:ext cx="8015700" cy="56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3993" lvl="0" marL="23399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7C1CD"/>
              </a:buClr>
              <a:buSzPts val="2400"/>
              <a:buChar char="•"/>
            </a:pPr>
            <a:r>
              <a:rPr lang="en" sz="2400">
                <a:solidFill>
                  <a:srgbClr val="151515"/>
                </a:solidFill>
              </a:rPr>
              <a:t>MUSIC Algorithm</a:t>
            </a:r>
            <a:endParaRPr sz="2400">
              <a:solidFill>
                <a:srgbClr val="151515"/>
              </a:solidFill>
            </a:endParaRPr>
          </a:p>
          <a:p>
            <a:pPr indent="-197995" lvl="1" marL="449988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474747"/>
              </a:buClr>
              <a:buSzPts val="1800"/>
              <a:buFont typeface="Noto Sans Symbols"/>
              <a:buChar char="▪"/>
            </a:pPr>
            <a:r>
              <a:rPr lang="en" sz="2000">
                <a:solidFill>
                  <a:srgbClr val="151515"/>
                </a:solidFill>
              </a:rPr>
              <a:t>Estimate incoming AoAs from entangled channel gain</a:t>
            </a:r>
            <a:endParaRPr sz="2000">
              <a:solidFill>
                <a:srgbClr val="151515"/>
              </a:solidFill>
            </a:endParaRPr>
          </a:p>
          <a:p>
            <a:pPr indent="-197995" lvl="2" marL="676783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B7C1CD"/>
              </a:buClr>
              <a:buSzPts val="1800"/>
              <a:buChar char="‒"/>
            </a:pPr>
            <a:r>
              <a:rPr lang="en" sz="1800">
                <a:solidFill>
                  <a:srgbClr val="151515"/>
                </a:solidFill>
              </a:rPr>
              <a:t>Orthogonality between noise space and steering vectors</a:t>
            </a:r>
            <a:endParaRPr sz="1800">
              <a:solidFill>
                <a:srgbClr val="151515"/>
              </a:solidFill>
            </a:endParaRPr>
          </a:p>
          <a:p>
            <a:pPr indent="-197995" lvl="1" marL="449988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474747"/>
              </a:buClr>
              <a:buSzPts val="1800"/>
              <a:buFont typeface="Noto Sans Symbols"/>
              <a:buChar char="▪"/>
            </a:pPr>
            <a:r>
              <a:rPr lang="en" sz="2000">
                <a:solidFill>
                  <a:srgbClr val="151515"/>
                </a:solidFill>
              </a:rPr>
              <a:t>How come?</a:t>
            </a:r>
            <a:endParaRPr sz="2000">
              <a:solidFill>
                <a:srgbClr val="151515"/>
              </a:solidFill>
            </a:endParaRPr>
          </a:p>
          <a:p>
            <a:pPr indent="-197995" lvl="2" marL="676783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B7C1CD"/>
              </a:buClr>
              <a:buSzPts val="1800"/>
              <a:buChar char="‒"/>
            </a:pPr>
            <a:r>
              <a:rPr lang="en" sz="1800">
                <a:solidFill>
                  <a:srgbClr val="151515"/>
                </a:solidFill>
              </a:rPr>
              <a:t>Only a steering vector matters, not distance</a:t>
            </a:r>
            <a:endParaRPr sz="1800">
              <a:solidFill>
                <a:srgbClr val="151515"/>
              </a:solidFill>
            </a:endParaRPr>
          </a:p>
          <a:p>
            <a:pPr indent="-197995" lvl="2" marL="676783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B7C1CD"/>
              </a:buClr>
              <a:buSzPts val="1800"/>
              <a:buChar char="‒"/>
            </a:pPr>
            <a:r>
              <a:rPr lang="en" sz="1800">
                <a:solidFill>
                  <a:srgbClr val="151515"/>
                </a:solidFill>
              </a:rPr>
              <a:t>Antenna spacing      are assumed the same (                              )</a:t>
            </a:r>
            <a:endParaRPr sz="1800">
              <a:solidFill>
                <a:srgbClr val="151515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151515"/>
                </a:solidFill>
              </a:rPr>
              <a:t>          ⇢ </a:t>
            </a:r>
            <a:r>
              <a:rPr lang="en" sz="1800">
                <a:solidFill>
                  <a:srgbClr val="FC3838"/>
                </a:solidFill>
              </a:rPr>
              <a:t>Limitation</a:t>
            </a:r>
            <a:r>
              <a:rPr lang="en" sz="1800">
                <a:solidFill>
                  <a:srgbClr val="151515"/>
                </a:solidFill>
              </a:rPr>
              <a:t> of this paper</a:t>
            </a:r>
            <a:endParaRPr sz="2400">
              <a:solidFill>
                <a:srgbClr val="151515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151515"/>
              </a:solidFill>
            </a:endParaRPr>
          </a:p>
          <a:p>
            <a:pPr indent="-233993" lvl="0" marL="23399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7C1CD"/>
              </a:buClr>
              <a:buSzPts val="2400"/>
              <a:buChar char="•"/>
            </a:pPr>
            <a:r>
              <a:rPr lang="en" sz="2400">
                <a:solidFill>
                  <a:srgbClr val="151515"/>
                </a:solidFill>
              </a:rPr>
              <a:t>Steps</a:t>
            </a:r>
            <a:endParaRPr sz="2400">
              <a:solidFill>
                <a:srgbClr val="151515"/>
              </a:solidFill>
            </a:endParaRPr>
          </a:p>
          <a:p>
            <a:pPr indent="-197995" lvl="1" marL="449988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474747"/>
              </a:buClr>
              <a:buSzPts val="1800"/>
              <a:buFont typeface="Noto Sans Symbols"/>
              <a:buChar char="▪"/>
            </a:pPr>
            <a:r>
              <a:rPr lang="en" sz="2000">
                <a:solidFill>
                  <a:srgbClr val="151515"/>
                </a:solidFill>
              </a:rPr>
              <a:t>1. Create a correlation matrix </a:t>
            </a:r>
            <a:endParaRPr sz="2000">
              <a:solidFill>
                <a:srgbClr val="151515"/>
              </a:solidFill>
            </a:endParaRPr>
          </a:p>
          <a:p>
            <a:pPr indent="-197995" lvl="1" marL="449988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474747"/>
              </a:buClr>
              <a:buSzPts val="1800"/>
              <a:buFont typeface="Noto Sans Symbols"/>
              <a:buChar char="▪"/>
            </a:pPr>
            <a:r>
              <a:rPr lang="en" sz="2000">
                <a:solidFill>
                  <a:srgbClr val="151515"/>
                </a:solidFill>
              </a:rPr>
              <a:t>2. Find noise space from eigen-decomposition</a:t>
            </a:r>
            <a:endParaRPr sz="2000">
              <a:solidFill>
                <a:srgbClr val="151515"/>
              </a:solidFill>
            </a:endParaRPr>
          </a:p>
          <a:p>
            <a:pPr indent="-197995" lvl="1" marL="449988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474747"/>
              </a:buClr>
              <a:buSzPts val="1800"/>
              <a:buFont typeface="Noto Sans Symbols"/>
              <a:buChar char="▪"/>
            </a:pPr>
            <a:r>
              <a:rPr lang="en" sz="2000">
                <a:solidFill>
                  <a:srgbClr val="151515"/>
                </a:solidFill>
              </a:rPr>
              <a:t>3. Project angles onto the noise space</a:t>
            </a:r>
            <a:endParaRPr sz="2000">
              <a:solidFill>
                <a:srgbClr val="151515"/>
              </a:solidFill>
            </a:endParaRPr>
          </a:p>
          <a:p>
            <a:pPr indent="-197995" lvl="1" marL="449988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474747"/>
              </a:buClr>
              <a:buSzPts val="1800"/>
              <a:buFont typeface="Noto Sans Symbols"/>
              <a:buChar char="▪"/>
            </a:pPr>
            <a:r>
              <a:rPr lang="en" sz="2000">
                <a:solidFill>
                  <a:srgbClr val="151515"/>
                </a:solidFill>
              </a:rPr>
              <a:t>4. Find peaks at </a:t>
            </a:r>
            <a:endParaRPr sz="2000">
              <a:solidFill>
                <a:srgbClr val="151515"/>
              </a:solidFill>
            </a:endParaRPr>
          </a:p>
          <a:p>
            <a:pPr indent="-197995" lvl="2" marL="676783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B7C1CD"/>
              </a:buClr>
              <a:buSzPts val="1800"/>
              <a:buChar char="‒"/>
            </a:pPr>
            <a:r>
              <a:rPr lang="en" sz="1800">
                <a:solidFill>
                  <a:srgbClr val="151515"/>
                </a:solidFill>
              </a:rPr>
              <a:t>Orthogonality at </a:t>
            </a:r>
            <a:endParaRPr sz="1800">
              <a:solidFill>
                <a:srgbClr val="151515"/>
              </a:solidFill>
            </a:endParaRPr>
          </a:p>
        </p:txBody>
      </p:sp>
      <p:sp>
        <p:nvSpPr>
          <p:cNvPr id="191" name="Google Shape;191;p23"/>
          <p:cNvSpPr txBox="1"/>
          <p:nvPr/>
        </p:nvSpPr>
        <p:spPr>
          <a:xfrm>
            <a:off x="366150" y="6364050"/>
            <a:ext cx="11459700" cy="3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51515"/>
              </a:solidFill>
            </a:endParaRPr>
          </a:p>
        </p:txBody>
      </p:sp>
      <p:pic>
        <p:nvPicPr>
          <p:cNvPr id="192" name="Google Shape;19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11207" y="4210125"/>
            <a:ext cx="5795643" cy="865250"/>
          </a:xfrm>
          <a:prstGeom prst="rect">
            <a:avLst/>
          </a:prstGeom>
          <a:noFill/>
          <a:ln cap="flat" cmpd="sng" w="9525">
            <a:solidFill>
              <a:srgbClr val="474747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93" name="Google Shape;193;p23"/>
          <p:cNvSpPr/>
          <p:nvPr/>
        </p:nvSpPr>
        <p:spPr>
          <a:xfrm>
            <a:off x="7346177" y="5689028"/>
            <a:ext cx="3594600" cy="928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7474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4" name="Google Shape;194;p23"/>
          <p:cNvGrpSpPr/>
          <p:nvPr/>
        </p:nvGrpSpPr>
        <p:grpSpPr>
          <a:xfrm>
            <a:off x="7964500" y="1672288"/>
            <a:ext cx="3594900" cy="1905000"/>
            <a:chOff x="7183000" y="1973275"/>
            <a:chExt cx="3594900" cy="1905000"/>
          </a:xfrm>
        </p:grpSpPr>
        <p:sp>
          <p:nvSpPr>
            <p:cNvPr id="195" name="Google Shape;195;p23"/>
            <p:cNvSpPr/>
            <p:nvPr/>
          </p:nvSpPr>
          <p:spPr>
            <a:xfrm>
              <a:off x="7183000" y="1973275"/>
              <a:ext cx="3594900" cy="19050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47474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96" name="Google Shape;196;p23"/>
            <p:cNvGrpSpPr/>
            <p:nvPr/>
          </p:nvGrpSpPr>
          <p:grpSpPr>
            <a:xfrm rot="-1709851">
              <a:off x="7501752" y="2364583"/>
              <a:ext cx="1043205" cy="121495"/>
              <a:chOff x="7008225" y="2839900"/>
              <a:chExt cx="1043250" cy="121500"/>
            </a:xfrm>
          </p:grpSpPr>
          <p:sp>
            <p:nvSpPr>
              <p:cNvPr id="197" name="Google Shape;197;p23"/>
              <p:cNvSpPr/>
              <p:nvPr/>
            </p:nvSpPr>
            <p:spPr>
              <a:xfrm>
                <a:off x="7008225" y="2839900"/>
                <a:ext cx="121500" cy="121500"/>
              </a:xfrm>
              <a:prstGeom prst="ellipse">
                <a:avLst/>
              </a:prstGeom>
              <a:solidFill>
                <a:srgbClr val="151515"/>
              </a:solidFill>
              <a:ln cap="flat" cmpd="sng" w="9525">
                <a:solidFill>
                  <a:srgbClr val="474747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" name="Google Shape;198;p23"/>
              <p:cNvSpPr/>
              <p:nvPr/>
            </p:nvSpPr>
            <p:spPr>
              <a:xfrm>
                <a:off x="7192575" y="2839900"/>
                <a:ext cx="121500" cy="121500"/>
              </a:xfrm>
              <a:prstGeom prst="ellipse">
                <a:avLst/>
              </a:prstGeom>
              <a:solidFill>
                <a:srgbClr val="151515"/>
              </a:solidFill>
              <a:ln cap="flat" cmpd="sng" w="9525">
                <a:solidFill>
                  <a:srgbClr val="474747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" name="Google Shape;199;p23"/>
              <p:cNvSpPr/>
              <p:nvPr/>
            </p:nvSpPr>
            <p:spPr>
              <a:xfrm>
                <a:off x="7376925" y="2839900"/>
                <a:ext cx="121500" cy="121500"/>
              </a:xfrm>
              <a:prstGeom prst="ellipse">
                <a:avLst/>
              </a:prstGeom>
              <a:solidFill>
                <a:srgbClr val="151515"/>
              </a:solidFill>
              <a:ln cap="flat" cmpd="sng" w="9525">
                <a:solidFill>
                  <a:srgbClr val="474747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23"/>
              <p:cNvSpPr/>
              <p:nvPr/>
            </p:nvSpPr>
            <p:spPr>
              <a:xfrm>
                <a:off x="7561275" y="2839900"/>
                <a:ext cx="121500" cy="121500"/>
              </a:xfrm>
              <a:prstGeom prst="ellipse">
                <a:avLst/>
              </a:prstGeom>
              <a:solidFill>
                <a:srgbClr val="151515"/>
              </a:solidFill>
              <a:ln cap="flat" cmpd="sng" w="9525">
                <a:solidFill>
                  <a:srgbClr val="474747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23"/>
              <p:cNvSpPr/>
              <p:nvPr/>
            </p:nvSpPr>
            <p:spPr>
              <a:xfrm>
                <a:off x="7745625" y="2839900"/>
                <a:ext cx="121500" cy="121500"/>
              </a:xfrm>
              <a:prstGeom prst="ellipse">
                <a:avLst/>
              </a:prstGeom>
              <a:solidFill>
                <a:srgbClr val="151515"/>
              </a:solidFill>
              <a:ln cap="flat" cmpd="sng" w="9525">
                <a:solidFill>
                  <a:srgbClr val="474747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23"/>
              <p:cNvSpPr/>
              <p:nvPr/>
            </p:nvSpPr>
            <p:spPr>
              <a:xfrm>
                <a:off x="7929975" y="2839900"/>
                <a:ext cx="121500" cy="121500"/>
              </a:xfrm>
              <a:prstGeom prst="ellipse">
                <a:avLst/>
              </a:prstGeom>
              <a:solidFill>
                <a:srgbClr val="151515"/>
              </a:solidFill>
              <a:ln cap="flat" cmpd="sng" w="9525">
                <a:solidFill>
                  <a:srgbClr val="474747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23"/>
            <p:cNvGrpSpPr/>
            <p:nvPr/>
          </p:nvGrpSpPr>
          <p:grpSpPr>
            <a:xfrm rot="1187208">
              <a:off x="9458137" y="2581303"/>
              <a:ext cx="1043185" cy="121492"/>
              <a:chOff x="7008225" y="2839900"/>
              <a:chExt cx="1043250" cy="121500"/>
            </a:xfrm>
          </p:grpSpPr>
          <p:sp>
            <p:nvSpPr>
              <p:cNvPr id="204" name="Google Shape;204;p23"/>
              <p:cNvSpPr/>
              <p:nvPr/>
            </p:nvSpPr>
            <p:spPr>
              <a:xfrm>
                <a:off x="7008225" y="2839900"/>
                <a:ext cx="121500" cy="121500"/>
              </a:xfrm>
              <a:prstGeom prst="ellipse">
                <a:avLst/>
              </a:prstGeom>
              <a:solidFill>
                <a:srgbClr val="151515"/>
              </a:solidFill>
              <a:ln cap="flat" cmpd="sng" w="9525">
                <a:solidFill>
                  <a:srgbClr val="474747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23"/>
              <p:cNvSpPr/>
              <p:nvPr/>
            </p:nvSpPr>
            <p:spPr>
              <a:xfrm>
                <a:off x="7192575" y="2839900"/>
                <a:ext cx="121500" cy="121500"/>
              </a:xfrm>
              <a:prstGeom prst="ellipse">
                <a:avLst/>
              </a:prstGeom>
              <a:solidFill>
                <a:srgbClr val="151515"/>
              </a:solidFill>
              <a:ln cap="flat" cmpd="sng" w="9525">
                <a:solidFill>
                  <a:srgbClr val="474747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23"/>
              <p:cNvSpPr/>
              <p:nvPr/>
            </p:nvSpPr>
            <p:spPr>
              <a:xfrm>
                <a:off x="7376925" y="2839900"/>
                <a:ext cx="121500" cy="121500"/>
              </a:xfrm>
              <a:prstGeom prst="ellipse">
                <a:avLst/>
              </a:prstGeom>
              <a:solidFill>
                <a:srgbClr val="151515"/>
              </a:solidFill>
              <a:ln cap="flat" cmpd="sng" w="9525">
                <a:solidFill>
                  <a:srgbClr val="474747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23"/>
              <p:cNvSpPr/>
              <p:nvPr/>
            </p:nvSpPr>
            <p:spPr>
              <a:xfrm>
                <a:off x="7561275" y="2839900"/>
                <a:ext cx="121500" cy="121500"/>
              </a:xfrm>
              <a:prstGeom prst="ellipse">
                <a:avLst/>
              </a:prstGeom>
              <a:solidFill>
                <a:srgbClr val="151515"/>
              </a:solidFill>
              <a:ln cap="flat" cmpd="sng" w="9525">
                <a:solidFill>
                  <a:srgbClr val="474747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" name="Google Shape;208;p23"/>
              <p:cNvSpPr/>
              <p:nvPr/>
            </p:nvSpPr>
            <p:spPr>
              <a:xfrm>
                <a:off x="7745625" y="2839900"/>
                <a:ext cx="121500" cy="121500"/>
              </a:xfrm>
              <a:prstGeom prst="ellipse">
                <a:avLst/>
              </a:prstGeom>
              <a:solidFill>
                <a:srgbClr val="151515"/>
              </a:solidFill>
              <a:ln cap="flat" cmpd="sng" w="9525">
                <a:solidFill>
                  <a:srgbClr val="474747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" name="Google Shape;209;p23"/>
              <p:cNvSpPr/>
              <p:nvPr/>
            </p:nvSpPr>
            <p:spPr>
              <a:xfrm>
                <a:off x="7929975" y="2839900"/>
                <a:ext cx="121500" cy="121500"/>
              </a:xfrm>
              <a:prstGeom prst="ellipse">
                <a:avLst/>
              </a:prstGeom>
              <a:solidFill>
                <a:srgbClr val="151515"/>
              </a:solidFill>
              <a:ln cap="flat" cmpd="sng" w="9525">
                <a:solidFill>
                  <a:srgbClr val="474747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0" name="Google Shape;210;p23"/>
            <p:cNvGrpSpPr/>
            <p:nvPr/>
          </p:nvGrpSpPr>
          <p:grpSpPr>
            <a:xfrm>
              <a:off x="8582500" y="3388350"/>
              <a:ext cx="461475" cy="357900"/>
              <a:chOff x="8496825" y="3267400"/>
              <a:chExt cx="461475" cy="357900"/>
            </a:xfrm>
          </p:grpSpPr>
          <p:sp>
            <p:nvSpPr>
              <p:cNvPr id="211" name="Google Shape;211;p23"/>
              <p:cNvSpPr/>
              <p:nvPr/>
            </p:nvSpPr>
            <p:spPr>
              <a:xfrm flipH="1" rot="10800000">
                <a:off x="8748900" y="3267400"/>
                <a:ext cx="209400" cy="145200"/>
              </a:xfrm>
              <a:prstGeom prst="triangle">
                <a:avLst>
                  <a:gd fmla="val 50000" name="adj"/>
                </a:avLst>
              </a:prstGeom>
              <a:solidFill>
                <a:srgbClr val="FFFFFF"/>
              </a:solidFill>
              <a:ln cap="flat" cmpd="sng" w="9525">
                <a:solidFill>
                  <a:srgbClr val="474747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12" name="Google Shape;212;p23"/>
              <p:cNvCxnSpPr>
                <a:stCxn id="211" idx="0"/>
              </p:cNvCxnSpPr>
              <p:nvPr/>
            </p:nvCxnSpPr>
            <p:spPr>
              <a:xfrm>
                <a:off x="8853600" y="3412600"/>
                <a:ext cx="0" cy="2127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474747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13" name="Google Shape;213;p23"/>
              <p:cNvCxnSpPr/>
              <p:nvPr/>
            </p:nvCxnSpPr>
            <p:spPr>
              <a:xfrm rot="10800000">
                <a:off x="8496825" y="3625200"/>
                <a:ext cx="3579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474747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cxnSp>
          <p:nvCxnSpPr>
            <p:cNvPr id="214" name="Google Shape;214;p23"/>
            <p:cNvCxnSpPr>
              <a:endCxn id="211" idx="3"/>
            </p:cNvCxnSpPr>
            <p:nvPr/>
          </p:nvCxnSpPr>
          <p:spPr>
            <a:xfrm flipH="1">
              <a:off x="8939275" y="2773350"/>
              <a:ext cx="988800" cy="615000"/>
            </a:xfrm>
            <a:prstGeom prst="straightConnector1">
              <a:avLst/>
            </a:prstGeom>
            <a:noFill/>
            <a:ln cap="flat" cmpd="sng" w="9525">
              <a:solidFill>
                <a:srgbClr val="474747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215" name="Google Shape;215;p23"/>
            <p:cNvCxnSpPr>
              <a:endCxn id="211" idx="3"/>
            </p:cNvCxnSpPr>
            <p:nvPr/>
          </p:nvCxnSpPr>
          <p:spPr>
            <a:xfrm>
              <a:off x="8098675" y="2546850"/>
              <a:ext cx="840600" cy="841500"/>
            </a:xfrm>
            <a:prstGeom prst="straightConnector1">
              <a:avLst/>
            </a:prstGeom>
            <a:noFill/>
            <a:ln cap="flat" cmpd="sng" w="9525">
              <a:solidFill>
                <a:srgbClr val="474747"/>
              </a:solidFill>
              <a:prstDash val="dash"/>
              <a:round/>
              <a:headEnd len="med" w="med" type="none"/>
              <a:tailEnd len="med" w="med" type="none"/>
            </a:ln>
          </p:spPr>
        </p:cxnSp>
      </p:grpSp>
      <p:pic>
        <p:nvPicPr>
          <p:cNvPr id="216" name="Google Shape;216;p23" title="[21,21,21,&quot;https://www.codecogs.com/eqnedit.php?latex=%5Ctriangle#0&quot;]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69450" y="3067475"/>
            <a:ext cx="206524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23" title="[21,21,21,&quot;https://www.codecogs.com/eqnedit.php?latex=%5Ctriangle%3Dvt%20(v%5Capprox%201m%2Fs)#0&quot;]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49475" y="3045088"/>
            <a:ext cx="1833571" cy="2352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8" name="Google Shape;218;p23"/>
          <p:cNvCxnSpPr>
            <a:endCxn id="193" idx="0"/>
          </p:cNvCxnSpPr>
          <p:nvPr/>
        </p:nvCxnSpPr>
        <p:spPr>
          <a:xfrm>
            <a:off x="9143477" y="5103128"/>
            <a:ext cx="0" cy="585900"/>
          </a:xfrm>
          <a:prstGeom prst="straightConnector1">
            <a:avLst/>
          </a:prstGeom>
          <a:noFill/>
          <a:ln cap="flat" cmpd="sng" w="19050">
            <a:solidFill>
              <a:srgbClr val="474747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19" name="Google Shape;219;p23" title="[21,21,21,&quot;https://www.codecogs.com/eqnedit.php?latex=R_%7Bw%5Ctimes%20w%7D%3DE%5Bhh%5EH%5D#0&quot;]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219338" y="4531513"/>
            <a:ext cx="1404564" cy="23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23" title="[21,21,21,&quot;https://www.codecogs.com/eqnedit.php?latex=%5Ctheta#0&quot;]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789375" y="5612300"/>
            <a:ext cx="137614" cy="23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23" title="[21,21,21,&quot;https://www.codecogs.com/eqnedit.php?latex=%5Ctheta#0&quot;]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789375" y="5988175"/>
            <a:ext cx="137614" cy="23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23" title="[21,21,21,&quot;https://www.codecogs.com/eqnedit.php?latex=P_%7BMUSIC%7D(%5Ctheta)%3DA'%5B%5Ctheta%2Cn%5D%3D%5Cfrac%7B1%7D%7B%7C%7CU_n%5EH%20%5Cvec%7Ba%7D_n(%5Ctheta)%7C%7C%7D#0&quot;]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526500" y="5945375"/>
            <a:ext cx="3234078" cy="48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4"/>
          <p:cNvSpPr txBox="1"/>
          <p:nvPr>
            <p:ph type="title"/>
          </p:nvPr>
        </p:nvSpPr>
        <p:spPr>
          <a:xfrm>
            <a:off x="399246" y="356867"/>
            <a:ext cx="6851100" cy="695100"/>
          </a:xfrm>
          <a:prstGeom prst="rect">
            <a:avLst/>
          </a:prstGeom>
        </p:spPr>
        <p:txBody>
          <a:bodyPr anchorCtr="0" anchor="ctr" bIns="121875" lIns="121875" spcFirstLastPara="1" rIns="121875" wrap="square" tIns="12187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000000"/>
                </a:highlight>
              </a:rPr>
              <a:t>Number of Humans</a:t>
            </a:r>
            <a:endParaRPr>
              <a:highlight>
                <a:srgbClr val="000000"/>
              </a:highlight>
            </a:endParaRPr>
          </a:p>
        </p:txBody>
      </p:sp>
      <p:sp>
        <p:nvSpPr>
          <p:cNvPr id="228" name="Google Shape;228;p24"/>
          <p:cNvSpPr txBox="1"/>
          <p:nvPr/>
        </p:nvSpPr>
        <p:spPr>
          <a:xfrm>
            <a:off x="399250" y="114572"/>
            <a:ext cx="9547200" cy="33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72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666666"/>
                </a:solidFill>
              </a:rPr>
              <a:t>Moving Object</a:t>
            </a:r>
            <a:endParaRPr sz="1500">
              <a:solidFill>
                <a:srgbClr val="666666"/>
              </a:solidFill>
            </a:endParaRPr>
          </a:p>
        </p:txBody>
      </p:sp>
      <p:sp>
        <p:nvSpPr>
          <p:cNvPr id="229" name="Google Shape;229;p24"/>
          <p:cNvSpPr txBox="1"/>
          <p:nvPr/>
        </p:nvSpPr>
        <p:spPr>
          <a:xfrm>
            <a:off x="331575" y="1098550"/>
            <a:ext cx="8015700" cy="56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3993" lvl="0" marL="23399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7C1CD"/>
              </a:buClr>
              <a:buSzPts val="2400"/>
              <a:buChar char="•"/>
            </a:pPr>
            <a:r>
              <a:rPr lang="en" sz="2400">
                <a:solidFill>
                  <a:srgbClr val="151515"/>
                </a:solidFill>
              </a:rPr>
              <a:t>Number of Humans</a:t>
            </a:r>
            <a:endParaRPr sz="2400">
              <a:solidFill>
                <a:srgbClr val="151515"/>
              </a:solidFill>
            </a:endParaRPr>
          </a:p>
          <a:p>
            <a:pPr indent="-197995" lvl="1" marL="449988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474747"/>
              </a:buClr>
              <a:buSzPts val="1800"/>
              <a:buFont typeface="Noto Sans Symbols"/>
              <a:buChar char="▪"/>
            </a:pPr>
            <a:r>
              <a:rPr lang="en" sz="2000">
                <a:solidFill>
                  <a:srgbClr val="151515"/>
                </a:solidFill>
              </a:rPr>
              <a:t>Heuristically found</a:t>
            </a:r>
            <a:endParaRPr sz="2000">
              <a:solidFill>
                <a:srgbClr val="151515"/>
              </a:solidFill>
            </a:endParaRPr>
          </a:p>
          <a:p>
            <a:pPr indent="-197995" lvl="2" marL="676783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B7C1CD"/>
              </a:buClr>
              <a:buSzPts val="1800"/>
              <a:buChar char="‒"/>
            </a:pPr>
            <a:r>
              <a:rPr lang="en" sz="1800">
                <a:solidFill>
                  <a:srgbClr val="151515"/>
                </a:solidFill>
              </a:rPr>
              <a:t>N people → N lines on the graph</a:t>
            </a:r>
            <a:endParaRPr sz="1800">
              <a:solidFill>
                <a:srgbClr val="151515"/>
              </a:solidFill>
            </a:endParaRPr>
          </a:p>
          <a:p>
            <a:pPr indent="-197994" lvl="3" marL="889177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151515"/>
              </a:buClr>
              <a:buSzPts val="1800"/>
              <a:buChar char="•"/>
            </a:pPr>
            <a:r>
              <a:rPr lang="en" sz="1600">
                <a:solidFill>
                  <a:srgbClr val="151515"/>
                </a:solidFill>
              </a:rPr>
              <a:t>Try machine learning</a:t>
            </a:r>
            <a:endParaRPr sz="1600">
              <a:solidFill>
                <a:srgbClr val="151515"/>
              </a:solidFill>
            </a:endParaRPr>
          </a:p>
          <a:p>
            <a:pPr indent="-197995" lvl="1" marL="449988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474747"/>
              </a:buClr>
              <a:buSzPts val="1800"/>
              <a:buFont typeface="Noto Sans Symbols"/>
              <a:buChar char="▪"/>
            </a:pPr>
            <a:r>
              <a:rPr lang="en" sz="2000">
                <a:solidFill>
                  <a:srgbClr val="151515"/>
                </a:solidFill>
              </a:rPr>
              <a:t>Related to VAR[θ] in statistical sense</a:t>
            </a:r>
            <a:endParaRPr sz="2000">
              <a:solidFill>
                <a:srgbClr val="151515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rgbClr val="151515"/>
              </a:solidFill>
            </a:endParaRPr>
          </a:p>
          <a:p>
            <a:pPr indent="-233993" lvl="0" marL="23399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7C1CD"/>
              </a:buClr>
              <a:buSzPts val="2400"/>
              <a:buChar char="•"/>
            </a:pPr>
            <a:r>
              <a:rPr lang="en" sz="2400">
                <a:solidFill>
                  <a:srgbClr val="151515"/>
                </a:solidFill>
              </a:rPr>
              <a:t>Machine Learning (Classification)</a:t>
            </a:r>
            <a:endParaRPr sz="2400">
              <a:solidFill>
                <a:srgbClr val="151515"/>
              </a:solidFill>
            </a:endParaRPr>
          </a:p>
          <a:p>
            <a:pPr indent="-197995" lvl="1" marL="449988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474747"/>
              </a:buClr>
              <a:buSzPts val="1800"/>
              <a:buFont typeface="Noto Sans Symbols"/>
              <a:buChar char="▪"/>
            </a:pPr>
            <a:r>
              <a:rPr lang="en" sz="2000">
                <a:solidFill>
                  <a:srgbClr val="151515"/>
                </a:solidFill>
              </a:rPr>
              <a:t>How many people given VAR[θ]?</a:t>
            </a:r>
            <a:endParaRPr sz="2000">
              <a:solidFill>
                <a:srgbClr val="151515"/>
              </a:solidFill>
            </a:endParaRPr>
          </a:p>
          <a:p>
            <a:pPr indent="-197995" lvl="2" marL="676783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B7C1CD"/>
              </a:buClr>
              <a:buSzPts val="1800"/>
              <a:buChar char="‒"/>
            </a:pPr>
            <a:r>
              <a:rPr b="1" lang="en" sz="1800">
                <a:solidFill>
                  <a:srgbClr val="151515"/>
                </a:solidFill>
              </a:rPr>
              <a:t>Input</a:t>
            </a:r>
            <a:r>
              <a:rPr lang="en" sz="1800">
                <a:solidFill>
                  <a:srgbClr val="151515"/>
                </a:solidFill>
              </a:rPr>
              <a:t>: time-averaged angular variance</a:t>
            </a:r>
            <a:endParaRPr sz="1800">
              <a:solidFill>
                <a:srgbClr val="151515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5000">
              <a:solidFill>
                <a:srgbClr val="151515"/>
              </a:solidFill>
            </a:endParaRPr>
          </a:p>
          <a:p>
            <a:pPr indent="-197995" lvl="2" marL="676783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B7C1CD"/>
              </a:buClr>
              <a:buSzPts val="1800"/>
              <a:buChar char="‒"/>
            </a:pPr>
            <a:r>
              <a:rPr b="1" lang="en" sz="1800">
                <a:solidFill>
                  <a:srgbClr val="151515"/>
                </a:solidFill>
              </a:rPr>
              <a:t>Output</a:t>
            </a:r>
            <a:r>
              <a:rPr lang="en" sz="1800">
                <a:solidFill>
                  <a:srgbClr val="151515"/>
                </a:solidFill>
              </a:rPr>
              <a:t>: 0, 1, 2, or 3 humans</a:t>
            </a:r>
            <a:endParaRPr sz="1800">
              <a:solidFill>
                <a:srgbClr val="151515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151515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151515"/>
              </a:solidFill>
            </a:endParaRPr>
          </a:p>
          <a:p>
            <a:pPr indent="0" lvl="0" marL="23399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151515"/>
              </a:solidFill>
            </a:endParaRPr>
          </a:p>
        </p:txBody>
      </p:sp>
      <p:sp>
        <p:nvSpPr>
          <p:cNvPr id="230" name="Google Shape;230;p24"/>
          <p:cNvSpPr txBox="1"/>
          <p:nvPr/>
        </p:nvSpPr>
        <p:spPr>
          <a:xfrm>
            <a:off x="366150" y="6364050"/>
            <a:ext cx="11459700" cy="3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51515"/>
              </a:solidFill>
            </a:endParaRPr>
          </a:p>
        </p:txBody>
      </p:sp>
      <p:pic>
        <p:nvPicPr>
          <p:cNvPr id="231" name="Google Shape;23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94750" y="1098550"/>
            <a:ext cx="5133426" cy="2779025"/>
          </a:xfrm>
          <a:prstGeom prst="rect">
            <a:avLst/>
          </a:prstGeom>
          <a:noFill/>
          <a:ln cap="flat" cmpd="sng" w="9525">
            <a:solidFill>
              <a:srgbClr val="474747"/>
            </a:solidFill>
            <a:prstDash val="solid"/>
            <a:round/>
            <a:headEnd len="sm" w="sm" type="none"/>
            <a:tailEnd len="sm" w="sm" type="none"/>
          </a:ln>
        </p:spPr>
      </p:pic>
      <p:grpSp>
        <p:nvGrpSpPr>
          <p:cNvPr id="232" name="Google Shape;232;p24"/>
          <p:cNvGrpSpPr/>
          <p:nvPr/>
        </p:nvGrpSpPr>
        <p:grpSpPr>
          <a:xfrm>
            <a:off x="6887000" y="4371650"/>
            <a:ext cx="4283100" cy="939600"/>
            <a:chOff x="6765525" y="4146675"/>
            <a:chExt cx="4283100" cy="939600"/>
          </a:xfrm>
        </p:grpSpPr>
        <p:sp>
          <p:nvSpPr>
            <p:cNvPr id="233" name="Google Shape;233;p24"/>
            <p:cNvSpPr/>
            <p:nvPr/>
          </p:nvSpPr>
          <p:spPr>
            <a:xfrm>
              <a:off x="6765525" y="4146675"/>
              <a:ext cx="4283100" cy="9396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47474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34" name="Google Shape;234;p24" title="[21,21,21,&quot;https://www.codecogs.com/eqnedit.php?latex=E%5Bn%5D%5Capprox%20C%5Bn%5D%3D%5Csum%5E%7B90%7D_%7B%5Ctheta%3D-90%7D%7B%5Ctheta%20%5Ccdot%2020%5Clog_%7B10%7D%20A'%5B%5Ctheta%2C%20n%5D%7D#0&quot;]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942638" y="4270300"/>
              <a:ext cx="3897000" cy="6946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35" name="Google Shape;235;p24"/>
          <p:cNvGrpSpPr/>
          <p:nvPr/>
        </p:nvGrpSpPr>
        <p:grpSpPr>
          <a:xfrm>
            <a:off x="7264238" y="5816400"/>
            <a:ext cx="3528600" cy="524100"/>
            <a:chOff x="7155475" y="5521100"/>
            <a:chExt cx="3528600" cy="524100"/>
          </a:xfrm>
        </p:grpSpPr>
        <p:sp>
          <p:nvSpPr>
            <p:cNvPr id="236" name="Google Shape;236;p24"/>
            <p:cNvSpPr/>
            <p:nvPr/>
          </p:nvSpPr>
          <p:spPr>
            <a:xfrm>
              <a:off x="7155475" y="5521100"/>
              <a:ext cx="3528600" cy="5241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47474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37" name="Google Shape;237;p24" title="[21,21,21,&quot;https://www.codecogs.com/eqnedit.php?latex=VAR_n%5B%5Ctheta%5D%3DE%5B%5Ctheta%5E2%5D-E%5E2%5B%5Ctheta%5D#0&quot;]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7295175" y="5614400"/>
              <a:ext cx="3223787" cy="337500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238" name="Google Shape;238;p24"/>
          <p:cNvCxnSpPr/>
          <p:nvPr/>
        </p:nvCxnSpPr>
        <p:spPr>
          <a:xfrm>
            <a:off x="9028550" y="5359225"/>
            <a:ext cx="0" cy="409200"/>
          </a:xfrm>
          <a:prstGeom prst="straightConnector1">
            <a:avLst/>
          </a:prstGeom>
          <a:noFill/>
          <a:ln cap="flat" cmpd="sng" w="9525">
            <a:solidFill>
              <a:srgbClr val="474747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239" name="Google Shape;239;p24"/>
          <p:cNvGrpSpPr/>
          <p:nvPr/>
        </p:nvGrpSpPr>
        <p:grpSpPr>
          <a:xfrm>
            <a:off x="1721793" y="4889175"/>
            <a:ext cx="2071716" cy="796866"/>
            <a:chOff x="973775" y="4677275"/>
            <a:chExt cx="1828200" cy="703200"/>
          </a:xfrm>
        </p:grpSpPr>
        <p:sp>
          <p:nvSpPr>
            <p:cNvPr id="240" name="Google Shape;240;p24"/>
            <p:cNvSpPr/>
            <p:nvPr/>
          </p:nvSpPr>
          <p:spPr>
            <a:xfrm>
              <a:off x="973775" y="4677275"/>
              <a:ext cx="1828200" cy="7032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47474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41" name="Google Shape;241;p24" title="[21,21,21,&quot;https://www.codecogs.com/eqnedit.php?latex=x%20%3D%20%5Cfrac%7B1%7D%7BT%7D%5Csum%5ET_%7Bn%3D1%7DVAR_n%5B%5Ctheta%5D#0&quot;]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1066700" y="4749825"/>
              <a:ext cx="1636023" cy="5720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5"/>
          <p:cNvSpPr txBox="1"/>
          <p:nvPr>
            <p:ph type="title"/>
          </p:nvPr>
        </p:nvSpPr>
        <p:spPr>
          <a:xfrm>
            <a:off x="399246" y="356867"/>
            <a:ext cx="6851100" cy="695100"/>
          </a:xfrm>
          <a:prstGeom prst="rect">
            <a:avLst/>
          </a:prstGeom>
        </p:spPr>
        <p:txBody>
          <a:bodyPr anchorCtr="0" anchor="ctr" bIns="121875" lIns="121875" spcFirstLastPara="1" rIns="121875" wrap="square" tIns="12187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000000"/>
                </a:highlight>
              </a:rPr>
              <a:t>Gesture Encoding</a:t>
            </a:r>
            <a:endParaRPr>
              <a:highlight>
                <a:srgbClr val="000000"/>
              </a:highlight>
            </a:endParaRPr>
          </a:p>
        </p:txBody>
      </p:sp>
      <p:sp>
        <p:nvSpPr>
          <p:cNvPr id="247" name="Google Shape;247;p25"/>
          <p:cNvSpPr txBox="1"/>
          <p:nvPr/>
        </p:nvSpPr>
        <p:spPr>
          <a:xfrm>
            <a:off x="399250" y="114572"/>
            <a:ext cx="9547200" cy="33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72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666666"/>
                </a:solidFill>
              </a:rPr>
              <a:t>Gesture</a:t>
            </a:r>
            <a:endParaRPr sz="1500">
              <a:solidFill>
                <a:srgbClr val="666666"/>
              </a:solidFill>
            </a:endParaRPr>
          </a:p>
        </p:txBody>
      </p:sp>
      <p:cxnSp>
        <p:nvCxnSpPr>
          <p:cNvPr id="248" name="Google Shape;248;p25"/>
          <p:cNvCxnSpPr/>
          <p:nvPr/>
        </p:nvCxnSpPr>
        <p:spPr>
          <a:xfrm>
            <a:off x="9028550" y="5359225"/>
            <a:ext cx="0" cy="409200"/>
          </a:xfrm>
          <a:prstGeom prst="straightConnector1">
            <a:avLst/>
          </a:prstGeom>
          <a:noFill/>
          <a:ln cap="flat" cmpd="sng" w="9525">
            <a:solidFill>
              <a:srgbClr val="474747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9" name="Google Shape;249;p25"/>
          <p:cNvSpPr txBox="1"/>
          <p:nvPr/>
        </p:nvSpPr>
        <p:spPr>
          <a:xfrm>
            <a:off x="331575" y="1098550"/>
            <a:ext cx="8015700" cy="56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3993" lvl="0" marL="23399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7C1CD"/>
              </a:buClr>
              <a:buSzPts val="2400"/>
              <a:buChar char="•"/>
            </a:pPr>
            <a:r>
              <a:rPr lang="en" sz="2400">
                <a:solidFill>
                  <a:srgbClr val="151515"/>
                </a:solidFill>
              </a:rPr>
              <a:t>Gestures</a:t>
            </a:r>
            <a:endParaRPr sz="2400">
              <a:solidFill>
                <a:srgbClr val="151515"/>
              </a:solidFill>
            </a:endParaRPr>
          </a:p>
          <a:p>
            <a:pPr indent="-197995" lvl="1" marL="449988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474747"/>
              </a:buClr>
              <a:buSzPts val="1800"/>
              <a:buFont typeface="Noto Sans Symbols"/>
              <a:buChar char="▪"/>
            </a:pPr>
            <a:r>
              <a:rPr lang="en" sz="2000">
                <a:solidFill>
                  <a:srgbClr val="151515"/>
                </a:solidFill>
              </a:rPr>
              <a:t>‘0’ : A step forward + a step backward</a:t>
            </a:r>
            <a:endParaRPr sz="2000">
              <a:solidFill>
                <a:srgbClr val="151515"/>
              </a:solidFill>
            </a:endParaRPr>
          </a:p>
          <a:p>
            <a:pPr indent="-197995" lvl="2" marL="676783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B7C1CD"/>
              </a:buClr>
              <a:buSzPts val="1800"/>
              <a:buChar char="‒"/>
            </a:pPr>
            <a:r>
              <a:rPr lang="en" sz="1800">
                <a:solidFill>
                  <a:srgbClr val="151515"/>
                </a:solidFill>
              </a:rPr>
              <a:t>MUSIC peaks at positive θ first</a:t>
            </a:r>
            <a:endParaRPr sz="1800">
              <a:solidFill>
                <a:srgbClr val="151515"/>
              </a:solidFill>
            </a:endParaRPr>
          </a:p>
          <a:p>
            <a:pPr indent="-197995" lvl="1" marL="449988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474747"/>
              </a:buClr>
              <a:buSzPts val="1800"/>
              <a:buFont typeface="Noto Sans Symbols"/>
              <a:buChar char="▪"/>
            </a:pPr>
            <a:r>
              <a:rPr lang="en" sz="2000">
                <a:solidFill>
                  <a:srgbClr val="151515"/>
                </a:solidFill>
              </a:rPr>
              <a:t>‘1’: A step backward + a step forward</a:t>
            </a:r>
            <a:endParaRPr sz="2000">
              <a:solidFill>
                <a:srgbClr val="151515"/>
              </a:solidFill>
            </a:endParaRPr>
          </a:p>
          <a:p>
            <a:pPr indent="-197995" lvl="2" marL="676783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B7C1CD"/>
              </a:buClr>
              <a:buSzPts val="1800"/>
              <a:buChar char="‒"/>
            </a:pPr>
            <a:r>
              <a:rPr lang="en" sz="1800">
                <a:solidFill>
                  <a:srgbClr val="151515"/>
                </a:solidFill>
              </a:rPr>
              <a:t>MUSIC peaks at negative θ first</a:t>
            </a:r>
            <a:endParaRPr sz="1800">
              <a:solidFill>
                <a:srgbClr val="151515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151515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151515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151515"/>
              </a:solidFill>
            </a:endParaRPr>
          </a:p>
          <a:p>
            <a:pPr indent="0" lvl="0" marL="23399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151515"/>
              </a:solidFill>
            </a:endParaRPr>
          </a:p>
        </p:txBody>
      </p:sp>
      <p:sp>
        <p:nvSpPr>
          <p:cNvPr id="250" name="Google Shape;250;p25"/>
          <p:cNvSpPr txBox="1"/>
          <p:nvPr/>
        </p:nvSpPr>
        <p:spPr>
          <a:xfrm>
            <a:off x="366150" y="6364050"/>
            <a:ext cx="11459700" cy="3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51515"/>
              </a:solidFill>
            </a:endParaRPr>
          </a:p>
        </p:txBody>
      </p:sp>
      <p:pic>
        <p:nvPicPr>
          <p:cNvPr id="251" name="Google Shape;25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3050" y="3659962"/>
            <a:ext cx="5642950" cy="2508572"/>
          </a:xfrm>
          <a:prstGeom prst="rect">
            <a:avLst/>
          </a:prstGeom>
          <a:noFill/>
          <a:ln cap="flat" cmpd="sng" w="9525">
            <a:solidFill>
              <a:srgbClr val="47474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52" name="Google Shape;252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09393" y="3659950"/>
            <a:ext cx="4875531" cy="2508575"/>
          </a:xfrm>
          <a:prstGeom prst="rect">
            <a:avLst/>
          </a:prstGeom>
          <a:noFill/>
          <a:ln cap="flat" cmpd="sng" w="9525">
            <a:solidFill>
              <a:srgbClr val="474747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6"/>
          <p:cNvSpPr txBox="1"/>
          <p:nvPr>
            <p:ph type="title"/>
          </p:nvPr>
        </p:nvSpPr>
        <p:spPr>
          <a:xfrm>
            <a:off x="399246" y="356867"/>
            <a:ext cx="6851100" cy="695100"/>
          </a:xfrm>
          <a:prstGeom prst="rect">
            <a:avLst/>
          </a:prstGeom>
        </p:spPr>
        <p:txBody>
          <a:bodyPr anchorCtr="0" anchor="ctr" bIns="121875" lIns="121875" spcFirstLastPara="1" rIns="121875" wrap="square" tIns="12187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000000"/>
                </a:highlight>
              </a:rPr>
              <a:t>Gesture Decoding</a:t>
            </a:r>
            <a:endParaRPr>
              <a:highlight>
                <a:srgbClr val="000000"/>
              </a:highlight>
            </a:endParaRPr>
          </a:p>
        </p:txBody>
      </p:sp>
      <p:sp>
        <p:nvSpPr>
          <p:cNvPr id="258" name="Google Shape;258;p26"/>
          <p:cNvSpPr txBox="1"/>
          <p:nvPr/>
        </p:nvSpPr>
        <p:spPr>
          <a:xfrm>
            <a:off x="399250" y="114572"/>
            <a:ext cx="9547200" cy="33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72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666666"/>
                </a:solidFill>
              </a:rPr>
              <a:t>Gesture</a:t>
            </a:r>
            <a:endParaRPr sz="1500">
              <a:solidFill>
                <a:srgbClr val="666666"/>
              </a:solidFill>
            </a:endParaRPr>
          </a:p>
        </p:txBody>
      </p:sp>
      <p:sp>
        <p:nvSpPr>
          <p:cNvPr id="259" name="Google Shape;259;p26"/>
          <p:cNvSpPr txBox="1"/>
          <p:nvPr/>
        </p:nvSpPr>
        <p:spPr>
          <a:xfrm>
            <a:off x="331575" y="1098550"/>
            <a:ext cx="8015700" cy="56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3993" lvl="0" marL="23399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7C1CD"/>
              </a:buClr>
              <a:buSzPts val="2400"/>
              <a:buChar char="•"/>
            </a:pPr>
            <a:r>
              <a:rPr lang="en" sz="2400">
                <a:solidFill>
                  <a:srgbClr val="151515"/>
                </a:solidFill>
              </a:rPr>
              <a:t> Decoding Steps</a:t>
            </a:r>
            <a:endParaRPr sz="2400">
              <a:solidFill>
                <a:srgbClr val="151515"/>
              </a:solidFill>
            </a:endParaRPr>
          </a:p>
          <a:p>
            <a:pPr indent="-197995" lvl="1" marL="449988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474747"/>
              </a:buClr>
              <a:buSzPts val="1800"/>
              <a:buFont typeface="Noto Sans Symbols"/>
              <a:buChar char="▪"/>
            </a:pPr>
            <a:r>
              <a:rPr lang="en" sz="2000">
                <a:solidFill>
                  <a:srgbClr val="151515"/>
                </a:solidFill>
              </a:rPr>
              <a:t>1. Apply ‘matched filter’ on the heatmap</a:t>
            </a:r>
            <a:endParaRPr sz="2000">
              <a:solidFill>
                <a:srgbClr val="151515"/>
              </a:solidFill>
            </a:endParaRPr>
          </a:p>
          <a:p>
            <a:pPr indent="-197995" lvl="2" marL="676783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B7C1CD"/>
              </a:buClr>
              <a:buSzPts val="1800"/>
              <a:buChar char="‒"/>
            </a:pPr>
            <a:r>
              <a:rPr lang="en" sz="1800">
                <a:solidFill>
                  <a:srgbClr val="151515"/>
                </a:solidFill>
              </a:rPr>
              <a:t>Matched filter’s template: ▲▼</a:t>
            </a:r>
            <a:endParaRPr sz="1800">
              <a:solidFill>
                <a:srgbClr val="151515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151515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151515"/>
              </a:solidFill>
            </a:endParaRPr>
          </a:p>
          <a:p>
            <a:pPr indent="-197995" lvl="1" marL="449988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474747"/>
              </a:buClr>
              <a:buSzPts val="1800"/>
              <a:buFont typeface="Noto Sans Symbols"/>
              <a:buChar char="▪"/>
            </a:pPr>
            <a:r>
              <a:rPr lang="en" sz="2000">
                <a:solidFill>
                  <a:srgbClr val="151515"/>
                </a:solidFill>
              </a:rPr>
              <a:t>2. Apply peak detector on the output</a:t>
            </a:r>
            <a:endParaRPr sz="2000">
              <a:solidFill>
                <a:srgbClr val="151515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151515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151515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151515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151515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151515"/>
              </a:solidFill>
            </a:endParaRPr>
          </a:p>
          <a:p>
            <a:pPr indent="0" lvl="0" marL="23399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151515"/>
              </a:solidFill>
            </a:endParaRPr>
          </a:p>
        </p:txBody>
      </p:sp>
      <p:sp>
        <p:nvSpPr>
          <p:cNvPr id="260" name="Google Shape;260;p26"/>
          <p:cNvSpPr txBox="1"/>
          <p:nvPr/>
        </p:nvSpPr>
        <p:spPr>
          <a:xfrm>
            <a:off x="366150" y="6364050"/>
            <a:ext cx="11459700" cy="3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51515"/>
              </a:solidFill>
            </a:endParaRPr>
          </a:p>
        </p:txBody>
      </p:sp>
      <p:pic>
        <p:nvPicPr>
          <p:cNvPr id="261" name="Google Shape;261;p26" title="[21,21,21,&quot;https://www.codecogs.com/eqnedit.php?latex=A%5B%5Ctheta%2C%20n%5D#0&quot;]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58425" y="1578000"/>
            <a:ext cx="750012" cy="2855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62" name="Google Shape;262;p26"/>
          <p:cNvGrpSpPr/>
          <p:nvPr/>
        </p:nvGrpSpPr>
        <p:grpSpPr>
          <a:xfrm>
            <a:off x="1200225" y="2353050"/>
            <a:ext cx="4258200" cy="843900"/>
            <a:chOff x="756450" y="2848975"/>
            <a:chExt cx="4258200" cy="843900"/>
          </a:xfrm>
        </p:grpSpPr>
        <p:sp>
          <p:nvSpPr>
            <p:cNvPr id="263" name="Google Shape;263;p26"/>
            <p:cNvSpPr/>
            <p:nvPr/>
          </p:nvSpPr>
          <p:spPr>
            <a:xfrm>
              <a:off x="756450" y="2848975"/>
              <a:ext cx="4258200" cy="8439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47474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64" name="Google Shape;264;p26" title="[21,21,21,&quot;https://www.codecogs.com/eqnedit.php?latex=Matched%5C%20Output%3D%5Csum%5E%7B90%7D_%7B%5Ctheta%3D90%7DA%5B%5Ctheta%2Cn%5D*template%5B%5Ctheta%5D#0&quot;]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887750" y="2972625"/>
              <a:ext cx="4018500" cy="6179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7"/>
          <p:cNvSpPr txBox="1"/>
          <p:nvPr>
            <p:ph type="title"/>
          </p:nvPr>
        </p:nvSpPr>
        <p:spPr>
          <a:xfrm>
            <a:off x="399246" y="356867"/>
            <a:ext cx="6851100" cy="695100"/>
          </a:xfrm>
          <a:prstGeom prst="rect">
            <a:avLst/>
          </a:prstGeom>
        </p:spPr>
        <p:txBody>
          <a:bodyPr anchorCtr="0" anchor="ctr" bIns="121875" lIns="121875" spcFirstLastPara="1" rIns="121875" wrap="square" tIns="12187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000000"/>
                </a:highlight>
              </a:rPr>
              <a:t>Environment</a:t>
            </a:r>
            <a:endParaRPr>
              <a:highlight>
                <a:srgbClr val="000000"/>
              </a:highlight>
            </a:endParaRPr>
          </a:p>
        </p:txBody>
      </p:sp>
      <p:sp>
        <p:nvSpPr>
          <p:cNvPr id="270" name="Google Shape;270;p27"/>
          <p:cNvSpPr txBox="1"/>
          <p:nvPr/>
        </p:nvSpPr>
        <p:spPr>
          <a:xfrm>
            <a:off x="399250" y="114572"/>
            <a:ext cx="9547200" cy="33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72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666666"/>
                </a:solidFill>
              </a:rPr>
              <a:t>Experiment</a:t>
            </a:r>
            <a:endParaRPr sz="1500">
              <a:solidFill>
                <a:srgbClr val="666666"/>
              </a:solidFill>
            </a:endParaRPr>
          </a:p>
        </p:txBody>
      </p:sp>
      <p:sp>
        <p:nvSpPr>
          <p:cNvPr id="271" name="Google Shape;271;p27"/>
          <p:cNvSpPr txBox="1"/>
          <p:nvPr/>
        </p:nvSpPr>
        <p:spPr>
          <a:xfrm>
            <a:off x="366150" y="6364050"/>
            <a:ext cx="11459700" cy="3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51515"/>
              </a:solidFill>
            </a:endParaRPr>
          </a:p>
        </p:txBody>
      </p:sp>
      <p:sp>
        <p:nvSpPr>
          <p:cNvPr id="272" name="Google Shape;272;p27"/>
          <p:cNvSpPr txBox="1"/>
          <p:nvPr/>
        </p:nvSpPr>
        <p:spPr>
          <a:xfrm>
            <a:off x="331575" y="1098550"/>
            <a:ext cx="8015700" cy="56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3993" lvl="0" marL="23399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7C1CD"/>
              </a:buClr>
              <a:buSzPts val="2400"/>
              <a:buChar char="•"/>
            </a:pPr>
            <a:r>
              <a:rPr lang="en" sz="2400">
                <a:solidFill>
                  <a:srgbClr val="151515"/>
                </a:solidFill>
              </a:rPr>
              <a:t>Locations</a:t>
            </a:r>
            <a:endParaRPr sz="2400">
              <a:solidFill>
                <a:srgbClr val="151515"/>
              </a:solidFill>
            </a:endParaRPr>
          </a:p>
          <a:p>
            <a:pPr indent="-197995" lvl="1" marL="449988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474747"/>
              </a:buClr>
              <a:buSzPts val="1800"/>
              <a:buFont typeface="Noto Sans Symbols"/>
              <a:buChar char="▪"/>
            </a:pPr>
            <a:r>
              <a:rPr lang="en" sz="2000">
                <a:solidFill>
                  <a:srgbClr val="151515"/>
                </a:solidFill>
              </a:rPr>
              <a:t>Two conference rooms with standard furniture (tables, chairs, …)</a:t>
            </a:r>
            <a:endParaRPr sz="2000">
              <a:solidFill>
                <a:srgbClr val="151515"/>
              </a:solidFill>
            </a:endParaRPr>
          </a:p>
          <a:p>
            <a:pPr indent="-197995" lvl="2" marL="676783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B7C1CD"/>
              </a:buClr>
              <a:buSzPts val="1800"/>
              <a:buChar char="‒"/>
            </a:pPr>
            <a:r>
              <a:rPr lang="en" sz="1800">
                <a:solidFill>
                  <a:srgbClr val="151515"/>
                </a:solidFill>
              </a:rPr>
              <a:t>Room A: 7 X 4 meters</a:t>
            </a:r>
            <a:endParaRPr sz="1800">
              <a:solidFill>
                <a:srgbClr val="151515"/>
              </a:solidFill>
            </a:endParaRPr>
          </a:p>
          <a:p>
            <a:pPr indent="-197995" lvl="2" marL="676783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B7C1CD"/>
              </a:buClr>
              <a:buSzPts val="1800"/>
              <a:buChar char="‒"/>
            </a:pPr>
            <a:r>
              <a:rPr lang="en" sz="1800">
                <a:solidFill>
                  <a:srgbClr val="151515"/>
                </a:solidFill>
              </a:rPr>
              <a:t>Room B: 11 X 7 meters</a:t>
            </a:r>
            <a:endParaRPr sz="1800">
              <a:solidFill>
                <a:srgbClr val="151515"/>
              </a:solidFill>
            </a:endParaRPr>
          </a:p>
          <a:p>
            <a:pPr indent="-197995" lvl="2" marL="676783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B7C1CD"/>
              </a:buClr>
              <a:buSzPts val="1800"/>
              <a:buChar char="‒"/>
            </a:pPr>
            <a:r>
              <a:rPr lang="en" sz="1800">
                <a:solidFill>
                  <a:srgbClr val="151515"/>
                </a:solidFill>
              </a:rPr>
              <a:t>Wall: 6-inch, hollow</a:t>
            </a:r>
            <a:endParaRPr sz="1800">
              <a:solidFill>
                <a:srgbClr val="151515"/>
              </a:solidFill>
            </a:endParaRPr>
          </a:p>
          <a:p>
            <a:pPr indent="-197995" lvl="1" marL="449988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474747"/>
              </a:buClr>
              <a:buSzPts val="1800"/>
              <a:buFont typeface="Noto Sans Symbols"/>
              <a:buChar char="▪"/>
            </a:pPr>
            <a:r>
              <a:rPr lang="en" sz="2000">
                <a:solidFill>
                  <a:srgbClr val="151515"/>
                </a:solidFill>
              </a:rPr>
              <a:t>Wi-Vi device 1m away from a wall</a:t>
            </a:r>
            <a:endParaRPr sz="2000">
              <a:solidFill>
                <a:srgbClr val="151515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151515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151515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151515"/>
              </a:solidFill>
            </a:endParaRPr>
          </a:p>
          <a:p>
            <a:pPr indent="0" lvl="0" marL="23399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151515"/>
              </a:solidFill>
            </a:endParaRPr>
          </a:p>
        </p:txBody>
      </p:sp>
      <p:sp>
        <p:nvSpPr>
          <p:cNvPr id="273" name="Google Shape;273;p27"/>
          <p:cNvSpPr/>
          <p:nvPr/>
        </p:nvSpPr>
        <p:spPr>
          <a:xfrm>
            <a:off x="7724425" y="2368850"/>
            <a:ext cx="1534200" cy="2230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7474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27"/>
          <p:cNvSpPr/>
          <p:nvPr/>
        </p:nvSpPr>
        <p:spPr>
          <a:xfrm>
            <a:off x="9626850" y="1607800"/>
            <a:ext cx="2199000" cy="2991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7474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5" name="Google Shape;27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23525" y="2605525"/>
            <a:ext cx="491775" cy="491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15225" y="3161225"/>
            <a:ext cx="491775" cy="491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85075" y="3831850"/>
            <a:ext cx="491775" cy="491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46450" y="3498425"/>
            <a:ext cx="491775" cy="491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44650" y="2167725"/>
            <a:ext cx="491775" cy="4917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80" name="Google Shape;280;p27"/>
          <p:cNvGrpSpPr/>
          <p:nvPr/>
        </p:nvGrpSpPr>
        <p:grpSpPr>
          <a:xfrm>
            <a:off x="8357325" y="4864675"/>
            <a:ext cx="268400" cy="287700"/>
            <a:chOff x="8082375" y="4696450"/>
            <a:chExt cx="268400" cy="287700"/>
          </a:xfrm>
        </p:grpSpPr>
        <p:sp>
          <p:nvSpPr>
            <p:cNvPr id="281" name="Google Shape;281;p27"/>
            <p:cNvSpPr/>
            <p:nvPr/>
          </p:nvSpPr>
          <p:spPr>
            <a:xfrm flipH="1" rot="10800000">
              <a:off x="8195675" y="4696450"/>
              <a:ext cx="155100" cy="134400"/>
            </a:xfrm>
            <a:prstGeom prst="triangle">
              <a:avLst>
                <a:gd fmla="val 50000" name="adj"/>
              </a:avLst>
            </a:prstGeom>
            <a:solidFill>
              <a:srgbClr val="FFFFFF"/>
            </a:solidFill>
            <a:ln cap="flat" cmpd="sng" w="19050">
              <a:solidFill>
                <a:srgbClr val="47474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82" name="Google Shape;282;p27"/>
            <p:cNvCxnSpPr>
              <a:stCxn id="281" idx="0"/>
            </p:cNvCxnSpPr>
            <p:nvPr/>
          </p:nvCxnSpPr>
          <p:spPr>
            <a:xfrm>
              <a:off x="8273225" y="4830850"/>
              <a:ext cx="0" cy="153300"/>
            </a:xfrm>
            <a:prstGeom prst="straightConnector1">
              <a:avLst/>
            </a:prstGeom>
            <a:noFill/>
            <a:ln cap="flat" cmpd="sng" w="19050">
              <a:solidFill>
                <a:srgbClr val="47474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3" name="Google Shape;283;p27"/>
            <p:cNvCxnSpPr/>
            <p:nvPr/>
          </p:nvCxnSpPr>
          <p:spPr>
            <a:xfrm rot="10800000">
              <a:off x="8082375" y="4977725"/>
              <a:ext cx="185400" cy="0"/>
            </a:xfrm>
            <a:prstGeom prst="straightConnector1">
              <a:avLst/>
            </a:prstGeom>
            <a:noFill/>
            <a:ln cap="flat" cmpd="sng" w="19050">
              <a:solidFill>
                <a:srgbClr val="474747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84" name="Google Shape;284;p27"/>
          <p:cNvGrpSpPr/>
          <p:nvPr/>
        </p:nvGrpSpPr>
        <p:grpSpPr>
          <a:xfrm>
            <a:off x="10592150" y="4864675"/>
            <a:ext cx="268400" cy="287700"/>
            <a:chOff x="8082375" y="4696450"/>
            <a:chExt cx="268400" cy="287700"/>
          </a:xfrm>
        </p:grpSpPr>
        <p:sp>
          <p:nvSpPr>
            <p:cNvPr id="285" name="Google Shape;285;p27"/>
            <p:cNvSpPr/>
            <p:nvPr/>
          </p:nvSpPr>
          <p:spPr>
            <a:xfrm flipH="1" rot="10800000">
              <a:off x="8195675" y="4696450"/>
              <a:ext cx="155100" cy="134400"/>
            </a:xfrm>
            <a:prstGeom prst="triangle">
              <a:avLst>
                <a:gd fmla="val 50000" name="adj"/>
              </a:avLst>
            </a:prstGeom>
            <a:solidFill>
              <a:srgbClr val="FFFFFF"/>
            </a:solidFill>
            <a:ln cap="flat" cmpd="sng" w="19050">
              <a:solidFill>
                <a:srgbClr val="47474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86" name="Google Shape;286;p27"/>
            <p:cNvCxnSpPr>
              <a:stCxn id="285" idx="0"/>
            </p:cNvCxnSpPr>
            <p:nvPr/>
          </p:nvCxnSpPr>
          <p:spPr>
            <a:xfrm>
              <a:off x="8273225" y="4830850"/>
              <a:ext cx="0" cy="153300"/>
            </a:xfrm>
            <a:prstGeom prst="straightConnector1">
              <a:avLst/>
            </a:prstGeom>
            <a:noFill/>
            <a:ln cap="flat" cmpd="sng" w="19050">
              <a:solidFill>
                <a:srgbClr val="474747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7" name="Google Shape;287;p27"/>
            <p:cNvCxnSpPr/>
            <p:nvPr/>
          </p:nvCxnSpPr>
          <p:spPr>
            <a:xfrm rot="10800000">
              <a:off x="8082375" y="4977725"/>
              <a:ext cx="185400" cy="0"/>
            </a:xfrm>
            <a:prstGeom prst="straightConnector1">
              <a:avLst/>
            </a:prstGeom>
            <a:noFill/>
            <a:ln cap="flat" cmpd="sng" w="19050">
              <a:solidFill>
                <a:srgbClr val="474747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88" name="Google Shape;288;p27"/>
          <p:cNvSpPr txBox="1"/>
          <p:nvPr/>
        </p:nvSpPr>
        <p:spPr>
          <a:xfrm>
            <a:off x="8504200" y="4599350"/>
            <a:ext cx="491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51515"/>
                </a:solidFill>
              </a:rPr>
              <a:t>1m</a:t>
            </a:r>
            <a:endParaRPr sz="1200">
              <a:solidFill>
                <a:srgbClr val="151515"/>
              </a:solidFill>
            </a:endParaRPr>
          </a:p>
        </p:txBody>
      </p:sp>
      <p:sp>
        <p:nvSpPr>
          <p:cNvPr id="289" name="Google Shape;289;p27"/>
          <p:cNvSpPr txBox="1"/>
          <p:nvPr/>
        </p:nvSpPr>
        <p:spPr>
          <a:xfrm>
            <a:off x="10844675" y="4599350"/>
            <a:ext cx="491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51515"/>
                </a:solidFill>
              </a:rPr>
              <a:t>1m</a:t>
            </a:r>
            <a:endParaRPr sz="1200">
              <a:solidFill>
                <a:srgbClr val="151515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8"/>
          <p:cNvSpPr txBox="1"/>
          <p:nvPr>
            <p:ph type="title"/>
          </p:nvPr>
        </p:nvSpPr>
        <p:spPr>
          <a:xfrm>
            <a:off x="399246" y="356867"/>
            <a:ext cx="6851100" cy="695100"/>
          </a:xfrm>
          <a:prstGeom prst="rect">
            <a:avLst/>
          </a:prstGeom>
        </p:spPr>
        <p:txBody>
          <a:bodyPr anchorCtr="0" anchor="ctr" bIns="121875" lIns="121875" spcFirstLastPara="1" rIns="121875" wrap="square" tIns="12187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000000"/>
                </a:highlight>
              </a:rPr>
              <a:t>Tracking</a:t>
            </a:r>
            <a:endParaRPr>
              <a:highlight>
                <a:srgbClr val="000000"/>
              </a:highlight>
            </a:endParaRPr>
          </a:p>
        </p:txBody>
      </p:sp>
      <p:sp>
        <p:nvSpPr>
          <p:cNvPr id="295" name="Google Shape;295;p28"/>
          <p:cNvSpPr txBox="1"/>
          <p:nvPr/>
        </p:nvSpPr>
        <p:spPr>
          <a:xfrm>
            <a:off x="399250" y="114572"/>
            <a:ext cx="9547200" cy="33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72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666666"/>
                </a:solidFill>
              </a:rPr>
              <a:t>Experiment</a:t>
            </a:r>
            <a:endParaRPr sz="1500">
              <a:solidFill>
                <a:srgbClr val="666666"/>
              </a:solidFill>
            </a:endParaRPr>
          </a:p>
        </p:txBody>
      </p:sp>
      <p:sp>
        <p:nvSpPr>
          <p:cNvPr id="296" name="Google Shape;296;p28"/>
          <p:cNvSpPr txBox="1"/>
          <p:nvPr/>
        </p:nvSpPr>
        <p:spPr>
          <a:xfrm>
            <a:off x="366150" y="6209750"/>
            <a:ext cx="11459700" cy="3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51515"/>
              </a:solidFill>
            </a:endParaRPr>
          </a:p>
        </p:txBody>
      </p:sp>
      <p:pic>
        <p:nvPicPr>
          <p:cNvPr id="297" name="Google Shape;29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575" y="962175"/>
            <a:ext cx="7606549" cy="5680101"/>
          </a:xfrm>
          <a:prstGeom prst="rect">
            <a:avLst/>
          </a:prstGeom>
          <a:noFill/>
          <a:ln cap="flat" cmpd="sng" w="9525">
            <a:solidFill>
              <a:srgbClr val="474747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98" name="Google Shape;298;p28"/>
          <p:cNvSpPr txBox="1"/>
          <p:nvPr/>
        </p:nvSpPr>
        <p:spPr>
          <a:xfrm>
            <a:off x="7961725" y="948850"/>
            <a:ext cx="3915000" cy="56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33993" lvl="0" marL="23399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7C1CD"/>
              </a:buClr>
              <a:buSzPts val="2400"/>
              <a:buChar char="•"/>
            </a:pPr>
            <a:r>
              <a:rPr lang="en" sz="2400">
                <a:solidFill>
                  <a:srgbClr val="151515"/>
                </a:solidFill>
              </a:rPr>
              <a:t>Brightness</a:t>
            </a:r>
            <a:endParaRPr sz="2400">
              <a:solidFill>
                <a:srgbClr val="151515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151515"/>
                </a:solidFill>
              </a:rPr>
              <a:t>	</a:t>
            </a:r>
            <a:r>
              <a:rPr lang="en" sz="1800">
                <a:solidFill>
                  <a:srgbClr val="151515"/>
                </a:solidFill>
              </a:rPr>
              <a:t>⇢ Indicates distance</a:t>
            </a:r>
            <a:endParaRPr sz="1800">
              <a:solidFill>
                <a:srgbClr val="151515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51515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51515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51515"/>
              </a:solidFill>
            </a:endParaRPr>
          </a:p>
          <a:p>
            <a:pPr indent="-233993" lvl="0" marL="23399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7C1CD"/>
              </a:buClr>
              <a:buSzPts val="2400"/>
              <a:buChar char="•"/>
            </a:pPr>
            <a:r>
              <a:rPr lang="en" sz="2400">
                <a:solidFill>
                  <a:srgbClr val="151515"/>
                </a:solidFill>
              </a:rPr>
              <a:t>Fuzziness</a:t>
            </a:r>
            <a:endParaRPr sz="2400">
              <a:solidFill>
                <a:srgbClr val="151515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151515"/>
                </a:solidFill>
              </a:rPr>
              <a:t>      ⇢ Worsen by body partsz</a:t>
            </a:r>
            <a:endParaRPr sz="2400">
              <a:solidFill>
                <a:srgbClr val="151515"/>
              </a:solidFill>
            </a:endParaRPr>
          </a:p>
        </p:txBody>
      </p:sp>
      <p:pic>
        <p:nvPicPr>
          <p:cNvPr id="299" name="Google Shape;299;p28" title="[21,21,21,&quot;https://www.codecogs.com/eqnedit.php?latex=P_%7BMUSIC%7D(%5Ctheta)%3DA'%5B%5Ctheta%2Cn%5D%3D%5Cfrac%7B1%7D%7B%7C%7CU_n%5EH%20%5Cvec%7Ba%7D_n(%5Ctheta)%7C%7C%7D#0&quot;]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61725" y="5379550"/>
            <a:ext cx="3997175" cy="60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9"/>
          <p:cNvSpPr txBox="1"/>
          <p:nvPr>
            <p:ph type="title"/>
          </p:nvPr>
        </p:nvSpPr>
        <p:spPr>
          <a:xfrm>
            <a:off x="399246" y="356867"/>
            <a:ext cx="6851100" cy="695100"/>
          </a:xfrm>
          <a:prstGeom prst="rect">
            <a:avLst/>
          </a:prstGeom>
        </p:spPr>
        <p:txBody>
          <a:bodyPr anchorCtr="0" anchor="ctr" bIns="121875" lIns="121875" spcFirstLastPara="1" rIns="121875" wrap="square" tIns="12187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000000"/>
                </a:highlight>
              </a:rPr>
              <a:t>Automatic Detection</a:t>
            </a:r>
            <a:endParaRPr>
              <a:highlight>
                <a:srgbClr val="000000"/>
              </a:highlight>
            </a:endParaRPr>
          </a:p>
        </p:txBody>
      </p:sp>
      <p:sp>
        <p:nvSpPr>
          <p:cNvPr id="305" name="Google Shape;305;p29"/>
          <p:cNvSpPr txBox="1"/>
          <p:nvPr/>
        </p:nvSpPr>
        <p:spPr>
          <a:xfrm>
            <a:off x="399250" y="114572"/>
            <a:ext cx="9547200" cy="33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72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666666"/>
                </a:solidFill>
              </a:rPr>
              <a:t>Experiment</a:t>
            </a:r>
            <a:endParaRPr sz="1500">
              <a:solidFill>
                <a:srgbClr val="666666"/>
              </a:solidFill>
            </a:endParaRPr>
          </a:p>
        </p:txBody>
      </p:sp>
      <p:sp>
        <p:nvSpPr>
          <p:cNvPr id="306" name="Google Shape;306;p29"/>
          <p:cNvSpPr txBox="1"/>
          <p:nvPr/>
        </p:nvSpPr>
        <p:spPr>
          <a:xfrm>
            <a:off x="366150" y="6209750"/>
            <a:ext cx="11459700" cy="3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51515"/>
              </a:solidFill>
            </a:endParaRPr>
          </a:p>
        </p:txBody>
      </p:sp>
      <p:pic>
        <p:nvPicPr>
          <p:cNvPr id="307" name="Google Shape;30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23525" y="2388475"/>
            <a:ext cx="5066626" cy="2381375"/>
          </a:xfrm>
          <a:prstGeom prst="rect">
            <a:avLst/>
          </a:prstGeom>
          <a:noFill/>
          <a:ln cap="flat" cmpd="sng" w="9525">
            <a:solidFill>
              <a:srgbClr val="474747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08" name="Google Shape;308;p29"/>
          <p:cNvSpPr txBox="1"/>
          <p:nvPr/>
        </p:nvSpPr>
        <p:spPr>
          <a:xfrm>
            <a:off x="331575" y="1098550"/>
            <a:ext cx="8015700" cy="556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3993" lvl="0" marL="23399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7C1CD"/>
              </a:buClr>
              <a:buSzPts val="2400"/>
              <a:buChar char="•"/>
            </a:pPr>
            <a:r>
              <a:rPr lang="en" sz="2400">
                <a:solidFill>
                  <a:srgbClr val="151515"/>
                </a:solidFill>
              </a:rPr>
              <a:t>CDF (20 Trials each)</a:t>
            </a:r>
            <a:endParaRPr sz="2400">
              <a:solidFill>
                <a:srgbClr val="151515"/>
              </a:solidFill>
            </a:endParaRPr>
          </a:p>
          <a:p>
            <a:pPr indent="-197995" lvl="1" marL="449988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474747"/>
              </a:buClr>
              <a:buSzPts val="1800"/>
              <a:buFont typeface="Noto Sans Symbols"/>
              <a:buChar char="▪"/>
            </a:pPr>
            <a:r>
              <a:rPr b="1" lang="en" sz="2000">
                <a:solidFill>
                  <a:srgbClr val="151515"/>
                </a:solidFill>
              </a:rPr>
              <a:t>x-axis</a:t>
            </a:r>
            <a:r>
              <a:rPr lang="en" sz="2000">
                <a:solidFill>
                  <a:srgbClr val="151515"/>
                </a:solidFill>
              </a:rPr>
              <a:t>: spatial variance</a:t>
            </a:r>
            <a:endParaRPr sz="2000">
              <a:solidFill>
                <a:srgbClr val="151515"/>
              </a:solidFill>
            </a:endParaRPr>
          </a:p>
          <a:p>
            <a:pPr indent="-197995" lvl="1" marL="449988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474747"/>
              </a:buClr>
              <a:buSzPts val="1800"/>
              <a:buFont typeface="Noto Sans Symbols"/>
              <a:buChar char="▪"/>
            </a:pPr>
            <a:r>
              <a:rPr b="1" lang="en" sz="2000">
                <a:solidFill>
                  <a:srgbClr val="151515"/>
                </a:solidFill>
              </a:rPr>
              <a:t>y-axis</a:t>
            </a:r>
            <a:r>
              <a:rPr lang="en" sz="2000">
                <a:solidFill>
                  <a:srgbClr val="151515"/>
                </a:solidFill>
              </a:rPr>
              <a:t>: fraction of experiments </a:t>
            </a:r>
            <a:endParaRPr sz="2000">
              <a:solidFill>
                <a:srgbClr val="151515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151515"/>
                </a:solidFill>
              </a:rPr>
              <a:t>     ⇢ </a:t>
            </a:r>
            <a:r>
              <a:rPr b="1" lang="en" sz="2000">
                <a:solidFill>
                  <a:srgbClr val="151515"/>
                </a:solidFill>
              </a:rPr>
              <a:t>y</a:t>
            </a:r>
            <a:r>
              <a:rPr lang="en" sz="2000">
                <a:solidFill>
                  <a:srgbClr val="151515"/>
                </a:solidFill>
              </a:rPr>
              <a:t> trials had variance ≤ </a:t>
            </a:r>
            <a:r>
              <a:rPr b="1" lang="en" sz="2000">
                <a:solidFill>
                  <a:srgbClr val="151515"/>
                </a:solidFill>
              </a:rPr>
              <a:t>x</a:t>
            </a:r>
            <a:endParaRPr b="1" sz="2400">
              <a:solidFill>
                <a:srgbClr val="151515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151515"/>
              </a:solidFill>
            </a:endParaRPr>
          </a:p>
          <a:p>
            <a:pPr indent="-233993" lvl="0" marL="23399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7C1CD"/>
              </a:buClr>
              <a:buSzPts val="2400"/>
              <a:buChar char="•"/>
            </a:pPr>
            <a:r>
              <a:rPr lang="en" sz="2400">
                <a:solidFill>
                  <a:srgbClr val="151515"/>
                </a:solidFill>
              </a:rPr>
              <a:t>Observations</a:t>
            </a:r>
            <a:endParaRPr sz="2400">
              <a:solidFill>
                <a:srgbClr val="151515"/>
              </a:solidFill>
            </a:endParaRPr>
          </a:p>
          <a:p>
            <a:pPr indent="-197995" lvl="1" marL="449988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474747"/>
              </a:buClr>
              <a:buSzPts val="1800"/>
              <a:buFont typeface="Noto Sans Symbols"/>
              <a:buChar char="▪"/>
            </a:pPr>
            <a:r>
              <a:rPr lang="en" sz="2000">
                <a:solidFill>
                  <a:srgbClr val="151515"/>
                </a:solidFill>
              </a:rPr>
              <a:t>Spatial</a:t>
            </a:r>
            <a:r>
              <a:rPr b="1" lang="en" sz="2000">
                <a:solidFill>
                  <a:srgbClr val="151515"/>
                </a:solidFill>
              </a:rPr>
              <a:t> </a:t>
            </a:r>
            <a:r>
              <a:rPr lang="en" sz="2000">
                <a:solidFill>
                  <a:srgbClr val="151515"/>
                </a:solidFill>
              </a:rPr>
              <a:t>variance is higher with more moving bodies</a:t>
            </a:r>
            <a:endParaRPr sz="2000">
              <a:solidFill>
                <a:srgbClr val="151515"/>
              </a:solidFill>
            </a:endParaRPr>
          </a:p>
          <a:p>
            <a:pPr indent="-197995" lvl="1" marL="449988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474747"/>
              </a:buClr>
              <a:buSzPts val="1800"/>
              <a:buFont typeface="Noto Sans Symbols"/>
              <a:buChar char="▪"/>
            </a:pPr>
            <a:r>
              <a:rPr lang="en" sz="2000">
                <a:solidFill>
                  <a:srgbClr val="151515"/>
                </a:solidFill>
              </a:rPr>
              <a:t>Steep curves → consistent variance</a:t>
            </a:r>
            <a:endParaRPr sz="2000">
              <a:solidFill>
                <a:srgbClr val="151515"/>
              </a:solidFill>
            </a:endParaRPr>
          </a:p>
          <a:p>
            <a:pPr indent="-197995" lvl="1" marL="449988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474747"/>
              </a:buClr>
              <a:buSzPts val="1800"/>
              <a:buFont typeface="Noto Sans Symbols"/>
              <a:buChar char="▪"/>
            </a:pPr>
            <a:r>
              <a:rPr lang="en" sz="2000">
                <a:solidFill>
                  <a:srgbClr val="151515"/>
                </a:solidFill>
              </a:rPr>
              <a:t>The separation between successive CDFs ▼</a:t>
            </a:r>
            <a:endParaRPr sz="2000">
              <a:solidFill>
                <a:srgbClr val="151515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151515"/>
              </a:solidFill>
            </a:endParaRPr>
          </a:p>
          <a:p>
            <a:pPr indent="-233993" lvl="0" marL="23399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7C1CD"/>
              </a:buClr>
              <a:buSzPts val="2400"/>
              <a:buChar char="•"/>
            </a:pPr>
            <a:r>
              <a:rPr lang="en" sz="2400">
                <a:solidFill>
                  <a:srgbClr val="151515"/>
                </a:solidFill>
              </a:rPr>
              <a:t>Accuracy</a:t>
            </a:r>
            <a:endParaRPr sz="2400">
              <a:solidFill>
                <a:srgbClr val="151515"/>
              </a:solidFill>
            </a:endParaRPr>
          </a:p>
          <a:p>
            <a:pPr indent="-197995" lvl="1" marL="449988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474747"/>
              </a:buClr>
              <a:buSzPts val="1800"/>
              <a:buFont typeface="Noto Sans Symbols"/>
              <a:buChar char="▪"/>
            </a:pPr>
            <a:r>
              <a:rPr lang="en" sz="2000">
                <a:solidFill>
                  <a:srgbClr val="151515"/>
                </a:solidFill>
              </a:rPr>
              <a:t>Training set on Room A, testing set on Room B</a:t>
            </a:r>
            <a:endParaRPr sz="2000">
              <a:solidFill>
                <a:srgbClr val="151515"/>
              </a:solidFill>
            </a:endParaRPr>
          </a:p>
        </p:txBody>
      </p:sp>
      <p:pic>
        <p:nvPicPr>
          <p:cNvPr id="309" name="Google Shape;309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23513" y="5003185"/>
            <a:ext cx="4322126" cy="1544075"/>
          </a:xfrm>
          <a:prstGeom prst="rect">
            <a:avLst/>
          </a:prstGeom>
          <a:noFill/>
          <a:ln cap="flat" cmpd="sng" w="9525">
            <a:solidFill>
              <a:srgbClr val="47474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10" name="Google Shape;310;p29" title="[21,21,21,&quot;https://www.codecogs.com/eqnedit.php?latex=%5Cfrac%7B1%7D%7BT%7D%5Csum%5ET_%7Bn%3D1%7DVAR_n%5B%5Ctheta%5D#0&quot;]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15925" y="1433174"/>
            <a:ext cx="1126250" cy="5166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11" name="Google Shape;311;p29"/>
          <p:cNvGrpSpPr/>
          <p:nvPr/>
        </p:nvGrpSpPr>
        <p:grpSpPr>
          <a:xfrm>
            <a:off x="6823525" y="1251575"/>
            <a:ext cx="3366000" cy="847500"/>
            <a:chOff x="7646900" y="1183900"/>
            <a:chExt cx="3366000" cy="847500"/>
          </a:xfrm>
        </p:grpSpPr>
        <p:sp>
          <p:nvSpPr>
            <p:cNvPr id="312" name="Google Shape;312;p29"/>
            <p:cNvSpPr/>
            <p:nvPr/>
          </p:nvSpPr>
          <p:spPr>
            <a:xfrm>
              <a:off x="7646900" y="1183900"/>
              <a:ext cx="3366000" cy="8475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47474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313" name="Google Shape;313;p29" title="[21,21,21,&quot;https://www.codecogs.com/eqnedit.php?latex=VAR%5Bn%5D%3D%5Csum%5E%7B90%7D_%7B%5Ctheta%3D-90%7D%7B%5Ctheta%5E2%20C%5Bn%5D%20-%20C%5Bn%5D%5E2%7D#0&quot;]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7795900" y="1280779"/>
              <a:ext cx="3061027" cy="667675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314" name="Google Shape;314;p29"/>
          <p:cNvCxnSpPr/>
          <p:nvPr/>
        </p:nvCxnSpPr>
        <p:spPr>
          <a:xfrm>
            <a:off x="5071925" y="1675325"/>
            <a:ext cx="1420800" cy="0"/>
          </a:xfrm>
          <a:prstGeom prst="straightConnector1">
            <a:avLst/>
          </a:prstGeom>
          <a:noFill/>
          <a:ln cap="flat" cmpd="sng" w="19050">
            <a:solidFill>
              <a:srgbClr val="474747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0"/>
          <p:cNvSpPr txBox="1"/>
          <p:nvPr>
            <p:ph type="title"/>
          </p:nvPr>
        </p:nvSpPr>
        <p:spPr>
          <a:xfrm>
            <a:off x="399246" y="356867"/>
            <a:ext cx="6851100" cy="695100"/>
          </a:xfrm>
          <a:prstGeom prst="rect">
            <a:avLst/>
          </a:prstGeom>
        </p:spPr>
        <p:txBody>
          <a:bodyPr anchorCtr="0" anchor="ctr" bIns="121875" lIns="121875" spcFirstLastPara="1" rIns="121875" wrap="square" tIns="12187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000000"/>
                </a:highlight>
              </a:rPr>
              <a:t>Gesture Decoding</a:t>
            </a:r>
            <a:endParaRPr>
              <a:highlight>
                <a:srgbClr val="000000"/>
              </a:highlight>
            </a:endParaRPr>
          </a:p>
        </p:txBody>
      </p:sp>
      <p:sp>
        <p:nvSpPr>
          <p:cNvPr id="320" name="Google Shape;320;p30"/>
          <p:cNvSpPr txBox="1"/>
          <p:nvPr/>
        </p:nvSpPr>
        <p:spPr>
          <a:xfrm>
            <a:off x="399250" y="114572"/>
            <a:ext cx="9547200" cy="33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72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666666"/>
                </a:solidFill>
              </a:rPr>
              <a:t>Experiment</a:t>
            </a:r>
            <a:endParaRPr sz="1500">
              <a:solidFill>
                <a:srgbClr val="666666"/>
              </a:solidFill>
            </a:endParaRPr>
          </a:p>
        </p:txBody>
      </p:sp>
      <p:sp>
        <p:nvSpPr>
          <p:cNvPr id="321" name="Google Shape;321;p30"/>
          <p:cNvSpPr txBox="1"/>
          <p:nvPr/>
        </p:nvSpPr>
        <p:spPr>
          <a:xfrm>
            <a:off x="366150" y="6209750"/>
            <a:ext cx="11459700" cy="3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51515"/>
              </a:solidFill>
            </a:endParaRPr>
          </a:p>
        </p:txBody>
      </p:sp>
      <p:sp>
        <p:nvSpPr>
          <p:cNvPr id="322" name="Google Shape;322;p30"/>
          <p:cNvSpPr txBox="1"/>
          <p:nvPr/>
        </p:nvSpPr>
        <p:spPr>
          <a:xfrm>
            <a:off x="331575" y="1098550"/>
            <a:ext cx="8015700" cy="556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3993" lvl="0" marL="23399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7C1CD"/>
              </a:buClr>
              <a:buSzPts val="2400"/>
              <a:buChar char="•"/>
            </a:pPr>
            <a:r>
              <a:rPr lang="en" sz="2400">
                <a:solidFill>
                  <a:srgbClr val="151515"/>
                </a:solidFill>
              </a:rPr>
              <a:t>CDF</a:t>
            </a:r>
            <a:endParaRPr sz="2400">
              <a:solidFill>
                <a:srgbClr val="151515"/>
              </a:solidFill>
            </a:endParaRPr>
          </a:p>
          <a:p>
            <a:pPr indent="-197995" lvl="1" marL="449988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474747"/>
              </a:buClr>
              <a:buSzPts val="1800"/>
              <a:buFont typeface="Noto Sans Symbols"/>
              <a:buChar char="▪"/>
            </a:pPr>
            <a:r>
              <a:rPr lang="en" sz="2000">
                <a:solidFill>
                  <a:srgbClr val="151515"/>
                </a:solidFill>
              </a:rPr>
              <a:t>‘0’ bit’s SNR is higher than ‘1’</a:t>
            </a:r>
            <a:endParaRPr sz="2000">
              <a:solidFill>
                <a:srgbClr val="151515"/>
              </a:solidFill>
            </a:endParaRPr>
          </a:p>
          <a:p>
            <a:pPr indent="-197995" lvl="2" marL="676783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B7C1CD"/>
              </a:buClr>
              <a:buSzPts val="1800"/>
              <a:buChar char="‒"/>
            </a:pPr>
            <a:r>
              <a:rPr lang="en" sz="1800">
                <a:solidFill>
                  <a:srgbClr val="151515"/>
                </a:solidFill>
              </a:rPr>
              <a:t>Taking a step forward first -&gt; average closer</a:t>
            </a:r>
            <a:endParaRPr sz="1800">
              <a:solidFill>
                <a:srgbClr val="151515"/>
              </a:solidFill>
            </a:endParaRPr>
          </a:p>
          <a:p>
            <a:pPr indent="-197995" lvl="2" marL="676783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B7C1CD"/>
              </a:buClr>
              <a:buSzPts val="1800"/>
              <a:buChar char="‒"/>
            </a:pPr>
            <a:r>
              <a:rPr lang="en" sz="1800">
                <a:solidFill>
                  <a:srgbClr val="151515"/>
                </a:solidFill>
              </a:rPr>
              <a:t>Taking a step backward is naturally harder</a:t>
            </a:r>
            <a:endParaRPr sz="1800">
              <a:solidFill>
                <a:srgbClr val="151515"/>
              </a:solidFill>
            </a:endParaRPr>
          </a:p>
          <a:p>
            <a:pPr indent="-197994" lvl="3" marL="889177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151515"/>
              </a:buClr>
              <a:buSzPts val="1800"/>
              <a:buChar char="•"/>
            </a:pPr>
            <a:r>
              <a:rPr lang="en" sz="1600">
                <a:solidFill>
                  <a:srgbClr val="151515"/>
                </a:solidFill>
              </a:rPr>
              <a:t>People tend to take smaller steps</a:t>
            </a:r>
            <a:endParaRPr sz="1600">
              <a:solidFill>
                <a:srgbClr val="151515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151515"/>
              </a:solidFill>
            </a:endParaRPr>
          </a:p>
          <a:p>
            <a:pPr indent="-272093" lvl="0" marL="23399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7C1CD"/>
              </a:buClr>
              <a:buSzPts val="2400"/>
              <a:buChar char="•"/>
            </a:pPr>
            <a:r>
              <a:rPr lang="en" sz="2400">
                <a:solidFill>
                  <a:srgbClr val="151515"/>
                </a:solidFill>
              </a:rPr>
              <a:t>Accuracy</a:t>
            </a:r>
            <a:endParaRPr sz="2400">
              <a:solidFill>
                <a:srgbClr val="151515"/>
              </a:solidFill>
            </a:endParaRPr>
          </a:p>
          <a:p>
            <a:pPr indent="-197995" lvl="1" marL="449988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474747"/>
              </a:buClr>
              <a:buSzPts val="1800"/>
              <a:buFont typeface="Noto Sans Symbols"/>
              <a:buChar char="▪"/>
            </a:pPr>
            <a:r>
              <a:rPr lang="en" sz="2000">
                <a:solidFill>
                  <a:srgbClr val="151515"/>
                </a:solidFill>
              </a:rPr>
              <a:t>9m: 0% -&gt; not enough energy to detect from the noise</a:t>
            </a:r>
            <a:endParaRPr sz="2000">
              <a:solidFill>
                <a:srgbClr val="151515"/>
              </a:solidFill>
            </a:endParaRPr>
          </a:p>
          <a:p>
            <a:pPr indent="-197995" lvl="2" marL="676783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B7C1CD"/>
              </a:buClr>
              <a:buSzPts val="1800"/>
              <a:buChar char="‒"/>
            </a:pPr>
            <a:r>
              <a:rPr lang="en" sz="1800">
                <a:solidFill>
                  <a:srgbClr val="151515"/>
                </a:solidFill>
              </a:rPr>
              <a:t>20mW used (USRP)</a:t>
            </a:r>
            <a:endParaRPr sz="1800">
              <a:solidFill>
                <a:srgbClr val="151515"/>
              </a:solidFill>
            </a:endParaRPr>
          </a:p>
          <a:p>
            <a:pPr indent="-197995" lvl="1" marL="449988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474747"/>
              </a:buClr>
              <a:buSzPts val="1800"/>
              <a:buFont typeface="Noto Sans Symbols"/>
              <a:buChar char="▪"/>
            </a:pPr>
            <a:r>
              <a:rPr lang="en" sz="2000">
                <a:solidFill>
                  <a:srgbClr val="151515"/>
                </a:solidFill>
              </a:rPr>
              <a:t>Never mistook ‘0’ or ‘1’ bit</a:t>
            </a:r>
            <a:endParaRPr sz="2000">
              <a:solidFill>
                <a:srgbClr val="151515"/>
              </a:solidFill>
            </a:endParaRPr>
          </a:p>
        </p:txBody>
      </p:sp>
      <p:pic>
        <p:nvPicPr>
          <p:cNvPr id="323" name="Google Shape;32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10925" y="3784352"/>
            <a:ext cx="4555925" cy="2425400"/>
          </a:xfrm>
          <a:prstGeom prst="rect">
            <a:avLst/>
          </a:prstGeom>
          <a:noFill/>
          <a:ln cap="flat" cmpd="sng" w="9525">
            <a:solidFill>
              <a:srgbClr val="47474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24" name="Google Shape;324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10913" y="1023699"/>
            <a:ext cx="4630862" cy="2425400"/>
          </a:xfrm>
          <a:prstGeom prst="rect">
            <a:avLst/>
          </a:prstGeom>
          <a:noFill/>
          <a:ln cap="flat" cmpd="sng" w="9525">
            <a:solidFill>
              <a:srgbClr val="474747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1"/>
          <p:cNvSpPr txBox="1"/>
          <p:nvPr>
            <p:ph type="title"/>
          </p:nvPr>
        </p:nvSpPr>
        <p:spPr>
          <a:xfrm>
            <a:off x="399246" y="356867"/>
            <a:ext cx="6851100" cy="695100"/>
          </a:xfrm>
          <a:prstGeom prst="rect">
            <a:avLst/>
          </a:prstGeom>
        </p:spPr>
        <p:txBody>
          <a:bodyPr anchorCtr="0" anchor="ctr" bIns="121875" lIns="121875" spcFirstLastPara="1" rIns="121875" wrap="square" tIns="12187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000000"/>
                </a:highlight>
              </a:rPr>
              <a:t>Conclusion</a:t>
            </a:r>
            <a:endParaRPr>
              <a:highlight>
                <a:srgbClr val="000000"/>
              </a:highlight>
            </a:endParaRPr>
          </a:p>
        </p:txBody>
      </p:sp>
      <p:sp>
        <p:nvSpPr>
          <p:cNvPr id="330" name="Google Shape;330;p31"/>
          <p:cNvSpPr txBox="1"/>
          <p:nvPr/>
        </p:nvSpPr>
        <p:spPr>
          <a:xfrm>
            <a:off x="399250" y="114572"/>
            <a:ext cx="9547200" cy="33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72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666666"/>
                </a:solidFill>
              </a:rPr>
              <a:t>Conclusion</a:t>
            </a:r>
            <a:endParaRPr sz="1500">
              <a:solidFill>
                <a:srgbClr val="666666"/>
              </a:solidFill>
            </a:endParaRPr>
          </a:p>
        </p:txBody>
      </p:sp>
      <p:sp>
        <p:nvSpPr>
          <p:cNvPr id="331" name="Google Shape;331;p31"/>
          <p:cNvSpPr txBox="1"/>
          <p:nvPr/>
        </p:nvSpPr>
        <p:spPr>
          <a:xfrm>
            <a:off x="366150" y="6209750"/>
            <a:ext cx="11459700" cy="3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51515"/>
              </a:solidFill>
            </a:endParaRPr>
          </a:p>
        </p:txBody>
      </p:sp>
      <p:sp>
        <p:nvSpPr>
          <p:cNvPr id="332" name="Google Shape;332;p31"/>
          <p:cNvSpPr txBox="1"/>
          <p:nvPr/>
        </p:nvSpPr>
        <p:spPr>
          <a:xfrm>
            <a:off x="331575" y="1098550"/>
            <a:ext cx="8015700" cy="556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3993" lvl="0" marL="23399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7C1CD"/>
              </a:buClr>
              <a:buSzPts val="2400"/>
              <a:buChar char="•"/>
            </a:pPr>
            <a:r>
              <a:rPr lang="en" sz="2400">
                <a:solidFill>
                  <a:srgbClr val="151515"/>
                </a:solidFill>
              </a:rPr>
              <a:t>Impact</a:t>
            </a:r>
            <a:endParaRPr sz="2400">
              <a:solidFill>
                <a:srgbClr val="151515"/>
              </a:solidFill>
            </a:endParaRPr>
          </a:p>
          <a:p>
            <a:pPr indent="-197995" lvl="1" marL="449988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474747"/>
              </a:buClr>
              <a:buSzPts val="1800"/>
              <a:buFont typeface="Noto Sans Symbols"/>
              <a:buChar char="▪"/>
            </a:pPr>
            <a:r>
              <a:rPr lang="en" sz="2000">
                <a:solidFill>
                  <a:srgbClr val="151515"/>
                </a:solidFill>
              </a:rPr>
              <a:t>First low-bandwidth through-wall radar</a:t>
            </a:r>
            <a:endParaRPr sz="2000">
              <a:solidFill>
                <a:srgbClr val="151515"/>
              </a:solidFill>
            </a:endParaRPr>
          </a:p>
          <a:p>
            <a:pPr indent="-197995" lvl="2" marL="676783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B7C1CD"/>
              </a:buClr>
              <a:buSzPts val="1800"/>
              <a:buChar char="‒"/>
            </a:pPr>
            <a:r>
              <a:rPr lang="en" sz="1800">
                <a:solidFill>
                  <a:srgbClr val="151515"/>
                </a:solidFill>
              </a:rPr>
              <a:t>Military purpose and ultra wide-band so far</a:t>
            </a:r>
            <a:endParaRPr sz="1800">
              <a:solidFill>
                <a:srgbClr val="151515"/>
              </a:solidFill>
            </a:endParaRPr>
          </a:p>
          <a:p>
            <a:pPr indent="-197995" lvl="1" marL="449988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474747"/>
              </a:buClr>
              <a:buSzPts val="1800"/>
              <a:buFont typeface="Noto Sans Symbols"/>
              <a:buChar char="▪"/>
            </a:pPr>
            <a:r>
              <a:rPr lang="en" sz="2000">
                <a:solidFill>
                  <a:srgbClr val="151515"/>
                </a:solidFill>
              </a:rPr>
              <a:t>MIMO interference nulling</a:t>
            </a:r>
            <a:endParaRPr sz="2000">
              <a:solidFill>
                <a:srgbClr val="151515"/>
              </a:solidFill>
            </a:endParaRPr>
          </a:p>
          <a:p>
            <a:pPr indent="-197995" lvl="2" marL="676783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B7C1CD"/>
              </a:buClr>
              <a:buSzPts val="1800"/>
              <a:buChar char="‒"/>
            </a:pPr>
            <a:r>
              <a:rPr lang="en" sz="1800">
                <a:solidFill>
                  <a:srgbClr val="151515"/>
                </a:solidFill>
              </a:rPr>
              <a:t>Cancelling “flash effect”</a:t>
            </a:r>
            <a:endParaRPr sz="1800">
              <a:solidFill>
                <a:srgbClr val="151515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151515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151515"/>
              </a:solidFill>
            </a:endParaRPr>
          </a:p>
          <a:p>
            <a:pPr indent="-233993" lvl="0" marL="23399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7C1CD"/>
              </a:buClr>
              <a:buSzPts val="2400"/>
              <a:buChar char="•"/>
            </a:pPr>
            <a:r>
              <a:rPr lang="en" sz="2400">
                <a:solidFill>
                  <a:srgbClr val="151515"/>
                </a:solidFill>
              </a:rPr>
              <a:t>Limitation</a:t>
            </a:r>
            <a:endParaRPr sz="2400">
              <a:solidFill>
                <a:srgbClr val="151515"/>
              </a:solidFill>
            </a:endParaRPr>
          </a:p>
          <a:p>
            <a:pPr indent="-197995" lvl="1" marL="449988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474747"/>
              </a:buClr>
              <a:buSzPts val="1800"/>
              <a:buFont typeface="Noto Sans Symbols"/>
              <a:buChar char="▪"/>
            </a:pPr>
            <a:r>
              <a:rPr lang="en" sz="2000">
                <a:solidFill>
                  <a:srgbClr val="151515"/>
                </a:solidFill>
              </a:rPr>
              <a:t>Moving objects have constant speed</a:t>
            </a:r>
            <a:endParaRPr sz="2000">
              <a:solidFill>
                <a:srgbClr val="151515"/>
              </a:solidFill>
            </a:endParaRPr>
          </a:p>
          <a:p>
            <a:pPr indent="-197995" lvl="1" marL="449988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474747"/>
              </a:buClr>
              <a:buSzPts val="1800"/>
              <a:buFont typeface="Noto Sans Symbols"/>
              <a:buChar char="▪"/>
            </a:pPr>
            <a:r>
              <a:rPr lang="en" sz="2000">
                <a:solidFill>
                  <a:srgbClr val="151515"/>
                </a:solidFill>
              </a:rPr>
              <a:t>Only detect the direction of motion</a:t>
            </a:r>
            <a:endParaRPr sz="2000">
              <a:solidFill>
                <a:srgbClr val="151515"/>
              </a:solidFill>
            </a:endParaRPr>
          </a:p>
          <a:p>
            <a:pPr indent="-197995" lvl="2" marL="676783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B7C1CD"/>
              </a:buClr>
              <a:buSzPts val="1800"/>
              <a:buChar char="‒"/>
            </a:pPr>
            <a:r>
              <a:rPr lang="en" sz="1800">
                <a:solidFill>
                  <a:srgbClr val="FF0000"/>
                </a:solidFill>
              </a:rPr>
              <a:t>Cannot</a:t>
            </a:r>
            <a:r>
              <a:rPr lang="en" sz="1800">
                <a:solidFill>
                  <a:srgbClr val="151515"/>
                </a:solidFill>
              </a:rPr>
              <a:t> detect if a person stops</a:t>
            </a:r>
            <a:endParaRPr sz="1800">
              <a:solidFill>
                <a:srgbClr val="151515"/>
              </a:solidFill>
            </a:endParaRPr>
          </a:p>
          <a:p>
            <a:pPr indent="-197995" lvl="2" marL="676783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B7C1CD"/>
              </a:buClr>
              <a:buSzPts val="1800"/>
              <a:buChar char="‒"/>
            </a:pPr>
            <a:r>
              <a:rPr lang="en" sz="1800">
                <a:solidFill>
                  <a:srgbClr val="FF0000"/>
                </a:solidFill>
              </a:rPr>
              <a:t>Cannot</a:t>
            </a:r>
            <a:r>
              <a:rPr lang="en" sz="1800">
                <a:solidFill>
                  <a:srgbClr val="151515"/>
                </a:solidFill>
              </a:rPr>
              <a:t> estimate distance</a:t>
            </a:r>
            <a:endParaRPr sz="1800">
              <a:solidFill>
                <a:srgbClr val="151515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653500" y="701800"/>
            <a:ext cx="8300700" cy="5770200"/>
          </a:xfrm>
          <a:prstGeom prst="rect">
            <a:avLst/>
          </a:prstGeom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rmAutofit/>
          </a:bodyPr>
          <a:lstStyle/>
          <a:p>
            <a:pPr indent="0" lvl="0" marL="609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609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457200" lvl="0" marL="609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verage"/>
              <a:buChar char="-"/>
            </a:pPr>
            <a:r>
              <a:rPr lang="en" sz="2400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Introduction</a:t>
            </a:r>
            <a:endParaRPr sz="2400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609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457200" lvl="0" marL="609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verage"/>
              <a:buChar char="-"/>
            </a:pPr>
            <a:r>
              <a:rPr lang="en" sz="2400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Static Object</a:t>
            </a:r>
            <a:endParaRPr sz="2400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609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457200" lvl="0" marL="609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verage"/>
              <a:buChar char="-"/>
            </a:pPr>
            <a:r>
              <a:rPr lang="en" sz="2400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Moving Object</a:t>
            </a:r>
            <a:endParaRPr sz="2400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609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457200" lvl="0" marL="609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verage"/>
              <a:buChar char="-"/>
            </a:pPr>
            <a:r>
              <a:rPr lang="en" sz="2400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Gesture</a:t>
            </a:r>
            <a:endParaRPr sz="2400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609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457200" lvl="0" marL="609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verage"/>
              <a:buChar char="-"/>
            </a:pPr>
            <a:r>
              <a:rPr lang="en" sz="2400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Experiment</a:t>
            </a:r>
            <a:endParaRPr sz="2400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457200" lvl="0" marL="609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verage"/>
              <a:buChar char="-"/>
            </a:pPr>
            <a:r>
              <a:rPr lang="en" sz="2400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Conclusion</a:t>
            </a:r>
            <a:endParaRPr sz="2400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71" name="Google Shape;71;p14"/>
          <p:cNvSpPr txBox="1"/>
          <p:nvPr/>
        </p:nvSpPr>
        <p:spPr>
          <a:xfrm>
            <a:off x="985420" y="1010733"/>
            <a:ext cx="50607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875" lIns="121875" spcFirstLastPara="1" rIns="121875" wrap="square" tIns="1218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dk1"/>
                </a:solidFill>
                <a:highlight>
                  <a:srgbClr val="000000"/>
                </a:highlight>
                <a:latin typeface="Oswald"/>
                <a:ea typeface="Oswald"/>
                <a:cs typeface="Oswald"/>
                <a:sym typeface="Oswald"/>
              </a:rPr>
              <a:t>Table of Contents</a:t>
            </a:r>
            <a:endParaRPr sz="1900"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99246" y="356867"/>
            <a:ext cx="6851100" cy="695100"/>
          </a:xfrm>
          <a:prstGeom prst="rect">
            <a:avLst/>
          </a:prstGeom>
        </p:spPr>
        <p:txBody>
          <a:bodyPr anchorCtr="0" anchor="ctr" bIns="121875" lIns="121875" spcFirstLastPara="1" rIns="121875" wrap="square" tIns="12187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000000"/>
                </a:highlight>
              </a:rPr>
              <a:t>Overview</a:t>
            </a:r>
            <a:endParaRPr>
              <a:highlight>
                <a:srgbClr val="000000"/>
              </a:highlight>
            </a:endParaRPr>
          </a:p>
        </p:txBody>
      </p:sp>
      <p:sp>
        <p:nvSpPr>
          <p:cNvPr id="77" name="Google Shape;77;p15"/>
          <p:cNvSpPr txBox="1"/>
          <p:nvPr/>
        </p:nvSpPr>
        <p:spPr>
          <a:xfrm>
            <a:off x="399250" y="114572"/>
            <a:ext cx="9547200" cy="33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72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666666"/>
                </a:solidFill>
              </a:rPr>
              <a:t>Introduction</a:t>
            </a:r>
            <a:endParaRPr sz="1500">
              <a:solidFill>
                <a:srgbClr val="666666"/>
              </a:solidFill>
            </a:endParaRPr>
          </a:p>
        </p:txBody>
      </p:sp>
      <p:sp>
        <p:nvSpPr>
          <p:cNvPr id="78" name="Google Shape;78;p15"/>
          <p:cNvSpPr txBox="1"/>
          <p:nvPr/>
        </p:nvSpPr>
        <p:spPr>
          <a:xfrm>
            <a:off x="331575" y="1098550"/>
            <a:ext cx="11527500" cy="52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3993" lvl="0" marL="23399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7C1CD"/>
              </a:buClr>
              <a:buSzPts val="2400"/>
              <a:buChar char="•"/>
            </a:pPr>
            <a:r>
              <a:rPr lang="en" sz="2400">
                <a:solidFill>
                  <a:srgbClr val="151515"/>
                </a:solidFill>
              </a:rPr>
              <a:t>Background</a:t>
            </a:r>
            <a:endParaRPr sz="2400">
              <a:solidFill>
                <a:srgbClr val="151515"/>
              </a:solidFill>
            </a:endParaRPr>
          </a:p>
          <a:p>
            <a:pPr indent="-197995" lvl="1" marL="449988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474747"/>
              </a:buClr>
              <a:buSzPts val="1800"/>
              <a:buFont typeface="Noto Sans Symbols"/>
              <a:buChar char="▪"/>
            </a:pPr>
            <a:r>
              <a:rPr lang="en" sz="2000">
                <a:solidFill>
                  <a:srgbClr val="151515"/>
                </a:solidFill>
              </a:rPr>
              <a:t>Reflections of signals are imprinted with a signature of what’s inside a closed room</a:t>
            </a:r>
            <a:endParaRPr sz="2000">
              <a:solidFill>
                <a:srgbClr val="151515"/>
              </a:solidFill>
            </a:endParaRPr>
          </a:p>
          <a:p>
            <a:pPr indent="-197995" lvl="1" marL="449988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474747"/>
              </a:buClr>
              <a:buSzPts val="1800"/>
              <a:buFont typeface="Noto Sans Symbols"/>
              <a:buChar char="▪"/>
            </a:pPr>
            <a:r>
              <a:rPr lang="en" sz="2000">
                <a:solidFill>
                  <a:srgbClr val="151515"/>
                </a:solidFill>
              </a:rPr>
              <a:t>Limitations of existing systems</a:t>
            </a:r>
            <a:endParaRPr sz="2000">
              <a:solidFill>
                <a:srgbClr val="151515"/>
              </a:solidFill>
            </a:endParaRPr>
          </a:p>
          <a:p>
            <a:pPr indent="-197995" lvl="2" marL="676783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B7C1CD"/>
              </a:buClr>
              <a:buSzPts val="1800"/>
              <a:buChar char="‒"/>
            </a:pPr>
            <a:r>
              <a:rPr lang="en" sz="1800">
                <a:solidFill>
                  <a:srgbClr val="151515"/>
                </a:solidFill>
              </a:rPr>
              <a:t>An 2.4 meters </a:t>
            </a:r>
            <a:r>
              <a:rPr lang="en" sz="1800" u="sng">
                <a:solidFill>
                  <a:srgbClr val="151515"/>
                </a:solidFill>
              </a:rPr>
              <a:t>long antenna array </a:t>
            </a:r>
            <a:endParaRPr sz="1800" u="sng">
              <a:solidFill>
                <a:srgbClr val="151515"/>
              </a:solidFill>
            </a:endParaRPr>
          </a:p>
          <a:p>
            <a:pPr indent="-197994" lvl="3" marL="889177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151515"/>
              </a:buClr>
              <a:buSzPts val="1800"/>
              <a:buChar char="•"/>
            </a:pPr>
            <a:r>
              <a:rPr lang="en" sz="1600">
                <a:solidFill>
                  <a:srgbClr val="151515"/>
                </a:solidFill>
              </a:rPr>
              <a:t>To achieve smaller</a:t>
            </a:r>
            <a:r>
              <a:rPr b="1" lang="en" sz="1600">
                <a:solidFill>
                  <a:srgbClr val="151515"/>
                </a:solidFill>
              </a:rPr>
              <a:t> Angular Resolution</a:t>
            </a:r>
            <a:endParaRPr b="1" sz="1600">
              <a:solidFill>
                <a:srgbClr val="151515"/>
              </a:solidFill>
            </a:endParaRPr>
          </a:p>
          <a:p>
            <a:pPr indent="-197995" lvl="2" marL="676783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B7C1CD"/>
              </a:buClr>
              <a:buSzPts val="1800"/>
              <a:buChar char="‒"/>
            </a:pPr>
            <a:r>
              <a:rPr lang="en" sz="1800">
                <a:solidFill>
                  <a:srgbClr val="151515"/>
                </a:solidFill>
              </a:rPr>
              <a:t>At 2 GHz </a:t>
            </a:r>
            <a:r>
              <a:rPr lang="en" sz="1800" u="sng">
                <a:solidFill>
                  <a:srgbClr val="151515"/>
                </a:solidFill>
              </a:rPr>
              <a:t>ultra wide bandwidth</a:t>
            </a:r>
            <a:endParaRPr sz="1800" u="sng">
              <a:solidFill>
                <a:srgbClr val="151515"/>
              </a:solidFill>
            </a:endParaRPr>
          </a:p>
          <a:p>
            <a:pPr indent="-197994" lvl="3" marL="889177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151515"/>
              </a:buClr>
              <a:buSzPts val="1800"/>
              <a:buChar char="•"/>
            </a:pPr>
            <a:r>
              <a:rPr lang="en" sz="1600">
                <a:solidFill>
                  <a:srgbClr val="151515"/>
                </a:solidFill>
              </a:rPr>
              <a:t>To eliminate </a:t>
            </a:r>
            <a:r>
              <a:rPr b="1" lang="en" sz="1600">
                <a:solidFill>
                  <a:srgbClr val="151515"/>
                </a:solidFill>
              </a:rPr>
              <a:t>Flash Effect </a:t>
            </a:r>
            <a:endParaRPr b="1" sz="1600">
              <a:solidFill>
                <a:srgbClr val="151515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51515"/>
              </a:solidFill>
            </a:endParaRPr>
          </a:p>
          <a:p>
            <a:pPr indent="-233993" lvl="0" marL="23399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7C1CD"/>
              </a:buClr>
              <a:buSzPts val="2400"/>
              <a:buChar char="•"/>
            </a:pPr>
            <a:r>
              <a:rPr lang="en" sz="2400">
                <a:solidFill>
                  <a:srgbClr val="151515"/>
                </a:solidFill>
              </a:rPr>
              <a:t>Terms</a:t>
            </a:r>
            <a:endParaRPr sz="2400">
              <a:solidFill>
                <a:srgbClr val="151515"/>
              </a:solidFill>
            </a:endParaRPr>
          </a:p>
          <a:p>
            <a:pPr indent="-197995" lvl="1" marL="449988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474747"/>
              </a:buClr>
              <a:buSzPts val="1800"/>
              <a:buFont typeface="Noto Sans Symbols"/>
              <a:buChar char="▪"/>
            </a:pPr>
            <a:r>
              <a:rPr lang="en" sz="2000">
                <a:solidFill>
                  <a:srgbClr val="151515"/>
                </a:solidFill>
              </a:rPr>
              <a:t>Angular Resolution</a:t>
            </a:r>
            <a:endParaRPr sz="2000">
              <a:solidFill>
                <a:srgbClr val="151515"/>
              </a:solidFill>
            </a:endParaRPr>
          </a:p>
          <a:p>
            <a:pPr indent="-197995" lvl="2" marL="676783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B7C1CD"/>
              </a:buClr>
              <a:buSzPts val="1800"/>
              <a:buChar char="‒"/>
            </a:pPr>
            <a:r>
              <a:rPr lang="en" sz="1800">
                <a:solidFill>
                  <a:srgbClr val="151515"/>
                </a:solidFill>
              </a:rPr>
              <a:t>The smallest angle that can reliably detect two objects</a:t>
            </a:r>
            <a:endParaRPr sz="1800">
              <a:solidFill>
                <a:srgbClr val="151515"/>
              </a:solidFill>
            </a:endParaRPr>
          </a:p>
          <a:p>
            <a:pPr indent="-197994" lvl="3" marL="889177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151515"/>
              </a:buClr>
              <a:buSzPts val="1800"/>
              <a:buChar char="•"/>
            </a:pPr>
            <a:r>
              <a:rPr lang="en" sz="1600">
                <a:solidFill>
                  <a:srgbClr val="151515"/>
                </a:solidFill>
              </a:rPr>
              <a:t>The longer antenna array, the smaller angular resolution</a:t>
            </a:r>
            <a:endParaRPr sz="1600">
              <a:solidFill>
                <a:srgbClr val="151515"/>
              </a:solidFill>
            </a:endParaRPr>
          </a:p>
          <a:p>
            <a:pPr indent="-197995" lvl="1" marL="449988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474747"/>
              </a:buClr>
              <a:buSzPts val="1800"/>
              <a:buFont typeface="Noto Sans Symbols"/>
              <a:buChar char="▪"/>
            </a:pPr>
            <a:r>
              <a:rPr lang="en" sz="2000">
                <a:solidFill>
                  <a:srgbClr val="151515"/>
                </a:solidFill>
              </a:rPr>
              <a:t>Flash Effect</a:t>
            </a:r>
            <a:endParaRPr sz="2000">
              <a:solidFill>
                <a:srgbClr val="151515"/>
              </a:solidFill>
            </a:endParaRPr>
          </a:p>
          <a:p>
            <a:pPr indent="-197995" lvl="2" marL="676783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B7C1CD"/>
              </a:buClr>
              <a:buSzPts val="1800"/>
              <a:buChar char="‒"/>
            </a:pPr>
            <a:r>
              <a:rPr lang="en" sz="1800">
                <a:solidFill>
                  <a:srgbClr val="151515"/>
                </a:solidFill>
              </a:rPr>
              <a:t>Strong reflections from nearby surfaces</a:t>
            </a:r>
            <a:endParaRPr sz="1800">
              <a:solidFill>
                <a:srgbClr val="151515"/>
              </a:solidFill>
            </a:endParaRPr>
          </a:p>
          <a:p>
            <a:pPr indent="-197994" lvl="3" marL="889177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151515"/>
              </a:buClr>
              <a:buSzPts val="1800"/>
              <a:buChar char="•"/>
            </a:pPr>
            <a:r>
              <a:rPr lang="en" sz="1600">
                <a:solidFill>
                  <a:srgbClr val="151515"/>
                </a:solidFill>
              </a:rPr>
              <a:t>The wider the bandwidth, the less flash effect</a:t>
            </a:r>
            <a:endParaRPr sz="1600">
              <a:solidFill>
                <a:srgbClr val="151515"/>
              </a:solidFill>
            </a:endParaRPr>
          </a:p>
        </p:txBody>
      </p:sp>
      <p:pic>
        <p:nvPicPr>
          <p:cNvPr id="79" name="Google Shape;7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07750" y="3502485"/>
            <a:ext cx="2838700" cy="2941141"/>
          </a:xfrm>
          <a:prstGeom prst="rect">
            <a:avLst/>
          </a:prstGeom>
          <a:noFill/>
          <a:ln cap="flat" cmpd="sng" w="9525">
            <a:solidFill>
              <a:srgbClr val="474747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99246" y="356867"/>
            <a:ext cx="6851100" cy="695100"/>
          </a:xfrm>
          <a:prstGeom prst="rect">
            <a:avLst/>
          </a:prstGeom>
        </p:spPr>
        <p:txBody>
          <a:bodyPr anchorCtr="0" anchor="ctr" bIns="121875" lIns="121875" spcFirstLastPara="1" rIns="121875" wrap="square" tIns="12187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000000"/>
                </a:highlight>
              </a:rPr>
              <a:t>Core Problems</a:t>
            </a:r>
            <a:endParaRPr>
              <a:highlight>
                <a:srgbClr val="000000"/>
              </a:highlight>
            </a:endParaRPr>
          </a:p>
        </p:txBody>
      </p:sp>
      <p:sp>
        <p:nvSpPr>
          <p:cNvPr id="85" name="Google Shape;85;p16"/>
          <p:cNvSpPr txBox="1"/>
          <p:nvPr/>
        </p:nvSpPr>
        <p:spPr>
          <a:xfrm>
            <a:off x="399250" y="114572"/>
            <a:ext cx="9547200" cy="33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72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666666"/>
                </a:solidFill>
              </a:rPr>
              <a:t>Introduction</a:t>
            </a:r>
            <a:endParaRPr sz="1500">
              <a:solidFill>
                <a:srgbClr val="666666"/>
              </a:solidFill>
            </a:endParaRPr>
          </a:p>
        </p:txBody>
      </p:sp>
      <p:sp>
        <p:nvSpPr>
          <p:cNvPr id="86" name="Google Shape;86;p16"/>
          <p:cNvSpPr txBox="1"/>
          <p:nvPr/>
        </p:nvSpPr>
        <p:spPr>
          <a:xfrm>
            <a:off x="331575" y="1098550"/>
            <a:ext cx="11527500" cy="52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3993" lvl="0" marL="23399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7C1CD"/>
              </a:buClr>
              <a:buSzPts val="2400"/>
              <a:buChar char="•"/>
            </a:pPr>
            <a:r>
              <a:rPr lang="en" sz="2400">
                <a:solidFill>
                  <a:srgbClr val="151515"/>
                </a:solidFill>
              </a:rPr>
              <a:t>Ultra-wide Bandwidth (2GHz)</a:t>
            </a:r>
            <a:endParaRPr sz="2400">
              <a:solidFill>
                <a:srgbClr val="151515"/>
              </a:solidFill>
            </a:endParaRPr>
          </a:p>
          <a:p>
            <a:pPr indent="-197995" lvl="1" marL="449988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474747"/>
              </a:buClr>
              <a:buSzPts val="1800"/>
              <a:buFont typeface="Noto Sans Symbols"/>
              <a:buChar char="▪"/>
            </a:pPr>
            <a:r>
              <a:rPr lang="en" sz="2000">
                <a:solidFill>
                  <a:srgbClr val="151515"/>
                </a:solidFill>
              </a:rPr>
              <a:t>How to eliminate flash effect without using GHz bandwidth?</a:t>
            </a:r>
            <a:endParaRPr sz="2000">
              <a:solidFill>
                <a:srgbClr val="151515"/>
              </a:solidFill>
            </a:endParaRPr>
          </a:p>
          <a:p>
            <a:pPr indent="-197995" lvl="1" marL="449988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474747"/>
              </a:buClr>
              <a:buSzPts val="1800"/>
              <a:buFont typeface="Noto Sans Symbols"/>
              <a:buChar char="▪"/>
            </a:pPr>
            <a:r>
              <a:rPr lang="en" sz="2000">
                <a:solidFill>
                  <a:srgbClr val="151515"/>
                </a:solidFill>
              </a:rPr>
              <a:t>Use MIMO → nulling to eliminate reflections (signals)</a:t>
            </a:r>
            <a:endParaRPr sz="2000">
              <a:solidFill>
                <a:srgbClr val="151515"/>
              </a:solidFill>
            </a:endParaRPr>
          </a:p>
          <a:p>
            <a:pPr indent="-197995" lvl="2" marL="676783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B7C1CD"/>
              </a:buClr>
              <a:buSzPts val="1800"/>
              <a:buChar char="‒"/>
            </a:pPr>
            <a:r>
              <a:rPr lang="en" sz="1800">
                <a:solidFill>
                  <a:srgbClr val="151515"/>
                </a:solidFill>
              </a:rPr>
              <a:t>1. (Tx ↔ Rx) Measure the CSI matrix</a:t>
            </a:r>
            <a:endParaRPr sz="1800">
              <a:solidFill>
                <a:srgbClr val="151515"/>
              </a:solidFill>
            </a:endParaRPr>
          </a:p>
          <a:p>
            <a:pPr indent="-197995" lvl="2" marL="676783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B7C1CD"/>
              </a:buClr>
              <a:buSzPts val="1800"/>
              <a:buChar char="‒"/>
            </a:pPr>
            <a:r>
              <a:rPr lang="en" sz="1800">
                <a:solidFill>
                  <a:srgbClr val="151515"/>
                </a:solidFill>
              </a:rPr>
              <a:t>2. (Tx → Rx) Null the signals</a:t>
            </a:r>
            <a:endParaRPr sz="1800">
              <a:solidFill>
                <a:srgbClr val="151515"/>
              </a:solidFill>
            </a:endParaRPr>
          </a:p>
          <a:p>
            <a:pPr indent="-197994" lvl="3" marL="889177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151515"/>
              </a:buClr>
              <a:buSzPts val="1800"/>
              <a:buChar char="•"/>
            </a:pPr>
            <a:r>
              <a:rPr lang="en" sz="1600">
                <a:solidFill>
                  <a:srgbClr val="151515"/>
                </a:solidFill>
              </a:rPr>
              <a:t>Reflections off static objects are nulled</a:t>
            </a:r>
            <a:endParaRPr sz="1600">
              <a:solidFill>
                <a:srgbClr val="151515"/>
              </a:solidFill>
            </a:endParaRPr>
          </a:p>
          <a:p>
            <a:pPr indent="45720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151515"/>
                </a:solidFill>
              </a:rPr>
              <a:t>⇢ Received signals are only reflections of moving objects</a:t>
            </a:r>
            <a:endParaRPr sz="2400">
              <a:solidFill>
                <a:srgbClr val="151515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151515"/>
              </a:solidFill>
            </a:endParaRPr>
          </a:p>
          <a:p>
            <a:pPr indent="-233993" lvl="0" marL="23399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7C1CD"/>
              </a:buClr>
              <a:buSzPts val="2400"/>
              <a:buChar char="•"/>
            </a:pPr>
            <a:r>
              <a:rPr lang="en" sz="2400">
                <a:solidFill>
                  <a:srgbClr val="151515"/>
                </a:solidFill>
              </a:rPr>
              <a:t>Long Antenna Array (2.4m)</a:t>
            </a:r>
            <a:endParaRPr sz="2400">
              <a:solidFill>
                <a:srgbClr val="151515"/>
              </a:solidFill>
            </a:endParaRPr>
          </a:p>
          <a:p>
            <a:pPr indent="-197995" lvl="1" marL="449988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474747"/>
              </a:buClr>
              <a:buSzPts val="1800"/>
              <a:buFont typeface="Noto Sans Symbols"/>
              <a:buChar char="▪"/>
            </a:pPr>
            <a:r>
              <a:rPr lang="en" sz="2000">
                <a:solidFill>
                  <a:srgbClr val="151515"/>
                </a:solidFill>
              </a:rPr>
              <a:t>How to track moving objects without an antenna array?</a:t>
            </a:r>
            <a:endParaRPr sz="2000">
              <a:solidFill>
                <a:srgbClr val="151515"/>
              </a:solidFill>
            </a:endParaRPr>
          </a:p>
          <a:p>
            <a:pPr indent="-197995" lvl="1" marL="449988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474747"/>
              </a:buClr>
              <a:buSzPts val="1800"/>
              <a:buFont typeface="Noto Sans Symbols"/>
              <a:buChar char="▪"/>
            </a:pPr>
            <a:r>
              <a:rPr lang="en" sz="2000">
                <a:solidFill>
                  <a:srgbClr val="151515"/>
                </a:solidFill>
              </a:rPr>
              <a:t>Use ISAR* → virtual antenna array in snapshots</a:t>
            </a:r>
            <a:endParaRPr sz="2000">
              <a:solidFill>
                <a:srgbClr val="151515"/>
              </a:solidFill>
            </a:endParaRPr>
          </a:p>
          <a:p>
            <a:pPr indent="-197995" lvl="2" marL="676783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B7C1CD"/>
              </a:buClr>
              <a:buSzPts val="1800"/>
              <a:buChar char="‒"/>
            </a:pPr>
            <a:r>
              <a:rPr lang="en" sz="1800">
                <a:solidFill>
                  <a:srgbClr val="151515"/>
                </a:solidFill>
              </a:rPr>
              <a:t>1. Take snapshots of phase shift of a moving target</a:t>
            </a:r>
            <a:endParaRPr sz="1800">
              <a:solidFill>
                <a:srgbClr val="151515"/>
              </a:solidFill>
            </a:endParaRPr>
          </a:p>
          <a:p>
            <a:pPr indent="-197995" lvl="2" marL="676783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B7C1CD"/>
              </a:buClr>
              <a:buSzPts val="1800"/>
              <a:buChar char="‒"/>
            </a:pPr>
            <a:r>
              <a:rPr lang="en" sz="1800">
                <a:solidFill>
                  <a:srgbClr val="151515"/>
                </a:solidFill>
              </a:rPr>
              <a:t>2. Estimate a steering vector fits with </a:t>
            </a:r>
            <a:endParaRPr sz="1800">
              <a:solidFill>
                <a:srgbClr val="151515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151515"/>
                </a:solidFill>
              </a:rPr>
              <a:t>    ⇢ A moving target acts as an antenna array</a:t>
            </a:r>
            <a:endParaRPr sz="2400">
              <a:solidFill>
                <a:srgbClr val="151515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151515"/>
              </a:solidFill>
            </a:endParaRPr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96476" y="4087775"/>
            <a:ext cx="4229375" cy="2233775"/>
          </a:xfrm>
          <a:prstGeom prst="rect">
            <a:avLst/>
          </a:prstGeom>
          <a:noFill/>
          <a:ln cap="flat" cmpd="sng" w="9525">
            <a:solidFill>
              <a:srgbClr val="474747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88" name="Google Shape;88;p16"/>
          <p:cNvSpPr txBox="1"/>
          <p:nvPr/>
        </p:nvSpPr>
        <p:spPr>
          <a:xfrm>
            <a:off x="366150" y="6364050"/>
            <a:ext cx="11459700" cy="3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51515"/>
                </a:solidFill>
              </a:rPr>
              <a:t> *ISAR: Inverse Synthetic Aperture Radar</a:t>
            </a:r>
            <a:endParaRPr>
              <a:solidFill>
                <a:srgbClr val="151515"/>
              </a:solidFill>
            </a:endParaRPr>
          </a:p>
        </p:txBody>
      </p:sp>
      <p:pic>
        <p:nvPicPr>
          <p:cNvPr id="89" name="Google Shape;89;p16" title="[21,21,21,&quot;https://www.codecogs.com/eqnedit.php?latex=%5Ctheta#0&quot;]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91625" y="5492550"/>
            <a:ext cx="111425" cy="19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>
            <p:ph type="title"/>
          </p:nvPr>
        </p:nvSpPr>
        <p:spPr>
          <a:xfrm>
            <a:off x="399246" y="356867"/>
            <a:ext cx="6851100" cy="695100"/>
          </a:xfrm>
          <a:prstGeom prst="rect">
            <a:avLst/>
          </a:prstGeom>
        </p:spPr>
        <p:txBody>
          <a:bodyPr anchorCtr="0" anchor="ctr" bIns="121875" lIns="121875" spcFirstLastPara="1" rIns="121875" wrap="square" tIns="12187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000000"/>
                </a:highlight>
              </a:rPr>
              <a:t>Wi-Vi</a:t>
            </a:r>
            <a:endParaRPr>
              <a:highlight>
                <a:srgbClr val="000000"/>
              </a:highlight>
            </a:endParaRPr>
          </a:p>
        </p:txBody>
      </p:sp>
      <p:sp>
        <p:nvSpPr>
          <p:cNvPr id="95" name="Google Shape;95;p17"/>
          <p:cNvSpPr txBox="1"/>
          <p:nvPr/>
        </p:nvSpPr>
        <p:spPr>
          <a:xfrm>
            <a:off x="399250" y="114572"/>
            <a:ext cx="9547200" cy="33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72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666666"/>
                </a:solidFill>
              </a:rPr>
              <a:t>Introduction</a:t>
            </a:r>
            <a:endParaRPr sz="1500">
              <a:solidFill>
                <a:srgbClr val="666666"/>
              </a:solidFill>
            </a:endParaRPr>
          </a:p>
        </p:txBody>
      </p:sp>
      <p:sp>
        <p:nvSpPr>
          <p:cNvPr id="96" name="Google Shape;96;p17"/>
          <p:cNvSpPr txBox="1"/>
          <p:nvPr/>
        </p:nvSpPr>
        <p:spPr>
          <a:xfrm>
            <a:off x="331575" y="1098550"/>
            <a:ext cx="11527500" cy="52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3993" lvl="0" marL="23399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7C1CD"/>
              </a:buClr>
              <a:buSzPts val="2400"/>
              <a:buChar char="•"/>
            </a:pPr>
            <a:r>
              <a:rPr lang="en" sz="2400">
                <a:solidFill>
                  <a:srgbClr val="151515"/>
                </a:solidFill>
              </a:rPr>
              <a:t>Hardware Requirements</a:t>
            </a:r>
            <a:endParaRPr sz="2400">
              <a:solidFill>
                <a:srgbClr val="151515"/>
              </a:solidFill>
            </a:endParaRPr>
          </a:p>
          <a:p>
            <a:pPr indent="-197995" lvl="1" marL="449988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474747"/>
              </a:buClr>
              <a:buSzPts val="1800"/>
              <a:buFont typeface="Noto Sans Symbols"/>
              <a:buChar char="▪"/>
            </a:pPr>
            <a:r>
              <a:rPr lang="en" sz="2000">
                <a:solidFill>
                  <a:srgbClr val="151515"/>
                </a:solidFill>
              </a:rPr>
              <a:t>OFDM signals at 2.4GHz</a:t>
            </a:r>
            <a:endParaRPr sz="2000">
              <a:solidFill>
                <a:srgbClr val="151515"/>
              </a:solidFill>
            </a:endParaRPr>
          </a:p>
          <a:p>
            <a:pPr indent="-197995" lvl="1" marL="449988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474747"/>
              </a:buClr>
              <a:buSzPts val="1800"/>
              <a:buFont typeface="Noto Sans Symbols"/>
              <a:buChar char="▪"/>
            </a:pPr>
            <a:r>
              <a:rPr lang="en" sz="2000">
                <a:solidFill>
                  <a:srgbClr val="151515"/>
                </a:solidFill>
              </a:rPr>
              <a:t>3-antenna MIMO (2 Tx + 1 Rx)</a:t>
            </a:r>
            <a:endParaRPr sz="2000">
              <a:solidFill>
                <a:srgbClr val="151515"/>
              </a:solidFill>
            </a:endParaRPr>
          </a:p>
          <a:p>
            <a:pPr indent="-197995" lvl="1" marL="449988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474747"/>
              </a:buClr>
              <a:buSzPts val="1800"/>
              <a:buFont typeface="Noto Sans Symbols"/>
              <a:buChar char="▪"/>
            </a:pPr>
            <a:r>
              <a:rPr lang="en" sz="2000">
                <a:solidFill>
                  <a:srgbClr val="151515"/>
                </a:solidFill>
              </a:rPr>
              <a:t>Directional antennas</a:t>
            </a:r>
            <a:endParaRPr sz="2000">
              <a:solidFill>
                <a:srgbClr val="151515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51515"/>
              </a:solidFill>
            </a:endParaRPr>
          </a:p>
          <a:p>
            <a:pPr indent="-233993" lvl="0" marL="23399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7C1CD"/>
              </a:buClr>
              <a:buSzPts val="2400"/>
              <a:buChar char="•"/>
            </a:pPr>
            <a:r>
              <a:rPr lang="en" sz="2400">
                <a:solidFill>
                  <a:srgbClr val="151515"/>
                </a:solidFill>
              </a:rPr>
              <a:t>Main Components</a:t>
            </a:r>
            <a:endParaRPr sz="2400">
              <a:solidFill>
                <a:srgbClr val="151515"/>
              </a:solidFill>
            </a:endParaRPr>
          </a:p>
          <a:p>
            <a:pPr indent="-197995" lvl="1" marL="449988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474747"/>
              </a:buClr>
              <a:buSzPts val="1800"/>
              <a:buFont typeface="Noto Sans Symbols"/>
              <a:buChar char="▪"/>
            </a:pPr>
            <a:r>
              <a:rPr lang="en" sz="2000">
                <a:solidFill>
                  <a:srgbClr val="151515"/>
                </a:solidFill>
              </a:rPr>
              <a:t>1. MIMO Nulling</a:t>
            </a:r>
            <a:endParaRPr sz="2000">
              <a:solidFill>
                <a:srgbClr val="151515"/>
              </a:solidFill>
            </a:endParaRPr>
          </a:p>
          <a:p>
            <a:pPr indent="-197995" lvl="2" marL="676783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B7C1CD"/>
              </a:buClr>
              <a:buSzPts val="1800"/>
              <a:buChar char="‒"/>
            </a:pPr>
            <a:r>
              <a:rPr lang="en" sz="1800">
                <a:solidFill>
                  <a:srgbClr val="151515"/>
                </a:solidFill>
              </a:rPr>
              <a:t>To eliminate the </a:t>
            </a:r>
            <a:r>
              <a:rPr b="1" lang="en" sz="1800">
                <a:solidFill>
                  <a:srgbClr val="151515"/>
                </a:solidFill>
              </a:rPr>
              <a:t>flash effect</a:t>
            </a:r>
            <a:r>
              <a:rPr lang="en" sz="1800">
                <a:solidFill>
                  <a:srgbClr val="151515"/>
                </a:solidFill>
              </a:rPr>
              <a:t> off the wall</a:t>
            </a:r>
            <a:endParaRPr sz="1800">
              <a:solidFill>
                <a:srgbClr val="151515"/>
              </a:solidFill>
            </a:endParaRPr>
          </a:p>
          <a:p>
            <a:pPr indent="-197995" lvl="1" marL="449988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474747"/>
              </a:buClr>
              <a:buSzPts val="1800"/>
              <a:buFont typeface="Noto Sans Symbols"/>
              <a:buChar char="▪"/>
            </a:pPr>
            <a:r>
              <a:rPr lang="en" sz="2000">
                <a:solidFill>
                  <a:srgbClr val="151515"/>
                </a:solidFill>
              </a:rPr>
              <a:t>2. Inverse SAR</a:t>
            </a:r>
            <a:endParaRPr sz="2000">
              <a:solidFill>
                <a:srgbClr val="151515"/>
              </a:solidFill>
            </a:endParaRPr>
          </a:p>
          <a:p>
            <a:pPr indent="-197995" lvl="2" marL="676783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B7C1CD"/>
              </a:buClr>
              <a:buSzPts val="1800"/>
              <a:buChar char="‒"/>
            </a:pPr>
            <a:r>
              <a:rPr lang="en" sz="1800">
                <a:solidFill>
                  <a:srgbClr val="151515"/>
                </a:solidFill>
              </a:rPr>
              <a:t>To track a moving object and to detect gestures	</a:t>
            </a:r>
            <a:endParaRPr sz="1800">
              <a:solidFill>
                <a:srgbClr val="151515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51515"/>
              </a:solidFill>
            </a:endParaRPr>
          </a:p>
          <a:p>
            <a:pPr indent="-233993" lvl="0" marL="23399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7C1CD"/>
              </a:buClr>
              <a:buSzPts val="2400"/>
              <a:buChar char="•"/>
            </a:pPr>
            <a:r>
              <a:rPr lang="en" sz="2400">
                <a:solidFill>
                  <a:srgbClr val="151515"/>
                </a:solidFill>
              </a:rPr>
              <a:t>Challenges</a:t>
            </a:r>
            <a:endParaRPr sz="2400">
              <a:solidFill>
                <a:srgbClr val="151515"/>
              </a:solidFill>
            </a:endParaRPr>
          </a:p>
          <a:p>
            <a:pPr indent="-197995" lvl="1" marL="449988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474747"/>
              </a:buClr>
              <a:buSzPts val="1800"/>
              <a:buFont typeface="Noto Sans Symbols"/>
              <a:buChar char="▪"/>
            </a:pPr>
            <a:r>
              <a:rPr lang="en" sz="2000">
                <a:solidFill>
                  <a:srgbClr val="151515"/>
                </a:solidFill>
              </a:rPr>
              <a:t>Severe </a:t>
            </a:r>
            <a:r>
              <a:rPr b="1" lang="en" sz="2000">
                <a:solidFill>
                  <a:srgbClr val="151515"/>
                </a:solidFill>
              </a:rPr>
              <a:t>RF attenuation</a:t>
            </a:r>
            <a:r>
              <a:rPr lang="en" sz="2000">
                <a:solidFill>
                  <a:srgbClr val="151515"/>
                </a:solidFill>
              </a:rPr>
              <a:t> and low reflection coefficient of target object</a:t>
            </a:r>
            <a:endParaRPr sz="2000">
              <a:solidFill>
                <a:srgbClr val="151515"/>
              </a:solidFill>
            </a:endParaRPr>
          </a:p>
          <a:p>
            <a:pPr indent="-197995" lvl="1" marL="449988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474747"/>
              </a:buClr>
              <a:buSzPts val="1800"/>
              <a:buFont typeface="Noto Sans Symbols"/>
              <a:buChar char="▪"/>
            </a:pPr>
            <a:r>
              <a:rPr b="1" lang="en" sz="2000">
                <a:solidFill>
                  <a:srgbClr val="151515"/>
                </a:solidFill>
              </a:rPr>
              <a:t>Direct signals</a:t>
            </a:r>
            <a:r>
              <a:rPr lang="en" sz="2000">
                <a:solidFill>
                  <a:srgbClr val="151515"/>
                </a:solidFill>
              </a:rPr>
              <a:t> from Tx antennas to Rx antenna</a:t>
            </a:r>
            <a:endParaRPr sz="2000">
              <a:solidFill>
                <a:srgbClr val="151515"/>
              </a:solidFill>
            </a:endParaRPr>
          </a:p>
        </p:txBody>
      </p:sp>
      <p:sp>
        <p:nvSpPr>
          <p:cNvPr id="97" name="Google Shape;97;p17"/>
          <p:cNvSpPr txBox="1"/>
          <p:nvPr/>
        </p:nvSpPr>
        <p:spPr>
          <a:xfrm>
            <a:off x="366150" y="6364050"/>
            <a:ext cx="11459700" cy="3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51515"/>
              </a:solidFill>
            </a:endParaRPr>
          </a:p>
        </p:txBody>
      </p:sp>
      <p:pic>
        <p:nvPicPr>
          <p:cNvPr id="98" name="Google Shape;9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91075" y="3213150"/>
            <a:ext cx="4465475" cy="18630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9" name="Google Shape;99;p17"/>
          <p:cNvCxnSpPr/>
          <p:nvPr/>
        </p:nvCxnSpPr>
        <p:spPr>
          <a:xfrm flipH="1">
            <a:off x="2967900" y="5018700"/>
            <a:ext cx="4004100" cy="640500"/>
          </a:xfrm>
          <a:prstGeom prst="straightConnector1">
            <a:avLst/>
          </a:prstGeom>
          <a:noFill/>
          <a:ln cap="flat" cmpd="sng" w="19050">
            <a:solidFill>
              <a:srgbClr val="474747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00" name="Google Shape;10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05450" y="1177481"/>
            <a:ext cx="5584201" cy="164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/>
          <p:nvPr>
            <p:ph type="title"/>
          </p:nvPr>
        </p:nvSpPr>
        <p:spPr>
          <a:xfrm>
            <a:off x="399246" y="356867"/>
            <a:ext cx="6851100" cy="695100"/>
          </a:xfrm>
          <a:prstGeom prst="rect">
            <a:avLst/>
          </a:prstGeom>
        </p:spPr>
        <p:txBody>
          <a:bodyPr anchorCtr="0" anchor="ctr" bIns="121875" lIns="121875" spcFirstLastPara="1" rIns="121875" wrap="square" tIns="12187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000000"/>
                </a:highlight>
              </a:rPr>
              <a:t>Eliminate Flash Effect</a:t>
            </a:r>
            <a:endParaRPr>
              <a:highlight>
                <a:srgbClr val="000000"/>
              </a:highlight>
            </a:endParaRPr>
          </a:p>
        </p:txBody>
      </p:sp>
      <p:sp>
        <p:nvSpPr>
          <p:cNvPr id="106" name="Google Shape;106;p18"/>
          <p:cNvSpPr txBox="1"/>
          <p:nvPr/>
        </p:nvSpPr>
        <p:spPr>
          <a:xfrm>
            <a:off x="399250" y="114572"/>
            <a:ext cx="9547200" cy="33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72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666666"/>
                </a:solidFill>
              </a:rPr>
              <a:t>Static Object</a:t>
            </a:r>
            <a:endParaRPr sz="1500">
              <a:solidFill>
                <a:srgbClr val="666666"/>
              </a:solidFill>
            </a:endParaRPr>
          </a:p>
        </p:txBody>
      </p:sp>
      <p:sp>
        <p:nvSpPr>
          <p:cNvPr id="107" name="Google Shape;107;p18"/>
          <p:cNvSpPr txBox="1"/>
          <p:nvPr/>
        </p:nvSpPr>
        <p:spPr>
          <a:xfrm>
            <a:off x="331575" y="1098550"/>
            <a:ext cx="11527500" cy="52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2093" lvl="0" marL="23399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7C1CD"/>
              </a:buClr>
              <a:buSzPts val="2400"/>
              <a:buChar char="•"/>
            </a:pPr>
            <a:r>
              <a:rPr lang="en" sz="2400">
                <a:solidFill>
                  <a:srgbClr val="151515"/>
                </a:solidFill>
              </a:rPr>
              <a:t>1. Initial Nulling</a:t>
            </a:r>
            <a:endParaRPr sz="2400">
              <a:solidFill>
                <a:srgbClr val="151515"/>
              </a:solidFill>
            </a:endParaRPr>
          </a:p>
          <a:p>
            <a:pPr indent="-197995" lvl="1" marL="449988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474747"/>
              </a:buClr>
              <a:buSzPts val="1800"/>
              <a:buFont typeface="Noto Sans Symbols"/>
              <a:buChar char="▪"/>
            </a:pPr>
            <a:r>
              <a:rPr lang="en" sz="2000">
                <a:solidFill>
                  <a:srgbClr val="151515"/>
                </a:solidFill>
              </a:rPr>
              <a:t>a. Measure the CSI h</a:t>
            </a:r>
            <a:r>
              <a:rPr baseline="-25000" lang="en" sz="2000">
                <a:solidFill>
                  <a:srgbClr val="151515"/>
                </a:solidFill>
              </a:rPr>
              <a:t>1</a:t>
            </a:r>
            <a:r>
              <a:rPr lang="en" sz="2000">
                <a:solidFill>
                  <a:srgbClr val="151515"/>
                </a:solidFill>
              </a:rPr>
              <a:t>, h</a:t>
            </a:r>
            <a:r>
              <a:rPr baseline="-25000" lang="en" sz="2000">
                <a:solidFill>
                  <a:srgbClr val="151515"/>
                </a:solidFill>
              </a:rPr>
              <a:t>2</a:t>
            </a:r>
            <a:r>
              <a:rPr lang="en" sz="2000">
                <a:solidFill>
                  <a:srgbClr val="151515"/>
                </a:solidFill>
              </a:rPr>
              <a:t> of each antenna</a:t>
            </a:r>
            <a:endParaRPr sz="2000">
              <a:solidFill>
                <a:srgbClr val="151515"/>
              </a:solidFill>
            </a:endParaRPr>
          </a:p>
          <a:p>
            <a:pPr indent="-197995" lvl="1" marL="449988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474747"/>
              </a:buClr>
              <a:buSzPts val="1800"/>
              <a:buFont typeface="Noto Sans Symbols"/>
              <a:buChar char="▪"/>
            </a:pPr>
            <a:r>
              <a:rPr lang="en" sz="2000">
                <a:solidFill>
                  <a:srgbClr val="151515"/>
                </a:solidFill>
              </a:rPr>
              <a:t>b. Pre-code only the second antenna as  </a:t>
            </a:r>
            <a:endParaRPr sz="2000">
              <a:solidFill>
                <a:srgbClr val="151515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151515"/>
                </a:solidFill>
              </a:rPr>
              <a:t>   </a:t>
            </a:r>
            <a:r>
              <a:rPr lang="en" sz="1800">
                <a:solidFill>
                  <a:srgbClr val="151515"/>
                </a:solidFill>
              </a:rPr>
              <a:t>⇢ Ideally, nulling the signals reflected from static objects</a:t>
            </a:r>
            <a:r>
              <a:rPr lang="en" sz="2400">
                <a:solidFill>
                  <a:srgbClr val="151515"/>
                </a:solidFill>
              </a:rPr>
              <a:t>   </a:t>
            </a:r>
            <a:endParaRPr sz="2400">
              <a:solidFill>
                <a:srgbClr val="151515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151515"/>
              </a:solidFill>
            </a:endParaRPr>
          </a:p>
          <a:p>
            <a:pPr indent="-233993" lvl="0" marL="23399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7C1CD"/>
              </a:buClr>
              <a:buSzPts val="2400"/>
              <a:buChar char="•"/>
            </a:pPr>
            <a:r>
              <a:rPr lang="en" sz="2400">
                <a:solidFill>
                  <a:srgbClr val="151515"/>
                </a:solidFill>
              </a:rPr>
              <a:t>2. Power Boosting</a:t>
            </a:r>
            <a:endParaRPr sz="2400">
              <a:solidFill>
                <a:srgbClr val="151515"/>
              </a:solidFill>
            </a:endParaRPr>
          </a:p>
          <a:p>
            <a:pPr indent="-197995" lvl="1" marL="449988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474747"/>
              </a:buClr>
              <a:buSzPts val="1800"/>
              <a:buFont typeface="Noto Sans Symbols"/>
              <a:buChar char="▪"/>
            </a:pPr>
            <a:r>
              <a:rPr lang="en" sz="2000">
                <a:solidFill>
                  <a:srgbClr val="151515"/>
                </a:solidFill>
              </a:rPr>
              <a:t>Initial nulling also reduces the received signal power</a:t>
            </a:r>
            <a:endParaRPr sz="2000">
              <a:solidFill>
                <a:srgbClr val="151515"/>
              </a:solidFill>
            </a:endParaRPr>
          </a:p>
          <a:p>
            <a:pPr indent="-197995" lvl="2" marL="676783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B7C1CD"/>
              </a:buClr>
              <a:buSzPts val="1800"/>
              <a:buChar char="‒"/>
            </a:pPr>
            <a:r>
              <a:rPr lang="en" sz="1800">
                <a:solidFill>
                  <a:srgbClr val="151515"/>
                </a:solidFill>
              </a:rPr>
              <a:t>Making it indistinguishable from </a:t>
            </a:r>
            <a:r>
              <a:rPr lang="en" sz="1800" u="sng">
                <a:solidFill>
                  <a:srgbClr val="151515"/>
                </a:solidFill>
              </a:rPr>
              <a:t>noise</a:t>
            </a:r>
            <a:endParaRPr sz="1800" u="sng">
              <a:solidFill>
                <a:srgbClr val="151515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151515"/>
                </a:solidFill>
              </a:rPr>
              <a:t>   </a:t>
            </a:r>
            <a:r>
              <a:rPr lang="en" sz="1800">
                <a:solidFill>
                  <a:srgbClr val="151515"/>
                </a:solidFill>
              </a:rPr>
              <a:t>⇢ Boost the transmit power to increase SNR (roughly by 12 dB)</a:t>
            </a:r>
            <a:endParaRPr sz="1800">
              <a:solidFill>
                <a:srgbClr val="151515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51515"/>
              </a:solidFill>
            </a:endParaRPr>
          </a:p>
          <a:p>
            <a:pPr indent="-233993" lvl="0" marL="23399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7C1CD"/>
              </a:buClr>
              <a:buSzPts val="2400"/>
              <a:buChar char="•"/>
            </a:pPr>
            <a:r>
              <a:rPr lang="en" sz="2400">
                <a:solidFill>
                  <a:srgbClr val="151515"/>
                </a:solidFill>
              </a:rPr>
              <a:t>3. Iterative Nulling</a:t>
            </a:r>
            <a:endParaRPr sz="2400">
              <a:solidFill>
                <a:srgbClr val="151515"/>
              </a:solidFill>
            </a:endParaRPr>
          </a:p>
          <a:p>
            <a:pPr indent="-197995" lvl="1" marL="449988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474747"/>
              </a:buClr>
              <a:buSzPts val="1800"/>
              <a:buFont typeface="Noto Sans Symbols"/>
              <a:buChar char="▪"/>
            </a:pPr>
            <a:r>
              <a:rPr lang="en" sz="2000">
                <a:solidFill>
                  <a:srgbClr val="151515"/>
                </a:solidFill>
              </a:rPr>
              <a:t>Power boosting also amplifies residual reflections</a:t>
            </a:r>
            <a:endParaRPr sz="2000">
              <a:solidFill>
                <a:srgbClr val="151515"/>
              </a:solidFill>
            </a:endParaRPr>
          </a:p>
          <a:p>
            <a:pPr indent="-197995" lvl="1" marL="449988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474747"/>
              </a:buClr>
              <a:buSzPts val="1800"/>
              <a:buFont typeface="Noto Sans Symbols"/>
              <a:buChar char="▪"/>
            </a:pPr>
            <a:r>
              <a:rPr lang="en" sz="2000">
                <a:solidFill>
                  <a:srgbClr val="151515"/>
                </a:solidFill>
              </a:rPr>
              <a:t>Why not first boost the power and measure? → ADC saturation</a:t>
            </a:r>
            <a:endParaRPr sz="2000">
              <a:solidFill>
                <a:srgbClr val="151515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151515"/>
                </a:solidFill>
              </a:rPr>
              <a:t>    ⇢ Iteratively re-estimate </a:t>
            </a:r>
            <a:r>
              <a:rPr lang="en" sz="2000">
                <a:solidFill>
                  <a:srgbClr val="151515"/>
                </a:solidFill>
              </a:rPr>
              <a:t>h’</a:t>
            </a:r>
            <a:r>
              <a:rPr baseline="-25000" lang="en" sz="2000">
                <a:solidFill>
                  <a:srgbClr val="151515"/>
                </a:solidFill>
              </a:rPr>
              <a:t>1</a:t>
            </a:r>
            <a:r>
              <a:rPr lang="en" sz="2000">
                <a:solidFill>
                  <a:srgbClr val="151515"/>
                </a:solidFill>
              </a:rPr>
              <a:t>, h’</a:t>
            </a:r>
            <a:r>
              <a:rPr baseline="-25000" lang="en" sz="2000">
                <a:solidFill>
                  <a:srgbClr val="151515"/>
                </a:solidFill>
              </a:rPr>
              <a:t>2</a:t>
            </a:r>
            <a:r>
              <a:rPr lang="en" sz="1800">
                <a:solidFill>
                  <a:srgbClr val="151515"/>
                </a:solidFill>
              </a:rPr>
              <a:t> with the power boosted</a:t>
            </a:r>
            <a:endParaRPr sz="2400">
              <a:solidFill>
                <a:srgbClr val="151515"/>
              </a:solidFill>
            </a:endParaRPr>
          </a:p>
        </p:txBody>
      </p:sp>
      <p:cxnSp>
        <p:nvCxnSpPr>
          <p:cNvPr id="108" name="Google Shape;108;p18"/>
          <p:cNvCxnSpPr/>
          <p:nvPr/>
        </p:nvCxnSpPr>
        <p:spPr>
          <a:xfrm>
            <a:off x="6401500" y="2079025"/>
            <a:ext cx="772800" cy="0"/>
          </a:xfrm>
          <a:prstGeom prst="straightConnector1">
            <a:avLst/>
          </a:prstGeom>
          <a:noFill/>
          <a:ln cap="flat" cmpd="sng" w="19050">
            <a:solidFill>
              <a:srgbClr val="474747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09" name="Google Shape;109;p18" title="[21,21,21,&quot;https://www.codecogs.com/eqnedit.php?latex=%5Crho%3D-%5Cfrac%7B%5Chat%7Bh_1%7D%7D%7B%5Chat%7Bh_2%7D%7D#0&quot;]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48575" y="1844575"/>
            <a:ext cx="647425" cy="4689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0" name="Google Shape;110;p18"/>
          <p:cNvGrpSpPr/>
          <p:nvPr/>
        </p:nvGrpSpPr>
        <p:grpSpPr>
          <a:xfrm>
            <a:off x="7589400" y="1670275"/>
            <a:ext cx="3787200" cy="817500"/>
            <a:chOff x="7602175" y="1415700"/>
            <a:chExt cx="3787200" cy="817500"/>
          </a:xfrm>
        </p:grpSpPr>
        <p:sp>
          <p:nvSpPr>
            <p:cNvPr id="111" name="Google Shape;111;p18"/>
            <p:cNvSpPr/>
            <p:nvPr/>
          </p:nvSpPr>
          <p:spPr>
            <a:xfrm>
              <a:off x="7602175" y="1415700"/>
              <a:ext cx="3787200" cy="8175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47474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12" name="Google Shape;112;p18" title="[21,21,21,&quot;https://www.codecogs.com/eqnedit.php?latex=h_%7Breceive%7D%3Dh_1%2Bh_2(-%5Cfrac%7B%5Chat%7Bh_1%7D%7D%7B%5Chat%7Bh_2%7D%7D)%20%5Capprox%200#0&quot;]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8008250" y="1497925"/>
              <a:ext cx="2900699" cy="653071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9"/>
          <p:cNvSpPr txBox="1"/>
          <p:nvPr>
            <p:ph type="title"/>
          </p:nvPr>
        </p:nvSpPr>
        <p:spPr>
          <a:xfrm>
            <a:off x="399246" y="356867"/>
            <a:ext cx="6851100" cy="695100"/>
          </a:xfrm>
          <a:prstGeom prst="rect">
            <a:avLst/>
          </a:prstGeom>
        </p:spPr>
        <p:txBody>
          <a:bodyPr anchorCtr="0" anchor="ctr" bIns="121875" lIns="121875" spcFirstLastPara="1" rIns="121875" wrap="square" tIns="12187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000000"/>
                </a:highlight>
              </a:rPr>
              <a:t>Iterative Nulling</a:t>
            </a:r>
            <a:endParaRPr>
              <a:highlight>
                <a:srgbClr val="000000"/>
              </a:highlight>
            </a:endParaRPr>
          </a:p>
        </p:txBody>
      </p:sp>
      <p:sp>
        <p:nvSpPr>
          <p:cNvPr id="118" name="Google Shape;118;p19"/>
          <p:cNvSpPr txBox="1"/>
          <p:nvPr/>
        </p:nvSpPr>
        <p:spPr>
          <a:xfrm>
            <a:off x="399250" y="114572"/>
            <a:ext cx="9547200" cy="33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72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666666"/>
                </a:solidFill>
              </a:rPr>
              <a:t>Static Object</a:t>
            </a:r>
            <a:endParaRPr sz="1500">
              <a:solidFill>
                <a:srgbClr val="666666"/>
              </a:solidFill>
            </a:endParaRPr>
          </a:p>
        </p:txBody>
      </p:sp>
      <p:sp>
        <p:nvSpPr>
          <p:cNvPr id="119" name="Google Shape;119;p19"/>
          <p:cNvSpPr txBox="1"/>
          <p:nvPr/>
        </p:nvSpPr>
        <p:spPr>
          <a:xfrm>
            <a:off x="331575" y="1098550"/>
            <a:ext cx="11527500" cy="52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2093" lvl="0" marL="23399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7C1CD"/>
              </a:buClr>
              <a:buSzPts val="2400"/>
              <a:buChar char="•"/>
            </a:pPr>
            <a:r>
              <a:rPr lang="en" sz="2400">
                <a:solidFill>
                  <a:srgbClr val="151515"/>
                </a:solidFill>
              </a:rPr>
              <a:t>Problem</a:t>
            </a:r>
            <a:endParaRPr sz="2400">
              <a:solidFill>
                <a:srgbClr val="151515"/>
              </a:solidFill>
            </a:endParaRPr>
          </a:p>
          <a:p>
            <a:pPr indent="-197995" lvl="1" marL="449988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474747"/>
              </a:buClr>
              <a:buSzPts val="1800"/>
              <a:buFont typeface="Noto Sans Symbols"/>
              <a:buChar char="▪"/>
            </a:pPr>
            <a:r>
              <a:rPr lang="en" sz="2000">
                <a:solidFill>
                  <a:srgbClr val="151515"/>
                </a:solidFill>
              </a:rPr>
              <a:t>The receiver gets the combined CSI</a:t>
            </a:r>
            <a:endParaRPr sz="2000">
              <a:solidFill>
                <a:srgbClr val="151515"/>
              </a:solidFill>
            </a:endParaRPr>
          </a:p>
          <a:p>
            <a:pPr indent="-197995" lvl="2" marL="676783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B7C1CD"/>
              </a:buClr>
              <a:buSzPts val="1800"/>
              <a:buChar char="‒"/>
            </a:pPr>
            <a:r>
              <a:rPr lang="en" sz="2000">
                <a:solidFill>
                  <a:srgbClr val="151515"/>
                </a:solidFill>
              </a:rPr>
              <a:t>One equation and two unknowns</a:t>
            </a:r>
            <a:endParaRPr sz="2000">
              <a:solidFill>
                <a:srgbClr val="151515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151515"/>
              </a:solidFill>
            </a:endParaRPr>
          </a:p>
          <a:p>
            <a:pPr indent="-272093" lvl="0" marL="23399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7C1CD"/>
              </a:buClr>
              <a:buSzPts val="2400"/>
              <a:buChar char="•"/>
            </a:pPr>
            <a:r>
              <a:rPr lang="en" sz="2400">
                <a:solidFill>
                  <a:srgbClr val="151515"/>
                </a:solidFill>
              </a:rPr>
              <a:t>Solution</a:t>
            </a:r>
            <a:endParaRPr sz="2400">
              <a:solidFill>
                <a:srgbClr val="151515"/>
              </a:solidFill>
            </a:endParaRPr>
          </a:p>
          <a:p>
            <a:pPr indent="-197995" lvl="1" marL="449988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474747"/>
              </a:buClr>
              <a:buSzPts val="1800"/>
              <a:buFont typeface="Noto Sans Symbols"/>
              <a:buChar char="▪"/>
            </a:pPr>
            <a:r>
              <a:rPr lang="en" sz="2000">
                <a:solidFill>
                  <a:srgbClr val="151515"/>
                </a:solidFill>
              </a:rPr>
              <a:t>Assume one of     and      is accurate</a:t>
            </a:r>
            <a:endParaRPr sz="2000">
              <a:solidFill>
                <a:srgbClr val="151515"/>
              </a:solidFill>
            </a:endParaRPr>
          </a:p>
          <a:p>
            <a:pPr indent="-197995" lvl="2" marL="676783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B7C1CD"/>
              </a:buClr>
              <a:buSzPts val="1800"/>
              <a:buChar char="‒"/>
            </a:pPr>
            <a:r>
              <a:rPr lang="en" sz="1800">
                <a:solidFill>
                  <a:srgbClr val="151515"/>
                </a:solidFill>
              </a:rPr>
              <a:t>Errors of     and       are much smaller than themselves</a:t>
            </a:r>
            <a:endParaRPr sz="1800">
              <a:solidFill>
                <a:srgbClr val="151515"/>
              </a:solidFill>
            </a:endParaRPr>
          </a:p>
          <a:p>
            <a:pPr indent="-197995" lvl="1" marL="449988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474747"/>
              </a:buClr>
              <a:buSzPts val="1800"/>
              <a:buFont typeface="Noto Sans Symbols"/>
              <a:buChar char="▪"/>
            </a:pPr>
            <a:r>
              <a:rPr lang="en" sz="2000">
                <a:solidFill>
                  <a:srgbClr val="151515"/>
                </a:solidFill>
              </a:rPr>
              <a:t>Each Tx → Rx iteration, alternate     and     </a:t>
            </a:r>
            <a:r>
              <a:rPr b="1" lang="en" sz="2000">
                <a:solidFill>
                  <a:srgbClr val="151515"/>
                </a:solidFill>
              </a:rPr>
              <a:t>in turn</a:t>
            </a:r>
            <a:endParaRPr b="1" sz="2000">
              <a:solidFill>
                <a:srgbClr val="151515"/>
              </a:solidFill>
            </a:endParaRPr>
          </a:p>
          <a:p>
            <a:pPr indent="0" lvl="0" marL="449988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151515"/>
              </a:solidFill>
            </a:endParaRPr>
          </a:p>
          <a:p>
            <a:pPr indent="-272093" lvl="0" marL="23399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7C1CD"/>
              </a:buClr>
              <a:buSzPts val="2400"/>
              <a:buChar char="•"/>
            </a:pPr>
            <a:r>
              <a:rPr lang="en" sz="2400">
                <a:solidFill>
                  <a:srgbClr val="151515"/>
                </a:solidFill>
              </a:rPr>
              <a:t>Lemma</a:t>
            </a:r>
            <a:endParaRPr sz="2400">
              <a:solidFill>
                <a:srgbClr val="151515"/>
              </a:solidFill>
            </a:endParaRPr>
          </a:p>
          <a:p>
            <a:pPr indent="-197995" lvl="1" marL="449988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474747"/>
              </a:buClr>
              <a:buSzPts val="1800"/>
              <a:buFont typeface="Noto Sans Symbols"/>
              <a:buChar char="▪"/>
            </a:pPr>
            <a:r>
              <a:rPr lang="en" sz="2000">
                <a:solidFill>
                  <a:srgbClr val="151515"/>
                </a:solidFill>
              </a:rPr>
              <a:t>     and      converge exponentially fast</a:t>
            </a:r>
            <a:endParaRPr sz="2000">
              <a:solidFill>
                <a:srgbClr val="151515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151515"/>
              </a:solidFill>
            </a:endParaRPr>
          </a:p>
        </p:txBody>
      </p:sp>
      <p:grpSp>
        <p:nvGrpSpPr>
          <p:cNvPr id="120" name="Google Shape;120;p19"/>
          <p:cNvGrpSpPr/>
          <p:nvPr/>
        </p:nvGrpSpPr>
        <p:grpSpPr>
          <a:xfrm>
            <a:off x="6436726" y="1336709"/>
            <a:ext cx="5118401" cy="1104851"/>
            <a:chOff x="7602175" y="1415700"/>
            <a:chExt cx="3787200" cy="817500"/>
          </a:xfrm>
        </p:grpSpPr>
        <p:sp>
          <p:nvSpPr>
            <p:cNvPr id="121" name="Google Shape;121;p19"/>
            <p:cNvSpPr/>
            <p:nvPr/>
          </p:nvSpPr>
          <p:spPr>
            <a:xfrm>
              <a:off x="7602175" y="1415700"/>
              <a:ext cx="3787200" cy="8175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47474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22" name="Google Shape;122;p19" title="[21,21,21,&quot;https://www.codecogs.com/eqnedit.php?latex=h_%7Breceive%7D%3Dh_1%2Bh_2(-%5Cfrac%7B%5Chat%7Bh_1%7D%7D%7B%5Chat%7Bh_2%7D%7D)%20%5Capprox%200#0&quot;]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008250" y="1497925"/>
              <a:ext cx="2900699" cy="653071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123" name="Google Shape;123;p19"/>
          <p:cNvCxnSpPr/>
          <p:nvPr/>
        </p:nvCxnSpPr>
        <p:spPr>
          <a:xfrm>
            <a:off x="5208350" y="1889125"/>
            <a:ext cx="913200" cy="0"/>
          </a:xfrm>
          <a:prstGeom prst="straightConnector1">
            <a:avLst/>
          </a:prstGeom>
          <a:noFill/>
          <a:ln cap="flat" cmpd="sng" w="19050">
            <a:solidFill>
              <a:srgbClr val="474747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24" name="Google Shape;124;p19" title="[21,21,21,&quot;https://www.codecogs.com/eqnedit.php?latex=%5Chat%7Bh_1%7D#0&quot;]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71700" y="3170196"/>
            <a:ext cx="187850" cy="25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9" title="[21,21,21,&quot;https://www.codecogs.com/eqnedit.php?latex=%5Chat%7Bh_2%7D#0&quot;]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48225" y="3173313"/>
            <a:ext cx="187850" cy="2514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9" title="[21,21,21,&quot;https://www.codecogs.com/eqnedit.php?latex=%5Chat%7Bh_1%7D#0&quot;]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51663" y="3534246"/>
            <a:ext cx="187850" cy="25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9" title="[21,21,21,&quot;https://www.codecogs.com/eqnedit.php?latex=%5Chat%7Bh_2%7D#0&quot;]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28188" y="3537363"/>
            <a:ext cx="187850" cy="2514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9" title="[21,21,21,&quot;https://www.codecogs.com/eqnedit.php?latex=%5Chat%7Bh_1%7D#0&quot;]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90663" y="3890996"/>
            <a:ext cx="187850" cy="25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9" title="[21,21,21,&quot;https://www.codecogs.com/eqnedit.php?latex=%5Chat%7Bh_2%7D#0&quot;]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67188" y="3894113"/>
            <a:ext cx="187850" cy="25147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0" name="Google Shape;130;p19"/>
          <p:cNvGrpSpPr/>
          <p:nvPr/>
        </p:nvGrpSpPr>
        <p:grpSpPr>
          <a:xfrm>
            <a:off x="8357299" y="3173774"/>
            <a:ext cx="3197832" cy="1379083"/>
            <a:chOff x="1324150" y="4513200"/>
            <a:chExt cx="3065700" cy="1322100"/>
          </a:xfrm>
        </p:grpSpPr>
        <p:sp>
          <p:nvSpPr>
            <p:cNvPr id="131" name="Google Shape;131;p19"/>
            <p:cNvSpPr/>
            <p:nvPr/>
          </p:nvSpPr>
          <p:spPr>
            <a:xfrm>
              <a:off x="1324150" y="4513200"/>
              <a:ext cx="3065700" cy="13221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47474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32" name="Google Shape;132;p19" title="[21,21,21,&quot;https://www.codecogs.com/eqnedit.php?latex=%5Chat%7Bh_1%7D%5E%7B(i%2B1)%7D%3Dh_%7Breceive%7D%2B%5Chat%7Bh_1%7D_%7B(i)%7D#0&quot;]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1518913" y="4592900"/>
              <a:ext cx="2493423" cy="4012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3" name="Google Shape;133;p19" title="[21,21,21,&quot;https://www.codecogs.com/eqnedit.php?latex=%5Chat%7Bh_2%7D%5E%7B(i%2B1)%7D%3D(1-%5Cfrac%7Bh_%7Breceive%7D%7D%7B%5Chat%7Bh_1%7D%5E%7B(i)%7D%7D)%5Chat%7Bh_2%7D%5E%7B(i)%7D#0&quot;]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1519463" y="5116600"/>
              <a:ext cx="2643175" cy="616425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134" name="Google Shape;134;p19"/>
          <p:cNvCxnSpPr/>
          <p:nvPr/>
        </p:nvCxnSpPr>
        <p:spPr>
          <a:xfrm>
            <a:off x="6982950" y="3863313"/>
            <a:ext cx="913200" cy="0"/>
          </a:xfrm>
          <a:prstGeom prst="straightConnector1">
            <a:avLst/>
          </a:prstGeom>
          <a:noFill/>
          <a:ln cap="flat" cmpd="sng" w="19050">
            <a:solidFill>
              <a:srgbClr val="474747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35" name="Google Shape;135;p19" title="[21,21,21,&quot;https://www.codecogs.com/eqnedit.php?latex=%5Chat%7Bh_1%7D#0&quot;]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87500" y="5105625"/>
            <a:ext cx="226769" cy="311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19" title="[21,21,21,&quot;https://www.codecogs.com/eqnedit.php?latex=%5Chat%7Bh_2%7D#0&quot;]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35481" y="5109388"/>
            <a:ext cx="226769" cy="3035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051312" y="5147725"/>
            <a:ext cx="5696425" cy="1347400"/>
          </a:xfrm>
          <a:prstGeom prst="rect">
            <a:avLst/>
          </a:prstGeom>
          <a:noFill/>
          <a:ln cap="flat" cmpd="sng" w="9525">
            <a:solidFill>
              <a:srgbClr val="474747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138" name="Google Shape;138;p19"/>
          <p:cNvCxnSpPr/>
          <p:nvPr/>
        </p:nvCxnSpPr>
        <p:spPr>
          <a:xfrm>
            <a:off x="2703650" y="5604425"/>
            <a:ext cx="3340200" cy="523800"/>
          </a:xfrm>
          <a:prstGeom prst="bentConnector3">
            <a:avLst>
              <a:gd fmla="val 0" name="adj1"/>
            </a:avLst>
          </a:prstGeom>
          <a:noFill/>
          <a:ln cap="flat" cmpd="sng" w="9525">
            <a:solidFill>
              <a:srgbClr val="474747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0"/>
          <p:cNvSpPr txBox="1"/>
          <p:nvPr>
            <p:ph type="title"/>
          </p:nvPr>
        </p:nvSpPr>
        <p:spPr>
          <a:xfrm>
            <a:off x="399246" y="356867"/>
            <a:ext cx="6851100" cy="695100"/>
          </a:xfrm>
          <a:prstGeom prst="rect">
            <a:avLst/>
          </a:prstGeom>
        </p:spPr>
        <p:txBody>
          <a:bodyPr anchorCtr="0" anchor="ctr" bIns="121875" lIns="121875" spcFirstLastPara="1" rIns="121875" wrap="square" tIns="12187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000000"/>
                </a:highlight>
              </a:rPr>
              <a:t>Algorithm</a:t>
            </a:r>
            <a:endParaRPr>
              <a:highlight>
                <a:srgbClr val="000000"/>
              </a:highlight>
            </a:endParaRPr>
          </a:p>
        </p:txBody>
      </p:sp>
      <p:sp>
        <p:nvSpPr>
          <p:cNvPr id="144" name="Google Shape;144;p20"/>
          <p:cNvSpPr txBox="1"/>
          <p:nvPr/>
        </p:nvSpPr>
        <p:spPr>
          <a:xfrm>
            <a:off x="399250" y="114572"/>
            <a:ext cx="9547200" cy="33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72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666666"/>
                </a:solidFill>
              </a:rPr>
              <a:t>Static Object</a:t>
            </a:r>
            <a:endParaRPr sz="1500">
              <a:solidFill>
                <a:srgbClr val="666666"/>
              </a:solidFill>
            </a:endParaRPr>
          </a:p>
        </p:txBody>
      </p:sp>
      <p:pic>
        <p:nvPicPr>
          <p:cNvPr id="145" name="Google Shape;14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89675" y="1188925"/>
            <a:ext cx="6212649" cy="5314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1"/>
          <p:cNvSpPr txBox="1"/>
          <p:nvPr>
            <p:ph type="title"/>
          </p:nvPr>
        </p:nvSpPr>
        <p:spPr>
          <a:xfrm>
            <a:off x="399246" y="356867"/>
            <a:ext cx="6851100" cy="695100"/>
          </a:xfrm>
          <a:prstGeom prst="rect">
            <a:avLst/>
          </a:prstGeom>
        </p:spPr>
        <p:txBody>
          <a:bodyPr anchorCtr="0" anchor="ctr" bIns="121875" lIns="121875" spcFirstLastPara="1" rIns="121875" wrap="square" tIns="12187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000000"/>
                </a:highlight>
              </a:rPr>
              <a:t>Human Tracking</a:t>
            </a:r>
            <a:endParaRPr>
              <a:highlight>
                <a:srgbClr val="000000"/>
              </a:highlight>
            </a:endParaRPr>
          </a:p>
        </p:txBody>
      </p:sp>
      <p:sp>
        <p:nvSpPr>
          <p:cNvPr id="151" name="Google Shape;151;p21"/>
          <p:cNvSpPr txBox="1"/>
          <p:nvPr/>
        </p:nvSpPr>
        <p:spPr>
          <a:xfrm>
            <a:off x="399250" y="114572"/>
            <a:ext cx="9547200" cy="33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72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666666"/>
                </a:solidFill>
              </a:rPr>
              <a:t>Moving</a:t>
            </a:r>
            <a:r>
              <a:rPr lang="en" sz="1500">
                <a:solidFill>
                  <a:srgbClr val="666666"/>
                </a:solidFill>
              </a:rPr>
              <a:t> Object</a:t>
            </a:r>
            <a:endParaRPr sz="1500">
              <a:solidFill>
                <a:srgbClr val="666666"/>
              </a:solidFill>
            </a:endParaRPr>
          </a:p>
        </p:txBody>
      </p:sp>
      <p:sp>
        <p:nvSpPr>
          <p:cNvPr id="152" name="Google Shape;152;p21"/>
          <p:cNvSpPr txBox="1"/>
          <p:nvPr/>
        </p:nvSpPr>
        <p:spPr>
          <a:xfrm>
            <a:off x="331575" y="1098550"/>
            <a:ext cx="8015700" cy="56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3993" lvl="0" marL="23399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7C1CD"/>
              </a:buClr>
              <a:buSzPts val="2400"/>
              <a:buChar char="•"/>
            </a:pPr>
            <a:r>
              <a:rPr lang="en" sz="2400">
                <a:solidFill>
                  <a:srgbClr val="151515"/>
                </a:solidFill>
              </a:rPr>
              <a:t>Idea</a:t>
            </a:r>
            <a:endParaRPr sz="2400">
              <a:solidFill>
                <a:srgbClr val="151515"/>
              </a:solidFill>
            </a:endParaRPr>
          </a:p>
          <a:p>
            <a:pPr indent="-197995" lvl="1" marL="449988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474747"/>
              </a:buClr>
              <a:buSzPts val="1800"/>
              <a:buFont typeface="Noto Sans Symbols"/>
              <a:buChar char="▪"/>
            </a:pPr>
            <a:r>
              <a:rPr lang="en" sz="2000">
                <a:solidFill>
                  <a:srgbClr val="151515"/>
                </a:solidFill>
              </a:rPr>
              <a:t>A moving human can be treated as an antenna array</a:t>
            </a:r>
            <a:endParaRPr sz="2000">
              <a:solidFill>
                <a:srgbClr val="151515"/>
              </a:solidFill>
            </a:endParaRPr>
          </a:p>
          <a:p>
            <a:pPr indent="-197995" lvl="2" marL="676783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B7C1CD"/>
              </a:buClr>
              <a:buSzPts val="1800"/>
              <a:buChar char="‒"/>
            </a:pPr>
            <a:r>
              <a:rPr lang="en" sz="1800">
                <a:solidFill>
                  <a:srgbClr val="151515"/>
                </a:solidFill>
              </a:rPr>
              <a:t>Successive time samples as spatial samples</a:t>
            </a:r>
            <a:endParaRPr sz="1800">
              <a:solidFill>
                <a:srgbClr val="151515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151515"/>
              </a:solidFill>
            </a:endParaRPr>
          </a:p>
          <a:p>
            <a:pPr indent="-233993" lvl="0" marL="23399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7C1CD"/>
              </a:buClr>
              <a:buSzPts val="2400"/>
              <a:buChar char="•"/>
            </a:pPr>
            <a:r>
              <a:rPr lang="en" sz="2400">
                <a:solidFill>
                  <a:srgbClr val="151515"/>
                </a:solidFill>
              </a:rPr>
              <a:t>Phase Shift</a:t>
            </a:r>
            <a:endParaRPr sz="2400">
              <a:solidFill>
                <a:srgbClr val="151515"/>
              </a:solidFill>
            </a:endParaRPr>
          </a:p>
          <a:p>
            <a:pPr indent="-197995" lvl="1" marL="449988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474747"/>
              </a:buClr>
              <a:buSzPts val="1800"/>
              <a:buFont typeface="Noto Sans Symbols"/>
              <a:buChar char="▪"/>
            </a:pPr>
            <a:r>
              <a:rPr lang="en" sz="1800">
                <a:solidFill>
                  <a:srgbClr val="151515"/>
                </a:solidFill>
              </a:rPr>
              <a:t>   : Spatial angle</a:t>
            </a:r>
            <a:endParaRPr sz="1800">
              <a:solidFill>
                <a:srgbClr val="151515"/>
              </a:solidFill>
            </a:endParaRPr>
          </a:p>
          <a:p>
            <a:pPr indent="-197995" lvl="2" marL="676783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151515"/>
              </a:buClr>
              <a:buSzPts val="1800"/>
              <a:buChar char="‒"/>
            </a:pPr>
            <a:r>
              <a:rPr lang="en" sz="1600">
                <a:solidFill>
                  <a:srgbClr val="151515"/>
                </a:solidFill>
              </a:rPr>
              <a:t>The angle between human to Wi-Vi and the normal to the motion</a:t>
            </a:r>
            <a:endParaRPr sz="1600">
              <a:solidFill>
                <a:srgbClr val="151515"/>
              </a:solidFill>
            </a:endParaRPr>
          </a:p>
          <a:p>
            <a:pPr indent="-172595" lvl="1" marL="449988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474747"/>
              </a:buClr>
              <a:buSzPts val="1400"/>
              <a:buFont typeface="Noto Sans Symbols"/>
              <a:buChar char="▪"/>
            </a:pPr>
            <a:r>
              <a:rPr lang="en" sz="1800">
                <a:solidFill>
                  <a:srgbClr val="151515"/>
                </a:solidFill>
              </a:rPr>
              <a:t>   : Spacing between successive antennas</a:t>
            </a:r>
            <a:endParaRPr sz="1800">
              <a:solidFill>
                <a:srgbClr val="151515"/>
              </a:solidFill>
            </a:endParaRPr>
          </a:p>
          <a:p>
            <a:pPr indent="-197995" lvl="2" marL="676783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B7C1CD"/>
              </a:buClr>
              <a:buSzPts val="1800"/>
              <a:buChar char="‒"/>
            </a:pPr>
            <a:r>
              <a:t/>
            </a:r>
            <a:endParaRPr sz="1800">
              <a:solidFill>
                <a:srgbClr val="151515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151515"/>
              </a:solidFill>
            </a:endParaRPr>
          </a:p>
          <a:p>
            <a:pPr indent="-233993" lvl="0" marL="23399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7C1CD"/>
              </a:buClr>
              <a:buSzPts val="2400"/>
              <a:buChar char="•"/>
            </a:pPr>
            <a:r>
              <a:rPr lang="en" sz="2400">
                <a:solidFill>
                  <a:srgbClr val="151515"/>
                </a:solidFill>
              </a:rPr>
              <a:t>Beamforming</a:t>
            </a:r>
            <a:endParaRPr sz="2400">
              <a:solidFill>
                <a:srgbClr val="151515"/>
              </a:solidFill>
            </a:endParaRPr>
          </a:p>
          <a:p>
            <a:pPr indent="-197995" lvl="1" marL="449988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474747"/>
              </a:buClr>
              <a:buSzPts val="1800"/>
              <a:buFont typeface="Noto Sans Symbols"/>
              <a:buChar char="▪"/>
            </a:pPr>
            <a:r>
              <a:rPr lang="en" sz="2000">
                <a:solidFill>
                  <a:srgbClr val="151515"/>
                </a:solidFill>
              </a:rPr>
              <a:t>The virtual antenna array performs ‘beamforming’</a:t>
            </a:r>
            <a:endParaRPr sz="2000">
              <a:solidFill>
                <a:srgbClr val="151515"/>
              </a:solidFill>
            </a:endParaRPr>
          </a:p>
          <a:p>
            <a:pPr indent="-197995" lvl="2" marL="676783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B7C1CD"/>
              </a:buClr>
              <a:buSzPts val="1800"/>
              <a:buChar char="‒"/>
            </a:pPr>
            <a:r>
              <a:rPr lang="en" sz="1800">
                <a:solidFill>
                  <a:srgbClr val="151515"/>
                </a:solidFill>
              </a:rPr>
              <a:t>      : Number of time samples</a:t>
            </a:r>
            <a:endParaRPr sz="1800">
              <a:solidFill>
                <a:srgbClr val="151515"/>
              </a:solidFill>
            </a:endParaRPr>
          </a:p>
          <a:p>
            <a:pPr indent="-197995" lvl="2" marL="676783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B7C1CD"/>
              </a:buClr>
              <a:buSzPts val="1800"/>
              <a:buChar char="‒"/>
            </a:pPr>
            <a:r>
              <a:rPr lang="en" sz="1800">
                <a:solidFill>
                  <a:srgbClr val="151515"/>
                </a:solidFill>
              </a:rPr>
              <a:t>      : Channel gain </a:t>
            </a:r>
            <a:endParaRPr sz="1800">
              <a:solidFill>
                <a:srgbClr val="151515"/>
              </a:solidFill>
            </a:endParaRPr>
          </a:p>
          <a:p>
            <a:pPr indent="0" lvl="0" marL="23399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151515"/>
              </a:solidFill>
            </a:endParaRPr>
          </a:p>
        </p:txBody>
      </p:sp>
      <p:sp>
        <p:nvSpPr>
          <p:cNvPr id="153" name="Google Shape;153;p21"/>
          <p:cNvSpPr txBox="1"/>
          <p:nvPr/>
        </p:nvSpPr>
        <p:spPr>
          <a:xfrm>
            <a:off x="366150" y="6364050"/>
            <a:ext cx="11459700" cy="3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51515"/>
                </a:solidFill>
              </a:rPr>
              <a:t>*ISAR: Inverse Synthetic Aperture Radar</a:t>
            </a:r>
            <a:endParaRPr>
              <a:solidFill>
                <a:srgbClr val="151515"/>
              </a:solidFill>
            </a:endParaRPr>
          </a:p>
        </p:txBody>
      </p:sp>
      <p:pic>
        <p:nvPicPr>
          <p:cNvPr id="154" name="Google Shape;15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37700" y="845825"/>
            <a:ext cx="3706150" cy="1916442"/>
          </a:xfrm>
          <a:prstGeom prst="rect">
            <a:avLst/>
          </a:prstGeom>
          <a:noFill/>
          <a:ln cap="flat" cmpd="sng" w="9525">
            <a:solidFill>
              <a:srgbClr val="47474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55" name="Google Shape;155;p21" title="[21,21,21,&quot;https://www.codecogs.com/eqnedit.php?latex=h%5Bn%5D#0&quot;]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69575" y="5991728"/>
            <a:ext cx="357600" cy="2352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1" title="[21,21,21,&quot;https://www.codecogs.com/eqnedit.php?latex=w#0&quot;]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69575" y="5712025"/>
            <a:ext cx="206525" cy="142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1" title="[21,21,21,&quot;https://www.codecogs.com/eqnedit.php?latex=%5Ctriangle#0&quot;]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39675" y="3837125"/>
            <a:ext cx="206524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1" title="[21,21,21,&quot;https://www.codecogs.com/eqnedit.php?latex=%5Ctheta#0&quot;]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87225" y="3199012"/>
            <a:ext cx="111425" cy="190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9" name="Google Shape;159;p21"/>
          <p:cNvCxnSpPr/>
          <p:nvPr/>
        </p:nvCxnSpPr>
        <p:spPr>
          <a:xfrm>
            <a:off x="2901625" y="3484250"/>
            <a:ext cx="1373100" cy="0"/>
          </a:xfrm>
          <a:prstGeom prst="straightConnector1">
            <a:avLst/>
          </a:prstGeom>
          <a:noFill/>
          <a:ln cap="flat" cmpd="sng" w="19050">
            <a:solidFill>
              <a:srgbClr val="47474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0" name="Google Shape;160;p21"/>
          <p:cNvCxnSpPr/>
          <p:nvPr/>
        </p:nvCxnSpPr>
        <p:spPr>
          <a:xfrm>
            <a:off x="4791175" y="3484250"/>
            <a:ext cx="2114700" cy="0"/>
          </a:xfrm>
          <a:prstGeom prst="straightConnector1">
            <a:avLst/>
          </a:prstGeom>
          <a:noFill/>
          <a:ln cap="flat" cmpd="sng" w="19050">
            <a:solidFill>
              <a:srgbClr val="47474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1" name="Google Shape;161;p21"/>
          <p:cNvSpPr txBox="1"/>
          <p:nvPr/>
        </p:nvSpPr>
        <p:spPr>
          <a:xfrm>
            <a:off x="9204300" y="1752075"/>
            <a:ext cx="383100" cy="55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C3838"/>
                </a:solidFill>
              </a:rPr>
              <a:t>-</a:t>
            </a:r>
            <a:endParaRPr b="1" sz="2400">
              <a:solidFill>
                <a:srgbClr val="FC3838"/>
              </a:solidFill>
            </a:endParaRPr>
          </a:p>
        </p:txBody>
      </p:sp>
      <p:pic>
        <p:nvPicPr>
          <p:cNvPr id="162" name="Google Shape;162;p21" title="[21,21,21,&quot;https://www.codecogs.com/eqnedit.php?latex=%5CPhi(%5Ctheta%2C%20n)#0&quot;]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337850" y="2807013"/>
            <a:ext cx="755400" cy="268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3" name="Google Shape;163;p21"/>
          <p:cNvGrpSpPr/>
          <p:nvPr/>
        </p:nvGrpSpPr>
        <p:grpSpPr>
          <a:xfrm>
            <a:off x="7337700" y="3340150"/>
            <a:ext cx="2823000" cy="782400"/>
            <a:chOff x="1879775" y="2801575"/>
            <a:chExt cx="2823000" cy="782400"/>
          </a:xfrm>
        </p:grpSpPr>
        <p:sp>
          <p:nvSpPr>
            <p:cNvPr id="164" name="Google Shape;164;p21"/>
            <p:cNvSpPr/>
            <p:nvPr/>
          </p:nvSpPr>
          <p:spPr>
            <a:xfrm>
              <a:off x="1879775" y="2801575"/>
              <a:ext cx="2823000" cy="7824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47474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65" name="Google Shape;165;p21" title="[21,21,21,&quot;https://www.codecogs.com/eqnedit.php?latex=%5CPhi(%5Ctheta%2C%20n)%3D%5Cfrac%7B2%5Cpi%7D%7B%5Clambda%7Dn%5Ctriangle%5Csin%20%5Ctheta#0&quot;]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1992100" y="2899440"/>
              <a:ext cx="2589625" cy="58897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66" name="Google Shape;166;p21" title="[21,21,21,&quot;https://www.codecogs.com/eqnedit.php?latex=%5Ctriangle%3Dvt%20(v%5Capprox%201m%2Fs)#0&quot;]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136275" y="4189650"/>
            <a:ext cx="1833571" cy="2352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7" name="Google Shape;167;p21"/>
          <p:cNvGrpSpPr/>
          <p:nvPr/>
        </p:nvGrpSpPr>
        <p:grpSpPr>
          <a:xfrm>
            <a:off x="7337700" y="5418750"/>
            <a:ext cx="3946800" cy="945300"/>
            <a:chOff x="7244525" y="5225550"/>
            <a:chExt cx="3946800" cy="945300"/>
          </a:xfrm>
        </p:grpSpPr>
        <p:sp>
          <p:nvSpPr>
            <p:cNvPr id="168" name="Google Shape;168;p21"/>
            <p:cNvSpPr/>
            <p:nvPr/>
          </p:nvSpPr>
          <p:spPr>
            <a:xfrm>
              <a:off x="7244525" y="5225550"/>
              <a:ext cx="3946800" cy="94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47474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69" name="Google Shape;169;p21" title="[21,21,21,&quot;https://www.codecogs.com/eqnedit.php?latex=A%5B%5Ctheta%2Cn%5D%3D%5Csum%5E%7Bw%7D_%7Bi%3D1%7Dh%5Bn%2Bi%5De%5E%7Bj%5CPhi(%5Ctheta%2Cn)%7D#0&quot;]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>
              <a:off x="7425713" y="5286825"/>
              <a:ext cx="3530133" cy="8227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