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Average"/>
      <p:regular r:id="rId17"/>
    </p:embeddedFont>
    <p:embeddedFont>
      <p:font typeface="Lexend Medium"/>
      <p:regular r:id="rId18"/>
      <p:bold r:id="rId19"/>
    </p:embeddedFont>
    <p:embeddedFont>
      <p:font typeface="Oswald"/>
      <p:regular r:id="rId20"/>
      <p:bold r:id="rId21"/>
    </p:embeddedFont>
    <p:embeddedFont>
      <p:font typeface="Century Gothic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06A7C2A-4116-4AAF-BFBB-9F6DBFB418F8}">
  <a:tblStyle styleId="{706A7C2A-4116-4AAF-BFBB-9F6DBFB418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22" Type="http://schemas.openxmlformats.org/officeDocument/2006/relationships/font" Target="fonts/CenturyGothic-regular.fntdata"/><Relationship Id="rId21" Type="http://schemas.openxmlformats.org/officeDocument/2006/relationships/font" Target="fonts/Oswald-bold.fntdata"/><Relationship Id="rId24" Type="http://schemas.openxmlformats.org/officeDocument/2006/relationships/font" Target="fonts/CenturyGothic-italic.fntdata"/><Relationship Id="rId23" Type="http://schemas.openxmlformats.org/officeDocument/2006/relationships/font" Target="fonts/CenturyGothic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CenturyGothic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Average-regular.fntdata"/><Relationship Id="rId16" Type="http://schemas.openxmlformats.org/officeDocument/2006/relationships/slide" Target="slides/slide10.xml"/><Relationship Id="rId19" Type="http://schemas.openxmlformats.org/officeDocument/2006/relationships/font" Target="fonts/LexendMedium-bold.fntdata"/><Relationship Id="rId18" Type="http://schemas.openxmlformats.org/officeDocument/2006/relationships/font" Target="fonts/Lexend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오늘 발표를 맡게 된 장원석이라고 합니다.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주제는 10강인 해시 테이블의 Open Addressing 방식과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그 간단한 예시를 하나 들고자 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2c41075ab5_1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2c41075ab5_1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마지막으로 강의는 비밀번호 저장을 예시로 들고 끝났는데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지금껏 살펴본 해시는 한 방향으로만 가능하기 때문에 해시값을 저장한다면 검증용으로 사용할 수 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충돌의 우려도 있지만 잘 만든 해시함수는 무시해도 될 만큼의 확률이라고 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그러면 관리자도 패스워드를 알지 못하게 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또다른 예시로는 파일이나 소스코드의 체크섬을 들 수 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패스워드와 같은 원리로 파일의 위변조 여부를 확인할 수 있다.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fd888829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fd888829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강의에서 설명한 목차는 다음과 같습니다.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Addressing이란 무엇이고, 어떻게 구현하며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삭제 연산은 어떻게 하고 마지막으로 해시가 사용되는 간단한 예시입니다.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fd85d9196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fd85d9196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Addressing이란 List 기반의 Chaining 방식과 대조되는 것으로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메모리 공간을 한정한 Array 기반의 해시 방식이다.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인덱스는 하나의 값만을 저장할 수 있으므로 충돌이 나면 빈 자리를 찾아 이를 해소해주어야 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해시를 통해 찾은 주소가 열려 있으므로 Open Addressing이라 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c36aea24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2c36aea24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Addressing 방식을 따르려면 몇 가지 제약이 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첫 째, 배열이기 때문에 슬롯은 단 하나의 데이터만 저장할 수 있으며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둘 째, 해시테이블에 들어갈 원소의 개수가 슬롯의 개수보다 작아야 하며,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 말은 슬롯이 꽉 차서 더이상 들어갈 자리가 없어선 안 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마지막으로 해시함수를 여러번 돌렸을 때 모든 자리를 탐색할 수 있어야 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이는 해시함수가 들어갈 자리를 반드시 찾을 수 있어야 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2c41075ab5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2c41075ab5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충돌을 해결하고 적절한 자리를 찾는 것을 Probing이라 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이때 어떤 원소에 대해 해시함수를 돌리면, 모든 자리를 탐색할 수 있어야 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이를 Uniform Hashing Assumption이라 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예시와 같이 순서는 관계없으나 모든 자리를 방문할 수 있어야 한다.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2c41075a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2c41075a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강의에서 소개된 Probing 방법은 두 가지가 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Probing은 충돌이 있으면 단순히 그 다음자리를 하나하나 찾아보는 방식이다.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그러나 이 방식은 자료들이 뭉치는 Clustering 문제가 있기 때문에 한번 충돌이 일어나면 탐색 비용이 상대적으로 크게 든다.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2c41075ab5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2c41075ab5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이를 개선한 것이 Double Hashing이다. 자리 탐색을 무작위로 하기 위해서 또다른 해시함수를 쓰는 것이다.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메인 해시함수와 서브 해시함수를 두고, 충돌이 일어나면 서브 해시값으로 자리를 조정한다.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1, 15, 71을 순서대로 넣는 예시를 들어보자면 (클릭)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1은 비어있으므로 바로 넣고, 15는 한 번의 충돌 이후 서브해시함수로 다음 자리를 찾아 5번 자리에 들어간다.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71 또한 한 번의 충돌 이후 다음 자리를 찾아 0번 자리에 들어간다.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예시에서 볼 수 있듯이 충돌이 일어나면 랜덤하게 자리를 찾기 때문에 좀더 쉽게 빈 자리를 찾을 수 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예시로 든 해시함수는 불완전한데, 같은 자리를 반복하는 사이클 문제가 생기기 때문이다.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2c41075ab5_1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2c41075ab5_1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 부분은 순전히 호기심으로 알아본 내용인데, 간단하게만 짚고 넘어가고자 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몇 번 숫자를 넣고 계산해보면, 사이클은 서브 해시함수의 값과 배열 사이즈 둘 사이의 최대공약수와 관계가 깊음을 알 수 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예를 들어 서브 해시함수의 값이 사이즈의 절반이면, 2번 마다 사이클이 생기고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사이즈의 3분의 1이면 3번 마다 사이클이 생긴다.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이를 해결하려면 최대공약수를 1로 만들어야 하는데, 가장 간단한 방법은 배열 사이즈를 2의 제곱승으로 하고 서브 해시함수를 홀수로 만들면 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그러면 둘은 서로소이므로 사이클이 생기지 않는다.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서브 해시함수를 상수로 고정해도 되나, 랜덤하게 탐색한다는 이점이 없어지기 때문에 프로그램에서 살짝 조정해주는 편이 낫다.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2c41075ab5_1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2c41075ab5_1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그래서 Linear Probing으로 Insert, Search, Delete를 살펴보자면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Insert는 빈 자리를 찾으면 그대로 넣고, 배열이 절반 이상 차면 사이즈를 2배로 늘린다.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Search는 Linear Probing과 같으며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Delete할 때에는 원소를 지운 후 Deleted 플래그로 표시한다.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플래그를 두지 않으면 자리를 하나씩 밀어야 하는데 쉽지 않다.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이때 플래그는 삽입 때는 빈 자리와 같고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찾을 때에는 쓰이고 있는 자리와 같다.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Addressing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Cryptographic Hashing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847550" y="3967475"/>
            <a:ext cx="1625100" cy="4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Wonseok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281925" y="281950"/>
            <a:ext cx="3126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7142000" y="4345250"/>
            <a:ext cx="147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(SWE Intern)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44225"/>
            <a:ext cx="4331223" cy="2389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2"/>
          <p:cNvSpPr txBox="1"/>
          <p:nvPr>
            <p:ph type="title"/>
          </p:nvPr>
        </p:nvSpPr>
        <p:spPr>
          <a:xfrm>
            <a:off x="311700" y="368825"/>
            <a:ext cx="5139600" cy="5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0000"/>
                </a:highlight>
              </a:rPr>
              <a:t>Examples</a:t>
            </a:r>
            <a:endParaRPr>
              <a:highlight>
                <a:srgbClr val="000000"/>
              </a:highlight>
            </a:endParaRPr>
          </a:p>
        </p:txBody>
      </p:sp>
      <p:pic>
        <p:nvPicPr>
          <p:cNvPr id="233" name="Google Shape;23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5800" y="1014975"/>
            <a:ext cx="3740975" cy="336762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2"/>
          <p:cNvSpPr txBox="1"/>
          <p:nvPr/>
        </p:nvSpPr>
        <p:spPr>
          <a:xfrm>
            <a:off x="1226763" y="4571350"/>
            <a:ext cx="250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&lt; Password Storage &gt;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35" name="Google Shape;235;p22"/>
          <p:cNvSpPr txBox="1"/>
          <p:nvPr/>
        </p:nvSpPr>
        <p:spPr>
          <a:xfrm>
            <a:off x="5745725" y="4571350"/>
            <a:ext cx="250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&lt; File Checksum &gt;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rage"/>
              <a:buChar char="-"/>
            </a:pPr>
            <a:r>
              <a:rPr lang="en" sz="18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What is Open Addressing</a:t>
            </a:r>
            <a:endParaRPr sz="18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rage"/>
              <a:buChar char="-"/>
            </a:pPr>
            <a:r>
              <a:rPr lang="en" sz="18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Probing</a:t>
            </a:r>
            <a:endParaRPr sz="18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rage"/>
              <a:buChar char="-"/>
            </a:pPr>
            <a:r>
              <a:rPr lang="en" sz="18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Delete</a:t>
            </a:r>
            <a:endParaRPr sz="18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rage"/>
              <a:buChar char="-"/>
            </a:pPr>
            <a:r>
              <a:rPr lang="en" sz="18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Cryptographic Hashing</a:t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739250" y="758050"/>
            <a:ext cx="3796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rgbClr val="000000"/>
                </a:highlight>
                <a:latin typeface="Oswald"/>
                <a:ea typeface="Oswald"/>
                <a:cs typeface="Oswald"/>
                <a:sym typeface="Oswald"/>
              </a:rPr>
              <a:t>목차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368825"/>
            <a:ext cx="8520600" cy="5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0000"/>
                </a:highlight>
              </a:rPr>
              <a:t>Open Addressing </a:t>
            </a:r>
            <a:endParaRPr>
              <a:highlight>
                <a:srgbClr val="000000"/>
              </a:highlight>
            </a:endParaRPr>
          </a:p>
        </p:txBody>
      </p:sp>
      <p:graphicFrame>
        <p:nvGraphicFramePr>
          <p:cNvPr id="74" name="Google Shape;74;p15"/>
          <p:cNvGraphicFramePr/>
          <p:nvPr/>
        </p:nvGraphicFramePr>
        <p:xfrm>
          <a:off x="1369075" y="18331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{706A7C2A-4116-4AAF-BFBB-9F6DBFB418F8}</a:tableStyleId>
              </a:tblPr>
              <a:tblGrid>
                <a:gridCol w="525550"/>
                <a:gridCol w="1720900"/>
              </a:tblGrid>
              <a:tr h="410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0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0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0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0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0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0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5" name="Google Shape;75;p15"/>
          <p:cNvSpPr txBox="1"/>
          <p:nvPr/>
        </p:nvSpPr>
        <p:spPr>
          <a:xfrm>
            <a:off x="334050" y="953850"/>
            <a:ext cx="8475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한 슬롯에 하나의 값만 저장되도록 하는 Array 방식의 해시.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해시값 충돌 시 다른 주소에 저장하므로 Open Addressing이라 함.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1175" y="1771363"/>
            <a:ext cx="4143375" cy="28765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205275" y="2282325"/>
            <a:ext cx="62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14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205275" y="1807525"/>
            <a:ext cx="62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21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2418213" y="1833175"/>
            <a:ext cx="62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21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80" name="Google Shape;80;p15"/>
          <p:cNvCxnSpPr>
            <a:stCxn id="77" idx="3"/>
          </p:cNvCxnSpPr>
          <p:nvPr/>
        </p:nvCxnSpPr>
        <p:spPr>
          <a:xfrm>
            <a:off x="827175" y="2482425"/>
            <a:ext cx="537300" cy="51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1" name="Google Shape;81;p15"/>
          <p:cNvCxnSpPr/>
          <p:nvPr/>
        </p:nvCxnSpPr>
        <p:spPr>
          <a:xfrm>
            <a:off x="827150" y="2005075"/>
            <a:ext cx="537300" cy="51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82" name="Google Shape;82;p15"/>
          <p:cNvSpPr txBox="1"/>
          <p:nvPr/>
        </p:nvSpPr>
        <p:spPr>
          <a:xfrm>
            <a:off x="205275" y="2682525"/>
            <a:ext cx="62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7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83" name="Google Shape;83;p15"/>
          <p:cNvCxnSpPr>
            <a:stCxn id="77" idx="3"/>
          </p:cNvCxnSpPr>
          <p:nvPr/>
        </p:nvCxnSpPr>
        <p:spPr>
          <a:xfrm flipH="1" rot="10800000">
            <a:off x="827175" y="2010225"/>
            <a:ext cx="503400" cy="472200"/>
          </a:xfrm>
          <a:prstGeom prst="straightConnector1">
            <a:avLst/>
          </a:prstGeom>
          <a:noFill/>
          <a:ln cap="flat" cmpd="sng" w="19050">
            <a:solidFill>
              <a:srgbClr val="F2808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4" name="Google Shape;84;p15"/>
          <p:cNvCxnSpPr>
            <a:stCxn id="82" idx="3"/>
          </p:cNvCxnSpPr>
          <p:nvPr/>
        </p:nvCxnSpPr>
        <p:spPr>
          <a:xfrm flipH="1" rot="10800000">
            <a:off x="827175" y="2122125"/>
            <a:ext cx="488400" cy="760500"/>
          </a:xfrm>
          <a:prstGeom prst="straightConnector1">
            <a:avLst/>
          </a:prstGeom>
          <a:noFill/>
          <a:ln cap="flat" cmpd="sng" w="19050">
            <a:solidFill>
              <a:srgbClr val="F2808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5" name="Google Shape;85;p15"/>
          <p:cNvCxnSpPr>
            <a:stCxn id="82" idx="3"/>
          </p:cNvCxnSpPr>
          <p:nvPr/>
        </p:nvCxnSpPr>
        <p:spPr>
          <a:xfrm flipH="1" rot="10800000">
            <a:off x="827175" y="2565225"/>
            <a:ext cx="495000" cy="317400"/>
          </a:xfrm>
          <a:prstGeom prst="straightConnector1">
            <a:avLst/>
          </a:prstGeom>
          <a:noFill/>
          <a:ln cap="flat" cmpd="sng" w="19050">
            <a:solidFill>
              <a:srgbClr val="F2808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6" name="Google Shape;86;p15"/>
          <p:cNvCxnSpPr/>
          <p:nvPr/>
        </p:nvCxnSpPr>
        <p:spPr>
          <a:xfrm>
            <a:off x="827175" y="2880075"/>
            <a:ext cx="537300" cy="51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87" name="Google Shape;87;p15"/>
          <p:cNvSpPr txBox="1"/>
          <p:nvPr/>
        </p:nvSpPr>
        <p:spPr>
          <a:xfrm>
            <a:off x="2418213" y="2282325"/>
            <a:ext cx="62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14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2418213" y="2682525"/>
            <a:ext cx="62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7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1208950" y="4757825"/>
            <a:ext cx="264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&lt; Open Addressing &gt;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5380300" y="4757825"/>
            <a:ext cx="264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&lt; Chaining &gt;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311700" y="368825"/>
            <a:ext cx="5139600" cy="5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0000"/>
                </a:highlight>
              </a:rPr>
              <a:t>Assumption</a:t>
            </a:r>
            <a:endParaRPr>
              <a:highlight>
                <a:srgbClr val="000000"/>
              </a:highlight>
            </a:endParaRPr>
          </a:p>
        </p:txBody>
      </p:sp>
      <p:graphicFrame>
        <p:nvGraphicFramePr>
          <p:cNvPr id="96" name="Google Shape;96;p16"/>
          <p:cNvGraphicFramePr/>
          <p:nvPr/>
        </p:nvGraphicFramePr>
        <p:xfrm>
          <a:off x="607075" y="18331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{706A7C2A-4116-4AAF-BFBB-9F6DBFB418F8}</a:tableStyleId>
              </a:tblPr>
              <a:tblGrid>
                <a:gridCol w="525550"/>
                <a:gridCol w="1720900"/>
              </a:tblGrid>
              <a:tr h="424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4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4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4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4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4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4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7" name="Google Shape;97;p16"/>
          <p:cNvSpPr txBox="1"/>
          <p:nvPr/>
        </p:nvSpPr>
        <p:spPr>
          <a:xfrm>
            <a:off x="1656213" y="1833175"/>
            <a:ext cx="62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21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1656213" y="2282325"/>
            <a:ext cx="62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14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1656213" y="2682525"/>
            <a:ext cx="62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7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3077325" y="3119425"/>
            <a:ext cx="41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Average"/>
                <a:ea typeface="Average"/>
                <a:cs typeface="Average"/>
                <a:sym typeface="Average"/>
              </a:rPr>
              <a:t>m </a:t>
            </a:r>
            <a:endParaRPr b="1" sz="1800"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01" name="Google Shape;101;p16"/>
          <p:cNvCxnSpPr>
            <a:stCxn id="100" idx="0"/>
          </p:cNvCxnSpPr>
          <p:nvPr/>
        </p:nvCxnSpPr>
        <p:spPr>
          <a:xfrm flipH="1" rot="5400000">
            <a:off x="2442675" y="2275975"/>
            <a:ext cx="1272900" cy="4140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6"/>
          <p:cNvCxnSpPr>
            <a:stCxn id="100" idx="2"/>
          </p:cNvCxnSpPr>
          <p:nvPr/>
        </p:nvCxnSpPr>
        <p:spPr>
          <a:xfrm rot="5400000">
            <a:off x="2450325" y="3941425"/>
            <a:ext cx="1257600" cy="4140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" name="Google Shape;103;p16"/>
          <p:cNvSpPr txBox="1"/>
          <p:nvPr/>
        </p:nvSpPr>
        <p:spPr>
          <a:xfrm>
            <a:off x="570425" y="1216250"/>
            <a:ext cx="408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Input: [21, 14, 7, 23, 13, …]  -&gt; </a:t>
            </a:r>
            <a:r>
              <a:rPr b="1" lang="en" sz="1800">
                <a:latin typeface="Average"/>
                <a:ea typeface="Average"/>
                <a:cs typeface="Average"/>
                <a:sym typeface="Average"/>
              </a:rPr>
              <a:t>n </a:t>
            </a:r>
            <a:r>
              <a:rPr lang="en" sz="1600">
                <a:latin typeface="Average"/>
                <a:ea typeface="Average"/>
                <a:cs typeface="Average"/>
                <a:sym typeface="Average"/>
              </a:rPr>
              <a:t>(Elems)</a:t>
            </a:r>
            <a:endParaRPr sz="16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3341350" y="31194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(Slots)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3985850" y="1925350"/>
            <a:ext cx="4988100" cy="21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verage"/>
              <a:buChar char="●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Each slot in the table can store one and only one entry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verage"/>
              <a:buChar char="●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Slot size </a:t>
            </a:r>
            <a:r>
              <a:rPr b="1" lang="en">
                <a:latin typeface="Average"/>
                <a:ea typeface="Average"/>
                <a:cs typeface="Average"/>
                <a:sym typeface="Average"/>
              </a:rPr>
              <a:t>m</a:t>
            </a:r>
            <a:r>
              <a:rPr lang="en">
                <a:latin typeface="Average"/>
                <a:ea typeface="Average"/>
                <a:cs typeface="Average"/>
                <a:sym typeface="Average"/>
              </a:rPr>
              <a:t> is less than or equal to elem size </a:t>
            </a:r>
            <a:r>
              <a:rPr b="1" lang="en">
                <a:latin typeface="Average"/>
                <a:ea typeface="Average"/>
                <a:cs typeface="Average"/>
                <a:sym typeface="Average"/>
              </a:rPr>
              <a:t>n</a:t>
            </a:r>
            <a:endParaRPr b="1"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verage"/>
              <a:buChar char="●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When </a:t>
            </a:r>
            <a:r>
              <a:rPr b="1" lang="en">
                <a:latin typeface="Average"/>
                <a:ea typeface="Average"/>
                <a:cs typeface="Average"/>
                <a:sym typeface="Average"/>
              </a:rPr>
              <a:t>U</a:t>
            </a:r>
            <a:r>
              <a:rPr lang="en">
                <a:latin typeface="Average"/>
                <a:ea typeface="Average"/>
                <a:cs typeface="Average"/>
                <a:sym typeface="Average"/>
              </a:rPr>
              <a:t> is universe of keys and </a:t>
            </a:r>
            <a:r>
              <a:rPr b="1" lang="en">
                <a:latin typeface="Average"/>
                <a:ea typeface="Average"/>
                <a:cs typeface="Average"/>
                <a:sym typeface="Average"/>
              </a:rPr>
              <a:t>T</a:t>
            </a:r>
            <a:r>
              <a:rPr lang="en">
                <a:latin typeface="Average"/>
                <a:ea typeface="Average"/>
                <a:cs typeface="Average"/>
                <a:sym typeface="Average"/>
              </a:rPr>
              <a:t> is trial count, hash function </a:t>
            </a:r>
            <a:r>
              <a:rPr b="1" lang="en">
                <a:latin typeface="Average"/>
                <a:ea typeface="Average"/>
                <a:cs typeface="Average"/>
                <a:sym typeface="Average"/>
              </a:rPr>
              <a:t>h(U, T)</a:t>
            </a:r>
            <a:r>
              <a:rPr lang="en">
                <a:latin typeface="Average"/>
                <a:ea typeface="Average"/>
                <a:cs typeface="Average"/>
                <a:sym typeface="Average"/>
              </a:rPr>
              <a:t> satisfies: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exend Medium"/>
                <a:ea typeface="Lexend Medium"/>
                <a:cs typeface="Lexend Medium"/>
                <a:sym typeface="Lexend Medium"/>
              </a:rPr>
              <a:t>    h: U x {0, 1, 2, … , m-1} -&gt; {0, 1, 2, … , m-1}</a:t>
            </a:r>
            <a:endParaRPr sz="1700">
              <a:latin typeface="Lexend Medium"/>
              <a:ea typeface="Lexend Medium"/>
              <a:cs typeface="Lexend Medium"/>
              <a:sym typeface="Lexen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4739900" y="4182025"/>
            <a:ext cx="3480000" cy="4002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Open Addressing Needs </a:t>
            </a:r>
            <a:r>
              <a:rPr b="1" lang="en">
                <a:latin typeface="Average"/>
                <a:ea typeface="Average"/>
                <a:cs typeface="Average"/>
                <a:sym typeface="Average"/>
              </a:rPr>
              <a:t>Probing</a:t>
            </a:r>
            <a:r>
              <a:rPr lang="en">
                <a:latin typeface="Average"/>
                <a:ea typeface="Average"/>
                <a:cs typeface="Average"/>
                <a:sym typeface="Average"/>
              </a:rPr>
              <a:t> !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368825"/>
            <a:ext cx="5139600" cy="5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0000"/>
                </a:highlight>
              </a:rPr>
              <a:t>Probing</a:t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726150" y="1004200"/>
            <a:ext cx="7691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Average"/>
                <a:ea typeface="Average"/>
                <a:cs typeface="Average"/>
                <a:sym typeface="Average"/>
              </a:rPr>
              <a:t>How will we resolve collisions and find an empty slot?</a:t>
            </a:r>
            <a:endParaRPr sz="17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1329600" y="1831775"/>
            <a:ext cx="6484800" cy="6465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Average"/>
                <a:ea typeface="Average"/>
                <a:cs typeface="Average"/>
                <a:sym typeface="Average"/>
              </a:rPr>
              <a:t>Uniform Hashing Assumption</a:t>
            </a:r>
            <a:br>
              <a:rPr b="1" lang="en" sz="1600">
                <a:latin typeface="Average"/>
                <a:ea typeface="Average"/>
                <a:cs typeface="Average"/>
                <a:sym typeface="Average"/>
              </a:rPr>
            </a:br>
            <a:r>
              <a:rPr lang="en">
                <a:latin typeface="Average"/>
                <a:ea typeface="Average"/>
                <a:cs typeface="Average"/>
                <a:sym typeface="Average"/>
              </a:rPr>
              <a:t>Each key is equally likely to have one of m! Permutation on its probe sequence</a:t>
            </a:r>
            <a:endParaRPr b="1" sz="1600"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14" name="Google Shape;114;p17"/>
          <p:cNvCxnSpPr>
            <a:stCxn id="112" idx="2"/>
          </p:cNvCxnSpPr>
          <p:nvPr/>
        </p:nvCxnSpPr>
        <p:spPr>
          <a:xfrm>
            <a:off x="4572000" y="1450600"/>
            <a:ext cx="5400" cy="3033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5" name="Google Shape;115;p17"/>
          <p:cNvSpPr/>
          <p:nvPr/>
        </p:nvSpPr>
        <p:spPr>
          <a:xfrm>
            <a:off x="1382775" y="3020025"/>
            <a:ext cx="1917000" cy="30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/>
          <p:nvPr/>
        </p:nvSpPr>
        <p:spPr>
          <a:xfrm>
            <a:off x="1382775" y="3323325"/>
            <a:ext cx="1917000" cy="30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7"/>
          <p:cNvSpPr/>
          <p:nvPr/>
        </p:nvSpPr>
        <p:spPr>
          <a:xfrm>
            <a:off x="1382775" y="3929925"/>
            <a:ext cx="1917000" cy="30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7"/>
          <p:cNvSpPr/>
          <p:nvPr/>
        </p:nvSpPr>
        <p:spPr>
          <a:xfrm>
            <a:off x="1382775" y="3626625"/>
            <a:ext cx="1917000" cy="30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7"/>
          <p:cNvSpPr/>
          <p:nvPr/>
        </p:nvSpPr>
        <p:spPr>
          <a:xfrm>
            <a:off x="1382775" y="4233225"/>
            <a:ext cx="1917000" cy="30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/>
          <p:nvPr/>
        </p:nvSpPr>
        <p:spPr>
          <a:xfrm>
            <a:off x="1382775" y="3020025"/>
            <a:ext cx="1917000" cy="303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7"/>
          <p:cNvSpPr/>
          <p:nvPr/>
        </p:nvSpPr>
        <p:spPr>
          <a:xfrm>
            <a:off x="1382775" y="3323325"/>
            <a:ext cx="1917000" cy="303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7"/>
          <p:cNvSpPr/>
          <p:nvPr/>
        </p:nvSpPr>
        <p:spPr>
          <a:xfrm>
            <a:off x="1382775" y="3929925"/>
            <a:ext cx="1917000" cy="303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7"/>
          <p:cNvSpPr/>
          <p:nvPr/>
        </p:nvSpPr>
        <p:spPr>
          <a:xfrm>
            <a:off x="1382775" y="3626625"/>
            <a:ext cx="1917000" cy="303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7"/>
          <p:cNvSpPr/>
          <p:nvPr/>
        </p:nvSpPr>
        <p:spPr>
          <a:xfrm>
            <a:off x="1382775" y="4233225"/>
            <a:ext cx="1917000" cy="303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7"/>
          <p:cNvSpPr txBox="1"/>
          <p:nvPr/>
        </p:nvSpPr>
        <p:spPr>
          <a:xfrm>
            <a:off x="1996275" y="2625250"/>
            <a:ext cx="69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(O)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535800" y="4636225"/>
            <a:ext cx="352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h(k, 0…4) = {0, 1, 2, 3, 4}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5905950" y="3020025"/>
            <a:ext cx="1917000" cy="303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7"/>
          <p:cNvSpPr txBox="1"/>
          <p:nvPr/>
        </p:nvSpPr>
        <p:spPr>
          <a:xfrm>
            <a:off x="6519450" y="2626813"/>
            <a:ext cx="69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(X)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9" name="Google Shape;129;p17"/>
          <p:cNvSpPr/>
          <p:nvPr/>
        </p:nvSpPr>
        <p:spPr>
          <a:xfrm>
            <a:off x="5905950" y="3323325"/>
            <a:ext cx="1917000" cy="30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7"/>
          <p:cNvSpPr/>
          <p:nvPr/>
        </p:nvSpPr>
        <p:spPr>
          <a:xfrm>
            <a:off x="5905950" y="3596625"/>
            <a:ext cx="1917000" cy="303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7"/>
          <p:cNvSpPr/>
          <p:nvPr/>
        </p:nvSpPr>
        <p:spPr>
          <a:xfrm>
            <a:off x="5905950" y="3899925"/>
            <a:ext cx="1917000" cy="30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7"/>
          <p:cNvSpPr/>
          <p:nvPr/>
        </p:nvSpPr>
        <p:spPr>
          <a:xfrm>
            <a:off x="5905950" y="4203225"/>
            <a:ext cx="1917000" cy="303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7"/>
          <p:cNvSpPr txBox="1"/>
          <p:nvPr/>
        </p:nvSpPr>
        <p:spPr>
          <a:xfrm>
            <a:off x="5103750" y="4636225"/>
            <a:ext cx="352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h(k, 0…4) = {0, 2, 4}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/>
          <p:nvPr/>
        </p:nvSpPr>
        <p:spPr>
          <a:xfrm>
            <a:off x="220650" y="228475"/>
            <a:ext cx="8780400" cy="531600"/>
          </a:xfrm>
          <a:prstGeom prst="rect">
            <a:avLst/>
          </a:prstGeom>
          <a:noFill/>
          <a:ln cap="flat" cmpd="sng" w="19050">
            <a:solidFill>
              <a:srgbClr val="3747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8"/>
          <p:cNvSpPr/>
          <p:nvPr/>
        </p:nvSpPr>
        <p:spPr>
          <a:xfrm>
            <a:off x="352725" y="350225"/>
            <a:ext cx="3805800" cy="296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Linear Probing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5029275" y="345925"/>
            <a:ext cx="3805800" cy="29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Double Hashing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1" name="Google Shape;141;p18"/>
          <p:cNvSpPr/>
          <p:nvPr/>
        </p:nvSpPr>
        <p:spPr>
          <a:xfrm>
            <a:off x="738375" y="1289725"/>
            <a:ext cx="1917000" cy="30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738375" y="1593025"/>
            <a:ext cx="1917000" cy="303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43" name="Google Shape;143;p18"/>
          <p:cNvSpPr/>
          <p:nvPr/>
        </p:nvSpPr>
        <p:spPr>
          <a:xfrm>
            <a:off x="738375" y="1896325"/>
            <a:ext cx="1917000" cy="303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738375" y="2199625"/>
            <a:ext cx="1917000" cy="303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145" name="Google Shape;145;p18"/>
          <p:cNvSpPr/>
          <p:nvPr/>
        </p:nvSpPr>
        <p:spPr>
          <a:xfrm>
            <a:off x="738375" y="2502925"/>
            <a:ext cx="1917000" cy="30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8"/>
          <p:cNvSpPr txBox="1"/>
          <p:nvPr/>
        </p:nvSpPr>
        <p:spPr>
          <a:xfrm>
            <a:off x="2925675" y="1602825"/>
            <a:ext cx="5774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verage"/>
                <a:ea typeface="Average"/>
                <a:cs typeface="Average"/>
                <a:sym typeface="Average"/>
              </a:rPr>
              <a:t>If there’s a collision, assign the value to the next free space</a:t>
            </a:r>
            <a:endParaRPr sz="16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7" name="Google Shape;147;p18"/>
          <p:cNvSpPr txBox="1"/>
          <p:nvPr/>
        </p:nvSpPr>
        <p:spPr>
          <a:xfrm>
            <a:off x="2925675" y="1960225"/>
            <a:ext cx="5774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Average"/>
                <a:ea typeface="Average"/>
                <a:cs typeface="Average"/>
                <a:sym typeface="Average"/>
              </a:rPr>
              <a:t>h(k, i) = h’(k) + i</a:t>
            </a:r>
            <a:endParaRPr b="1" sz="16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8" name="Google Shape;148;p18"/>
          <p:cNvSpPr txBox="1"/>
          <p:nvPr/>
        </p:nvSpPr>
        <p:spPr>
          <a:xfrm>
            <a:off x="3707325" y="2295450"/>
            <a:ext cx="421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ex) h’(k) = k mod 6</a:t>
            </a:r>
            <a:endParaRPr i="1"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9" name="Google Shape;149;p18"/>
          <p:cNvSpPr txBox="1"/>
          <p:nvPr/>
        </p:nvSpPr>
        <p:spPr>
          <a:xfrm>
            <a:off x="352725" y="1241275"/>
            <a:ext cx="17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0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0" name="Google Shape;150;p18"/>
          <p:cNvSpPr txBox="1"/>
          <p:nvPr/>
        </p:nvSpPr>
        <p:spPr>
          <a:xfrm>
            <a:off x="352725" y="1544575"/>
            <a:ext cx="17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1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1" name="Google Shape;151;p18"/>
          <p:cNvSpPr txBox="1"/>
          <p:nvPr/>
        </p:nvSpPr>
        <p:spPr>
          <a:xfrm>
            <a:off x="352725" y="1847875"/>
            <a:ext cx="17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2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2" name="Google Shape;152;p18"/>
          <p:cNvSpPr txBox="1"/>
          <p:nvPr/>
        </p:nvSpPr>
        <p:spPr>
          <a:xfrm>
            <a:off x="352725" y="2151175"/>
            <a:ext cx="17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3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3" name="Google Shape;153;p18"/>
          <p:cNvSpPr txBox="1"/>
          <p:nvPr/>
        </p:nvSpPr>
        <p:spPr>
          <a:xfrm>
            <a:off x="352725" y="2502925"/>
            <a:ext cx="17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4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4" name="Google Shape;154;p18"/>
          <p:cNvSpPr txBox="1"/>
          <p:nvPr/>
        </p:nvSpPr>
        <p:spPr>
          <a:xfrm>
            <a:off x="1021050" y="3591475"/>
            <a:ext cx="71019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Average"/>
                <a:ea typeface="Average"/>
                <a:cs typeface="Average"/>
                <a:sym typeface="Average"/>
              </a:rPr>
              <a:t>But Linear Probing can result in </a:t>
            </a:r>
            <a:r>
              <a:rPr b="1" lang="en" sz="1900">
                <a:latin typeface="Average"/>
                <a:ea typeface="Average"/>
                <a:cs typeface="Average"/>
                <a:sym typeface="Average"/>
              </a:rPr>
              <a:t>clustering</a:t>
            </a:r>
            <a:r>
              <a:rPr lang="en" sz="1900">
                <a:latin typeface="Average"/>
                <a:ea typeface="Average"/>
                <a:cs typeface="Average"/>
                <a:sym typeface="Average"/>
              </a:rPr>
              <a:t>,</a:t>
            </a:r>
            <a:endParaRPr sz="19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Average"/>
                <a:ea typeface="Average"/>
                <a:cs typeface="Average"/>
                <a:sym typeface="Average"/>
              </a:rPr>
              <a:t>which slows down hash’s performance.</a:t>
            </a:r>
            <a:endParaRPr sz="19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5" name="Google Shape;155;p18"/>
          <p:cNvSpPr/>
          <p:nvPr/>
        </p:nvSpPr>
        <p:spPr>
          <a:xfrm>
            <a:off x="738375" y="2806225"/>
            <a:ext cx="1917000" cy="30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8"/>
          <p:cNvSpPr txBox="1"/>
          <p:nvPr/>
        </p:nvSpPr>
        <p:spPr>
          <a:xfrm>
            <a:off x="352725" y="2757775"/>
            <a:ext cx="17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5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/>
          <p:nvPr/>
        </p:nvSpPr>
        <p:spPr>
          <a:xfrm>
            <a:off x="738375" y="2604625"/>
            <a:ext cx="1917000" cy="30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9"/>
          <p:cNvSpPr/>
          <p:nvPr/>
        </p:nvSpPr>
        <p:spPr>
          <a:xfrm>
            <a:off x="738375" y="3817825"/>
            <a:ext cx="1917000" cy="30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9"/>
          <p:cNvSpPr/>
          <p:nvPr/>
        </p:nvSpPr>
        <p:spPr>
          <a:xfrm>
            <a:off x="738375" y="2313300"/>
            <a:ext cx="1917000" cy="30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9"/>
          <p:cNvSpPr/>
          <p:nvPr/>
        </p:nvSpPr>
        <p:spPr>
          <a:xfrm>
            <a:off x="220650" y="228475"/>
            <a:ext cx="8780400" cy="531600"/>
          </a:xfrm>
          <a:prstGeom prst="rect">
            <a:avLst/>
          </a:prstGeom>
          <a:noFill/>
          <a:ln cap="flat" cmpd="sng" w="19050">
            <a:solidFill>
              <a:srgbClr val="3747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9"/>
          <p:cNvSpPr/>
          <p:nvPr/>
        </p:nvSpPr>
        <p:spPr>
          <a:xfrm>
            <a:off x="352725" y="350225"/>
            <a:ext cx="3805800" cy="29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Linear Probing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6" name="Google Shape;166;p19"/>
          <p:cNvSpPr/>
          <p:nvPr/>
        </p:nvSpPr>
        <p:spPr>
          <a:xfrm>
            <a:off x="5029275" y="345925"/>
            <a:ext cx="3805800" cy="296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Double Hashing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67" name="Google Shape;167;p19"/>
          <p:cNvSpPr txBox="1"/>
          <p:nvPr/>
        </p:nvSpPr>
        <p:spPr>
          <a:xfrm>
            <a:off x="1723500" y="984288"/>
            <a:ext cx="5774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verage"/>
                <a:ea typeface="Average"/>
                <a:cs typeface="Average"/>
                <a:sym typeface="Average"/>
              </a:rPr>
              <a:t>Use two hash functions to resolve clustering </a:t>
            </a:r>
            <a:endParaRPr sz="16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8" name="Google Shape;168;p19"/>
          <p:cNvSpPr txBox="1"/>
          <p:nvPr/>
        </p:nvSpPr>
        <p:spPr>
          <a:xfrm>
            <a:off x="1723500" y="1341688"/>
            <a:ext cx="5774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Average"/>
                <a:ea typeface="Average"/>
                <a:cs typeface="Average"/>
                <a:sym typeface="Average"/>
              </a:rPr>
              <a:t>h(k, i) = [ h</a:t>
            </a:r>
            <a:r>
              <a:rPr b="1" baseline="-25000" lang="en" sz="1600">
                <a:latin typeface="Average"/>
                <a:ea typeface="Average"/>
                <a:cs typeface="Average"/>
                <a:sym typeface="Average"/>
              </a:rPr>
              <a:t>1</a:t>
            </a:r>
            <a:r>
              <a:rPr b="1" lang="en" sz="1600">
                <a:latin typeface="Average"/>
                <a:ea typeface="Average"/>
                <a:cs typeface="Average"/>
                <a:sym typeface="Average"/>
              </a:rPr>
              <a:t>(k) + h</a:t>
            </a:r>
            <a:r>
              <a:rPr b="1" baseline="-25000" lang="en" sz="1600">
                <a:latin typeface="Average"/>
                <a:ea typeface="Average"/>
                <a:cs typeface="Average"/>
                <a:sym typeface="Average"/>
              </a:rPr>
              <a:t>2</a:t>
            </a:r>
            <a:r>
              <a:rPr b="1" lang="en" sz="1600">
                <a:latin typeface="Average"/>
                <a:ea typeface="Average"/>
                <a:cs typeface="Average"/>
                <a:sym typeface="Average"/>
              </a:rPr>
              <a:t>(k) * i ] mod m</a:t>
            </a:r>
            <a:endParaRPr b="1" sz="16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9" name="Google Shape;169;p19"/>
          <p:cNvSpPr txBox="1"/>
          <p:nvPr/>
        </p:nvSpPr>
        <p:spPr>
          <a:xfrm>
            <a:off x="2505150" y="1676913"/>
            <a:ext cx="421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ex) h</a:t>
            </a:r>
            <a:r>
              <a:rPr baseline="-25000" i="1" lang="en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1</a:t>
            </a:r>
            <a:r>
              <a:rPr i="1" lang="en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(k) = k mod </a:t>
            </a:r>
            <a:r>
              <a:rPr i="1" lang="en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7</a:t>
            </a:r>
            <a:r>
              <a:rPr i="1" lang="en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, h</a:t>
            </a:r>
            <a:r>
              <a:rPr baseline="-25000" i="1" lang="en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2</a:t>
            </a:r>
            <a:r>
              <a:rPr i="1" lang="en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(k) = k mod </a:t>
            </a:r>
            <a:r>
              <a:rPr i="1" lang="en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11</a:t>
            </a:r>
            <a:endParaRPr baseline="-25000" i="1"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0" name="Google Shape;170;p19"/>
          <p:cNvSpPr/>
          <p:nvPr/>
        </p:nvSpPr>
        <p:spPr>
          <a:xfrm>
            <a:off x="738375" y="2313300"/>
            <a:ext cx="1917000" cy="303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71</a:t>
            </a:r>
            <a:endParaRPr/>
          </a:p>
        </p:txBody>
      </p:sp>
      <p:sp>
        <p:nvSpPr>
          <p:cNvPr id="171" name="Google Shape;171;p19"/>
          <p:cNvSpPr/>
          <p:nvPr/>
        </p:nvSpPr>
        <p:spPr>
          <a:xfrm>
            <a:off x="738375" y="2604625"/>
            <a:ext cx="1917000" cy="303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72" name="Google Shape;172;p19"/>
          <p:cNvSpPr/>
          <p:nvPr/>
        </p:nvSpPr>
        <p:spPr>
          <a:xfrm>
            <a:off x="738375" y="2907925"/>
            <a:ext cx="1917000" cy="30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9"/>
          <p:cNvSpPr/>
          <p:nvPr/>
        </p:nvSpPr>
        <p:spPr>
          <a:xfrm>
            <a:off x="738375" y="3211225"/>
            <a:ext cx="1917000" cy="30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9"/>
          <p:cNvSpPr/>
          <p:nvPr/>
        </p:nvSpPr>
        <p:spPr>
          <a:xfrm>
            <a:off x="738375" y="3514525"/>
            <a:ext cx="1917000" cy="30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9"/>
          <p:cNvSpPr txBox="1"/>
          <p:nvPr/>
        </p:nvSpPr>
        <p:spPr>
          <a:xfrm>
            <a:off x="352725" y="2252875"/>
            <a:ext cx="17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0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6" name="Google Shape;176;p19"/>
          <p:cNvSpPr txBox="1"/>
          <p:nvPr/>
        </p:nvSpPr>
        <p:spPr>
          <a:xfrm>
            <a:off x="352725" y="2556175"/>
            <a:ext cx="17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1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7" name="Google Shape;177;p19"/>
          <p:cNvSpPr txBox="1"/>
          <p:nvPr/>
        </p:nvSpPr>
        <p:spPr>
          <a:xfrm>
            <a:off x="352725" y="2859475"/>
            <a:ext cx="17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2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8" name="Google Shape;178;p19"/>
          <p:cNvSpPr txBox="1"/>
          <p:nvPr/>
        </p:nvSpPr>
        <p:spPr>
          <a:xfrm>
            <a:off x="352725" y="3162775"/>
            <a:ext cx="17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3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9" name="Google Shape;179;p19"/>
          <p:cNvSpPr txBox="1"/>
          <p:nvPr/>
        </p:nvSpPr>
        <p:spPr>
          <a:xfrm>
            <a:off x="352725" y="3514525"/>
            <a:ext cx="17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4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0" name="Google Shape;180;p19"/>
          <p:cNvSpPr/>
          <p:nvPr/>
        </p:nvSpPr>
        <p:spPr>
          <a:xfrm>
            <a:off x="738375" y="3817825"/>
            <a:ext cx="1917000" cy="303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sp>
        <p:nvSpPr>
          <p:cNvPr id="181" name="Google Shape;181;p19"/>
          <p:cNvSpPr txBox="1"/>
          <p:nvPr/>
        </p:nvSpPr>
        <p:spPr>
          <a:xfrm>
            <a:off x="352725" y="3769375"/>
            <a:ext cx="17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5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2" name="Google Shape;182;p19"/>
          <p:cNvSpPr txBox="1"/>
          <p:nvPr/>
        </p:nvSpPr>
        <p:spPr>
          <a:xfrm>
            <a:off x="2778200" y="2556175"/>
            <a:ext cx="352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h(1, </a:t>
            </a:r>
            <a:r>
              <a:rPr b="1" lang="en">
                <a:latin typeface="Average"/>
                <a:ea typeface="Average"/>
                <a:cs typeface="Average"/>
                <a:sym typeface="Average"/>
              </a:rPr>
              <a:t>0</a:t>
            </a:r>
            <a:r>
              <a:rPr lang="en">
                <a:latin typeface="Average"/>
                <a:ea typeface="Average"/>
                <a:cs typeface="Average"/>
                <a:sym typeface="Average"/>
              </a:rPr>
              <a:t>) = (1 + 1 * 0) mod 6 = 1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3" name="Google Shape;183;p19"/>
          <p:cNvSpPr txBox="1"/>
          <p:nvPr/>
        </p:nvSpPr>
        <p:spPr>
          <a:xfrm>
            <a:off x="6470675" y="2556175"/>
            <a:ext cx="240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h</a:t>
            </a:r>
            <a:r>
              <a:rPr baseline="-25000" lang="en">
                <a:latin typeface="Average"/>
                <a:ea typeface="Average"/>
                <a:cs typeface="Average"/>
                <a:sym typeface="Average"/>
              </a:rPr>
              <a:t>1</a:t>
            </a:r>
            <a:r>
              <a:rPr lang="en">
                <a:latin typeface="Average"/>
                <a:ea typeface="Average"/>
                <a:cs typeface="Average"/>
                <a:sym typeface="Average"/>
              </a:rPr>
              <a:t>(1) = 1, h</a:t>
            </a:r>
            <a:r>
              <a:rPr baseline="-25000" lang="en">
                <a:latin typeface="Average"/>
                <a:ea typeface="Average"/>
                <a:cs typeface="Average"/>
                <a:sym typeface="Average"/>
              </a:rPr>
              <a:t>2</a:t>
            </a:r>
            <a:r>
              <a:rPr lang="en">
                <a:latin typeface="Average"/>
                <a:ea typeface="Average"/>
                <a:cs typeface="Average"/>
                <a:sym typeface="Average"/>
              </a:rPr>
              <a:t>(1) = 1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4" name="Google Shape;184;p19"/>
          <p:cNvSpPr txBox="1"/>
          <p:nvPr/>
        </p:nvSpPr>
        <p:spPr>
          <a:xfrm>
            <a:off x="2778200" y="3773875"/>
            <a:ext cx="352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h(15, </a:t>
            </a:r>
            <a:r>
              <a:rPr b="1" lang="en">
                <a:latin typeface="Average"/>
                <a:ea typeface="Average"/>
                <a:cs typeface="Average"/>
                <a:sym typeface="Average"/>
              </a:rPr>
              <a:t>1</a:t>
            </a:r>
            <a:r>
              <a:rPr lang="en">
                <a:latin typeface="Average"/>
                <a:ea typeface="Average"/>
                <a:cs typeface="Average"/>
                <a:sym typeface="Average"/>
              </a:rPr>
              <a:t>) = (1 + 4 * 1) mod 6 = 5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5" name="Google Shape;185;p19"/>
          <p:cNvSpPr txBox="1"/>
          <p:nvPr/>
        </p:nvSpPr>
        <p:spPr>
          <a:xfrm>
            <a:off x="6470675" y="3773875"/>
            <a:ext cx="240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h</a:t>
            </a:r>
            <a:r>
              <a:rPr baseline="-25000" lang="en">
                <a:latin typeface="Average"/>
                <a:ea typeface="Average"/>
                <a:cs typeface="Average"/>
                <a:sym typeface="Average"/>
              </a:rPr>
              <a:t>1</a:t>
            </a:r>
            <a:r>
              <a:rPr lang="en">
                <a:latin typeface="Average"/>
                <a:ea typeface="Average"/>
                <a:cs typeface="Average"/>
                <a:sym typeface="Average"/>
              </a:rPr>
              <a:t>(15</a:t>
            </a:r>
            <a:r>
              <a:rPr lang="en">
                <a:latin typeface="Average"/>
                <a:ea typeface="Average"/>
                <a:cs typeface="Average"/>
                <a:sym typeface="Average"/>
              </a:rPr>
              <a:t>) = 1, h</a:t>
            </a:r>
            <a:r>
              <a:rPr baseline="-25000" lang="en">
                <a:latin typeface="Average"/>
                <a:ea typeface="Average"/>
                <a:cs typeface="Average"/>
                <a:sym typeface="Average"/>
              </a:rPr>
              <a:t>2</a:t>
            </a:r>
            <a:r>
              <a:rPr lang="en">
                <a:latin typeface="Average"/>
                <a:ea typeface="Average"/>
                <a:cs typeface="Average"/>
                <a:sym typeface="Average"/>
              </a:rPr>
              <a:t>(15) </a:t>
            </a:r>
            <a:r>
              <a:rPr lang="en">
                <a:latin typeface="Average"/>
                <a:ea typeface="Average"/>
                <a:cs typeface="Average"/>
                <a:sym typeface="Average"/>
              </a:rPr>
              <a:t>= 4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6" name="Google Shape;186;p19"/>
          <p:cNvSpPr txBox="1"/>
          <p:nvPr/>
        </p:nvSpPr>
        <p:spPr>
          <a:xfrm>
            <a:off x="2778200" y="2248375"/>
            <a:ext cx="352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h(71, </a:t>
            </a:r>
            <a:r>
              <a:rPr b="1" lang="en">
                <a:latin typeface="Average"/>
                <a:ea typeface="Average"/>
                <a:cs typeface="Average"/>
                <a:sym typeface="Average"/>
              </a:rPr>
              <a:t>1</a:t>
            </a:r>
            <a:r>
              <a:rPr lang="en">
                <a:latin typeface="Average"/>
                <a:ea typeface="Average"/>
                <a:cs typeface="Average"/>
                <a:sym typeface="Average"/>
              </a:rPr>
              <a:t>) = (1 + 5 * 1) mod 6 = 0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7" name="Google Shape;187;p19"/>
          <p:cNvSpPr txBox="1"/>
          <p:nvPr/>
        </p:nvSpPr>
        <p:spPr>
          <a:xfrm>
            <a:off x="6470675" y="2248375"/>
            <a:ext cx="240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h</a:t>
            </a:r>
            <a:r>
              <a:rPr baseline="-25000" lang="en">
                <a:latin typeface="Average"/>
                <a:ea typeface="Average"/>
                <a:cs typeface="Average"/>
                <a:sym typeface="Average"/>
              </a:rPr>
              <a:t>1</a:t>
            </a:r>
            <a:r>
              <a:rPr lang="en">
                <a:latin typeface="Average"/>
                <a:ea typeface="Average"/>
                <a:cs typeface="Average"/>
                <a:sym typeface="Average"/>
              </a:rPr>
              <a:t>(71) = 1, h</a:t>
            </a:r>
            <a:r>
              <a:rPr baseline="-25000" lang="en">
                <a:latin typeface="Average"/>
                <a:ea typeface="Average"/>
                <a:cs typeface="Average"/>
                <a:sym typeface="Average"/>
              </a:rPr>
              <a:t>2</a:t>
            </a:r>
            <a:r>
              <a:rPr lang="en">
                <a:latin typeface="Average"/>
                <a:ea typeface="Average"/>
                <a:cs typeface="Average"/>
                <a:sym typeface="Average"/>
              </a:rPr>
              <a:t>(71) = 5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8" name="Google Shape;188;p19"/>
          <p:cNvSpPr txBox="1"/>
          <p:nvPr/>
        </p:nvSpPr>
        <p:spPr>
          <a:xfrm>
            <a:off x="824625" y="4287225"/>
            <a:ext cx="616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We still need modification over those hash functions.</a:t>
            </a:r>
            <a:br>
              <a:rPr lang="en">
                <a:latin typeface="Average"/>
                <a:ea typeface="Average"/>
                <a:cs typeface="Average"/>
                <a:sym typeface="Average"/>
              </a:rPr>
            </a:br>
            <a:r>
              <a:rPr lang="en">
                <a:latin typeface="Average"/>
                <a:ea typeface="Average"/>
                <a:cs typeface="Average"/>
                <a:sym typeface="Average"/>
              </a:rPr>
              <a:t>Try 77, 154, … and 11, 22, 33, … it will always return the same value.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89" name="Google Shape;1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575" y="4442625"/>
            <a:ext cx="304800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9"/>
          <p:cNvSpPr txBox="1"/>
          <p:nvPr/>
        </p:nvSpPr>
        <p:spPr>
          <a:xfrm>
            <a:off x="1000875" y="1901125"/>
            <a:ext cx="139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m = </a:t>
            </a:r>
            <a:r>
              <a:rPr lang="en">
                <a:latin typeface="Average"/>
                <a:ea typeface="Average"/>
                <a:cs typeface="Average"/>
                <a:sym typeface="Average"/>
              </a:rPr>
              <a:t>6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0"/>
          <p:cNvSpPr/>
          <p:nvPr/>
        </p:nvSpPr>
        <p:spPr>
          <a:xfrm>
            <a:off x="220650" y="228475"/>
            <a:ext cx="8780400" cy="531600"/>
          </a:xfrm>
          <a:prstGeom prst="rect">
            <a:avLst/>
          </a:prstGeom>
          <a:noFill/>
          <a:ln cap="flat" cmpd="sng" w="19050">
            <a:solidFill>
              <a:srgbClr val="3747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0"/>
          <p:cNvSpPr/>
          <p:nvPr/>
        </p:nvSpPr>
        <p:spPr>
          <a:xfrm>
            <a:off x="352725" y="350225"/>
            <a:ext cx="3805800" cy="29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Linear Probing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7" name="Google Shape;197;p20"/>
          <p:cNvSpPr/>
          <p:nvPr/>
        </p:nvSpPr>
        <p:spPr>
          <a:xfrm>
            <a:off x="5029275" y="345925"/>
            <a:ext cx="3805800" cy="296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Double Hashing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98" name="Google Shape;198;p20"/>
          <p:cNvSpPr txBox="1"/>
          <p:nvPr/>
        </p:nvSpPr>
        <p:spPr>
          <a:xfrm>
            <a:off x="220650" y="1580063"/>
            <a:ext cx="5774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Average"/>
                <a:ea typeface="Average"/>
                <a:cs typeface="Average"/>
                <a:sym typeface="Average"/>
              </a:rPr>
              <a:t># Observation</a:t>
            </a:r>
            <a:endParaRPr b="1" sz="16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99" name="Google Shape;199;p20"/>
          <p:cNvSpPr txBox="1"/>
          <p:nvPr/>
        </p:nvSpPr>
        <p:spPr>
          <a:xfrm>
            <a:off x="312625" y="1943150"/>
            <a:ext cx="865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verage"/>
              <a:buChar char="-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Once k is decided, h</a:t>
            </a:r>
            <a:r>
              <a:rPr baseline="-25000" lang="en">
                <a:latin typeface="Average"/>
                <a:ea typeface="Average"/>
                <a:cs typeface="Average"/>
                <a:sym typeface="Average"/>
              </a:rPr>
              <a:t>1</a:t>
            </a:r>
            <a:r>
              <a:rPr lang="en">
                <a:latin typeface="Average"/>
                <a:ea typeface="Average"/>
                <a:cs typeface="Average"/>
                <a:sym typeface="Average"/>
              </a:rPr>
              <a:t>(k) and h</a:t>
            </a:r>
            <a:r>
              <a:rPr baseline="-25000" lang="en">
                <a:latin typeface="Average"/>
                <a:ea typeface="Average"/>
                <a:cs typeface="Average"/>
                <a:sym typeface="Average"/>
              </a:rPr>
              <a:t>2</a:t>
            </a:r>
            <a:r>
              <a:rPr lang="en">
                <a:latin typeface="Average"/>
                <a:ea typeface="Average"/>
                <a:cs typeface="Average"/>
                <a:sym typeface="Average"/>
              </a:rPr>
              <a:t>(k) are constants, only i is variable.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verage"/>
              <a:buChar char="-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A cycle in hash values happens with period in relation to GCD between m and h</a:t>
            </a:r>
            <a:r>
              <a:rPr baseline="-25000" lang="en">
                <a:latin typeface="Average"/>
                <a:ea typeface="Average"/>
                <a:cs typeface="Average"/>
                <a:sym typeface="Average"/>
              </a:rPr>
              <a:t>2</a:t>
            </a:r>
            <a:r>
              <a:rPr lang="en">
                <a:latin typeface="Average"/>
                <a:ea typeface="Average"/>
                <a:cs typeface="Average"/>
                <a:sym typeface="Average"/>
              </a:rPr>
              <a:t>(k). 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00" name="Google Shape;200;p20"/>
          <p:cNvSpPr txBox="1"/>
          <p:nvPr/>
        </p:nvSpPr>
        <p:spPr>
          <a:xfrm>
            <a:off x="220650" y="3610938"/>
            <a:ext cx="5774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Average"/>
                <a:ea typeface="Average"/>
                <a:cs typeface="Average"/>
                <a:sym typeface="Average"/>
              </a:rPr>
              <a:t># Solution</a:t>
            </a:r>
            <a:endParaRPr b="1" sz="16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01" name="Google Shape;201;p20"/>
          <p:cNvSpPr txBox="1"/>
          <p:nvPr/>
        </p:nvSpPr>
        <p:spPr>
          <a:xfrm>
            <a:off x="1675675" y="905213"/>
            <a:ext cx="5774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Average"/>
                <a:ea typeface="Average"/>
                <a:cs typeface="Average"/>
                <a:sym typeface="Average"/>
              </a:rPr>
              <a:t>h(k, i) = { h</a:t>
            </a:r>
            <a:r>
              <a:rPr b="1" baseline="-25000" lang="en" sz="1600">
                <a:latin typeface="Average"/>
                <a:ea typeface="Average"/>
                <a:cs typeface="Average"/>
                <a:sym typeface="Average"/>
              </a:rPr>
              <a:t>1</a:t>
            </a:r>
            <a:r>
              <a:rPr b="1" lang="en" sz="1600">
                <a:latin typeface="Average"/>
                <a:ea typeface="Average"/>
                <a:cs typeface="Average"/>
                <a:sym typeface="Average"/>
              </a:rPr>
              <a:t>(k) + h</a:t>
            </a:r>
            <a:r>
              <a:rPr b="1" baseline="-25000" lang="en" sz="1600">
                <a:latin typeface="Average"/>
                <a:ea typeface="Average"/>
                <a:cs typeface="Average"/>
                <a:sym typeface="Average"/>
              </a:rPr>
              <a:t>2</a:t>
            </a:r>
            <a:r>
              <a:rPr b="1" lang="en" sz="1600">
                <a:latin typeface="Average"/>
                <a:ea typeface="Average"/>
                <a:cs typeface="Average"/>
                <a:sym typeface="Average"/>
              </a:rPr>
              <a:t>(k) * i } mod m</a:t>
            </a:r>
            <a:endParaRPr b="1" sz="16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02" name="Google Shape;202;p20"/>
          <p:cNvSpPr txBox="1"/>
          <p:nvPr/>
        </p:nvSpPr>
        <p:spPr>
          <a:xfrm>
            <a:off x="2457325" y="1240438"/>
            <a:ext cx="421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h</a:t>
            </a:r>
            <a:r>
              <a:rPr baseline="-25000" i="1" lang="en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1</a:t>
            </a:r>
            <a:r>
              <a:rPr i="1" lang="en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(k) = k mod 7, h</a:t>
            </a:r>
            <a:r>
              <a:rPr baseline="-25000" i="1" lang="en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2</a:t>
            </a:r>
            <a:r>
              <a:rPr i="1" lang="en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(k) = k mod 11, m = 6</a:t>
            </a:r>
            <a:endParaRPr baseline="-25000" i="1"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03" name="Google Shape;203;p20"/>
          <p:cNvSpPr txBox="1"/>
          <p:nvPr/>
        </p:nvSpPr>
        <p:spPr>
          <a:xfrm>
            <a:off x="336225" y="2485200"/>
            <a:ext cx="849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verage"/>
              <a:buAutoNum type="arabicParenBoth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when k is 14, h(14) = 0, h(14) = 3, </a:t>
            </a:r>
            <a:r>
              <a:rPr b="1" lang="en">
                <a:latin typeface="Average"/>
                <a:ea typeface="Average"/>
                <a:cs typeface="Average"/>
                <a:sym typeface="Average"/>
              </a:rPr>
              <a:t>h(14, i) = (0 + </a:t>
            </a:r>
            <a:r>
              <a:rPr b="1" lang="en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3</a:t>
            </a:r>
            <a:r>
              <a:rPr b="1" lang="en">
                <a:latin typeface="Average"/>
                <a:ea typeface="Average"/>
                <a:cs typeface="Average"/>
                <a:sym typeface="Average"/>
              </a:rPr>
              <a:t>*i) mod </a:t>
            </a:r>
            <a:r>
              <a:rPr b="1" lang="en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6</a:t>
            </a:r>
            <a:r>
              <a:rPr b="1" lang="en">
                <a:latin typeface="Average"/>
                <a:ea typeface="Average"/>
                <a:cs typeface="Average"/>
                <a:sym typeface="Average"/>
              </a:rPr>
              <a:t> = [3, 0, </a:t>
            </a:r>
            <a:r>
              <a:rPr lang="en">
                <a:latin typeface="Average"/>
                <a:ea typeface="Average"/>
                <a:cs typeface="Average"/>
                <a:sym typeface="Average"/>
              </a:rPr>
              <a:t>3, 0, …</a:t>
            </a:r>
            <a:r>
              <a:rPr b="1" lang="en">
                <a:latin typeface="Average"/>
                <a:ea typeface="Average"/>
                <a:cs typeface="Average"/>
                <a:sym typeface="Average"/>
              </a:rPr>
              <a:t>]</a:t>
            </a:r>
            <a:endParaRPr b="1"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verage"/>
              <a:buAutoNum type="arabicParenBoth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when k is 13, h(13) = 6, h(13) = 2, </a:t>
            </a:r>
            <a:r>
              <a:rPr b="1" lang="en">
                <a:latin typeface="Average"/>
                <a:ea typeface="Average"/>
                <a:cs typeface="Average"/>
                <a:sym typeface="Average"/>
              </a:rPr>
              <a:t>h(13, i) = (6 + </a:t>
            </a:r>
            <a:r>
              <a:rPr b="1" lang="en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2</a:t>
            </a:r>
            <a:r>
              <a:rPr b="1" lang="en">
                <a:latin typeface="Average"/>
                <a:ea typeface="Average"/>
                <a:cs typeface="Average"/>
                <a:sym typeface="Average"/>
              </a:rPr>
              <a:t>*i) mod </a:t>
            </a:r>
            <a:r>
              <a:rPr b="1" lang="en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6</a:t>
            </a:r>
            <a:r>
              <a:rPr b="1" lang="en">
                <a:latin typeface="Average"/>
                <a:ea typeface="Average"/>
                <a:cs typeface="Average"/>
                <a:sym typeface="Average"/>
              </a:rPr>
              <a:t> = [0, 2, 4, </a:t>
            </a:r>
            <a:r>
              <a:rPr lang="en">
                <a:latin typeface="Average"/>
                <a:ea typeface="Average"/>
                <a:cs typeface="Average"/>
                <a:sym typeface="Average"/>
              </a:rPr>
              <a:t>0, 2, 0, …</a:t>
            </a:r>
            <a:r>
              <a:rPr b="1" lang="en">
                <a:latin typeface="Average"/>
                <a:ea typeface="Average"/>
                <a:cs typeface="Average"/>
                <a:sym typeface="Average"/>
              </a:rPr>
              <a:t>]</a:t>
            </a:r>
            <a:endParaRPr b="1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04" name="Google Shape;204;p20"/>
          <p:cNvSpPr txBox="1"/>
          <p:nvPr/>
        </p:nvSpPr>
        <p:spPr>
          <a:xfrm>
            <a:off x="271325" y="3999200"/>
            <a:ext cx="852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Ensure that GCD between m and h(k) is 1, so that the length of cycle is m (size of the array)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05" name="Google Shape;205;p20"/>
          <p:cNvSpPr txBox="1"/>
          <p:nvPr/>
        </p:nvSpPr>
        <p:spPr>
          <a:xfrm>
            <a:off x="3633925" y="4407950"/>
            <a:ext cx="1858200" cy="4002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verage"/>
                <a:ea typeface="Average"/>
                <a:cs typeface="Average"/>
                <a:sym typeface="Average"/>
              </a:rPr>
              <a:t>m = 2</a:t>
            </a:r>
            <a:r>
              <a:rPr b="1" baseline="30000" lang="en">
                <a:latin typeface="Average"/>
                <a:ea typeface="Average"/>
                <a:cs typeface="Average"/>
                <a:sym typeface="Average"/>
              </a:rPr>
              <a:t>x </a:t>
            </a:r>
            <a:r>
              <a:rPr b="1" lang="en">
                <a:latin typeface="Average"/>
                <a:ea typeface="Average"/>
                <a:cs typeface="Average"/>
                <a:sym typeface="Average"/>
              </a:rPr>
              <a:t>, h</a:t>
            </a:r>
            <a:r>
              <a:rPr b="1" baseline="-25000" lang="en">
                <a:latin typeface="Average"/>
                <a:ea typeface="Average"/>
                <a:cs typeface="Average"/>
                <a:sym typeface="Average"/>
              </a:rPr>
              <a:t>2</a:t>
            </a:r>
            <a:r>
              <a:rPr b="1" lang="en">
                <a:latin typeface="Average"/>
                <a:ea typeface="Average"/>
                <a:cs typeface="Average"/>
                <a:sym typeface="Average"/>
              </a:rPr>
              <a:t>(k) is odd</a:t>
            </a:r>
            <a:endParaRPr b="1" baseline="-25000">
              <a:latin typeface="Average"/>
              <a:ea typeface="Average"/>
              <a:cs typeface="Average"/>
              <a:sym typeface="Average"/>
            </a:endParaRPr>
          </a:p>
        </p:txBody>
      </p:sp>
      <p:grpSp>
        <p:nvGrpSpPr>
          <p:cNvPr id="206" name="Google Shape;206;p20"/>
          <p:cNvGrpSpPr/>
          <p:nvPr/>
        </p:nvGrpSpPr>
        <p:grpSpPr>
          <a:xfrm>
            <a:off x="2786975" y="3100800"/>
            <a:ext cx="3492000" cy="701025"/>
            <a:chOff x="2795900" y="3020525"/>
            <a:chExt cx="3492000" cy="701025"/>
          </a:xfrm>
        </p:grpSpPr>
        <p:sp>
          <p:nvSpPr>
            <p:cNvPr id="207" name="Google Shape;207;p20"/>
            <p:cNvSpPr txBox="1"/>
            <p:nvPr/>
          </p:nvSpPr>
          <p:spPr>
            <a:xfrm>
              <a:off x="2998275" y="3162075"/>
              <a:ext cx="1716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Average"/>
                  <a:ea typeface="Average"/>
                  <a:cs typeface="Average"/>
                  <a:sym typeface="Average"/>
                </a:rPr>
                <a:t>Length of cycle is </a:t>
              </a:r>
              <a:endParaRPr>
                <a:latin typeface="Average"/>
                <a:ea typeface="Average"/>
                <a:cs typeface="Average"/>
                <a:sym typeface="Average"/>
              </a:endParaRPr>
            </a:p>
          </p:txBody>
        </p:sp>
        <p:cxnSp>
          <p:nvCxnSpPr>
            <p:cNvPr id="208" name="Google Shape;208;p20"/>
            <p:cNvCxnSpPr/>
            <p:nvPr/>
          </p:nvCxnSpPr>
          <p:spPr>
            <a:xfrm>
              <a:off x="4555475" y="3362175"/>
              <a:ext cx="14805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9" name="Google Shape;209;p20"/>
            <p:cNvSpPr txBox="1"/>
            <p:nvPr/>
          </p:nvSpPr>
          <p:spPr>
            <a:xfrm>
              <a:off x="4555475" y="3321350"/>
              <a:ext cx="1421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Average"/>
                  <a:ea typeface="Average"/>
                  <a:cs typeface="Average"/>
                  <a:sym typeface="Average"/>
                </a:rPr>
                <a:t>GCD(m, h</a:t>
              </a:r>
              <a:r>
                <a:rPr baseline="-25000" lang="en">
                  <a:latin typeface="Average"/>
                  <a:ea typeface="Average"/>
                  <a:cs typeface="Average"/>
                  <a:sym typeface="Average"/>
                </a:rPr>
                <a:t>2</a:t>
              </a:r>
              <a:r>
                <a:rPr lang="en">
                  <a:latin typeface="Average"/>
                  <a:ea typeface="Average"/>
                  <a:cs typeface="Average"/>
                  <a:sym typeface="Average"/>
                </a:rPr>
                <a:t>(k))</a:t>
              </a:r>
              <a:endParaRPr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210" name="Google Shape;210;p20"/>
            <p:cNvSpPr txBox="1"/>
            <p:nvPr/>
          </p:nvSpPr>
          <p:spPr>
            <a:xfrm>
              <a:off x="4584875" y="3020525"/>
              <a:ext cx="1421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Average"/>
                  <a:ea typeface="Average"/>
                  <a:cs typeface="Average"/>
                  <a:sym typeface="Average"/>
                </a:rPr>
                <a:t>m</a:t>
              </a:r>
              <a:endParaRPr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211" name="Google Shape;211;p20"/>
            <p:cNvSpPr/>
            <p:nvPr/>
          </p:nvSpPr>
          <p:spPr>
            <a:xfrm>
              <a:off x="2795900" y="3067225"/>
              <a:ext cx="3492000" cy="654300"/>
            </a:xfrm>
            <a:prstGeom prst="rect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6" name="Google Shape;216;p21"/>
          <p:cNvGraphicFramePr/>
          <p:nvPr/>
        </p:nvGraphicFramePr>
        <p:xfrm>
          <a:off x="531500" y="12486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{706A7C2A-4116-4AAF-BFBB-9F6DBFB418F8}</a:tableStyleId>
              </a:tblPr>
              <a:tblGrid>
                <a:gridCol w="525550"/>
                <a:gridCol w="1720900"/>
              </a:tblGrid>
              <a:tr h="33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18275" marB="1827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18275" marB="1827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18275" marB="1827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300</a:t>
                      </a:r>
                      <a:endParaRPr/>
                    </a:p>
                  </a:txBody>
                  <a:tcPr marT="18275" marB="1827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18275" marB="1827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275" marB="1827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18275" marB="1827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275" marB="1827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18275" marB="1827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404</a:t>
                      </a:r>
                      <a:endParaRPr/>
                    </a:p>
                  </a:txBody>
                  <a:tcPr marT="18275" marB="1827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18275" marB="1827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504</a:t>
                      </a:r>
                      <a:endParaRPr/>
                    </a:p>
                  </a:txBody>
                  <a:tcPr marT="18275" marB="1827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18275" marB="1827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604</a:t>
                      </a:r>
                      <a:endParaRPr/>
                    </a:p>
                  </a:txBody>
                  <a:tcPr marT="18275" marB="1827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18275" marB="1827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275" marB="1827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18275" marB="1827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108</a:t>
                      </a:r>
                      <a:endParaRPr/>
                    </a:p>
                  </a:txBody>
                  <a:tcPr marT="18275" marB="1827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18275" marB="1827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8275" marB="1827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7" name="Google Shape;217;p21"/>
          <p:cNvSpPr txBox="1"/>
          <p:nvPr>
            <p:ph type="title"/>
          </p:nvPr>
        </p:nvSpPr>
        <p:spPr>
          <a:xfrm>
            <a:off x="311700" y="368825"/>
            <a:ext cx="5139600" cy="5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0000"/>
                </a:highlight>
              </a:rPr>
              <a:t>Insert, Search, Delete</a:t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218" name="Google Shape;218;p21"/>
          <p:cNvSpPr txBox="1"/>
          <p:nvPr/>
        </p:nvSpPr>
        <p:spPr>
          <a:xfrm>
            <a:off x="3191100" y="1220975"/>
            <a:ext cx="5139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Average"/>
                <a:ea typeface="Average"/>
                <a:cs typeface="Average"/>
                <a:sym typeface="Average"/>
              </a:rPr>
              <a:t>Insert(k)</a:t>
            </a:r>
            <a:r>
              <a:rPr lang="en" sz="1600">
                <a:latin typeface="Average"/>
                <a:ea typeface="Average"/>
                <a:cs typeface="Average"/>
                <a:sym typeface="Average"/>
              </a:rPr>
              <a:t>:</a:t>
            </a:r>
            <a:r>
              <a:rPr lang="en">
                <a:latin typeface="Average"/>
                <a:ea typeface="Average"/>
                <a:cs typeface="Average"/>
                <a:sym typeface="Average"/>
              </a:rPr>
              <a:t> Keep probing until an empty slot is found. 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19" name="Google Shape;219;p21"/>
          <p:cNvSpPr txBox="1"/>
          <p:nvPr/>
        </p:nvSpPr>
        <p:spPr>
          <a:xfrm>
            <a:off x="758175" y="4612175"/>
            <a:ext cx="179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&lt; Linear Probing &gt;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20" name="Google Shape;220;p21"/>
          <p:cNvSpPr txBox="1"/>
          <p:nvPr/>
        </p:nvSpPr>
        <p:spPr>
          <a:xfrm>
            <a:off x="1362550" y="1883025"/>
            <a:ext cx="107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74E13"/>
                </a:solidFill>
                <a:latin typeface="Average"/>
                <a:ea typeface="Average"/>
                <a:cs typeface="Average"/>
                <a:sym typeface="Average"/>
              </a:rPr>
              <a:t>400</a:t>
            </a:r>
            <a:endParaRPr b="1">
              <a:solidFill>
                <a:srgbClr val="274E1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21" name="Google Shape;2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3800" y="1656800"/>
            <a:ext cx="2286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1"/>
          <p:cNvSpPr txBox="1"/>
          <p:nvPr/>
        </p:nvSpPr>
        <p:spPr>
          <a:xfrm>
            <a:off x="3902400" y="1571000"/>
            <a:ext cx="413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Table Doubling when load factor is &gt; 0.5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23" name="Google Shape;223;p21"/>
          <p:cNvSpPr txBox="1"/>
          <p:nvPr/>
        </p:nvSpPr>
        <p:spPr>
          <a:xfrm>
            <a:off x="3191100" y="2065400"/>
            <a:ext cx="5139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Average"/>
                <a:ea typeface="Average"/>
                <a:cs typeface="Average"/>
                <a:sym typeface="Average"/>
              </a:rPr>
              <a:t>Search</a:t>
            </a:r>
            <a:r>
              <a:rPr b="1" lang="en" sz="1600">
                <a:latin typeface="Average"/>
                <a:ea typeface="Average"/>
                <a:cs typeface="Average"/>
                <a:sym typeface="Average"/>
              </a:rPr>
              <a:t>(k)</a:t>
            </a:r>
            <a:r>
              <a:rPr lang="en" sz="1600">
                <a:latin typeface="Average"/>
                <a:ea typeface="Average"/>
                <a:cs typeface="Average"/>
                <a:sym typeface="Average"/>
              </a:rPr>
              <a:t> = Probing (Linear Probing/Double Hashing)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24" name="Google Shape;224;p21"/>
          <p:cNvSpPr txBox="1"/>
          <p:nvPr/>
        </p:nvSpPr>
        <p:spPr>
          <a:xfrm>
            <a:off x="3191100" y="2676500"/>
            <a:ext cx="5139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Average"/>
                <a:ea typeface="Average"/>
                <a:cs typeface="Average"/>
                <a:sym typeface="Average"/>
              </a:rPr>
              <a:t>Delete</a:t>
            </a:r>
            <a:r>
              <a:rPr b="1" lang="en" sz="1600">
                <a:latin typeface="Average"/>
                <a:ea typeface="Average"/>
                <a:cs typeface="Average"/>
                <a:sym typeface="Average"/>
              </a:rPr>
              <a:t>(k)</a:t>
            </a:r>
            <a:r>
              <a:rPr lang="en" sz="1600">
                <a:latin typeface="Average"/>
                <a:ea typeface="Average"/>
                <a:cs typeface="Average"/>
                <a:sym typeface="Average"/>
              </a:rPr>
              <a:t> : Delete and mark it with “deleted” flag 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25" name="Google Shape;225;p21"/>
          <p:cNvSpPr/>
          <p:nvPr/>
        </p:nvSpPr>
        <p:spPr>
          <a:xfrm>
            <a:off x="1412650" y="2961050"/>
            <a:ext cx="973200" cy="2286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deleted</a:t>
            </a:r>
            <a:endParaRPr/>
          </a:p>
        </p:txBody>
      </p:sp>
      <p:sp>
        <p:nvSpPr>
          <p:cNvPr id="226" name="Google Shape;226;p21"/>
          <p:cNvSpPr txBox="1"/>
          <p:nvPr/>
        </p:nvSpPr>
        <p:spPr>
          <a:xfrm>
            <a:off x="3391650" y="2956550"/>
            <a:ext cx="369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verage"/>
              <a:buChar char="●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Free slot for insertion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verage"/>
              <a:buChar char="●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Occupied slot for search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