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88950"/>
  <p:notesSz cx="6858000" cy="9144000"/>
  <p:embeddedFontLst>
    <p:embeddedFont>
      <p:font typeface="Average"/>
      <p:regular r:id="rId32"/>
    </p:embeddedFont>
    <p:embeddedFont>
      <p:font typeface="Oswald"/>
      <p:regular r:id="rId33"/>
      <p:bold r:id="rId34"/>
    </p:embeddedFon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64FB75-7D0A-4CE9-A0F4-59577895A68F}">
  <a:tblStyle styleId="{7464FB75-7D0A-4CE9-A0F4-59577895A6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swald-regular.fntdata"/><Relationship Id="rId10" Type="http://schemas.openxmlformats.org/officeDocument/2006/relationships/slide" Target="slides/slide4.xml"/><Relationship Id="rId32" Type="http://schemas.openxmlformats.org/officeDocument/2006/relationships/font" Target="fonts/Average-regular.fntdata"/><Relationship Id="rId13" Type="http://schemas.openxmlformats.org/officeDocument/2006/relationships/slide" Target="slides/slide7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6.xml"/><Relationship Id="rId34" Type="http://schemas.openxmlformats.org/officeDocument/2006/relationships/font" Target="fonts/Oswald-bold.fntdata"/><Relationship Id="rId15" Type="http://schemas.openxmlformats.org/officeDocument/2006/relationships/slide" Target="slides/slide9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8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오늘 발표를 맡게 된 장원석이라고 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주제는 10강인 해시 테이블의 Open Addressing 방식과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그 간단한 예시를 하나 들고자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5a6ca1c19_0_48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5a6ca1c1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5a6ca1c19_0_54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5a6ca1c1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5a6ca1c19_0_61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5a6ca1c1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5a6ca1c19_0_69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5a6ca1c1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5a6ca1c19_0_77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5a6ca1c1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5a6ca1c19_0_84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5a6ca1c1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5a6ca1c19_0_91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5a6ca1c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5a6ca1c19_0_100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5a6ca1c1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5a6ca1c19_0_110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5a6ca1c1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5a6ca1c19_0_120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5a6ca1c1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d88882990_0_0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d888829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강의에서 설명한 목차는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Addressing이란 무엇이고, 어떻게 구현하며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삭제 연산은 어떻게 하고 마지막으로 해시가 사용되는 간단한 예시입니다.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5a6ca1c19_0_131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5a6ca1c1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5a6ca1c19_0_145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5a6ca1c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5a6ca1c19_0_158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65a6ca1c1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5a6ca1c19_0_169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65a6ca1c1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65a6ca1c19_0_179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65a6ca1c1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5a6ca1c19_0_188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65a6ca1c1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d85d91967_0_8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d85d919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Addressing이란 List 기반의 Chaining 방식과 대조되는 것으로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메모리 공간을 한정한 Array 기반의 해시 방식이다.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인덱스는 하나의 값만을 저장할 수 있으므로 충돌이 나면 빈 자리를 찾아 이를 해소해주어야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해시를 통해 찾은 주소가 열려 있으므로 Open Addressing이라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c36aea24a_0_2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c36aea24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5a6ca1c19_0_11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5a6ca1c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5a6ca1c19_0_20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5a6ca1c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5a6ca1c19_0_28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5a6ca1c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5a6ca1c19_0_34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5a6ca1c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5a6ca1c19_0_41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5a6ca1c1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799073" y="3807170"/>
            <a:ext cx="591336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894786" y="1321067"/>
            <a:ext cx="10399500" cy="2306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894776" y="4233168"/>
            <a:ext cx="10399500" cy="1056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415496" y="1673700"/>
            <a:ext cx="11358000" cy="25209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15496" y="4304567"/>
            <a:ext cx="11358000" cy="1734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94776" y="2855000"/>
            <a:ext cx="10467000" cy="1148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496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1588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496" y="740800"/>
            <a:ext cx="3743100" cy="1007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496" y="1852800"/>
            <a:ext cx="3743100" cy="4239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503" y="701800"/>
            <a:ext cx="8300700" cy="5454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4475" y="0"/>
            <a:ext cx="60945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6704556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353911" y="1441867"/>
            <a:ext cx="5392200" cy="22803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353911" y="3793601"/>
            <a:ext cx="5392200" cy="17940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6584352" y="965600"/>
            <a:ext cx="5114700" cy="49269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15496" y="5640767"/>
            <a:ext cx="7996500" cy="806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894786" y="1321067"/>
            <a:ext cx="10399500" cy="2306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802.11n WIFI 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9127916" y="5750033"/>
            <a:ext cx="2166300" cy="6360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Wonseok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5806" y="375933"/>
            <a:ext cx="4167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288876" y="4054036"/>
            <a:ext cx="9611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Pablo Brenner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i="1" lang="en" sz="2100">
                <a:solidFill>
                  <a:schemeClr val="dk1"/>
                </a:solidFill>
              </a:rPr>
              <a:t>BreezeCom Wireless Communications 1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75813" y="5566428"/>
            <a:ext cx="13794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Date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798371" y="5566431"/>
            <a:ext cx="84894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31 Mar 2025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Power Saving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330721" y="1076052"/>
            <a:ext cx="11527500" cy="5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powering down the transceiver =&gt; PS mode/sleeping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Infrastructure Networks (AP)</a:t>
            </a:r>
            <a:endParaRPr b="1" sz="2400">
              <a:solidFill>
                <a:srgbClr val="151515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AP agrees on STA’s beacon interval, and STA on DTIM period</a:t>
            </a:r>
            <a:endParaRPr sz="2000">
              <a:solidFill>
                <a:srgbClr val="151515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stations must wake up at every DTIM to check buffered frames</a:t>
            </a:r>
            <a:endParaRPr sz="2000">
              <a:solidFill>
                <a:srgbClr val="151515"/>
              </a:solidFill>
            </a:endParaRPr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1200"/>
              <a:buChar char="-"/>
            </a:pPr>
            <a:r>
              <a:rPr lang="en" sz="1800">
                <a:solidFill>
                  <a:srgbClr val="151515"/>
                </a:solidFill>
              </a:rPr>
              <a:t>DTIM (Delivery Traffic Indication Map)</a:t>
            </a:r>
            <a:endParaRPr sz="1800">
              <a:solidFill>
                <a:srgbClr val="151515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buffered frames may be discarded if STA fails to check until listen interval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5151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Power Saving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331571" y="1022352"/>
            <a:ext cx="11527500" cy="5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Independent Networks (Ad Hoc)</a:t>
            </a:r>
            <a:endParaRPr b="1" sz="2400">
              <a:solidFill>
                <a:srgbClr val="151515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All stations should listen for ATIM at fixed intervals (ATIM window)</a:t>
            </a:r>
            <a:endParaRPr sz="20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ATIM (Announcement Traffic Indication Map)</a:t>
            </a:r>
            <a:endParaRPr sz="1800">
              <a:solidFill>
                <a:srgbClr val="151515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during ATIM window, only Beacons, RTS, CTS and ACK are allowed</a:t>
            </a:r>
            <a:endParaRPr sz="20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may transmit data after ATIM window is concluded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51515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048" y="3054598"/>
            <a:ext cx="8587900" cy="34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Timer Synchronization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331571" y="1022352"/>
            <a:ext cx="11527500" cy="5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Infrastructure Networks (AP)</a:t>
            </a:r>
            <a:endParaRPr b="1" sz="2400">
              <a:solidFill>
                <a:srgbClr val="151515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All stations have identical Timer Synchronization Function (TSF)</a:t>
            </a:r>
            <a:endParaRPr sz="20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1 Mhz clock and ticks in microseconds</a:t>
            </a:r>
            <a:endParaRPr sz="1800">
              <a:solidFill>
                <a:srgbClr val="151515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All stations associated with AP simply adopt AP’s TSF</a:t>
            </a:r>
            <a:endParaRPr sz="20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maintains local TSF timer in case of occasional loss of beacons</a:t>
            </a:r>
            <a:endParaRPr sz="1800">
              <a:solidFill>
                <a:srgbClr val="151515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Propagation/Processing delay is negligible</a:t>
            </a:r>
            <a:endParaRPr sz="20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TSF granularity is in microseconds, so the delay is well within margin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51515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375" y="3580950"/>
            <a:ext cx="10019900" cy="28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Timer Synchronization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331571" y="1022352"/>
            <a:ext cx="11527500" cy="5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Independent Networks (Ad Hoc)</a:t>
            </a:r>
            <a:endParaRPr b="1" sz="2400">
              <a:solidFill>
                <a:srgbClr val="151515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All stations prepare to transmit a Beacon frame at a target time</a:t>
            </a:r>
            <a:endParaRPr b="1" sz="20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At TBTT(Target Beacon Transmission Time) all stations start begin backoff timer</a:t>
            </a:r>
            <a:endParaRPr sz="1800">
              <a:solidFill>
                <a:srgbClr val="151515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The sender remains awake and reply to Probe Request</a:t>
            </a:r>
            <a:endParaRPr sz="2000">
              <a:solidFill>
                <a:srgbClr val="151515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synchronize the timer to the fastest running clock</a:t>
            </a:r>
            <a:endParaRPr sz="20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do not update if TSF value of beacon is smaller than local TSF</a:t>
            </a:r>
            <a:endParaRPr sz="1800">
              <a:solidFill>
                <a:srgbClr val="151515"/>
              </a:solidFill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212" y="3302625"/>
            <a:ext cx="7892226" cy="32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Physical Layer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332250" y="1736725"/>
            <a:ext cx="115275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7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3200"/>
              <a:buChar char="•"/>
            </a:pPr>
            <a:r>
              <a:rPr lang="en" sz="3200">
                <a:solidFill>
                  <a:srgbClr val="151515"/>
                </a:solidFill>
              </a:rPr>
              <a:t>Architecture</a:t>
            </a:r>
            <a:endParaRPr sz="3200">
              <a:solidFill>
                <a:srgbClr val="151515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51515"/>
              </a:solidFill>
            </a:endParaRPr>
          </a:p>
          <a:p>
            <a:pPr indent="-2847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3200"/>
              <a:buChar char="•"/>
            </a:pPr>
            <a:r>
              <a:rPr lang="en" sz="3200">
                <a:solidFill>
                  <a:srgbClr val="151515"/>
                </a:solidFill>
              </a:rPr>
              <a:t>FHSS</a:t>
            </a:r>
            <a:endParaRPr sz="3200">
              <a:solidFill>
                <a:srgbClr val="151515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51515"/>
              </a:solidFill>
            </a:endParaRPr>
          </a:p>
          <a:p>
            <a:pPr indent="-2847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3200"/>
              <a:buChar char="•"/>
            </a:pPr>
            <a:r>
              <a:rPr lang="en" sz="3200">
                <a:solidFill>
                  <a:srgbClr val="151515"/>
                </a:solidFill>
              </a:rPr>
              <a:t>DSSS</a:t>
            </a:r>
            <a:endParaRPr sz="32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51515"/>
              </a:solidFill>
            </a:endParaRPr>
          </a:p>
          <a:p>
            <a:pPr indent="-2847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3200"/>
              <a:buChar char="•"/>
            </a:pPr>
            <a:r>
              <a:rPr lang="en" sz="3200">
                <a:solidFill>
                  <a:srgbClr val="151515"/>
                </a:solidFill>
              </a:rPr>
              <a:t>OFDM</a:t>
            </a:r>
            <a:endParaRPr sz="32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51515"/>
              </a:solidFill>
            </a:endParaRPr>
          </a:p>
          <a:p>
            <a:pPr indent="-142998" lvl="1" marL="485998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51515"/>
              </a:solidFill>
            </a:endParaRPr>
          </a:p>
          <a:p>
            <a:pPr indent="-142998" lvl="1" marL="485998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51515"/>
              </a:solidFill>
            </a:endParaRPr>
          </a:p>
          <a:p>
            <a:pPr indent="-142998" lvl="1" marL="485998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51515"/>
              </a:solidFill>
            </a:endParaRPr>
          </a:p>
          <a:p>
            <a:pPr indent="-142998" lvl="1" marL="485998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151515"/>
              </a:solidFill>
            </a:endParaRPr>
          </a:p>
          <a:p>
            <a:pPr indent="0" lvl="1" marL="21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5151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Architecture</a:t>
            </a:r>
            <a:endParaRPr>
              <a:highlight>
                <a:srgbClr val="000000"/>
              </a:highlight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700" y="1939322"/>
            <a:ext cx="5318250" cy="20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331575" y="1022350"/>
            <a:ext cx="9177600" cy="56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Physical Layer Convergence Procedure (PLCP)</a:t>
            </a:r>
            <a:endParaRPr b="1" sz="24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adds PHY header to MAC frame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Physical Medium Dependent (PMD)</a:t>
            </a:r>
            <a:endParaRPr b="1" sz="24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transmits frames received from the PLCP</a:t>
            </a:r>
            <a:endParaRPr sz="20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manages antena and carrier sensing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Clear Channel Assessment function (CCA)</a:t>
            </a:r>
            <a:endParaRPr b="1" sz="24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Energy Detection (is any signal present?)</a:t>
            </a:r>
            <a:endParaRPr sz="20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Preamble Detection (is there a valid 802.11 frame?)</a:t>
            </a:r>
            <a:endParaRPr sz="2000">
              <a:solidFill>
                <a:srgbClr val="15151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Architecture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331575" y="1022350"/>
            <a:ext cx="9177600" cy="56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Frequency Band (ISM Band)</a:t>
            </a:r>
            <a:endParaRPr b="1" sz="24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2.4 GHz: 14 channels and 3 non-overlappings</a:t>
            </a:r>
            <a:endParaRPr sz="20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5.0 GHz: up to 24 channels and 24 non-overlappings</a:t>
            </a:r>
            <a:endParaRPr sz="20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20/40/80/160 MHz channel width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Spread Spectrum</a:t>
            </a:r>
            <a:endParaRPr b="1" sz="24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spreads signal power over wide frequencies</a:t>
            </a:r>
            <a:endParaRPr sz="20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communicating stations should agree on spreading techniques</a:t>
            </a:r>
            <a:endParaRPr sz="20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frequency hopping for hopping pattern</a:t>
            </a:r>
            <a:endParaRPr sz="18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direct sequence for encoding/decoding function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813" y="993010"/>
            <a:ext cx="4370458" cy="163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075" y="2972750"/>
            <a:ext cx="4149925" cy="126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FHSS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331575" y="1022350"/>
            <a:ext cx="9177600" cy="56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Technique</a:t>
            </a:r>
            <a:endParaRPr sz="24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divides ISM band into a series of 1 MHz channels</a:t>
            </a:r>
            <a:endParaRPr sz="20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at n bit per cycle, n Mbps is the maximum speed </a:t>
            </a:r>
            <a:endParaRPr sz="18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transmits based on hopping pattern</a:t>
            </a:r>
            <a:endParaRPr sz="20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uses pre-defined orthogonal hop sequence set</a:t>
            </a:r>
            <a:endParaRPr sz="18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agreed upon joining by examining beacon frame</a:t>
            </a:r>
            <a:endParaRPr sz="18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supports 1Mbps and 2Mbps (GFSK)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51515"/>
              </a:solidFill>
            </a:endParaRPr>
          </a:p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Gaussian Frequency Shift Keying (GFSK)</a:t>
            </a:r>
            <a:endParaRPr b="1" sz="24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assigns 1/0 bit on different center frequency</a:t>
            </a:r>
            <a:endParaRPr sz="20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2 levels (2GFSK) / 4 levels (4GFSK) encoding</a:t>
            </a:r>
            <a:endParaRPr sz="2000">
              <a:solidFill>
                <a:srgbClr val="151515"/>
              </a:solidFill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299" y="1022350"/>
            <a:ext cx="4587176" cy="27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0200" y="4109275"/>
            <a:ext cx="4335625" cy="22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FHSS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331575" y="1022350"/>
            <a:ext cx="9177600" cy="23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FH PLCP Layer</a:t>
            </a:r>
            <a:endParaRPr b="1"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51515"/>
              </a:solidFill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1661850"/>
            <a:ext cx="86296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331575" y="3504725"/>
            <a:ext cx="9177600" cy="28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b="1" lang="en" sz="2000">
                <a:solidFill>
                  <a:srgbClr val="151515"/>
                </a:solidFill>
              </a:rPr>
              <a:t>preamble</a:t>
            </a:r>
            <a:r>
              <a:rPr lang="en" sz="2000">
                <a:solidFill>
                  <a:srgbClr val="151515"/>
                </a:solidFill>
              </a:rPr>
              <a:t>: a fixed pattern to serve </a:t>
            </a:r>
            <a:endParaRPr sz="20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sync the signal indicating a frame is imminent</a:t>
            </a:r>
            <a:endParaRPr sz="18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measure the frequency relative to its nominal value (+ correction) </a:t>
            </a:r>
            <a:endParaRPr b="1" sz="18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b="1" lang="en" sz="2000">
                <a:solidFill>
                  <a:srgbClr val="151515"/>
                </a:solidFill>
              </a:rPr>
              <a:t>header</a:t>
            </a:r>
            <a:r>
              <a:rPr lang="en" sz="2000">
                <a:solidFill>
                  <a:srgbClr val="151515"/>
                </a:solidFill>
              </a:rPr>
              <a:t>: FHSS specific parameters</a:t>
            </a:r>
            <a:endParaRPr sz="20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b="1" lang="en" sz="1800">
                <a:solidFill>
                  <a:srgbClr val="151515"/>
                </a:solidFill>
              </a:rPr>
              <a:t>PSDU</a:t>
            </a:r>
            <a:r>
              <a:rPr lang="en" sz="1800">
                <a:solidFill>
                  <a:srgbClr val="151515"/>
                </a:solidFill>
              </a:rPr>
              <a:t> Length: the size of payload</a:t>
            </a:r>
            <a:endParaRPr sz="18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b="1" lang="en" sz="1800">
                <a:solidFill>
                  <a:srgbClr val="151515"/>
                </a:solidFill>
              </a:rPr>
              <a:t>PSF</a:t>
            </a:r>
            <a:r>
              <a:rPr lang="en" sz="1800">
                <a:solidFill>
                  <a:srgbClr val="151515"/>
                </a:solidFill>
              </a:rPr>
              <a:t>: data rates at which the PSDU(Mac Frame) is encoded</a:t>
            </a:r>
            <a:endParaRPr sz="1800">
              <a:solidFill>
                <a:srgbClr val="151515"/>
              </a:solidFill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51515"/>
              </a:buClr>
              <a:buSzPts val="1800"/>
              <a:buChar char="•"/>
            </a:pPr>
            <a:r>
              <a:rPr lang="en" sz="1600">
                <a:solidFill>
                  <a:srgbClr val="151515"/>
                </a:solidFill>
              </a:rPr>
              <a:t>000 for 1.0 Mbps, 010 for 2.0 Mbps</a:t>
            </a:r>
            <a:endParaRPr sz="1600">
              <a:solidFill>
                <a:srgbClr val="151515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FHSS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331575" y="1022350"/>
            <a:ext cx="9177600" cy="23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FH PMD Layer</a:t>
            </a:r>
            <a:endParaRPr b="1"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51515"/>
              </a:solidFill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38" y="1812925"/>
            <a:ext cx="915352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75" y="4386475"/>
            <a:ext cx="6106299" cy="18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4300" y="4197988"/>
            <a:ext cx="4024375" cy="221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53503" y="701800"/>
            <a:ext cx="8300700" cy="5454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rm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Basic Operations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PHY Layer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985420" y="1010733"/>
            <a:ext cx="5060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highlight>
                  <a:srgbClr val="000000"/>
                </a:highlight>
                <a:latin typeface="Oswald"/>
                <a:ea typeface="Oswald"/>
                <a:cs typeface="Oswald"/>
                <a:sym typeface="Oswald"/>
              </a:rPr>
              <a:t>Table of Contents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DSSS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331575" y="1022350"/>
            <a:ext cx="9177600" cy="56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Technique</a:t>
            </a:r>
            <a:endParaRPr sz="24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applies a chipping sequence to spread narrowband</a:t>
            </a:r>
            <a:endParaRPr sz="20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the original signal is recovered with </a:t>
            </a:r>
            <a:r>
              <a:rPr b="1" i="1" lang="en" sz="1800">
                <a:solidFill>
                  <a:srgbClr val="151515"/>
                </a:solidFill>
              </a:rPr>
              <a:t>correlator</a:t>
            </a:r>
            <a:endParaRPr b="1" i="1" sz="18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uses barker sequence(11 chips) to encode data</a:t>
            </a:r>
            <a:endParaRPr sz="18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tolerant to noise since the long spreading code</a:t>
            </a:r>
            <a:endParaRPr sz="20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supports 1Mbps and 2Mbps</a:t>
            </a:r>
            <a:endParaRPr sz="20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5.5Mbps and 11Mbps at 802.11b (1999)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151515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Differential Phase Shift Keying (DPSK)</a:t>
            </a:r>
            <a:endParaRPr b="1" sz="24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bit representation by shifting the phase</a:t>
            </a:r>
            <a:endParaRPr sz="20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cannot be used in severe multipath interference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3">
            <a:alphaModFix/>
          </a:blip>
          <a:srcRect b="0" l="0" r="35404" t="0"/>
          <a:stretch/>
        </p:blipFill>
        <p:spPr>
          <a:xfrm>
            <a:off x="6798776" y="1812925"/>
            <a:ext cx="5060175" cy="1802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5124" y="5135249"/>
            <a:ext cx="4853825" cy="11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DSSS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331575" y="1022351"/>
            <a:ext cx="115275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DSSS PLCP Layer</a:t>
            </a:r>
            <a:endParaRPr sz="2000">
              <a:solidFill>
                <a:srgbClr val="151515"/>
              </a:solidFill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331575" y="3504725"/>
            <a:ext cx="9177600" cy="20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b="1" lang="en" sz="2000">
                <a:solidFill>
                  <a:srgbClr val="151515"/>
                </a:solidFill>
              </a:rPr>
              <a:t>preamble</a:t>
            </a:r>
            <a:r>
              <a:rPr lang="en" sz="2000">
                <a:solidFill>
                  <a:srgbClr val="151515"/>
                </a:solidFill>
              </a:rPr>
              <a:t>:  same functionality as FHSS’s, but scrambled</a:t>
            </a:r>
            <a:endParaRPr b="1" sz="20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b="1" lang="en" sz="2000">
                <a:solidFill>
                  <a:srgbClr val="151515"/>
                </a:solidFill>
              </a:rPr>
              <a:t>header</a:t>
            </a:r>
            <a:r>
              <a:rPr lang="en" sz="2000">
                <a:solidFill>
                  <a:srgbClr val="151515"/>
                </a:solidFill>
              </a:rPr>
              <a:t>: DSSS specific parameters</a:t>
            </a:r>
            <a:endParaRPr sz="20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b="1" lang="en" sz="1800">
                <a:solidFill>
                  <a:srgbClr val="151515"/>
                </a:solidFill>
              </a:rPr>
              <a:t>Signal</a:t>
            </a:r>
            <a:r>
              <a:rPr lang="en" sz="1800">
                <a:solidFill>
                  <a:srgbClr val="151515"/>
                </a:solidFill>
              </a:rPr>
              <a:t>: data rate of DPSK (1Mbps / 2Mbps)</a:t>
            </a:r>
            <a:endParaRPr sz="18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b="1" lang="en" sz="1800">
                <a:solidFill>
                  <a:srgbClr val="151515"/>
                </a:solidFill>
              </a:rPr>
              <a:t>Service</a:t>
            </a:r>
            <a:r>
              <a:rPr lang="en" sz="1800">
                <a:solidFill>
                  <a:srgbClr val="151515"/>
                </a:solidFill>
              </a:rPr>
              <a:t>: reserved for future use (all 0s)</a:t>
            </a:r>
            <a:endParaRPr sz="1800">
              <a:solidFill>
                <a:srgbClr val="151515"/>
              </a:solidFill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975" y="1725851"/>
            <a:ext cx="7700702" cy="16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DSSS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331575" y="1022351"/>
            <a:ext cx="115275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DSSS PMD Layer</a:t>
            </a:r>
            <a:endParaRPr sz="2000">
              <a:solidFill>
                <a:srgbClr val="151515"/>
              </a:solidFill>
            </a:endParaRPr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143" y="1573450"/>
            <a:ext cx="7603707" cy="19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0378" y="3847300"/>
            <a:ext cx="6444651" cy="22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200" y="3716476"/>
            <a:ext cx="4876174" cy="25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OFDM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331575" y="1022350"/>
            <a:ext cx="9177600" cy="56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Orthogonal Frequency Division Multiplexing (OFDM)</a:t>
            </a:r>
            <a:endParaRPr sz="24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multiplexing technique for parallel transmission</a:t>
            </a:r>
            <a:endParaRPr sz="20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slow subchannels are combined into large fast channel</a:t>
            </a:r>
            <a:endParaRPr sz="18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uses Inverse Fast Fourier Transform(IFFT) to create a composite waveform</a:t>
            </a:r>
            <a:endParaRPr sz="2000">
              <a:solidFill>
                <a:srgbClr val="151515"/>
              </a:solidFill>
            </a:endParaRPr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3348450"/>
            <a:ext cx="98107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OFDM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331575" y="1022350"/>
            <a:ext cx="91776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OFDM PLCP Layer</a:t>
            </a:r>
            <a:endParaRPr sz="2400">
              <a:solidFill>
                <a:srgbClr val="151515"/>
              </a:solidFill>
            </a:endParaRPr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575" y="1493825"/>
            <a:ext cx="8376850" cy="21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6"/>
          <p:cNvSpPr txBox="1"/>
          <p:nvPr/>
        </p:nvSpPr>
        <p:spPr>
          <a:xfrm>
            <a:off x="331575" y="3638700"/>
            <a:ext cx="9177600" cy="28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b="1" lang="en" sz="2000">
                <a:solidFill>
                  <a:srgbClr val="151515"/>
                </a:solidFill>
              </a:rPr>
              <a:t>preamble</a:t>
            </a:r>
            <a:r>
              <a:rPr lang="en" sz="2000">
                <a:solidFill>
                  <a:srgbClr val="151515"/>
                </a:solidFill>
              </a:rPr>
              <a:t>: composed of 12 OFDM symbols</a:t>
            </a:r>
            <a:endParaRPr sz="20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10 symbols: timing synchronization to lock on to the signal</a:t>
            </a:r>
            <a:endParaRPr sz="18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2 symbols: fine-tune the timing</a:t>
            </a:r>
            <a:endParaRPr sz="18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b="1" lang="en" sz="2000">
                <a:solidFill>
                  <a:srgbClr val="151515"/>
                </a:solidFill>
              </a:rPr>
              <a:t>header</a:t>
            </a:r>
            <a:r>
              <a:rPr lang="en" sz="2000">
                <a:solidFill>
                  <a:srgbClr val="151515"/>
                </a:solidFill>
              </a:rPr>
              <a:t>: </a:t>
            </a:r>
            <a:endParaRPr sz="20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rate : 4bits, 6Mbps to 54Mbps </a:t>
            </a:r>
            <a:endParaRPr sz="18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length : 12bits, the size of MAC frame</a:t>
            </a:r>
            <a:endParaRPr sz="1800">
              <a:solidFill>
                <a:srgbClr val="15151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tail: 6 zero bits, unwind the convolutional code</a:t>
            </a:r>
            <a:endParaRPr sz="1800">
              <a:solidFill>
                <a:srgbClr val="151515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OFDM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331575" y="1022350"/>
            <a:ext cx="91776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OFDM PMD Layer</a:t>
            </a:r>
            <a:endParaRPr sz="2400">
              <a:solidFill>
                <a:srgbClr val="151515"/>
              </a:solidFill>
            </a:endParaRPr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25" y="1511575"/>
            <a:ext cx="5087905" cy="494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9230" y="2765375"/>
            <a:ext cx="6307969" cy="243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15496" y="491767"/>
            <a:ext cx="113580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Basic Operations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84650" y="1889125"/>
            <a:ext cx="115275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7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3200"/>
              <a:buChar char="•"/>
            </a:pPr>
            <a:r>
              <a:rPr lang="en" sz="3200">
                <a:solidFill>
                  <a:srgbClr val="151515"/>
                </a:solidFill>
              </a:rPr>
              <a:t>Scanning, Joining</a:t>
            </a:r>
            <a:endParaRPr sz="3200">
              <a:solidFill>
                <a:srgbClr val="151515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51515"/>
              </a:solidFill>
            </a:endParaRPr>
          </a:p>
          <a:p>
            <a:pPr indent="-2847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3200"/>
              <a:buChar char="•"/>
            </a:pPr>
            <a:r>
              <a:rPr lang="en" sz="3200">
                <a:solidFill>
                  <a:srgbClr val="151515"/>
                </a:solidFill>
              </a:rPr>
              <a:t>Authentication, Association</a:t>
            </a:r>
            <a:endParaRPr sz="3200">
              <a:solidFill>
                <a:srgbClr val="151515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51515"/>
              </a:solidFill>
            </a:endParaRPr>
          </a:p>
          <a:p>
            <a:pPr indent="-2847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3200"/>
              <a:buChar char="•"/>
            </a:pPr>
            <a:r>
              <a:rPr lang="en" sz="3200">
                <a:solidFill>
                  <a:srgbClr val="151515"/>
                </a:solidFill>
              </a:rPr>
              <a:t>Power Saving</a:t>
            </a:r>
            <a:endParaRPr sz="32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51515"/>
              </a:solidFill>
            </a:endParaRPr>
          </a:p>
          <a:p>
            <a:pPr indent="-2847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3200"/>
              <a:buChar char="•"/>
            </a:pPr>
            <a:r>
              <a:rPr lang="en" sz="3200">
                <a:solidFill>
                  <a:srgbClr val="151515"/>
                </a:solidFill>
              </a:rPr>
              <a:t>Timer Synchronization</a:t>
            </a:r>
            <a:endParaRPr sz="32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51515"/>
              </a:solidFill>
            </a:endParaRPr>
          </a:p>
          <a:p>
            <a:pPr indent="-142998" lvl="1" marL="485998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51515"/>
              </a:solidFill>
            </a:endParaRPr>
          </a:p>
          <a:p>
            <a:pPr indent="-142998" lvl="1" marL="485998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51515"/>
              </a:solidFill>
            </a:endParaRPr>
          </a:p>
          <a:p>
            <a:pPr indent="-142998" lvl="1" marL="485998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51515"/>
              </a:solidFill>
            </a:endParaRPr>
          </a:p>
          <a:p>
            <a:pPr indent="-142998" lvl="1" marL="485998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151515"/>
              </a:solidFill>
            </a:endParaRPr>
          </a:p>
          <a:p>
            <a:pPr indent="0" lvl="1" marL="21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5151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Scanning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31571" y="946152"/>
            <a:ext cx="11527500" cy="5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Scanning</a:t>
            </a:r>
            <a:endParaRPr b="1" sz="24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b="1" lang="en" sz="2000">
                <a:solidFill>
                  <a:srgbClr val="151515"/>
                </a:solidFill>
              </a:rPr>
              <a:t>Wired: </a:t>
            </a:r>
            <a:r>
              <a:rPr lang="en" sz="2000">
                <a:solidFill>
                  <a:srgbClr val="151515"/>
                </a:solidFill>
              </a:rPr>
              <a:t>easy; look for the cable or a jack on the wall</a:t>
            </a:r>
            <a:endParaRPr sz="20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b="1" lang="en" sz="2000">
                <a:solidFill>
                  <a:srgbClr val="151515"/>
                </a:solidFill>
              </a:rPr>
              <a:t>Wireless</a:t>
            </a:r>
            <a:r>
              <a:rPr lang="en" sz="2000">
                <a:solidFill>
                  <a:srgbClr val="151515"/>
                </a:solidFill>
              </a:rPr>
              <a:t>: stations must identify a </a:t>
            </a:r>
            <a:r>
              <a:rPr lang="en" sz="2000" u="sng">
                <a:solidFill>
                  <a:srgbClr val="151515"/>
                </a:solidFill>
              </a:rPr>
              <a:t>compatible</a:t>
            </a:r>
            <a:r>
              <a:rPr lang="en" sz="2000">
                <a:solidFill>
                  <a:srgbClr val="151515"/>
                </a:solidFill>
              </a:rPr>
              <a:t> network before </a:t>
            </a:r>
            <a:r>
              <a:rPr b="1" lang="en" sz="2000">
                <a:solidFill>
                  <a:srgbClr val="151515"/>
                </a:solidFill>
              </a:rPr>
              <a:t>joining</a:t>
            </a:r>
            <a:r>
              <a:rPr lang="en" sz="2000">
                <a:solidFill>
                  <a:srgbClr val="151515"/>
                </a:solidFill>
              </a:rPr>
              <a:t> it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51515"/>
              </a:solidFill>
            </a:endParaRPr>
          </a:p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Parameters</a:t>
            </a:r>
            <a:endParaRPr b="1"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51515"/>
              </a:solidFill>
            </a:endParaRPr>
          </a:p>
          <a:p>
            <a:pPr indent="-70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51515"/>
              </a:solidFill>
            </a:endParaRPr>
          </a:p>
          <a:p>
            <a:pPr indent="0" lvl="1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51515"/>
              </a:solidFill>
            </a:endParaRPr>
          </a:p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Scan Type</a:t>
            </a:r>
            <a:endParaRPr b="1" sz="24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b="1" lang="en" sz="2000">
                <a:solidFill>
                  <a:srgbClr val="151515"/>
                </a:solidFill>
              </a:rPr>
              <a:t>active: </a:t>
            </a:r>
            <a:endParaRPr sz="2000">
              <a:solidFill>
                <a:srgbClr val="151515"/>
              </a:solidFill>
            </a:endParaRPr>
          </a:p>
          <a:p>
            <a:pPr indent="-1852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b="1" lang="en" sz="2000">
                <a:solidFill>
                  <a:srgbClr val="151515"/>
                </a:solidFill>
              </a:rPr>
              <a:t>passive</a:t>
            </a:r>
            <a:r>
              <a:rPr lang="en" sz="2000">
                <a:solidFill>
                  <a:srgbClr val="151515"/>
                </a:solidFill>
              </a:rPr>
              <a:t>: moves to each channel on the channel list and waits for Beacon frames</a:t>
            </a:r>
            <a:endParaRPr sz="2000">
              <a:solidFill>
                <a:srgbClr val="151515"/>
              </a:solidFill>
            </a:endParaRPr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556563" y="313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{7464FB75-7D0A-4CE9-A0F4-59577895A68F}</a:tableStyleId>
              </a:tblPr>
              <a:tblGrid>
                <a:gridCol w="1582500"/>
                <a:gridCol w="1582500"/>
                <a:gridCol w="1582500"/>
                <a:gridCol w="1582500"/>
                <a:gridCol w="1582500"/>
                <a:gridCol w="1582500"/>
                <a:gridCol w="1582500"/>
              </a:tblGrid>
              <a:tr h="92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BSSType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BSSID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SSID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ScanType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ChannelList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ProbeDelay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ChannelTime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Scanning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31575" y="946150"/>
            <a:ext cx="6823200" cy="5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Passive</a:t>
            </a:r>
            <a:endParaRPr b="1" sz="24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any Beacons received are buffered</a:t>
            </a:r>
            <a:endParaRPr sz="2000">
              <a:solidFill>
                <a:srgbClr val="151515"/>
              </a:solidFill>
            </a:endParaRPr>
          </a:p>
          <a:p>
            <a:pPr indent="-1852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extract information about the BSS</a:t>
            </a:r>
            <a:endParaRPr sz="20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saves battery power for not transmitting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Active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1515"/>
                </a:solidFill>
              </a:rPr>
              <a:t>1. Moves to a channel and wait for an incoming frame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1515"/>
                </a:solidFill>
              </a:rPr>
              <a:t>2. sends a Probe Request frame and listens for response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1515"/>
                </a:solidFill>
              </a:rPr>
              <a:t>3. Wait for the minimum channel time,</a:t>
            </a:r>
            <a:endParaRPr sz="2000">
              <a:solidFill>
                <a:srgbClr val="151515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B7C1CD"/>
              </a:buClr>
              <a:buSzPts val="2000"/>
              <a:buChar char="-"/>
            </a:pPr>
            <a:r>
              <a:rPr lang="en" sz="2000">
                <a:solidFill>
                  <a:srgbClr val="151515"/>
                </a:solidFill>
              </a:rPr>
              <a:t>if the channel is never busy, move to the next channel</a:t>
            </a:r>
            <a:endParaRPr sz="2000">
              <a:solidFill>
                <a:srgbClr val="151515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000"/>
              <a:buChar char="-"/>
            </a:pPr>
            <a:r>
              <a:rPr lang="en" sz="2000">
                <a:solidFill>
                  <a:srgbClr val="151515"/>
                </a:solidFill>
              </a:rPr>
              <a:t>if the channel is busy, wait for response frame</a:t>
            </a:r>
            <a:endParaRPr sz="2000">
              <a:solidFill>
                <a:srgbClr val="151515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500" y="946150"/>
            <a:ext cx="4253025" cy="288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475" y="4317100"/>
            <a:ext cx="4743051" cy="1687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Scanning</a:t>
            </a:r>
            <a:endParaRPr>
              <a:highlight>
                <a:srgbClr val="000000"/>
              </a:highlight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63" y="1260851"/>
            <a:ext cx="10936075" cy="49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Joining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55450" y="1167650"/>
            <a:ext cx="11342100" cy="4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choose which BSS to join before begin authentication</a:t>
            </a:r>
            <a:endParaRPr sz="2400">
              <a:solidFill>
                <a:srgbClr val="151515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synchronize local timer based on beacon frame</a:t>
            </a:r>
            <a:endParaRPr sz="2400">
              <a:solidFill>
                <a:srgbClr val="151515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examine MAC, PHY parameters (not adopt yet)</a:t>
            </a:r>
            <a:endParaRPr sz="2400">
              <a:solidFill>
                <a:srgbClr val="151515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rgbClr val="151515"/>
                </a:solidFill>
              </a:rPr>
              <a:t>BSSID</a:t>
            </a:r>
            <a:endParaRPr sz="2400">
              <a:solidFill>
                <a:srgbClr val="151515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rgbClr val="151515"/>
                </a:solidFill>
              </a:rPr>
              <a:t>Frequency Hopping pattern</a:t>
            </a:r>
            <a:endParaRPr sz="2400">
              <a:solidFill>
                <a:srgbClr val="151515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rgbClr val="151515"/>
                </a:solidFill>
              </a:rPr>
              <a:t>DTIM period</a:t>
            </a:r>
            <a:endParaRPr sz="2400">
              <a:solidFill>
                <a:srgbClr val="151515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rgbClr val="151515"/>
                </a:solidFill>
              </a:rPr>
              <a:t>data rates</a:t>
            </a:r>
            <a:endParaRPr sz="2400">
              <a:solidFill>
                <a:srgbClr val="151515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rgbClr val="151515"/>
                </a:solidFill>
              </a:rPr>
              <a:t>Beacon interval</a:t>
            </a:r>
            <a:endParaRPr sz="2400">
              <a:solidFill>
                <a:srgbClr val="151515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rgbClr val="151515"/>
                </a:solidFill>
              </a:rPr>
              <a:t>…</a:t>
            </a:r>
            <a:endParaRPr sz="2000">
              <a:solidFill>
                <a:srgbClr val="15151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Joining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55450" y="1167650"/>
            <a:ext cx="11342100" cy="5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Authentication</a:t>
            </a:r>
            <a:endParaRPr b="1" sz="24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 station establish its identity before sending frames</a:t>
            </a:r>
            <a:endParaRPr sz="20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functionally a handshake, not a real identity check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Algorithms</a:t>
            </a:r>
            <a:endParaRPr sz="2400">
              <a:solidFill>
                <a:srgbClr val="151515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•"/>
            </a:pPr>
            <a:r>
              <a:rPr b="1" lang="en" sz="2000">
                <a:solidFill>
                  <a:srgbClr val="151515"/>
                </a:solidFill>
              </a:rPr>
              <a:t>Open-system</a:t>
            </a:r>
            <a:r>
              <a:rPr lang="en" sz="2000">
                <a:solidFill>
                  <a:srgbClr val="151515"/>
                </a:solidFill>
              </a:rPr>
              <a:t> (merely a handshake, 2 frames)</a:t>
            </a:r>
            <a:endParaRPr sz="2000">
              <a:solidFill>
                <a:srgbClr val="151515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STA requests to join with its MAC address</a:t>
            </a:r>
            <a:endParaRPr sz="2000">
              <a:solidFill>
                <a:srgbClr val="151515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AP returns response (“OK”)</a:t>
            </a:r>
            <a:endParaRPr sz="2000">
              <a:solidFill>
                <a:srgbClr val="151515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•"/>
            </a:pPr>
            <a:r>
              <a:rPr b="1" lang="en" sz="2000">
                <a:solidFill>
                  <a:srgbClr val="151515"/>
                </a:solidFill>
              </a:rPr>
              <a:t>WEP </a:t>
            </a:r>
            <a:r>
              <a:rPr lang="en" sz="2000">
                <a:solidFill>
                  <a:srgbClr val="151515"/>
                </a:solidFill>
              </a:rPr>
              <a:t>(shared key, 4 frames)</a:t>
            </a:r>
            <a:endParaRPr sz="2000">
              <a:solidFill>
                <a:srgbClr val="151515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STA requests to join -&gt; AP gives challenge text to STA</a:t>
            </a:r>
            <a:endParaRPr sz="2000">
              <a:solidFill>
                <a:srgbClr val="151515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STA encrypts the challenge text -&gt; AP decrypts it</a:t>
            </a:r>
            <a:endParaRPr sz="2000">
              <a:solidFill>
                <a:srgbClr val="151515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675" y="1661400"/>
            <a:ext cx="4501476" cy="33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Association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355450" y="809775"/>
            <a:ext cx="11342100" cy="56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Association</a:t>
            </a:r>
            <a:endParaRPr b="1" sz="24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 three-step exchange after authentication </a:t>
            </a:r>
            <a:endParaRPr sz="2000">
              <a:solidFill>
                <a:srgbClr val="151515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Association Request -&gt; Association Response -&gt; Traffic</a:t>
            </a:r>
            <a:endParaRPr sz="2000">
              <a:solidFill>
                <a:srgbClr val="151515"/>
              </a:solidFill>
            </a:endParaRPr>
          </a:p>
          <a:p>
            <a:pPr indent="-197994" lvl="1" marL="44998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AP issues AID(Association ID) to logically identify the STA</a:t>
            </a:r>
            <a:endParaRPr sz="2000">
              <a:solidFill>
                <a:srgbClr val="151515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buffer frames and notify in power saving mode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2" lvl="0" marL="23399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b="1" lang="en" sz="2400">
                <a:solidFill>
                  <a:srgbClr val="151515"/>
                </a:solidFill>
              </a:rPr>
              <a:t>Reassociation</a:t>
            </a:r>
            <a:endParaRPr sz="2400">
              <a:solidFill>
                <a:srgbClr val="151515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Noto Sans Symbols"/>
              <a:buChar char="•"/>
            </a:pPr>
            <a:r>
              <a:rPr lang="en" sz="2000">
                <a:solidFill>
                  <a:srgbClr val="151515"/>
                </a:solidFill>
              </a:rPr>
              <a:t>association to a new AP in ESS without authentication</a:t>
            </a:r>
            <a:endParaRPr sz="2000">
              <a:solidFill>
                <a:srgbClr val="151515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Noto Sans Symbols"/>
              <a:buChar char="•"/>
            </a:pPr>
            <a:r>
              <a:rPr lang="en" sz="2000">
                <a:solidFill>
                  <a:srgbClr val="151515"/>
                </a:solidFill>
              </a:rPr>
              <a:t>new AP verifies STA’s status on the old AP</a:t>
            </a:r>
            <a:endParaRPr sz="2000">
              <a:solidFill>
                <a:srgbClr val="151515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Noto Sans Symbols"/>
              <a:buChar char="•"/>
            </a:pPr>
            <a:r>
              <a:rPr lang="en" sz="2000">
                <a:solidFill>
                  <a:srgbClr val="151515"/>
                </a:solidFill>
              </a:rPr>
              <a:t>buffered frames on the old AP may be transferred</a:t>
            </a:r>
            <a:endParaRPr sz="2000">
              <a:solidFill>
                <a:srgbClr val="151515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Noto Sans Symbols"/>
              <a:buChar char="•"/>
            </a:pPr>
            <a:r>
              <a:rPr lang="en" sz="2000">
                <a:solidFill>
                  <a:srgbClr val="151515"/>
                </a:solidFill>
              </a:rPr>
              <a:t>agree on parameters, capability</a:t>
            </a:r>
            <a:endParaRPr sz="2000">
              <a:solidFill>
                <a:srgbClr val="151515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 data rates, listen interval, security, …</a:t>
            </a:r>
            <a:endParaRPr sz="2000">
              <a:solidFill>
                <a:srgbClr val="15151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