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8895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오늘 발표를 맡게 된 장원석이라고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주제는 10강인 해시 테이블의 Open Addressing 방식과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그 간단한 예시를 하나 들고자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5a749fd3e_0_16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65a749fd3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5a749fd3e_0_23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5a749fd3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5a749fd3e_0_25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65a749fd3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65a749fd3e_0_286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65a749fd3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5a749fd3e_0_31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65a749fd3e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5a749fd3e_0_33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65a749fd3e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5a749fd3e_0_36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65a749fd3e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65a749fd3e_0_39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65a749fd3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5a749fd3e_0_41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65a749fd3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5a749fd3e_0_42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5a749fd3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d88882990_0_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d88882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강의에서 설명한 목차는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Addressing이란 무엇이고, 어떻게 구현하며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삭제 연산은 어떻게 하고 마지막으로 해시가 사용되는 간단한 예시입니다.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65a749fd3e_0_44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65a749fd3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5a749fd3e_0_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5a749fd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5a6ca1c19_0_2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5a6ca1c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5a6ca1ed3_0_2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5a6ca1e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5a6ca1ed3_0_4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5a6ca1e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5a6ca1ed3_0_5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5a6ca1e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5a6ca1ed3_0_6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5a6ca1ed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5a6ca1ed3_0_103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5a6ca1e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799073" y="3807170"/>
            <a:ext cx="591336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4786" y="13210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4776" y="4233168"/>
            <a:ext cx="103995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496" y="1673700"/>
            <a:ext cx="11358000" cy="2520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496" y="4304567"/>
            <a:ext cx="113580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4776" y="2855000"/>
            <a:ext cx="10467000" cy="1148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496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1588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496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503" y="701800"/>
            <a:ext cx="83007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4475" y="0"/>
            <a:ext cx="60945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4556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3911" y="1441867"/>
            <a:ext cx="5392200" cy="22803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3911" y="3793601"/>
            <a:ext cx="5392200" cy="1794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4352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496" y="5640767"/>
            <a:ext cx="79965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Relationship Id="rId5" Type="http://schemas.openxmlformats.org/officeDocument/2006/relationships/image" Target="../media/image29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71.png"/><Relationship Id="rId5" Type="http://schemas.openxmlformats.org/officeDocument/2006/relationships/image" Target="../media/image30.png"/><Relationship Id="rId6" Type="http://schemas.openxmlformats.org/officeDocument/2006/relationships/image" Target="../media/image44.png"/><Relationship Id="rId7" Type="http://schemas.openxmlformats.org/officeDocument/2006/relationships/image" Target="../media/image31.png"/><Relationship Id="rId8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Relationship Id="rId4" Type="http://schemas.openxmlformats.org/officeDocument/2006/relationships/image" Target="../media/image7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39.png"/><Relationship Id="rId8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9.png"/><Relationship Id="rId4" Type="http://schemas.openxmlformats.org/officeDocument/2006/relationships/image" Target="../media/image50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Relationship Id="rId7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Relationship Id="rId4" Type="http://schemas.openxmlformats.org/officeDocument/2006/relationships/image" Target="../media/image41.png"/><Relationship Id="rId5" Type="http://schemas.openxmlformats.org/officeDocument/2006/relationships/image" Target="../media/image76.png"/><Relationship Id="rId6" Type="http://schemas.openxmlformats.org/officeDocument/2006/relationships/image" Target="../media/image46.png"/><Relationship Id="rId7" Type="http://schemas.openxmlformats.org/officeDocument/2006/relationships/image" Target="../media/image5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8.png"/><Relationship Id="rId7" Type="http://schemas.openxmlformats.org/officeDocument/2006/relationships/image" Target="../media/image5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3.png"/><Relationship Id="rId4" Type="http://schemas.openxmlformats.org/officeDocument/2006/relationships/image" Target="../media/image56.gif"/><Relationship Id="rId5" Type="http://schemas.openxmlformats.org/officeDocument/2006/relationships/image" Target="../media/image65.png"/><Relationship Id="rId6" Type="http://schemas.openxmlformats.org/officeDocument/2006/relationships/image" Target="../media/image69.png"/><Relationship Id="rId7" Type="http://schemas.openxmlformats.org/officeDocument/2006/relationships/image" Target="../media/image60.png"/><Relationship Id="rId8" Type="http://schemas.openxmlformats.org/officeDocument/2006/relationships/image" Target="../media/image6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6.png"/><Relationship Id="rId4" Type="http://schemas.openxmlformats.org/officeDocument/2006/relationships/image" Target="../media/image57.png"/><Relationship Id="rId11" Type="http://schemas.openxmlformats.org/officeDocument/2006/relationships/image" Target="../media/image74.png"/><Relationship Id="rId10" Type="http://schemas.openxmlformats.org/officeDocument/2006/relationships/image" Target="../media/image75.png"/><Relationship Id="rId9" Type="http://schemas.openxmlformats.org/officeDocument/2006/relationships/image" Target="../media/image70.png"/><Relationship Id="rId5" Type="http://schemas.openxmlformats.org/officeDocument/2006/relationships/image" Target="../media/image67.png"/><Relationship Id="rId6" Type="http://schemas.openxmlformats.org/officeDocument/2006/relationships/image" Target="../media/image61.png"/><Relationship Id="rId7" Type="http://schemas.openxmlformats.org/officeDocument/2006/relationships/image" Target="../media/image64.png"/><Relationship Id="rId8" Type="http://schemas.openxmlformats.org/officeDocument/2006/relationships/image" Target="../media/image7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10" Type="http://schemas.openxmlformats.org/officeDocument/2006/relationships/image" Target="../media/image8.png"/><Relationship Id="rId9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Relationship Id="rId10" Type="http://schemas.openxmlformats.org/officeDocument/2006/relationships/image" Target="../media/image24.png"/><Relationship Id="rId9" Type="http://schemas.openxmlformats.org/officeDocument/2006/relationships/image" Target="../media/image19.png"/><Relationship Id="rId5" Type="http://schemas.openxmlformats.org/officeDocument/2006/relationships/image" Target="../media/image21.png"/><Relationship Id="rId6" Type="http://schemas.openxmlformats.org/officeDocument/2006/relationships/image" Target="../media/image33.png"/><Relationship Id="rId7" Type="http://schemas.openxmlformats.org/officeDocument/2006/relationships/image" Target="../media/image23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94786" y="13210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SpotFi: Decimeter Level Localization 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Using WiFi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27916" y="5750033"/>
            <a:ext cx="2166300" cy="636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Wonseok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5806" y="375933"/>
            <a:ext cx="4167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88876" y="4054036"/>
            <a:ext cx="961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Manikanta Kotaru, Kiran Joshi, Dinesh Bharadia, Sachin Katti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(Stanford University)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75813" y="5566428"/>
            <a:ext cx="137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Date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98371" y="5566431"/>
            <a:ext cx="848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08 May 2025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288975" y="4721766"/>
            <a:ext cx="961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SIGCOMM ‘15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CSI Smoothing (1)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Super Resolution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331575" y="11747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Insufficient Rank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4499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t/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Only a single (AoA, ToF) pair will be found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    ⇢ We need a way around to expand 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grpSp>
        <p:nvGrpSpPr>
          <p:cNvPr id="264" name="Google Shape;264;p22"/>
          <p:cNvGrpSpPr/>
          <p:nvPr/>
        </p:nvGrpSpPr>
        <p:grpSpPr>
          <a:xfrm>
            <a:off x="7393662" y="2242368"/>
            <a:ext cx="4315620" cy="565417"/>
            <a:chOff x="1021200" y="1561525"/>
            <a:chExt cx="4799400" cy="628800"/>
          </a:xfrm>
        </p:grpSpPr>
        <p:sp>
          <p:nvSpPr>
            <p:cNvPr id="265" name="Google Shape;265;p22"/>
            <p:cNvSpPr/>
            <p:nvPr/>
          </p:nvSpPr>
          <p:spPr>
            <a:xfrm>
              <a:off x="1021200" y="1561525"/>
              <a:ext cx="4799400" cy="628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6" name="Google Shape;266;p22" title="[21,21,21,&quot;https://www.codecogs.com/eqnedit.php?latex=X_%7B(MN%5Ctimes%201)%7D%3DA_%7B(MN%5Ctimes%20L)%7D%5CGamma_%7B(L%5Ctimes%201)%7D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54650" y="1665975"/>
              <a:ext cx="4527324" cy="418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Google Shape;267;p22" title="[21,21,21,&quot;https://www.codecogs.com/eqnedit.php?latex=rank(XX%5EH)%20%5Cle%20min(rank(A)%2Crank(%5CGamma))%3D1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241" y="3266894"/>
            <a:ext cx="5388557" cy="3268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2"/>
          <p:cNvCxnSpPr/>
          <p:nvPr/>
        </p:nvCxnSpPr>
        <p:spPr>
          <a:xfrm flipH="1" rot="10800000">
            <a:off x="6771350" y="2524763"/>
            <a:ext cx="497400" cy="60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9" name="Google Shape;2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25" y="1709764"/>
            <a:ext cx="6081050" cy="14535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22" title="[21,21,21,&quot;https://www.codecogs.com/eqnedit.php?latex=%5CGamma_%7B(L%5Ctimes%201)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9875" y="4032275"/>
            <a:ext cx="685400" cy="2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CSI Smoothing (2)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Super Resolution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Shifting Trick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Rectangular subarrays can be written as linear combination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subarrays are linearly scaled to each other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      to the column direction (→)</a:t>
            </a:r>
            <a:endParaRPr sz="16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      to the row direction (↓)</a:t>
            </a:r>
            <a:endParaRPr sz="16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Choose the rectangular block             that ensures 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i="1" lang="en" sz="1800">
                <a:solidFill>
                  <a:srgbClr val="151515"/>
                </a:solidFill>
              </a:rPr>
              <a:t>(Size of R) &gt; L</a:t>
            </a:r>
            <a:endParaRPr i="1"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i="1" lang="en" sz="1800">
                <a:solidFill>
                  <a:srgbClr val="151515"/>
                </a:solidFill>
              </a:rPr>
              <a:t>(Total shifts of R)</a:t>
            </a:r>
            <a:r>
              <a:rPr lang="en" sz="1800">
                <a:solidFill>
                  <a:srgbClr val="151515"/>
                </a:solidFill>
              </a:rPr>
              <a:t> &gt; L 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 </a:t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279" name="Google Shape;2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075" y="1624425"/>
            <a:ext cx="4114300" cy="171855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0" name="Google Shape;2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0029" y="980389"/>
            <a:ext cx="4688595" cy="2648938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81" name="Google Shape;281;p23"/>
          <p:cNvCxnSpPr/>
          <p:nvPr/>
        </p:nvCxnSpPr>
        <p:spPr>
          <a:xfrm flipH="1" rot="10800000">
            <a:off x="5764500" y="2582463"/>
            <a:ext cx="497400" cy="60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3"/>
          <p:cNvSpPr txBox="1"/>
          <p:nvPr/>
        </p:nvSpPr>
        <p:spPr>
          <a:xfrm>
            <a:off x="5450775" y="2037575"/>
            <a:ext cx="1126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98989"/>
                </a:solidFill>
              </a:rPr>
              <a:t>L = 2</a:t>
            </a:r>
            <a:endParaRPr sz="2400">
              <a:solidFill>
                <a:srgbClr val="898989"/>
              </a:solidFill>
            </a:endParaRPr>
          </a:p>
        </p:txBody>
      </p:sp>
      <p:pic>
        <p:nvPicPr>
          <p:cNvPr id="283" name="Google Shape;283;p23" title="[21,21,21,&quot;https://www.codecogs.com/eqnedit.php?latex=%5COmega%5E2_%7B%5Ctau_k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1850" y="4399925"/>
            <a:ext cx="279900" cy="26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 title="[21,21,21,&quot;https://www.codecogs.com/eqnedit.php?latex=%5CPhi_%7B%5Ctheta_k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1850" y="4749275"/>
            <a:ext cx="279900" cy="2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3" title="[21,21,21,&quot;https://www.codecogs.com/eqnedit.php?latex=R_%7BW%5Ctimes%20H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98800" y="5096450"/>
            <a:ext cx="655000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3" title="[21,21,21,&quot;https://www.codecogs.com/eqnedit.php?latex=rank(XX%5EH)%20%5Cle%20L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42700" y="5068900"/>
            <a:ext cx="1734779" cy="266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23"/>
          <p:cNvGrpSpPr/>
          <p:nvPr/>
        </p:nvGrpSpPr>
        <p:grpSpPr>
          <a:xfrm>
            <a:off x="3747638" y="5554575"/>
            <a:ext cx="7296300" cy="723900"/>
            <a:chOff x="3937900" y="5553075"/>
            <a:chExt cx="7296300" cy="723900"/>
          </a:xfrm>
        </p:grpSpPr>
        <p:sp>
          <p:nvSpPr>
            <p:cNvPr id="288" name="Google Shape;288;p23"/>
            <p:cNvSpPr/>
            <p:nvPr/>
          </p:nvSpPr>
          <p:spPr>
            <a:xfrm>
              <a:off x="3937900" y="5553075"/>
              <a:ext cx="7296300" cy="72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9" name="Google Shape;289;p23" title="[21,21,21,&quot;https://www.codecogs.com/eqnedit.php?latex=X'_%7B(size(R)%5Ctimes%20shift(R))%7D%3DA'_%7B(size(R)%5Ctimes%20L)%7D%5CGamma'_%7B(L%5Ctimes%20shift(R))%7D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091250" y="5686189"/>
              <a:ext cx="6994399" cy="468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Super Resolution MUSIC Algorithm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Super Resolution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Smoothed CSI Matrix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342900" lvl="0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-"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MUSIC Algorithm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1. Find noise vector from </a:t>
            </a:r>
            <a:r>
              <a:rPr i="1" lang="en" sz="2000">
                <a:solidFill>
                  <a:srgbClr val="151515"/>
                </a:solidFill>
              </a:rPr>
              <a:t>X’X’</a:t>
            </a:r>
            <a:r>
              <a:rPr baseline="30000" i="1" lang="en" sz="2000">
                <a:solidFill>
                  <a:srgbClr val="151515"/>
                </a:solidFill>
              </a:rPr>
              <a:t>H</a:t>
            </a:r>
            <a:r>
              <a:rPr lang="en" sz="2000">
                <a:solidFill>
                  <a:srgbClr val="151515"/>
                </a:solidFill>
              </a:rPr>
              <a:t> ‘s eigen-decomposition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2. Form a steering vector            with candidate AoA and ToF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3. Find peaks at </a:t>
            </a:r>
            <a:r>
              <a:rPr b="1" lang="en" sz="2000">
                <a:solidFill>
                  <a:srgbClr val="151515"/>
                </a:solidFill>
              </a:rPr>
              <a:t>Super Resolution</a:t>
            </a:r>
            <a:r>
              <a:rPr lang="en" sz="2000">
                <a:solidFill>
                  <a:srgbClr val="151515"/>
                </a:solidFill>
              </a:rPr>
              <a:t> MUSIC Spectrum </a:t>
            </a:r>
            <a:endParaRPr sz="20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1515"/>
                </a:solidFill>
              </a:rPr>
              <a:t> </a:t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297" name="Google Shape;2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450" y="1688900"/>
            <a:ext cx="5100399" cy="263567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98" name="Google Shape;298;p24"/>
          <p:cNvGrpSpPr/>
          <p:nvPr/>
        </p:nvGrpSpPr>
        <p:grpSpPr>
          <a:xfrm>
            <a:off x="642582" y="1688890"/>
            <a:ext cx="5554673" cy="551105"/>
            <a:chOff x="3937900" y="5553075"/>
            <a:chExt cx="7296300" cy="723900"/>
          </a:xfrm>
        </p:grpSpPr>
        <p:sp>
          <p:nvSpPr>
            <p:cNvPr id="299" name="Google Shape;299;p24"/>
            <p:cNvSpPr/>
            <p:nvPr/>
          </p:nvSpPr>
          <p:spPr>
            <a:xfrm>
              <a:off x="3937900" y="5553075"/>
              <a:ext cx="7296300" cy="72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0" name="Google Shape;300;p24" title="[21,21,21,&quot;https://www.codecogs.com/eqnedit.php?latex=X'_%7B(size(R)%5Ctimes%20shift(R))%7D%3DA'_%7B(size(R)%5Ctimes%20L)%7D%5CGamma'_%7B(L%5Ctimes%20shift(R))%7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91250" y="5686189"/>
              <a:ext cx="6994399" cy="468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1" name="Google Shape;301;p24" title="[21,21,21,&quot;https://www.codecogs.com/eqnedit.php?latex=%5Cvec%7Ba%7D(%5Ctheta%2C%20%5Ctau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0575" y="5318125"/>
            <a:ext cx="656900" cy="2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 title="[21,21,21,&quot;https://www.codecogs.com/eqnedit.php?latex=P'_%7BMUSIC%7D(%5Ctheta%2C%20%5Ctau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550" y="5662300"/>
            <a:ext cx="1315022" cy="2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4" title="[21,21,21,&quot;https://www.codecogs.com/eqnedit.php?latex=%5Ctheta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7825" y="6001775"/>
            <a:ext cx="103200" cy="1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4" title="[21,21,21,&quot;https://www.codecogs.com/eqnedit.php?latex=%5Ctau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9463" y="6021900"/>
            <a:ext cx="148575" cy="13618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4"/>
          <p:cNvSpPr txBox="1"/>
          <p:nvPr/>
        </p:nvSpPr>
        <p:spPr>
          <a:xfrm>
            <a:off x="642575" y="2294983"/>
            <a:ext cx="54135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74747"/>
                </a:solidFill>
              </a:rPr>
              <a:t>ex) 3 antennas, 30 subcarriers</a:t>
            </a:r>
            <a:endParaRPr i="1" sz="2000">
              <a:solidFill>
                <a:srgbClr val="474747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Shift block R</a:t>
            </a:r>
            <a:r>
              <a:rPr baseline="-25000" lang="en" sz="2000">
                <a:solidFill>
                  <a:srgbClr val="151515"/>
                </a:solidFill>
              </a:rPr>
              <a:t>2 x 15</a:t>
            </a:r>
            <a:endParaRPr baseline="-25000"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size(R) = 30 &gt; </a:t>
            </a:r>
            <a:r>
              <a:rPr i="1" lang="en" sz="2000">
                <a:solidFill>
                  <a:srgbClr val="151515"/>
                </a:solidFill>
              </a:rPr>
              <a:t>L</a:t>
            </a:r>
            <a:endParaRPr i="1" sz="2000">
              <a:solidFill>
                <a:srgbClr val="151515"/>
              </a:solidFill>
            </a:endParaRPr>
          </a:p>
          <a:p>
            <a:pPr indent="-2106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51515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shift(R) = 30 &gt; </a:t>
            </a:r>
            <a:r>
              <a:rPr i="1" lang="en" sz="2000">
                <a:solidFill>
                  <a:srgbClr val="151515"/>
                </a:solidFill>
              </a:rPr>
              <a:t>L</a:t>
            </a:r>
            <a:endParaRPr i="1"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⇢ Smoothed CSI matrix </a:t>
            </a:r>
            <a:r>
              <a:rPr i="1" lang="en" sz="2000">
                <a:solidFill>
                  <a:srgbClr val="151515"/>
                </a:solidFill>
              </a:rPr>
              <a:t>X’</a:t>
            </a:r>
            <a:r>
              <a:rPr baseline="-25000" i="1" lang="en" sz="2000">
                <a:solidFill>
                  <a:srgbClr val="151515"/>
                </a:solidFill>
              </a:rPr>
              <a:t>30 x 30</a:t>
            </a:r>
            <a:endParaRPr baseline="-25000" i="1"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Direct Path Likelihood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Direct Path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Key Idea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Use the consistency of AoA-ToF estimates across packets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Small variances, small ToF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AoA-ToF Cluster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same path but different packets will be clustered together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diameter will be a function of variations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Likelihood Score (Weight)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   ⇢ Highest likelihood = most stable + shortest → likely </a:t>
            </a:r>
            <a:r>
              <a:rPr b="1" lang="en" sz="2000">
                <a:solidFill>
                  <a:srgbClr val="151515"/>
                </a:solidFill>
              </a:rPr>
              <a:t>direct path</a:t>
            </a:r>
            <a:endParaRPr b="1" sz="2400">
              <a:solidFill>
                <a:srgbClr val="151515"/>
              </a:solidFill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366150" y="61735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grpSp>
        <p:nvGrpSpPr>
          <p:cNvPr id="314" name="Google Shape;314;p25"/>
          <p:cNvGrpSpPr/>
          <p:nvPr/>
        </p:nvGrpSpPr>
        <p:grpSpPr>
          <a:xfrm>
            <a:off x="608776" y="4888285"/>
            <a:ext cx="5977927" cy="551098"/>
            <a:chOff x="508900" y="4275375"/>
            <a:chExt cx="5476800" cy="504900"/>
          </a:xfrm>
        </p:grpSpPr>
        <p:sp>
          <p:nvSpPr>
            <p:cNvPr id="315" name="Google Shape;315;p25"/>
            <p:cNvSpPr/>
            <p:nvPr/>
          </p:nvSpPr>
          <p:spPr>
            <a:xfrm>
              <a:off x="508900" y="4275375"/>
              <a:ext cx="5476800" cy="504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6" name="Google Shape;316;p25" title="[21,21,21,&quot;https://www.codecogs.com/eqnedit.php?latex=%5Ctext%7Blikelihood%7D_k%20%3D%20%5Cexp%5Cleft(%20w_C%20C_k%20-%20w_%5Ctheta%20%5Csigma_%7B%5Ctheta_k%7D%20-%20w_%5Ctau%20%5Csigma_%7B%5Ctau_k%7D%20-%20w_s%20%5Cbar%7B%5Ctau%7D_k%20%5Cright)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375" y="4403725"/>
              <a:ext cx="5214468" cy="25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p25"/>
          <p:cNvSpPr txBox="1"/>
          <p:nvPr/>
        </p:nvSpPr>
        <p:spPr>
          <a:xfrm>
            <a:off x="7290700" y="4614900"/>
            <a:ext cx="3320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: Number of points in cluster k   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318" name="Google Shape;318;p25" title="[21,21,21,&quot;https://www.codecogs.com/eqnedit.php?latex=%5Csigma_%7B%5Ctau_k%7D%2C%20%5Csigma_%7B%5Ctheta_k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200" y="5087425"/>
            <a:ext cx="1042609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5" title="[21,21,21,&quot;https://www.codecogs.com/eqnedit.php?latex=C_k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41188" y="4681400"/>
            <a:ext cx="299287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5"/>
          <p:cNvSpPr txBox="1"/>
          <p:nvPr/>
        </p:nvSpPr>
        <p:spPr>
          <a:xfrm>
            <a:off x="8033650" y="5020913"/>
            <a:ext cx="3320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: Variances of ToF, AoA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321" name="Google Shape;321;p25" title="[21,21,21,&quot;https://www.codecogs.com/eqnedit.php?latex=%5Chat%7B%5Ctau%7D_k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1200" y="5460725"/>
            <a:ext cx="228203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 txBox="1"/>
          <p:nvPr/>
        </p:nvSpPr>
        <p:spPr>
          <a:xfrm>
            <a:off x="7290700" y="5394213"/>
            <a:ext cx="3320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: Mean of ToF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323" name="Google Shape;32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83800" y="767700"/>
            <a:ext cx="4021099" cy="323145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Modified CSI Phase (1)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Direct Path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30" name="Google Shape;330;p26"/>
          <p:cNvSpPr txBox="1"/>
          <p:nvPr/>
        </p:nvSpPr>
        <p:spPr>
          <a:xfrm>
            <a:off x="331575" y="1098550"/>
            <a:ext cx="11527500" cy="5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Problem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receiver introduces a random STO (Sampling Time Offset)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STO: The receiver samples slightly after the arrival of signal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Due to timing unsynchronization</a:t>
            </a:r>
            <a:endParaRPr sz="16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1515"/>
                </a:solidFill>
              </a:rPr>
              <a:t>    </a:t>
            </a:r>
            <a:r>
              <a:rPr lang="en" sz="2000">
                <a:solidFill>
                  <a:srgbClr val="151515"/>
                </a:solidFill>
              </a:rPr>
              <a:t>⇢ Inconsistent ToF across packets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Solution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Eliminate the variance due to changing STO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ToF sanitization algorithm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5425" y="2970176"/>
            <a:ext cx="4507975" cy="362267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32" name="Google Shape;332;p26"/>
          <p:cNvGrpSpPr/>
          <p:nvPr/>
        </p:nvGrpSpPr>
        <p:grpSpPr>
          <a:xfrm>
            <a:off x="7658813" y="2236825"/>
            <a:ext cx="3181200" cy="409500"/>
            <a:chOff x="7938400" y="1798675"/>
            <a:chExt cx="3181200" cy="409500"/>
          </a:xfrm>
        </p:grpSpPr>
        <p:sp>
          <p:nvSpPr>
            <p:cNvPr id="333" name="Google Shape;333;p26"/>
            <p:cNvSpPr/>
            <p:nvPr/>
          </p:nvSpPr>
          <p:spPr>
            <a:xfrm>
              <a:off x="7938400" y="1798675"/>
              <a:ext cx="3181200" cy="409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34" name="Google Shape;334;p26" title="[21,21,21,&quot;https://www.codecogs.com/eqnedit.php?latex=%5Ctau%5E%7B%5Ctext%7Bmeasured%7D%7D%3D%5Ctau%5E%7B%5Ctext%7Btrue%7D%7D%2B%5Ctau%5E%7B%5Ctext%7BSTO%7D%7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84925" y="1860350"/>
              <a:ext cx="2900701" cy="2835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Modified CSI Phase (2)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40" name="Google Shape;340;p27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Direct Path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331575" y="1098550"/>
            <a:ext cx="11527500" cy="5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Solution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ToF sanitization algorithm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Obtain the linear trend of unwrapped CSI phase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Modified CSI Phase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Subtract the linear trend from the CSI phase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    ⇢ ToF sanitization on CSI matrix + super resolution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1515"/>
                </a:solidFill>
              </a:rPr>
              <a:t> </a:t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366150" y="61735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343" name="Google Shape;3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688474"/>
            <a:ext cx="5764174" cy="2549999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44" name="Google Shape;344;p27"/>
          <p:cNvGrpSpPr/>
          <p:nvPr/>
        </p:nvGrpSpPr>
        <p:grpSpPr>
          <a:xfrm>
            <a:off x="881905" y="3743727"/>
            <a:ext cx="4642637" cy="494745"/>
            <a:chOff x="947050" y="5685075"/>
            <a:chExt cx="5257800" cy="632100"/>
          </a:xfrm>
        </p:grpSpPr>
        <p:sp>
          <p:nvSpPr>
            <p:cNvPr id="345" name="Google Shape;345;p27"/>
            <p:cNvSpPr/>
            <p:nvPr/>
          </p:nvSpPr>
          <p:spPr>
            <a:xfrm>
              <a:off x="947050" y="5685075"/>
              <a:ext cx="5257800" cy="63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6" name="Google Shape;346;p27" title="[21,21,21,&quot;https://www.codecogs.com/eqnedit.php?latex=%5Chat%7B%5Cpsi%7D_i(m%2Cn)%20%3D%20%5Cpsi_i(m%2Cn)%20%2B%202%5Cpi%20f_%5Cdelta%20(n%20-%201)%20%5Chat%7B%5Ctau%7D_%7Bs%2Ci%7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8625" y="5816525"/>
              <a:ext cx="5037378" cy="395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7" name="Google Shape;347;p27" title="[21,21,21,&quot;https://www.codecogs.com/eqnedit.php?latex=%5Chat%7B%5Ctau%7D_%7Bs%7D%20%3D%20%5Carg%5Cmin_%7B%5Crho%7D%20%5Csum_%7Bm%2Cn%3D1%7D%5E%7BM%2CN%7D%20%5Cleft(%20%5Cpsi(m%2Cn)%20%2B%202%5Cpi%20f_%5Cdelta%20(n%20-%201)%5Crho%20%2B%20%5Cbeta%20%5Cright)%5E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900" y="2220350"/>
            <a:ext cx="4460601" cy="6527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48" name="Google Shape;348;p27"/>
          <p:cNvGrpSpPr/>
          <p:nvPr/>
        </p:nvGrpSpPr>
        <p:grpSpPr>
          <a:xfrm>
            <a:off x="881898" y="5132435"/>
            <a:ext cx="8855756" cy="985132"/>
            <a:chOff x="1170225" y="4940200"/>
            <a:chExt cx="9166500" cy="1019700"/>
          </a:xfrm>
        </p:grpSpPr>
        <p:sp>
          <p:nvSpPr>
            <p:cNvPr id="349" name="Google Shape;349;p27"/>
            <p:cNvSpPr/>
            <p:nvPr/>
          </p:nvSpPr>
          <p:spPr>
            <a:xfrm>
              <a:off x="1170225" y="4940200"/>
              <a:ext cx="9166500" cy="1019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0" name="Google Shape;350;p27" title="[21,21,21,&quot;https://www.codecogs.com/eqnedit.php?latex=%5Cpsi_i(m%2Cn)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40975" y="5529375"/>
              <a:ext cx="870373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7" title="[21,21,21,&quot;https://www.codecogs.com/eqnedit.php?latex=%5Ctau_%7Bs%2Ci%7D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440975" y="5137125"/>
              <a:ext cx="409755" cy="25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2" name="Google Shape;352;p27"/>
            <p:cNvSpPr txBox="1"/>
            <p:nvPr/>
          </p:nvSpPr>
          <p:spPr>
            <a:xfrm>
              <a:off x="2495550" y="4987075"/>
              <a:ext cx="49938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51515"/>
                  </a:solidFill>
                </a:rPr>
                <a:t>: STO for i-th packet</a:t>
              </a:r>
              <a:endParaRPr sz="1600">
                <a:solidFill>
                  <a:srgbClr val="151515"/>
                </a:solidFill>
              </a:endParaRPr>
            </a:p>
          </p:txBody>
        </p:sp>
        <p:sp>
          <p:nvSpPr>
            <p:cNvPr id="353" name="Google Shape;353;p27"/>
            <p:cNvSpPr txBox="1"/>
            <p:nvPr/>
          </p:nvSpPr>
          <p:spPr>
            <a:xfrm>
              <a:off x="2495550" y="5425525"/>
              <a:ext cx="77850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51515"/>
                  </a:solidFill>
                </a:rPr>
                <a:t>: CSI phase response for </a:t>
              </a:r>
              <a:r>
                <a:rPr i="1" lang="en" sz="1600">
                  <a:solidFill>
                    <a:srgbClr val="151515"/>
                  </a:solidFill>
                </a:rPr>
                <a:t>i</a:t>
              </a:r>
              <a:r>
                <a:rPr lang="en" sz="1600">
                  <a:solidFill>
                    <a:srgbClr val="151515"/>
                  </a:solidFill>
                </a:rPr>
                <a:t>-th packet at </a:t>
              </a:r>
              <a:r>
                <a:rPr i="1" lang="en" sz="1600">
                  <a:solidFill>
                    <a:srgbClr val="151515"/>
                  </a:solidFill>
                </a:rPr>
                <a:t>n</a:t>
              </a:r>
              <a:r>
                <a:rPr lang="en" sz="1600">
                  <a:solidFill>
                    <a:srgbClr val="151515"/>
                  </a:solidFill>
                </a:rPr>
                <a:t>-th subcarrier of </a:t>
              </a:r>
              <a:r>
                <a:rPr i="1" lang="en" sz="1600">
                  <a:solidFill>
                    <a:srgbClr val="151515"/>
                  </a:solidFill>
                </a:rPr>
                <a:t>m</a:t>
              </a:r>
              <a:r>
                <a:rPr lang="en" sz="1600">
                  <a:solidFill>
                    <a:srgbClr val="151515"/>
                  </a:solidFill>
                </a:rPr>
                <a:t>-th antenna</a:t>
              </a:r>
              <a:endParaRPr sz="1600">
                <a:solidFill>
                  <a:srgbClr val="151515"/>
                </a:solidFill>
              </a:endParaRPr>
            </a:p>
          </p:txBody>
        </p:sp>
      </p:grpSp>
      <p:cxnSp>
        <p:nvCxnSpPr>
          <p:cNvPr id="354" name="Google Shape;354;p27"/>
          <p:cNvCxnSpPr>
            <a:stCxn id="347" idx="1"/>
            <a:endCxn id="349" idx="1"/>
          </p:cNvCxnSpPr>
          <p:nvPr/>
        </p:nvCxnSpPr>
        <p:spPr>
          <a:xfrm>
            <a:off x="881900" y="2546700"/>
            <a:ext cx="600" cy="3078300"/>
          </a:xfrm>
          <a:prstGeom prst="curvedConnector3">
            <a:avLst>
              <a:gd fmla="val -39687912" name="adj1"/>
            </a:avLst>
          </a:prstGeom>
          <a:noFill/>
          <a:ln cap="flat" cmpd="sng" w="9525">
            <a:solidFill>
              <a:srgbClr val="474747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5" name="Google Shape;355;p27"/>
          <p:cNvCxnSpPr>
            <a:stCxn id="345" idx="1"/>
            <a:endCxn id="349" idx="1"/>
          </p:cNvCxnSpPr>
          <p:nvPr/>
        </p:nvCxnSpPr>
        <p:spPr>
          <a:xfrm>
            <a:off x="881905" y="3991099"/>
            <a:ext cx="600" cy="1633800"/>
          </a:xfrm>
          <a:prstGeom prst="curvedConnector3">
            <a:avLst>
              <a:gd fmla="val -39688768" name="adj1"/>
            </a:avLst>
          </a:prstGeom>
          <a:noFill/>
          <a:ln cap="flat" cmpd="sng" w="9525">
            <a:solidFill>
              <a:srgbClr val="474747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Key Idea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Localization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62" name="Google Shape;362;p28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Data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Localization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AoA (Angle of Arrival)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RSSI (Received Signal Strength Indicator)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Likelihood Score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ToF (Time of Flight)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Not used in localization due to delay (STO*)</a:t>
            </a:r>
            <a:endParaRPr sz="16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Objective Function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Find the location that minimized the following cost function</a:t>
            </a:r>
            <a:endParaRPr sz="20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365475" y="6308025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*</a:t>
            </a:r>
            <a:r>
              <a:rPr b="1" lang="en" sz="1600">
                <a:solidFill>
                  <a:srgbClr val="151515"/>
                </a:solidFill>
              </a:rPr>
              <a:t>STO</a:t>
            </a:r>
            <a:r>
              <a:rPr lang="en" sz="1600">
                <a:solidFill>
                  <a:srgbClr val="151515"/>
                </a:solidFill>
              </a:rPr>
              <a:t>: Sampling Time Offset</a:t>
            </a:r>
            <a:endParaRPr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175" y="1681250"/>
            <a:ext cx="2286000" cy="78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28"/>
          <p:cNvGrpSpPr/>
          <p:nvPr/>
        </p:nvGrpSpPr>
        <p:grpSpPr>
          <a:xfrm>
            <a:off x="781094" y="4879814"/>
            <a:ext cx="4455360" cy="1333500"/>
            <a:chOff x="1629650" y="4357475"/>
            <a:chExt cx="3182400" cy="952500"/>
          </a:xfrm>
        </p:grpSpPr>
        <p:sp>
          <p:nvSpPr>
            <p:cNvPr id="366" name="Google Shape;366;p28"/>
            <p:cNvSpPr/>
            <p:nvPr/>
          </p:nvSpPr>
          <p:spPr>
            <a:xfrm>
              <a:off x="1629650" y="4357475"/>
              <a:ext cx="3182400" cy="952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7" name="Google Shape;367;p28" title="[21,21,21,&quot;https://www.codecogs.com/eqnedit.php?latex=%5Csum_%7Bi%3D1%7D%5E%7BR%7D%20l_i%20%5Cleft%5B%20(%5Cbar%7Bp%7D_i%20-%20p_i)%5E2%20%2B%20(%5Cbar%7B%5Ctheta%7D_i%20-%20%5Ctheta_i)%5E2%20%5Cright%5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4725" y="4487200"/>
              <a:ext cx="2900701" cy="698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8" name="Google Shape;368;p28"/>
          <p:cNvSpPr txBox="1"/>
          <p:nvPr/>
        </p:nvSpPr>
        <p:spPr>
          <a:xfrm>
            <a:off x="5512650" y="4856573"/>
            <a:ext cx="5916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151515"/>
                </a:solidFill>
              </a:rPr>
              <a:t>R      </a:t>
            </a:r>
            <a:r>
              <a:rPr lang="en" sz="1800">
                <a:solidFill>
                  <a:srgbClr val="151515"/>
                </a:solidFill>
              </a:rPr>
              <a:t>: # of APs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369" name="Google Shape;369;p28" title="[21,21,21,&quot;https://www.codecogs.com/eqnedit.php?latex=l_i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350" y="5293263"/>
            <a:ext cx="138906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8" title="[21,21,21,&quot;https://www.codecogs.com/eqnedit.php?latex=p_i%2C%20%5Ctheta_i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2213" y="6034713"/>
            <a:ext cx="544015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8" title="[21,21,21,&quot;https://www.codecogs.com/eqnedit.php?latex=%5Chat%7Bp%7D_i%2C%20%5Chat%7B%5Ctheta%7D_i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2649" y="5627976"/>
            <a:ext cx="544000" cy="32602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/>
        </p:nvSpPr>
        <p:spPr>
          <a:xfrm>
            <a:off x="6057150" y="5189425"/>
            <a:ext cx="42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: Likelihood score</a:t>
            </a:r>
            <a:endParaRPr sz="1800">
              <a:solidFill>
                <a:srgbClr val="151515"/>
              </a:solidFill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6056650" y="5551406"/>
            <a:ext cx="580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: Predicted RSSI, AoA of i-th AP at target location (x,y) </a:t>
            </a:r>
            <a:endParaRPr sz="1800">
              <a:solidFill>
                <a:srgbClr val="151515"/>
              </a:solidFill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6057150" y="5913388"/>
            <a:ext cx="428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: Measured RSSI, AoA of </a:t>
            </a:r>
            <a:r>
              <a:rPr i="1" lang="en" sz="1800">
                <a:solidFill>
                  <a:srgbClr val="151515"/>
                </a:solidFill>
              </a:rPr>
              <a:t>i</a:t>
            </a:r>
            <a:r>
              <a:rPr lang="en" sz="1800">
                <a:solidFill>
                  <a:srgbClr val="151515"/>
                </a:solidFill>
              </a:rPr>
              <a:t>-th AP</a:t>
            </a:r>
            <a:endParaRPr sz="18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Algorithm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Localization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81" name="Google Shape;381;p29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51515"/>
                </a:solidFill>
              </a:rPr>
              <a:t>Data</a:t>
            </a:r>
            <a:r>
              <a:rPr lang="en" sz="2400">
                <a:solidFill>
                  <a:srgbClr val="151515"/>
                </a:solidFill>
              </a:rPr>
              <a:t>: CSI and RSSI measurements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51515"/>
                </a:solidFill>
              </a:rPr>
              <a:t>Result</a:t>
            </a:r>
            <a:r>
              <a:rPr lang="en" sz="2400">
                <a:solidFill>
                  <a:srgbClr val="151515"/>
                </a:solidFill>
              </a:rPr>
              <a:t>: Location of the target (x, y)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51515"/>
                </a:solidFill>
              </a:rPr>
              <a:t>for</a:t>
            </a:r>
            <a:r>
              <a:rPr lang="en" sz="2000">
                <a:solidFill>
                  <a:srgbClr val="151515"/>
                </a:solidFill>
              </a:rPr>
              <a:t> each AP </a:t>
            </a:r>
            <a:r>
              <a:rPr b="1" lang="en" sz="2000">
                <a:solidFill>
                  <a:srgbClr val="151515"/>
                </a:solidFill>
              </a:rPr>
              <a:t>do</a:t>
            </a:r>
            <a:endParaRPr b="1"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51515"/>
                </a:solidFill>
              </a:rPr>
              <a:t>	for </a:t>
            </a:r>
            <a:r>
              <a:rPr lang="en" sz="2000">
                <a:solidFill>
                  <a:srgbClr val="151515"/>
                </a:solidFill>
              </a:rPr>
              <a:t>each</a:t>
            </a:r>
            <a:r>
              <a:rPr b="1" lang="en" sz="2000">
                <a:solidFill>
                  <a:srgbClr val="151515"/>
                </a:solidFill>
              </a:rPr>
              <a:t> </a:t>
            </a:r>
            <a:r>
              <a:rPr lang="en" sz="2000">
                <a:solidFill>
                  <a:srgbClr val="151515"/>
                </a:solidFill>
              </a:rPr>
              <a:t>packet</a:t>
            </a:r>
            <a:r>
              <a:rPr b="1" lang="en" sz="2000">
                <a:solidFill>
                  <a:srgbClr val="151515"/>
                </a:solidFill>
              </a:rPr>
              <a:t> do</a:t>
            </a:r>
            <a:endParaRPr b="1"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51515"/>
                </a:solidFill>
              </a:rPr>
              <a:t>		</a:t>
            </a:r>
            <a:r>
              <a:rPr i="1" lang="en" sz="2000">
                <a:solidFill>
                  <a:srgbClr val="151515"/>
                </a:solidFill>
              </a:rPr>
              <a:t>(ToF Sanitization)</a:t>
            </a:r>
            <a:r>
              <a:rPr b="1" lang="en" sz="2000">
                <a:solidFill>
                  <a:srgbClr val="151515"/>
                </a:solidFill>
              </a:rPr>
              <a:t> </a:t>
            </a:r>
            <a:r>
              <a:rPr lang="en" sz="2000">
                <a:solidFill>
                  <a:srgbClr val="151515"/>
                </a:solidFill>
              </a:rPr>
              <a:t>Remove linear fit of CSI phase response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		</a:t>
            </a:r>
            <a:r>
              <a:rPr i="1" lang="en" sz="2000">
                <a:solidFill>
                  <a:srgbClr val="151515"/>
                </a:solidFill>
              </a:rPr>
              <a:t>(CSI Smoothing)</a:t>
            </a:r>
            <a:r>
              <a:rPr lang="en" sz="2000">
                <a:solidFill>
                  <a:srgbClr val="151515"/>
                </a:solidFill>
              </a:rPr>
              <a:t> Obtain smoothed CSI matrix X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		</a:t>
            </a:r>
            <a:r>
              <a:rPr i="1" lang="en" sz="2000">
                <a:solidFill>
                  <a:srgbClr val="151515"/>
                </a:solidFill>
              </a:rPr>
              <a:t>(Super Resolution) </a:t>
            </a:r>
            <a:r>
              <a:rPr lang="en" sz="2000">
                <a:solidFill>
                  <a:srgbClr val="151515"/>
                </a:solidFill>
              </a:rPr>
              <a:t>Obtain AoA-ToF pairs using MUSIC algorithm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	</a:t>
            </a:r>
            <a:r>
              <a:rPr b="1" lang="en" sz="2000">
                <a:solidFill>
                  <a:srgbClr val="151515"/>
                </a:solidFill>
              </a:rPr>
              <a:t>end</a:t>
            </a:r>
            <a:endParaRPr b="1"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	</a:t>
            </a:r>
            <a:r>
              <a:rPr i="1" lang="en" sz="2000">
                <a:solidFill>
                  <a:srgbClr val="151515"/>
                </a:solidFill>
              </a:rPr>
              <a:t>(AoA-ToF Cluster)</a:t>
            </a:r>
            <a:r>
              <a:rPr lang="en" sz="2000">
                <a:solidFill>
                  <a:srgbClr val="151515"/>
                </a:solidFill>
              </a:rPr>
              <a:t> Cluster AoA-ToF from multiple packets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	</a:t>
            </a:r>
            <a:r>
              <a:rPr i="1" lang="en" sz="2000">
                <a:solidFill>
                  <a:srgbClr val="151515"/>
                </a:solidFill>
              </a:rPr>
              <a:t>(Direct Path Likelihood)</a:t>
            </a:r>
            <a:r>
              <a:rPr lang="en" sz="2000">
                <a:solidFill>
                  <a:srgbClr val="151515"/>
                </a:solidFill>
              </a:rPr>
              <a:t> Compute likelihood score and pick the highest one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51515"/>
                </a:solidFill>
              </a:rPr>
              <a:t>end</a:t>
            </a:r>
            <a:endParaRPr b="1"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151515"/>
                </a:solidFill>
              </a:rPr>
              <a:t>(Localization)</a:t>
            </a:r>
            <a:r>
              <a:rPr lang="en" sz="2000">
                <a:solidFill>
                  <a:srgbClr val="151515"/>
                </a:solidFill>
              </a:rPr>
              <a:t> Minimize the objective function with predicted location (x, y)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51515"/>
              </a:solidFill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365475" y="6308025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Experiments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Experiments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389" name="Google Shape;3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50" y="1831588"/>
            <a:ext cx="11459702" cy="349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RSSI, CSI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95" name="Google Shape;395;p31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Appendix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355450" y="1098550"/>
            <a:ext cx="79011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Received Signal Strength Indicator (RSSI)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How strong a signal is when it reaches a receiver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   : Transmitter’s power in dBm 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spcBef>
                <a:spcPts val="8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Predefined default transmit power (varies by protocols)</a:t>
            </a:r>
            <a:endParaRPr sz="1600">
              <a:solidFill>
                <a:srgbClr val="151515"/>
              </a:solidFill>
            </a:endParaRPr>
          </a:p>
          <a:p>
            <a:pPr indent="-197995" lvl="2" marL="676783" rtl="0" algn="l"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     : Path loss approximation at distance </a:t>
            </a:r>
            <a:r>
              <a:rPr i="1" lang="en" sz="1800">
                <a:solidFill>
                  <a:srgbClr val="151515"/>
                </a:solidFill>
              </a:rPr>
              <a:t>d</a:t>
            </a:r>
            <a:endParaRPr i="1" sz="1800">
              <a:solidFill>
                <a:srgbClr val="151515"/>
              </a:solidFill>
            </a:endParaRPr>
          </a:p>
          <a:p>
            <a:pPr indent="0" lvl="0" marL="449988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898989"/>
                </a:solidFill>
              </a:rPr>
              <a:t>ex) -20 dBm → roughly 0.01mW at receiver</a:t>
            </a:r>
            <a:endParaRPr i="1" sz="1800">
              <a:solidFill>
                <a:srgbClr val="898989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Channel State Information (CSI)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 matrix      of channel coefficients </a:t>
            </a:r>
            <a:endParaRPr sz="2000">
              <a:solidFill>
                <a:srgbClr val="151515"/>
              </a:solidFill>
            </a:endParaRPr>
          </a:p>
          <a:p>
            <a:pPr indent="-185295" lvl="1" marL="449988" rtl="0" algn="l"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   is affected by both propagation path and frequency</a:t>
            </a:r>
            <a:endParaRPr sz="2000">
              <a:solidFill>
                <a:srgbClr val="151515"/>
              </a:solidFill>
            </a:endParaRPr>
          </a:p>
        </p:txBody>
      </p:sp>
      <p:grpSp>
        <p:nvGrpSpPr>
          <p:cNvPr id="397" name="Google Shape;397;p31"/>
          <p:cNvGrpSpPr/>
          <p:nvPr/>
        </p:nvGrpSpPr>
        <p:grpSpPr>
          <a:xfrm>
            <a:off x="7902000" y="1848350"/>
            <a:ext cx="2981700" cy="676500"/>
            <a:chOff x="7902000" y="1695950"/>
            <a:chExt cx="2981700" cy="676500"/>
          </a:xfrm>
        </p:grpSpPr>
        <p:sp>
          <p:nvSpPr>
            <p:cNvPr id="398" name="Google Shape;398;p31"/>
            <p:cNvSpPr/>
            <p:nvPr/>
          </p:nvSpPr>
          <p:spPr>
            <a:xfrm>
              <a:off x="7902000" y="1695950"/>
              <a:ext cx="2981700" cy="676500"/>
            </a:xfrm>
            <a:prstGeom prst="rect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99" name="Google Shape;399;p31" title="[21,21,21,&quot;https://www.codecogs.com/eqnedit.php?latex=%5Ctext%7BRSSI%7D%3DP_t-L_p(d)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16275" y="1874063"/>
              <a:ext cx="2564195" cy="337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0" name="Google Shape;400;p31" title="[21,21,21,&quot;https://www.codecogs.com/eqnedit.php?latex=P_t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550" y="2078650"/>
            <a:ext cx="225725" cy="2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1" title="[21,21,21,&quot;https://www.codecogs.com/eqnedit.php?latex=L_p(d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425" y="2805975"/>
            <a:ext cx="498037" cy="2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4350" y="2805975"/>
            <a:ext cx="5527650" cy="18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1" title="[21,21,21,&quot;https://www.codecogs.com/eqnedit.php?latex=H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5375" y="4314938"/>
            <a:ext cx="255245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1" title="[21,21,21,&quot;https://www.codecogs.com/eqnedit.php?latex=h_%7Bij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5675" y="4314950"/>
            <a:ext cx="255250" cy="243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 title="[21,21,21,&quot;https://www.codecogs.com/eqnedit.php?latex=h_%7Bij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5175" y="4710850"/>
            <a:ext cx="255250" cy="24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53500" y="701800"/>
            <a:ext cx="8300700" cy="5770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MUSIC Algorithm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Super Resolution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Direct Path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Localization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Appendix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985420" y="1010733"/>
            <a:ext cx="506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Signal Space, Noise Space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Appendix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355450" y="1098550"/>
            <a:ext cx="79011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Without Noise (ideal case)</a:t>
            </a:r>
            <a:endParaRPr sz="2400">
              <a:solidFill>
                <a:srgbClr val="151515"/>
              </a:solidFill>
            </a:endParaRPr>
          </a:p>
          <a:p>
            <a:pPr indent="0" lvl="0" marL="4499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i="1" lang="en" sz="2000">
                <a:solidFill>
                  <a:srgbClr val="151515"/>
                </a:solidFill>
              </a:rPr>
              <a:t>L</a:t>
            </a:r>
            <a:r>
              <a:rPr lang="en" sz="2000">
                <a:solidFill>
                  <a:srgbClr val="151515"/>
                </a:solidFill>
              </a:rPr>
              <a:t> non-zero eigenvalues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i="1" lang="en" sz="2000">
                <a:solidFill>
                  <a:srgbClr val="151515"/>
                </a:solidFill>
              </a:rPr>
              <a:t>M-L</a:t>
            </a:r>
            <a:r>
              <a:rPr lang="en" sz="2000">
                <a:solidFill>
                  <a:srgbClr val="151515"/>
                </a:solidFill>
              </a:rPr>
              <a:t> zero eigenvalues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i="1" lang="en" sz="2000">
                <a:solidFill>
                  <a:srgbClr val="151515"/>
                </a:solidFill>
              </a:rPr>
              <a:t>A</a:t>
            </a:r>
            <a:r>
              <a:rPr lang="en" sz="2000">
                <a:solidFill>
                  <a:srgbClr val="151515"/>
                </a:solidFill>
              </a:rPr>
              <a:t> spans ‘</a:t>
            </a:r>
            <a:r>
              <a:rPr b="1" lang="en" sz="2000">
                <a:solidFill>
                  <a:srgbClr val="151515"/>
                </a:solidFill>
              </a:rPr>
              <a:t>Signal Space’</a:t>
            </a:r>
            <a:r>
              <a:rPr lang="en" sz="2000">
                <a:solidFill>
                  <a:srgbClr val="151515"/>
                </a:solidFill>
              </a:rPr>
              <a:t> only, so does </a:t>
            </a:r>
            <a:r>
              <a:rPr i="1" lang="en" sz="2000">
                <a:solidFill>
                  <a:srgbClr val="151515"/>
                </a:solidFill>
              </a:rPr>
              <a:t>XX</a:t>
            </a:r>
            <a:r>
              <a:rPr baseline="30000" i="1" lang="en" sz="2000">
                <a:solidFill>
                  <a:srgbClr val="151515"/>
                </a:solidFill>
              </a:rPr>
              <a:t>H</a:t>
            </a:r>
            <a:endParaRPr baseline="30000" i="1"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With Noise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All eigenvalues are shifted by</a:t>
            </a:r>
            <a:r>
              <a:rPr i="1" lang="en" sz="2000">
                <a:solidFill>
                  <a:srgbClr val="151515"/>
                </a:solidFill>
              </a:rPr>
              <a:t> </a:t>
            </a:r>
            <a:endParaRPr i="1"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Small eigenvalues of      are purely by noise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⇢ Thus, null space is said to be ‘</a:t>
            </a:r>
            <a:r>
              <a:rPr b="1" lang="en" sz="1800">
                <a:solidFill>
                  <a:srgbClr val="151515"/>
                </a:solidFill>
              </a:rPr>
              <a:t>Noise Space</a:t>
            </a:r>
            <a:r>
              <a:rPr lang="en" sz="1800">
                <a:solidFill>
                  <a:srgbClr val="151515"/>
                </a:solidFill>
              </a:rPr>
              <a:t>’ </a:t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975300" y="1643056"/>
            <a:ext cx="4717500" cy="45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943682" y="3971322"/>
            <a:ext cx="3671700" cy="45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2" title="[21,21,21,&quot;https://www.codecogs.com/eqnedit.php?latex=%5Csigma%5E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25" y="4492025"/>
            <a:ext cx="261894" cy="2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2" title="[21,21,21,&quot;https://www.codecogs.com/eqnedit.php?latex=%5Csigma%5E2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500" y="4889000"/>
            <a:ext cx="261894" cy="2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2" title="[21,21,21,&quot;https://www.codecogs.com/eqnedit.php?latex=XX%5EH%3DA%5CGamma%5CGamma%5EHA%5EH%20%5Cquad%20%5Crightarrow%20%5Ctext%7Brank%20%7D%20L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150" y="1733825"/>
            <a:ext cx="4045748" cy="26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2" title="[0,0,0,&quot;https://www.codecogs.com/eqnedit.php?latex=XX%5EH%20%3D%20A%5CGamma%5CGamma%5EHA%5EH%20%2B%20%5Csigma%5E2%20I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9262" y="4062100"/>
            <a:ext cx="2980403" cy="26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9" name="Google Shape;419;p32"/>
          <p:cNvGrpSpPr/>
          <p:nvPr/>
        </p:nvGrpSpPr>
        <p:grpSpPr>
          <a:xfrm>
            <a:off x="6206042" y="2876627"/>
            <a:ext cx="5776042" cy="3034651"/>
            <a:chOff x="5913700" y="1934725"/>
            <a:chExt cx="6139500" cy="3287100"/>
          </a:xfrm>
        </p:grpSpPr>
        <p:sp>
          <p:nvSpPr>
            <p:cNvPr id="420" name="Google Shape;420;p32"/>
            <p:cNvSpPr/>
            <p:nvPr/>
          </p:nvSpPr>
          <p:spPr>
            <a:xfrm>
              <a:off x="5913700" y="1934725"/>
              <a:ext cx="6139500" cy="3287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32"/>
            <p:cNvGrpSpPr/>
            <p:nvPr/>
          </p:nvGrpSpPr>
          <p:grpSpPr>
            <a:xfrm>
              <a:off x="6096000" y="2126925"/>
              <a:ext cx="5791635" cy="2946325"/>
              <a:chOff x="6204800" y="645900"/>
              <a:chExt cx="5791635" cy="2946325"/>
            </a:xfrm>
          </p:grpSpPr>
          <p:pic>
            <p:nvPicPr>
              <p:cNvPr id="422" name="Google Shape;422;p32" title="[21,21,21,&quot;https://www.codecogs.com/eqnedit.php?latex=X%3DA%5CGamma%20%2B%20N#0&quot;]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8194312" y="645900"/>
                <a:ext cx="1527874" cy="217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3" name="Google Shape;423;p32" title="[21,21,21,&quot;https://www.codecogs.com/eqnedit.php?latex=XX%5EH%3D(A%5CGamma%2BN)(A%5CGamma%2BN)%5EH#0&quot;]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402749" y="1514503"/>
                <a:ext cx="3067801" cy="26834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4" name="Google Shape;424;p32" title="[21,21,21,&quot;https://www.codecogs.com/eqnedit.php?latex=XX%5EH%3DA%5CGamma%5CGamma%5EHA%5EH%2BA%5CGamma%20N%5EH%2BN%5CGamma%5EHA%5EH%2BNN%5EH#0&quot;]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204800" y="2355175"/>
                <a:ext cx="5463699" cy="2540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25" name="Google Shape;425;p32"/>
              <p:cNvCxnSpPr/>
              <p:nvPr/>
            </p:nvCxnSpPr>
            <p:spPr>
              <a:xfrm>
                <a:off x="8936650" y="1860362"/>
                <a:ext cx="0" cy="417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26" name="Google Shape;426;p32"/>
              <p:cNvCxnSpPr/>
              <p:nvPr/>
            </p:nvCxnSpPr>
            <p:spPr>
              <a:xfrm>
                <a:off x="8958254" y="2726850"/>
                <a:ext cx="0" cy="417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427" name="Google Shape;427;p32" title="[21,21,21,&quot;https://www.codecogs.com/eqnedit.php?latex=E(NN%5EH)%3D%5Csigma%5E2%20I#0&quot;]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780571" y="2857913"/>
                <a:ext cx="1312416" cy="2172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8" name="Google Shape;428;p32" title="[0,0,0,&quot;https://www.codecogs.com/eqnedit.php?latex=XX%5EH%20%3D%20A%5CGamma%5CGamma%5EHA%5EH%20%2B%20%5Csigma%5E2%20I#0&quot;]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468049" y="3323875"/>
                <a:ext cx="2980403" cy="268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9" name="Google Shape;429;p32" title="[21,21,21,&quot;https://www.codecogs.com/eqnedit.php?latex=%5Cbecause#0&quot;]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9259800" y="2899837"/>
                <a:ext cx="177400" cy="133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0" name="Google Shape;430;p32" title="[21,21,21,&quot;https://www.codecogs.com/eqnedit.php?latex=E%7B(A%5CGamma%20N%5EH)%7D%3DE%7B(N%5CGamma%5EHA%5EH)%7D%3D0#0&quot;]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9543225" y="2857913"/>
                <a:ext cx="2453210" cy="2172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1" name="Google Shape;431;p32"/>
              <p:cNvCxnSpPr/>
              <p:nvPr/>
            </p:nvCxnSpPr>
            <p:spPr>
              <a:xfrm>
                <a:off x="8936650" y="980174"/>
                <a:ext cx="0" cy="417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432" name="Google Shape;432;p32" title="[21,21,21,&quot;https://www.codecogs.com/eqnedit.php?latex=%5Cbecause#0&quot;]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6497650" y="2899850"/>
                <a:ext cx="177400" cy="1333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33" name="Google Shape;433;p32"/>
          <p:cNvCxnSpPr/>
          <p:nvPr/>
        </p:nvCxnSpPr>
        <p:spPr>
          <a:xfrm rot="10800000">
            <a:off x="4878600" y="4228450"/>
            <a:ext cx="11220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Overview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Introduction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Background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We need such a localization system that is: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Easy to install (Deployable)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Work on any WiFi devices (Universal)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With a good enough accuracy (Accurate)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…which existing methods failed to achieve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ArrayTrack → 6-8 antennas required 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LTEye → rotatable antennas required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Ubicarse → additional sensors required</a:t>
            </a:r>
            <a:endParaRPr sz="1800">
              <a:solidFill>
                <a:srgbClr val="151515"/>
              </a:solidFill>
            </a:endParaRPr>
          </a:p>
          <a:p>
            <a:pPr indent="0" lvl="0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Goal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 more accurate, ubiquitous WiFi localization system</a:t>
            </a:r>
            <a:endParaRPr sz="20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Approaches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Introduction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Triangulation Localization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By RSSI (Received Signal Strength Indicator)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‒"/>
            </a:pPr>
            <a:r>
              <a:rPr lang="en" sz="1800">
                <a:solidFill>
                  <a:srgbClr val="151515"/>
                </a:solidFill>
              </a:rPr>
              <a:t>Estimate distance d from at least 3 APs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By AoA (Angle of Arrival)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‒"/>
            </a:pPr>
            <a:r>
              <a:rPr lang="en" sz="2000">
                <a:solidFill>
                  <a:srgbClr val="151515"/>
                </a:solidFill>
              </a:rPr>
              <a:t>Intersect lines at AoAs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2106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By timestamps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Estimate distance d from ToF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Fingerprinting Localization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Build a RSSI vector map(fingerprint) at known locations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Return the location with the most similar fingerprint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 ⇢ Median accuracy of 0.6m</a:t>
            </a:r>
            <a:endParaRPr sz="1800">
              <a:solidFill>
                <a:srgbClr val="151515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4405" y="1098538"/>
            <a:ext cx="3465333" cy="293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2575" y="2051050"/>
            <a:ext cx="22860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MUltiple SIgnal Classification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MUSIC Algorithm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AoA and CSI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i="1" lang="en" sz="2000">
                <a:solidFill>
                  <a:srgbClr val="151515"/>
                </a:solidFill>
              </a:rPr>
              <a:t>m</a:t>
            </a:r>
            <a:r>
              <a:rPr lang="en" sz="2000">
                <a:solidFill>
                  <a:srgbClr val="151515"/>
                </a:solidFill>
              </a:rPr>
              <a:t>-th antenna’ phase shift            is given as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 : </a:t>
            </a:r>
            <a:r>
              <a:rPr i="1" lang="en" sz="1800">
                <a:solidFill>
                  <a:srgbClr val="151515"/>
                </a:solidFill>
              </a:rPr>
              <a:t>k</a:t>
            </a:r>
            <a:r>
              <a:rPr lang="en" sz="1800">
                <a:solidFill>
                  <a:srgbClr val="151515"/>
                </a:solidFill>
              </a:rPr>
              <a:t>-th propagation path’ angle of arrival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: Wavelength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 received signal </a:t>
            </a:r>
            <a:r>
              <a:rPr i="1" lang="en" sz="2000">
                <a:solidFill>
                  <a:srgbClr val="151515"/>
                </a:solidFill>
              </a:rPr>
              <a:t>x</a:t>
            </a:r>
            <a:r>
              <a:rPr lang="en" sz="2000">
                <a:solidFill>
                  <a:srgbClr val="151515"/>
                </a:solidFill>
              </a:rPr>
              <a:t> decomposes into </a:t>
            </a:r>
            <a:r>
              <a:rPr i="1" lang="en" sz="2000">
                <a:solidFill>
                  <a:srgbClr val="151515"/>
                </a:solidFill>
              </a:rPr>
              <a:t>L</a:t>
            </a:r>
            <a:r>
              <a:rPr lang="en" sz="2000">
                <a:solidFill>
                  <a:srgbClr val="151515"/>
                </a:solidFill>
              </a:rPr>
              <a:t> propagation paths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: The first antenna’s channel attenuation </a:t>
            </a:r>
            <a:endParaRPr sz="1800">
              <a:solidFill>
                <a:srgbClr val="151515"/>
              </a:solidFill>
            </a:endParaRPr>
          </a:p>
          <a:p>
            <a:pPr indent="0" lvl="0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    ⇢ </a:t>
            </a:r>
            <a:r>
              <a:rPr b="1" lang="en" sz="2000">
                <a:solidFill>
                  <a:srgbClr val="151515"/>
                </a:solidFill>
              </a:rPr>
              <a:t>AoA</a:t>
            </a:r>
            <a:r>
              <a:rPr lang="en" sz="2000">
                <a:solidFill>
                  <a:srgbClr val="151515"/>
                </a:solidFill>
              </a:rPr>
              <a:t>(   ) lies in CSI matrix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561" y="495463"/>
            <a:ext cx="4787289" cy="2875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[21,21,21,&quot;https://www.codecogs.com/eqnedit.php?latex=%5CPhi%5Em(%5Ctheta_k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375" y="1602950"/>
            <a:ext cx="72644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 title="[21,21,21,&quot;https://www.codecogs.com/eqnedit.php?latex=%5Ctheta_k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5325" y="1958450"/>
            <a:ext cx="230367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 title="[21,21,21,&quot;https://www.codecogs.com/eqnedit.php?latex=%5Clambda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5337" y="2342100"/>
            <a:ext cx="133638" cy="19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7"/>
          <p:cNvGrpSpPr/>
          <p:nvPr/>
        </p:nvGrpSpPr>
        <p:grpSpPr>
          <a:xfrm>
            <a:off x="1676950" y="2659650"/>
            <a:ext cx="3995100" cy="784800"/>
            <a:chOff x="1676950" y="2507250"/>
            <a:chExt cx="3995100" cy="784800"/>
          </a:xfrm>
        </p:grpSpPr>
        <p:sp>
          <p:nvSpPr>
            <p:cNvPr id="101" name="Google Shape;101;p17"/>
            <p:cNvSpPr/>
            <p:nvPr/>
          </p:nvSpPr>
          <p:spPr>
            <a:xfrm>
              <a:off x="1676950" y="2507250"/>
              <a:ext cx="3995100" cy="7848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2" name="Google Shape;102;p17" title="[21,21,21,&quot;https://www.codecogs.com/eqnedit.php?latex=%5CPhi%5Em(%5Ctheta_k)%3De%5E%7B-j2%5Cpi%20%5Cfrac%7Bd(m-1)%5Csin%7B(%5Ctheta_k)%7D%7D%7B%5Clambda%7D%7D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806500" y="2657100"/>
              <a:ext cx="3731074" cy="4939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17" title="[21,21,21,&quot;https://www.codecogs.com/eqnedit.php?latex=%5Cgamma_k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65413" y="3941575"/>
            <a:ext cx="253468" cy="194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7"/>
          <p:cNvGrpSpPr/>
          <p:nvPr/>
        </p:nvGrpSpPr>
        <p:grpSpPr>
          <a:xfrm>
            <a:off x="2117925" y="4247150"/>
            <a:ext cx="2575200" cy="1076100"/>
            <a:chOff x="2117925" y="4094750"/>
            <a:chExt cx="2575200" cy="1076100"/>
          </a:xfrm>
        </p:grpSpPr>
        <p:sp>
          <p:nvSpPr>
            <p:cNvPr id="105" name="Google Shape;105;p17"/>
            <p:cNvSpPr/>
            <p:nvPr/>
          </p:nvSpPr>
          <p:spPr>
            <a:xfrm>
              <a:off x="2117925" y="4094750"/>
              <a:ext cx="2575200" cy="10761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6" name="Google Shape;106;p17" title="[21,21,21,&quot;https://www.codecogs.com/eqnedit.php?latex=x_m%3D%5Csum%5EL_k%7B%5Cgamma_k%20%5CPhi%5Em(%5Ctheta_k)%7D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23724" y="4240400"/>
              <a:ext cx="2169092" cy="7848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7" title="[21,21,21,&quot;https://www.codecogs.com/eqnedit.php?latex=%5Ctheta_k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1575" y="5499625"/>
            <a:ext cx="191977" cy="2116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/>
          <p:nvPr/>
        </p:nvCxnSpPr>
        <p:spPr>
          <a:xfrm>
            <a:off x="5039675" y="4772525"/>
            <a:ext cx="4851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7" title="[21,21,21,&quot;https://www.codecogs.com/eqnedit.php?latex=x_m%20%3D%20CSI%5C%20!!%20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3050" y="4576325"/>
            <a:ext cx="2361000" cy="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CSI Matrix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MUSIC Algorithm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31575" y="1098550"/>
            <a:ext cx="80157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CSI Matrix Representation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1. Vectorize received signal </a:t>
            </a:r>
            <a:r>
              <a:rPr i="1" lang="en" sz="2000">
                <a:solidFill>
                  <a:srgbClr val="151515"/>
                </a:solidFill>
              </a:rPr>
              <a:t>x</a:t>
            </a:r>
            <a:r>
              <a:rPr lang="en" sz="2000">
                <a:solidFill>
                  <a:srgbClr val="151515"/>
                </a:solidFill>
              </a:rPr>
              <a:t> into all </a:t>
            </a:r>
            <a:r>
              <a:rPr i="1" lang="en" sz="2000">
                <a:solidFill>
                  <a:srgbClr val="151515"/>
                </a:solidFill>
              </a:rPr>
              <a:t>M</a:t>
            </a:r>
            <a:r>
              <a:rPr lang="en" sz="2000">
                <a:solidFill>
                  <a:srgbClr val="151515"/>
                </a:solidFill>
              </a:rPr>
              <a:t> antennas (1 x M case)</a:t>
            </a:r>
            <a:endParaRPr sz="2000">
              <a:solidFill>
                <a:srgbClr val="151515"/>
              </a:solidFill>
            </a:endParaRPr>
          </a:p>
          <a:p>
            <a:pPr indent="0" lvl="0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  : Received signal at </a:t>
            </a:r>
            <a:r>
              <a:rPr i="1" lang="en" sz="1800">
                <a:solidFill>
                  <a:srgbClr val="151515"/>
                </a:solidFill>
              </a:rPr>
              <a:t>m</a:t>
            </a:r>
            <a:r>
              <a:rPr lang="en" sz="1800">
                <a:solidFill>
                  <a:srgbClr val="151515"/>
                </a:solidFill>
              </a:rPr>
              <a:t>-th antenna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i="1" lang="en" sz="1800">
                <a:solidFill>
                  <a:srgbClr val="151515"/>
                </a:solidFill>
              </a:rPr>
              <a:t>A</a:t>
            </a:r>
            <a:r>
              <a:rPr lang="en" sz="1800">
                <a:solidFill>
                  <a:srgbClr val="151515"/>
                </a:solidFill>
              </a:rPr>
              <a:t> : Steering matrix (vectors)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2. Expand it to </a:t>
            </a:r>
            <a:r>
              <a:rPr i="1" lang="en" sz="2000">
                <a:solidFill>
                  <a:srgbClr val="151515"/>
                </a:solidFill>
              </a:rPr>
              <a:t>N</a:t>
            </a:r>
            <a:r>
              <a:rPr lang="en" sz="2000">
                <a:solidFill>
                  <a:srgbClr val="151515"/>
                </a:solidFill>
              </a:rPr>
              <a:t> subcarriers  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Steering vectors </a:t>
            </a:r>
            <a:r>
              <a:rPr i="1" lang="en" sz="1800">
                <a:solidFill>
                  <a:srgbClr val="151515"/>
                </a:solidFill>
              </a:rPr>
              <a:t>A</a:t>
            </a:r>
            <a:r>
              <a:rPr lang="en" sz="1800">
                <a:solidFill>
                  <a:srgbClr val="151515"/>
                </a:solidFill>
              </a:rPr>
              <a:t> doesn’t change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       is a CSI matrix for single Tx antenna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150" y="1945400"/>
            <a:ext cx="4917325" cy="123082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8" name="Google Shape;118;p18"/>
          <p:cNvGrpSpPr/>
          <p:nvPr/>
        </p:nvGrpSpPr>
        <p:grpSpPr>
          <a:xfrm>
            <a:off x="8830450" y="2525600"/>
            <a:ext cx="3028500" cy="1301313"/>
            <a:chOff x="8173950" y="2516388"/>
            <a:chExt cx="3028500" cy="1301313"/>
          </a:xfrm>
        </p:grpSpPr>
        <p:sp>
          <p:nvSpPr>
            <p:cNvPr id="119" name="Google Shape;119;p18"/>
            <p:cNvSpPr/>
            <p:nvPr/>
          </p:nvSpPr>
          <p:spPr>
            <a:xfrm>
              <a:off x="8197050" y="2521100"/>
              <a:ext cx="2999700" cy="129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20" name="Google Shape;120;p18"/>
            <p:cNvCxnSpPr/>
            <p:nvPr/>
          </p:nvCxnSpPr>
          <p:spPr>
            <a:xfrm>
              <a:off x="8173950" y="2516388"/>
              <a:ext cx="30285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8"/>
            <p:cNvCxnSpPr/>
            <p:nvPr/>
          </p:nvCxnSpPr>
          <p:spPr>
            <a:xfrm>
              <a:off x="8173950" y="3807113"/>
              <a:ext cx="30285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8"/>
            <p:cNvCxnSpPr/>
            <p:nvPr/>
          </p:nvCxnSpPr>
          <p:spPr>
            <a:xfrm>
              <a:off x="8243950" y="3249613"/>
              <a:ext cx="2870400" cy="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23" name="Google Shape;123;p18"/>
            <p:cNvGrpSpPr/>
            <p:nvPr/>
          </p:nvGrpSpPr>
          <p:grpSpPr>
            <a:xfrm>
              <a:off x="8254500" y="2531542"/>
              <a:ext cx="2795700" cy="710218"/>
              <a:chOff x="8265425" y="4907250"/>
              <a:chExt cx="2795700" cy="686400"/>
            </a:xfrm>
          </p:grpSpPr>
          <p:cxnSp>
            <p:nvCxnSpPr>
              <p:cNvPr id="124" name="Google Shape;124;p18"/>
              <p:cNvCxnSpPr/>
              <p:nvPr/>
            </p:nvCxnSpPr>
            <p:spPr>
              <a:xfrm flipH="1" rot="10800000">
                <a:off x="8265425" y="4907250"/>
                <a:ext cx="1386000" cy="68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18"/>
              <p:cNvCxnSpPr/>
              <p:nvPr/>
            </p:nvCxnSpPr>
            <p:spPr>
              <a:xfrm>
                <a:off x="9645125" y="4907775"/>
                <a:ext cx="1416000" cy="63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26" name="Google Shape;126;p18"/>
            <p:cNvGrpSpPr/>
            <p:nvPr/>
          </p:nvGrpSpPr>
          <p:grpSpPr>
            <a:xfrm flipH="1" rot="10800000">
              <a:off x="8243950" y="3257452"/>
              <a:ext cx="2795700" cy="551111"/>
              <a:chOff x="8265425" y="4907250"/>
              <a:chExt cx="2795700" cy="686400"/>
            </a:xfrm>
          </p:grpSpPr>
          <p:cxnSp>
            <p:nvCxnSpPr>
              <p:cNvPr id="127" name="Google Shape;127;p18"/>
              <p:cNvCxnSpPr/>
              <p:nvPr/>
            </p:nvCxnSpPr>
            <p:spPr>
              <a:xfrm flipH="1" rot="10800000">
                <a:off x="8265425" y="4907250"/>
                <a:ext cx="1386000" cy="68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18"/>
              <p:cNvCxnSpPr/>
              <p:nvPr/>
            </p:nvCxnSpPr>
            <p:spPr>
              <a:xfrm>
                <a:off x="9645125" y="4907775"/>
                <a:ext cx="1416000" cy="63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29" name="Google Shape;129;p18"/>
          <p:cNvGrpSpPr/>
          <p:nvPr/>
        </p:nvGrpSpPr>
        <p:grpSpPr>
          <a:xfrm>
            <a:off x="8700325" y="2755813"/>
            <a:ext cx="3028500" cy="1301313"/>
            <a:chOff x="8173950" y="2516388"/>
            <a:chExt cx="3028500" cy="1301313"/>
          </a:xfrm>
        </p:grpSpPr>
        <p:sp>
          <p:nvSpPr>
            <p:cNvPr id="130" name="Google Shape;130;p18"/>
            <p:cNvSpPr/>
            <p:nvPr/>
          </p:nvSpPr>
          <p:spPr>
            <a:xfrm>
              <a:off x="8197050" y="2521100"/>
              <a:ext cx="2999700" cy="129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8"/>
            <p:cNvCxnSpPr/>
            <p:nvPr/>
          </p:nvCxnSpPr>
          <p:spPr>
            <a:xfrm>
              <a:off x="8173950" y="2516388"/>
              <a:ext cx="30285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8173950" y="3807113"/>
              <a:ext cx="30285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8"/>
            <p:cNvCxnSpPr/>
            <p:nvPr/>
          </p:nvCxnSpPr>
          <p:spPr>
            <a:xfrm>
              <a:off x="8243950" y="3249613"/>
              <a:ext cx="2870400" cy="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34" name="Google Shape;134;p18"/>
            <p:cNvGrpSpPr/>
            <p:nvPr/>
          </p:nvGrpSpPr>
          <p:grpSpPr>
            <a:xfrm>
              <a:off x="8254500" y="2531542"/>
              <a:ext cx="2795700" cy="710218"/>
              <a:chOff x="8265425" y="4907250"/>
              <a:chExt cx="2795700" cy="686400"/>
            </a:xfrm>
          </p:grpSpPr>
          <p:cxnSp>
            <p:nvCxnSpPr>
              <p:cNvPr id="135" name="Google Shape;135;p18"/>
              <p:cNvCxnSpPr/>
              <p:nvPr/>
            </p:nvCxnSpPr>
            <p:spPr>
              <a:xfrm flipH="1" rot="10800000">
                <a:off x="8265425" y="4907250"/>
                <a:ext cx="1386000" cy="68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18"/>
              <p:cNvCxnSpPr/>
              <p:nvPr/>
            </p:nvCxnSpPr>
            <p:spPr>
              <a:xfrm>
                <a:off x="9645125" y="4907775"/>
                <a:ext cx="1416000" cy="63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37" name="Google Shape;137;p18"/>
            <p:cNvGrpSpPr/>
            <p:nvPr/>
          </p:nvGrpSpPr>
          <p:grpSpPr>
            <a:xfrm flipH="1" rot="10800000">
              <a:off x="8243950" y="3257452"/>
              <a:ext cx="2795700" cy="551111"/>
              <a:chOff x="8265425" y="4907250"/>
              <a:chExt cx="2795700" cy="686400"/>
            </a:xfrm>
          </p:grpSpPr>
          <p:cxnSp>
            <p:nvCxnSpPr>
              <p:cNvPr id="138" name="Google Shape;138;p18"/>
              <p:cNvCxnSpPr/>
              <p:nvPr/>
            </p:nvCxnSpPr>
            <p:spPr>
              <a:xfrm flipH="1" rot="10800000">
                <a:off x="8265425" y="4907250"/>
                <a:ext cx="1386000" cy="68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18"/>
              <p:cNvCxnSpPr/>
              <p:nvPr/>
            </p:nvCxnSpPr>
            <p:spPr>
              <a:xfrm>
                <a:off x="9645125" y="4907775"/>
                <a:ext cx="1416000" cy="63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pic>
        <p:nvPicPr>
          <p:cNvPr id="140" name="Google Shape;140;p18" title="[21,21,21,&quot;https://www.codecogs.com/eqnedit.php?latex=x_m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150" y="3341350"/>
            <a:ext cx="337725" cy="178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8505250" y="2921413"/>
            <a:ext cx="3028500" cy="1301313"/>
            <a:chOff x="8173950" y="2516388"/>
            <a:chExt cx="3028500" cy="1301313"/>
          </a:xfrm>
        </p:grpSpPr>
        <p:sp>
          <p:nvSpPr>
            <p:cNvPr id="142" name="Google Shape;142;p18"/>
            <p:cNvSpPr/>
            <p:nvPr/>
          </p:nvSpPr>
          <p:spPr>
            <a:xfrm>
              <a:off x="8197050" y="2521100"/>
              <a:ext cx="2999700" cy="129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8173950" y="2516388"/>
              <a:ext cx="30285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8"/>
            <p:cNvCxnSpPr/>
            <p:nvPr/>
          </p:nvCxnSpPr>
          <p:spPr>
            <a:xfrm>
              <a:off x="8173950" y="3807113"/>
              <a:ext cx="30285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8"/>
            <p:cNvCxnSpPr/>
            <p:nvPr/>
          </p:nvCxnSpPr>
          <p:spPr>
            <a:xfrm>
              <a:off x="8243950" y="3249613"/>
              <a:ext cx="2870400" cy="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46" name="Google Shape;146;p18"/>
            <p:cNvGrpSpPr/>
            <p:nvPr/>
          </p:nvGrpSpPr>
          <p:grpSpPr>
            <a:xfrm>
              <a:off x="8254500" y="2531542"/>
              <a:ext cx="2795700" cy="710218"/>
              <a:chOff x="8265425" y="4907250"/>
              <a:chExt cx="2795700" cy="686400"/>
            </a:xfrm>
          </p:grpSpPr>
          <p:cxnSp>
            <p:nvCxnSpPr>
              <p:cNvPr id="147" name="Google Shape;147;p18"/>
              <p:cNvCxnSpPr/>
              <p:nvPr/>
            </p:nvCxnSpPr>
            <p:spPr>
              <a:xfrm flipH="1" rot="10800000">
                <a:off x="8265425" y="4907250"/>
                <a:ext cx="1386000" cy="68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18"/>
              <p:cNvCxnSpPr/>
              <p:nvPr/>
            </p:nvCxnSpPr>
            <p:spPr>
              <a:xfrm>
                <a:off x="9645125" y="4907775"/>
                <a:ext cx="1416000" cy="63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49" name="Google Shape;149;p18"/>
            <p:cNvGrpSpPr/>
            <p:nvPr/>
          </p:nvGrpSpPr>
          <p:grpSpPr>
            <a:xfrm flipH="1" rot="10800000">
              <a:off x="8243950" y="3257452"/>
              <a:ext cx="2795700" cy="551111"/>
              <a:chOff x="8265425" y="4907250"/>
              <a:chExt cx="2795700" cy="686400"/>
            </a:xfrm>
          </p:grpSpPr>
          <p:cxnSp>
            <p:nvCxnSpPr>
              <p:cNvPr id="150" name="Google Shape;150;p18"/>
              <p:cNvCxnSpPr/>
              <p:nvPr/>
            </p:nvCxnSpPr>
            <p:spPr>
              <a:xfrm flipH="1" rot="10800000">
                <a:off x="8265425" y="4907250"/>
                <a:ext cx="1386000" cy="68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8"/>
              <p:cNvCxnSpPr/>
              <p:nvPr/>
            </p:nvCxnSpPr>
            <p:spPr>
              <a:xfrm>
                <a:off x="9645125" y="4907775"/>
                <a:ext cx="1416000" cy="63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52" name="Google Shape;152;p18"/>
          <p:cNvGrpSpPr/>
          <p:nvPr/>
        </p:nvGrpSpPr>
        <p:grpSpPr>
          <a:xfrm>
            <a:off x="8306750" y="3128738"/>
            <a:ext cx="3028500" cy="1301313"/>
            <a:chOff x="8173950" y="2516388"/>
            <a:chExt cx="3028500" cy="1301313"/>
          </a:xfrm>
        </p:grpSpPr>
        <p:sp>
          <p:nvSpPr>
            <p:cNvPr id="153" name="Google Shape;153;p18"/>
            <p:cNvSpPr/>
            <p:nvPr/>
          </p:nvSpPr>
          <p:spPr>
            <a:xfrm>
              <a:off x="8197050" y="2521100"/>
              <a:ext cx="2999700" cy="1296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54" name="Google Shape;154;p18"/>
            <p:cNvCxnSpPr/>
            <p:nvPr/>
          </p:nvCxnSpPr>
          <p:spPr>
            <a:xfrm>
              <a:off x="8173950" y="2516388"/>
              <a:ext cx="30285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8"/>
            <p:cNvCxnSpPr/>
            <p:nvPr/>
          </p:nvCxnSpPr>
          <p:spPr>
            <a:xfrm>
              <a:off x="8173950" y="3807113"/>
              <a:ext cx="30285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8"/>
            <p:cNvCxnSpPr/>
            <p:nvPr/>
          </p:nvCxnSpPr>
          <p:spPr>
            <a:xfrm>
              <a:off x="8243950" y="3249613"/>
              <a:ext cx="2870400" cy="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7" name="Google Shape;157;p18"/>
            <p:cNvGrpSpPr/>
            <p:nvPr/>
          </p:nvGrpSpPr>
          <p:grpSpPr>
            <a:xfrm>
              <a:off x="8254500" y="2531542"/>
              <a:ext cx="2795700" cy="710218"/>
              <a:chOff x="8265425" y="4907250"/>
              <a:chExt cx="2795700" cy="686400"/>
            </a:xfrm>
          </p:grpSpPr>
          <p:cxnSp>
            <p:nvCxnSpPr>
              <p:cNvPr id="158" name="Google Shape;158;p18"/>
              <p:cNvCxnSpPr/>
              <p:nvPr/>
            </p:nvCxnSpPr>
            <p:spPr>
              <a:xfrm flipH="1" rot="10800000">
                <a:off x="8265425" y="4907250"/>
                <a:ext cx="1386000" cy="68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18"/>
              <p:cNvCxnSpPr/>
              <p:nvPr/>
            </p:nvCxnSpPr>
            <p:spPr>
              <a:xfrm>
                <a:off x="9645125" y="4907775"/>
                <a:ext cx="1416000" cy="63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60" name="Google Shape;160;p18"/>
            <p:cNvGrpSpPr/>
            <p:nvPr/>
          </p:nvGrpSpPr>
          <p:grpSpPr>
            <a:xfrm flipH="1" rot="10800000">
              <a:off x="8243950" y="3257452"/>
              <a:ext cx="2795700" cy="551111"/>
              <a:chOff x="8265425" y="4907250"/>
              <a:chExt cx="2795700" cy="686400"/>
            </a:xfrm>
          </p:grpSpPr>
          <p:cxnSp>
            <p:nvCxnSpPr>
              <p:cNvPr id="161" name="Google Shape;161;p18"/>
              <p:cNvCxnSpPr/>
              <p:nvPr/>
            </p:nvCxnSpPr>
            <p:spPr>
              <a:xfrm flipH="1" rot="10800000">
                <a:off x="8265425" y="4907250"/>
                <a:ext cx="1386000" cy="686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18"/>
              <p:cNvCxnSpPr/>
              <p:nvPr/>
            </p:nvCxnSpPr>
            <p:spPr>
              <a:xfrm>
                <a:off x="9645125" y="4907775"/>
                <a:ext cx="1416000" cy="639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C3838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63" name="Google Shape;163;p18"/>
          <p:cNvGrpSpPr/>
          <p:nvPr/>
        </p:nvGrpSpPr>
        <p:grpSpPr>
          <a:xfrm>
            <a:off x="7717975" y="3806838"/>
            <a:ext cx="455975" cy="459300"/>
            <a:chOff x="7927450" y="5204475"/>
            <a:chExt cx="455975" cy="459300"/>
          </a:xfrm>
        </p:grpSpPr>
        <p:sp>
          <p:nvSpPr>
            <p:cNvPr id="164" name="Google Shape;164;p18"/>
            <p:cNvSpPr/>
            <p:nvPr/>
          </p:nvSpPr>
          <p:spPr>
            <a:xfrm>
              <a:off x="8153025" y="5204475"/>
              <a:ext cx="230400" cy="1941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" name="Google Shape;165;p18"/>
            <p:cNvCxnSpPr>
              <a:stCxn id="164" idx="3"/>
            </p:cNvCxnSpPr>
            <p:nvPr/>
          </p:nvCxnSpPr>
          <p:spPr>
            <a:xfrm>
              <a:off x="8268225" y="5398575"/>
              <a:ext cx="0" cy="26520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 rot="10800000">
              <a:off x="7927450" y="5663775"/>
              <a:ext cx="3510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7" name="Google Shape;167;p18"/>
          <p:cNvSpPr/>
          <p:nvPr/>
        </p:nvSpPr>
        <p:spPr>
          <a:xfrm>
            <a:off x="8197050" y="3337225"/>
            <a:ext cx="3628800" cy="129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8173950" y="3332513"/>
            <a:ext cx="30285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8173950" y="4623238"/>
            <a:ext cx="30285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8243950" y="4065738"/>
            <a:ext cx="2870400" cy="0"/>
          </a:xfrm>
          <a:prstGeom prst="straightConnector1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1" name="Google Shape;171;p18"/>
          <p:cNvGrpSpPr/>
          <p:nvPr/>
        </p:nvGrpSpPr>
        <p:grpSpPr>
          <a:xfrm>
            <a:off x="8254500" y="3347667"/>
            <a:ext cx="2795700" cy="710218"/>
            <a:chOff x="8265425" y="4907250"/>
            <a:chExt cx="2795700" cy="686400"/>
          </a:xfrm>
        </p:grpSpPr>
        <p:cxnSp>
          <p:nvCxnSpPr>
            <p:cNvPr id="172" name="Google Shape;172;p18"/>
            <p:cNvCxnSpPr/>
            <p:nvPr/>
          </p:nvCxnSpPr>
          <p:spPr>
            <a:xfrm flipH="1" rot="10800000">
              <a:off x="8265425" y="4907250"/>
              <a:ext cx="1386000" cy="686400"/>
            </a:xfrm>
            <a:prstGeom prst="straightConnector1">
              <a:avLst/>
            </a:prstGeom>
            <a:noFill/>
            <a:ln cap="flat" cmpd="sng" w="9525">
              <a:solidFill>
                <a:srgbClr val="FC38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8"/>
            <p:cNvCxnSpPr/>
            <p:nvPr/>
          </p:nvCxnSpPr>
          <p:spPr>
            <a:xfrm>
              <a:off x="9645125" y="4907775"/>
              <a:ext cx="1416000" cy="639300"/>
            </a:xfrm>
            <a:prstGeom prst="straightConnector1">
              <a:avLst/>
            </a:prstGeom>
            <a:noFill/>
            <a:ln cap="flat" cmpd="sng" w="9525">
              <a:solidFill>
                <a:srgbClr val="FC38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4" name="Google Shape;174;p18"/>
          <p:cNvGrpSpPr/>
          <p:nvPr/>
        </p:nvGrpSpPr>
        <p:grpSpPr>
          <a:xfrm flipH="1" rot="10800000">
            <a:off x="8243950" y="4073577"/>
            <a:ext cx="2795700" cy="551111"/>
            <a:chOff x="8265425" y="4907250"/>
            <a:chExt cx="2795700" cy="686400"/>
          </a:xfrm>
        </p:grpSpPr>
        <p:cxnSp>
          <p:nvCxnSpPr>
            <p:cNvPr id="175" name="Google Shape;175;p18"/>
            <p:cNvCxnSpPr/>
            <p:nvPr/>
          </p:nvCxnSpPr>
          <p:spPr>
            <a:xfrm flipH="1" rot="10800000">
              <a:off x="8265425" y="4907250"/>
              <a:ext cx="1386000" cy="686400"/>
            </a:xfrm>
            <a:prstGeom prst="straightConnector1">
              <a:avLst/>
            </a:prstGeom>
            <a:noFill/>
            <a:ln cap="flat" cmpd="sng" w="9525">
              <a:solidFill>
                <a:srgbClr val="FC38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18"/>
            <p:cNvCxnSpPr/>
            <p:nvPr/>
          </p:nvCxnSpPr>
          <p:spPr>
            <a:xfrm>
              <a:off x="9645125" y="4907775"/>
              <a:ext cx="1416000" cy="639300"/>
            </a:xfrm>
            <a:prstGeom prst="straightConnector1">
              <a:avLst/>
            </a:prstGeom>
            <a:noFill/>
            <a:ln cap="flat" cmpd="sng" w="9525">
              <a:solidFill>
                <a:srgbClr val="FC38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7" name="Google Shape;177;p18"/>
          <p:cNvSpPr txBox="1"/>
          <p:nvPr/>
        </p:nvSpPr>
        <p:spPr>
          <a:xfrm>
            <a:off x="8541556" y="4726625"/>
            <a:ext cx="22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98989"/>
                </a:solidFill>
              </a:rPr>
              <a:t>L=3</a:t>
            </a:r>
            <a:br>
              <a:rPr lang="en" sz="1600">
                <a:solidFill>
                  <a:srgbClr val="898989"/>
                </a:solidFill>
              </a:rPr>
            </a:br>
            <a:r>
              <a:rPr lang="en">
                <a:solidFill>
                  <a:srgbClr val="898989"/>
                </a:solidFill>
              </a:rPr>
              <a:t>(propagation paths)</a:t>
            </a:r>
            <a:endParaRPr>
              <a:solidFill>
                <a:srgbClr val="898989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10325703" y="4726625"/>
            <a:ext cx="204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98989"/>
                </a:solidFill>
              </a:rPr>
              <a:t>M=4</a:t>
            </a:r>
            <a:br>
              <a:rPr lang="en" sz="1600">
                <a:solidFill>
                  <a:srgbClr val="898989"/>
                </a:solidFill>
              </a:rPr>
            </a:br>
            <a:r>
              <a:rPr lang="en">
                <a:solidFill>
                  <a:srgbClr val="898989"/>
                </a:solidFill>
              </a:rPr>
              <a:t>(Rx antennas)</a:t>
            </a:r>
            <a:endParaRPr>
              <a:solidFill>
                <a:srgbClr val="898989"/>
              </a:solidFill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6709331" y="2797313"/>
            <a:ext cx="22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98989"/>
                </a:solidFill>
              </a:rPr>
              <a:t>N subcarriers</a:t>
            </a:r>
            <a:endParaRPr>
              <a:solidFill>
                <a:srgbClr val="898989"/>
              </a:solidFill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7150" y="4815150"/>
            <a:ext cx="6159126" cy="51432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Key Idea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MUSIC Algorithm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Signal Space, Noise Space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1. Find noise eigenvectors </a:t>
            </a:r>
            <a:r>
              <a:rPr i="1" lang="en" sz="2000">
                <a:solidFill>
                  <a:srgbClr val="151515"/>
                </a:solidFill>
              </a:rPr>
              <a:t>U</a:t>
            </a:r>
            <a:r>
              <a:rPr baseline="-25000" i="1" lang="en" sz="2000">
                <a:solidFill>
                  <a:srgbClr val="151515"/>
                </a:solidFill>
              </a:rPr>
              <a:t>n</a:t>
            </a:r>
            <a:r>
              <a:rPr lang="en" sz="2000">
                <a:solidFill>
                  <a:srgbClr val="151515"/>
                </a:solidFill>
              </a:rPr>
              <a:t> from </a:t>
            </a:r>
            <a:r>
              <a:rPr i="1" lang="en" sz="2000">
                <a:solidFill>
                  <a:srgbClr val="151515"/>
                </a:solidFill>
              </a:rPr>
              <a:t>XX</a:t>
            </a:r>
            <a:r>
              <a:rPr baseline="30000" i="1" lang="en" sz="2000">
                <a:solidFill>
                  <a:srgbClr val="151515"/>
                </a:solidFill>
              </a:rPr>
              <a:t>H</a:t>
            </a:r>
            <a:r>
              <a:rPr lang="en" sz="2000">
                <a:solidFill>
                  <a:srgbClr val="151515"/>
                </a:solidFill>
              </a:rPr>
              <a:t>’s eigen-decomposition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2. Form a steering vector        with candidate AoA θ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3. Find peaks at </a:t>
            </a:r>
            <a:r>
              <a:rPr b="1" lang="en" sz="2000">
                <a:solidFill>
                  <a:srgbClr val="151515"/>
                </a:solidFill>
              </a:rPr>
              <a:t>MUSIC Spectrum</a:t>
            </a:r>
            <a:endParaRPr b="1"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    ⇢ Peaks are the dominant paths’ AoA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MUSIC Spectrum</a:t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324" y="1861412"/>
            <a:ext cx="3653626" cy="5511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50" y="1688404"/>
            <a:ext cx="6760926" cy="897096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1" name="Google Shape;191;p19"/>
          <p:cNvCxnSpPr/>
          <p:nvPr/>
        </p:nvCxnSpPr>
        <p:spPr>
          <a:xfrm>
            <a:off x="7306275" y="2136950"/>
            <a:ext cx="4851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2" name="Google Shape;192;p19" title="[21,21,21,&quot;https://www.codecogs.com/eqnedit.php?latex=%5Cvec%7Ba%7D(%5Ctheta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5025" y="3145025"/>
            <a:ext cx="412775" cy="25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19"/>
          <p:cNvGrpSpPr/>
          <p:nvPr/>
        </p:nvGrpSpPr>
        <p:grpSpPr>
          <a:xfrm>
            <a:off x="1109600" y="5208225"/>
            <a:ext cx="4069200" cy="1050900"/>
            <a:chOff x="1109600" y="5055825"/>
            <a:chExt cx="4069200" cy="1050900"/>
          </a:xfrm>
        </p:grpSpPr>
        <p:sp>
          <p:nvSpPr>
            <p:cNvPr id="194" name="Google Shape;194;p19"/>
            <p:cNvSpPr/>
            <p:nvPr/>
          </p:nvSpPr>
          <p:spPr>
            <a:xfrm>
              <a:off x="1109600" y="5055825"/>
              <a:ext cx="4069200" cy="105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19" title="[21,21,21,&quot;https://www.codecogs.com/eqnedit.php?latex=P_%7BMUSIC%7D(%5Ctheta)%3D%5Cfrac%7B1%7D%7B%7C%7CU_n%5EH%20%5Cvec%7Ba%7D(%5Ctheta)%7D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279775" y="5149750"/>
              <a:ext cx="3670431" cy="861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6" name="Google Shape;196;p19"/>
          <p:cNvPicPr preferRelativeResize="0"/>
          <p:nvPr/>
        </p:nvPicPr>
        <p:blipFill rotWithShape="1">
          <a:blip r:embed="rId7">
            <a:alphaModFix/>
          </a:blip>
          <a:srcRect b="0" l="3316" r="0" t="0"/>
          <a:stretch/>
        </p:blipFill>
        <p:spPr>
          <a:xfrm>
            <a:off x="7625425" y="3669425"/>
            <a:ext cx="3487550" cy="28603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19"/>
          <p:cNvCxnSpPr/>
          <p:nvPr/>
        </p:nvCxnSpPr>
        <p:spPr>
          <a:xfrm>
            <a:off x="6159563" y="5733675"/>
            <a:ext cx="485100" cy="0"/>
          </a:xfrm>
          <a:prstGeom prst="straightConnector1">
            <a:avLst/>
          </a:prstGeom>
          <a:noFill/>
          <a:ln cap="flat" cmpd="sng" w="28575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Limitations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MUSIC Algorithm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1. </a:t>
            </a:r>
            <a:r>
              <a:rPr i="1" lang="en" sz="2000">
                <a:solidFill>
                  <a:srgbClr val="151515"/>
                </a:solidFill>
              </a:rPr>
              <a:t>XX</a:t>
            </a:r>
            <a:r>
              <a:rPr baseline="30000" i="1" lang="en" sz="2000">
                <a:solidFill>
                  <a:srgbClr val="151515"/>
                </a:solidFill>
              </a:rPr>
              <a:t>H</a:t>
            </a:r>
            <a:r>
              <a:rPr lang="en" sz="2000">
                <a:solidFill>
                  <a:srgbClr val="151515"/>
                </a:solidFill>
              </a:rPr>
              <a:t> must have the rank of </a:t>
            </a:r>
            <a:r>
              <a:rPr i="1" lang="en" sz="2000">
                <a:solidFill>
                  <a:srgbClr val="151515"/>
                </a:solidFill>
              </a:rPr>
              <a:t>L</a:t>
            </a:r>
            <a:endParaRPr i="1"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i="1" lang="en" sz="2000">
                <a:solidFill>
                  <a:srgbClr val="151515"/>
                </a:solidFill>
              </a:rPr>
              <a:t>M &gt; L</a:t>
            </a:r>
            <a:r>
              <a:rPr lang="en" sz="2000">
                <a:solidFill>
                  <a:srgbClr val="151515"/>
                </a:solidFill>
              </a:rPr>
              <a:t> from </a:t>
            </a:r>
            <a:r>
              <a:rPr i="1" lang="en" sz="2000">
                <a:solidFill>
                  <a:srgbClr val="151515"/>
                </a:solidFill>
              </a:rPr>
              <a:t>A</a:t>
            </a:r>
            <a:r>
              <a:rPr lang="en" sz="2000">
                <a:solidFill>
                  <a:srgbClr val="151515"/>
                </a:solidFill>
              </a:rPr>
              <a:t>: </a:t>
            </a:r>
            <a:r>
              <a:rPr b="1" lang="en" sz="2000">
                <a:solidFill>
                  <a:srgbClr val="151515"/>
                </a:solidFill>
              </a:rPr>
              <a:t>More Rx antennas</a:t>
            </a:r>
            <a:r>
              <a:rPr lang="en" sz="2000">
                <a:solidFill>
                  <a:srgbClr val="151515"/>
                </a:solidFill>
              </a:rPr>
              <a:t> than the number of propagation paths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i="1" lang="en" sz="2000">
                <a:solidFill>
                  <a:srgbClr val="151515"/>
                </a:solidFill>
              </a:rPr>
              <a:t>N &gt; L</a:t>
            </a:r>
            <a:r>
              <a:rPr lang="en" sz="2000">
                <a:solidFill>
                  <a:srgbClr val="151515"/>
                </a:solidFill>
              </a:rPr>
              <a:t> from </a:t>
            </a:r>
            <a:r>
              <a:rPr i="1" lang="en" sz="2000">
                <a:solidFill>
                  <a:srgbClr val="151515"/>
                </a:solidFill>
              </a:rPr>
              <a:t>Γ</a:t>
            </a:r>
            <a:r>
              <a:rPr lang="en" sz="2000">
                <a:solidFill>
                  <a:srgbClr val="151515"/>
                </a:solidFill>
              </a:rPr>
              <a:t>: </a:t>
            </a:r>
            <a:r>
              <a:rPr b="1" lang="en" sz="2000">
                <a:solidFill>
                  <a:srgbClr val="151515"/>
                </a:solidFill>
              </a:rPr>
              <a:t>More subcarriers</a:t>
            </a:r>
            <a:r>
              <a:rPr lang="en" sz="2000">
                <a:solidFill>
                  <a:srgbClr val="151515"/>
                </a:solidFill>
              </a:rPr>
              <a:t> than the number of propagation paths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2. </a:t>
            </a:r>
            <a:r>
              <a:rPr lang="en" sz="2000">
                <a:solidFill>
                  <a:srgbClr val="151515"/>
                </a:solidFill>
              </a:rPr>
              <a:t>MUSIC alone cannot find LoS (direct path)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It only measures </a:t>
            </a:r>
            <a:r>
              <a:rPr b="1" lang="en" sz="2000">
                <a:solidFill>
                  <a:srgbClr val="151515"/>
                </a:solidFill>
              </a:rPr>
              <a:t>orthogonality</a:t>
            </a:r>
            <a:r>
              <a:rPr lang="en" sz="2000">
                <a:solidFill>
                  <a:srgbClr val="151515"/>
                </a:solidFill>
              </a:rPr>
              <a:t> between steering vector θ and noise subspace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    ⇢ Cannot tell which is the direct path among multipaths</a:t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7368150" y="1257025"/>
            <a:ext cx="3942900" cy="126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151515"/>
                </a:solidFill>
              </a:rPr>
              <a:t>L</a:t>
            </a:r>
            <a:r>
              <a:rPr lang="en" sz="2000">
                <a:solidFill>
                  <a:srgbClr val="151515"/>
                </a:solidFill>
              </a:rPr>
              <a:t>: number of propagation paths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151515"/>
                </a:solidFill>
              </a:rPr>
              <a:t>M</a:t>
            </a:r>
            <a:r>
              <a:rPr lang="en" sz="2000">
                <a:solidFill>
                  <a:srgbClr val="151515"/>
                </a:solidFill>
              </a:rPr>
              <a:t>: number of antennas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151515"/>
                </a:solidFill>
              </a:rPr>
              <a:t>N</a:t>
            </a:r>
            <a:r>
              <a:rPr lang="en" sz="2000">
                <a:solidFill>
                  <a:srgbClr val="151515"/>
                </a:solidFill>
              </a:rPr>
              <a:t>: number of subcarriers</a:t>
            </a:r>
            <a:endParaRPr sz="2000">
              <a:solidFill>
                <a:srgbClr val="151515"/>
              </a:solidFill>
            </a:endParaRPr>
          </a:p>
        </p:txBody>
      </p:sp>
      <p:grpSp>
        <p:nvGrpSpPr>
          <p:cNvPr id="207" name="Google Shape;207;p20"/>
          <p:cNvGrpSpPr/>
          <p:nvPr/>
        </p:nvGrpSpPr>
        <p:grpSpPr>
          <a:xfrm>
            <a:off x="1268175" y="1494025"/>
            <a:ext cx="5341500" cy="790200"/>
            <a:chOff x="983175" y="3467625"/>
            <a:chExt cx="5341500" cy="790200"/>
          </a:xfrm>
        </p:grpSpPr>
        <p:sp>
          <p:nvSpPr>
            <p:cNvPr id="208" name="Google Shape;208;p20"/>
            <p:cNvSpPr/>
            <p:nvPr/>
          </p:nvSpPr>
          <p:spPr>
            <a:xfrm>
              <a:off x="983175" y="3467625"/>
              <a:ext cx="5341500" cy="790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9" name="Google Shape;209;p20" title="[21,21,21,&quot;https://www.codecogs.com/eqnedit.php?latex=X_%7B(M%5Ctimes%20N)%7D%3DA_%7B(M%5Ctimes%20L)%7D%5CGamma_%7B(L%5Ctimes%20N)%7D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9625" y="3608950"/>
              <a:ext cx="5051349" cy="498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Frequency Shift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Super Resolution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331575" y="9461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Phase Shift Across Frequency</a:t>
            </a:r>
            <a:endParaRPr baseline="30000"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Time of Flight(ToF) introduces phase shift across subcarriers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Phase shift at </a:t>
            </a:r>
            <a:r>
              <a:rPr i="1" lang="en" sz="1800">
                <a:solidFill>
                  <a:srgbClr val="151515"/>
                </a:solidFill>
              </a:rPr>
              <a:t>n</a:t>
            </a:r>
            <a:r>
              <a:rPr lang="en" sz="1800">
                <a:solidFill>
                  <a:srgbClr val="151515"/>
                </a:solidFill>
              </a:rPr>
              <a:t>-th subcarrier             at a fixed antenna: 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51515"/>
                </a:solidFill>
              </a:rPr>
              <a:t>    ⇢ We can extend steering vector          to 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By jointly estimating phase shift with antennas and subcarriers  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Virtual Sensor Array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Subcarriers act as virtual spaces 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Virtually extending </a:t>
            </a:r>
            <a:r>
              <a:rPr i="1" lang="en" sz="1800">
                <a:solidFill>
                  <a:srgbClr val="151515"/>
                </a:solidFill>
              </a:rPr>
              <a:t>M</a:t>
            </a:r>
            <a:r>
              <a:rPr lang="en" sz="1800">
                <a:solidFill>
                  <a:srgbClr val="151515"/>
                </a:solidFill>
              </a:rPr>
              <a:t> antennas to </a:t>
            </a:r>
            <a:r>
              <a:rPr i="1" lang="en" sz="1800">
                <a:solidFill>
                  <a:srgbClr val="151515"/>
                </a:solidFill>
              </a:rPr>
              <a:t>MN</a:t>
            </a:r>
            <a:r>
              <a:rPr lang="en" sz="1800">
                <a:solidFill>
                  <a:srgbClr val="151515"/>
                </a:solidFill>
              </a:rPr>
              <a:t> antennas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New steering vector </a:t>
            </a:r>
            <a:endParaRPr sz="2000">
              <a:solidFill>
                <a:srgbClr val="151515"/>
              </a:solidFill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366150" y="62116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grpSp>
        <p:nvGrpSpPr>
          <p:cNvPr id="218" name="Google Shape;218;p21"/>
          <p:cNvGrpSpPr/>
          <p:nvPr/>
        </p:nvGrpSpPr>
        <p:grpSpPr>
          <a:xfrm>
            <a:off x="1199035" y="2175368"/>
            <a:ext cx="4038052" cy="734191"/>
            <a:chOff x="1106550" y="1888000"/>
            <a:chExt cx="3230700" cy="587400"/>
          </a:xfrm>
        </p:grpSpPr>
        <p:sp>
          <p:nvSpPr>
            <p:cNvPr id="219" name="Google Shape;219;p21"/>
            <p:cNvSpPr/>
            <p:nvPr/>
          </p:nvSpPr>
          <p:spPr>
            <a:xfrm>
              <a:off x="1106550" y="1888000"/>
              <a:ext cx="3230700" cy="58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0" name="Google Shape;220;p21" title="[21,21,21,&quot;https://www.codecogs.com/eqnedit.php?latex=%5COmega%5En(%5Ctau_k)%3De%5E%7B-j2%5Cpi%20f_%7B%5Cdelta%7D(n-1)%5Ctau_k%7D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3150" y="1996538"/>
              <a:ext cx="2977499" cy="370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" name="Google Shape;221;p21"/>
          <p:cNvGrpSpPr/>
          <p:nvPr/>
        </p:nvGrpSpPr>
        <p:grpSpPr>
          <a:xfrm>
            <a:off x="5467125" y="2153513"/>
            <a:ext cx="5413500" cy="777900"/>
            <a:chOff x="6511975" y="2189625"/>
            <a:chExt cx="5413500" cy="777900"/>
          </a:xfrm>
        </p:grpSpPr>
        <p:sp>
          <p:nvSpPr>
            <p:cNvPr id="222" name="Google Shape;222;p21"/>
            <p:cNvSpPr txBox="1"/>
            <p:nvPr/>
          </p:nvSpPr>
          <p:spPr>
            <a:xfrm>
              <a:off x="6511975" y="2189625"/>
              <a:ext cx="5413500" cy="77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51515"/>
                  </a:solidFill>
                </a:rPr>
                <a:t>      : Frequency spacing between two subcarriers</a:t>
              </a:r>
              <a:endParaRPr sz="1800">
                <a:solidFill>
                  <a:srgbClr val="151515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151515"/>
                  </a:solidFill>
                </a:rPr>
                <a:t>      : ToF of </a:t>
              </a:r>
              <a:r>
                <a:rPr i="1" lang="en" sz="1800">
                  <a:solidFill>
                    <a:srgbClr val="151515"/>
                  </a:solidFill>
                </a:rPr>
                <a:t>k</a:t>
              </a:r>
              <a:r>
                <a:rPr lang="en" sz="1800">
                  <a:solidFill>
                    <a:srgbClr val="151515"/>
                  </a:solidFill>
                </a:rPr>
                <a:t>-th propagation path</a:t>
              </a:r>
              <a:endParaRPr sz="1800">
                <a:solidFill>
                  <a:srgbClr val="151515"/>
                </a:solidFill>
              </a:endParaRPr>
            </a:p>
          </p:txBody>
        </p:sp>
        <p:pic>
          <p:nvPicPr>
            <p:cNvPr id="223" name="Google Shape;223;p21" title="[21,21,21,&quot;https://www.codecogs.com/eqnedit.php?latex=f_%7B%5Cdelta%7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80275" y="2284875"/>
              <a:ext cx="204200" cy="243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1" title="[21,21,21,&quot;https://www.codecogs.com/eqnedit.php?latex=%5Ctau_k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57900" y="2681775"/>
              <a:ext cx="248949" cy="190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5" name="Google Shape;225;p21" title="[21,21,21,&quot;https://www.codecogs.com/eqnedit.php?latex=%5COmega%5En(%5Ctau_k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5725" y="1803375"/>
            <a:ext cx="645733" cy="2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 title="[21,21,21,&quot;https://www.codecogs.com/eqnedit.php?latex=%5Cvec%7Ba%7D(%5Ctheta_k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8750" y="3029113"/>
            <a:ext cx="494433" cy="2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 title="[21,21,21,&quot;https://www.codecogs.com/eqnedit.php?latex=%5Cvec%7Ba%7D(%5Ctheta_k%2C%20%5Ctau_k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67125" y="3029113"/>
            <a:ext cx="808342" cy="24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21"/>
          <p:cNvGrpSpPr/>
          <p:nvPr/>
        </p:nvGrpSpPr>
        <p:grpSpPr>
          <a:xfrm>
            <a:off x="8074000" y="4320700"/>
            <a:ext cx="3785075" cy="2171100"/>
            <a:chOff x="7164250" y="4108925"/>
            <a:chExt cx="3785075" cy="2171100"/>
          </a:xfrm>
        </p:grpSpPr>
        <p:sp>
          <p:nvSpPr>
            <p:cNvPr id="229" name="Google Shape;229;p21"/>
            <p:cNvSpPr/>
            <p:nvPr/>
          </p:nvSpPr>
          <p:spPr>
            <a:xfrm>
              <a:off x="7353525" y="4108925"/>
              <a:ext cx="3595800" cy="21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" name="Google Shape;230;p21"/>
            <p:cNvGrpSpPr/>
            <p:nvPr/>
          </p:nvGrpSpPr>
          <p:grpSpPr>
            <a:xfrm>
              <a:off x="8369575" y="5521825"/>
              <a:ext cx="156000" cy="452400"/>
              <a:chOff x="6543900" y="4039050"/>
              <a:chExt cx="156000" cy="452400"/>
            </a:xfrm>
          </p:grpSpPr>
          <p:sp>
            <p:nvSpPr>
              <p:cNvPr id="231" name="Google Shape;231;p21"/>
              <p:cNvSpPr/>
              <p:nvPr/>
            </p:nvSpPr>
            <p:spPr>
              <a:xfrm flipH="1" rot="10800000">
                <a:off x="6543900" y="4039050"/>
                <a:ext cx="156000" cy="1350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2" name="Google Shape;232;p21"/>
              <p:cNvCxnSpPr>
                <a:stCxn id="231" idx="0"/>
              </p:cNvCxnSpPr>
              <p:nvPr/>
            </p:nvCxnSpPr>
            <p:spPr>
              <a:xfrm>
                <a:off x="6621900" y="4174050"/>
                <a:ext cx="0" cy="317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3" name="Google Shape;233;p21"/>
            <p:cNvGrpSpPr/>
            <p:nvPr/>
          </p:nvGrpSpPr>
          <p:grpSpPr>
            <a:xfrm>
              <a:off x="9016750" y="5521825"/>
              <a:ext cx="156000" cy="452400"/>
              <a:chOff x="6543900" y="4039050"/>
              <a:chExt cx="156000" cy="452400"/>
            </a:xfrm>
          </p:grpSpPr>
          <p:sp>
            <p:nvSpPr>
              <p:cNvPr id="234" name="Google Shape;234;p21"/>
              <p:cNvSpPr/>
              <p:nvPr/>
            </p:nvSpPr>
            <p:spPr>
              <a:xfrm flipH="1" rot="10800000">
                <a:off x="6543900" y="4039050"/>
                <a:ext cx="156000" cy="1350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1"/>
              <p:cNvCxnSpPr>
                <a:stCxn id="234" idx="0"/>
              </p:cNvCxnSpPr>
              <p:nvPr/>
            </p:nvCxnSpPr>
            <p:spPr>
              <a:xfrm>
                <a:off x="6621900" y="4174050"/>
                <a:ext cx="0" cy="317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6" name="Google Shape;236;p21"/>
            <p:cNvGrpSpPr/>
            <p:nvPr/>
          </p:nvGrpSpPr>
          <p:grpSpPr>
            <a:xfrm>
              <a:off x="9663925" y="5521825"/>
              <a:ext cx="156000" cy="452400"/>
              <a:chOff x="6543900" y="4039050"/>
              <a:chExt cx="156000" cy="452400"/>
            </a:xfrm>
          </p:grpSpPr>
          <p:sp>
            <p:nvSpPr>
              <p:cNvPr id="237" name="Google Shape;237;p21"/>
              <p:cNvSpPr/>
              <p:nvPr/>
            </p:nvSpPr>
            <p:spPr>
              <a:xfrm flipH="1" rot="10800000">
                <a:off x="6543900" y="4039050"/>
                <a:ext cx="156000" cy="1350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8" name="Google Shape;238;p21"/>
              <p:cNvCxnSpPr>
                <a:stCxn id="237" idx="0"/>
              </p:cNvCxnSpPr>
              <p:nvPr/>
            </p:nvCxnSpPr>
            <p:spPr>
              <a:xfrm>
                <a:off x="6621900" y="4174050"/>
                <a:ext cx="0" cy="317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9" name="Google Shape;239;p21"/>
            <p:cNvGrpSpPr/>
            <p:nvPr/>
          </p:nvGrpSpPr>
          <p:grpSpPr>
            <a:xfrm>
              <a:off x="8596588" y="5187363"/>
              <a:ext cx="156000" cy="452400"/>
              <a:chOff x="6543900" y="4039050"/>
              <a:chExt cx="156000" cy="452400"/>
            </a:xfrm>
          </p:grpSpPr>
          <p:sp>
            <p:nvSpPr>
              <p:cNvPr id="240" name="Google Shape;240;p21"/>
              <p:cNvSpPr/>
              <p:nvPr/>
            </p:nvSpPr>
            <p:spPr>
              <a:xfrm flipH="1" rot="10800000">
                <a:off x="6543900" y="4039050"/>
                <a:ext cx="156000" cy="1350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474747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21"/>
              <p:cNvCxnSpPr>
                <a:stCxn id="240" idx="0"/>
              </p:cNvCxnSpPr>
              <p:nvPr/>
            </p:nvCxnSpPr>
            <p:spPr>
              <a:xfrm>
                <a:off x="6621900" y="4174050"/>
                <a:ext cx="0" cy="317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2" name="Google Shape;242;p21"/>
            <p:cNvGrpSpPr/>
            <p:nvPr/>
          </p:nvGrpSpPr>
          <p:grpSpPr>
            <a:xfrm>
              <a:off x="8823588" y="4847613"/>
              <a:ext cx="156000" cy="452400"/>
              <a:chOff x="6543900" y="4039050"/>
              <a:chExt cx="156000" cy="452400"/>
            </a:xfrm>
          </p:grpSpPr>
          <p:sp>
            <p:nvSpPr>
              <p:cNvPr id="243" name="Google Shape;243;p21"/>
              <p:cNvSpPr/>
              <p:nvPr/>
            </p:nvSpPr>
            <p:spPr>
              <a:xfrm flipH="1" rot="10800000">
                <a:off x="6543900" y="4039050"/>
                <a:ext cx="156000" cy="1350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474747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4" name="Google Shape;244;p21"/>
              <p:cNvCxnSpPr>
                <a:stCxn id="243" idx="0"/>
              </p:cNvCxnSpPr>
              <p:nvPr/>
            </p:nvCxnSpPr>
            <p:spPr>
              <a:xfrm>
                <a:off x="6621900" y="4174050"/>
                <a:ext cx="0" cy="317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5" name="Google Shape;245;p21"/>
            <p:cNvGrpSpPr/>
            <p:nvPr/>
          </p:nvGrpSpPr>
          <p:grpSpPr>
            <a:xfrm>
              <a:off x="9056263" y="4547563"/>
              <a:ext cx="156000" cy="452400"/>
              <a:chOff x="6543900" y="4039050"/>
              <a:chExt cx="156000" cy="452400"/>
            </a:xfrm>
          </p:grpSpPr>
          <p:sp>
            <p:nvSpPr>
              <p:cNvPr id="246" name="Google Shape;246;p21"/>
              <p:cNvSpPr/>
              <p:nvPr/>
            </p:nvSpPr>
            <p:spPr>
              <a:xfrm flipH="1" rot="10800000">
                <a:off x="6543900" y="4039050"/>
                <a:ext cx="156000" cy="1350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474747"/>
                </a:solidFill>
                <a:prstDash val="lg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7" name="Google Shape;247;p21"/>
              <p:cNvCxnSpPr>
                <a:stCxn id="246" idx="0"/>
              </p:cNvCxnSpPr>
              <p:nvPr/>
            </p:nvCxnSpPr>
            <p:spPr>
              <a:xfrm>
                <a:off x="6621900" y="4174050"/>
                <a:ext cx="0" cy="317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8" name="Google Shape;248;p21"/>
            <p:cNvGrpSpPr/>
            <p:nvPr/>
          </p:nvGrpSpPr>
          <p:grpSpPr>
            <a:xfrm>
              <a:off x="10311100" y="5521825"/>
              <a:ext cx="156000" cy="452400"/>
              <a:chOff x="6543900" y="4039050"/>
              <a:chExt cx="156000" cy="452400"/>
            </a:xfrm>
          </p:grpSpPr>
          <p:sp>
            <p:nvSpPr>
              <p:cNvPr id="249" name="Google Shape;249;p21"/>
              <p:cNvSpPr/>
              <p:nvPr/>
            </p:nvSpPr>
            <p:spPr>
              <a:xfrm flipH="1" rot="10800000">
                <a:off x="6543900" y="4039050"/>
                <a:ext cx="156000" cy="1350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19050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0" name="Google Shape;250;p21"/>
              <p:cNvCxnSpPr>
                <a:stCxn id="249" idx="0"/>
              </p:cNvCxnSpPr>
              <p:nvPr/>
            </p:nvCxnSpPr>
            <p:spPr>
              <a:xfrm>
                <a:off x="6621900" y="4174050"/>
                <a:ext cx="0" cy="317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1" name="Google Shape;251;p21"/>
            <p:cNvCxnSpPr/>
            <p:nvPr/>
          </p:nvCxnSpPr>
          <p:spPr>
            <a:xfrm>
              <a:off x="8123475" y="5458325"/>
              <a:ext cx="2500200" cy="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252" name="Google Shape;252;p21"/>
            <p:cNvCxnSpPr/>
            <p:nvPr/>
          </p:nvCxnSpPr>
          <p:spPr>
            <a:xfrm flipH="1" rot="10800000">
              <a:off x="8139375" y="4275725"/>
              <a:ext cx="992100" cy="118260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253" name="Google Shape;253;p21"/>
            <p:cNvSpPr txBox="1"/>
            <p:nvPr/>
          </p:nvSpPr>
          <p:spPr>
            <a:xfrm>
              <a:off x="7164250" y="4328438"/>
              <a:ext cx="1794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898989"/>
                  </a:solidFill>
                </a:rPr>
                <a:t>N subcarriers</a:t>
              </a:r>
              <a:endParaRPr i="1" sz="1200">
                <a:solidFill>
                  <a:srgbClr val="89898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898989"/>
                  </a:solidFill>
                </a:rPr>
                <a:t>(virtual antennas)</a:t>
              </a:r>
              <a:endParaRPr i="1" sz="1200">
                <a:solidFill>
                  <a:srgbClr val="898989"/>
                </a:solidFill>
              </a:endParaRPr>
            </a:p>
          </p:txBody>
        </p:sp>
        <p:sp>
          <p:nvSpPr>
            <p:cNvPr id="254" name="Google Shape;254;p21"/>
            <p:cNvSpPr txBox="1"/>
            <p:nvPr/>
          </p:nvSpPr>
          <p:spPr>
            <a:xfrm>
              <a:off x="8615725" y="5910713"/>
              <a:ext cx="138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898989"/>
                  </a:solidFill>
                </a:rPr>
                <a:t>M antennas</a:t>
              </a:r>
              <a:endParaRPr i="1" sz="1200">
                <a:solidFill>
                  <a:srgbClr val="898989"/>
                </a:solidFill>
              </a:endParaRPr>
            </a:p>
          </p:txBody>
        </p:sp>
      </p:grpSp>
      <p:pic>
        <p:nvPicPr>
          <p:cNvPr id="255" name="Google Shape;255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725" y="5435075"/>
            <a:ext cx="7095880" cy="105672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21" title="[21,21,21,&quot;https://www.codecogs.com/eqnedit.php?latex=%5Cvec%7Ba%7D(%5Ctheta_k%2C%20%5Ctau_k)%20%5Cin%20C%5E%7BMN%5Ctimes%201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00888" y="5083175"/>
            <a:ext cx="1973550" cy="2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