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74" r:id="rId16"/>
    <p:sldId id="269" r:id="rId17"/>
    <p:sldId id="270" r:id="rId18"/>
    <p:sldId id="271" r:id="rId19"/>
    <p:sldId id="272" r:id="rId20"/>
    <p:sldId id="273"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anose="020B0604020202020204" charset="0"/>
      <p:regular r:id="rId27"/>
      <p:bold r:id="rId28"/>
      <p:italic r:id="rId29"/>
      <p:boldItalic r:id="rId30"/>
    </p:embeddedFont>
    <p:embeddedFont>
      <p:font typeface="Nunito SemiBol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8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11fe4ce37_3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11fe4ce37_3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sz="1500">
                <a:solidFill>
                  <a:srgbClr val="666666"/>
                </a:solidFill>
              </a:rPr>
              <a:t>Cette nouvelle modélisation doit résoudre les problèmes soulevés et utiliser implicitement le pattern Visiteur</a:t>
            </a:r>
            <a:endParaRPr sz="1500">
              <a:solidFill>
                <a:srgbClr val="666666"/>
              </a:solidFill>
            </a:endParaRPr>
          </a:p>
          <a:p>
            <a:pPr marL="0" lvl="0" indent="0" algn="just" rtl="0">
              <a:lnSpc>
                <a:spcPct val="115000"/>
              </a:lnSpc>
              <a:spcBef>
                <a:spcPts val="2000"/>
              </a:spcBef>
              <a:spcAft>
                <a:spcPts val="0"/>
              </a:spcAft>
              <a:buClr>
                <a:schemeClr val="dk1"/>
              </a:buClr>
              <a:buSzPts val="1100"/>
              <a:buFont typeface="Arial"/>
              <a:buNone/>
            </a:pPr>
            <a:r>
              <a:rPr lang="fr" sz="2000">
                <a:solidFill>
                  <a:schemeClr val="dk1"/>
                </a:solidFill>
              </a:rPr>
              <a:t>Nom et type du pattern Visiteur</a:t>
            </a:r>
            <a:endParaRPr sz="2000">
              <a:solidFill>
                <a:schemeClr val="dk1"/>
              </a:solidFill>
            </a:endParaRPr>
          </a:p>
          <a:p>
            <a:pPr marL="0" lvl="0" indent="0" algn="just" rtl="0">
              <a:lnSpc>
                <a:spcPct val="115000"/>
              </a:lnSpc>
              <a:spcBef>
                <a:spcPts val="600"/>
              </a:spcBef>
              <a:spcAft>
                <a:spcPts val="0"/>
              </a:spcAft>
              <a:buClr>
                <a:schemeClr val="dk1"/>
              </a:buClr>
              <a:buSzPts val="1100"/>
              <a:buFont typeface="Arial"/>
              <a:buNone/>
            </a:pPr>
            <a:r>
              <a:rPr lang="fr">
                <a:solidFill>
                  <a:schemeClr val="dk1"/>
                </a:solidFill>
              </a:rPr>
              <a:t>Le pattern que nous vous présentons est le pattern ‘Visitor’. Il s’agit d’un pattern du GoF. GoF étant l’acronyme de ‘Gang of Four’, qui représente les 4 auteurs du livre (1994) sur les design patterns :</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Erich Gamma.</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Richard Helm.</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Ralph Johnson.</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John Vlissides.</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fr">
                <a:solidFill>
                  <a:schemeClr val="dk1"/>
                </a:solidFill>
              </a:rPr>
              <a:t>Le pattern ‘Visitor’ appartient aux patterns de comportement.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11fe4ce37_3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11fe4ce37_3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2000"/>
              </a:spcBef>
              <a:spcAft>
                <a:spcPts val="0"/>
              </a:spcAft>
              <a:buClr>
                <a:schemeClr val="dk1"/>
              </a:buClr>
              <a:buSzPts val="1100"/>
              <a:buFont typeface="Arial"/>
              <a:buNone/>
            </a:pPr>
            <a:r>
              <a:rPr lang="fr" sz="2000">
                <a:solidFill>
                  <a:schemeClr val="dk1"/>
                </a:solidFill>
              </a:rPr>
              <a:t>Solution du pattern donné par la littérature</a:t>
            </a:r>
            <a:endParaRPr sz="1500">
              <a:solidFill>
                <a:srgbClr val="666666"/>
              </a:solidFill>
            </a:endParaRPr>
          </a:p>
          <a:p>
            <a:pPr marL="0" lvl="0" indent="0" algn="just" rtl="0">
              <a:lnSpc>
                <a:spcPct val="115000"/>
              </a:lnSpc>
              <a:spcBef>
                <a:spcPts val="600"/>
              </a:spcBef>
              <a:spcAft>
                <a:spcPts val="0"/>
              </a:spcAft>
              <a:buNone/>
            </a:pPr>
            <a:r>
              <a:rPr lang="fr">
                <a:solidFill>
                  <a:schemeClr val="dk1"/>
                </a:solidFill>
              </a:rPr>
              <a:t>Avec l’utilisation du design pattern ‘Visitor’, 2 nouvelles interfaces apparaissent dans notre diagramme : </a:t>
            </a:r>
            <a:r>
              <a:rPr lang="fr" i="1">
                <a:solidFill>
                  <a:schemeClr val="dk1"/>
                </a:solidFill>
              </a:rPr>
              <a:t>Controlable </a:t>
            </a:r>
            <a:r>
              <a:rPr lang="fr">
                <a:solidFill>
                  <a:schemeClr val="dk1"/>
                </a:solidFill>
              </a:rPr>
              <a:t>et </a:t>
            </a:r>
            <a:r>
              <a:rPr lang="fr" i="1">
                <a:solidFill>
                  <a:schemeClr val="dk1"/>
                </a:solidFill>
              </a:rPr>
              <a:t>Visitor</a:t>
            </a:r>
            <a:r>
              <a:rPr lang="fr">
                <a:solidFill>
                  <a:schemeClr val="dk1"/>
                </a:solidFill>
              </a:rPr>
              <a:t>. De plus, une classe </a:t>
            </a:r>
            <a:r>
              <a:rPr lang="fr" i="1">
                <a:solidFill>
                  <a:schemeClr val="dk1"/>
                </a:solidFill>
              </a:rPr>
              <a:t>VisitorImpl</a:t>
            </a:r>
            <a:r>
              <a:rPr lang="fr">
                <a:solidFill>
                  <a:schemeClr val="dk1"/>
                </a:solidFill>
              </a:rPr>
              <a:t> permettant l’implémentation de l’interface </a:t>
            </a:r>
            <a:r>
              <a:rPr lang="fr" i="1">
                <a:solidFill>
                  <a:schemeClr val="dk1"/>
                </a:solidFill>
              </a:rPr>
              <a:t>Visitor</a:t>
            </a:r>
            <a:r>
              <a:rPr lang="fr">
                <a:solidFill>
                  <a:schemeClr val="dk1"/>
                </a:solidFill>
              </a:rPr>
              <a:t> apparaît.</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2000"/>
              </a:spcBef>
              <a:spcAft>
                <a:spcPts val="0"/>
              </a:spcAft>
              <a:buNone/>
            </a:pPr>
            <a:r>
              <a:rPr lang="fr" sz="2000">
                <a:solidFill>
                  <a:schemeClr val="dk1"/>
                </a:solidFill>
              </a:rPr>
              <a:t>Détail du rôle des classes participantes</a:t>
            </a:r>
            <a:endParaRPr sz="2000">
              <a:solidFill>
                <a:schemeClr val="dk1"/>
              </a:solidFill>
            </a:endParaRPr>
          </a:p>
          <a:p>
            <a:pPr marL="0" lvl="0" indent="0" algn="just" rtl="0">
              <a:lnSpc>
                <a:spcPct val="115000"/>
              </a:lnSpc>
              <a:spcBef>
                <a:spcPts val="600"/>
              </a:spcBef>
              <a:spcAft>
                <a:spcPts val="0"/>
              </a:spcAft>
              <a:buNone/>
            </a:pPr>
            <a:r>
              <a:rPr lang="fr">
                <a:solidFill>
                  <a:schemeClr val="dk1"/>
                </a:solidFill>
              </a:rPr>
              <a:t>L’interface </a:t>
            </a:r>
            <a:r>
              <a:rPr lang="fr" i="1">
                <a:solidFill>
                  <a:schemeClr val="dk1"/>
                </a:solidFill>
              </a:rPr>
              <a:t>Controlable </a:t>
            </a:r>
            <a:r>
              <a:rPr lang="fr">
                <a:solidFill>
                  <a:schemeClr val="dk1"/>
                </a:solidFill>
              </a:rPr>
              <a:t>implémente une méthode</a:t>
            </a:r>
            <a:r>
              <a:rPr lang="fr" b="1">
                <a:solidFill>
                  <a:schemeClr val="dk1"/>
                </a:solidFill>
              </a:rPr>
              <a:t> accept(Visitor)</a:t>
            </a:r>
            <a:r>
              <a:rPr lang="fr">
                <a:solidFill>
                  <a:schemeClr val="dk1"/>
                </a:solidFill>
              </a:rPr>
              <a:t>. Cette méthode a pour but d’indiquer que la classe implémentant l’interface peut être visiter. Son implémentation est simple : elle appelle la méthode </a:t>
            </a:r>
            <a:r>
              <a:rPr lang="fr" b="1">
                <a:solidFill>
                  <a:schemeClr val="dk1"/>
                </a:solidFill>
              </a:rPr>
              <a:t>controlObject(Object)</a:t>
            </a:r>
            <a:r>
              <a:rPr lang="fr">
                <a:solidFill>
                  <a:schemeClr val="dk1"/>
                </a:solidFill>
              </a:rPr>
              <a:t> d’un objet de type </a:t>
            </a:r>
            <a:r>
              <a:rPr lang="fr" i="1">
                <a:solidFill>
                  <a:schemeClr val="dk1"/>
                </a:solidFill>
              </a:rPr>
              <a:t>Visitor</a:t>
            </a:r>
            <a:r>
              <a:rPr lang="fr">
                <a:solidFill>
                  <a:schemeClr val="dk1"/>
                </a:solidFill>
              </a:rPr>
              <a:t>.</a:t>
            </a:r>
            <a:endParaRPr>
              <a:solidFill>
                <a:schemeClr val="dk1"/>
              </a:solidFill>
            </a:endParaRPr>
          </a:p>
          <a:p>
            <a:pPr marL="0" lvl="0" indent="0" algn="just" rtl="0">
              <a:lnSpc>
                <a:spcPct val="115000"/>
              </a:lnSpc>
              <a:spcBef>
                <a:spcPts val="0"/>
              </a:spcBef>
              <a:spcAft>
                <a:spcPts val="0"/>
              </a:spcAft>
              <a:buNone/>
            </a:pPr>
            <a:r>
              <a:rPr lang="fr">
                <a:solidFill>
                  <a:schemeClr val="dk1"/>
                </a:solidFill>
              </a:rPr>
              <a:t>L’interface </a:t>
            </a:r>
            <a:r>
              <a:rPr lang="fr" i="1">
                <a:solidFill>
                  <a:schemeClr val="dk1"/>
                </a:solidFill>
              </a:rPr>
              <a:t>Visitor</a:t>
            </a:r>
            <a:r>
              <a:rPr lang="fr">
                <a:solidFill>
                  <a:schemeClr val="dk1"/>
                </a:solidFill>
              </a:rPr>
              <a:t> définit les méthodes </a:t>
            </a:r>
            <a:r>
              <a:rPr lang="fr" b="1">
                <a:solidFill>
                  <a:schemeClr val="dk1"/>
                </a:solidFill>
              </a:rPr>
              <a:t>controlObject(Object)</a:t>
            </a:r>
            <a:r>
              <a:rPr lang="fr">
                <a:solidFill>
                  <a:schemeClr val="dk1"/>
                </a:solidFill>
              </a:rPr>
              <a:t>. Cette méthode permet de connaître les références de l’objet visité et ainsi d’effectuer les opérations nécessaires.</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fr">
                <a:solidFill>
                  <a:schemeClr val="dk1"/>
                </a:solidFill>
              </a:rPr>
              <a:t>La classe </a:t>
            </a:r>
            <a:r>
              <a:rPr lang="fr" i="1">
                <a:solidFill>
                  <a:schemeClr val="dk1"/>
                </a:solidFill>
              </a:rPr>
              <a:t>VisitorImpl</a:t>
            </a:r>
            <a:r>
              <a:rPr lang="fr">
                <a:solidFill>
                  <a:schemeClr val="dk1"/>
                </a:solidFill>
              </a:rPr>
              <a:t> va contenir les implémentations des méthodes </a:t>
            </a:r>
            <a:r>
              <a:rPr lang="fr" b="1">
                <a:solidFill>
                  <a:schemeClr val="dk1"/>
                </a:solidFill>
              </a:rPr>
              <a:t>controlObject(Object)</a:t>
            </a:r>
            <a:r>
              <a:rPr lang="fr">
                <a:solidFill>
                  <a:schemeClr val="dk1"/>
                </a:solidFill>
              </a:rPr>
              <a:t>.</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11fe4ce37_3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11fe4ce37_3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2000"/>
              </a:spcBef>
              <a:spcAft>
                <a:spcPts val="0"/>
              </a:spcAft>
              <a:buClr>
                <a:schemeClr val="dk1"/>
              </a:buClr>
              <a:buSzPts val="1100"/>
              <a:buFont typeface="Arial"/>
              <a:buNone/>
            </a:pPr>
            <a:r>
              <a:rPr lang="fr" sz="2000" dirty="0">
                <a:solidFill>
                  <a:schemeClr val="dk1"/>
                </a:solidFill>
              </a:rPr>
              <a:t>Solution du pattern donné par la littérature</a:t>
            </a:r>
            <a:endParaRPr sz="1500" dirty="0">
              <a:solidFill>
                <a:srgbClr val="666666"/>
              </a:solidFill>
            </a:endParaRPr>
          </a:p>
          <a:p>
            <a:pPr marL="0" lvl="0" indent="0" algn="just" rtl="0">
              <a:lnSpc>
                <a:spcPct val="115000"/>
              </a:lnSpc>
              <a:spcBef>
                <a:spcPts val="600"/>
              </a:spcBef>
              <a:spcAft>
                <a:spcPts val="0"/>
              </a:spcAft>
              <a:buNone/>
            </a:pPr>
            <a:r>
              <a:rPr lang="fr" dirty="0">
                <a:solidFill>
                  <a:schemeClr val="dk1"/>
                </a:solidFill>
              </a:rPr>
              <a:t>Avec l’utilisation du design pattern ‘Visitor’, 2 nouvelles interfaces apparaissent dans notre diagramme : </a:t>
            </a:r>
            <a:r>
              <a:rPr lang="fr" i="1" dirty="0">
                <a:solidFill>
                  <a:schemeClr val="dk1"/>
                </a:solidFill>
              </a:rPr>
              <a:t>Controlable </a:t>
            </a:r>
            <a:r>
              <a:rPr lang="fr" dirty="0">
                <a:solidFill>
                  <a:schemeClr val="dk1"/>
                </a:solidFill>
              </a:rPr>
              <a:t>et </a:t>
            </a:r>
            <a:r>
              <a:rPr lang="fr" i="1" dirty="0">
                <a:solidFill>
                  <a:schemeClr val="dk1"/>
                </a:solidFill>
              </a:rPr>
              <a:t>Visitor</a:t>
            </a:r>
            <a:r>
              <a:rPr lang="fr" dirty="0">
                <a:solidFill>
                  <a:schemeClr val="dk1"/>
                </a:solidFill>
              </a:rPr>
              <a:t>. De plus, une classe </a:t>
            </a:r>
            <a:r>
              <a:rPr lang="fr" i="1" dirty="0">
                <a:solidFill>
                  <a:schemeClr val="dk1"/>
                </a:solidFill>
              </a:rPr>
              <a:t>VisitorImpl</a:t>
            </a:r>
            <a:r>
              <a:rPr lang="fr" dirty="0">
                <a:solidFill>
                  <a:schemeClr val="dk1"/>
                </a:solidFill>
              </a:rPr>
              <a:t> permettant l’implémentation de l’interface </a:t>
            </a:r>
            <a:r>
              <a:rPr lang="fr" i="1" dirty="0">
                <a:solidFill>
                  <a:schemeClr val="dk1"/>
                </a:solidFill>
              </a:rPr>
              <a:t>Visitor</a:t>
            </a:r>
            <a:r>
              <a:rPr lang="fr" dirty="0">
                <a:solidFill>
                  <a:schemeClr val="dk1"/>
                </a:solidFill>
              </a:rPr>
              <a:t> apparaît.</a:t>
            </a:r>
            <a:endParaRPr dirty="0">
              <a:solidFill>
                <a:schemeClr val="dk1"/>
              </a:solidFill>
            </a:endParaRPr>
          </a:p>
          <a:p>
            <a:pPr marL="0" lvl="0" indent="0" algn="just" rtl="0">
              <a:lnSpc>
                <a:spcPct val="115000"/>
              </a:lnSpc>
              <a:spcBef>
                <a:spcPts val="0"/>
              </a:spcBef>
              <a:spcAft>
                <a:spcPts val="0"/>
              </a:spcAft>
              <a:buNone/>
            </a:pPr>
            <a:endParaRPr dirty="0">
              <a:solidFill>
                <a:schemeClr val="dk1"/>
              </a:solidFill>
            </a:endParaRPr>
          </a:p>
          <a:p>
            <a:pPr marL="0" lvl="0" indent="0" algn="just" rtl="0">
              <a:lnSpc>
                <a:spcPct val="115000"/>
              </a:lnSpc>
              <a:spcBef>
                <a:spcPts val="2000"/>
              </a:spcBef>
              <a:spcAft>
                <a:spcPts val="0"/>
              </a:spcAft>
              <a:buNone/>
            </a:pPr>
            <a:r>
              <a:rPr lang="fr" sz="2000" dirty="0">
                <a:solidFill>
                  <a:schemeClr val="dk1"/>
                </a:solidFill>
              </a:rPr>
              <a:t>Détail du rôle des classes participantes</a:t>
            </a:r>
            <a:endParaRPr sz="2000" dirty="0">
              <a:solidFill>
                <a:schemeClr val="dk1"/>
              </a:solidFill>
            </a:endParaRPr>
          </a:p>
          <a:p>
            <a:pPr marL="0" lvl="0" indent="0" algn="just" rtl="0">
              <a:lnSpc>
                <a:spcPct val="115000"/>
              </a:lnSpc>
              <a:spcBef>
                <a:spcPts val="600"/>
              </a:spcBef>
              <a:spcAft>
                <a:spcPts val="0"/>
              </a:spcAft>
              <a:buNone/>
            </a:pPr>
            <a:r>
              <a:rPr lang="fr" dirty="0">
                <a:solidFill>
                  <a:schemeClr val="dk1"/>
                </a:solidFill>
              </a:rPr>
              <a:t>L’interface </a:t>
            </a:r>
            <a:r>
              <a:rPr lang="fr" i="1" dirty="0">
                <a:solidFill>
                  <a:schemeClr val="dk1"/>
                </a:solidFill>
              </a:rPr>
              <a:t>Controlable </a:t>
            </a:r>
            <a:r>
              <a:rPr lang="fr" dirty="0">
                <a:solidFill>
                  <a:schemeClr val="dk1"/>
                </a:solidFill>
              </a:rPr>
              <a:t>implémente une méthode</a:t>
            </a:r>
            <a:r>
              <a:rPr lang="fr" b="1" dirty="0">
                <a:solidFill>
                  <a:schemeClr val="dk1"/>
                </a:solidFill>
              </a:rPr>
              <a:t> accept(Visitor)</a:t>
            </a:r>
            <a:r>
              <a:rPr lang="fr" dirty="0">
                <a:solidFill>
                  <a:schemeClr val="dk1"/>
                </a:solidFill>
              </a:rPr>
              <a:t>. Cette méthode a pour but d’indiquer que la classe implémentant l’interface peut être visiter. Son implémentation est simple : elle appelle la méthode </a:t>
            </a:r>
            <a:r>
              <a:rPr lang="fr" b="1" dirty="0">
                <a:solidFill>
                  <a:schemeClr val="dk1"/>
                </a:solidFill>
              </a:rPr>
              <a:t>controlObject(Object)</a:t>
            </a:r>
            <a:r>
              <a:rPr lang="fr" dirty="0">
                <a:solidFill>
                  <a:schemeClr val="dk1"/>
                </a:solidFill>
              </a:rPr>
              <a:t> d’un objet de type </a:t>
            </a:r>
            <a:r>
              <a:rPr lang="fr" i="1" dirty="0">
                <a:solidFill>
                  <a:schemeClr val="dk1"/>
                </a:solidFill>
              </a:rPr>
              <a:t>Visitor</a:t>
            </a:r>
            <a:r>
              <a:rPr lang="fr" dirty="0">
                <a:solidFill>
                  <a:schemeClr val="dk1"/>
                </a:solidFill>
              </a:rPr>
              <a:t>.</a:t>
            </a:r>
            <a:endParaRPr dirty="0">
              <a:solidFill>
                <a:schemeClr val="dk1"/>
              </a:solidFill>
            </a:endParaRPr>
          </a:p>
          <a:p>
            <a:pPr marL="0" lvl="0" indent="0" algn="just" rtl="0">
              <a:lnSpc>
                <a:spcPct val="115000"/>
              </a:lnSpc>
              <a:spcBef>
                <a:spcPts val="0"/>
              </a:spcBef>
              <a:spcAft>
                <a:spcPts val="0"/>
              </a:spcAft>
              <a:buNone/>
            </a:pPr>
            <a:r>
              <a:rPr lang="fr" dirty="0">
                <a:solidFill>
                  <a:schemeClr val="dk1"/>
                </a:solidFill>
              </a:rPr>
              <a:t>L’interface </a:t>
            </a:r>
            <a:r>
              <a:rPr lang="fr" i="1" dirty="0">
                <a:solidFill>
                  <a:schemeClr val="dk1"/>
                </a:solidFill>
              </a:rPr>
              <a:t>Visitor</a:t>
            </a:r>
            <a:r>
              <a:rPr lang="fr" dirty="0">
                <a:solidFill>
                  <a:schemeClr val="dk1"/>
                </a:solidFill>
              </a:rPr>
              <a:t> définit les méthodes </a:t>
            </a:r>
            <a:r>
              <a:rPr lang="fr" b="1" dirty="0">
                <a:solidFill>
                  <a:schemeClr val="dk1"/>
                </a:solidFill>
              </a:rPr>
              <a:t>controlObject(Object)</a:t>
            </a:r>
            <a:r>
              <a:rPr lang="fr" dirty="0">
                <a:solidFill>
                  <a:schemeClr val="dk1"/>
                </a:solidFill>
              </a:rPr>
              <a:t>. Cette méthode permet de connaître les références de l’objet visité et ainsi d’effectuer les opérations nécessaires.</a:t>
            </a:r>
            <a:endParaRPr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fr" dirty="0">
                <a:solidFill>
                  <a:schemeClr val="dk1"/>
                </a:solidFill>
              </a:rPr>
              <a:t>La classe </a:t>
            </a:r>
            <a:r>
              <a:rPr lang="fr" i="1" dirty="0">
                <a:solidFill>
                  <a:schemeClr val="dk1"/>
                </a:solidFill>
              </a:rPr>
              <a:t>VisitorImpl</a:t>
            </a:r>
            <a:r>
              <a:rPr lang="fr" dirty="0">
                <a:solidFill>
                  <a:schemeClr val="dk1"/>
                </a:solidFill>
              </a:rPr>
              <a:t> va contenir les implémentations des méthodes </a:t>
            </a:r>
            <a:r>
              <a:rPr lang="fr" b="1" dirty="0">
                <a:solidFill>
                  <a:schemeClr val="dk1"/>
                </a:solidFill>
              </a:rPr>
              <a:t>controlObject(Object)</a:t>
            </a:r>
            <a:r>
              <a:rPr lang="fr" dirty="0">
                <a:solidFill>
                  <a:schemeClr val="dk1"/>
                </a:solidFill>
              </a:rPr>
              <a:t>.</a:t>
            </a:r>
            <a:endParaRPr dirty="0">
              <a:solidFill>
                <a:schemeClr val="dk1"/>
              </a:solidFill>
            </a:endParaRPr>
          </a:p>
        </p:txBody>
      </p:sp>
    </p:spTree>
    <p:extLst>
      <p:ext uri="{BB962C8B-B14F-4D97-AF65-F5344CB8AC3E}">
        <p14:creationId xmlns:p14="http://schemas.microsoft.com/office/powerpoint/2010/main" val="37882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11fe4ce3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11fe4ce3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2000"/>
              </a:spcBef>
              <a:spcAft>
                <a:spcPts val="0"/>
              </a:spcAft>
              <a:buClr>
                <a:schemeClr val="lt1"/>
              </a:buClr>
              <a:buSzPts val="1100"/>
              <a:buFont typeface="Arial"/>
              <a:buNone/>
            </a:pPr>
            <a:r>
              <a:rPr lang="fr" sz="2000"/>
              <a:t>Problématique du pattern</a:t>
            </a:r>
            <a:endParaRPr sz="2000"/>
          </a:p>
          <a:p>
            <a:pPr marL="0" lvl="0" indent="0" algn="just" rtl="0">
              <a:lnSpc>
                <a:spcPct val="115000"/>
              </a:lnSpc>
              <a:spcBef>
                <a:spcPts val="600"/>
              </a:spcBef>
              <a:spcAft>
                <a:spcPts val="0"/>
              </a:spcAft>
              <a:buClr>
                <a:schemeClr val="lt1"/>
              </a:buClr>
              <a:buSzPts val="1100"/>
              <a:buFont typeface="Arial"/>
              <a:buNone/>
            </a:pPr>
            <a:r>
              <a:rPr lang="fr"/>
              <a:t>La problématique de ce pattern est qu’à chaque ajout de fonctionnalité, une interface devra être ajoutée. Cela pose un problème car au fur et à mesure des ajouts, cela rendrait le code de notre application important et difficilement maintenable.</a:t>
            </a:r>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11fe4ce37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11fe4ce37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sz="1500">
                <a:solidFill>
                  <a:srgbClr val="666666"/>
                </a:solidFill>
              </a:rPr>
              <a:t>Dire en quoi le pattern Visiteur permet d’obtenir du code SOLID et expliquer en quoi il permet d’obtenir un code plus maintenable</a:t>
            </a:r>
            <a:endParaRPr sz="1500">
              <a:solidFill>
                <a:srgbClr val="666666"/>
              </a:solidFill>
            </a:endParaRPr>
          </a:p>
          <a:p>
            <a:pPr marL="0" lvl="0" indent="0" algn="just" rtl="0">
              <a:lnSpc>
                <a:spcPct val="115000"/>
              </a:lnSpc>
              <a:spcBef>
                <a:spcPts val="1600"/>
              </a:spcBef>
              <a:spcAft>
                <a:spcPts val="0"/>
              </a:spcAft>
              <a:buClr>
                <a:schemeClr val="dk1"/>
              </a:buClr>
              <a:buSzPts val="1100"/>
              <a:buFont typeface="Arial"/>
              <a:buNone/>
            </a:pPr>
            <a:r>
              <a:rPr lang="fr">
                <a:solidFill>
                  <a:schemeClr val="dk1"/>
                </a:solidFill>
              </a:rPr>
              <a:t>Un code SOLID est un code :</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A unique responsabilité.</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Ouvert aux extensions mais pas aux modifications.</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Les sous-types doivent pouvoir être substitués à leurs types de base.</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Préférer l’utilisation d’interface au lieu d’implémentations.</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Dépendances des abstractions et non des implémentations.</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fr">
                <a:solidFill>
                  <a:schemeClr val="dk1"/>
                </a:solidFill>
              </a:rPr>
              <a:t>Ce que l’on peut remarquer, c’est que le pattern ‘Visiteur’ permet de créer un code SOLID. En effet, il répond à tous les principes précédemment cités :</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S : chaque méthode créée a une seule utilité.</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O : avec l’ajout d’interfaces, chaque classe est ouverte aux extensions mais pour autant leur comportement n’est pas modifié.</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L : chaque classe Objet est implémentée d’une classe mère.</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I : les nouvelles fonctionnalités sont ajoutées via une interface.</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D : présence d’abstraction.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11fe4ce37_3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11fe4ce37_3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2000"/>
              </a:spcBef>
              <a:spcAft>
                <a:spcPts val="0"/>
              </a:spcAft>
              <a:buClr>
                <a:schemeClr val="dk1"/>
              </a:buClr>
              <a:buSzPts val="1100"/>
              <a:buFont typeface="Arial"/>
              <a:buNone/>
            </a:pPr>
            <a:r>
              <a:rPr lang="fr" sz="2000" dirty="0">
                <a:solidFill>
                  <a:schemeClr val="dk1"/>
                </a:solidFill>
              </a:rPr>
              <a:t>Limites du pattern Visiteur</a:t>
            </a:r>
            <a:endParaRPr sz="2000" dirty="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fr" dirty="0">
                <a:solidFill>
                  <a:schemeClr val="dk1"/>
                </a:solidFill>
              </a:rPr>
              <a:t>L’utilisation du pattern ‘Visiteur’ a une limite principale. En effet, à chaque ajout, une nouvelle interface ‘Visitor’ devra être créée afin de déclarer notre nouvelle méthode. Ainsi, cela crée un nombre important de classes et de fichiers au fur et à mesure des ajouts.</a:t>
            </a:r>
            <a:endParaRPr dirty="0"/>
          </a:p>
        </p:txBody>
      </p:sp>
    </p:spTree>
    <p:extLst>
      <p:ext uri="{BB962C8B-B14F-4D97-AF65-F5344CB8AC3E}">
        <p14:creationId xmlns:p14="http://schemas.microsoft.com/office/powerpoint/2010/main" val="22638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11fe4ce37_3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11fe4ce37_3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2000"/>
              </a:spcBef>
              <a:spcAft>
                <a:spcPts val="0"/>
              </a:spcAft>
              <a:buClr>
                <a:schemeClr val="dk1"/>
              </a:buClr>
              <a:buSzPts val="1100"/>
              <a:buFont typeface="Arial"/>
              <a:buNone/>
            </a:pPr>
            <a:r>
              <a:rPr lang="fr" sz="2000">
                <a:solidFill>
                  <a:schemeClr val="dk1"/>
                </a:solidFill>
              </a:rPr>
              <a:t>Limites du pattern Visiteur</a:t>
            </a:r>
            <a:endParaRPr sz="2000">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fr">
                <a:solidFill>
                  <a:schemeClr val="dk1"/>
                </a:solidFill>
              </a:rPr>
              <a:t>L’utilisation du pattern ‘Visiteur’ a une limite principale. En effet, à chaque ajout, une nouvelle interface ‘Visitor’ devra être créée afin de déclarer notre nouvelle méthode. Ainsi, cela crée un nombre important de classes et de fichiers au fur et à mesure des ajouts.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11fe4ce37_3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11fe4ce37_3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a:solidFill>
                  <a:schemeClr val="dk1"/>
                </a:solidFill>
              </a:rPr>
              <a:t>Tout comme le design pattern ‘Visiteur’, le pattern “Décorateur’ permet de créer du code SOLID grâce à la séparation des responsabilités, la flexibilité du code et l’ajout simple de nouvelles fonctionnalités.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11fe4ce37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11fe4ce3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11fe4ce37_3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a11fe4ce37_3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11fe4ce3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11fe4ce3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11fe4ce37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11fe4ce3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11fe4ce37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11fe4ce3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a:solidFill>
                  <a:schemeClr val="dk1"/>
                </a:solidFill>
              </a:rPr>
              <a:t>Un design pattern, traduit en français par motif de conception ou patron de conception, est un arrangement du code source de l’application, permettant de répondre au besoin exprimé. Les designs patterns sont issus de l’expérience des concepteurs de logiciels qui, avec le temps, ont mis en place ces architectures d’applications afin de répondre de manière plus simples aux besoins.</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fr">
                <a:solidFill>
                  <a:schemeClr val="dk1"/>
                </a:solidFill>
              </a:rPr>
              <a:t>Souvent appliquées lors d’un développement Orienté Objet, il est possible d’utiliser les patterns dans un cadre Non-Objet. Par exemple, il est possible d’utiliser le pattern MVC (Model-View-Controller). Ce pattern est le plus connu et le plus utilisé au sein des projets informatiques.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11fe4ce37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11fe4ce3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a:solidFill>
                  <a:schemeClr val="dk1"/>
                </a:solidFill>
              </a:rPr>
              <a:t>Le terme “pattern” sont apparus en 1970 avec Christopher Alexander. C’est un architecte de bâtiment qui constate que la phase de conception d’un projet soulève souvent de nombreux problèmes. Pour pallier aux problèmes de solidité ou d’étanchéité pour ses projets, il décide de créer un langage de 253 patterns. Ces patrons de conception ont, par la suite, influés sur le domaine informatique.</a:t>
            </a:r>
            <a:endParaRPr>
              <a:solidFill>
                <a:schemeClr val="dk1"/>
              </a:solidFill>
            </a:endParaRPr>
          </a:p>
          <a:p>
            <a:pPr marL="0" lvl="0" indent="0" algn="just" rtl="0">
              <a:lnSpc>
                <a:spcPct val="115000"/>
              </a:lnSpc>
              <a:spcBef>
                <a:spcPts val="0"/>
              </a:spcBef>
              <a:spcAft>
                <a:spcPts val="0"/>
              </a:spcAft>
              <a:buNone/>
            </a:pPr>
            <a:r>
              <a:rPr lang="fr">
                <a:solidFill>
                  <a:schemeClr val="dk1"/>
                </a:solidFill>
              </a:rPr>
              <a:t>Il faut attendre 1994 pour qu’apparaisse le livre “Design Pattern: Elements of Reusable Object-Oriented Software”. Il est écrit par le “Gang of Four”, composé de Erich Gamma, Richard Helm, Ralph Johnson, John Vlissides. Ce sont des ingénieurs en Génie Logiciel. Dans ce livre, désigné comme un manifeste des Design Patterns, 23 d’entre eux sont expliqués. On les appelle les “Pattern du GoF”.</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11fe4ce37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11fe4ce3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a:solidFill>
                  <a:schemeClr val="dk1"/>
                </a:solidFill>
              </a:rPr>
              <a:t>Il existe 3 principales catégories de design pattern :</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Les patterns de création : permettant d’instancier des classes.</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Les patterns de structure : permettant d’organiser les classes.</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Les patterns de comportements : permettant de gérer les comportements des classes afin qu’elles collaborent ensemble.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11fe4ce37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11fe4ce3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a:solidFill>
                  <a:schemeClr val="dk1"/>
                </a:solidFill>
              </a:rPr>
              <a:t>Chaque design pattern répond à 4 caractéristiques :</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Un nom.</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Un type.</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Une problématique, indiquant pourquoi le design pattern est utilisé.</a:t>
            </a:r>
            <a:endParaRPr>
              <a:solidFill>
                <a:schemeClr val="dk1"/>
              </a:solidFill>
            </a:endParaRPr>
          </a:p>
          <a:p>
            <a:pPr marL="457200" lvl="0" indent="-298450" algn="just" rtl="0">
              <a:lnSpc>
                <a:spcPct val="115000"/>
              </a:lnSpc>
              <a:spcBef>
                <a:spcPts val="0"/>
              </a:spcBef>
              <a:spcAft>
                <a:spcPts val="0"/>
              </a:spcAft>
              <a:buClr>
                <a:schemeClr val="dk1"/>
              </a:buClr>
              <a:buSzPts val="1100"/>
              <a:buChar char="●"/>
            </a:pPr>
            <a:r>
              <a:rPr lang="fr">
                <a:solidFill>
                  <a:schemeClr val="dk1"/>
                </a:solidFill>
              </a:rPr>
              <a:t>Une solution au besoin, apportant ses avantages et ses inconvénients.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11fe4ce37_3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11fe4ce37_3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a:solidFill>
                  <a:schemeClr val="dk1"/>
                </a:solidFill>
              </a:rPr>
              <a:t>Nous avons développé un logiciel de gestion de parc informatique dans lequel nous pouvons voir en temps réel les ordinateurs présents. Pour l’instant, nous disposons du diagramme de classe suivant :</a:t>
            </a:r>
            <a:endParaRPr>
              <a:solidFill>
                <a:schemeClr val="dk1"/>
              </a:solidFill>
            </a:endParaRPr>
          </a:p>
          <a:p>
            <a:pPr marL="0" lvl="0" indent="0" algn="l" rtl="0">
              <a:spcBef>
                <a:spcPts val="0"/>
              </a:spcBef>
              <a:spcAft>
                <a:spcPts val="0"/>
              </a:spcAft>
              <a:buNone/>
            </a:pPr>
            <a:r>
              <a:rPr lang="fr"/>
              <a:t>[Image]</a:t>
            </a:r>
            <a:endParaRPr/>
          </a:p>
          <a:p>
            <a:pPr marL="0" lvl="0" indent="0" algn="just" rtl="0">
              <a:lnSpc>
                <a:spcPct val="115000"/>
              </a:lnSpc>
              <a:spcBef>
                <a:spcPts val="0"/>
              </a:spcBef>
              <a:spcAft>
                <a:spcPts val="0"/>
              </a:spcAft>
              <a:buClr>
                <a:schemeClr val="dk1"/>
              </a:buClr>
              <a:buSzPts val="1100"/>
              <a:buFont typeface="Arial"/>
              <a:buNone/>
            </a:pPr>
            <a:r>
              <a:rPr lang="fr">
                <a:solidFill>
                  <a:schemeClr val="dk1"/>
                </a:solidFill>
              </a:rPr>
              <a:t>Cependant, nous souhaiterions ajouter une fonctionnalité qui contrôle l’état de notre infrastructure en retournant l’état de marche des ordinateurs.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11fe4ce37_3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11fe4ce37_3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sz="1500">
                <a:solidFill>
                  <a:srgbClr val="666666"/>
                </a:solidFill>
              </a:rPr>
              <a:t>Attention, cette proposition ne doit pas résoudre le problème</a:t>
            </a:r>
            <a:endParaRPr sz="1500">
              <a:solidFill>
                <a:srgbClr val="666666"/>
              </a:solidFill>
            </a:endParaRPr>
          </a:p>
          <a:p>
            <a:pPr marL="0" lvl="0" indent="0" algn="just" rtl="0">
              <a:lnSpc>
                <a:spcPct val="115000"/>
              </a:lnSpc>
              <a:spcBef>
                <a:spcPts val="1600"/>
              </a:spcBef>
              <a:spcAft>
                <a:spcPts val="0"/>
              </a:spcAft>
              <a:buNone/>
            </a:pPr>
            <a:r>
              <a:rPr lang="fr">
                <a:solidFill>
                  <a:schemeClr val="dk1"/>
                </a:solidFill>
              </a:rPr>
              <a:t>Pour ce faire, nous proposons de créer dans notre interface ‘Périphérique’ une méthode </a:t>
            </a:r>
            <a:r>
              <a:rPr lang="fr" i="1">
                <a:solidFill>
                  <a:schemeClr val="dk1"/>
                </a:solidFill>
              </a:rPr>
              <a:t>control()</a:t>
            </a:r>
            <a:r>
              <a:rPr lang="fr">
                <a:solidFill>
                  <a:schemeClr val="dk1"/>
                </a:solidFill>
              </a:rPr>
              <a:t>. Voici ce que cela donne en terme de diagramme de classe :</a:t>
            </a:r>
            <a:endParaRPr>
              <a:solidFill>
                <a:schemeClr val="dk1"/>
              </a:solidFill>
            </a:endParaRPr>
          </a:p>
          <a:p>
            <a:pPr marL="0" lvl="0" indent="0" algn="just" rtl="0">
              <a:lnSpc>
                <a:spcPct val="115000"/>
              </a:lnSpc>
              <a:spcBef>
                <a:spcPts val="0"/>
              </a:spcBef>
              <a:spcAft>
                <a:spcPts val="0"/>
              </a:spcAft>
              <a:buNone/>
            </a:pPr>
            <a:r>
              <a:rPr lang="fr">
                <a:solidFill>
                  <a:schemeClr val="dk1"/>
                </a:solidFill>
              </a:rPr>
              <a:t>[image]</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11fe4ce3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11fe4ce3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fr">
                <a:solidFill>
                  <a:schemeClr val="dk1"/>
                </a:solidFill>
              </a:rPr>
              <a:t>Avec cette nouvelle modélisation, nous voyons qu’à chaque ajout de fonctionnalité nous devons ajouter une nouvelle méthode. Ceci amènerait à modifier le comportement de nos classes lors de chaque ajout , ce qui est dangereux lors du maintien du code.</a:t>
            </a: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fr">
                <a:solidFill>
                  <a:schemeClr val="dk1"/>
                </a:solidFill>
              </a:rPr>
              <a:t>Pour résoudre ce problème de comportement, nous décidons de passer par une interface par laquelle nous passerons pour ajouter notre nouvelle fonctionnalité.</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tech.io/playgrounds/55804/qcm---patron-de-conception-visiteu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19.xml.rels><?xml version="1.0" encoding="UTF-8" standalone="yes"?>
<Relationships xmlns="http://schemas.openxmlformats.org/package/2006/relationships"><Relationship Id="rId8" Type="http://schemas.openxmlformats.org/officeDocument/2006/relationships/hyperlink" Target="https://tech.io/playgrounds/8339/design-pattern-visitor/exemple-dutilisation" TargetMode="External"/><Relationship Id="rId3" Type="http://schemas.openxmlformats.org/officeDocument/2006/relationships/hyperlink" Target="https://www.jmdoudoux.fr/java/dej/chap-design-patterns.htm" TargetMode="External"/><Relationship Id="rId7" Type="http://schemas.openxmlformats.org/officeDocument/2006/relationships/hyperlink" Target="https://github.com/QDelage/M3105---DP-Visiteur/blob/master/Support%20pr%C3%A9sentation%20M3105%20-%20Visiteur.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fr.wikipedia.org/wiki/Design_Patterns" TargetMode="External"/><Relationship Id="rId5" Type="http://schemas.openxmlformats.org/officeDocument/2006/relationships/hyperlink" Target="https://fr.wikibooks.org/wiki/Patrons_de_conception/Introduction" TargetMode="External"/><Relationship Id="rId4" Type="http://schemas.openxmlformats.org/officeDocument/2006/relationships/hyperlink" Target="https://fr.wikipedia.org/wiki/Patron_de_conception#Patrons_de_conception_du_GoF" TargetMode="External"/><Relationship Id="rId9" Type="http://schemas.openxmlformats.org/officeDocument/2006/relationships/hyperlink" Target="https://abebooks.fr/Design-patterns-elements-reusable-object-oriented-software/22761296654/bd#&amp;gid=1&amp;pid=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b="1"/>
              <a:t>Pattern VISITOR</a:t>
            </a:r>
            <a:endParaRPr b="1"/>
          </a:p>
          <a:p>
            <a:pPr marL="0" lvl="0" indent="0" algn="ctr" rtl="0">
              <a:spcBef>
                <a:spcPts val="0"/>
              </a:spcBef>
              <a:spcAft>
                <a:spcPts val="0"/>
              </a:spcAft>
              <a:buNone/>
            </a:pPr>
            <a:r>
              <a:rPr lang="fr" sz="1100">
                <a:solidFill>
                  <a:srgbClr val="000000"/>
                </a:solidFill>
              </a:rPr>
              <a:t>Xiang Yu AN - Antoine DROUAL - Thomas MARTY - Benjamin PELAUDEIX</a:t>
            </a:r>
            <a:endParaRPr sz="1100">
              <a:solidFill>
                <a:srgbClr val="000000"/>
              </a:solidFill>
            </a:endParaRPr>
          </a:p>
        </p:txBody>
      </p:sp>
      <p:pic>
        <p:nvPicPr>
          <p:cNvPr id="129" name="Google Shape;129;p13"/>
          <p:cNvPicPr preferRelativeResize="0"/>
          <p:nvPr/>
        </p:nvPicPr>
        <p:blipFill>
          <a:blip r:embed="rId3">
            <a:alphaModFix/>
          </a:blip>
          <a:stretch>
            <a:fillRect/>
          </a:stretch>
        </p:blipFill>
        <p:spPr>
          <a:xfrm>
            <a:off x="6914325" y="4144525"/>
            <a:ext cx="1887275" cy="618775"/>
          </a:xfrm>
          <a:prstGeom prst="rect">
            <a:avLst/>
          </a:prstGeom>
          <a:noFill/>
          <a:ln>
            <a:noFill/>
          </a:ln>
        </p:spPr>
      </p:pic>
      <p:pic>
        <p:nvPicPr>
          <p:cNvPr id="130" name="Google Shape;130;p13"/>
          <p:cNvPicPr preferRelativeResize="0"/>
          <p:nvPr/>
        </p:nvPicPr>
        <p:blipFill>
          <a:blip r:embed="rId4">
            <a:alphaModFix/>
          </a:blip>
          <a:stretch>
            <a:fillRect/>
          </a:stretch>
        </p:blipFill>
        <p:spPr>
          <a:xfrm>
            <a:off x="7202212" y="1672525"/>
            <a:ext cx="1311525" cy="1748700"/>
          </a:xfrm>
          <a:prstGeom prst="rect">
            <a:avLst/>
          </a:prstGeom>
          <a:noFill/>
          <a:ln>
            <a:noFill/>
          </a:ln>
        </p:spPr>
      </p:pic>
      <p:pic>
        <p:nvPicPr>
          <p:cNvPr id="131" name="Google Shape;131;p13"/>
          <p:cNvPicPr preferRelativeResize="0"/>
          <p:nvPr/>
        </p:nvPicPr>
        <p:blipFill>
          <a:blip r:embed="rId5">
            <a:alphaModFix/>
          </a:blip>
          <a:stretch>
            <a:fillRect/>
          </a:stretch>
        </p:blipFill>
        <p:spPr>
          <a:xfrm>
            <a:off x="4925250" y="3720504"/>
            <a:ext cx="1887275" cy="1095920"/>
          </a:xfrm>
          <a:prstGeom prst="rect">
            <a:avLst/>
          </a:prstGeom>
          <a:noFill/>
          <a:ln>
            <a:noFill/>
          </a:ln>
        </p:spPr>
      </p:pic>
      <p:sp>
        <p:nvSpPr>
          <p:cNvPr id="132" name="Google Shape;132;p13"/>
          <p:cNvSpPr txBox="1"/>
          <p:nvPr/>
        </p:nvSpPr>
        <p:spPr>
          <a:xfrm>
            <a:off x="2803025" y="236325"/>
            <a:ext cx="4246200" cy="2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100" b="1">
                <a:latin typeface="Nunito"/>
                <a:ea typeface="Nunito"/>
                <a:cs typeface="Nunito"/>
                <a:sym typeface="Nunito"/>
              </a:rPr>
              <a:t>M3105 Conception et programmation objet avancée</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01" name="Google Shape;201;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Nunito SemiBold"/>
                <a:ea typeface="Nunito SemiBold"/>
                <a:cs typeface="Nunito SemiBold"/>
                <a:sym typeface="Nunito SemiBold"/>
              </a:rPr>
              <a:t>Seconde solution, avec le pattern VISITOR</a:t>
            </a:r>
            <a:endParaRPr>
              <a:solidFill>
                <a:schemeClr val="lt1"/>
              </a:solidFill>
              <a:latin typeface="Nunito SemiBold"/>
              <a:ea typeface="Nunito SemiBold"/>
              <a:cs typeface="Nunito SemiBold"/>
              <a:sym typeface="Nunito SemiBold"/>
            </a:endParaRPr>
          </a:p>
          <a:p>
            <a:pPr marL="0" lvl="0" indent="457200" algn="l" rtl="0">
              <a:spcBef>
                <a:spcPts val="1600"/>
              </a:spcBef>
              <a:spcAft>
                <a:spcPts val="0"/>
              </a:spcAft>
              <a:buNone/>
            </a:pPr>
            <a:r>
              <a:rPr lang="fr">
                <a:solidFill>
                  <a:schemeClr val="lt1"/>
                </a:solidFill>
                <a:latin typeface="Nunito SemiBold"/>
                <a:ea typeface="Nunito SemiBold"/>
                <a:cs typeface="Nunito SemiBold"/>
                <a:sym typeface="Nunito SemiBold"/>
              </a:rPr>
              <a:t>Histoire</a:t>
            </a:r>
            <a:endParaRPr>
              <a:solidFill>
                <a:schemeClr val="lt1"/>
              </a:solidFill>
              <a:latin typeface="Nunito SemiBold"/>
              <a:ea typeface="Nunito SemiBold"/>
              <a:cs typeface="Nunito SemiBold"/>
              <a:sym typeface="Nunito SemiBold"/>
            </a:endParaRPr>
          </a:p>
          <a:p>
            <a:pPr marL="457200" lvl="0" indent="-311150" algn="l" rtl="0">
              <a:spcBef>
                <a:spcPts val="1600"/>
              </a:spcBef>
              <a:spcAft>
                <a:spcPts val="0"/>
              </a:spcAft>
              <a:buSzPts val="1300"/>
              <a:buChar char="●"/>
            </a:pPr>
            <a:r>
              <a:rPr lang="fr"/>
              <a:t>VISITOR = pattern du GoF</a:t>
            </a:r>
            <a:endParaRPr/>
          </a:p>
          <a:p>
            <a:pPr marL="457200" lvl="0" indent="-311150" algn="l" rtl="0">
              <a:spcBef>
                <a:spcPts val="0"/>
              </a:spcBef>
              <a:spcAft>
                <a:spcPts val="0"/>
              </a:spcAft>
              <a:buSzPts val="1300"/>
              <a:buChar char="●"/>
            </a:pPr>
            <a:r>
              <a:rPr lang="fr"/>
              <a:t>Pattern de comportement </a:t>
            </a:r>
            <a:endParaRPr/>
          </a:p>
        </p:txBody>
      </p:sp>
      <p:sp>
        <p:nvSpPr>
          <p:cNvPr id="202" name="Google Shape;202;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pic>
        <p:nvPicPr>
          <p:cNvPr id="203" name="Google Shape;203;p22"/>
          <p:cNvPicPr preferRelativeResize="0"/>
          <p:nvPr/>
        </p:nvPicPr>
        <p:blipFill>
          <a:blip r:embed="rId3">
            <a:alphaModFix/>
          </a:blip>
          <a:stretch>
            <a:fillRect/>
          </a:stretch>
        </p:blipFill>
        <p:spPr>
          <a:xfrm>
            <a:off x="5603172" y="904525"/>
            <a:ext cx="2787555" cy="3495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09" name="Google Shape;20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lt1"/>
                </a:solidFill>
                <a:latin typeface="Nunito SemiBold"/>
                <a:ea typeface="Nunito SemiBold"/>
                <a:cs typeface="Nunito SemiBold"/>
                <a:sym typeface="Nunito SemiBold"/>
              </a:rPr>
              <a:t>Seconde solution, avec le pattern VISITOR</a:t>
            </a:r>
            <a:endParaRPr dirty="0">
              <a:solidFill>
                <a:schemeClr val="lt1"/>
              </a:solidFill>
              <a:latin typeface="Nunito SemiBold"/>
              <a:ea typeface="Nunito SemiBold"/>
              <a:cs typeface="Nunito SemiBold"/>
              <a:sym typeface="Nunito SemiBold"/>
            </a:endParaRPr>
          </a:p>
          <a:p>
            <a:pPr marL="0" lvl="0" indent="457200" algn="l" rtl="0">
              <a:spcBef>
                <a:spcPts val="1600"/>
              </a:spcBef>
              <a:spcAft>
                <a:spcPts val="0"/>
              </a:spcAft>
              <a:buNone/>
            </a:pPr>
            <a:r>
              <a:rPr lang="fr" dirty="0">
                <a:solidFill>
                  <a:schemeClr val="lt1"/>
                </a:solidFill>
                <a:latin typeface="Nunito SemiBold"/>
                <a:ea typeface="Nunito SemiBold"/>
                <a:cs typeface="Nunito SemiBold"/>
                <a:sym typeface="Nunito SemiBold"/>
              </a:rPr>
              <a:t>Utilisation</a:t>
            </a:r>
          </a:p>
          <a:p>
            <a:pPr marL="0" lvl="0" indent="457200" algn="l" rtl="0">
              <a:spcBef>
                <a:spcPts val="1600"/>
              </a:spcBef>
              <a:spcAft>
                <a:spcPts val="0"/>
              </a:spcAft>
              <a:buNone/>
            </a:pPr>
            <a:r>
              <a:rPr lang="fr" dirty="0">
                <a:solidFill>
                  <a:srgbClr val="323844"/>
                </a:solidFill>
                <a:latin typeface="Nunito SemiBold"/>
                <a:ea typeface="Nunito SemiBold"/>
                <a:cs typeface="Nunito SemiBold"/>
                <a:sym typeface="Nunito SemiBold"/>
              </a:rPr>
              <a:t>Nouvelle interface </a:t>
            </a:r>
            <a:r>
              <a:rPr lang="fr" b="1" dirty="0">
                <a:solidFill>
                  <a:srgbClr val="323844"/>
                </a:solidFill>
                <a:latin typeface="Nunito SemiBold"/>
                <a:ea typeface="Nunito SemiBold"/>
                <a:cs typeface="Nunito SemiBold"/>
                <a:sym typeface="Nunito SemiBold"/>
              </a:rPr>
              <a:t>Visitor</a:t>
            </a:r>
          </a:p>
          <a:p>
            <a:pPr marL="0" lvl="0" indent="457200" algn="l" rtl="0">
              <a:spcBef>
                <a:spcPts val="1600"/>
              </a:spcBef>
              <a:spcAft>
                <a:spcPts val="0"/>
              </a:spcAft>
              <a:buNone/>
            </a:pPr>
            <a:r>
              <a:rPr lang="fr" dirty="0">
                <a:solidFill>
                  <a:srgbClr val="323844"/>
                </a:solidFill>
                <a:latin typeface="Nunito SemiBold"/>
                <a:ea typeface="Nunito SemiBold"/>
                <a:cs typeface="Nunito SemiBold"/>
                <a:sym typeface="Nunito SemiBold"/>
              </a:rPr>
              <a:t>Nouvelle classe </a:t>
            </a:r>
            <a:r>
              <a:rPr lang="fr" b="1" dirty="0">
                <a:solidFill>
                  <a:srgbClr val="323844"/>
                </a:solidFill>
                <a:latin typeface="Nunito SemiBold"/>
                <a:ea typeface="Nunito SemiBold"/>
                <a:cs typeface="Nunito SemiBold"/>
                <a:sym typeface="Nunito SemiBold"/>
              </a:rPr>
              <a:t>ControlPeripherique</a:t>
            </a:r>
            <a:endParaRPr lang="fr" dirty="0">
              <a:solidFill>
                <a:srgbClr val="323844"/>
              </a:solidFill>
              <a:latin typeface="Nunito SemiBold"/>
              <a:ea typeface="Nunito SemiBold"/>
              <a:cs typeface="Nunito SemiBold"/>
              <a:sym typeface="Nunito SemiBold"/>
            </a:endParaRPr>
          </a:p>
        </p:txBody>
      </p:sp>
      <p:sp>
        <p:nvSpPr>
          <p:cNvPr id="210" name="Google Shape;210;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pic>
        <p:nvPicPr>
          <p:cNvPr id="3" name="Image 2" descr="Une image contenant texte, capture d’écran, noir, plaque&#10;&#10;Description générée automatiquement">
            <a:extLst>
              <a:ext uri="{FF2B5EF4-FFF2-40B4-BE49-F238E27FC236}">
                <a16:creationId xmlns:a16="http://schemas.microsoft.com/office/drawing/2014/main" id="{314332D7-5735-4685-9047-B2E19DCAD5C8}"/>
              </a:ext>
            </a:extLst>
          </p:cNvPr>
          <p:cNvPicPr>
            <a:picLocks noChangeAspect="1"/>
          </p:cNvPicPr>
          <p:nvPr/>
        </p:nvPicPr>
        <p:blipFill>
          <a:blip r:embed="rId3"/>
          <a:stretch>
            <a:fillRect/>
          </a:stretch>
        </p:blipFill>
        <p:spPr>
          <a:xfrm>
            <a:off x="5046199" y="1361852"/>
            <a:ext cx="3317339" cy="30768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09" name="Google Shape;20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lt1"/>
                </a:solidFill>
                <a:latin typeface="Nunito SemiBold"/>
                <a:ea typeface="Nunito SemiBold"/>
                <a:cs typeface="Nunito SemiBold"/>
                <a:sym typeface="Nunito SemiBold"/>
              </a:rPr>
              <a:t>Seconde solution, avec le pattern VISITOR</a:t>
            </a:r>
            <a:endParaRPr dirty="0">
              <a:solidFill>
                <a:schemeClr val="lt1"/>
              </a:solidFill>
              <a:latin typeface="Nunito SemiBold"/>
              <a:ea typeface="Nunito SemiBold"/>
              <a:cs typeface="Nunito SemiBold"/>
              <a:sym typeface="Nunito SemiBold"/>
            </a:endParaRPr>
          </a:p>
          <a:p>
            <a:pPr marL="0" lvl="0" indent="457200" algn="l" rtl="0">
              <a:spcBef>
                <a:spcPts val="1600"/>
              </a:spcBef>
              <a:spcAft>
                <a:spcPts val="0"/>
              </a:spcAft>
              <a:buNone/>
            </a:pPr>
            <a:r>
              <a:rPr lang="fr" dirty="0">
                <a:solidFill>
                  <a:schemeClr val="lt1"/>
                </a:solidFill>
                <a:latin typeface="Nunito SemiBold"/>
                <a:ea typeface="Nunito SemiBold"/>
                <a:cs typeface="Nunito SemiBold"/>
                <a:sym typeface="Nunito SemiBold"/>
              </a:rPr>
              <a:t>Utilisation</a:t>
            </a:r>
            <a:endParaRPr dirty="0">
              <a:solidFill>
                <a:schemeClr val="lt1"/>
              </a:solidFill>
              <a:latin typeface="Nunito SemiBold"/>
              <a:ea typeface="Nunito SemiBold"/>
              <a:cs typeface="Nunito SemiBold"/>
              <a:sym typeface="Nunito SemiBold"/>
            </a:endParaRPr>
          </a:p>
        </p:txBody>
      </p:sp>
      <p:sp>
        <p:nvSpPr>
          <p:cNvPr id="210" name="Google Shape;210;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pic>
        <p:nvPicPr>
          <p:cNvPr id="5" name="Image 4">
            <a:extLst>
              <a:ext uri="{FF2B5EF4-FFF2-40B4-BE49-F238E27FC236}">
                <a16:creationId xmlns:a16="http://schemas.microsoft.com/office/drawing/2014/main" id="{C50EA8C6-9836-432E-B9D0-954E5F6F9EA9}"/>
              </a:ext>
            </a:extLst>
          </p:cNvPr>
          <p:cNvPicPr>
            <a:picLocks noChangeAspect="1"/>
          </p:cNvPicPr>
          <p:nvPr/>
        </p:nvPicPr>
        <p:blipFill>
          <a:blip r:embed="rId3"/>
          <a:stretch>
            <a:fillRect/>
          </a:stretch>
        </p:blipFill>
        <p:spPr>
          <a:xfrm>
            <a:off x="819151" y="3002868"/>
            <a:ext cx="3687920" cy="470030"/>
          </a:xfrm>
          <a:prstGeom prst="rect">
            <a:avLst/>
          </a:prstGeom>
        </p:spPr>
      </p:pic>
      <p:pic>
        <p:nvPicPr>
          <p:cNvPr id="6" name="Image 5">
            <a:extLst>
              <a:ext uri="{FF2B5EF4-FFF2-40B4-BE49-F238E27FC236}">
                <a16:creationId xmlns:a16="http://schemas.microsoft.com/office/drawing/2014/main" id="{1CCBD149-6C20-4EBF-A48D-E99DF52FD6D7}"/>
              </a:ext>
            </a:extLst>
          </p:cNvPr>
          <p:cNvPicPr>
            <a:picLocks noChangeAspect="1"/>
          </p:cNvPicPr>
          <p:nvPr/>
        </p:nvPicPr>
        <p:blipFill>
          <a:blip r:embed="rId4"/>
          <a:stretch>
            <a:fillRect/>
          </a:stretch>
        </p:blipFill>
        <p:spPr>
          <a:xfrm>
            <a:off x="4636931" y="1206873"/>
            <a:ext cx="4028153" cy="2571750"/>
          </a:xfrm>
          <a:prstGeom prst="rect">
            <a:avLst/>
          </a:prstGeom>
        </p:spPr>
      </p:pic>
    </p:spTree>
    <p:extLst>
      <p:ext uri="{BB962C8B-B14F-4D97-AF65-F5344CB8AC3E}">
        <p14:creationId xmlns:p14="http://schemas.microsoft.com/office/powerpoint/2010/main" val="151084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19" name="Google Shape;219;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Nunito SemiBold"/>
                <a:ea typeface="Nunito SemiBold"/>
                <a:cs typeface="Nunito SemiBold"/>
                <a:sym typeface="Nunito SemiBold"/>
              </a:rPr>
              <a:t>Seconde solution, avec le pattern VISITOR</a:t>
            </a:r>
            <a:endParaRPr>
              <a:solidFill>
                <a:schemeClr val="lt1"/>
              </a:solidFill>
              <a:latin typeface="Nunito SemiBold"/>
              <a:ea typeface="Nunito SemiBold"/>
              <a:cs typeface="Nunito SemiBold"/>
              <a:sym typeface="Nunito SemiBold"/>
            </a:endParaRPr>
          </a:p>
          <a:p>
            <a:pPr marL="0" lvl="0" indent="457200" algn="l" rtl="0">
              <a:spcBef>
                <a:spcPts val="1600"/>
              </a:spcBef>
              <a:spcAft>
                <a:spcPts val="0"/>
              </a:spcAft>
              <a:buNone/>
            </a:pPr>
            <a:r>
              <a:rPr lang="fr">
                <a:solidFill>
                  <a:schemeClr val="lt1"/>
                </a:solidFill>
                <a:latin typeface="Nunito SemiBold"/>
                <a:ea typeface="Nunito SemiBold"/>
                <a:cs typeface="Nunito SemiBold"/>
                <a:sym typeface="Nunito SemiBold"/>
              </a:rPr>
              <a:t>Problématique</a:t>
            </a:r>
            <a:endParaRPr>
              <a:solidFill>
                <a:schemeClr val="lt1"/>
              </a:solidFill>
              <a:latin typeface="Nunito SemiBold"/>
              <a:ea typeface="Nunito SemiBold"/>
              <a:cs typeface="Nunito SemiBold"/>
              <a:sym typeface="Nunito SemiBold"/>
            </a:endParaRPr>
          </a:p>
          <a:p>
            <a:pPr marL="457200" lvl="0" indent="-311150" algn="l" rtl="0">
              <a:spcBef>
                <a:spcPts val="1600"/>
              </a:spcBef>
              <a:spcAft>
                <a:spcPts val="0"/>
              </a:spcAft>
              <a:buClr>
                <a:srgbClr val="000000"/>
              </a:buClr>
              <a:buSzPts val="1300"/>
              <a:buFont typeface="Nunito"/>
              <a:buChar char="●"/>
            </a:pPr>
            <a:r>
              <a:rPr lang="fr">
                <a:solidFill>
                  <a:srgbClr val="000000"/>
                </a:solidFill>
                <a:latin typeface="Nunito"/>
                <a:ea typeface="Nunito"/>
                <a:cs typeface="Nunito"/>
                <a:sym typeface="Nunito"/>
              </a:rPr>
              <a:t>Ajout → Interface</a:t>
            </a:r>
            <a:endParaRPr>
              <a:solidFill>
                <a:srgbClr val="000000"/>
              </a:solidFill>
              <a:latin typeface="Nunito"/>
              <a:ea typeface="Nunito"/>
              <a:cs typeface="Nunito"/>
              <a:sym typeface="Nunito"/>
            </a:endParaRPr>
          </a:p>
          <a:p>
            <a:pPr marL="457200" lvl="0" indent="-311150" algn="l" rtl="0">
              <a:spcBef>
                <a:spcPts val="0"/>
              </a:spcBef>
              <a:spcAft>
                <a:spcPts val="0"/>
              </a:spcAft>
              <a:buClr>
                <a:srgbClr val="000000"/>
              </a:buClr>
              <a:buSzPts val="1300"/>
              <a:buFont typeface="Nunito"/>
              <a:buChar char="●"/>
            </a:pPr>
            <a:r>
              <a:rPr lang="fr">
                <a:solidFill>
                  <a:srgbClr val="000000"/>
                </a:solidFill>
                <a:latin typeface="Nunito"/>
                <a:ea typeface="Nunito"/>
                <a:cs typeface="Nunito"/>
                <a:sym typeface="Nunito"/>
              </a:rPr>
              <a:t>Nombre de fichiers importants</a:t>
            </a:r>
            <a:endParaRPr>
              <a:solidFill>
                <a:srgbClr val="000000"/>
              </a:solidFill>
              <a:latin typeface="Nunito"/>
              <a:ea typeface="Nunito"/>
              <a:cs typeface="Nunito"/>
              <a:sym typeface="Nunito"/>
            </a:endParaRPr>
          </a:p>
          <a:p>
            <a:pPr marL="457200" lvl="0" indent="-311150" algn="l" rtl="0">
              <a:spcBef>
                <a:spcPts val="0"/>
              </a:spcBef>
              <a:spcAft>
                <a:spcPts val="0"/>
              </a:spcAft>
              <a:buClr>
                <a:srgbClr val="000000"/>
              </a:buClr>
              <a:buSzPts val="1300"/>
              <a:buFont typeface="Nunito"/>
              <a:buChar char="●"/>
            </a:pPr>
            <a:r>
              <a:rPr lang="fr">
                <a:solidFill>
                  <a:srgbClr val="000000"/>
                </a:solidFill>
                <a:latin typeface="Nunito"/>
                <a:ea typeface="Nunito"/>
                <a:cs typeface="Nunito"/>
                <a:sym typeface="Nunito"/>
              </a:rPr>
              <a:t>Difficulté de maintenance</a:t>
            </a:r>
            <a:endParaRPr>
              <a:solidFill>
                <a:srgbClr val="000000"/>
              </a:solidFill>
              <a:latin typeface="Nunito"/>
              <a:ea typeface="Nunito"/>
              <a:cs typeface="Nunito"/>
              <a:sym typeface="Nunito"/>
            </a:endParaRPr>
          </a:p>
          <a:p>
            <a:pPr marL="0" lvl="0" indent="0" algn="l" rtl="0">
              <a:spcBef>
                <a:spcPts val="1600"/>
              </a:spcBef>
              <a:spcAft>
                <a:spcPts val="1600"/>
              </a:spcAft>
              <a:buNone/>
            </a:pPr>
            <a:endParaRPr>
              <a:solidFill>
                <a:schemeClr val="lt1"/>
              </a:solidFill>
              <a:latin typeface="Nunito SemiBold"/>
              <a:ea typeface="Nunito SemiBold"/>
              <a:cs typeface="Nunito SemiBold"/>
              <a:sym typeface="Nunito SemiBold"/>
            </a:endParaRPr>
          </a:p>
        </p:txBody>
      </p:sp>
      <p:sp>
        <p:nvSpPr>
          <p:cNvPr id="220" name="Google Shape;220;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pic>
        <p:nvPicPr>
          <p:cNvPr id="4" name="Image 3" descr="Une image contenant texte, capture d’écran, noir, plaque&#10;&#10;Description générée automatiquement">
            <a:extLst>
              <a:ext uri="{FF2B5EF4-FFF2-40B4-BE49-F238E27FC236}">
                <a16:creationId xmlns:a16="http://schemas.microsoft.com/office/drawing/2014/main" id="{D1E246FF-F366-42D9-B91C-8E45D7F5CAEF}"/>
              </a:ext>
            </a:extLst>
          </p:cNvPr>
          <p:cNvPicPr>
            <a:picLocks noChangeAspect="1"/>
          </p:cNvPicPr>
          <p:nvPr/>
        </p:nvPicPr>
        <p:blipFill>
          <a:blip r:embed="rId3"/>
          <a:stretch>
            <a:fillRect/>
          </a:stretch>
        </p:blipFill>
        <p:spPr>
          <a:xfrm>
            <a:off x="5046199" y="1361852"/>
            <a:ext cx="3317339" cy="30768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27" name="Google Shape;227;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lt1"/>
                </a:solidFill>
                <a:latin typeface="Nunito SemiBold"/>
                <a:ea typeface="Nunito SemiBold"/>
                <a:cs typeface="Nunito SemiBold"/>
                <a:sym typeface="Nunito SemiBold"/>
              </a:rPr>
              <a:t>Rapport avec SOLID</a:t>
            </a:r>
            <a:endParaRPr dirty="0">
              <a:solidFill>
                <a:schemeClr val="lt1"/>
              </a:solidFill>
              <a:latin typeface="Nunito SemiBold"/>
              <a:ea typeface="Nunito SemiBold"/>
              <a:cs typeface="Nunito SemiBold"/>
              <a:sym typeface="Nunito SemiBold"/>
            </a:endParaRPr>
          </a:p>
          <a:p>
            <a:pPr marL="0" lvl="0" indent="0" algn="l" rtl="0">
              <a:spcBef>
                <a:spcPts val="1600"/>
              </a:spcBef>
              <a:spcAft>
                <a:spcPts val="0"/>
              </a:spcAft>
              <a:buNone/>
            </a:pPr>
            <a:r>
              <a:rPr lang="fr" dirty="0">
                <a:solidFill>
                  <a:schemeClr val="lt1"/>
                </a:solidFill>
                <a:latin typeface="Nunito SemiBold"/>
                <a:ea typeface="Nunito SemiBold"/>
                <a:cs typeface="Nunito SemiBold"/>
                <a:sym typeface="Nunito SemiBold"/>
              </a:rPr>
              <a:t>Caratéristiques de SOLID</a:t>
            </a:r>
            <a:endParaRPr dirty="0">
              <a:solidFill>
                <a:schemeClr val="lt1"/>
              </a:solidFill>
              <a:latin typeface="Nunito SemiBold"/>
              <a:ea typeface="Nunito SemiBold"/>
              <a:cs typeface="Nunito SemiBold"/>
              <a:sym typeface="Nunito SemiBold"/>
            </a:endParaRPr>
          </a:p>
          <a:p>
            <a:pPr marL="0" lvl="0" indent="0" algn="l" rtl="0">
              <a:spcBef>
                <a:spcPts val="1600"/>
              </a:spcBef>
              <a:spcAft>
                <a:spcPts val="0"/>
              </a:spcAft>
              <a:buNone/>
            </a:pPr>
            <a:r>
              <a:rPr lang="fr" dirty="0">
                <a:solidFill>
                  <a:schemeClr val="lt1"/>
                </a:solidFill>
                <a:latin typeface="Nunito SemiBold"/>
                <a:ea typeface="Nunito SemiBold"/>
                <a:cs typeface="Nunito SemiBold"/>
                <a:sym typeface="Nunito SemiBold"/>
              </a:rPr>
              <a:t>Explication de SOLID</a:t>
            </a:r>
            <a:endParaRPr dirty="0">
              <a:solidFill>
                <a:schemeClr val="lt1"/>
              </a:solidFill>
              <a:latin typeface="Nunito SemiBold"/>
              <a:ea typeface="Nunito SemiBold"/>
              <a:cs typeface="Nunito SemiBold"/>
              <a:sym typeface="Nunito SemiBold"/>
            </a:endParaRPr>
          </a:p>
          <a:p>
            <a:pPr marL="457200" lvl="0" indent="-295275" algn="l" rtl="0">
              <a:spcBef>
                <a:spcPts val="1600"/>
              </a:spcBef>
              <a:spcAft>
                <a:spcPts val="0"/>
              </a:spcAft>
              <a:buSzPts val="1050"/>
              <a:buFont typeface="Arial"/>
              <a:buChar char="●"/>
            </a:pPr>
            <a:r>
              <a:rPr lang="fr" dirty="0">
                <a:solidFill>
                  <a:srgbClr val="000000"/>
                </a:solidFill>
                <a:latin typeface="Nunito"/>
                <a:ea typeface="Nunito"/>
                <a:cs typeface="Nunito"/>
                <a:sym typeface="Nunito"/>
              </a:rPr>
              <a:t>Responsabilité unique (Single responsibility principle)</a:t>
            </a:r>
            <a:endParaRPr dirty="0">
              <a:solidFill>
                <a:srgbClr val="000000"/>
              </a:solidFill>
              <a:latin typeface="Nunito"/>
              <a:ea typeface="Nunito"/>
              <a:cs typeface="Nunito"/>
              <a:sym typeface="Nunito"/>
            </a:endParaRPr>
          </a:p>
          <a:p>
            <a:pPr marL="457200" lvl="0" indent="-295275" algn="l" rtl="0">
              <a:spcBef>
                <a:spcPts val="0"/>
              </a:spcBef>
              <a:spcAft>
                <a:spcPts val="0"/>
              </a:spcAft>
              <a:buSzPts val="1050"/>
              <a:buFont typeface="Arial"/>
              <a:buChar char="●"/>
            </a:pPr>
            <a:r>
              <a:rPr lang="fr" dirty="0">
                <a:solidFill>
                  <a:srgbClr val="000000"/>
                </a:solidFill>
                <a:latin typeface="Nunito"/>
                <a:ea typeface="Nunito"/>
                <a:cs typeface="Nunito"/>
                <a:sym typeface="Nunito"/>
              </a:rPr>
              <a:t>Ouvert/fermé (Open/closed principle)</a:t>
            </a:r>
            <a:endParaRPr dirty="0">
              <a:solidFill>
                <a:srgbClr val="000000"/>
              </a:solidFill>
              <a:latin typeface="Nunito"/>
              <a:ea typeface="Nunito"/>
              <a:cs typeface="Nunito"/>
              <a:sym typeface="Nunito"/>
            </a:endParaRPr>
          </a:p>
          <a:p>
            <a:pPr marL="457200" lvl="0" indent="-295275" algn="l" rtl="0">
              <a:spcBef>
                <a:spcPts val="0"/>
              </a:spcBef>
              <a:spcAft>
                <a:spcPts val="0"/>
              </a:spcAft>
              <a:buSzPts val="1050"/>
              <a:buFont typeface="Arial"/>
              <a:buChar char="●"/>
            </a:pPr>
            <a:r>
              <a:rPr lang="fr" dirty="0">
                <a:solidFill>
                  <a:srgbClr val="000000"/>
                </a:solidFill>
                <a:latin typeface="Nunito"/>
                <a:ea typeface="Nunito"/>
                <a:cs typeface="Nunito"/>
                <a:sym typeface="Nunito"/>
              </a:rPr>
              <a:t>Substitution de Liskov (Liskov substitution principle)</a:t>
            </a:r>
            <a:endParaRPr dirty="0">
              <a:solidFill>
                <a:srgbClr val="000000"/>
              </a:solidFill>
              <a:latin typeface="Nunito"/>
              <a:ea typeface="Nunito"/>
              <a:cs typeface="Nunito"/>
              <a:sym typeface="Nunito"/>
            </a:endParaRPr>
          </a:p>
          <a:p>
            <a:pPr marL="457200" lvl="0" indent="-295275" algn="l" rtl="0">
              <a:spcBef>
                <a:spcPts val="0"/>
              </a:spcBef>
              <a:spcAft>
                <a:spcPts val="0"/>
              </a:spcAft>
              <a:buSzPts val="1050"/>
              <a:buFont typeface="Arial"/>
              <a:buChar char="●"/>
            </a:pPr>
            <a:r>
              <a:rPr lang="fr" dirty="0">
                <a:solidFill>
                  <a:srgbClr val="000000"/>
                </a:solidFill>
                <a:latin typeface="Nunito"/>
                <a:ea typeface="Nunito"/>
                <a:cs typeface="Nunito"/>
                <a:sym typeface="Nunito"/>
              </a:rPr>
              <a:t>Ségrégation des interfaces (Interface segregation principle)</a:t>
            </a:r>
            <a:endParaRPr dirty="0">
              <a:solidFill>
                <a:srgbClr val="000000"/>
              </a:solidFill>
              <a:latin typeface="Nunito"/>
              <a:ea typeface="Nunito"/>
              <a:cs typeface="Nunito"/>
              <a:sym typeface="Nunito"/>
            </a:endParaRPr>
          </a:p>
          <a:p>
            <a:pPr marL="457200" lvl="0" indent="-295275" algn="l" rtl="0">
              <a:spcBef>
                <a:spcPts val="0"/>
              </a:spcBef>
              <a:spcAft>
                <a:spcPts val="0"/>
              </a:spcAft>
              <a:buSzPts val="1050"/>
              <a:buFont typeface="Arial"/>
              <a:buChar char="●"/>
            </a:pPr>
            <a:r>
              <a:rPr lang="fr" dirty="0">
                <a:solidFill>
                  <a:srgbClr val="000000"/>
                </a:solidFill>
                <a:latin typeface="Nunito"/>
                <a:ea typeface="Nunito"/>
                <a:cs typeface="Nunito"/>
                <a:sym typeface="Nunito"/>
              </a:rPr>
              <a:t>Inversion des dépendances (Dependency inversion principle)</a:t>
            </a:r>
            <a:endParaRPr dirty="0">
              <a:solidFill>
                <a:schemeClr val="lt1"/>
              </a:solidFill>
              <a:latin typeface="Nunito SemiBold"/>
              <a:ea typeface="Nunito SemiBold"/>
              <a:cs typeface="Nunito SemiBold"/>
              <a:sym typeface="Nunito SemiBold"/>
            </a:endParaRPr>
          </a:p>
          <a:p>
            <a:pPr marL="0" lvl="0" indent="0" algn="l" rtl="0">
              <a:spcBef>
                <a:spcPts val="1600"/>
              </a:spcBef>
              <a:spcAft>
                <a:spcPts val="1600"/>
              </a:spcAft>
              <a:buNone/>
            </a:pPr>
            <a:endParaRPr dirty="0">
              <a:solidFill>
                <a:schemeClr val="lt1"/>
              </a:solidFill>
              <a:latin typeface="Nunito SemiBold"/>
              <a:ea typeface="Nunito SemiBold"/>
              <a:cs typeface="Nunito SemiBold"/>
              <a:sym typeface="Nunito SemiBold"/>
            </a:endParaRPr>
          </a:p>
        </p:txBody>
      </p:sp>
      <p:sp>
        <p:nvSpPr>
          <p:cNvPr id="228" name="Google Shape;228;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34" name="Google Shape;234;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lt1"/>
                </a:solidFill>
                <a:latin typeface="Nunito SemiBold"/>
                <a:ea typeface="Nunito SemiBold"/>
                <a:cs typeface="Nunito SemiBold"/>
                <a:sym typeface="Nunito SemiBold"/>
              </a:rPr>
              <a:t>Avantages du pattern VISITOR</a:t>
            </a:r>
            <a:endParaRPr dirty="0">
              <a:solidFill>
                <a:schemeClr val="lt1"/>
              </a:solidFill>
              <a:latin typeface="Nunito SemiBold"/>
              <a:ea typeface="Nunito SemiBold"/>
              <a:cs typeface="Nunito SemiBold"/>
              <a:sym typeface="Nunito SemiBold"/>
            </a:endParaRPr>
          </a:p>
          <a:p>
            <a:pPr marL="457200" lvl="0" indent="-311150" algn="l" rtl="0">
              <a:spcBef>
                <a:spcPts val="1600"/>
              </a:spcBef>
              <a:spcAft>
                <a:spcPts val="0"/>
              </a:spcAft>
              <a:buClr>
                <a:srgbClr val="000000"/>
              </a:buClr>
              <a:buSzPts val="1300"/>
              <a:buFont typeface="Nunito"/>
              <a:buChar char="●"/>
            </a:pPr>
            <a:r>
              <a:rPr lang="fr-FR" dirty="0">
                <a:solidFill>
                  <a:srgbClr val="000000"/>
                </a:solidFill>
                <a:latin typeface="Nunito"/>
                <a:ea typeface="Nunito"/>
                <a:cs typeface="Nunito"/>
                <a:sym typeface="Nunito"/>
              </a:rPr>
              <a:t>Permet de respecter le principe SOLID</a:t>
            </a:r>
          </a:p>
          <a:p>
            <a:pPr marL="457200" lvl="0" indent="-311150" algn="l" rtl="0">
              <a:spcBef>
                <a:spcPts val="1600"/>
              </a:spcBef>
              <a:spcAft>
                <a:spcPts val="0"/>
              </a:spcAft>
              <a:buClr>
                <a:srgbClr val="000000"/>
              </a:buClr>
              <a:buSzPts val="1300"/>
              <a:buFont typeface="Nunito"/>
              <a:buChar char="●"/>
            </a:pPr>
            <a:r>
              <a:rPr lang="fr-FR" dirty="0">
                <a:solidFill>
                  <a:srgbClr val="000000"/>
                </a:solidFill>
                <a:latin typeface="Nunito"/>
                <a:ea typeface="Nunito"/>
                <a:cs typeface="Nunito"/>
                <a:sym typeface="Nunito"/>
              </a:rPr>
              <a:t>Ajout simple de fonctionnalités sans changement de comportement</a:t>
            </a:r>
          </a:p>
          <a:p>
            <a:pPr marL="457200" lvl="0" indent="-311150" algn="l" rtl="0">
              <a:spcBef>
                <a:spcPts val="1600"/>
              </a:spcBef>
              <a:spcAft>
                <a:spcPts val="0"/>
              </a:spcAft>
              <a:buClr>
                <a:srgbClr val="000000"/>
              </a:buClr>
              <a:buSzPts val="1300"/>
              <a:buFont typeface="Nunito"/>
              <a:buChar char="●"/>
            </a:pPr>
            <a:r>
              <a:rPr lang="fr-FR" dirty="0">
                <a:solidFill>
                  <a:srgbClr val="000000"/>
                </a:solidFill>
                <a:latin typeface="Nunito"/>
                <a:ea typeface="Nunito"/>
                <a:cs typeface="Nunito"/>
                <a:sym typeface="Nunito"/>
              </a:rPr>
              <a:t>Maintenance plus facile sur petits projets</a:t>
            </a:r>
            <a:endParaRPr dirty="0">
              <a:solidFill>
                <a:srgbClr val="000000"/>
              </a:solidFill>
              <a:latin typeface="Nunito"/>
              <a:ea typeface="Nunito"/>
              <a:cs typeface="Nunito"/>
              <a:sym typeface="Nunito"/>
            </a:endParaRPr>
          </a:p>
        </p:txBody>
      </p:sp>
      <p:sp>
        <p:nvSpPr>
          <p:cNvPr id="235" name="Google Shape;235;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pic>
        <p:nvPicPr>
          <p:cNvPr id="1026" name="Picture 2" descr="Elmer Sheep GIF - Elmer Sheep ThumbsUp GIFs">
            <a:extLst>
              <a:ext uri="{FF2B5EF4-FFF2-40B4-BE49-F238E27FC236}">
                <a16:creationId xmlns:a16="http://schemas.microsoft.com/office/drawing/2014/main" id="{4F276EB7-416C-4F0C-A0C3-B7B30CC96CA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82134" y="3373658"/>
            <a:ext cx="1659591" cy="129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41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Le pattern VISITOR</a:t>
            </a:r>
            <a:endParaRPr dirty="0"/>
          </a:p>
        </p:txBody>
      </p:sp>
      <p:sp>
        <p:nvSpPr>
          <p:cNvPr id="234" name="Google Shape;234;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lt1"/>
                </a:solidFill>
                <a:latin typeface="Nunito SemiBold"/>
                <a:ea typeface="Nunito SemiBold"/>
                <a:cs typeface="Nunito SemiBold"/>
                <a:sym typeface="Nunito SemiBold"/>
              </a:rPr>
              <a:t>Limites du pattern VISITOR</a:t>
            </a:r>
            <a:endParaRPr dirty="0">
              <a:solidFill>
                <a:schemeClr val="lt1"/>
              </a:solidFill>
              <a:latin typeface="Nunito SemiBold"/>
              <a:ea typeface="Nunito SemiBold"/>
              <a:cs typeface="Nunito SemiBold"/>
              <a:sym typeface="Nunito SemiBold"/>
            </a:endParaRPr>
          </a:p>
          <a:p>
            <a:pPr marL="457200" lvl="0" indent="-311150" algn="l" rtl="0">
              <a:spcBef>
                <a:spcPts val="1600"/>
              </a:spcBef>
              <a:spcAft>
                <a:spcPts val="0"/>
              </a:spcAft>
              <a:buClr>
                <a:srgbClr val="000000"/>
              </a:buClr>
              <a:buSzPts val="1300"/>
              <a:buFont typeface="Nunito"/>
              <a:buChar char="●"/>
            </a:pPr>
            <a:r>
              <a:rPr lang="fr" dirty="0">
                <a:solidFill>
                  <a:srgbClr val="000000"/>
                </a:solidFill>
                <a:latin typeface="Nunito"/>
                <a:ea typeface="Nunito"/>
                <a:cs typeface="Nunito"/>
                <a:sym typeface="Nunito"/>
              </a:rPr>
              <a:t>Chaque ajout apporte la création de nouvelles classes pour implémenter les méthodes</a:t>
            </a:r>
          </a:p>
          <a:p>
            <a:pPr marL="457200" lvl="0" indent="-311150" algn="l" rtl="0">
              <a:spcBef>
                <a:spcPts val="1600"/>
              </a:spcBef>
              <a:spcAft>
                <a:spcPts val="0"/>
              </a:spcAft>
              <a:buClr>
                <a:srgbClr val="000000"/>
              </a:buClr>
              <a:buSzPts val="1300"/>
              <a:buFont typeface="Nunito"/>
              <a:buChar char="●"/>
            </a:pPr>
            <a:r>
              <a:rPr lang="fr" dirty="0">
                <a:solidFill>
                  <a:srgbClr val="000000"/>
                </a:solidFill>
                <a:latin typeface="Nunito"/>
                <a:ea typeface="Nunito"/>
                <a:cs typeface="Nunito"/>
                <a:sym typeface="Nunito"/>
              </a:rPr>
              <a:t>Projet qui devient vite volumineux en terme de classes et interfaces </a:t>
            </a:r>
            <a:endParaRPr dirty="0">
              <a:solidFill>
                <a:srgbClr val="000000"/>
              </a:solidFill>
              <a:latin typeface="Nunito"/>
              <a:ea typeface="Nunito"/>
              <a:cs typeface="Nunito"/>
              <a:sym typeface="Nunito"/>
            </a:endParaRPr>
          </a:p>
        </p:txBody>
      </p:sp>
      <p:sp>
        <p:nvSpPr>
          <p:cNvPr id="235" name="Google Shape;235;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pic>
        <p:nvPicPr>
          <p:cNvPr id="236" name="Google Shape;236;p26"/>
          <p:cNvPicPr preferRelativeResize="0"/>
          <p:nvPr/>
        </p:nvPicPr>
        <p:blipFill>
          <a:blip r:embed="rId3">
            <a:alphaModFix/>
          </a:blip>
          <a:stretch>
            <a:fillRect/>
          </a:stretch>
        </p:blipFill>
        <p:spPr>
          <a:xfrm>
            <a:off x="3185907" y="3285550"/>
            <a:ext cx="2772175" cy="14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242" name="Google Shape;242;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lt1"/>
                </a:solidFill>
                <a:latin typeface="Nunito SemiBold"/>
                <a:ea typeface="Nunito SemiBold"/>
                <a:cs typeface="Nunito SemiBold"/>
                <a:sym typeface="Nunito SemiBold"/>
              </a:rPr>
              <a:t>Explication du lien avec le pattern Décorateur</a:t>
            </a:r>
            <a:endParaRPr dirty="0">
              <a:solidFill>
                <a:schemeClr val="lt1"/>
              </a:solidFill>
              <a:latin typeface="Nunito SemiBold"/>
              <a:ea typeface="Nunito SemiBold"/>
              <a:cs typeface="Nunito SemiBold"/>
              <a:sym typeface="Nunito SemiBold"/>
            </a:endParaRPr>
          </a:p>
          <a:p>
            <a:pPr marL="457200" lvl="0" indent="0" algn="l" rtl="0">
              <a:spcBef>
                <a:spcPts val="1600"/>
              </a:spcBef>
              <a:spcAft>
                <a:spcPts val="0"/>
              </a:spcAft>
              <a:buNone/>
            </a:pPr>
            <a:r>
              <a:rPr lang="fr" dirty="0">
                <a:solidFill>
                  <a:srgbClr val="000000"/>
                </a:solidFill>
                <a:latin typeface="Nunito"/>
                <a:ea typeface="Nunito"/>
                <a:cs typeface="Nunito"/>
                <a:sym typeface="Nunito"/>
              </a:rPr>
              <a:t>Un code SOLID grâce à :</a:t>
            </a:r>
            <a:endParaRPr dirty="0">
              <a:solidFill>
                <a:srgbClr val="000000"/>
              </a:solidFill>
              <a:latin typeface="Nunito"/>
              <a:ea typeface="Nunito"/>
              <a:cs typeface="Nunito"/>
              <a:sym typeface="Nunito"/>
            </a:endParaRPr>
          </a:p>
          <a:p>
            <a:pPr marL="914400" lvl="0" indent="-311150" algn="l" rtl="0">
              <a:lnSpc>
                <a:spcPct val="150000"/>
              </a:lnSpc>
              <a:spcBef>
                <a:spcPts val="1600"/>
              </a:spcBef>
              <a:spcAft>
                <a:spcPts val="0"/>
              </a:spcAft>
              <a:buClr>
                <a:srgbClr val="000000"/>
              </a:buClr>
              <a:buSzPts val="1300"/>
              <a:buFont typeface="Nunito"/>
              <a:buChar char="●"/>
            </a:pPr>
            <a:r>
              <a:rPr lang="fr" dirty="0">
                <a:solidFill>
                  <a:srgbClr val="000000"/>
                </a:solidFill>
                <a:latin typeface="Nunito"/>
                <a:ea typeface="Nunito"/>
                <a:cs typeface="Nunito"/>
                <a:sym typeface="Nunito"/>
              </a:rPr>
              <a:t>La séparation des responsabilités</a:t>
            </a:r>
            <a:endParaRPr dirty="0">
              <a:solidFill>
                <a:srgbClr val="000000"/>
              </a:solidFill>
              <a:latin typeface="Nunito"/>
              <a:ea typeface="Nunito"/>
              <a:cs typeface="Nunito"/>
              <a:sym typeface="Nunito"/>
            </a:endParaRPr>
          </a:p>
          <a:p>
            <a:pPr marL="914400" lvl="0" indent="-311150" algn="l" rtl="0">
              <a:lnSpc>
                <a:spcPct val="150000"/>
              </a:lnSpc>
              <a:spcBef>
                <a:spcPts val="0"/>
              </a:spcBef>
              <a:spcAft>
                <a:spcPts val="0"/>
              </a:spcAft>
              <a:buClr>
                <a:srgbClr val="000000"/>
              </a:buClr>
              <a:buSzPts val="1300"/>
              <a:buFont typeface="Nunito"/>
              <a:buChar char="●"/>
            </a:pPr>
            <a:r>
              <a:rPr lang="fr" dirty="0">
                <a:solidFill>
                  <a:srgbClr val="000000"/>
                </a:solidFill>
                <a:latin typeface="Nunito"/>
                <a:ea typeface="Nunito"/>
                <a:cs typeface="Nunito"/>
                <a:sym typeface="Nunito"/>
              </a:rPr>
              <a:t>La flexibilité du code</a:t>
            </a:r>
            <a:endParaRPr dirty="0">
              <a:solidFill>
                <a:srgbClr val="000000"/>
              </a:solidFill>
              <a:latin typeface="Nunito"/>
              <a:ea typeface="Nunito"/>
              <a:cs typeface="Nunito"/>
              <a:sym typeface="Nunito"/>
            </a:endParaRPr>
          </a:p>
          <a:p>
            <a:pPr marL="914400" lvl="0" indent="-311150" algn="l" rtl="0">
              <a:lnSpc>
                <a:spcPct val="150000"/>
              </a:lnSpc>
              <a:spcBef>
                <a:spcPts val="0"/>
              </a:spcBef>
              <a:spcAft>
                <a:spcPts val="0"/>
              </a:spcAft>
              <a:buClr>
                <a:srgbClr val="000000"/>
              </a:buClr>
              <a:buSzPts val="1300"/>
              <a:buFont typeface="Nunito"/>
              <a:buChar char="●"/>
            </a:pPr>
            <a:r>
              <a:rPr lang="fr" dirty="0">
                <a:solidFill>
                  <a:srgbClr val="000000"/>
                </a:solidFill>
                <a:latin typeface="Nunito"/>
                <a:ea typeface="Nunito"/>
                <a:cs typeface="Nunito"/>
                <a:sym typeface="Nunito"/>
              </a:rPr>
              <a:t>L’ajout simple de nouvelles fonctionnalités</a:t>
            </a:r>
          </a:p>
          <a:p>
            <a:pPr marL="914400" lvl="0" indent="-311150" algn="l" rtl="0">
              <a:lnSpc>
                <a:spcPct val="150000"/>
              </a:lnSpc>
              <a:spcBef>
                <a:spcPts val="0"/>
              </a:spcBef>
              <a:spcAft>
                <a:spcPts val="0"/>
              </a:spcAft>
              <a:buClr>
                <a:srgbClr val="000000"/>
              </a:buClr>
              <a:buSzPts val="1300"/>
              <a:buFont typeface="Nunito"/>
              <a:buChar char="●"/>
            </a:pPr>
            <a:r>
              <a:rPr lang="fr" dirty="0">
                <a:solidFill>
                  <a:srgbClr val="202122"/>
                </a:solidFill>
                <a:highlight>
                  <a:srgbClr val="FFFFFF"/>
                </a:highlight>
                <a:latin typeface="Nunito"/>
                <a:ea typeface="Nunito"/>
                <a:cs typeface="Nunito"/>
                <a:sym typeface="Nunito"/>
              </a:rPr>
              <a:t>L'ajout (et la suppression) des responsabilités à un objet dynamiquement au moment de l'exécution.</a:t>
            </a:r>
            <a:endParaRPr dirty="0">
              <a:solidFill>
                <a:srgbClr val="000000"/>
              </a:solidFill>
              <a:latin typeface="Nunito"/>
              <a:ea typeface="Nunito"/>
              <a:cs typeface="Nunito"/>
              <a:sym typeface="Nunito"/>
            </a:endParaRPr>
          </a:p>
          <a:p>
            <a:pPr marL="0" lvl="0" indent="0" algn="l" rtl="0">
              <a:spcBef>
                <a:spcPts val="1600"/>
              </a:spcBef>
              <a:spcAft>
                <a:spcPts val="1600"/>
              </a:spcAft>
              <a:buNone/>
            </a:pPr>
            <a:endParaRPr dirty="0">
              <a:solidFill>
                <a:schemeClr val="lt1"/>
              </a:solidFill>
              <a:latin typeface="Nunito SemiBold"/>
              <a:ea typeface="Nunito SemiBold"/>
              <a:cs typeface="Nunito SemiBold"/>
              <a:sym typeface="Nunito SemiBold"/>
            </a:endParaRPr>
          </a:p>
        </p:txBody>
      </p:sp>
      <p:sp>
        <p:nvSpPr>
          <p:cNvPr id="243" name="Google Shape;243;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QCM</a:t>
            </a:r>
            <a:endParaRPr/>
          </a:p>
          <a:p>
            <a:pPr marL="0" lvl="0" indent="0" algn="l" rtl="0">
              <a:spcBef>
                <a:spcPts val="0"/>
              </a:spcBef>
              <a:spcAft>
                <a:spcPts val="0"/>
              </a:spcAft>
              <a:buNone/>
            </a:pPr>
            <a:r>
              <a:rPr lang="fr" sz="2300"/>
              <a:t>Avez-vous tout compris ?</a:t>
            </a:r>
            <a:endParaRPr sz="2300"/>
          </a:p>
        </p:txBody>
      </p:sp>
      <p:sp>
        <p:nvSpPr>
          <p:cNvPr id="249" name="Google Shape;249;p28"/>
          <p:cNvSpPr txBox="1">
            <a:spLocks noGrp="1"/>
          </p:cNvSpPr>
          <p:nvPr>
            <p:ph type="body" idx="1"/>
          </p:nvPr>
        </p:nvSpPr>
        <p:spPr>
          <a:xfrm>
            <a:off x="2833600" y="1990725"/>
            <a:ext cx="54912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a:t>Lien vers le QCM : </a:t>
            </a:r>
            <a:r>
              <a:rPr lang="fr" sz="1200">
                <a:solidFill>
                  <a:schemeClr val="hlink"/>
                </a:solidFill>
                <a:uFill>
                  <a:noFill/>
                </a:uFill>
                <a:latin typeface="Arial"/>
                <a:ea typeface="Arial"/>
                <a:cs typeface="Arial"/>
                <a:sym typeface="Arial"/>
                <a:hlinkClick r:id="rId3"/>
              </a:rPr>
              <a:t>https://tech.io/playgrounds/55804/qcm---patron-de-conception-visiteur</a:t>
            </a:r>
            <a:endParaRPr/>
          </a:p>
        </p:txBody>
      </p:sp>
      <p:sp>
        <p:nvSpPr>
          <p:cNvPr id="250" name="Google Shape;250;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pic>
        <p:nvPicPr>
          <p:cNvPr id="251" name="Google Shape;251;p28"/>
          <p:cNvPicPr preferRelativeResize="0"/>
          <p:nvPr/>
        </p:nvPicPr>
        <p:blipFill>
          <a:blip r:embed="rId4">
            <a:alphaModFix/>
          </a:blip>
          <a:stretch>
            <a:fillRect/>
          </a:stretch>
        </p:blipFill>
        <p:spPr>
          <a:xfrm>
            <a:off x="819150" y="1789400"/>
            <a:ext cx="2014450" cy="285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Ressources</a:t>
            </a:r>
            <a:endParaRPr/>
          </a:p>
        </p:txBody>
      </p:sp>
      <p:sp>
        <p:nvSpPr>
          <p:cNvPr id="257" name="Google Shape;257;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3">
                  <a:extLst>
                    <a:ext uri="{A12FA001-AC4F-418D-AE19-62706E023703}">
                      <ahyp:hlinkClr xmlns:ahyp="http://schemas.microsoft.com/office/drawing/2018/hyperlinkcolor" val="tx"/>
                    </a:ext>
                  </a:extLst>
                </a:hlinkClick>
              </a:rPr>
              <a:t>https://www.jmdoudoux.fr/java/dej/chap-design-patterns.htm</a:t>
            </a:r>
            <a:endParaRPr>
              <a:solidFill>
                <a:srgbClr val="000000"/>
              </a:solidFill>
              <a:latin typeface="Nunito"/>
              <a:ea typeface="Nunito"/>
              <a:cs typeface="Nunito"/>
              <a:sym typeface="Nunito"/>
            </a:endParaRPr>
          </a:p>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4">
                  <a:extLst>
                    <a:ext uri="{A12FA001-AC4F-418D-AE19-62706E023703}">
                      <ahyp:hlinkClr xmlns:ahyp="http://schemas.microsoft.com/office/drawing/2018/hyperlinkcolor" val="tx"/>
                    </a:ext>
                  </a:extLst>
                </a:hlinkClick>
              </a:rPr>
              <a:t>https://fr.wikipedia.org/wiki/Patron_de_conception#Patrons_de_conception_du_GoF</a:t>
            </a:r>
            <a:endParaRPr>
              <a:solidFill>
                <a:srgbClr val="000000"/>
              </a:solidFill>
              <a:latin typeface="Nunito"/>
              <a:ea typeface="Nunito"/>
              <a:cs typeface="Nunito"/>
              <a:sym typeface="Nunito"/>
            </a:endParaRPr>
          </a:p>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5">
                  <a:extLst>
                    <a:ext uri="{A12FA001-AC4F-418D-AE19-62706E023703}">
                      <ahyp:hlinkClr xmlns:ahyp="http://schemas.microsoft.com/office/drawing/2018/hyperlinkcolor" val="tx"/>
                    </a:ext>
                  </a:extLst>
                </a:hlinkClick>
              </a:rPr>
              <a:t>https://fr.wikibooks.org/wiki/Patrons_de_conception/Introduction</a:t>
            </a:r>
            <a:endParaRPr>
              <a:solidFill>
                <a:srgbClr val="000000"/>
              </a:solidFill>
              <a:latin typeface="Nunito"/>
              <a:ea typeface="Nunito"/>
              <a:cs typeface="Nunito"/>
              <a:sym typeface="Nunito"/>
            </a:endParaRPr>
          </a:p>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6">
                  <a:extLst>
                    <a:ext uri="{A12FA001-AC4F-418D-AE19-62706E023703}">
                      <ahyp:hlinkClr xmlns:ahyp="http://schemas.microsoft.com/office/drawing/2018/hyperlinkcolor" val="tx"/>
                    </a:ext>
                  </a:extLst>
                </a:hlinkClick>
              </a:rPr>
              <a:t>https://fr.wikipedia.org/wiki/Design_Patterns</a:t>
            </a:r>
            <a:endParaRPr>
              <a:solidFill>
                <a:srgbClr val="000000"/>
              </a:solidFill>
              <a:latin typeface="Nunito"/>
              <a:ea typeface="Nunito"/>
              <a:cs typeface="Nunito"/>
              <a:sym typeface="Nunito"/>
            </a:endParaRPr>
          </a:p>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7">
                  <a:extLst>
                    <a:ext uri="{A12FA001-AC4F-418D-AE19-62706E023703}">
                      <ahyp:hlinkClr xmlns:ahyp="http://schemas.microsoft.com/office/drawing/2018/hyperlinkcolor" val="tx"/>
                    </a:ext>
                  </a:extLst>
                </a:hlinkClick>
              </a:rPr>
              <a:t>https://github.com/QDelage/M3105---DP-Visiteur/blob/master/Support%20pr%C3%A9sentation%20M3105%20-%20Visiteur.pdf</a:t>
            </a:r>
            <a:endParaRPr>
              <a:solidFill>
                <a:srgbClr val="000000"/>
              </a:solidFill>
              <a:latin typeface="Nunito"/>
              <a:ea typeface="Nunito"/>
              <a:cs typeface="Nunito"/>
              <a:sym typeface="Nunito"/>
            </a:endParaRPr>
          </a:p>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8">
                  <a:extLst>
                    <a:ext uri="{A12FA001-AC4F-418D-AE19-62706E023703}">
                      <ahyp:hlinkClr xmlns:ahyp="http://schemas.microsoft.com/office/drawing/2018/hyperlinkcolor" val="tx"/>
                    </a:ext>
                  </a:extLst>
                </a:hlinkClick>
              </a:rPr>
              <a:t>https://tech.io/playgrounds/8339/design-pattern-visitor/exemple-dutilisation</a:t>
            </a:r>
            <a:endParaRPr>
              <a:solidFill>
                <a:srgbClr val="000000"/>
              </a:solidFill>
              <a:latin typeface="Nunito"/>
              <a:ea typeface="Nunito"/>
              <a:cs typeface="Nunito"/>
              <a:sym typeface="Nunito"/>
            </a:endParaRPr>
          </a:p>
          <a:p>
            <a:pPr marL="457200" lvl="0" indent="-311150" algn="just" rtl="0">
              <a:spcBef>
                <a:spcPts val="0"/>
              </a:spcBef>
              <a:spcAft>
                <a:spcPts val="0"/>
              </a:spcAft>
              <a:buClr>
                <a:srgbClr val="000000"/>
              </a:buClr>
              <a:buSzPts val="1300"/>
              <a:buFont typeface="Nunito"/>
              <a:buChar char="●"/>
            </a:pPr>
            <a:r>
              <a:rPr lang="fr" u="sng">
                <a:solidFill>
                  <a:srgbClr val="000000"/>
                </a:solidFill>
                <a:latin typeface="Nunito"/>
                <a:ea typeface="Nunito"/>
                <a:cs typeface="Nunito"/>
                <a:sym typeface="Nunito"/>
                <a:hlinkClick r:id="rId9">
                  <a:extLst>
                    <a:ext uri="{A12FA001-AC4F-418D-AE19-62706E023703}">
                      <ahyp:hlinkClr xmlns:ahyp="http://schemas.microsoft.com/office/drawing/2018/hyperlinkcolor" val="tx"/>
                    </a:ext>
                  </a:extLst>
                </a:hlinkClick>
              </a:rPr>
              <a:t>https://</a:t>
            </a:r>
            <a:r>
              <a:rPr lang="fr" u="sng">
                <a:solidFill>
                  <a:srgbClr val="000000"/>
                </a:solidFill>
                <a:latin typeface="Nunito"/>
                <a:ea typeface="Nunito"/>
                <a:cs typeface="Nunito"/>
                <a:sym typeface="Nunito"/>
                <a:hlinkClick r:id="rId9">
                  <a:extLst>
                    <a:ext uri="{A12FA001-AC4F-418D-AE19-62706E023703}">
                      <ahyp:hlinkClr xmlns:ahyp="http://schemas.microsoft.com/office/drawing/2018/hyperlinkcolor" val="tx"/>
                    </a:ext>
                  </a:extLst>
                </a:hlinkClick>
              </a:rPr>
              <a:t>abebooks.fr/Design-patterns-elements-reusable-object-oriented-software/22761296654/bd#&amp;gid=1&amp;pid=1</a:t>
            </a:r>
            <a:endParaRPr>
              <a:solidFill>
                <a:srgbClr val="000000"/>
              </a:solidFill>
              <a:latin typeface="Nunito"/>
              <a:ea typeface="Nunito"/>
              <a:cs typeface="Nunito"/>
              <a:sym typeface="Nunito"/>
            </a:endParaRPr>
          </a:p>
          <a:p>
            <a:pPr marL="0" lvl="0" indent="0" algn="just" rtl="0">
              <a:spcBef>
                <a:spcPts val="0"/>
              </a:spcBef>
              <a:spcAft>
                <a:spcPts val="0"/>
              </a:spcAft>
              <a:buNone/>
            </a:pPr>
            <a:endParaRPr/>
          </a:p>
        </p:txBody>
      </p:sp>
      <p:sp>
        <p:nvSpPr>
          <p:cNvPr id="258" name="Google Shape;258;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Sommaire</a:t>
            </a:r>
            <a:endParaRPr/>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Nunito"/>
              <a:buChar char="●"/>
            </a:pPr>
            <a:r>
              <a:rPr lang="fr">
                <a:latin typeface="Nunito"/>
                <a:ea typeface="Nunito"/>
                <a:cs typeface="Nunito"/>
                <a:sym typeface="Nunito"/>
              </a:rPr>
              <a:t>Un pattern ? Qu’est-ce que c’est ?</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Le pattern VISITOR</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Présentation d’un besoin</a:t>
            </a:r>
            <a:endParaRPr sz="1300">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Première solution, sans le pattern VISITOR</a:t>
            </a:r>
            <a:endParaRPr sz="1300">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Seconde solution, avec le pattern VISITOR</a:t>
            </a:r>
            <a:endParaRPr sz="1300">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Rapport avec SOLID</a:t>
            </a:r>
            <a:endParaRPr sz="1300">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Limites du pattern VISITOR</a:t>
            </a:r>
            <a:endParaRPr sz="1300">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Lien avec le pattern DECORATOR</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QCM</a:t>
            </a:r>
            <a:endParaRPr>
              <a:latin typeface="Nunito"/>
              <a:ea typeface="Nunito"/>
              <a:cs typeface="Nunito"/>
              <a:sym typeface="Nunito"/>
            </a:endParaRPr>
          </a:p>
          <a:p>
            <a:pPr marL="0" lvl="0" indent="0" algn="l" rtl="0">
              <a:spcBef>
                <a:spcPts val="1600"/>
              </a:spcBef>
              <a:spcAft>
                <a:spcPts val="1600"/>
              </a:spcAft>
              <a:buNone/>
            </a:pPr>
            <a:endParaRPr>
              <a:latin typeface="Nunito"/>
              <a:ea typeface="Nunito"/>
              <a:cs typeface="Nunito"/>
              <a:sym typeface="Nunito"/>
            </a:endParaRPr>
          </a:p>
        </p:txBody>
      </p:sp>
      <p:sp>
        <p:nvSpPr>
          <p:cNvPr id="139" name="Google Shape;139;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a:spLocks noGrp="1"/>
          </p:cNvSpPr>
          <p:nvPr>
            <p:ph type="title"/>
          </p:nvPr>
        </p:nvSpPr>
        <p:spPr>
          <a:xfrm>
            <a:off x="819150" y="2094450"/>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b="1"/>
              <a:t>Merci de votre attention</a:t>
            </a:r>
            <a:endParaRPr b="1"/>
          </a:p>
        </p:txBody>
      </p:sp>
      <p:sp>
        <p:nvSpPr>
          <p:cNvPr id="264" name="Google Shape;264;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pattern ? Qu’est-ce que c’est ?</a:t>
            </a:r>
            <a:endParaRPr/>
          </a:p>
        </p:txBody>
      </p:sp>
      <p:sp>
        <p:nvSpPr>
          <p:cNvPr id="145" name="Google Shape;145;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latin typeface="Nunito"/>
                <a:ea typeface="Nunito"/>
                <a:cs typeface="Nunito"/>
                <a:sym typeface="Nunito"/>
              </a:rPr>
              <a:t>Définition :</a:t>
            </a:r>
            <a:endParaRPr>
              <a:latin typeface="Nunito"/>
              <a:ea typeface="Nunito"/>
              <a:cs typeface="Nunito"/>
              <a:sym typeface="Nunito"/>
            </a:endParaRPr>
          </a:p>
          <a:p>
            <a:pPr marL="457200" lvl="0" indent="-311150" algn="l" rtl="0">
              <a:spcBef>
                <a:spcPts val="1600"/>
              </a:spcBef>
              <a:spcAft>
                <a:spcPts val="0"/>
              </a:spcAft>
              <a:buSzPts val="1300"/>
              <a:buFont typeface="Nunito"/>
              <a:buChar char="●"/>
            </a:pPr>
            <a:r>
              <a:rPr lang="fr">
                <a:latin typeface="Nunito"/>
                <a:ea typeface="Nunito"/>
                <a:cs typeface="Nunito"/>
                <a:sym typeface="Nunito"/>
              </a:rPr>
              <a:t>Général : </a:t>
            </a:r>
            <a:r>
              <a:rPr lang="fr" i="1">
                <a:latin typeface="Nunito"/>
                <a:ea typeface="Nunito"/>
                <a:cs typeface="Nunito"/>
                <a:sym typeface="Nunito"/>
              </a:rPr>
              <a:t>Modèle de conception, patron de conception.</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Informatique : </a:t>
            </a:r>
            <a:r>
              <a:rPr lang="fr" i="1">
                <a:latin typeface="Nunito"/>
                <a:ea typeface="Nunito"/>
                <a:cs typeface="Nunito"/>
                <a:sym typeface="Nunito"/>
              </a:rPr>
              <a:t>Arrangement du code source ou de l’architecture d’un programme permettant de répondre à un besoin exprimé</a:t>
            </a:r>
            <a:r>
              <a:rPr lang="fr">
                <a:latin typeface="Nunito"/>
                <a:ea typeface="Nunito"/>
                <a:cs typeface="Nunito"/>
                <a:sym typeface="Nunito"/>
              </a:rPr>
              <a:t>.</a:t>
            </a:r>
            <a:endParaRPr>
              <a:latin typeface="Nunito"/>
              <a:ea typeface="Nunito"/>
              <a:cs typeface="Nunito"/>
              <a:sym typeface="Nunito"/>
            </a:endParaRPr>
          </a:p>
          <a:p>
            <a:pPr marL="0" lvl="0" indent="0" algn="l" rtl="0">
              <a:spcBef>
                <a:spcPts val="1600"/>
              </a:spcBef>
              <a:spcAft>
                <a:spcPts val="0"/>
              </a:spcAft>
              <a:buNone/>
            </a:pPr>
            <a:r>
              <a:rPr lang="fr">
                <a:latin typeface="Nunito"/>
                <a:ea typeface="Nunito"/>
                <a:cs typeface="Nunito"/>
                <a:sym typeface="Nunito"/>
              </a:rPr>
              <a:t>Utilisation dans le cadre </a:t>
            </a:r>
            <a:r>
              <a:rPr lang="fr" b="1">
                <a:latin typeface="Nunito"/>
                <a:ea typeface="Nunito"/>
                <a:cs typeface="Nunito"/>
                <a:sym typeface="Nunito"/>
              </a:rPr>
              <a:t>POO</a:t>
            </a:r>
            <a:r>
              <a:rPr lang="fr">
                <a:latin typeface="Nunito"/>
                <a:ea typeface="Nunito"/>
                <a:cs typeface="Nunito"/>
                <a:sym typeface="Nunito"/>
              </a:rPr>
              <a:t> : </a:t>
            </a:r>
            <a:r>
              <a:rPr lang="fr" b="1">
                <a:latin typeface="Nunito"/>
                <a:ea typeface="Nunito"/>
                <a:cs typeface="Nunito"/>
                <a:sym typeface="Nunito"/>
              </a:rPr>
              <a:t>Programmation Orientée Objet</a:t>
            </a:r>
            <a:r>
              <a:rPr lang="fr">
                <a:latin typeface="Nunito"/>
                <a:ea typeface="Nunito"/>
                <a:cs typeface="Nunito"/>
                <a:sym typeface="Nunito"/>
              </a:rPr>
              <a:t>.</a:t>
            </a:r>
            <a:endParaRPr>
              <a:latin typeface="Nunito"/>
              <a:ea typeface="Nunito"/>
              <a:cs typeface="Nunito"/>
              <a:sym typeface="Nunito"/>
            </a:endParaRPr>
          </a:p>
          <a:p>
            <a:pPr marL="0" lvl="0" indent="0" algn="l" rtl="0">
              <a:spcBef>
                <a:spcPts val="1600"/>
              </a:spcBef>
              <a:spcAft>
                <a:spcPts val="1600"/>
              </a:spcAft>
              <a:buNone/>
            </a:pPr>
            <a:r>
              <a:rPr lang="fr">
                <a:latin typeface="Nunito"/>
                <a:ea typeface="Nunito"/>
                <a:cs typeface="Nunito"/>
                <a:sym typeface="Nunito"/>
              </a:rPr>
              <a:t>Utilisation possible hors POO : </a:t>
            </a:r>
            <a:r>
              <a:rPr lang="fr" b="1">
                <a:latin typeface="Nunito"/>
                <a:ea typeface="Nunito"/>
                <a:cs typeface="Nunito"/>
                <a:sym typeface="Nunito"/>
              </a:rPr>
              <a:t>MCV</a:t>
            </a:r>
            <a:r>
              <a:rPr lang="fr">
                <a:latin typeface="Nunito"/>
                <a:ea typeface="Nunito"/>
                <a:cs typeface="Nunito"/>
                <a:sym typeface="Nunito"/>
              </a:rPr>
              <a:t> </a:t>
            </a:r>
            <a:r>
              <a:rPr lang="fr" i="1">
                <a:latin typeface="Nunito"/>
                <a:ea typeface="Nunito"/>
                <a:cs typeface="Nunito"/>
                <a:sym typeface="Nunito"/>
              </a:rPr>
              <a:t>(Model - View - Controller)</a:t>
            </a:r>
            <a:endParaRPr i="1">
              <a:latin typeface="Nunito"/>
              <a:ea typeface="Nunito"/>
              <a:cs typeface="Nunito"/>
              <a:sym typeface="Nunito"/>
            </a:endParaRPr>
          </a:p>
        </p:txBody>
      </p:sp>
      <p:sp>
        <p:nvSpPr>
          <p:cNvPr id="146" name="Google Shape;146;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pic>
        <p:nvPicPr>
          <p:cNvPr id="147" name="Google Shape;147;p15"/>
          <p:cNvPicPr preferRelativeResize="0"/>
          <p:nvPr/>
        </p:nvPicPr>
        <p:blipFill>
          <a:blip r:embed="rId3">
            <a:alphaModFix/>
          </a:blip>
          <a:stretch>
            <a:fillRect/>
          </a:stretch>
        </p:blipFill>
        <p:spPr>
          <a:xfrm>
            <a:off x="6550673" y="3115850"/>
            <a:ext cx="848850" cy="1580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pattern ? Qu’est-ce que c’est ?</a:t>
            </a:r>
            <a:endParaRPr/>
          </a:p>
        </p:txBody>
      </p:sp>
      <p:sp>
        <p:nvSpPr>
          <p:cNvPr id="153" name="Google Shape;153;p16"/>
          <p:cNvSpPr txBox="1">
            <a:spLocks noGrp="1"/>
          </p:cNvSpPr>
          <p:nvPr>
            <p:ph type="body" idx="1"/>
          </p:nvPr>
        </p:nvSpPr>
        <p:spPr>
          <a:xfrm>
            <a:off x="819150" y="1990725"/>
            <a:ext cx="58989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latin typeface="Nunito"/>
                <a:ea typeface="Nunito"/>
                <a:cs typeface="Nunito"/>
                <a:sym typeface="Nunito"/>
              </a:rPr>
              <a:t>Histoire :</a:t>
            </a:r>
            <a:endParaRPr>
              <a:latin typeface="Nunito"/>
              <a:ea typeface="Nunito"/>
              <a:cs typeface="Nunito"/>
              <a:sym typeface="Nunito"/>
            </a:endParaRPr>
          </a:p>
          <a:p>
            <a:pPr marL="457200" lvl="0" indent="-311150" algn="l" rtl="0">
              <a:spcBef>
                <a:spcPts val="1600"/>
              </a:spcBef>
              <a:spcAft>
                <a:spcPts val="0"/>
              </a:spcAft>
              <a:buSzPts val="1300"/>
              <a:buChar char="●"/>
            </a:pPr>
            <a:r>
              <a:rPr lang="fr">
                <a:latin typeface="Nunito"/>
                <a:ea typeface="Nunito"/>
                <a:cs typeface="Nunito"/>
                <a:sym typeface="Nunito"/>
              </a:rPr>
              <a:t>Christopher Alexander </a:t>
            </a:r>
            <a:r>
              <a:rPr lang="fr" b="1">
                <a:latin typeface="Nunito"/>
                <a:ea typeface="Nunito"/>
                <a:cs typeface="Nunito"/>
                <a:sym typeface="Nunito"/>
              </a:rPr>
              <a:t>(1970)</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Architecte</a:t>
            </a:r>
            <a:endParaRPr sz="1300">
              <a:latin typeface="Nunito"/>
              <a:ea typeface="Nunito"/>
              <a:cs typeface="Nunito"/>
              <a:sym typeface="Nunito"/>
            </a:endParaRPr>
          </a:p>
          <a:p>
            <a:pPr marL="914400" lvl="1" indent="-311150" algn="l" rtl="0">
              <a:spcBef>
                <a:spcPts val="0"/>
              </a:spcBef>
              <a:spcAft>
                <a:spcPts val="0"/>
              </a:spcAft>
              <a:buSzPts val="1300"/>
              <a:buChar char="○"/>
            </a:pPr>
            <a:r>
              <a:rPr lang="fr" sz="1300">
                <a:latin typeface="Nunito"/>
                <a:ea typeface="Nunito"/>
                <a:cs typeface="Nunito"/>
                <a:sym typeface="Nunito"/>
              </a:rPr>
              <a:t>Crée un langage de </a:t>
            </a:r>
            <a:r>
              <a:rPr lang="fr" sz="1300" b="1">
                <a:latin typeface="Nunito"/>
                <a:ea typeface="Nunito"/>
                <a:cs typeface="Nunito"/>
                <a:sym typeface="Nunito"/>
              </a:rPr>
              <a:t>253 patterns</a:t>
            </a:r>
            <a:r>
              <a:rPr lang="fr" sz="1300">
                <a:latin typeface="Nunito"/>
                <a:ea typeface="Nunito"/>
                <a:cs typeface="Nunito"/>
                <a:sym typeface="Nunito"/>
              </a:rPr>
              <a:t>.</a:t>
            </a:r>
            <a:endParaRPr sz="1300">
              <a:latin typeface="Nunito"/>
              <a:ea typeface="Nunito"/>
              <a:cs typeface="Nunito"/>
              <a:sym typeface="Nunito"/>
            </a:endParaRPr>
          </a:p>
          <a:p>
            <a:pPr marL="457200" lvl="0" indent="-311150" algn="l" rtl="0">
              <a:spcBef>
                <a:spcPts val="0"/>
              </a:spcBef>
              <a:spcAft>
                <a:spcPts val="0"/>
              </a:spcAft>
              <a:buSzPts val="1300"/>
              <a:buChar char="●"/>
            </a:pPr>
            <a:r>
              <a:rPr lang="fr">
                <a:latin typeface="Nunito"/>
                <a:ea typeface="Nunito"/>
                <a:cs typeface="Nunito"/>
                <a:sym typeface="Nunito"/>
              </a:rPr>
              <a:t>GoF : “Gang of Four” </a:t>
            </a:r>
            <a:r>
              <a:rPr lang="fr" b="1">
                <a:latin typeface="Nunito"/>
                <a:ea typeface="Nunito"/>
                <a:cs typeface="Nunito"/>
                <a:sym typeface="Nunito"/>
              </a:rPr>
              <a:t>(1994)</a:t>
            </a:r>
            <a:endParaRPr b="1">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Erich Gamma - Richard Helm - Ralph Johnson - John Vlissides</a:t>
            </a:r>
            <a:endParaRPr sz="1300">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Crée le livre </a:t>
            </a:r>
            <a:r>
              <a:rPr lang="fr" sz="1300" i="1">
                <a:latin typeface="Nunito"/>
                <a:ea typeface="Nunito"/>
                <a:cs typeface="Nunito"/>
                <a:sym typeface="Nunito"/>
              </a:rPr>
              <a:t>Design Pattern: Elements of Reusable Object-Oriented Software</a:t>
            </a:r>
            <a:endParaRPr sz="1300" i="1">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a:latin typeface="Nunito"/>
                <a:ea typeface="Nunito"/>
                <a:cs typeface="Nunito"/>
                <a:sym typeface="Nunito"/>
              </a:rPr>
              <a:t>Rassemble 23 patterns de conception</a:t>
            </a:r>
            <a:endParaRPr sz="1300">
              <a:latin typeface="Nunito"/>
              <a:ea typeface="Nunito"/>
              <a:cs typeface="Nunito"/>
              <a:sym typeface="Nunito"/>
            </a:endParaRPr>
          </a:p>
        </p:txBody>
      </p:sp>
      <p:sp>
        <p:nvSpPr>
          <p:cNvPr id="154" name="Google Shape;154;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pic>
        <p:nvPicPr>
          <p:cNvPr id="155" name="Google Shape;155;p16"/>
          <p:cNvPicPr preferRelativeResize="0"/>
          <p:nvPr/>
        </p:nvPicPr>
        <p:blipFill>
          <a:blip r:embed="rId3">
            <a:alphaModFix/>
          </a:blip>
          <a:stretch>
            <a:fillRect/>
          </a:stretch>
        </p:blipFill>
        <p:spPr>
          <a:xfrm>
            <a:off x="6718003" y="2052688"/>
            <a:ext cx="1606845" cy="2021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pattern ? Qu’est-ce que c’est ?</a:t>
            </a:r>
            <a:endParaRPr/>
          </a:p>
        </p:txBody>
      </p:sp>
      <p:sp>
        <p:nvSpPr>
          <p:cNvPr id="161" name="Google Shape;161;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latin typeface="Nunito"/>
                <a:ea typeface="Nunito"/>
                <a:cs typeface="Nunito"/>
                <a:sym typeface="Nunito"/>
              </a:rPr>
              <a:t>3 catégories :</a:t>
            </a:r>
            <a:endParaRPr>
              <a:latin typeface="Nunito"/>
              <a:ea typeface="Nunito"/>
              <a:cs typeface="Nunito"/>
              <a:sym typeface="Nunito"/>
            </a:endParaRPr>
          </a:p>
          <a:p>
            <a:pPr marL="457200" lvl="0" indent="-311150" algn="l" rtl="0">
              <a:spcBef>
                <a:spcPts val="1600"/>
              </a:spcBef>
              <a:spcAft>
                <a:spcPts val="0"/>
              </a:spcAft>
              <a:buSzPts val="1300"/>
              <a:buFont typeface="Nunito"/>
              <a:buChar char="●"/>
            </a:pPr>
            <a:r>
              <a:rPr lang="fr">
                <a:latin typeface="Nunito"/>
                <a:ea typeface="Nunito"/>
                <a:cs typeface="Nunito"/>
                <a:sym typeface="Nunito"/>
              </a:rPr>
              <a:t>Pattern de création</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i="1">
                <a:latin typeface="Nunito"/>
                <a:ea typeface="Nunito"/>
                <a:cs typeface="Nunito"/>
                <a:sym typeface="Nunito"/>
              </a:rPr>
              <a:t>Instancier des classes</a:t>
            </a:r>
            <a:endParaRPr sz="1300" i="1">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Pattern de structure</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i="1">
                <a:latin typeface="Nunito"/>
                <a:ea typeface="Nunito"/>
                <a:cs typeface="Nunito"/>
                <a:sym typeface="Nunito"/>
              </a:rPr>
              <a:t>Organiser les classes</a:t>
            </a:r>
            <a:endParaRPr sz="1300" i="1">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Pattern de comportement</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i="1">
                <a:latin typeface="Nunito"/>
                <a:ea typeface="Nunito"/>
                <a:cs typeface="Nunito"/>
                <a:sym typeface="Nunito"/>
              </a:rPr>
              <a:t>Gérer le comportement des classes</a:t>
            </a:r>
            <a:endParaRPr sz="1300" i="1">
              <a:latin typeface="Nunito"/>
              <a:ea typeface="Nunito"/>
              <a:cs typeface="Nunito"/>
              <a:sym typeface="Nunito"/>
            </a:endParaRPr>
          </a:p>
        </p:txBody>
      </p:sp>
      <p:sp>
        <p:nvSpPr>
          <p:cNvPr id="162" name="Google Shape;162;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pic>
        <p:nvPicPr>
          <p:cNvPr id="163" name="Google Shape;163;p17"/>
          <p:cNvPicPr preferRelativeResize="0"/>
          <p:nvPr/>
        </p:nvPicPr>
        <p:blipFill>
          <a:blip r:embed="rId3">
            <a:alphaModFix/>
          </a:blip>
          <a:stretch>
            <a:fillRect/>
          </a:stretch>
        </p:blipFill>
        <p:spPr>
          <a:xfrm>
            <a:off x="6718003" y="2052688"/>
            <a:ext cx="1606845" cy="2021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pattern ? Qu’est-ce que c’est ?</a:t>
            </a:r>
            <a:endParaRPr/>
          </a:p>
        </p:txBody>
      </p:sp>
      <p:sp>
        <p:nvSpPr>
          <p:cNvPr id="169" name="Google Shape;16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latin typeface="Nunito"/>
                <a:ea typeface="Nunito"/>
                <a:cs typeface="Nunito"/>
                <a:sym typeface="Nunito"/>
              </a:rPr>
              <a:t>4 caractéristiques  :</a:t>
            </a:r>
            <a:endParaRPr>
              <a:latin typeface="Nunito"/>
              <a:ea typeface="Nunito"/>
              <a:cs typeface="Nunito"/>
              <a:sym typeface="Nunito"/>
            </a:endParaRPr>
          </a:p>
          <a:p>
            <a:pPr marL="457200" lvl="0" indent="-311150" algn="l" rtl="0">
              <a:spcBef>
                <a:spcPts val="1600"/>
              </a:spcBef>
              <a:spcAft>
                <a:spcPts val="0"/>
              </a:spcAft>
              <a:buSzPts val="1300"/>
              <a:buFont typeface="Nunito"/>
              <a:buChar char="●"/>
            </a:pPr>
            <a:r>
              <a:rPr lang="fr">
                <a:latin typeface="Nunito"/>
                <a:ea typeface="Nunito"/>
                <a:cs typeface="Nunito"/>
                <a:sym typeface="Nunito"/>
              </a:rPr>
              <a:t>Un nom</a:t>
            </a:r>
            <a:endParaRPr i="1">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Un type</a:t>
            </a:r>
            <a:endParaRPr i="1">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Une problématique</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i="1">
                <a:latin typeface="Nunito"/>
                <a:ea typeface="Nunito"/>
                <a:cs typeface="Nunito"/>
                <a:sym typeface="Nunito"/>
              </a:rPr>
              <a:t>Pourquoi le pattern est utilisé ?</a:t>
            </a:r>
            <a:endParaRPr sz="1300" i="1">
              <a:latin typeface="Nunito"/>
              <a:ea typeface="Nunito"/>
              <a:cs typeface="Nunito"/>
              <a:sym typeface="Nunito"/>
            </a:endParaRPr>
          </a:p>
          <a:p>
            <a:pPr marL="457200" lvl="0" indent="-311150" algn="l" rtl="0">
              <a:spcBef>
                <a:spcPts val="0"/>
              </a:spcBef>
              <a:spcAft>
                <a:spcPts val="0"/>
              </a:spcAft>
              <a:buSzPts val="1300"/>
              <a:buFont typeface="Nunito"/>
              <a:buChar char="●"/>
            </a:pPr>
            <a:r>
              <a:rPr lang="fr">
                <a:latin typeface="Nunito"/>
                <a:ea typeface="Nunito"/>
                <a:cs typeface="Nunito"/>
                <a:sym typeface="Nunito"/>
              </a:rPr>
              <a:t>Une solution au besoin</a:t>
            </a:r>
            <a:endParaRPr>
              <a:latin typeface="Nunito"/>
              <a:ea typeface="Nunito"/>
              <a:cs typeface="Nunito"/>
              <a:sym typeface="Nunito"/>
            </a:endParaRPr>
          </a:p>
          <a:p>
            <a:pPr marL="914400" lvl="1" indent="-311150" algn="l" rtl="0">
              <a:spcBef>
                <a:spcPts val="0"/>
              </a:spcBef>
              <a:spcAft>
                <a:spcPts val="0"/>
              </a:spcAft>
              <a:buSzPts val="1300"/>
              <a:buFont typeface="Nunito"/>
              <a:buChar char="○"/>
            </a:pPr>
            <a:r>
              <a:rPr lang="fr" sz="1300" i="1">
                <a:latin typeface="Nunito"/>
                <a:ea typeface="Nunito"/>
                <a:cs typeface="Nunito"/>
                <a:sym typeface="Nunito"/>
              </a:rPr>
              <a:t>Avantages et inconvénients</a:t>
            </a:r>
            <a:endParaRPr sz="1300">
              <a:latin typeface="Nunito"/>
              <a:ea typeface="Nunito"/>
              <a:cs typeface="Nunito"/>
              <a:sym typeface="Nunito"/>
            </a:endParaRPr>
          </a:p>
        </p:txBody>
      </p:sp>
      <p:sp>
        <p:nvSpPr>
          <p:cNvPr id="170" name="Google Shape;170;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pic>
        <p:nvPicPr>
          <p:cNvPr id="171" name="Google Shape;171;p18"/>
          <p:cNvPicPr preferRelativeResize="0"/>
          <p:nvPr/>
        </p:nvPicPr>
        <p:blipFill>
          <a:blip r:embed="rId3">
            <a:alphaModFix/>
          </a:blip>
          <a:stretch>
            <a:fillRect/>
          </a:stretch>
        </p:blipFill>
        <p:spPr>
          <a:xfrm>
            <a:off x="6718003" y="2052688"/>
            <a:ext cx="1606845" cy="2021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177" name="Google Shape;177;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Nunito SemiBold"/>
                <a:ea typeface="Nunito SemiBold"/>
                <a:cs typeface="Nunito SemiBold"/>
                <a:sym typeface="Nunito SemiBold"/>
              </a:rPr>
              <a:t>Présentation d’un besoin</a:t>
            </a:r>
            <a:endParaRPr sz="1300">
              <a:solidFill>
                <a:schemeClr val="lt1"/>
              </a:solidFill>
              <a:latin typeface="Nunito SemiBold"/>
              <a:ea typeface="Nunito SemiBold"/>
              <a:cs typeface="Nunito SemiBold"/>
              <a:sym typeface="Nunito SemiBold"/>
            </a:endParaRPr>
          </a:p>
          <a:p>
            <a:pPr marL="0" lvl="0" indent="0" algn="l" rtl="0">
              <a:spcBef>
                <a:spcPts val="1600"/>
              </a:spcBef>
              <a:spcAft>
                <a:spcPts val="0"/>
              </a:spcAft>
              <a:buNone/>
            </a:pPr>
            <a:r>
              <a:rPr lang="fr">
                <a:solidFill>
                  <a:srgbClr val="000000"/>
                </a:solidFill>
                <a:latin typeface="Nunito"/>
                <a:ea typeface="Nunito"/>
                <a:cs typeface="Nunito"/>
                <a:sym typeface="Nunito"/>
              </a:rPr>
              <a:t>Un exemple : un logiciel de gestion de parc informatique</a:t>
            </a:r>
            <a:endParaRPr>
              <a:solidFill>
                <a:srgbClr val="000000"/>
              </a:solidFill>
              <a:latin typeface="Nunito"/>
              <a:ea typeface="Nunito"/>
              <a:cs typeface="Nunito"/>
              <a:sym typeface="Nunito"/>
            </a:endParaRPr>
          </a:p>
          <a:p>
            <a:pPr marL="0" lvl="0" indent="0" algn="just" rtl="0">
              <a:spcBef>
                <a:spcPts val="1600"/>
              </a:spcBef>
              <a:spcAft>
                <a:spcPts val="0"/>
              </a:spcAft>
              <a:buNone/>
            </a:pPr>
            <a:r>
              <a:rPr lang="fr">
                <a:solidFill>
                  <a:srgbClr val="000000"/>
                </a:solidFill>
                <a:latin typeface="Nunito"/>
                <a:ea typeface="Nunito"/>
                <a:cs typeface="Nunito"/>
                <a:sym typeface="Nunito"/>
              </a:rPr>
              <a:t>Un besoin : contrôler l’état de marche des périphériques </a:t>
            </a:r>
            <a:endParaRPr>
              <a:solidFill>
                <a:srgbClr val="000000"/>
              </a:solidFill>
              <a:latin typeface="Nunito"/>
              <a:ea typeface="Nunito"/>
              <a:cs typeface="Nunito"/>
              <a:sym typeface="Nunito"/>
            </a:endParaRPr>
          </a:p>
          <a:p>
            <a:pPr marL="0" lvl="0" indent="0" algn="just" rtl="0">
              <a:spcBef>
                <a:spcPts val="0"/>
              </a:spcBef>
              <a:spcAft>
                <a:spcPts val="0"/>
              </a:spcAft>
              <a:buNone/>
            </a:pPr>
            <a:r>
              <a:rPr lang="fr">
                <a:solidFill>
                  <a:srgbClr val="000000"/>
                </a:solidFill>
                <a:latin typeface="Nunito"/>
                <a:ea typeface="Nunito"/>
                <a:cs typeface="Nunito"/>
                <a:sym typeface="Nunito"/>
              </a:rPr>
              <a:t>de notre parc</a:t>
            </a:r>
            <a:endParaRPr>
              <a:solidFill>
                <a:srgbClr val="000000"/>
              </a:solidFill>
              <a:latin typeface="Nunito"/>
              <a:ea typeface="Nunito"/>
              <a:cs typeface="Nunito"/>
              <a:sym typeface="Nunito"/>
            </a:endParaRPr>
          </a:p>
          <a:p>
            <a:pPr marL="0" lvl="0" indent="0" algn="l" rtl="0">
              <a:spcBef>
                <a:spcPts val="0"/>
              </a:spcBef>
              <a:spcAft>
                <a:spcPts val="1600"/>
              </a:spcAft>
              <a:buNone/>
            </a:pPr>
            <a:endParaRPr/>
          </a:p>
        </p:txBody>
      </p:sp>
      <p:sp>
        <p:nvSpPr>
          <p:cNvPr id="178" name="Google Shape;178;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pic>
        <p:nvPicPr>
          <p:cNvPr id="3" name="Image 2">
            <a:extLst>
              <a:ext uri="{FF2B5EF4-FFF2-40B4-BE49-F238E27FC236}">
                <a16:creationId xmlns:a16="http://schemas.microsoft.com/office/drawing/2014/main" id="{07FBB8CF-4B3C-42C1-A2C5-8690357FEC69}"/>
              </a:ext>
            </a:extLst>
          </p:cNvPr>
          <p:cNvPicPr>
            <a:picLocks noChangeAspect="1"/>
          </p:cNvPicPr>
          <p:nvPr/>
        </p:nvPicPr>
        <p:blipFill rotWithShape="1">
          <a:blip r:embed="rId3"/>
          <a:srcRect r="40907"/>
          <a:stretch/>
        </p:blipFill>
        <p:spPr>
          <a:xfrm>
            <a:off x="5439335" y="603601"/>
            <a:ext cx="2507877" cy="3936297"/>
          </a:xfrm>
          <a:prstGeom prst="rect">
            <a:avLst/>
          </a:prstGeom>
        </p:spPr>
      </p:pic>
      <p:sp>
        <p:nvSpPr>
          <p:cNvPr id="4" name="Rectangle 3">
            <a:extLst>
              <a:ext uri="{FF2B5EF4-FFF2-40B4-BE49-F238E27FC236}">
                <a16:creationId xmlns:a16="http://schemas.microsoft.com/office/drawing/2014/main" id="{EFF54398-B1EB-494F-8DE9-D5707701A7B7}"/>
              </a:ext>
            </a:extLst>
          </p:cNvPr>
          <p:cNvSpPr/>
          <p:nvPr/>
        </p:nvSpPr>
        <p:spPr>
          <a:xfrm>
            <a:off x="6205818" y="1580029"/>
            <a:ext cx="988358" cy="127747"/>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F9CDCEF-C8F9-4816-A3A8-50322B1583C0}"/>
              </a:ext>
            </a:extLst>
          </p:cNvPr>
          <p:cNvSpPr/>
          <p:nvPr/>
        </p:nvSpPr>
        <p:spPr>
          <a:xfrm>
            <a:off x="5598459" y="3399864"/>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3361D5C3-F5B0-40D4-A7AF-9C044385CDEE}"/>
              </a:ext>
            </a:extLst>
          </p:cNvPr>
          <p:cNvSpPr/>
          <p:nvPr/>
        </p:nvSpPr>
        <p:spPr>
          <a:xfrm>
            <a:off x="6819899" y="3399864"/>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17509262-6334-43F5-8196-E8FE2E76C6E0}"/>
              </a:ext>
            </a:extLst>
          </p:cNvPr>
          <p:cNvSpPr/>
          <p:nvPr/>
        </p:nvSpPr>
        <p:spPr>
          <a:xfrm>
            <a:off x="5598459" y="3092798"/>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8123DF3-8FAD-4291-848A-D8BB48BBD9EF}"/>
              </a:ext>
            </a:extLst>
          </p:cNvPr>
          <p:cNvSpPr/>
          <p:nvPr/>
        </p:nvSpPr>
        <p:spPr>
          <a:xfrm>
            <a:off x="6819899" y="3092797"/>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D08A938-0F86-4D79-BD59-A97E03B8056C}"/>
              </a:ext>
            </a:extLst>
          </p:cNvPr>
          <p:cNvSpPr/>
          <p:nvPr/>
        </p:nvSpPr>
        <p:spPr>
          <a:xfrm>
            <a:off x="6205818" y="1283860"/>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a:p>
            <a:pPr marL="0" lvl="0" indent="0" algn="l" rtl="0">
              <a:spcBef>
                <a:spcPts val="0"/>
              </a:spcBef>
              <a:spcAft>
                <a:spcPts val="0"/>
              </a:spcAft>
              <a:buNone/>
            </a:pPr>
            <a:endParaRPr/>
          </a:p>
        </p:txBody>
      </p:sp>
      <p:sp>
        <p:nvSpPr>
          <p:cNvPr id="185" name="Google Shape;185;p20"/>
          <p:cNvSpPr txBox="1">
            <a:spLocks noGrp="1"/>
          </p:cNvSpPr>
          <p:nvPr>
            <p:ph type="body" idx="1"/>
          </p:nvPr>
        </p:nvSpPr>
        <p:spPr>
          <a:xfrm>
            <a:off x="819150" y="1990725"/>
            <a:ext cx="3752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Nunito SemiBold"/>
                <a:ea typeface="Nunito SemiBold"/>
                <a:cs typeface="Nunito SemiBold"/>
                <a:sym typeface="Nunito SemiBold"/>
              </a:rPr>
              <a:t>Première solution sans pattern</a:t>
            </a:r>
            <a:endParaRPr/>
          </a:p>
          <a:p>
            <a:pPr marL="457200" lvl="0" indent="-311150" algn="l" rtl="0">
              <a:spcBef>
                <a:spcPts val="1600"/>
              </a:spcBef>
              <a:spcAft>
                <a:spcPts val="0"/>
              </a:spcAft>
              <a:buClr>
                <a:srgbClr val="000000"/>
              </a:buClr>
              <a:buSzPts val="1300"/>
              <a:buFont typeface="Nunito"/>
              <a:buChar char="●"/>
            </a:pPr>
            <a:r>
              <a:rPr lang="fr">
                <a:solidFill>
                  <a:srgbClr val="000000"/>
                </a:solidFill>
                <a:latin typeface="Nunito"/>
                <a:ea typeface="Nunito"/>
                <a:cs typeface="Nunito"/>
                <a:sym typeface="Nunito"/>
              </a:rPr>
              <a:t>Ajouter une méthode </a:t>
            </a:r>
            <a:r>
              <a:rPr lang="fr" i="1">
                <a:solidFill>
                  <a:srgbClr val="000000"/>
                </a:solidFill>
                <a:latin typeface="Nunito"/>
                <a:ea typeface="Nunito"/>
                <a:cs typeface="Nunito"/>
                <a:sym typeface="Nunito"/>
              </a:rPr>
              <a:t>control() </a:t>
            </a:r>
            <a:r>
              <a:rPr lang="fr">
                <a:solidFill>
                  <a:srgbClr val="000000"/>
                </a:solidFill>
                <a:latin typeface="Nunito"/>
                <a:ea typeface="Nunito"/>
                <a:cs typeface="Nunito"/>
                <a:sym typeface="Nunito"/>
              </a:rPr>
              <a:t>à l’interface ‘Périphérique’</a:t>
            </a:r>
            <a:endParaRPr>
              <a:solidFill>
                <a:srgbClr val="000000"/>
              </a:solidFill>
              <a:latin typeface="Nunito"/>
              <a:ea typeface="Nunito"/>
              <a:cs typeface="Nunito"/>
              <a:sym typeface="Nunito"/>
            </a:endParaRPr>
          </a:p>
        </p:txBody>
      </p:sp>
      <p:sp>
        <p:nvSpPr>
          <p:cNvPr id="186" name="Google Shape;186;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pic>
        <p:nvPicPr>
          <p:cNvPr id="2" name="Image 1">
            <a:extLst>
              <a:ext uri="{FF2B5EF4-FFF2-40B4-BE49-F238E27FC236}">
                <a16:creationId xmlns:a16="http://schemas.microsoft.com/office/drawing/2014/main" id="{C7FD1FAA-4BF9-4802-9D87-ACAC667779EF}"/>
              </a:ext>
            </a:extLst>
          </p:cNvPr>
          <p:cNvPicPr>
            <a:picLocks noChangeAspect="1"/>
          </p:cNvPicPr>
          <p:nvPr/>
        </p:nvPicPr>
        <p:blipFill>
          <a:blip r:embed="rId3"/>
          <a:stretch>
            <a:fillRect/>
          </a:stretch>
        </p:blipFill>
        <p:spPr>
          <a:xfrm>
            <a:off x="1366905" y="3286608"/>
            <a:ext cx="2041925" cy="1257060"/>
          </a:xfrm>
          <a:prstGeom prst="rect">
            <a:avLst/>
          </a:prstGeom>
        </p:spPr>
      </p:pic>
      <p:pic>
        <p:nvPicPr>
          <p:cNvPr id="3" name="Image 2">
            <a:extLst>
              <a:ext uri="{FF2B5EF4-FFF2-40B4-BE49-F238E27FC236}">
                <a16:creationId xmlns:a16="http://schemas.microsoft.com/office/drawing/2014/main" id="{62DA5580-2F51-4D9F-A8A9-2492C14365B9}"/>
              </a:ext>
            </a:extLst>
          </p:cNvPr>
          <p:cNvPicPr>
            <a:picLocks noChangeAspect="1"/>
          </p:cNvPicPr>
          <p:nvPr/>
        </p:nvPicPr>
        <p:blipFill rotWithShape="1">
          <a:blip r:embed="rId4"/>
          <a:srcRect r="40907"/>
          <a:stretch/>
        </p:blipFill>
        <p:spPr>
          <a:xfrm>
            <a:off x="5439335" y="603601"/>
            <a:ext cx="2507877" cy="3936297"/>
          </a:xfrm>
          <a:prstGeom prst="rect">
            <a:avLst/>
          </a:prstGeom>
        </p:spPr>
      </p:pic>
      <p:sp>
        <p:nvSpPr>
          <p:cNvPr id="4" name="Rectangle 3">
            <a:extLst>
              <a:ext uri="{FF2B5EF4-FFF2-40B4-BE49-F238E27FC236}">
                <a16:creationId xmlns:a16="http://schemas.microsoft.com/office/drawing/2014/main" id="{307FFD70-7372-4DAA-83B9-2A11712B9227}"/>
              </a:ext>
            </a:extLst>
          </p:cNvPr>
          <p:cNvSpPr/>
          <p:nvPr/>
        </p:nvSpPr>
        <p:spPr>
          <a:xfrm>
            <a:off x="6205818" y="1580029"/>
            <a:ext cx="988358" cy="127747"/>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5035E25-E305-4E45-9106-F2C860495FD7}"/>
              </a:ext>
            </a:extLst>
          </p:cNvPr>
          <p:cNvSpPr/>
          <p:nvPr/>
        </p:nvSpPr>
        <p:spPr>
          <a:xfrm>
            <a:off x="5598459" y="3399864"/>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02BB5B5-857C-49A5-B8EE-C12D5BAB4FBE}"/>
              </a:ext>
            </a:extLst>
          </p:cNvPr>
          <p:cNvSpPr/>
          <p:nvPr/>
        </p:nvSpPr>
        <p:spPr>
          <a:xfrm>
            <a:off x="6819899" y="3399864"/>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pattern VISITOR</a:t>
            </a:r>
            <a:endParaRPr/>
          </a:p>
        </p:txBody>
      </p:sp>
      <p:sp>
        <p:nvSpPr>
          <p:cNvPr id="193" name="Google Shape;193;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Nunito SemiBold"/>
                <a:ea typeface="Nunito SemiBold"/>
                <a:cs typeface="Nunito SemiBold"/>
                <a:sym typeface="Nunito SemiBold"/>
              </a:rPr>
              <a:t>Première solution sans pattern</a:t>
            </a:r>
            <a:endParaRPr>
              <a:solidFill>
                <a:schemeClr val="lt1"/>
              </a:solidFill>
              <a:latin typeface="Nunito SemiBold"/>
              <a:ea typeface="Nunito SemiBold"/>
              <a:cs typeface="Nunito SemiBold"/>
              <a:sym typeface="Nunito SemiBold"/>
            </a:endParaRPr>
          </a:p>
          <a:p>
            <a:pPr marL="0" lvl="0" indent="0" algn="l" rtl="0">
              <a:spcBef>
                <a:spcPts val="1600"/>
              </a:spcBef>
              <a:spcAft>
                <a:spcPts val="0"/>
              </a:spcAft>
              <a:buNone/>
            </a:pPr>
            <a:r>
              <a:rPr lang="fr">
                <a:solidFill>
                  <a:srgbClr val="000000"/>
                </a:solidFill>
                <a:latin typeface="Nunito"/>
                <a:ea typeface="Nunito"/>
                <a:cs typeface="Nunito"/>
                <a:sym typeface="Nunito"/>
              </a:rPr>
              <a:t>Problèmes soulevés :</a:t>
            </a:r>
            <a:endParaRPr>
              <a:solidFill>
                <a:srgbClr val="000000"/>
              </a:solidFill>
              <a:latin typeface="Nunito"/>
              <a:ea typeface="Nunito"/>
              <a:cs typeface="Nunito"/>
              <a:sym typeface="Nunito"/>
            </a:endParaRPr>
          </a:p>
          <a:p>
            <a:pPr marL="457200" lvl="0" indent="-311150" algn="l" rtl="0">
              <a:spcBef>
                <a:spcPts val="1600"/>
              </a:spcBef>
              <a:spcAft>
                <a:spcPts val="0"/>
              </a:spcAft>
              <a:buClr>
                <a:srgbClr val="000000"/>
              </a:buClr>
              <a:buSzPts val="1300"/>
              <a:buFont typeface="Nunito"/>
              <a:buChar char="●"/>
            </a:pPr>
            <a:r>
              <a:rPr lang="fr">
                <a:solidFill>
                  <a:srgbClr val="000000"/>
                </a:solidFill>
                <a:latin typeface="Nunito"/>
                <a:ea typeface="Nunito"/>
                <a:cs typeface="Nunito"/>
                <a:sym typeface="Nunito"/>
              </a:rPr>
              <a:t>Ajout → Méthode</a:t>
            </a:r>
            <a:endParaRPr>
              <a:solidFill>
                <a:srgbClr val="000000"/>
              </a:solidFill>
              <a:latin typeface="Nunito"/>
              <a:ea typeface="Nunito"/>
              <a:cs typeface="Nunito"/>
              <a:sym typeface="Nunito"/>
            </a:endParaRPr>
          </a:p>
          <a:p>
            <a:pPr marL="457200" lvl="0" indent="-311150" algn="l" rtl="0">
              <a:spcBef>
                <a:spcPts val="0"/>
              </a:spcBef>
              <a:spcAft>
                <a:spcPts val="0"/>
              </a:spcAft>
              <a:buClr>
                <a:srgbClr val="000000"/>
              </a:buClr>
              <a:buSzPts val="1300"/>
              <a:buFont typeface="Nunito"/>
              <a:buChar char="●"/>
            </a:pPr>
            <a:r>
              <a:rPr lang="fr">
                <a:solidFill>
                  <a:srgbClr val="000000"/>
                </a:solidFill>
                <a:latin typeface="Nunito"/>
                <a:ea typeface="Nunito"/>
                <a:cs typeface="Nunito"/>
                <a:sym typeface="Nunito"/>
              </a:rPr>
              <a:t>Non-respect principe SOLID</a:t>
            </a:r>
            <a:endParaRPr>
              <a:solidFill>
                <a:srgbClr val="000000"/>
              </a:solidFill>
              <a:latin typeface="Nunito"/>
              <a:ea typeface="Nunito"/>
              <a:cs typeface="Nunito"/>
              <a:sym typeface="Nunito"/>
            </a:endParaRPr>
          </a:p>
          <a:p>
            <a:pPr marL="914400" lvl="1" indent="-311150" algn="l" rtl="0">
              <a:spcBef>
                <a:spcPts val="0"/>
              </a:spcBef>
              <a:spcAft>
                <a:spcPts val="0"/>
              </a:spcAft>
              <a:buClr>
                <a:srgbClr val="000000"/>
              </a:buClr>
              <a:buSzPts val="1300"/>
              <a:buFont typeface="Nunito"/>
              <a:buChar char="○"/>
            </a:pPr>
            <a:r>
              <a:rPr lang="fr" sz="1300" i="1">
                <a:solidFill>
                  <a:srgbClr val="000000"/>
                </a:solidFill>
                <a:latin typeface="Nunito"/>
                <a:ea typeface="Nunito"/>
                <a:cs typeface="Nunito"/>
                <a:sym typeface="Nunito"/>
              </a:rPr>
              <a:t>Modification à l’intérieur des classes</a:t>
            </a:r>
            <a:endParaRPr sz="1300">
              <a:solidFill>
                <a:srgbClr val="000000"/>
              </a:solidFill>
              <a:latin typeface="Nunito"/>
              <a:ea typeface="Nunito"/>
              <a:cs typeface="Nunito"/>
              <a:sym typeface="Nunito"/>
            </a:endParaRPr>
          </a:p>
          <a:p>
            <a:pPr marL="0" lvl="0" indent="0" algn="just" rtl="0">
              <a:spcBef>
                <a:spcPts val="1600"/>
              </a:spcBef>
              <a:spcAft>
                <a:spcPts val="0"/>
              </a:spcAft>
              <a:buNone/>
            </a:pPr>
            <a:endParaRPr>
              <a:solidFill>
                <a:srgbClr val="000000"/>
              </a:solidFill>
              <a:latin typeface="Nunito"/>
              <a:ea typeface="Nunito"/>
              <a:cs typeface="Nunito"/>
              <a:sym typeface="Nunito"/>
            </a:endParaRPr>
          </a:p>
          <a:p>
            <a:pPr marL="0" lvl="0" indent="0" algn="l" rtl="0">
              <a:spcBef>
                <a:spcPts val="0"/>
              </a:spcBef>
              <a:spcAft>
                <a:spcPts val="1600"/>
              </a:spcAft>
              <a:buNone/>
            </a:pPr>
            <a:endParaRPr/>
          </a:p>
        </p:txBody>
      </p:sp>
      <p:sp>
        <p:nvSpPr>
          <p:cNvPr id="194" name="Google Shape;194;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pic>
        <p:nvPicPr>
          <p:cNvPr id="2" name="Image 1">
            <a:extLst>
              <a:ext uri="{FF2B5EF4-FFF2-40B4-BE49-F238E27FC236}">
                <a16:creationId xmlns:a16="http://schemas.microsoft.com/office/drawing/2014/main" id="{EF763660-00EF-40DA-A5FB-37124E5EB925}"/>
              </a:ext>
            </a:extLst>
          </p:cNvPr>
          <p:cNvPicPr>
            <a:picLocks noChangeAspect="1"/>
          </p:cNvPicPr>
          <p:nvPr/>
        </p:nvPicPr>
        <p:blipFill rotWithShape="1">
          <a:blip r:embed="rId3"/>
          <a:srcRect r="40907"/>
          <a:stretch/>
        </p:blipFill>
        <p:spPr>
          <a:xfrm>
            <a:off x="5439335" y="603601"/>
            <a:ext cx="2507877" cy="3936297"/>
          </a:xfrm>
          <a:prstGeom prst="rect">
            <a:avLst/>
          </a:prstGeom>
        </p:spPr>
      </p:pic>
      <p:sp>
        <p:nvSpPr>
          <p:cNvPr id="3" name="Rectangle 2">
            <a:extLst>
              <a:ext uri="{FF2B5EF4-FFF2-40B4-BE49-F238E27FC236}">
                <a16:creationId xmlns:a16="http://schemas.microsoft.com/office/drawing/2014/main" id="{7B51C5BE-C18C-4699-ACE5-D8354155AFAC}"/>
              </a:ext>
            </a:extLst>
          </p:cNvPr>
          <p:cNvSpPr/>
          <p:nvPr/>
        </p:nvSpPr>
        <p:spPr>
          <a:xfrm>
            <a:off x="6205818" y="1580029"/>
            <a:ext cx="988358" cy="127747"/>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ABF956D-33BF-4B40-ABCB-0142D6237101}"/>
              </a:ext>
            </a:extLst>
          </p:cNvPr>
          <p:cNvSpPr/>
          <p:nvPr/>
        </p:nvSpPr>
        <p:spPr>
          <a:xfrm>
            <a:off x="5598459" y="3399864"/>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B6E8426-E3A1-43B9-A551-69F5C8C0EF52}"/>
              </a:ext>
            </a:extLst>
          </p:cNvPr>
          <p:cNvSpPr/>
          <p:nvPr/>
        </p:nvSpPr>
        <p:spPr>
          <a:xfrm>
            <a:off x="6819899" y="3399864"/>
            <a:ext cx="997324" cy="123265"/>
          </a:xfrm>
          <a:prstGeom prst="rect">
            <a:avLst/>
          </a:prstGeom>
          <a:solidFill>
            <a:srgbClr val="323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1918</Words>
  <Application>Microsoft Office PowerPoint</Application>
  <PresentationFormat>Affichage à l'écran (16:9)</PresentationFormat>
  <Paragraphs>197</Paragraphs>
  <Slides>20</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Nunito</vt:lpstr>
      <vt:lpstr>Nunito SemiBold</vt:lpstr>
      <vt:lpstr>Calibri</vt:lpstr>
      <vt:lpstr>Arial</vt:lpstr>
      <vt:lpstr>Shift</vt:lpstr>
      <vt:lpstr>Pattern VISITOR Xiang Yu AN - Antoine DROUAL - Thomas MARTY - Benjamin PELAUDEIX</vt:lpstr>
      <vt:lpstr>Sommaire</vt:lpstr>
      <vt:lpstr>Un pattern ? Qu’est-ce que c’est ?</vt:lpstr>
      <vt:lpstr>Un pattern ? Qu’est-ce que c’est ?</vt:lpstr>
      <vt:lpstr>Un pattern ? Qu’est-ce que c’est ?</vt:lpstr>
      <vt:lpstr>Un pattern ? Qu’est-ce que c’est ?</vt:lpstr>
      <vt:lpstr>Le pattern VISITOR</vt:lpstr>
      <vt:lpstr>Le pattern VISITOR </vt:lpstr>
      <vt:lpstr>Le pattern VISITOR</vt:lpstr>
      <vt:lpstr>Le pattern VISITOR</vt:lpstr>
      <vt:lpstr>Le pattern VISITOR</vt:lpstr>
      <vt:lpstr>Le pattern VISITOR</vt:lpstr>
      <vt:lpstr>Le pattern VISITOR</vt:lpstr>
      <vt:lpstr>Le pattern VISITOR</vt:lpstr>
      <vt:lpstr>Le pattern VISITOR</vt:lpstr>
      <vt:lpstr>Le pattern VISITOR</vt:lpstr>
      <vt:lpstr>Le pattern VISITOR</vt:lpstr>
      <vt:lpstr>QCM Avez-vous tout compris ?</vt:lpstr>
      <vt:lpstr>Ressources</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VISITOR Xiang Yu AN - Antoine DROUAL - Thomas MARTY - Benjamin PELAUDEIX</dc:title>
  <cp:lastModifiedBy>Benjamin Pelaudeix</cp:lastModifiedBy>
  <cp:revision>3</cp:revision>
  <dcterms:modified xsi:type="dcterms:W3CDTF">2020-11-08T17:35:50Z</dcterms:modified>
</cp:coreProperties>
</file>