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9207" autoAdjust="0"/>
  </p:normalViewPr>
  <p:slideViewPr>
    <p:cSldViewPr>
      <p:cViewPr>
        <p:scale>
          <a:sx n="119" d="100"/>
          <a:sy n="119" d="100"/>
        </p:scale>
        <p:origin x="-75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0543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164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7013" cy="520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14400"/>
            <a:ext cx="4037012" cy="520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11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1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78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5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152400"/>
            <a:ext cx="2074862" cy="5970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5363" cy="5970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33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9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1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4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7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756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684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3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6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4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9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57200" y="762000"/>
            <a:ext cx="83058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026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6425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1752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457200" y="457200"/>
            <a:ext cx="83058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149475" cy="44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1113"/>
            <a:ext cx="33528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/tree/master/clustered-cach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Lawrey@higherfrequencytrading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://www.openhft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800" b="1">
                <a:solidFill>
                  <a:srgbClr val="595959"/>
                </a:solidFill>
                <a:cs typeface="Arial" charset="0"/>
              </a:rPr>
              <a:t>Advanced Java Data Locality and </a:t>
            </a:r>
            <a:br>
              <a:rPr lang="en-GB" altLang="en-US" sz="2800" b="1">
                <a:solidFill>
                  <a:srgbClr val="595959"/>
                </a:solidFill>
                <a:cs typeface="Arial" charset="0"/>
              </a:rPr>
            </a:br>
            <a:r>
              <a:rPr lang="en-GB" altLang="en-US" sz="2800" b="1">
                <a:solidFill>
                  <a:srgbClr val="595959"/>
                </a:solidFill>
                <a:cs typeface="Arial" charset="0"/>
              </a:rPr>
              <a:t>Data IPC Transport Solutions: </a:t>
            </a:r>
            <a:br>
              <a:rPr lang="en-GB" altLang="en-US" sz="2800" b="1">
                <a:solidFill>
                  <a:srgbClr val="595959"/>
                </a:solidFill>
                <a:cs typeface="Arial" charset="0"/>
              </a:rPr>
            </a:br>
            <a:endParaRPr lang="en-GB" altLang="en-US" sz="28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An Introduction to OpenHFT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342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b</a:t>
            </a:r>
            <a:r>
              <a:rPr lang="en-US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en.cotton@jpmorgan.com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rgbClr val="595959"/>
                </a:solidFill>
                <a:cs typeface="Arial" charset="0"/>
              </a:rPr>
              <a:t>ben.cotton@alumni.rutgers.edu </a:t>
            </a:r>
            <a:endParaRPr lang="en-US" altLang="en-US" sz="1800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en-US" sz="1800">
                <a:solidFill>
                  <a:srgbClr val="595959"/>
                </a:solidFill>
                <a:cs typeface="Arial" charset="0"/>
              </a:rPr>
              <a:t>Jan 27, 2015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00" b="-7700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7700" b="-77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Java Heap Layout: </a:t>
            </a:r>
            <a:r>
              <a:rPr lang="en-US" altLang="en-US" sz="2000" b="1" i="1"/>
              <a:t>Through the Generations</a:t>
            </a:r>
            <a:r>
              <a:rPr lang="en-US" altLang="en-US" sz="2000" b="1"/>
              <a:t> View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7" r="-3477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477" r="-34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OpenHFT: Off-Heap ChronicleMap … an Architectural View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#1 (PID 1)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863600"/>
            <a:ext cx="7848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#2 (PID 1) – thread safe write to off heap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196975"/>
            <a:ext cx="8329613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#3 (PID 1)</a:t>
            </a: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#4   (PID 2) – thread safe read (concurrent)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476375"/>
            <a:ext cx="813593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#5 (PID 2) update an existing entry (thread safe)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68425"/>
            <a:ext cx="79914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#6   (PID 2)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7" b="-15627"/>
          <a:stretch>
            <a:fillRect/>
          </a:stretch>
        </p:blipFill>
        <p:spPr bwMode="auto">
          <a:xfrm>
            <a:off x="503238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15627" b="-156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For real-time Java deployments (with the strictest SLAs) the problem of  JVM “Stop the World” GC activity (on medium-lived on-Heap objects) is a MONSTROUS problem.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23" r="-6223"/>
          <a:stretch>
            <a:fillRect/>
          </a:stretch>
        </p:blipFill>
        <p:spPr bwMode="auto">
          <a:xfrm>
            <a:off x="4648200" y="762000"/>
            <a:ext cx="4114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6223" r="-622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3886200" y="64770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#6   (PID 2) </a:t>
            </a: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1371600" y="16764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624840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tx1"/>
                </a:solidFill>
                <a:ea typeface="+mn-ea"/>
                <a:cs typeface="+mn-cs"/>
              </a:rPr>
              <a:t>OpenHFT</a:t>
            </a:r>
            <a:r>
              <a:rPr lang="en-US" sz="1800" b="1" dirty="0">
                <a:solidFill>
                  <a:schemeClr val="tx1"/>
                </a:solidFill>
                <a:ea typeface="+mn-ea"/>
                <a:cs typeface="+mn-cs"/>
              </a:rPr>
              <a:t> code sample demo Summary: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MT-SAFE operations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IPC-SAFE operations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IPC-ATOMIC operations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ZERO-COPY  (*)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GC-Free Marshalling/De-Marshalling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Ambition to provide the symmetry of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java.util.concurrent.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* API support across native Linux processes (</a:t>
            </a: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not just Threads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!)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Nanosecond transport latency (</a:t>
            </a: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stay tuned for details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)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sz="1000" i="1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1000" i="1" dirty="0">
                <a:solidFill>
                  <a:schemeClr val="tx1"/>
                </a:solidFill>
                <a:ea typeface="+mn-ea"/>
                <a:cs typeface="+mn-cs"/>
              </a:rPr>
              <a:t>*  (note on Map&lt;K,V &gt; type domain support status).</a:t>
            </a:r>
          </a:p>
          <a:p>
            <a:pPr marL="342900" indent="-342900">
              <a:buFontTx/>
              <a:buChar char="-"/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89" r="-21989"/>
          <a:stretch>
            <a:fillRect/>
          </a:stretch>
        </p:blipFill>
        <p:spPr bwMode="auto">
          <a:xfrm>
            <a:off x="-990600" y="990600"/>
            <a:ext cx="11179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21989" r="-2198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Performance Results: CHM vs. SHM</a:t>
            </a:r>
            <a:br>
              <a:rPr lang="en-GB" altLang="en-US" sz="1600" b="1"/>
            </a:br>
            <a:r>
              <a:rPr lang="en-GB" altLang="en-US" sz="1600"/>
              <a:t>On Linux 14.04, dual E5-2650 v2 @ 2.60GHz, 128 GB memory, each entry updated 32 times.</a:t>
            </a:r>
            <a:br>
              <a:rPr lang="en-GB" altLang="en-US" sz="1600"/>
            </a:br>
            <a:endParaRPr lang="en-GB" altLang="en-US" sz="160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ConcurrentHashMap -Xmx110g -Xms110g -verbose:gc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 dirty="0"/>
              <a:t>Performance Results: CHM vs. SHM</a:t>
            </a:r>
            <a:br>
              <a:rPr lang="en-GB" altLang="en-US" sz="1600" b="1" dirty="0"/>
            </a:br>
            <a:r>
              <a:rPr lang="en-GB" altLang="en-US" sz="1600" dirty="0"/>
              <a:t>On Linux 14.04, dual E5-2650 v2 @ 2.60GHz, 128 GB memory, each entry updated 32 times.</a:t>
            </a:r>
            <a:br>
              <a:rPr lang="en-GB" altLang="en-US" sz="1600" dirty="0"/>
            </a:br>
            <a:endParaRPr lang="en-GB" altLang="en-US" sz="1600" dirty="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" name="AutoShape 2" descr="imap://bendcotton%40gmail%2Ecom@imap.googlemail.com:993/fetch%3EUID%3E/INBOX%3E80027?part=1.2&amp;type=image/jpeg&amp;filename=Slide-22_v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p://bendcotton%40gmail%2Ecom@imap.googlemail.com:993/fetch%3EUID%3E/INBOX%3E80027?part=1.2&amp;type=image/jpeg&amp;filename=Slide-22_v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7" y="685800"/>
            <a:ext cx="80200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OpenHFT as an Off-Heap JCACHE Provider (e.g. RedHat JDG Infinispan)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1700"/>
            <a:ext cx="80772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31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OpenHFT empowers developers </a:t>
            </a:r>
            <a:r>
              <a:rPr lang="en-US" altLang="en-US" sz="1800"/>
              <a:t>to use OpenJDK and Native Linux OS to 100%  protect their medium-lived Java Collections (ChronicleMap) from being impacted by STW GC pauses.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7200" y="21336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7900"/>
            <a:ext cx="78390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19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cs typeface="Arial" charset="0"/>
              </a:rPr>
              <a:t>PART 2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2536825"/>
            <a:ext cx="81534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OpenHFT as an Advanced Java IPC Transport Provider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(That’s right folks! UDP/TCP now joined by </a:t>
            </a:r>
            <a:br>
              <a:rPr lang="en-US" altLang="en-US" sz="2000" b="1">
                <a:solidFill>
                  <a:srgbClr val="595959"/>
                </a:solidFill>
                <a:cs typeface="Arial" charset="0"/>
              </a:rPr>
            </a:b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native Linux /dev/shm IPC)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>
              <a:solidFill>
                <a:srgbClr val="595959"/>
              </a:solidFill>
              <a:cs typeface="Arial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OSI Model of Networking Layers: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-3033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033" r="-303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altLang="en-US" sz="2000" b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7 Sockets Direct Protocol:  Delivering  SDP/IB as a Transport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" r="-3403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403" r="-34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altLang="en-US" sz="1800" b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7 Sockets Direct Protocol: Delivering to Java its first RDMA capability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7" r="-8467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8467" r="-846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Intel iWARP: potential to empower Java 9 with SDP/10gE as a Transport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With SDP/10gE Java 9 will be able to deliver RDMA to the Java Ethernet masses!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" b="-2002"/>
          <a:stretch>
            <a:fillRect/>
          </a:stretch>
        </p:blipFill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2002" b="-200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Simple Remedy? 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Design Java developments and deployments so that medium-lived Collections (e.g. that “old dog” HashMap) object instance(s)  are taught a “new trick” …. That “new trick” is simple: take HashMap </a:t>
            </a:r>
            <a:r>
              <a:rPr lang="en-US" altLang="en-US" sz="1800" i="1"/>
              <a:t>completely</a:t>
            </a:r>
            <a:r>
              <a:rPr lang="en-US" altLang="en-US" sz="1800"/>
              <a:t> Off-Heap.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57200" y="21336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86000"/>
            <a:ext cx="4084637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65325"/>
            <a:ext cx="245745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971550" y="5054600"/>
            <a:ext cx="1143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charset="0"/>
              </a:rPr>
              <a:t>The Heap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6934200" y="2286000"/>
            <a:ext cx="1905000" cy="1371600"/>
          </a:xfrm>
          <a:prstGeom prst="wedgeEllipseCallout">
            <a:avLst>
              <a:gd name="adj1" fmla="val -84852"/>
              <a:gd name="adj2" fmla="val 56764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FFFF"/>
                </a:solidFill>
                <a:latin typeface="Calibri" charset="0"/>
              </a:rPr>
              <a:t>Good Boy!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FFFF"/>
                </a:solidFill>
                <a:latin typeface="Calibri" charset="0"/>
              </a:rPr>
              <a:t>Off-Heap you go …</a:t>
            </a:r>
          </a:p>
        </p:txBody>
      </p:sp>
      <p:sp>
        <p:nvSpPr>
          <p:cNvPr id="5129" name="TextBox 8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as a /dev/shm IPC Transport Provider: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09600" y="5554663"/>
            <a:ext cx="807720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peter.lawrey@higherfrequencytrading.com</a:t>
            </a: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2895600" y="1219200"/>
            <a:ext cx="5562600" cy="2667000"/>
          </a:xfrm>
          <a:prstGeom prst="wedgeEllipseCallout">
            <a:avLst>
              <a:gd name="adj1" fmla="val -49560"/>
              <a:gd name="adj2" fmla="val 68736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“I want to be disruptive rather than rehash or just slightly improve existing products.”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			        08/14/2014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5257800" y="4876800"/>
            <a:ext cx="3276600" cy="990600"/>
          </a:xfrm>
          <a:prstGeom prst="wedgeEllipseCallout">
            <a:avLst>
              <a:gd name="adj1" fmla="val 26523"/>
              <a:gd name="adj2" fmla="val 9497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   Ah, the glory!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as a /dev/shm IPC Transport Provider: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ZERO COPY  capability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Advanced BytesMarshallable  impl of Externalizable – for CBV Copy tolerant parts of Liquidity Risk AE.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ZERO GC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CAPACITY LIMITED ONLY BY PHYSICAL RAM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JPM Tests  show= Mean 350 nano-second /dev/shm  latency  (ZC  Entry&lt;K,V&gt; transport, RDR_DIM Mock)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altLang="en-US" sz="1700" b="1" u="sng">
                <a:solidFill>
                  <a:srgbClr val="C00000"/>
                </a:solidFill>
              </a:rPr>
              <a:t>NO  immediate </a:t>
            </a:r>
            <a:r>
              <a:rPr lang="en-US" altLang="en-US" sz="1700" b="1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C00000"/>
                </a:solidFill>
              </a:rPr>
              <a:t>NOT YET ADAPTED w/in RedHat JDG as JSR-107 compliant Cache&lt;K,V&gt; Operand. 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C00000"/>
              </a:solidFill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PROOF IS IN THE TEST RESULTS:  What do we get using OpenHFT vs.  RedHat JDG? 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indent="-282575"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OpenHFT  /dev/shm/SharedHashMap&lt;K,V&gt;  as operand provider: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To try , run the following command in 2 separated terminals ( (rm /dev/shm/*)  Left player must be started first!):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java \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	org.junit.runner.JUnitCore \  	net.openhft.collections.fromdocs.com.jpmorgan.pingpong_latency.PingPongPlayerLeft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endParaRPr lang="en-US" altLang="en-US" sz="1300" b="1"/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java \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	 org.junit.runner.JUnitCore \ 	net.openhft.collections.fromdocs.com.jpmorgan.pingpong_latency.PingPongPlayerRight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32424: 1 x _bondEntryV.getCoupon() (last _couponL=[5.00 %]) </a:t>
            </a:r>
            <a:r>
              <a:rPr lang="en-US" altLang="en-US" sz="1700" b="1">
                <a:solidFill>
                  <a:srgbClr val="1F497D"/>
                </a:solidFill>
              </a:rPr>
              <a:t>in 37.0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32425: 1 x _bondEntryV.getCoupon() (last _couponL=[5.00 %]) </a:t>
            </a:r>
            <a:r>
              <a:rPr lang="en-US" altLang="en-US" sz="1700" b="1">
                <a:solidFill>
                  <a:srgbClr val="1F497D"/>
                </a:solidFill>
              </a:rPr>
              <a:t>in 37.5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>
              <a:solidFill>
                <a:srgbClr val="1F49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32423: 1 x _bondEntryV.getCoupon() (last _couponR=[4.00 %]) </a:t>
            </a:r>
            <a:r>
              <a:rPr lang="en-US" altLang="en-US" sz="1700" b="1">
                <a:solidFill>
                  <a:srgbClr val="1F497D"/>
                </a:solidFill>
              </a:rPr>
              <a:t>in 37.0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32424: 1 x _bondEntryV.getCoupon() (last _couponR=[4.00 %]) </a:t>
            </a:r>
            <a:r>
              <a:rPr lang="en-US" altLang="en-US" sz="1700" b="1">
                <a:solidFill>
                  <a:srgbClr val="1F497D"/>
                </a:solidFill>
              </a:rPr>
              <a:t>in 31.0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1F49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1F497D"/>
                </a:solidFill>
              </a:rPr>
              <a:t>Full results at </a:t>
            </a:r>
            <a:r>
              <a:rPr lang="en-US" altLang="en-US" sz="1700" b="1">
                <a:solidFill>
                  <a:srgbClr val="CCCCFF"/>
                </a:solidFill>
                <a:hlinkClick r:id="rId3"/>
              </a:rPr>
              <a:t>https://github.com/Cotton-Ben/HugeCollections/tree/master/collections/src/test/java/net/openhft/collections/fromdocs/com/jpmorgan/pingpong_latency</a:t>
            </a:r>
            <a:r>
              <a:rPr lang="en-US" altLang="en-US" sz="1700" b="1">
                <a:solidFill>
                  <a:srgbClr val="1F497D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1F497D"/>
              </a:solidFill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 /dev/shm/SharedHashMap&lt;K,V&gt;  as operand provider: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" r="-1105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1105" r="-11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PROOF IS IN THE TEST RESULTS:  What do we get using OpenHFT vs.  RedHat JDG? 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b="1" smtClean="0">
                <a:solidFill>
                  <a:srgbClr val="00B050"/>
                </a:solidFill>
              </a:rPr>
              <a:t>RedHat JDG and JCACHE&lt;K,V&gt; as operand provider: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To try with a </a:t>
            </a:r>
            <a:r>
              <a:rPr lang="en-US" altLang="en-US" sz="1700" i="1" smtClean="0">
                <a:solidFill>
                  <a:srgbClr val="595959"/>
                </a:solidFill>
              </a:rPr>
              <a:t>distributed</a:t>
            </a:r>
            <a:r>
              <a:rPr lang="en-US" altLang="en-US" sz="1700" smtClean="0">
                <a:solidFill>
                  <a:srgbClr val="595959"/>
                </a:solidFill>
              </a:rPr>
              <a:t> cache, run the following command in separated terminals: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java  \ 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      	 -cp "target/classes:target/dependency/*“ \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org.infinispan.quickstart.clusteredcache.Node \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-d LEFT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java  \ 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      	 -cp "target/classes:target/dependency/*“ \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org.infinispan.quickstart.clusteredcache.Node \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-d RIGHT</a:t>
            </a:r>
          </a:p>
          <a:p>
            <a:pPr marL="741363" lvl="1"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1F497D"/>
                </a:solidFill>
              </a:rPr>
              <a:t>counter=[217924] cache.put('369604103',3.000%); took </a:t>
            </a:r>
            <a:r>
              <a:rPr lang="en-US" altLang="en-US" sz="1700" b="1" smtClean="0">
                <a:solidFill>
                  <a:srgbClr val="1F497D"/>
                </a:solidFill>
              </a:rPr>
              <a:t>92,599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1F497D"/>
                </a:solidFill>
              </a:rPr>
              <a:t>counter=[217925] cache.put('369604103',6.000%); took </a:t>
            </a:r>
            <a:r>
              <a:rPr lang="en-US" altLang="en-US" sz="1700" b="1" smtClean="0">
                <a:solidFill>
                  <a:srgbClr val="1F497D"/>
                </a:solidFill>
              </a:rPr>
              <a:t>90,062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b="1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counter=[42529] fl=[5%] = cache.get('369604103'); took </a:t>
            </a:r>
            <a:r>
              <a:rPr lang="en-US" altLang="en-US" sz="1700" b="1" smtClean="0">
                <a:solidFill>
                  <a:srgbClr val="595959"/>
                </a:solidFill>
              </a:rPr>
              <a:t>52,624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counter=[42530] fl=[6%] = cache.get('369604103'); took </a:t>
            </a:r>
            <a:r>
              <a:rPr lang="en-US" altLang="en-US" sz="1700" b="1" smtClean="0">
                <a:solidFill>
                  <a:srgbClr val="595959"/>
                </a:solidFill>
              </a:rPr>
              <a:t>47,981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b="1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b="1" smtClean="0">
                <a:solidFill>
                  <a:srgbClr val="1F497D"/>
                </a:solidFill>
              </a:rPr>
              <a:t>( full results at </a:t>
            </a:r>
            <a:r>
              <a:rPr lang="en-US" altLang="en-US" sz="1700" b="1" smtClean="0">
                <a:solidFill>
                  <a:srgbClr val="CCCCFF"/>
                </a:solidFill>
                <a:hlinkClick r:id="rId3"/>
              </a:rPr>
              <a:t>https://github.com/Cotton-Ben/infinispan-quickstart/tree/master/clustered-cache</a:t>
            </a:r>
            <a:r>
              <a:rPr lang="en-US" altLang="en-US" sz="1700" b="1" smtClean="0">
                <a:solidFill>
                  <a:srgbClr val="1F497D"/>
                </a:solidFill>
              </a:rPr>
              <a:t> )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RedHat JDG and JCACHE&lt;K,V&gt; as operand provider  (1,000x slower)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9" b="-6369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6369" b="-63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C00000"/>
                </a:solidFill>
              </a:rPr>
              <a:t>Bottom Line =  </a:t>
            </a:r>
            <a:r>
              <a:rPr lang="en-US" altLang="en-US" sz="1700"/>
              <a:t>Tests by Real-Time Liquidity Risk Technology AggEng team imperically demonstrate that OpenHFT off-heap over /dev/shm IPC transport is 1,000x faster than RedHat JDG on-heap over UDP OSI-Loopback IPC transport.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C00000"/>
                </a:solidFill>
              </a:rPr>
              <a:t>IMMEDIATE NEXT STEPS: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i="1">
                <a:solidFill>
                  <a:srgbClr val="C00000"/>
                </a:solidFill>
              </a:rPr>
              <a:t>NO DOUBT ABOUT IT = </a:t>
            </a:r>
            <a:r>
              <a:rPr lang="en-US" altLang="en-US" sz="1700" i="1"/>
              <a:t>We need the OpenHFT off heap capability made available to us via the RedHat JDG product and its JCACHE API!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Mircea re: adapting Peter’s OpenHFT SHM as RedHat JDG interoperable JSR-107 Cache&lt;K,V&gt;.  RedHat customer support case?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Bela re: “short circuiting” all node </a:t>
            </a:r>
            <a:r>
              <a:rPr lang="en-US" altLang="en-US" sz="170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altLang="en-US" sz="1700"/>
              <a:t> node transport resolution to use /dev/shm IPC as transport (instead of TCP/UDP) whenever possible … RedHat customer support case?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Peter re: supporting above with OpenHFT as the Off-Heap provider.  JPM retain OpenHFT  via support subscription?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Continued commits/time planning re: Ben, Dmitry, Xiao efforts to maintained Fork’d repo and build sound/complete/confirming tests.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cs typeface="Arial" charset="0"/>
              </a:rPr>
              <a:t>THE END</a:t>
            </a:r>
            <a:br>
              <a:rPr lang="en-US" altLang="en-US" sz="2800">
                <a:solidFill>
                  <a:srgbClr val="595959"/>
                </a:solidFill>
                <a:cs typeface="Arial" charset="0"/>
              </a:rPr>
            </a:br>
            <a:endParaRPr lang="en-US" altLang="en-US" sz="28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Note:  For </a:t>
            </a:r>
            <a:r>
              <a:rPr lang="en-GB" altLang="en-US" sz="2000" b="1" i="1">
                <a:solidFill>
                  <a:srgbClr val="595959"/>
                </a:solidFill>
                <a:cs typeface="Arial" charset="0"/>
              </a:rPr>
              <a:t>all things </a:t>
            </a: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re OpenHFT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595959"/>
                </a:solidFill>
                <a:cs typeface="Arial" charset="0"/>
              </a:rPr>
              <a:t>Please contact: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CCCCFF"/>
                </a:solidFill>
                <a:cs typeface="Arial" charset="0"/>
                <a:hlinkClick r:id="rId3"/>
              </a:rPr>
              <a:t>Peter.Lawrey@higherfrequencytrading.com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CCCCFF"/>
                </a:solidFill>
                <a:cs typeface="Arial" charset="0"/>
                <a:hlinkClick r:id="rId4"/>
              </a:rPr>
              <a:t>www.openhft.net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 i="1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Peter.Lawrey@higherfrequencytrading.com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www.openhft.net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8001000" y="64008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But What kind of HashMap are we putting Off-Heap?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39775" indent="-282575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java.util.HashMap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Collections.synchronizedMap( java.util.HashMap );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java.util.concurrent.ConcurrentHashMap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something entirely different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1" smtClean="0">
                <a:solidFill>
                  <a:srgbClr val="595959"/>
                </a:solidFill>
              </a:rPr>
              <a:t>ANSWER:   something very different (indeed)!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b="1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OpenHFT’s Chronicle Map SOLUTION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net.openhft.chronicle.map.ChronicleMap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What </a:t>
            </a:r>
            <a:r>
              <a:rPr lang="en-US" altLang="en-US" sz="2000" b="1" i="1"/>
              <a:t>exactly</a:t>
            </a:r>
            <a:r>
              <a:rPr lang="en-US" altLang="en-US" sz="2000" b="1"/>
              <a:t> is OpenHFT?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55600" indent="-1778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355600" indent="-1778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100% Open Source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Designed to empower  Higher Frequency Trading (HFT)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CCCCFF"/>
                </a:solidFill>
                <a:hlinkClick r:id="rId3"/>
              </a:rPr>
              <a:t>https://github.com/OpenHFT</a:t>
            </a:r>
            <a:r>
              <a:rPr lang="en-US" altLang="en-US" sz="1600" smtClean="0">
                <a:solidFill>
                  <a:srgbClr val="595959"/>
                </a:solidFill>
              </a:rPr>
              <a:t>   (developer source repo)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CCCCFF"/>
                </a:solidFill>
                <a:hlinkClick r:id="rId4"/>
              </a:rPr>
              <a:t>http://www.openhft.net</a:t>
            </a:r>
            <a:r>
              <a:rPr lang="en-US" altLang="en-US" sz="1600" smtClean="0">
                <a:solidFill>
                  <a:srgbClr val="595959"/>
                </a:solidFill>
              </a:rPr>
              <a:t>   (Products. Services. Training)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Provides modules that empower ultra low latency Java deployments to achieve REAL-TIME compliance (with even their strictest of SLAs)</a:t>
            </a:r>
          </a:p>
          <a:p>
            <a:pPr marL="357188" lvl="1" indent="-176213">
              <a:spcBef>
                <a:spcPts val="400"/>
              </a:spcBef>
              <a:buClrTx/>
              <a:buFontTx/>
              <a:buNone/>
              <a:defRPr/>
            </a:pPr>
            <a:endParaRPr lang="en-US" altLang="en-US" sz="1600" smtClean="0">
              <a:solidFill>
                <a:srgbClr val="595959"/>
              </a:solidFill>
            </a:endParaRP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Java-Lang</a:t>
            </a:r>
            <a:r>
              <a:rPr lang="en-US" altLang="en-US" sz="1600" smtClean="0">
                <a:solidFill>
                  <a:srgbClr val="595959"/>
                </a:solidFill>
              </a:rPr>
              <a:t>  (Marshalling / GC Free De-Marshalling / Thread-SAFE / IPC-SAFE / Off-Heap/ 64-bit ByteBuffers)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Chronicle-Queue </a:t>
            </a:r>
            <a:r>
              <a:rPr lang="en-US" altLang="en-US" sz="1600" smtClean="0">
                <a:solidFill>
                  <a:srgbClr val="595959"/>
                </a:solidFill>
              </a:rPr>
              <a:t> (persisted low-latency Queue messaging and Logging)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Chroncile-Map</a:t>
            </a:r>
            <a:r>
              <a:rPr lang="en-US" altLang="en-US" sz="1600" smtClean="0">
                <a:solidFill>
                  <a:srgbClr val="595959"/>
                </a:solidFill>
              </a:rPr>
              <a:t> (ChronicleMap, Thread-SAFE/IPC-SAFE/Off-Heap)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Chronicle-Engine</a:t>
            </a:r>
            <a:r>
              <a:rPr lang="en-US" altLang="en-US" sz="1600" smtClean="0">
                <a:solidFill>
                  <a:srgbClr val="595959"/>
                </a:solidFill>
              </a:rPr>
              <a:t> Fast Data Framework.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Java-Runtime-Compiler</a:t>
            </a:r>
            <a:r>
              <a:rPr lang="en-US" altLang="en-US" sz="1600" smtClean="0">
                <a:solidFill>
                  <a:srgbClr val="595959"/>
                </a:solidFill>
              </a:rPr>
              <a:t> (builds OpenHFT native impl classes – in process – </a:t>
            </a:r>
            <a:br>
              <a:rPr lang="en-US" altLang="en-US" sz="1600" smtClean="0">
                <a:solidFill>
                  <a:srgbClr val="595959"/>
                </a:solidFill>
              </a:rPr>
            </a:br>
            <a:r>
              <a:rPr lang="en-US" altLang="en-US" sz="1600" smtClean="0">
                <a:solidFill>
                  <a:srgbClr val="595959"/>
                </a:solidFill>
              </a:rPr>
              <a:t>of user supplied JBI interfaces)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Java-Thread-Affinity</a:t>
            </a:r>
            <a:r>
              <a:rPr lang="en-US" altLang="en-US" sz="1600" smtClean="0">
                <a:solidFill>
                  <a:srgbClr val="595959"/>
                </a:solidFill>
              </a:rPr>
              <a:t>  (allows JVM Threads to be pinned by affinity to specific </a:t>
            </a:r>
            <a:br>
              <a:rPr lang="en-US" altLang="en-US" sz="1600" smtClean="0">
                <a:solidFill>
                  <a:srgbClr val="595959"/>
                </a:solidFill>
              </a:rPr>
            </a:br>
            <a:r>
              <a:rPr lang="en-US" altLang="en-US" sz="1600" smtClean="0">
                <a:solidFill>
                  <a:srgbClr val="595959"/>
                </a:solidFill>
              </a:rPr>
              <a:t>OS cpus)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TransFIX </a:t>
            </a:r>
            <a:r>
              <a:rPr lang="en-US" altLang="en-US" sz="1600" smtClean="0">
                <a:solidFill>
                  <a:srgbClr val="595959"/>
                </a:solidFill>
              </a:rPr>
              <a:t>(ultra low latency FIX engine)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What </a:t>
            </a:r>
            <a:r>
              <a:rPr lang="en-US" altLang="en-US" sz="2000" b="1" i="1"/>
              <a:t>really</a:t>
            </a:r>
            <a:r>
              <a:rPr lang="en-US" altLang="en-US" sz="2000" b="1"/>
              <a:t> is OpenHFT?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55600" indent="-2698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OpenHFT is a 100%  OSS solution that empowers Java developers to deliver the highest performing and most flexible </a:t>
            </a:r>
          </a:p>
          <a:p>
            <a:pPr>
              <a:spcBef>
                <a:spcPts val="700"/>
              </a:spcBef>
              <a:buClrTx/>
              <a:buFontTx/>
              <a:buNone/>
              <a:defRPr/>
            </a:pPr>
            <a:endParaRPr lang="en-US" altLang="en-US" sz="2800" smtClean="0">
              <a:solidFill>
                <a:srgbClr val="595959"/>
              </a:solidFill>
            </a:endParaRPr>
          </a:p>
          <a:p>
            <a:pPr lvl="1">
              <a:spcBef>
                <a:spcPts val="7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2800" b="1" smtClean="0">
                <a:solidFill>
                  <a:srgbClr val="595959"/>
                </a:solidFill>
              </a:rPr>
              <a:t>Data Locality (Optimised memory layout)</a:t>
            </a:r>
          </a:p>
          <a:p>
            <a:pPr marL="357188" lvl="1" indent="-268288">
              <a:spcBef>
                <a:spcPts val="700"/>
              </a:spcBef>
              <a:buClrTx/>
              <a:buFontTx/>
              <a:buNone/>
              <a:defRPr/>
            </a:pPr>
            <a:endParaRPr lang="en-US" altLang="en-US" sz="2800" smtClean="0">
              <a:solidFill>
                <a:srgbClr val="595959"/>
              </a:solidFill>
            </a:endParaRPr>
          </a:p>
          <a:p>
            <a:pPr marL="358775" lvl="1" indent="-266700">
              <a:spcBef>
                <a:spcPts val="350"/>
              </a:spcBef>
              <a:buClrTx/>
              <a:buFontTx/>
              <a:buNone/>
              <a:defRPr/>
            </a:pPr>
            <a:r>
              <a:rPr lang="en-US" altLang="en-US" sz="1400" smtClean="0">
                <a:solidFill>
                  <a:srgbClr val="595959"/>
                </a:solidFill>
              </a:rPr>
              <a:t>And</a:t>
            </a:r>
          </a:p>
          <a:p>
            <a:pPr marL="357188" lvl="1" indent="-268288">
              <a:spcBef>
                <a:spcPts val="350"/>
              </a:spcBef>
              <a:buClrTx/>
              <a:buFontTx/>
              <a:buNone/>
              <a:defRPr/>
            </a:pPr>
            <a:endParaRPr lang="en-US" altLang="en-US" sz="1400" smtClean="0">
              <a:solidFill>
                <a:srgbClr val="595959"/>
              </a:solidFill>
            </a:endParaRPr>
          </a:p>
          <a:p>
            <a:pPr lvl="1">
              <a:spcBef>
                <a:spcPts val="7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2800" b="1" smtClean="0">
                <a:solidFill>
                  <a:srgbClr val="595959"/>
                </a:solidFill>
              </a:rPr>
              <a:t>Data IPC Transport (</a:t>
            </a:r>
            <a:r>
              <a:rPr lang="en-US" altLang="en-US" sz="2800" b="1" i="1" smtClean="0">
                <a:solidFill>
                  <a:srgbClr val="595959"/>
                </a:solidFill>
              </a:rPr>
              <a:t>waaay</a:t>
            </a:r>
            <a:r>
              <a:rPr lang="en-US" altLang="en-US" sz="2800" b="1" smtClean="0">
                <a:solidFill>
                  <a:srgbClr val="595959"/>
                </a:solidFill>
              </a:rPr>
              <a:t> faster than UDP/TCP)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Capabilities.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800">
                <a:solidFill>
                  <a:srgbClr val="595959"/>
                </a:solidFill>
                <a:cs typeface="Arial" charset="0"/>
              </a:rPr>
              <a:t>PART 1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OpenHFT as an Advanced Java Data Locality Provider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(That’s right folks! We’re going Off-Heap)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java.util.HashMap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45" r="-7545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7545" r="-754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Collections.synchronizedMap( java.util.HashMap );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1074</Words>
  <Application>Microsoft Office PowerPoint</Application>
  <PresentationFormat>On-screen Show (4:3)</PresentationFormat>
  <Paragraphs>216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Lawrey</dc:creator>
  <cp:lastModifiedBy>Ben Cotton</cp:lastModifiedBy>
  <cp:revision>72</cp:revision>
  <cp:lastPrinted>1601-01-01T00:00:00Z</cp:lastPrinted>
  <dcterms:created xsi:type="dcterms:W3CDTF">2014-11-04T06:00:36Z</dcterms:created>
  <dcterms:modified xsi:type="dcterms:W3CDTF">2015-01-27T16:36:49Z</dcterms:modified>
</cp:coreProperties>
</file>