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2" d="100"/>
          <a:sy n="112" d="100"/>
        </p:scale>
        <p:origin x="-5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FE96-598B-4805-8453-C8BAF5D5A077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421F-AEC5-490B-A561-5FE041159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mailto:Peter.Lawrey@higherfrequencytrading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/tree/master/clustered-cache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hft.net/" TargetMode="External"/><Relationship Id="rId2" Type="http://schemas.openxmlformats.org/officeDocument/2006/relationships/hyperlink" Target="mailto:Peter.Lawrey@higherfrequencytrading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www.openhft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9124" y="6248400"/>
            <a:ext cx="2150076" cy="441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8288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Advanced Java Data Locality and Data IPC Transport Solutions: 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An Introduction to </a:t>
            </a:r>
            <a:r>
              <a:rPr lang="en-US" sz="2400" b="1" dirty="0" err="1" smtClean="0"/>
              <a:t>OpenHFT</a:t>
            </a:r>
            <a:endParaRPr lang="en-US" sz="2400" b="1" dirty="0" smtClean="0"/>
          </a:p>
          <a:p>
            <a:pPr algn="ctr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191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Ben.Cotton@jpmorgan.com</a:t>
            </a:r>
          </a:p>
          <a:p>
            <a:r>
              <a:rPr lang="en-US" dirty="0" smtClean="0"/>
              <a:t>Nov 13, 2014</a:t>
            </a:r>
          </a:p>
          <a:p>
            <a:endParaRPr lang="en-US" dirty="0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3514725" cy="84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21506" name="Picture 2" descr="http://www.infoq.com/resource/articles/Open-JDK-and-HashMap-Off-Heap/en/resources/Fig5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14400"/>
            <a:ext cx="7248525" cy="5119473"/>
          </a:xfrm>
          <a:prstGeom prst="rect">
            <a:avLst/>
          </a:prstGeom>
          <a:noFill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infoq.com/resource/articles/Open-JDK-and-HashMap-Off-Heap/en/resources/Fig6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96250" cy="4591051"/>
          </a:xfrm>
          <a:prstGeom prst="rect">
            <a:avLst/>
          </a:prstGeom>
          <a:noFill/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infoq.com/resource/articles/Open-JDK-and-HashMap-Off-Heap/en/resources/1Fig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079779" cy="4800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7200" y="2286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Java Heap Layout: </a:t>
            </a:r>
            <a:r>
              <a:rPr lang="en-US" sz="2400" b="1" i="1" dirty="0"/>
              <a:t>Through the Generations</a:t>
            </a:r>
            <a:r>
              <a:rPr lang="en-US" sz="2400" b="1" dirty="0"/>
              <a:t> View</a:t>
            </a: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raw.githubusercontent.com/Cotton-Ben/OpenHFT/master/doc/Infoq=OpenHFT-SHM-As-ZERO-COPY-Java-IPC-Cap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8565" y="609600"/>
            <a:ext cx="8384365" cy="59563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:  Off-Heap </a:t>
            </a:r>
            <a:r>
              <a:rPr lang="en-US" sz="2400" b="1" dirty="0" err="1" smtClean="0"/>
              <a:t>SharedHashMap</a:t>
            </a:r>
            <a:r>
              <a:rPr lang="en-US" sz="2400" b="1" dirty="0" smtClean="0"/>
              <a:t>  … an </a:t>
            </a:r>
            <a:r>
              <a:rPr lang="en-US" sz="2400" b="1" dirty="0"/>
              <a:t>A</a:t>
            </a:r>
            <a:r>
              <a:rPr lang="en-US" sz="2400" b="1" dirty="0" smtClean="0"/>
              <a:t>rchitectural View 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200400"/>
            <a:ext cx="762000" cy="35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 descr="ChronicleMap_100px_Rev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3352800"/>
            <a:ext cx="495300" cy="723900"/>
          </a:xfrm>
          <a:prstGeom prst="rect">
            <a:avLst/>
          </a:prstGeom>
          <a:noFill/>
        </p:spPr>
      </p:pic>
      <p:pic>
        <p:nvPicPr>
          <p:cNvPr id="25605" name="Picture 5" descr="ChronicleMap_100px_Rev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3200400"/>
            <a:ext cx="457200" cy="952500"/>
          </a:xfrm>
          <a:prstGeom prst="rect">
            <a:avLst/>
          </a:prstGeom>
          <a:noFill/>
        </p:spPr>
      </p:pic>
      <p:pic>
        <p:nvPicPr>
          <p:cNvPr id="25607" name="Picture 7" descr="ChronicleMap_100px_Rev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267200"/>
            <a:ext cx="6477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153400" cy="587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#1 (PID 1)</a:t>
            </a:r>
            <a:endParaRPr lang="en-US" sz="2400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095375"/>
            <a:ext cx="8334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#2 (PID 1)</a:t>
            </a:r>
            <a:endParaRPr lang="en-US" sz="24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077200" cy="4572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#3 (PID 1)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ChronicleMap_100px_Rev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905000"/>
            <a:ext cx="952500" cy="914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00600" y="22860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net.openhft.collections.SharedHashMap</a:t>
            </a:r>
            <a:r>
              <a:rPr lang="en-US" sz="1400" dirty="0" smtClean="0"/>
              <a:t>&lt;K,V&gt;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1219200"/>
            <a:ext cx="8372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#4   (PID 2)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8867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#5   (PID 2)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(PID 2)</a:t>
            </a:r>
            <a:endParaRPr lang="en-US" sz="24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81025"/>
            <a:ext cx="8763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4.bp.blogspot.com/-upwza0_lLn4/TmXB4lKkPKI/AAAAAAAAAHY/9lA7VYCmSkI/s1600/heap_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620000" cy="4724400"/>
          </a:xfrm>
          <a:prstGeom prst="rect">
            <a:avLst/>
          </a:prstGeom>
          <a:noFill/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28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real-time Java deployments (with the strictest SLAs) the problem of  JVM “Stop the World” GC activity (on medium-lived on-Heap objects) is a MONSTROUS problem.</a:t>
            </a:r>
            <a:endParaRPr lang="en-US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(continued PID 2)</a:t>
            </a:r>
            <a:endParaRPr lang="en-US" sz="2400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66813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3915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SharedHashMap </a:t>
            </a:r>
            <a:r>
              <a:rPr kumimoji="0" lang="en-US" sz="1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-verbose:gc -Xmx64m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7791450" cy="515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391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infoq.com/resource/articles/Open-JDK-and-HashMap-Off-Heap/en/resources/Fig10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991600" cy="5867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OpenHFT</a:t>
            </a:r>
            <a:r>
              <a:rPr lang="en-US" sz="2000" b="1" dirty="0" smtClean="0"/>
              <a:t> as an Off-Heap JCACHE Provider (e.g. </a:t>
            </a:r>
            <a:r>
              <a:rPr lang="en-US" sz="2000" b="1" dirty="0" err="1" smtClean="0"/>
              <a:t>RedHat</a:t>
            </a:r>
            <a:r>
              <a:rPr lang="en-US" sz="2000" b="1" dirty="0" smtClean="0"/>
              <a:t> JDG Infinispan)</a:t>
            </a:r>
            <a:endParaRPr lang="en-US" sz="2000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 descr="ChronicleMap_100px_Re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819400"/>
            <a:ext cx="7620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infoq.com/resource/articles/Open-JDK-and-HashMap-Off-Heap/en/resources/Fig11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39075" cy="34861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533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empowers developers </a:t>
            </a:r>
            <a:r>
              <a:rPr lang="en-US" dirty="0" smtClean="0"/>
              <a:t>to use </a:t>
            </a:r>
            <a:r>
              <a:rPr lang="en-US" dirty="0" err="1" smtClean="0"/>
              <a:t>OpenJDK</a:t>
            </a:r>
            <a:r>
              <a:rPr lang="en-US" dirty="0"/>
              <a:t> </a:t>
            </a:r>
            <a:r>
              <a:rPr lang="en-US" dirty="0" smtClean="0"/>
              <a:t>and Native Linux OS to 100%  protect their medium-lived Java Collections (</a:t>
            </a:r>
            <a:r>
              <a:rPr lang="en-US" dirty="0" err="1" smtClean="0"/>
              <a:t>SharedHashMap</a:t>
            </a:r>
            <a:r>
              <a:rPr lang="en-US" dirty="0" smtClean="0"/>
              <a:t>) from being impacted by STW GC pauses.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ChronicleMap_100px_Rev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32766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2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IPC Transport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UDP/TCP now joined by native Linux /dev/</a:t>
            </a:r>
            <a:r>
              <a:rPr lang="en-US" sz="2800" b="1" dirty="0" err="1" smtClean="0"/>
              <a:t>shm</a:t>
            </a:r>
            <a:r>
              <a:rPr lang="en-US" sz="2800" b="1" dirty="0" smtClean="0"/>
              <a:t> IPC)</a:t>
            </a:r>
            <a:endParaRPr lang="en-US" sz="2800" b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990601"/>
            <a:ext cx="90392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OSI Model of Networking Layers: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infoq.com/resource/articles/Java-7-Sockets-Direct-Protocol/en/resources/InfiniBand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162800" cy="470509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 SDP/IB as a Transport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infoq.com/resource/articles/Java-7-Sockets-Direct-Protocol/en/resources/Fig2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5665"/>
            <a:ext cx="7772400" cy="571033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38200" y="228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to  Java its first RDMA capability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858250" cy="44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Intel </a:t>
            </a:r>
            <a:r>
              <a:rPr lang="en-US" b="1" dirty="0" err="1" smtClean="0"/>
              <a:t>iWARP</a:t>
            </a:r>
            <a:r>
              <a:rPr lang="en-US" b="1" dirty="0" smtClean="0"/>
              <a:t>:  potential to empower Java 9  with SDP/10gE as a Transport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with SDP/10gE  Java 9 will be able to deliver RDMA to the Java Ethernet masses!</a:t>
            </a:r>
            <a:endParaRPr lang="en-US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foq.com/resource/articles/Open-JDK-and-HashMap-Off-Heap/en/resources/Fig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267200" cy="3548958"/>
          </a:xfrm>
          <a:prstGeom prst="rect">
            <a:avLst/>
          </a:prstGeom>
          <a:noFill/>
        </p:spPr>
      </p:pic>
      <p:sp>
        <p:nvSpPr>
          <p:cNvPr id="1028" name="AutoShape 4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sr.photos3.fotosearch.com/bthumb/CSP/CSP993/k154392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2228850" cy="4362451"/>
          </a:xfrm>
          <a:prstGeom prst="rect">
            <a:avLst/>
          </a:prstGeom>
          <a:noFill/>
        </p:spPr>
      </p:pic>
      <p:sp>
        <p:nvSpPr>
          <p:cNvPr id="8" name="Arc 7"/>
          <p:cNvSpPr/>
          <p:nvPr/>
        </p:nvSpPr>
        <p:spPr>
          <a:xfrm>
            <a:off x="1828800" y="2286000"/>
            <a:ext cx="381000" cy="533400"/>
          </a:xfrm>
          <a:prstGeom prst="arc">
            <a:avLst>
              <a:gd name="adj1" fmla="val 133465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524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Simple Remedy?    </a:t>
            </a:r>
            <a:r>
              <a:rPr lang="en-US" dirty="0" smtClean="0"/>
              <a:t>Design Java developments and deployments so that medium-lived Collections (e.g. that “old dog” </a:t>
            </a:r>
            <a:r>
              <a:rPr lang="en-US" dirty="0" err="1" smtClean="0"/>
              <a:t>HashMap</a:t>
            </a:r>
            <a:r>
              <a:rPr lang="en-US" dirty="0" smtClean="0"/>
              <a:t>) object instance(s)  are taught a “new trick”   ….  that  “new trick” is simple:   take </a:t>
            </a:r>
            <a:r>
              <a:rPr lang="en-US" dirty="0" err="1" smtClean="0"/>
              <a:t>HashMap</a:t>
            </a:r>
            <a:r>
              <a:rPr lang="en-US" dirty="0" smtClean="0"/>
              <a:t>  </a:t>
            </a:r>
            <a:r>
              <a:rPr lang="en-US" i="1" dirty="0" smtClean="0"/>
              <a:t>completely</a:t>
            </a:r>
            <a:r>
              <a:rPr lang="en-US" dirty="0" smtClean="0"/>
              <a:t>  Off-Heap.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6553200" y="1676400"/>
            <a:ext cx="1981200" cy="1371600"/>
          </a:xfrm>
          <a:prstGeom prst="wedgeEllipseCallout">
            <a:avLst>
              <a:gd name="adj1" fmla="val -84853"/>
              <a:gd name="adj2" fmla="val 56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Boy!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Off-Heap you go …</a:t>
            </a:r>
            <a:endParaRPr lang="en-US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as a /dev/</a:t>
            </a:r>
            <a:r>
              <a:rPr lang="en-US" b="1" dirty="0" err="1" smtClean="0"/>
              <a:t>shm</a:t>
            </a:r>
            <a:r>
              <a:rPr lang="en-US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234" y="3505200"/>
            <a:ext cx="1735566" cy="2048935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2895600" y="1219200"/>
            <a:ext cx="5562600" cy="2667000"/>
          </a:xfrm>
          <a:prstGeom prst="wedgeEllipseCallout">
            <a:avLst>
              <a:gd name="adj1" fmla="val -49559"/>
              <a:gd name="adj2" fmla="val 6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“I want to be disruptive rather than rehash or just slightly improve existing products.”</a:t>
            </a:r>
          </a:p>
          <a:p>
            <a:endParaRPr lang="en-US" dirty="0" smtClean="0"/>
          </a:p>
          <a:p>
            <a:r>
              <a:rPr lang="en-US" dirty="0" smtClean="0"/>
              <a:t>			        08/14/2014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257800" y="4876800"/>
            <a:ext cx="3276600" cy="990600"/>
          </a:xfrm>
          <a:prstGeom prst="wedgeEllipseCallout">
            <a:avLst>
              <a:gd name="adj1" fmla="val 26522"/>
              <a:gd name="adj2" fmla="val 9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Ah, the glory!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86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Peter.Lawrey@higherfrequencytrading.com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Advanced </a:t>
            </a:r>
            <a:r>
              <a:rPr lang="en-US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err="1" smtClean="0">
                <a:solidFill>
                  <a:srgbClr val="00B050"/>
                </a:solidFill>
              </a:rPr>
              <a:t>impl</a:t>
            </a:r>
            <a:r>
              <a:rPr lang="en-US" b="1" dirty="0" smtClean="0">
                <a:solidFill>
                  <a:srgbClr val="00B050"/>
                </a:solidFill>
              </a:rPr>
              <a:t> of </a:t>
            </a:r>
            <a:r>
              <a:rPr lang="en-US" b="1" dirty="0" err="1" smtClean="0">
                <a:solidFill>
                  <a:srgbClr val="00B050"/>
                </a:solidFill>
              </a:rPr>
              <a:t>Externalizable</a:t>
            </a:r>
            <a:r>
              <a:rPr lang="en-US" b="1" dirty="0" smtClean="0">
                <a:solidFill>
                  <a:srgbClr val="00B050"/>
                </a:solidFill>
              </a:rPr>
              <a:t> – for CBV Copy tolerant parts of Liquidity Risk AE.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b="1" dirty="0" err="1" smtClean="0">
                <a:solidFill>
                  <a:srgbClr val="00B050"/>
                </a:solidFill>
              </a:rPr>
              <a:t>nano</a:t>
            </a:r>
            <a:r>
              <a:rPr lang="en-US" b="1" dirty="0" smtClean="0">
                <a:solidFill>
                  <a:srgbClr val="00B050"/>
                </a:solidFill>
              </a:rPr>
              <a:t>-second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b="1" u="sng" dirty="0" smtClean="0">
                <a:solidFill>
                  <a:srgbClr val="C00000"/>
                </a:solidFill>
              </a:rPr>
              <a:t>NO  immediate </a:t>
            </a:r>
            <a:r>
              <a:rPr lang="en-US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NOT YET ADAPTED w/in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 as JSR-107 compliant Cache&lt;K,V&gt; Operand.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as a /dev/</a:t>
            </a:r>
            <a:r>
              <a:rPr lang="en-US" sz="2400" b="1" dirty="0" err="1" smtClean="0"/>
              <a:t>shm</a:t>
            </a:r>
            <a:r>
              <a:rPr lang="en-US" sz="2400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"/>
            <a:ext cx="8610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b="1" dirty="0" err="1" smtClean="0">
                <a:solidFill>
                  <a:srgbClr val="C00000"/>
                </a:solidFill>
              </a:rPr>
              <a:t>OpenHFT</a:t>
            </a:r>
            <a:r>
              <a:rPr lang="en-US" b="1" dirty="0" smtClean="0">
                <a:solidFill>
                  <a:srgbClr val="C00000"/>
                </a:solidFill>
              </a:rPr>
              <a:t> vs. 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JDG?</a:t>
            </a:r>
            <a:r>
              <a:rPr lang="en-US" b="1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, run the following command in 2 separated terminals ( (</a:t>
            </a:r>
            <a:r>
              <a:rPr lang="en-US" dirty="0" err="1" smtClean="0"/>
              <a:t>rm</a:t>
            </a:r>
            <a:r>
              <a:rPr lang="en-US" dirty="0" smtClean="0"/>
              <a:t> /dev/</a:t>
            </a:r>
            <a:r>
              <a:rPr lang="en-US" dirty="0" err="1" smtClean="0"/>
              <a:t>shm</a:t>
            </a:r>
            <a:r>
              <a:rPr lang="en-US" dirty="0" smtClean="0"/>
              <a:t>/*)  Left player must be started first!):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 	net.openhft.collections.fromdocs.com.jpmorgan.pingpong_latency.PingPongPlayerLeft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 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	net.openhft.collections.fromdocs.com.jpmorgan.pingpong_latency.PingPongPlayerRight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32425: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37.5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32423: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31.0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https://github.com/Cotton-Ben/HugeCollections/tree/master/collections/src/test/java/net/openhft/collections/fromdocs/com/jpmorgan/pingpong_latency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gPongOpenH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685800"/>
            <a:ext cx="8408784" cy="5678056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28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94692"/>
            <a:ext cx="7924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JDG and JCACHE&lt;K,V&gt;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with a </a:t>
            </a:r>
            <a:r>
              <a:rPr lang="en-US" i="1" dirty="0" smtClean="0"/>
              <a:t>distributed</a:t>
            </a:r>
            <a:r>
              <a:rPr lang="en-US" dirty="0" smtClean="0"/>
              <a:t> cache, run the following command in separated terminals: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</a:t>
            </a:r>
            <a:r>
              <a:rPr lang="en-US" sz="1400" b="1" dirty="0" smtClean="0"/>
              <a:t>LEFT</a:t>
            </a:r>
            <a:endParaRPr lang="en-US" sz="1400" b="1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</a:t>
            </a:r>
            <a:r>
              <a:rPr lang="en-US" sz="1400" b="1" dirty="0" smtClean="0"/>
              <a:t>RIGHT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counter=[217924]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('369604103',3.000%); took </a:t>
            </a:r>
            <a:r>
              <a:rPr lang="en-US" b="1" dirty="0" smtClean="0">
                <a:solidFill>
                  <a:schemeClr val="tx2"/>
                </a:solidFill>
              </a:rPr>
              <a:t>92,599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counter=[217925]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('369604103',6.000%); took </a:t>
            </a:r>
            <a:r>
              <a:rPr lang="en-US" b="1" dirty="0" smtClean="0">
                <a:solidFill>
                  <a:schemeClr val="tx2"/>
                </a:solidFill>
              </a:rPr>
              <a:t>90,062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counter=[42529] fl=[5%]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52,624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r>
              <a:rPr lang="en-US" dirty="0" smtClean="0"/>
              <a:t>counter=[42530] fl=[6%]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47,981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( </a:t>
            </a:r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tx2"/>
                </a:solidFill>
                <a:hlinkClick r:id="rId3"/>
              </a:rPr>
              <a:t>github.com/Cotton-Ben/infinispan-quickstart/tree/master/clustered-cache</a:t>
            </a:r>
            <a:r>
              <a:rPr lang="en-US" b="1" dirty="0" smtClean="0">
                <a:solidFill>
                  <a:schemeClr val="tx2"/>
                </a:solidFill>
              </a:rPr>
              <a:t> )</a:t>
            </a:r>
          </a:p>
          <a:p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UntitledPingPongRedHatJ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8604407" cy="5040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304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    (1,000x slower)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Bottom Line =  </a:t>
            </a:r>
            <a:r>
              <a:rPr lang="en-US" sz="1600" dirty="0" smtClean="0"/>
              <a:t>Tests </a:t>
            </a:r>
            <a:r>
              <a:rPr lang="en-US" sz="1600" dirty="0" smtClean="0"/>
              <a:t>by Real-Time Liquidity Risk Technology </a:t>
            </a:r>
            <a:r>
              <a:rPr lang="en-US" sz="1600" dirty="0" err="1" smtClean="0"/>
              <a:t>AggEng</a:t>
            </a:r>
            <a:r>
              <a:rPr lang="en-US" sz="1600" dirty="0" smtClean="0"/>
              <a:t> team </a:t>
            </a:r>
            <a:r>
              <a:rPr lang="en-US" sz="1600" dirty="0" err="1" smtClean="0"/>
              <a:t>imperically</a:t>
            </a:r>
            <a:r>
              <a:rPr lang="en-US" sz="1600" dirty="0" smtClean="0"/>
              <a:t> demonstrate that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off-heap over /dev/</a:t>
            </a:r>
            <a:r>
              <a:rPr lang="en-US" sz="1600" dirty="0" err="1" smtClean="0"/>
              <a:t>shm</a:t>
            </a:r>
            <a:r>
              <a:rPr lang="en-US" sz="1600" dirty="0" smtClean="0"/>
              <a:t> IPC transport is 1,000x faster than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JDG on-heap over UDP OSI-Loopback IPC transport.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C00000"/>
                </a:solidFill>
              </a:rPr>
              <a:t>IMMEDIATE NEXT STEPS:</a:t>
            </a:r>
          </a:p>
          <a:p>
            <a:endParaRPr lang="en-US" sz="1600" dirty="0" smtClean="0"/>
          </a:p>
          <a:p>
            <a:r>
              <a:rPr lang="en-US" sz="1600" i="1" dirty="0" smtClean="0">
                <a:solidFill>
                  <a:srgbClr val="C00000"/>
                </a:solidFill>
              </a:rPr>
              <a:t>NO DOUBT ABOUT IT = </a:t>
            </a:r>
            <a:r>
              <a:rPr lang="en-US" sz="1600" i="1" dirty="0" smtClean="0"/>
              <a:t>We need the </a:t>
            </a:r>
            <a:r>
              <a:rPr lang="en-US" sz="1600" i="1" dirty="0" err="1" smtClean="0"/>
              <a:t>OpenHFT</a:t>
            </a:r>
            <a:r>
              <a:rPr lang="en-US" sz="1600" i="1" dirty="0" smtClean="0"/>
              <a:t> off heap capability made available to us via the </a:t>
            </a:r>
            <a:r>
              <a:rPr lang="en-US" sz="1600" i="1" dirty="0" err="1" smtClean="0"/>
              <a:t>RedHat</a:t>
            </a:r>
            <a:r>
              <a:rPr lang="en-US" sz="1600" i="1" dirty="0" smtClean="0"/>
              <a:t> JDG product and its JCACHE API!</a:t>
            </a:r>
          </a:p>
          <a:p>
            <a:endParaRPr lang="en-US" sz="1600" dirty="0"/>
          </a:p>
          <a:p>
            <a:r>
              <a:rPr lang="en-US" sz="1600" dirty="0" smtClean="0"/>
              <a:t>Explicit commits from Mircea re: adapting Peter’s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SHM as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JDG interoperable JSR-107 Cache&lt;K,V&gt;.  </a:t>
            </a:r>
            <a:r>
              <a:rPr lang="en-US" sz="1600" dirty="0" err="1" smtClean="0"/>
              <a:t>RedHat</a:t>
            </a:r>
            <a:r>
              <a:rPr lang="en-US" sz="1600" dirty="0" smtClean="0"/>
              <a:t> customer support case?</a:t>
            </a:r>
          </a:p>
          <a:p>
            <a:endParaRPr lang="en-US" sz="1600" dirty="0"/>
          </a:p>
          <a:p>
            <a:r>
              <a:rPr lang="en-US" sz="1600" dirty="0" smtClean="0"/>
              <a:t>Explicit commits from Bela re: “short circuiting” all node </a:t>
            </a:r>
            <a:r>
              <a:rPr lang="en-US" sz="1600" dirty="0" smtClean="0">
                <a:sym typeface="Wingdings" pitchFamily="2" charset="2"/>
              </a:rPr>
              <a:t> node transport resolution to use /dev/</a:t>
            </a:r>
            <a:r>
              <a:rPr lang="en-US" sz="1600" dirty="0" err="1" smtClean="0">
                <a:sym typeface="Wingdings" pitchFamily="2" charset="2"/>
              </a:rPr>
              <a:t>shm</a:t>
            </a:r>
            <a:r>
              <a:rPr lang="en-US" sz="1600" dirty="0" smtClean="0">
                <a:sym typeface="Wingdings" pitchFamily="2" charset="2"/>
              </a:rPr>
              <a:t> IPC as transport (instead of TCP/UDP) whenever possible … </a:t>
            </a:r>
            <a:r>
              <a:rPr lang="en-US" sz="1600" dirty="0" err="1" smtClean="0">
                <a:sym typeface="Wingdings" pitchFamily="2" charset="2"/>
              </a:rPr>
              <a:t>RedHat</a:t>
            </a:r>
            <a:r>
              <a:rPr lang="en-US" sz="1600" dirty="0" smtClean="0">
                <a:sym typeface="Wingdings" pitchFamily="2" charset="2"/>
              </a:rPr>
              <a:t> customer support case?</a:t>
            </a:r>
            <a:endParaRPr lang="en-US" sz="1600" dirty="0">
              <a:sym typeface="Wingdings" pitchFamily="2" charset="2"/>
            </a:endParaRP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Explicit commits from Peter re: supporting above with </a:t>
            </a:r>
            <a:r>
              <a:rPr lang="en-US" sz="1600" dirty="0" err="1" smtClean="0">
                <a:sym typeface="Wingdings" pitchFamily="2" charset="2"/>
              </a:rPr>
              <a:t>OpenHFT</a:t>
            </a:r>
            <a:r>
              <a:rPr lang="en-US" sz="1600" dirty="0" smtClean="0">
                <a:sym typeface="Wingdings" pitchFamily="2" charset="2"/>
              </a:rPr>
              <a:t> as the Off-Heap provider.  JPM retain </a:t>
            </a:r>
            <a:r>
              <a:rPr lang="en-US" sz="1600" dirty="0" err="1" smtClean="0">
                <a:sym typeface="Wingdings" pitchFamily="2" charset="2"/>
              </a:rPr>
              <a:t>OpenHFT</a:t>
            </a:r>
            <a:r>
              <a:rPr lang="en-US" sz="1600" dirty="0" smtClean="0">
                <a:sym typeface="Wingdings" pitchFamily="2" charset="2"/>
              </a:rPr>
              <a:t>  via support subscription?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sz="1600" dirty="0" err="1" smtClean="0">
                <a:sym typeface="Wingdings" pitchFamily="2" charset="2"/>
              </a:rPr>
              <a:t>Fork’d</a:t>
            </a:r>
            <a:r>
              <a:rPr lang="en-US" sz="1600" dirty="0" smtClean="0">
                <a:sym typeface="Wingdings" pitchFamily="2" charset="2"/>
              </a:rPr>
              <a:t> repo and build sound/complete/confirming tests.</a:t>
            </a:r>
            <a:endParaRPr lang="en-US" sz="1600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END</a:t>
            </a:r>
          </a:p>
          <a:p>
            <a:pPr algn="ctr"/>
            <a:endParaRPr lang="en-US" sz="5400" dirty="0"/>
          </a:p>
          <a:p>
            <a:pPr algn="ctr"/>
            <a:r>
              <a:rPr lang="en-US" dirty="0" smtClean="0"/>
              <a:t>Note:  For </a:t>
            </a:r>
            <a:r>
              <a:rPr lang="en-US" i="1" dirty="0" smtClean="0"/>
              <a:t>all things </a:t>
            </a:r>
            <a:r>
              <a:rPr lang="en-US" dirty="0" smtClean="0"/>
              <a:t>re </a:t>
            </a:r>
            <a:r>
              <a:rPr lang="en-US" dirty="0" err="1" smtClean="0"/>
              <a:t>OpenHFT</a:t>
            </a:r>
            <a:endParaRPr lang="en-US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Please contact:</a:t>
            </a:r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>
                <a:hlinkClick r:id="rId2"/>
              </a:rPr>
              <a:t>Peter.Lawrey@higherfrequencytrading.com</a:t>
            </a:r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>
                <a:hlinkClick r:id="rId3"/>
              </a:rPr>
              <a:t>www.openhft.net</a:t>
            </a:r>
            <a:endParaRPr lang="en-US" i="1" dirty="0" smtClean="0"/>
          </a:p>
          <a:p>
            <a:pPr algn="ctr"/>
            <a:endParaRPr lang="en-US" i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594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But What kind of </a:t>
            </a:r>
            <a:r>
              <a:rPr lang="en-US" sz="2000" b="1" dirty="0" err="1" smtClean="0"/>
              <a:t>HashMap</a:t>
            </a:r>
            <a:r>
              <a:rPr lang="en-US" sz="2000" b="1" dirty="0" smtClean="0"/>
              <a:t> are we putting Off-Heap?</a:t>
            </a:r>
            <a:endParaRPr lang="en-US" sz="2000" b="1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Collections.synchronizedMap</a:t>
            </a:r>
            <a:r>
              <a:rPr lang="en-US" dirty="0" smtClean="0"/>
              <a:t>( </a:t>
            </a:r>
            <a:r>
              <a:rPr lang="en-US" dirty="0" err="1" smtClean="0"/>
              <a:t>java.util.HashMap</a:t>
            </a:r>
            <a:r>
              <a:rPr lang="en-US" dirty="0" smtClean="0"/>
              <a:t> );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java.util.concurrent.HashMap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something entirely different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5814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   something very different (indeed)!</a:t>
            </a:r>
          </a:p>
          <a:p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OpenHFT’s</a:t>
            </a:r>
            <a:r>
              <a:rPr lang="en-US" dirty="0" smtClean="0"/>
              <a:t> </a:t>
            </a:r>
            <a:r>
              <a:rPr lang="en-US" dirty="0" err="1" smtClean="0"/>
              <a:t>HugeCollections</a:t>
            </a:r>
            <a:r>
              <a:rPr lang="en-US" dirty="0" smtClean="0"/>
              <a:t> SOLUTION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net.openhft.collections.SharedHashMap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04800"/>
            <a:ext cx="762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exactly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sz="1600" dirty="0" smtClean="0"/>
              <a:t>100% Open Source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Designed to empower  Higher Frequency Trading (HFT)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3"/>
              </a:rPr>
              <a:t>https://github.com/OpenHFT</a:t>
            </a:r>
            <a:r>
              <a:rPr lang="en-US" sz="1600" dirty="0" smtClean="0"/>
              <a:t>   (developer source repo)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4"/>
              </a:rPr>
              <a:t>http://www.openhft.net</a:t>
            </a:r>
            <a:r>
              <a:rPr lang="en-US" sz="1600" dirty="0" smtClean="0"/>
              <a:t>   (Products. Services. Training)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Provides modules that empower ultra low latency Java deployments to achieve REAL-TIME compliance (with even their strictest of  SLAs)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Java-Lang</a:t>
            </a:r>
            <a:r>
              <a:rPr lang="en-US" sz="1600" dirty="0" smtClean="0"/>
              <a:t>  (Marshalling/De-Marshalling/Thread-SAFE/IPC-SAFE/Off-Heap/</a:t>
            </a:r>
            <a:r>
              <a:rPr lang="en-US" sz="1600" dirty="0" err="1" smtClean="0"/>
              <a:t>ByteBuffers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Java-Chronicle </a:t>
            </a:r>
            <a:r>
              <a:rPr lang="en-US" sz="1600" dirty="0" smtClean="0"/>
              <a:t> (persisted low-latency Queue messaging and Logging)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err="1" smtClean="0"/>
              <a:t>HugeCollections</a:t>
            </a:r>
            <a:r>
              <a:rPr lang="en-US" sz="1600" dirty="0" smtClean="0"/>
              <a:t> (</a:t>
            </a:r>
            <a:r>
              <a:rPr lang="en-US" sz="1600" dirty="0" err="1" smtClean="0"/>
              <a:t>HugeHashMap</a:t>
            </a:r>
            <a:r>
              <a:rPr lang="en-US" sz="1600" dirty="0" smtClean="0"/>
              <a:t>, </a:t>
            </a:r>
            <a:r>
              <a:rPr lang="en-US" sz="1600" dirty="0" err="1" smtClean="0"/>
              <a:t>SharedHashMap</a:t>
            </a:r>
            <a:r>
              <a:rPr lang="en-US" sz="1600" dirty="0" smtClean="0"/>
              <a:t>, etc./Thread-SAFE/IPC-SAFE/Off-Heap)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Java-Runtime-Compiler</a:t>
            </a:r>
            <a:r>
              <a:rPr lang="en-US" sz="1600" dirty="0" smtClean="0"/>
              <a:t> (builds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native </a:t>
            </a:r>
            <a:r>
              <a:rPr lang="en-US" sz="1600" dirty="0" err="1" smtClean="0"/>
              <a:t>impl</a:t>
            </a:r>
            <a:r>
              <a:rPr lang="en-US" sz="1600" dirty="0" smtClean="0"/>
              <a:t> classes – in process – of user supplied JBI interfaces)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Java-Thread-Affinity</a:t>
            </a:r>
            <a:r>
              <a:rPr lang="en-US" sz="1600" dirty="0" smtClean="0"/>
              <a:t>  (allows JVM Threads to be pinned by affinity to specific OS </a:t>
            </a:r>
            <a:r>
              <a:rPr lang="en-US" sz="1600" dirty="0" err="1" smtClean="0"/>
              <a:t>cpus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err="1" smtClean="0"/>
              <a:t>TransFIX</a:t>
            </a:r>
            <a:r>
              <a:rPr lang="en-US" sz="1600" b="1" dirty="0" smtClean="0"/>
              <a:t> </a:t>
            </a:r>
            <a:r>
              <a:rPr lang="en-US" sz="1600" dirty="0" smtClean="0"/>
              <a:t>(ultra low latency FIX engine)</a:t>
            </a:r>
            <a:endParaRPr lang="en-US" b="1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4582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really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OpenHFT</a:t>
            </a:r>
            <a:r>
              <a:rPr lang="en-US" dirty="0" smtClean="0"/>
              <a:t> is a 100%  OSS solution that empowers Java developers to deliver the highest performing and most flexible </a:t>
            </a:r>
          </a:p>
          <a:p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Locality    (i.e. Off-Heap)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1400" dirty="0" smtClean="0"/>
              <a:t>And</a:t>
            </a:r>
          </a:p>
          <a:p>
            <a:pPr lvl="1"/>
            <a:endParaRPr lang="en-US" sz="14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IPC Transport   (</a:t>
            </a:r>
            <a:r>
              <a:rPr lang="en-US" sz="2800" b="1" i="1" dirty="0" err="1" smtClean="0"/>
              <a:t>waaay</a:t>
            </a:r>
            <a:r>
              <a:rPr lang="en-US" sz="2800" b="1" dirty="0" smtClean="0"/>
              <a:t> faster than UDP/TCP)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Capabilities.</a:t>
            </a:r>
          </a:p>
          <a:p>
            <a:endParaRPr lang="en-US" b="1" dirty="0"/>
          </a:p>
          <a:p>
            <a:r>
              <a:rPr lang="en-US" b="1" dirty="0" smtClean="0"/>
              <a:t>	</a:t>
            </a:r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572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1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Data Locality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we’re going Off-Heap)</a:t>
            </a:r>
            <a:endParaRPr lang="en-US" sz="2800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4572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j</a:t>
            </a:r>
            <a:r>
              <a:rPr lang="en-US" sz="3200" b="1" dirty="0" err="1" smtClean="0"/>
              <a:t>ava.util.HashMap</a:t>
            </a:r>
            <a:endParaRPr lang="en-US" sz="3200" b="1" dirty="0" smtClean="0"/>
          </a:p>
        </p:txBody>
      </p:sp>
      <p:pic>
        <p:nvPicPr>
          <p:cNvPr id="16388" name="Picture 4" descr="http://www.infoq.com/resource/articles/Open-JDK-and-HashMap-Off-Heap/en/resources/Fig3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26090"/>
            <a:ext cx="6248400" cy="4707700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685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Collections.synchronizedMap</a:t>
            </a:r>
            <a:r>
              <a:rPr lang="en-US" sz="2800" b="1" dirty="0" smtClean="0"/>
              <a:t>( </a:t>
            </a:r>
            <a:r>
              <a:rPr lang="en-US" sz="2800" b="1" dirty="0" err="1" smtClean="0"/>
              <a:t>java.util.HashMap</a:t>
            </a:r>
            <a:r>
              <a:rPr lang="en-US" sz="2800" b="1" dirty="0" smtClean="0"/>
              <a:t> );</a:t>
            </a:r>
            <a:endParaRPr lang="en-US" sz="2800" b="1" dirty="0"/>
          </a:p>
        </p:txBody>
      </p:sp>
      <p:pic>
        <p:nvPicPr>
          <p:cNvPr id="20482" name="Picture 2" descr="http://www.infoq.com/resource/articles/Open-JDK-and-HashMap-Off-Heap/en/resources/Fig4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6164397" cy="3962400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400800"/>
            <a:ext cx="1271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931</Words>
  <Application>Microsoft Office PowerPoint</Application>
  <PresentationFormat>On-screen Show (4:3)</PresentationFormat>
  <Paragraphs>186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12</cp:revision>
  <dcterms:created xsi:type="dcterms:W3CDTF">2014-08-29T15:58:46Z</dcterms:created>
  <dcterms:modified xsi:type="dcterms:W3CDTF">2014-10-14T15:15:38Z</dcterms:modified>
</cp:coreProperties>
</file>