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84" r:id="rId12"/>
    <p:sldId id="265" r:id="rId13"/>
    <p:sldId id="266" r:id="rId14"/>
    <p:sldId id="267" r:id="rId15"/>
    <p:sldId id="271" r:id="rId16"/>
    <p:sldId id="274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69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JDG: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477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the 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@</a:t>
            </a:r>
            <a:r>
              <a:rPr lang="en-US" sz="1600" dirty="0" err="1" smtClean="0"/>
              <a:t>InfoQ</a:t>
            </a:r>
            <a:r>
              <a:rPr lang="en-US" sz="1600" dirty="0" smtClean="0"/>
              <a:t>  published globally, 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36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Winning SOLUTION PROVIDER = Peter Lawrey and </a:t>
            </a:r>
            <a:r>
              <a:rPr lang="en-US" b="1" dirty="0" err="1" smtClean="0"/>
              <a:t>OpenHFT</a:t>
            </a:r>
            <a:endParaRPr lang="en-US" b="1" dirty="0" smtClean="0"/>
          </a:p>
        </p:txBody>
      </p:sp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1219200" cy="14393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953000" y="5181600"/>
            <a:ext cx="3276600" cy="990600"/>
          </a:xfrm>
          <a:prstGeom prst="wedgeEllipseCallout">
            <a:avLst>
              <a:gd name="adj1" fmla="val 33724"/>
              <a:gd name="adj2" fmla="val 6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– for CBV Copy 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w/in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Off-Heap</a:t>
            </a:r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 planned support for  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703228"/>
            <a:ext cx="7239000" cy="599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228600"/>
            <a:ext cx="7924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//Mock RDR_DIM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BondRDR_VOInterface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busyLockEntry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InterruptedException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unlockEntry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lang="en-US" sz="2000" b="1" baseline="0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addAtomicIssueDate</a:t>
            </a:r>
            <a:r>
              <a:rPr lang="en-US" sz="1000" b="1" dirty="0" smtClean="0">
                <a:latin typeface="Arial" pitchFamily="34" charset="0"/>
              </a:rPr>
              <a:t>(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Arial" pitchFamily="34" charset="0"/>
              </a:rPr>
              <a:t>toAdd</a:t>
            </a:r>
            <a:r>
              <a:rPr lang="en-US" sz="1000" b="1" dirty="0" smtClean="0"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MaxSize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76200" y="26717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true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entrySize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Lucida Console" pitchFamily="49" charset="0"/>
                <a:cs typeface="Consolas" pitchFamily="49" charset="0"/>
              </a:rPr>
              <a:t>512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create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Lucida Console" pitchFamily="49" charset="0"/>
                <a:cs typeface="Consolas" pitchFamily="49" charset="0"/>
              </a:rPr>
              <a:t>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“/dev/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dirty="0" smtClean="0"/>
              <a:t> = </a:t>
            </a:r>
            <a:r>
              <a:rPr lang="en-US" sz="1600" b="1" dirty="0" err="1" smtClean="0">
                <a:solidFill>
                  <a:srgbClr val="7030A0"/>
                </a:solidFill>
              </a:rPr>
              <a:t>shmP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setIssueDate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"20130915"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setMaturityDate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"20330915"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setCoupon</a:t>
            </a:r>
            <a:r>
              <a:rPr lang="en-US" sz="1600" b="1" dirty="0" smtClean="0"/>
              <a:t>(</a:t>
            </a:r>
            <a:r>
              <a:rPr lang="en-US" sz="1600" dirty="0" smtClean="0"/>
              <a:t>5.0 </a:t>
            </a:r>
            <a:r>
              <a:rPr lang="en-US" sz="1600" b="1" dirty="0" smtClean="0"/>
              <a:t>/</a:t>
            </a:r>
            <a:r>
              <a:rPr lang="en-US" sz="1600" dirty="0" smtClean="0"/>
              <a:t> 100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i="1" dirty="0" smtClean="0"/>
              <a:t>// 5.0%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all 3  .</a:t>
            </a:r>
            <a:r>
              <a:rPr lang="en-US" sz="1600" i="1" dirty="0" err="1" smtClean="0"/>
              <a:t>setXXX</a:t>
            </a:r>
            <a:r>
              <a:rPr lang="en-US" sz="1600" i="1" dirty="0" smtClean="0"/>
              <a:t>() operations trigger a COPY into Off-Heap /dev/</a:t>
            </a:r>
            <a:r>
              <a:rPr lang="en-US" sz="1600" i="1" dirty="0" err="1" smtClean="0"/>
              <a:t>shm</a:t>
            </a:r>
            <a:r>
              <a:rPr lang="en-US" sz="1600" i="1" dirty="0" smtClean="0"/>
              <a:t>/</a:t>
            </a:r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PID1 = </a:t>
            </a:r>
            <a:r>
              <a:rPr lang="en-US" b="1" dirty="0" smtClean="0">
                <a:solidFill>
                  <a:srgbClr val="7030A0"/>
                </a:solidFill>
              </a:rPr>
              <a:t>Producer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15782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b="1" dirty="0" smtClean="0">
                <a:latin typeface="Lucida Console" pitchFamily="49" charset="0"/>
              </a:rPr>
              <a:t>&gt;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shmC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SharedHashMapBuilder</a:t>
            </a:r>
            <a:r>
              <a:rPr lang="en-US" b="1" dirty="0" smtClean="0">
                <a:latin typeface="Lucida Console" pitchFamily="49" charset="0"/>
              </a:rPr>
              <a:t>()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true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entrySize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9999"/>
                </a:solidFill>
                <a:latin typeface="Lucida Console" pitchFamily="49" charset="0"/>
                <a:cs typeface="Consolas" pitchFamily="49" charset="0"/>
              </a:rPr>
              <a:t>512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create</a:t>
            </a:r>
            <a:r>
              <a:rPr lang="en-US" b="1" dirty="0" smtClean="0">
                <a:latin typeface="Lucida Console" pitchFamily="49" charset="0"/>
              </a:rPr>
              <a:t>(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Lucida Console" pitchFamily="49" charset="0"/>
                <a:cs typeface="Consolas" pitchFamily="49" charset="0"/>
              </a:rPr>
              <a:t>File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“/dev/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Lucida Console" pitchFamily="49" charset="0"/>
              </a:rPr>
              <a:t>),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sz="2800" b="1" dirty="0" err="1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r>
              <a:rPr lang="en-US" b="1" dirty="0" smtClean="0">
                <a:latin typeface="Lucida Console" pitchFamily="49" charset="0"/>
              </a:rPr>
              <a:t>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sz="2400" b="1" dirty="0" err="1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/>
              <a:t>    =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  </a:t>
            </a:r>
          </a:p>
          <a:p>
            <a:r>
              <a:rPr lang="en-US" sz="1600" b="1" dirty="0" smtClean="0"/>
              <a:t>double _coupon                            =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err="1" smtClean="0"/>
              <a:t>.getCoupon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assertEquals</a:t>
            </a:r>
            <a:r>
              <a:rPr lang="en-US" sz="1600" dirty="0" smtClean="0"/>
              <a:t>( 0.05, _coupon, 0.0</a:t>
            </a:r>
            <a:r>
              <a:rPr lang="en-US" sz="1600" b="1" dirty="0" smtClean="0"/>
              <a:t>);</a:t>
            </a:r>
            <a:r>
              <a:rPr lang="en-US" sz="1600" dirty="0" smtClean="0"/>
              <a:t>  // it works!  </a:t>
            </a:r>
            <a:r>
              <a:rPr lang="en-US" sz="1600" dirty="0" smtClean="0">
                <a:sym typeface="Wingdings" pitchFamily="2" charset="2"/>
              </a:rPr>
              <a:t>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>
                <a:sym typeface="Wingdings" pitchFamily="2" charset="2"/>
              </a:rPr>
              <a:t>  Off-Heap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/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dirty="0" smtClean="0">
                <a:sym typeface="Wingdings" pitchFamily="2" charset="2"/>
              </a:rPr>
              <a:t> Map&lt;K,V&gt;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>
                <a:sym typeface="Wingdings" pitchFamily="2" charset="2"/>
              </a:rPr>
              <a:t> Entry&lt;K,V&gt; reference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//1x 8-byte COPY into On-Heap </a:t>
            </a:r>
            <a:r>
              <a:rPr lang="en-US" sz="1600" b="1" dirty="0" smtClean="0"/>
              <a:t>_coupon </a:t>
            </a:r>
            <a:r>
              <a:rPr lang="en-US" sz="1600" dirty="0" smtClean="0"/>
              <a:t>reference from Off-Heap </a:t>
            </a:r>
            <a:r>
              <a:rPr lang="en-US" sz="1600" dirty="0" err="1" smtClean="0">
                <a:solidFill>
                  <a:srgbClr val="C00000"/>
                </a:solidFill>
              </a:rPr>
              <a:t>zcRDR.coupon</a:t>
            </a:r>
            <a:r>
              <a:rPr lang="en-US" sz="1600" dirty="0" smtClean="0"/>
              <a:t> reference </a:t>
            </a:r>
            <a:endParaRPr lang="en-US" sz="1600" dirty="0" smtClean="0">
              <a:sym typeface="Wingdings" pitchFamily="2" charset="2"/>
            </a:endParaRP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PID2 = </a:t>
            </a:r>
            <a:r>
              <a:rPr lang="en-US" b="1" dirty="0" smtClean="0">
                <a:solidFill>
                  <a:srgbClr val="7030A0"/>
                </a:solidFill>
              </a:rPr>
              <a:t>Consumer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pPr lvl="1"/>
            <a:endParaRPr lang="en-US" sz="1400" b="1" dirty="0" smtClean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572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(full results at 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https://github.com/Cotton-Ben/infinispan-quickstart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Bottom Line =  </a:t>
            </a:r>
            <a:r>
              <a:rPr lang="en-US" dirty="0" smtClean="0"/>
              <a:t>Tests by </a:t>
            </a:r>
            <a:r>
              <a:rPr lang="en-US" dirty="0" err="1" smtClean="0"/>
              <a:t>AggEng</a:t>
            </a:r>
            <a:r>
              <a:rPr lang="en-US" dirty="0" smtClean="0"/>
              <a:t> team </a:t>
            </a:r>
            <a:r>
              <a:rPr lang="en-US" dirty="0" err="1" smtClean="0"/>
              <a:t>imperically</a:t>
            </a:r>
            <a:r>
              <a:rPr lang="en-US" dirty="0" smtClean="0"/>
              <a:t> demonstrate that </a:t>
            </a:r>
            <a:r>
              <a:rPr lang="en-US" dirty="0" err="1" smtClean="0"/>
              <a:t>OpenHFT</a:t>
            </a:r>
            <a:r>
              <a:rPr lang="en-US" dirty="0" smtClean="0"/>
              <a:t> off-heap over /dev/</a:t>
            </a:r>
            <a:r>
              <a:rPr lang="en-US" dirty="0" err="1" smtClean="0"/>
              <a:t>shm</a:t>
            </a:r>
            <a:r>
              <a:rPr lang="en-US" dirty="0" smtClean="0"/>
              <a:t> IPC transport is 1,000x faster than </a:t>
            </a:r>
            <a:r>
              <a:rPr lang="en-US" dirty="0" err="1" smtClean="0"/>
              <a:t>RedHat</a:t>
            </a:r>
            <a:r>
              <a:rPr lang="en-US" dirty="0" smtClean="0"/>
              <a:t> JDG on-heap over UDP OSI-Loopback IPC transport.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NO DOUBT ABOUT IT = </a:t>
            </a:r>
            <a:r>
              <a:rPr lang="en-US" i="1" dirty="0" smtClean="0"/>
              <a:t>We need the </a:t>
            </a:r>
            <a:r>
              <a:rPr lang="en-US" i="1" dirty="0" err="1" smtClean="0"/>
              <a:t>OpenHFT</a:t>
            </a:r>
            <a:r>
              <a:rPr lang="en-US" i="1" dirty="0" smtClean="0"/>
              <a:t> off heap capability made available to us via the </a:t>
            </a:r>
            <a:r>
              <a:rPr lang="en-US" i="1" dirty="0" err="1" smtClean="0"/>
              <a:t>RedHat</a:t>
            </a:r>
            <a:r>
              <a:rPr lang="en-US" i="1" dirty="0" smtClean="0"/>
              <a:t> JDG product and its JCACHE API!</a:t>
            </a:r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fails 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Off-Heap ZERO-COPY 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leader.  Leads Mechanical-Sympathy community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front.  Very terse with our Q&amp;A and inquiry into 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Peter and </a:t>
            </a:r>
            <a:r>
              <a:rPr lang="en-US" b="1" i="1" dirty="0" err="1" smtClean="0">
                <a:solidFill>
                  <a:schemeClr val="tx2"/>
                </a:solidFill>
              </a:rPr>
              <a:t>OpenHFT</a:t>
            </a:r>
            <a:r>
              <a:rPr lang="en-US" b="1" i="1" dirty="0" smtClean="0">
                <a:solidFill>
                  <a:schemeClr val="tx2"/>
                </a:solidFill>
              </a:rPr>
              <a:t>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unmistakably brilliant.  Exceedingly generous, gentle.  Committed to problem solving.  Won’t abandon us as “don’t get it”.  Will “suffer” with us when we get confused, “by our side”.  Special.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not known to be in mainstream use.  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Apache Direct Memory?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Hard to find an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leaders w/in Apache DM community.</a:t>
            </a:r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21785</TotalTime>
  <Words>1590</Words>
  <Application>Microsoft Office PowerPoint</Application>
  <PresentationFormat>On-screen Show (4:3)</PresentationFormat>
  <Paragraphs>407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69</cp:revision>
  <dcterms:created xsi:type="dcterms:W3CDTF">2014-05-15T17:45:38Z</dcterms:created>
  <dcterms:modified xsi:type="dcterms:W3CDTF">2014-08-18T16:07:11Z</dcterms:modified>
</cp:coreProperties>
</file>