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7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FE96-598B-4805-8453-C8BAF5D5A077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421F-AEC5-490B-A561-5FE041159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Cotton@jpmorgan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Peter.Lawrey@higherfrequencytrading.co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Cotton-Ben/HugeCollections/tree/master/collections/src/test/java/net/openhft/collections/fromdocs/com/jpmorgan/pingpong_latency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tton-Ben/infinispan-quickstart/tree/master/clustered-cache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hft.net/" TargetMode="External"/><Relationship Id="rId2" Type="http://schemas.openxmlformats.org/officeDocument/2006/relationships/hyperlink" Target="mailto:Peter.Lawrey@higherfrequencytrading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HF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penhft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124" y="6248400"/>
            <a:ext cx="2150076" cy="441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828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Advanced Java Data Locality and Data IPC Transport Solutions: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An Introduction to </a:t>
            </a:r>
            <a:r>
              <a:rPr lang="en-US" sz="2400" b="1" dirty="0" err="1" smtClean="0"/>
              <a:t>OpenHFT</a:t>
            </a:r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0960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Ben.Cotton@jpmorgan.com</a:t>
            </a:r>
            <a:endParaRPr lang="en-US" dirty="0" smtClean="0"/>
          </a:p>
          <a:p>
            <a:r>
              <a:rPr lang="en-US" dirty="0" smtClean="0"/>
              <a:t>Nov 13, 2014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pic>
        <p:nvPicPr>
          <p:cNvPr id="21506" name="Picture 2" descr="http://www.infoq.com/resource/articles/Open-JDK-and-HashMap-Off-Heap/en/resources/Fig5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14400"/>
            <a:ext cx="7248525" cy="51194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infoq.com/resource/articles/Open-JDK-and-HashMap-Off-Heap/en/resources/Fig6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8096250" cy="4591051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infoq.com/resource/articles/Open-JDK-and-HashMap-Off-Heap/en/resources/1Fig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143000"/>
            <a:ext cx="8079779" cy="48006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57200" y="228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Heap Layout: </a:t>
            </a:r>
            <a:r>
              <a:rPr lang="en-US" sz="2400" b="1" i="1" dirty="0"/>
              <a:t>Through the Generations</a:t>
            </a:r>
            <a:r>
              <a:rPr lang="en-US" sz="2400" b="1" dirty="0"/>
              <a:t> View</a:t>
            </a: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raw.githubusercontent.com/Cotton-Ben/OpenHFT/master/doc/Infoq=OpenHFT-SHM-As-ZERO-COPY-Java-IPC-Cap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8565" y="609600"/>
            <a:ext cx="8384365" cy="5956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:  Off-Heap </a:t>
            </a:r>
            <a:r>
              <a:rPr lang="en-US" sz="2400" b="1" dirty="0" err="1" smtClean="0"/>
              <a:t>SharedHashMap</a:t>
            </a:r>
            <a:r>
              <a:rPr lang="en-US" sz="2400" b="1" dirty="0" smtClean="0"/>
              <a:t>  … an </a:t>
            </a:r>
            <a:r>
              <a:rPr lang="en-US" sz="2400" b="1" dirty="0"/>
              <a:t>A</a:t>
            </a:r>
            <a:r>
              <a:rPr lang="en-US" sz="2400" b="1" dirty="0" smtClean="0"/>
              <a:t>rchitectural View 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153400" cy="587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#1 (PID 1)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1095375"/>
            <a:ext cx="83343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#2 (PID 1)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infoq.com/resource/articles/Open-JDK-and-HashMap-Off-Heap/en/resources/Fig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077200" cy="4572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#3 (PID 1)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1219200"/>
            <a:ext cx="83724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#4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88677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#5   (PID 2)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(PID 2)</a:t>
            </a:r>
            <a:endParaRPr lang="en-US" sz="2400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81025"/>
            <a:ext cx="87630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4.bp.blogspot.com/-upwza0_lLn4/TmXB4lKkPKI/AAAAAAAAAHY/9lA7VYCmSkI/s1600/heap_0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7620000" cy="4724400"/>
          </a:xfrm>
          <a:prstGeom prst="rect">
            <a:avLst/>
          </a:prstGeom>
          <a:noFill/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286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real-time Java deployments (with the strictest SLAs) the problem of  JVM “Stop the World” GC activity (on medium-lived on-Heap objects) is a MONSTROUS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:  Step #6   (continued PID 2)</a:t>
            </a:r>
            <a:endParaRPr lang="en-US" sz="2400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66813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3915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SharedHashMap </a:t>
            </a:r>
            <a:r>
              <a:rPr kumimoji="0" lang="en-US" sz="10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-verbose:gc -Xmx64m</a:t>
            </a:r>
            <a:endParaRPr kumimoji="0" 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7791450" cy="515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391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ww.infoq.com/resource/articles/Open-JDK-and-HashMap-Off-Heap/en/resources/Fig10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991600" cy="5867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524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OpenHFT</a:t>
            </a:r>
            <a:r>
              <a:rPr lang="en-US" sz="2000" b="1" dirty="0" smtClean="0"/>
              <a:t> as an Off-Heap JCACHE Provider (e.g. </a:t>
            </a:r>
            <a:r>
              <a:rPr lang="en-US" sz="2000" b="1" dirty="0" err="1" smtClean="0"/>
              <a:t>RedHat</a:t>
            </a:r>
            <a:r>
              <a:rPr lang="en-US" sz="2000" b="1" dirty="0" smtClean="0"/>
              <a:t> JDG Infinispan)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infoq.com/resource/articles/Open-JDK-and-HashMap-Off-Heap/en/resources/Fig11-b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839075" cy="348615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533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empowers developers </a:t>
            </a:r>
            <a:r>
              <a:rPr lang="en-US" dirty="0" smtClean="0"/>
              <a:t>to use </a:t>
            </a:r>
            <a:r>
              <a:rPr lang="en-US" dirty="0" err="1" smtClean="0"/>
              <a:t>OpenJDK</a:t>
            </a:r>
            <a:r>
              <a:rPr lang="en-US" dirty="0"/>
              <a:t> </a:t>
            </a:r>
            <a:r>
              <a:rPr lang="en-US" dirty="0" smtClean="0"/>
              <a:t>and Native Linux OS to 100%  protect their medium-lived Java Collections (</a:t>
            </a:r>
            <a:r>
              <a:rPr lang="en-US" dirty="0" err="1" smtClean="0"/>
              <a:t>SharedHashMap</a:t>
            </a:r>
            <a:r>
              <a:rPr lang="en-US" dirty="0" smtClean="0"/>
              <a:t>) from being impacted by STW GC pauses.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2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IPC Transport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UDP/TCP now joined by native Linux /dev/</a:t>
            </a:r>
            <a:r>
              <a:rPr lang="en-US" sz="2800" b="1" dirty="0" err="1" smtClean="0"/>
              <a:t>shm</a:t>
            </a:r>
            <a:r>
              <a:rPr lang="en-US" sz="2800" b="1" dirty="0" smtClean="0"/>
              <a:t> IPC)</a:t>
            </a:r>
            <a:endParaRPr lang="en-US" sz="2800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990601"/>
            <a:ext cx="90392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b="1" dirty="0" smtClean="0"/>
              <a:t>OSI Model of Networking Layers:</a:t>
            </a:r>
            <a:endParaRPr lang="en-US" sz="2400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infoq.com/resource/articles/Java-7-Sockets-Direct-Protocol/en/resources/InfiniBand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162800" cy="470509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 SDP/IB as a Transport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infoq.com/resource/articles/Java-7-Sockets-Direct-Protocol/en/resources/Fig2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5665"/>
            <a:ext cx="7772400" cy="571033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38200" y="2286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7 Sockets Direct Protocol:  Delivering to  Java its first RDMA capability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8858250" cy="44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Intel </a:t>
            </a:r>
            <a:r>
              <a:rPr lang="en-US" b="1" dirty="0" err="1" smtClean="0"/>
              <a:t>iWARP</a:t>
            </a:r>
            <a:r>
              <a:rPr lang="en-US" b="1" dirty="0" smtClean="0"/>
              <a:t>:  potential to empower Java 9  with SDP/10gE as a Transport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/>
              <a:t> </a:t>
            </a:r>
            <a:r>
              <a:rPr lang="en-US" b="1" dirty="0" smtClean="0"/>
              <a:t>with SDP/10gE  Java 9 will be able to deliver RDMA to the Java Ethernet masses!</a:t>
            </a:r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foq.com/resource/articles/Open-JDK-and-HashMap-Off-Heap/en/resources/Fig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267200" cy="3548958"/>
          </a:xfrm>
          <a:prstGeom prst="rect">
            <a:avLst/>
          </a:prstGeom>
          <a:noFill/>
        </p:spPr>
      </p:pic>
      <p:sp>
        <p:nvSpPr>
          <p:cNvPr id="1028" name="AutoShape 4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Image result for heap of trash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sr.photos3.fotosearch.com/bthumb/CSP/CSP993/k154392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2228850" cy="4362451"/>
          </a:xfrm>
          <a:prstGeom prst="rect">
            <a:avLst/>
          </a:prstGeom>
          <a:noFill/>
        </p:spPr>
      </p:pic>
      <p:sp>
        <p:nvSpPr>
          <p:cNvPr id="8" name="Arc 7"/>
          <p:cNvSpPr/>
          <p:nvPr/>
        </p:nvSpPr>
        <p:spPr>
          <a:xfrm>
            <a:off x="1828800" y="2286000"/>
            <a:ext cx="381000" cy="533400"/>
          </a:xfrm>
          <a:prstGeom prst="arc">
            <a:avLst>
              <a:gd name="adj1" fmla="val 133465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533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5240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Remedy?    </a:t>
            </a:r>
            <a:r>
              <a:rPr lang="en-US" dirty="0" smtClean="0"/>
              <a:t>Design Java developments and deployments so that medium-lived Collections (e.g. that “old dog” </a:t>
            </a:r>
            <a:r>
              <a:rPr lang="en-US" dirty="0" err="1" smtClean="0"/>
              <a:t>HashMap</a:t>
            </a:r>
            <a:r>
              <a:rPr lang="en-US" dirty="0" smtClean="0"/>
              <a:t>) object instance(s)  are taught a “new trick”   ….  that  “new trick” is simple:   take </a:t>
            </a:r>
            <a:r>
              <a:rPr lang="en-US" dirty="0" err="1" smtClean="0"/>
              <a:t>HashMap</a:t>
            </a:r>
            <a:r>
              <a:rPr lang="en-US" dirty="0" smtClean="0"/>
              <a:t>  </a:t>
            </a:r>
            <a:r>
              <a:rPr lang="en-US" i="1" dirty="0" smtClean="0"/>
              <a:t>completely</a:t>
            </a:r>
            <a:r>
              <a:rPr lang="en-US" dirty="0" smtClean="0"/>
              <a:t>  Off-Heap.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6553200" y="1676400"/>
            <a:ext cx="1981200" cy="1371600"/>
          </a:xfrm>
          <a:prstGeom prst="wedgeEllipseCallout">
            <a:avLst>
              <a:gd name="adj1" fmla="val -84853"/>
              <a:gd name="adj2" fmla="val 56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Boy!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Off-Heap you go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0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OpenHFT</a:t>
            </a:r>
            <a:r>
              <a:rPr lang="en-US" b="1" dirty="0" smtClean="0"/>
              <a:t> as a /dev/</a:t>
            </a:r>
            <a:r>
              <a:rPr lang="en-US" b="1" dirty="0" err="1" smtClean="0"/>
              <a:t>shm</a:t>
            </a:r>
            <a:r>
              <a:rPr lang="en-US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4" name="Picture 2" descr="https://encrypted-tbn2.gstatic.com/images?q=tbn:ANd9GcRt8zIr72Kw30KPf_TrmferMER3wklbbJydVF0tkTGYPwLIpRP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234" y="3505200"/>
            <a:ext cx="1735566" cy="2048935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2895600" y="1219200"/>
            <a:ext cx="5562600" cy="2667000"/>
          </a:xfrm>
          <a:prstGeom prst="wedgeEllipseCallout">
            <a:avLst>
              <a:gd name="adj1" fmla="val -49559"/>
              <a:gd name="adj2" fmla="val 68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“I want to be disruptive rather than rehash or just slightly improve existing products.”</a:t>
            </a:r>
          </a:p>
          <a:p>
            <a:endParaRPr lang="en-US" dirty="0" smtClean="0"/>
          </a:p>
          <a:p>
            <a:r>
              <a:rPr lang="en-US" dirty="0" smtClean="0"/>
              <a:t>			        08/14/2014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257800" y="4876800"/>
            <a:ext cx="3276600" cy="990600"/>
          </a:xfrm>
          <a:prstGeom prst="wedgeEllipseCallout">
            <a:avLst>
              <a:gd name="adj1" fmla="val 26522"/>
              <a:gd name="adj2" fmla="val 9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    Ah, the glory!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867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Peter.Lawrey@higherfrequencytrading.com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ZERO COPY  capability 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Advanced </a:t>
            </a:r>
            <a:r>
              <a:rPr lang="en-US" b="1" dirty="0" err="1" smtClean="0">
                <a:solidFill>
                  <a:srgbClr val="00B050"/>
                </a:solidFill>
              </a:rPr>
              <a:t>BytesMarshallable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err="1" smtClean="0">
                <a:solidFill>
                  <a:srgbClr val="00B050"/>
                </a:solidFill>
              </a:rPr>
              <a:t>impl</a:t>
            </a:r>
            <a:r>
              <a:rPr lang="en-US" b="1" dirty="0" smtClean="0">
                <a:solidFill>
                  <a:srgbClr val="00B050"/>
                </a:solidFill>
              </a:rPr>
              <a:t> of </a:t>
            </a:r>
            <a:r>
              <a:rPr lang="en-US" b="1" dirty="0" err="1" smtClean="0">
                <a:solidFill>
                  <a:srgbClr val="00B050"/>
                </a:solidFill>
              </a:rPr>
              <a:t>Externalizable</a:t>
            </a:r>
            <a:r>
              <a:rPr lang="en-US" b="1" dirty="0" smtClean="0">
                <a:solidFill>
                  <a:srgbClr val="00B050"/>
                </a:solidFill>
              </a:rPr>
              <a:t> – for CBV Copy tolerant parts of Liquidity Risk AE.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ZERO GC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CAPACITY LIMITED ONLY BY PHYSICAL RAM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CONSISTENTLY 438%  Faster than On JVM Heap  Cache&lt;K,V&gt;  like operands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JPM Tests  show= Mean 350 </a:t>
            </a:r>
            <a:r>
              <a:rPr lang="en-US" b="1" dirty="0" err="1" smtClean="0">
                <a:solidFill>
                  <a:srgbClr val="00B050"/>
                </a:solidFill>
              </a:rPr>
              <a:t>nano</a:t>
            </a:r>
            <a:r>
              <a:rPr lang="en-US" b="1" dirty="0" smtClean="0">
                <a:solidFill>
                  <a:srgbClr val="00B050"/>
                </a:solidFill>
              </a:rPr>
              <a:t>-second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  latency  (ZC  Entry&lt;K,V&gt; transport, RDR_DIM Mock)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DOES NOT SUPPORT FULLY-TRANSITIVE GENERIC V=Object Graph as Cache&lt;K,V&gt; Operand.  Currently  {String, primitive} for ZC.  </a:t>
            </a:r>
            <a:r>
              <a:rPr lang="en-US" b="1" u="sng" dirty="0" smtClean="0">
                <a:solidFill>
                  <a:srgbClr val="C00000"/>
                </a:solidFill>
              </a:rPr>
              <a:t>NO  immediate </a:t>
            </a:r>
            <a:r>
              <a:rPr lang="en-US" b="1" dirty="0" smtClean="0">
                <a:solidFill>
                  <a:srgbClr val="C00000"/>
                </a:solidFill>
              </a:rPr>
              <a:t>Plug-N-Play w/ RDR_DIM Operands used by  Liquidity Risk AE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NOT YET ADAPTED w/in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 as JSR-107 compliant Cache&lt;K,V&gt; Operand.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304800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OpenHFT</a:t>
            </a:r>
            <a:r>
              <a:rPr lang="en-US" sz="2400" b="1" dirty="0" smtClean="0"/>
              <a:t> as a /dev/</a:t>
            </a:r>
            <a:r>
              <a:rPr lang="en-US" sz="2400" b="1" dirty="0" err="1" smtClean="0"/>
              <a:t>shm</a:t>
            </a:r>
            <a:r>
              <a:rPr lang="en-US" sz="2400" b="1" dirty="0" smtClean="0"/>
              <a:t> IPC Transport Provider: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106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b="1" dirty="0" err="1" smtClean="0">
                <a:solidFill>
                  <a:srgbClr val="C00000"/>
                </a:solidFill>
              </a:rPr>
              <a:t>OpenHFT</a:t>
            </a:r>
            <a:r>
              <a:rPr lang="en-US" b="1" dirty="0" smtClean="0">
                <a:solidFill>
                  <a:srgbClr val="C00000"/>
                </a:solidFill>
              </a:rPr>
              <a:t> vs.  </a:t>
            </a:r>
            <a:r>
              <a:rPr lang="en-US" b="1" dirty="0" err="1" smtClean="0">
                <a:solidFill>
                  <a:srgbClr val="C00000"/>
                </a:solidFill>
              </a:rPr>
              <a:t>RedHat</a:t>
            </a:r>
            <a:r>
              <a:rPr lang="en-US" b="1" dirty="0" smtClean="0">
                <a:solidFill>
                  <a:srgbClr val="C00000"/>
                </a:solidFill>
              </a:rPr>
              <a:t> JDG?</a:t>
            </a:r>
            <a:r>
              <a:rPr lang="en-US" b="1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, run the following command in 2 separated terminals ( (</a:t>
            </a:r>
            <a:r>
              <a:rPr lang="en-US" dirty="0" err="1" smtClean="0"/>
              <a:t>rm</a:t>
            </a:r>
            <a:r>
              <a:rPr lang="en-US" dirty="0" smtClean="0"/>
              <a:t> /dev/</a:t>
            </a:r>
            <a:r>
              <a:rPr lang="en-US" dirty="0" err="1" smtClean="0"/>
              <a:t>shm</a:t>
            </a:r>
            <a:r>
              <a:rPr lang="en-US" dirty="0" smtClean="0"/>
              <a:t>/*)  Left player must be started first!):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 	net.openhft.collections.fromdocs.com.jpmorgan.pingpong_latency.PingPongPlayerLeft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\</a:t>
            </a:r>
          </a:p>
          <a:p>
            <a:pPr lvl="1"/>
            <a:r>
              <a:rPr lang="en-US" sz="1400" b="1" dirty="0" smtClean="0"/>
              <a:t>	 </a:t>
            </a:r>
            <a:r>
              <a:rPr lang="en-US" sz="1400" b="1" dirty="0" err="1" smtClean="0"/>
              <a:t>org.junit.runner.JUnitCore</a:t>
            </a:r>
            <a:r>
              <a:rPr lang="en-US" sz="1400" b="1" dirty="0" smtClean="0"/>
              <a:t> \ 	net.openhft.collections.fromdocs.com.jpmorgan.pingpong_latency.PingPongPlayerRight</a:t>
            </a:r>
          </a:p>
          <a:p>
            <a:pPr lvl="1"/>
            <a:endParaRPr lang="en-US" sz="1400" b="1" dirty="0" smtClean="0"/>
          </a:p>
          <a:p>
            <a:endParaRPr lang="en-US" b="1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32425: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couponL</a:t>
            </a:r>
            <a:r>
              <a:rPr lang="en-US" dirty="0" smtClean="0">
                <a:solidFill>
                  <a:schemeClr val="tx2"/>
                </a:solidFill>
              </a:rPr>
              <a:t>=[5.00 %]) </a:t>
            </a:r>
            <a:r>
              <a:rPr lang="en-US" b="1" dirty="0" smtClean="0">
                <a:solidFill>
                  <a:schemeClr val="tx2"/>
                </a:solidFill>
              </a:rPr>
              <a:t>in 37.5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32423: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37.0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32424: 1 x _</a:t>
            </a:r>
            <a:r>
              <a:rPr lang="en-US" dirty="0" err="1" smtClean="0">
                <a:solidFill>
                  <a:schemeClr val="tx2"/>
                </a:solidFill>
              </a:rPr>
              <a:t>bondEntryV.getCoupon</a:t>
            </a:r>
            <a:r>
              <a:rPr lang="en-US" dirty="0" smtClean="0">
                <a:solidFill>
                  <a:schemeClr val="tx2"/>
                </a:solidFill>
              </a:rPr>
              <a:t>() (last _</a:t>
            </a:r>
            <a:r>
              <a:rPr lang="en-US" dirty="0" err="1" smtClean="0">
                <a:solidFill>
                  <a:schemeClr val="tx2"/>
                </a:solidFill>
              </a:rPr>
              <a:t>couponR</a:t>
            </a:r>
            <a:r>
              <a:rPr lang="en-US" dirty="0" smtClean="0">
                <a:solidFill>
                  <a:schemeClr val="tx2"/>
                </a:solidFill>
              </a:rPr>
              <a:t>=[4.00 %]) </a:t>
            </a:r>
            <a:r>
              <a:rPr lang="en-US" b="1" dirty="0" smtClean="0">
                <a:solidFill>
                  <a:schemeClr val="tx2"/>
                </a:solidFill>
              </a:rPr>
              <a:t>in 31.0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Full results at </a:t>
            </a:r>
            <a:r>
              <a:rPr lang="en-US" b="1" dirty="0" smtClean="0">
                <a:solidFill>
                  <a:schemeClr val="tx2"/>
                </a:solidFill>
                <a:hlinkClick r:id="rId2"/>
              </a:rPr>
              <a:t>https://github.com/Cotton-Ben/HugeCollections/tree/master/collections/src/test/java/net/openhft/collections/fromdocs/com/jpmorgan/pingpong_latency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gPongOpenHF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685800"/>
            <a:ext cx="8408784" cy="5678056"/>
          </a:xfrm>
          <a:prstGeom prst="rect">
            <a:avLst/>
          </a:prstGeom>
        </p:spPr>
      </p:pic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28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OpenHFT</a:t>
            </a:r>
            <a:r>
              <a:rPr lang="en-US" b="1" dirty="0" smtClean="0">
                <a:solidFill>
                  <a:srgbClr val="00B050"/>
                </a:solidFill>
              </a:rPr>
              <a:t>  /dev/</a:t>
            </a:r>
            <a:r>
              <a:rPr lang="en-US" b="1" dirty="0" err="1" smtClean="0">
                <a:solidFill>
                  <a:srgbClr val="00B050"/>
                </a:solidFill>
              </a:rPr>
              <a:t>shm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SharedHashMap</a:t>
            </a:r>
            <a:r>
              <a:rPr lang="en-US" b="1" dirty="0" smtClean="0">
                <a:solidFill>
                  <a:srgbClr val="00B050"/>
                </a:solidFill>
              </a:rPr>
              <a:t>&lt;K,V&gt;  as operand provider: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457200"/>
            <a:ext cx="7924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PROOF IS IN THE TEST RESULTS:  What do we get using </a:t>
            </a:r>
            <a:r>
              <a:rPr lang="en-US" dirty="0" err="1" smtClean="0">
                <a:solidFill>
                  <a:srgbClr val="C00000"/>
                </a:solidFill>
              </a:rPr>
              <a:t>OpenHFT</a:t>
            </a:r>
            <a:r>
              <a:rPr lang="en-US" dirty="0" smtClean="0">
                <a:solidFill>
                  <a:srgbClr val="C00000"/>
                </a:solidFill>
              </a:rPr>
              <a:t> vs.  </a:t>
            </a:r>
            <a:r>
              <a:rPr lang="en-US" dirty="0" err="1" smtClean="0">
                <a:solidFill>
                  <a:srgbClr val="C00000"/>
                </a:solidFill>
              </a:rPr>
              <a:t>RedHat</a:t>
            </a:r>
            <a:r>
              <a:rPr lang="en-US" dirty="0" smtClean="0">
                <a:solidFill>
                  <a:srgbClr val="C00000"/>
                </a:solidFill>
              </a:rPr>
              <a:t> JDG?</a:t>
            </a:r>
            <a:r>
              <a:rPr lang="en-US" dirty="0" smtClean="0"/>
              <a:t> </a:t>
            </a: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provider:</a:t>
            </a:r>
          </a:p>
          <a:p>
            <a:endParaRPr lang="en-US" dirty="0" smtClean="0"/>
          </a:p>
          <a:p>
            <a:r>
              <a:rPr lang="en-US" dirty="0" smtClean="0"/>
              <a:t>To try with a </a:t>
            </a:r>
            <a:r>
              <a:rPr lang="en-US" i="1" dirty="0" smtClean="0"/>
              <a:t>distributed</a:t>
            </a:r>
            <a:r>
              <a:rPr lang="en-US" dirty="0" smtClean="0"/>
              <a:t> cache, run the following command in separated terminals:</a:t>
            </a:r>
          </a:p>
          <a:p>
            <a:endParaRPr lang="en-US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LEFT</a:t>
            </a:r>
          </a:p>
          <a:p>
            <a:pPr lvl="1"/>
            <a:endParaRPr lang="en-US" sz="1400" b="1" dirty="0" smtClean="0"/>
          </a:p>
          <a:p>
            <a:pPr lvl="1"/>
            <a:r>
              <a:rPr lang="en-US" sz="1400" b="1" dirty="0" smtClean="0"/>
              <a:t>java  \  </a:t>
            </a:r>
          </a:p>
          <a:p>
            <a:pPr lvl="1"/>
            <a:r>
              <a:rPr lang="en-US" sz="1400" b="1" dirty="0" smtClean="0"/>
              <a:t>      	 -cp "target/</a:t>
            </a:r>
            <a:r>
              <a:rPr lang="en-US" sz="1400" b="1" dirty="0" err="1" smtClean="0"/>
              <a:t>classes:target</a:t>
            </a:r>
            <a:r>
              <a:rPr lang="en-US" sz="1400" b="1" dirty="0" smtClean="0"/>
              <a:t>/dependency/*“ \ </a:t>
            </a:r>
          </a:p>
          <a:p>
            <a:pPr lvl="1"/>
            <a:r>
              <a:rPr lang="en-US" sz="1400" b="1" dirty="0" smtClean="0"/>
              <a:t>	</a:t>
            </a:r>
            <a:r>
              <a:rPr lang="en-US" sz="1400" b="1" dirty="0" err="1" smtClean="0"/>
              <a:t>org.infinispan.quickstart.clusteredcache.Node</a:t>
            </a:r>
            <a:r>
              <a:rPr lang="en-US" sz="1400" b="1" dirty="0" smtClean="0"/>
              <a:t> \</a:t>
            </a:r>
          </a:p>
          <a:p>
            <a:pPr lvl="1"/>
            <a:r>
              <a:rPr lang="en-US" sz="1400" b="1" dirty="0" smtClean="0"/>
              <a:t>	-d RIGHT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tx2"/>
                </a:solidFill>
              </a:rPr>
              <a:t>counter=[217924]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('369604103',3.000%); took </a:t>
            </a:r>
            <a:r>
              <a:rPr lang="en-US" b="1" dirty="0" smtClean="0">
                <a:solidFill>
                  <a:schemeClr val="tx2"/>
                </a:solidFill>
              </a:rPr>
              <a:t>92,599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counter=[217925] </a:t>
            </a:r>
            <a:r>
              <a:rPr lang="en-US" dirty="0" err="1" smtClean="0">
                <a:solidFill>
                  <a:schemeClr val="tx2"/>
                </a:solidFill>
              </a:rPr>
              <a:t>cache.put</a:t>
            </a:r>
            <a:r>
              <a:rPr lang="en-US" dirty="0" smtClean="0">
                <a:solidFill>
                  <a:schemeClr val="tx2"/>
                </a:solidFill>
              </a:rPr>
              <a:t>('369604103',6.000%); took </a:t>
            </a:r>
            <a:r>
              <a:rPr lang="en-US" b="1" dirty="0" smtClean="0">
                <a:solidFill>
                  <a:schemeClr val="tx2"/>
                </a:solidFill>
              </a:rPr>
              <a:t>90,062 </a:t>
            </a:r>
            <a:r>
              <a:rPr lang="en-US" b="1" dirty="0" err="1" smtClean="0">
                <a:solidFill>
                  <a:schemeClr val="tx2"/>
                </a:solidFill>
              </a:rPr>
              <a:t>nanos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counter=[42529] fl=[5%]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52,624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r>
              <a:rPr lang="en-US" dirty="0" smtClean="0"/>
              <a:t>counter=[42530] fl=[6%] = </a:t>
            </a:r>
            <a:r>
              <a:rPr lang="en-US" dirty="0" err="1" smtClean="0"/>
              <a:t>cache.get</a:t>
            </a:r>
            <a:r>
              <a:rPr lang="en-US" dirty="0" smtClean="0"/>
              <a:t>('369604103'); took </a:t>
            </a:r>
            <a:r>
              <a:rPr lang="en-US" b="1" dirty="0" smtClean="0"/>
              <a:t>47,981 </a:t>
            </a:r>
            <a:r>
              <a:rPr lang="en-US" b="1" dirty="0" err="1" smtClean="0"/>
              <a:t>nanos</a:t>
            </a:r>
            <a:endParaRPr lang="en-US" b="1" dirty="0" smtClean="0"/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smtClean="0">
                <a:solidFill>
                  <a:schemeClr val="tx2"/>
                </a:solidFill>
              </a:rPr>
              <a:t>( full </a:t>
            </a:r>
            <a:r>
              <a:rPr lang="en-US" b="1" dirty="0" smtClean="0">
                <a:solidFill>
                  <a:schemeClr val="tx2"/>
                </a:solidFill>
              </a:rPr>
              <a:t>results </a:t>
            </a:r>
            <a:r>
              <a:rPr lang="en-US" b="1" smtClean="0">
                <a:solidFill>
                  <a:schemeClr val="tx2"/>
                </a:solidFill>
              </a:rPr>
              <a:t>at </a:t>
            </a:r>
            <a:r>
              <a:rPr lang="en-US" b="1">
                <a:solidFill>
                  <a:schemeClr val="tx2"/>
                </a:solidFill>
                <a:hlinkClick r:id="rId3"/>
              </a:rPr>
              <a:t>https</a:t>
            </a:r>
            <a:r>
              <a:rPr lang="en-US" b="1">
                <a:solidFill>
                  <a:schemeClr val="tx2"/>
                </a:solidFill>
                <a:hlinkClick r:id="rId3"/>
              </a:rPr>
              <a:t>://</a:t>
            </a:r>
            <a:r>
              <a:rPr lang="en-US" b="1" smtClean="0">
                <a:solidFill>
                  <a:schemeClr val="tx2"/>
                </a:solidFill>
                <a:hlinkClick r:id="rId3"/>
              </a:rPr>
              <a:t>github.com/Cotton-Ben/infinispan-quickstart/tree/master/clustered-cache</a:t>
            </a:r>
            <a:r>
              <a:rPr lang="en-US" b="1" smtClean="0">
                <a:solidFill>
                  <a:schemeClr val="tx2"/>
                </a:solidFill>
              </a:rPr>
              <a:t> )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pic>
        <p:nvPicPr>
          <p:cNvPr id="3" name="Picture 2" descr="UntitledPingPongRedHatJD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8604407" cy="50404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3048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RedHat</a:t>
            </a:r>
            <a:r>
              <a:rPr lang="en-US" b="1" dirty="0" smtClean="0">
                <a:solidFill>
                  <a:srgbClr val="00B050"/>
                </a:solidFill>
              </a:rPr>
              <a:t> JDG and JCACHE&lt;K,V&gt; as operand provider    (1,000x slower)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010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Bottom Line =  </a:t>
            </a:r>
            <a:r>
              <a:rPr lang="en-US" dirty="0" smtClean="0"/>
              <a:t>Tests by </a:t>
            </a:r>
            <a:r>
              <a:rPr lang="en-US" dirty="0" err="1" smtClean="0"/>
              <a:t>AggEng</a:t>
            </a:r>
            <a:r>
              <a:rPr lang="en-US" dirty="0" smtClean="0"/>
              <a:t> team </a:t>
            </a:r>
            <a:r>
              <a:rPr lang="en-US" dirty="0" err="1" smtClean="0"/>
              <a:t>imperically</a:t>
            </a:r>
            <a:r>
              <a:rPr lang="en-US" dirty="0" smtClean="0"/>
              <a:t> demonstrate that </a:t>
            </a:r>
            <a:r>
              <a:rPr lang="en-US" dirty="0" err="1" smtClean="0"/>
              <a:t>OpenHFT</a:t>
            </a:r>
            <a:r>
              <a:rPr lang="en-US" dirty="0" smtClean="0"/>
              <a:t> off-heap over /dev/</a:t>
            </a:r>
            <a:r>
              <a:rPr lang="en-US" dirty="0" err="1" smtClean="0"/>
              <a:t>shm</a:t>
            </a:r>
            <a:r>
              <a:rPr lang="en-US" dirty="0" smtClean="0"/>
              <a:t> IPC transport is 1,000x faster than </a:t>
            </a:r>
            <a:r>
              <a:rPr lang="en-US" dirty="0" err="1" smtClean="0"/>
              <a:t>RedHat</a:t>
            </a:r>
            <a:r>
              <a:rPr lang="en-US" dirty="0" smtClean="0"/>
              <a:t> JDG on-heap over UDP OSI-Loopback IPC transport.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IMMEDIATE NEXT STEPS:</a:t>
            </a:r>
          </a:p>
          <a:p>
            <a:endParaRPr lang="en-US" dirty="0" smtClean="0"/>
          </a:p>
          <a:p>
            <a:r>
              <a:rPr lang="en-US" i="1" dirty="0" smtClean="0">
                <a:solidFill>
                  <a:srgbClr val="C00000"/>
                </a:solidFill>
              </a:rPr>
              <a:t>NO DOUBT ABOUT IT = </a:t>
            </a:r>
            <a:r>
              <a:rPr lang="en-US" i="1" dirty="0" smtClean="0"/>
              <a:t>We need the </a:t>
            </a:r>
            <a:r>
              <a:rPr lang="en-US" i="1" dirty="0" err="1" smtClean="0"/>
              <a:t>OpenHFT</a:t>
            </a:r>
            <a:r>
              <a:rPr lang="en-US" i="1" dirty="0" smtClean="0"/>
              <a:t> off heap capability made available to us via the </a:t>
            </a:r>
            <a:r>
              <a:rPr lang="en-US" i="1" dirty="0" err="1" smtClean="0"/>
              <a:t>RedHat</a:t>
            </a:r>
            <a:r>
              <a:rPr lang="en-US" i="1" dirty="0" smtClean="0"/>
              <a:t> JDG product and its JCACHE API!</a:t>
            </a:r>
          </a:p>
          <a:p>
            <a:endParaRPr lang="en-US" dirty="0"/>
          </a:p>
          <a:p>
            <a:r>
              <a:rPr lang="en-US" dirty="0" smtClean="0"/>
              <a:t>Explicit commits from Mircea re: adapting Peter’s </a:t>
            </a:r>
            <a:r>
              <a:rPr lang="en-US" dirty="0" err="1" smtClean="0"/>
              <a:t>OpenHFT</a:t>
            </a:r>
            <a:r>
              <a:rPr lang="en-US" dirty="0" smtClean="0"/>
              <a:t> SHM as </a:t>
            </a:r>
            <a:r>
              <a:rPr lang="en-US" dirty="0" err="1" smtClean="0"/>
              <a:t>RedHat</a:t>
            </a:r>
            <a:r>
              <a:rPr lang="en-US" dirty="0" smtClean="0"/>
              <a:t> JDG interoperable JSR-107 Cache&lt;K,V&gt;.  </a:t>
            </a:r>
            <a:r>
              <a:rPr lang="en-US" dirty="0" err="1" smtClean="0"/>
              <a:t>RedHat</a:t>
            </a:r>
            <a:r>
              <a:rPr lang="en-US" dirty="0" smtClean="0"/>
              <a:t> customer support case?</a:t>
            </a:r>
          </a:p>
          <a:p>
            <a:endParaRPr lang="en-US" dirty="0"/>
          </a:p>
          <a:p>
            <a:r>
              <a:rPr lang="en-US" dirty="0" smtClean="0"/>
              <a:t>Explicit commits from Bela re: “short circuiting” all node </a:t>
            </a:r>
            <a:r>
              <a:rPr lang="en-US" dirty="0" smtClean="0">
                <a:sym typeface="Wingdings" pitchFamily="2" charset="2"/>
              </a:rPr>
              <a:t> node transport resolution to use /dev/</a:t>
            </a:r>
            <a:r>
              <a:rPr lang="en-US" dirty="0" err="1" smtClean="0">
                <a:sym typeface="Wingdings" pitchFamily="2" charset="2"/>
              </a:rPr>
              <a:t>shm</a:t>
            </a:r>
            <a:r>
              <a:rPr lang="en-US" dirty="0" smtClean="0">
                <a:sym typeface="Wingdings" pitchFamily="2" charset="2"/>
              </a:rPr>
              <a:t> IPC as transport (instead of TCP/UDP) whenever possible … </a:t>
            </a:r>
            <a:r>
              <a:rPr lang="en-US" dirty="0" err="1" smtClean="0">
                <a:sym typeface="Wingdings" pitchFamily="2" charset="2"/>
              </a:rPr>
              <a:t>RedHat</a:t>
            </a:r>
            <a:r>
              <a:rPr lang="en-US" dirty="0" smtClean="0">
                <a:sym typeface="Wingdings" pitchFamily="2" charset="2"/>
              </a:rPr>
              <a:t> customer support case?</a:t>
            </a:r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Explicit commits from Peter re: supporting above with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as the Off-Heap provider.  JPM retain </a:t>
            </a:r>
            <a:r>
              <a:rPr lang="en-US" dirty="0" err="1" smtClean="0">
                <a:sym typeface="Wingdings" pitchFamily="2" charset="2"/>
              </a:rPr>
              <a:t>OpenHFT</a:t>
            </a:r>
            <a:r>
              <a:rPr lang="en-US" dirty="0" smtClean="0">
                <a:sym typeface="Wingdings" pitchFamily="2" charset="2"/>
              </a:rPr>
              <a:t>  via support subscription?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Continued commits/time planning re: Ben, Dmitry, Xiao efforts to maintained </a:t>
            </a:r>
            <a:r>
              <a:rPr lang="en-US" dirty="0" err="1" smtClean="0">
                <a:sym typeface="Wingdings" pitchFamily="2" charset="2"/>
              </a:rPr>
              <a:t>Fork’d</a:t>
            </a:r>
            <a:r>
              <a:rPr lang="en-US" dirty="0" smtClean="0">
                <a:sym typeface="Wingdings" pitchFamily="2" charset="2"/>
              </a:rPr>
              <a:t> repo and build sound/complete/confirming tests.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THE END</a:t>
            </a:r>
          </a:p>
          <a:p>
            <a:pPr algn="ctr"/>
            <a:endParaRPr lang="en-US" sz="5400" dirty="0"/>
          </a:p>
          <a:p>
            <a:pPr algn="ctr"/>
            <a:r>
              <a:rPr lang="en-US" dirty="0" smtClean="0"/>
              <a:t>Note:  For </a:t>
            </a:r>
            <a:r>
              <a:rPr lang="en-US" i="1" dirty="0" smtClean="0"/>
              <a:t>all things </a:t>
            </a:r>
            <a:r>
              <a:rPr lang="en-US" dirty="0" smtClean="0"/>
              <a:t>re </a:t>
            </a:r>
            <a:r>
              <a:rPr lang="en-US" dirty="0" err="1" smtClean="0"/>
              <a:t>OpenHFT</a:t>
            </a:r>
            <a:endParaRPr lang="en-US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Please contact:</a:t>
            </a:r>
          </a:p>
          <a:p>
            <a:pPr algn="ctr"/>
            <a:endParaRPr lang="en-US" i="1" dirty="0" smtClean="0"/>
          </a:p>
          <a:p>
            <a:pPr algn="ctr"/>
            <a:r>
              <a:rPr lang="en-US" i="1" dirty="0" smtClean="0">
                <a:hlinkClick r:id="rId2"/>
              </a:rPr>
              <a:t>Peter.Lawrey@higherfrequencytrading.com</a:t>
            </a:r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>
                <a:hlinkClick r:id="rId3"/>
              </a:rPr>
              <a:t>www.openhft.net</a:t>
            </a:r>
            <a:endParaRPr lang="en-US" i="1" dirty="0" smtClean="0"/>
          </a:p>
          <a:p>
            <a:pPr algn="ctr"/>
            <a:endParaRPr lang="en-US" i="1" dirty="0"/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96200" y="6477000"/>
            <a:ext cx="1112108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57200"/>
            <a:ext cx="5943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But What kind of </a:t>
            </a:r>
            <a:r>
              <a:rPr lang="en-US" sz="2000" b="1" dirty="0" err="1" smtClean="0"/>
              <a:t>HashMap</a:t>
            </a:r>
            <a:r>
              <a:rPr lang="en-US" sz="2000" b="1" dirty="0" smtClean="0"/>
              <a:t> are we putting Off-Heap?</a:t>
            </a:r>
            <a:endParaRPr lang="en-US" sz="2000" b="1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Collections.synchronizedMap</a:t>
            </a:r>
            <a:r>
              <a:rPr lang="en-US" dirty="0" smtClean="0"/>
              <a:t>( </a:t>
            </a:r>
            <a:r>
              <a:rPr lang="en-US" dirty="0" err="1" smtClean="0"/>
              <a:t>java.util.HashMap</a:t>
            </a:r>
            <a:r>
              <a:rPr lang="en-US" dirty="0" smtClean="0"/>
              <a:t> );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java.util.concurrent.HashMap</a:t>
            </a:r>
            <a:r>
              <a:rPr lang="en-US" dirty="0" smtClean="0"/>
              <a:t>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something entirely different ?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581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   something very different (indeed)!</a:t>
            </a:r>
          </a:p>
          <a:p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OpenHFT’s</a:t>
            </a:r>
            <a:r>
              <a:rPr lang="en-US" dirty="0" smtClean="0"/>
              <a:t> </a:t>
            </a:r>
            <a:r>
              <a:rPr lang="en-US" dirty="0" err="1" smtClean="0"/>
              <a:t>HugeCollections</a:t>
            </a:r>
            <a:r>
              <a:rPr lang="en-US" dirty="0" smtClean="0"/>
              <a:t> SOLUTION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 err="1" smtClean="0"/>
              <a:t>net.openhft.collections.SharedHashMap</a:t>
            </a:r>
            <a:endParaRPr lang="en-US" dirty="0"/>
          </a:p>
        </p:txBody>
      </p:sp>
      <p:pic>
        <p:nvPicPr>
          <p:cNvPr id="4" name="Picture 3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04800"/>
            <a:ext cx="7620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exactly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sz="1600" dirty="0" smtClean="0"/>
              <a:t>100% Open Source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Designed to empower  Higher Frequency Trading (HFT)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3"/>
              </a:rPr>
              <a:t>https://github.com/OpenHFT</a:t>
            </a:r>
            <a:r>
              <a:rPr lang="en-US" sz="1600" dirty="0" smtClean="0"/>
              <a:t>   (developer source repo)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</a:t>
            </a:r>
            <a:r>
              <a:rPr lang="en-US" sz="1600" dirty="0" smtClean="0">
                <a:hlinkClick r:id="rId4"/>
              </a:rPr>
              <a:t>http://www.openhft.net</a:t>
            </a:r>
            <a:r>
              <a:rPr lang="en-US" sz="1600" dirty="0" smtClean="0"/>
              <a:t>   (Products. Services. Training)</a:t>
            </a:r>
          </a:p>
          <a:p>
            <a:pPr lvl="1">
              <a:buFont typeface="Arial" pitchFamily="34" charset="0"/>
              <a:buChar char="•"/>
            </a:pPr>
            <a:endParaRPr lang="en-US" sz="1600" dirty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  Provides modules that empower ultra low latency Java deployments to achieve REAL-TIME compliance (with even their strictest of  SLAs)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Java-Lang</a:t>
            </a:r>
            <a:r>
              <a:rPr lang="en-US" sz="1600" dirty="0" smtClean="0"/>
              <a:t>  (Marshalling/De-Marshalling/Thread-SAFE/IPC-SAFE/Off-Heap/</a:t>
            </a:r>
            <a:r>
              <a:rPr lang="en-US" sz="1600" dirty="0" err="1" smtClean="0"/>
              <a:t>ByteBuffers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Java-Chronicle </a:t>
            </a:r>
            <a:r>
              <a:rPr lang="en-US" sz="1600" dirty="0" smtClean="0"/>
              <a:t> (persisted low-latency Queue messaging and Logging)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err="1" smtClean="0"/>
              <a:t>HugeCollections</a:t>
            </a:r>
            <a:r>
              <a:rPr lang="en-US" sz="1600" dirty="0" smtClean="0"/>
              <a:t> (</a:t>
            </a:r>
            <a:r>
              <a:rPr lang="en-US" sz="1600" dirty="0" err="1" smtClean="0"/>
              <a:t>HugeHashMap</a:t>
            </a:r>
            <a:r>
              <a:rPr lang="en-US" sz="1600" dirty="0" smtClean="0"/>
              <a:t>, </a:t>
            </a:r>
            <a:r>
              <a:rPr lang="en-US" sz="1600" dirty="0" err="1" smtClean="0"/>
              <a:t>SharedHashMap</a:t>
            </a:r>
            <a:r>
              <a:rPr lang="en-US" sz="1600" dirty="0" smtClean="0"/>
              <a:t>, etc./Thread-SAFE/IPC-SAFE/Off-Heap)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Java-Runtime-Compiler</a:t>
            </a:r>
            <a:r>
              <a:rPr lang="en-US" sz="1600" dirty="0" smtClean="0"/>
              <a:t> (builds </a:t>
            </a:r>
            <a:r>
              <a:rPr lang="en-US" sz="1600" dirty="0" err="1" smtClean="0"/>
              <a:t>OpenHFT</a:t>
            </a:r>
            <a:r>
              <a:rPr lang="en-US" sz="1600" dirty="0" smtClean="0"/>
              <a:t> native </a:t>
            </a:r>
            <a:r>
              <a:rPr lang="en-US" sz="1600" dirty="0" err="1" smtClean="0"/>
              <a:t>impl</a:t>
            </a:r>
            <a:r>
              <a:rPr lang="en-US" sz="1600" dirty="0" smtClean="0"/>
              <a:t> classes – in process – of user supplied JBI interfaces)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 smtClean="0"/>
              <a:t>Java-Thread-Affinity</a:t>
            </a:r>
            <a:r>
              <a:rPr lang="en-US" sz="1600" dirty="0" smtClean="0"/>
              <a:t>  (allows JVM Threads to be pinned by affinity to specific OS </a:t>
            </a:r>
            <a:r>
              <a:rPr lang="en-US" sz="1600" dirty="0" err="1" smtClean="0"/>
              <a:t>cpus</a:t>
            </a:r>
            <a:r>
              <a:rPr lang="en-US" sz="1600" dirty="0" smtClean="0"/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err="1" smtClean="0"/>
              <a:t>TransFIX</a:t>
            </a:r>
            <a:r>
              <a:rPr lang="en-US" sz="1600" b="1" dirty="0" smtClean="0"/>
              <a:t> </a:t>
            </a:r>
            <a:r>
              <a:rPr lang="en-US" sz="1600" dirty="0" smtClean="0"/>
              <a:t>(ultra low latency FIX engine)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4582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</a:t>
            </a:r>
            <a:r>
              <a:rPr lang="en-US" sz="2400" b="1" i="1" dirty="0" smtClean="0"/>
              <a:t>really</a:t>
            </a:r>
            <a:r>
              <a:rPr lang="en-US" sz="2400" b="1" dirty="0" smtClean="0"/>
              <a:t> is </a:t>
            </a:r>
            <a:r>
              <a:rPr lang="en-US" sz="2400" b="1" dirty="0" err="1" smtClean="0"/>
              <a:t>OpenHFT</a:t>
            </a:r>
            <a:r>
              <a:rPr lang="en-US" sz="2400" b="1" dirty="0" smtClean="0"/>
              <a:t>?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OpenHFT</a:t>
            </a:r>
            <a:r>
              <a:rPr lang="en-US" dirty="0" smtClean="0"/>
              <a:t> is a 100%  OSS solution that empowers Java developers to deliver the highest performing and most flexible </a:t>
            </a:r>
          </a:p>
          <a:p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Locality    (i.e. Off-Heap)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1400" dirty="0" smtClean="0"/>
              <a:t>And</a:t>
            </a:r>
          </a:p>
          <a:p>
            <a:pPr lvl="1"/>
            <a:endParaRPr lang="en-US" sz="1400" dirty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 </a:t>
            </a:r>
            <a:r>
              <a:rPr lang="en-US" sz="2800" b="1" dirty="0" smtClean="0"/>
              <a:t>Data IPC Transport   (</a:t>
            </a:r>
            <a:r>
              <a:rPr lang="en-US" sz="2800" b="1" i="1" dirty="0" err="1" smtClean="0"/>
              <a:t>waaay</a:t>
            </a:r>
            <a:r>
              <a:rPr lang="en-US" sz="2800" b="1" dirty="0" smtClean="0"/>
              <a:t> faster than UDP/TCP)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Capabilities.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</a:p>
        </p:txBody>
      </p:sp>
      <p:pic>
        <p:nvPicPr>
          <p:cNvPr id="3" name="Picture 2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PART 1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 err="1" smtClean="0"/>
              <a:t>OpenHFT</a:t>
            </a:r>
            <a:r>
              <a:rPr lang="en-US" sz="2800" b="1" dirty="0" smtClean="0"/>
              <a:t> as an Advanced  Java Data Locality Provider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b="1" dirty="0" smtClean="0"/>
              <a:t>(That’s right folks!  we’re going Off-Heap)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4572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j</a:t>
            </a:r>
            <a:r>
              <a:rPr lang="en-US" sz="3200" b="1" dirty="0" err="1" smtClean="0"/>
              <a:t>ava.util.HashMap</a:t>
            </a:r>
            <a:endParaRPr lang="en-US" sz="3200" b="1" dirty="0" smtClean="0"/>
          </a:p>
        </p:txBody>
      </p:sp>
      <p:pic>
        <p:nvPicPr>
          <p:cNvPr id="16388" name="Picture 4" descr="http://www.infoq.com/resource/articles/Open-JDK-and-HashMap-Off-Heap/en/resources/Fig3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26090"/>
            <a:ext cx="6248400" cy="470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PMorg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6455410"/>
            <a:ext cx="114300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685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Collections.synchronizedMap</a:t>
            </a:r>
            <a:r>
              <a:rPr lang="en-US" sz="2800" b="1" dirty="0" smtClean="0"/>
              <a:t>( </a:t>
            </a:r>
            <a:r>
              <a:rPr lang="en-US" sz="2800" b="1" dirty="0" err="1" smtClean="0"/>
              <a:t>java.util.HashMap</a:t>
            </a:r>
            <a:r>
              <a:rPr lang="en-US" sz="2800" b="1" dirty="0" smtClean="0"/>
              <a:t> );</a:t>
            </a:r>
            <a:endParaRPr lang="en-US" sz="2800" b="1" dirty="0"/>
          </a:p>
        </p:txBody>
      </p:sp>
      <p:pic>
        <p:nvPicPr>
          <p:cNvPr id="20482" name="Picture 2" descr="http://www.infoq.com/resource/articles/Open-JDK-and-HashMap-Off-Heap/en/resources/Fig4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752600"/>
            <a:ext cx="6164397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925</Words>
  <Application>Microsoft Office PowerPoint</Application>
  <PresentationFormat>On-screen Show (4:3)</PresentationFormat>
  <Paragraphs>187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JPMorgan Chase and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JPMorgan Chase &amp; Co.</dc:creator>
  <cp:lastModifiedBy>ben</cp:lastModifiedBy>
  <cp:revision>8</cp:revision>
  <dcterms:created xsi:type="dcterms:W3CDTF">2014-08-29T15:58:46Z</dcterms:created>
  <dcterms:modified xsi:type="dcterms:W3CDTF">2014-08-30T02:08:39Z</dcterms:modified>
</cp:coreProperties>
</file>