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1" r:id="rId15"/>
    <p:sldId id="274" r:id="rId16"/>
    <p:sldId id="275" r:id="rId17"/>
    <p:sldId id="276" r:id="rId18"/>
    <p:sldId id="278" r:id="rId19"/>
    <p:sldId id="279" r:id="rId20"/>
    <p:sldId id="269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3FB4C3-DFE9-40EE-A3FD-8CBE2D181A2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16DA30-3B30-4B4F-BA46-2EC5896F3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DA30-3B30-4B4F-BA46-2EC5896F3B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98CE-C1E3-4BDA-9E2E-6477039A72F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Cotton@jpmorg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tton-Ben/infinispan/master/off-heap/src/main/java/org/infinispan/offheap/container/entries/OffHeapAbstractInternalCacheEntry.jav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nio/MappedByteBuffe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2133600" cy="365125"/>
          </a:xfrm>
        </p:spPr>
        <p:txBody>
          <a:bodyPr/>
          <a:lstStyle/>
          <a:p>
            <a:fld id="{17C044C6-057F-46AB-A255-70C44A75AB8A}" type="datetime1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248400"/>
            <a:ext cx="2133600" cy="36512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Justin.P.Dildy@jpmorgan.com</a:t>
            </a:r>
          </a:p>
          <a:p>
            <a:r>
              <a:rPr lang="en-US" dirty="0" smtClean="0">
                <a:hlinkClick r:id="rId3"/>
              </a:rPr>
              <a:t>Ben.Cotton@jpmorgan.com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0508" y="6400800"/>
            <a:ext cx="1482811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7526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Liquidity Risk Technology  Core Services </a:t>
            </a:r>
            <a:r>
              <a:rPr lang="en-US" b="1" dirty="0" err="1" smtClean="0"/>
              <a:t>AggEng</a:t>
            </a:r>
            <a:r>
              <a:rPr lang="en-US" b="1" dirty="0" smtClean="0"/>
              <a:t> Team’s Usage Considerations/Concerns </a:t>
            </a:r>
            <a:r>
              <a:rPr lang="en-US" b="1" dirty="0" err="1" smtClean="0"/>
              <a:t>wrt</a:t>
            </a:r>
            <a:r>
              <a:rPr lang="en-US" b="1" dirty="0" smtClean="0"/>
              <a:t> </a:t>
            </a:r>
            <a:r>
              <a:rPr lang="en-US" b="1" dirty="0" err="1" smtClean="0"/>
              <a:t>RedHat</a:t>
            </a:r>
            <a:r>
              <a:rPr lang="en-US" b="1" dirty="0" smtClean="0"/>
              <a:t>  JDG: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Our Search for an Advanced Off-Heap Zero-Copy Java IPC Transport Capability Provider (</a:t>
            </a:r>
            <a:r>
              <a:rPr lang="en-US" b="1" dirty="0" err="1" smtClean="0"/>
              <a:t>OpenHFT</a:t>
            </a:r>
            <a:r>
              <a:rPr lang="en-US" b="1" dirty="0" smtClean="0"/>
              <a:t>)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i="1" dirty="0" smtClean="0"/>
              <a:t>An Historical “Once Upon a Time” Presentation 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334125" cy="42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6858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much internal JPM analysis of candidate solution providers, Peter </a:t>
            </a:r>
            <a:r>
              <a:rPr lang="en-US" sz="1600" dirty="0" err="1" smtClean="0"/>
              <a:t>Lawrey’s</a:t>
            </a:r>
            <a:r>
              <a:rPr lang="en-US" sz="1600" dirty="0" smtClean="0"/>
              <a:t>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 emerged as a leader.</a:t>
            </a:r>
          </a:p>
          <a:p>
            <a:endParaRPr lang="en-US" sz="1600" dirty="0" smtClean="0"/>
          </a:p>
          <a:p>
            <a:r>
              <a:rPr lang="en-US" sz="1600" dirty="0" smtClean="0"/>
              <a:t>After Peter and Ben’s article published globally the considerations/merits of the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solution, 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was </a:t>
            </a:r>
            <a:r>
              <a:rPr lang="en-US" sz="1600" i="1" dirty="0" smtClean="0"/>
              <a:t>unmistakably confirmed </a:t>
            </a:r>
            <a:r>
              <a:rPr lang="en-US" sz="1600" dirty="0" smtClean="0"/>
              <a:t>as the leading  sound/complete solution provider.</a:t>
            </a:r>
          </a:p>
          <a:p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Winning SOLUTION PROVIDER = Peter Lawrey and </a:t>
            </a:r>
            <a:r>
              <a:rPr lang="en-US" sz="2000" b="1" dirty="0" err="1" smtClean="0"/>
              <a:t>OpenHFT</a:t>
            </a:r>
            <a:endParaRPr lang="en-US" sz="20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www.infoq.com/resource/articles/Open-JDK-and-HashMap-Off-Heap/en/resources/1Fig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8153400" cy="57911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.jar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16638"/>
            <a:ext cx="7162800" cy="280581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3352800"/>
            <a:ext cx="8763000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sz="1370" b="1" dirty="0" smtClean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Advanced </a:t>
            </a:r>
            <a:r>
              <a:rPr lang="en-US" sz="1400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sz="1400" b="1" dirty="0" smtClean="0">
                <a:solidFill>
                  <a:srgbClr val="00B050"/>
                </a:solidFill>
              </a:rPr>
              <a:t>  </a:t>
            </a:r>
            <a:r>
              <a:rPr lang="en-US" sz="1400" b="1" dirty="0" err="1" smtClean="0">
                <a:solidFill>
                  <a:srgbClr val="00B050"/>
                </a:solidFill>
              </a:rPr>
              <a:t>impl</a:t>
            </a:r>
            <a:r>
              <a:rPr lang="en-US" sz="1400" b="1" dirty="0" smtClean="0">
                <a:solidFill>
                  <a:srgbClr val="00B050"/>
                </a:solidFill>
              </a:rPr>
              <a:t> of </a:t>
            </a:r>
            <a:r>
              <a:rPr lang="en-US" sz="1400" b="1" dirty="0" err="1" smtClean="0">
                <a:solidFill>
                  <a:srgbClr val="00B050"/>
                </a:solidFill>
              </a:rPr>
              <a:t>Externalizable</a:t>
            </a:r>
            <a:r>
              <a:rPr lang="en-US" sz="1400" b="1" dirty="0" smtClean="0">
                <a:solidFill>
                  <a:srgbClr val="00B050"/>
                </a:solidFill>
              </a:rPr>
              <a:t> – for CBV Copy tolerant parts of Liquidity Risk AE.</a:t>
            </a:r>
            <a:endParaRPr lang="en-US" sz="1370" b="1" dirty="0" smtClean="0">
              <a:solidFill>
                <a:srgbClr val="00B050"/>
              </a:solidFill>
            </a:endParaRP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sz="1370" b="1" dirty="0" err="1" smtClean="0">
                <a:solidFill>
                  <a:srgbClr val="00B050"/>
                </a:solidFill>
              </a:rPr>
              <a:t>nano</a:t>
            </a:r>
            <a:r>
              <a:rPr lang="en-US" sz="1370" b="1" dirty="0" smtClean="0">
                <a:solidFill>
                  <a:srgbClr val="00B050"/>
                </a:solidFill>
              </a:rPr>
              <a:t>-second /dev/</a:t>
            </a:r>
            <a:r>
              <a:rPr lang="en-US" sz="1370" b="1" dirty="0" err="1" smtClean="0">
                <a:solidFill>
                  <a:srgbClr val="00B050"/>
                </a:solidFill>
              </a:rPr>
              <a:t>shm</a:t>
            </a:r>
            <a:r>
              <a:rPr lang="en-US" sz="1370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sz="1370" dirty="0"/>
          </a:p>
          <a:p>
            <a:r>
              <a:rPr lang="en-US" sz="1370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sz="1370" b="1" u="sng" dirty="0" smtClean="0">
                <a:solidFill>
                  <a:srgbClr val="C00000"/>
                </a:solidFill>
              </a:rPr>
              <a:t>NO  immediate </a:t>
            </a:r>
            <a:r>
              <a:rPr lang="en-US" sz="1370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sz="1370" b="1" dirty="0">
              <a:solidFill>
                <a:srgbClr val="C00000"/>
              </a:solidFill>
            </a:endParaRPr>
          </a:p>
          <a:p>
            <a:r>
              <a:rPr lang="en-US" sz="1370" b="1" dirty="0" smtClean="0">
                <a:solidFill>
                  <a:srgbClr val="C00000"/>
                </a:solidFill>
              </a:rPr>
              <a:t>NOT YET ADAPTED w/in </a:t>
            </a:r>
            <a:r>
              <a:rPr lang="en-US" sz="1370" b="1" dirty="0" err="1" smtClean="0">
                <a:solidFill>
                  <a:srgbClr val="C00000"/>
                </a:solidFill>
              </a:rPr>
              <a:t>RedHat</a:t>
            </a:r>
            <a:r>
              <a:rPr lang="en-US" sz="1370" b="1" dirty="0" smtClean="0">
                <a:solidFill>
                  <a:srgbClr val="C00000"/>
                </a:solidFill>
              </a:rPr>
              <a:t> JDG as JSR-107 compliant Cache&lt;K,V&gt; Operand.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04" name="Picture 4" descr="OpenHFT.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"/>
            <a:ext cx="1333500" cy="13335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81800" y="609600"/>
            <a:ext cx="2000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OpenHFT.net</a:t>
            </a:r>
          </a:p>
          <a:p>
            <a:r>
              <a:rPr lang="en-US" sz="2400" b="1" dirty="0" smtClean="0"/>
              <a:t>Off-Heap</a:t>
            </a:r>
          </a:p>
          <a:p>
            <a:r>
              <a:rPr lang="en-US" sz="2400" b="1" dirty="0" smtClean="0"/>
              <a:t>SHM</a:t>
            </a:r>
            <a:endParaRPr lang="en-US" sz="2400" b="1" dirty="0"/>
          </a:p>
        </p:txBody>
      </p:sp>
      <p:pic>
        <p:nvPicPr>
          <p:cNvPr id="6" name="Picture 5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infoq.com/resource/articles/Open-JDK-and-HashMap-Off-Heap/en/resources/Fig10-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666653" cy="4419600"/>
          </a:xfrm>
          <a:prstGeom prst="rect">
            <a:avLst/>
          </a:prstGeom>
          <a:noFill/>
        </p:spPr>
      </p:pic>
      <p:pic>
        <p:nvPicPr>
          <p:cNvPr id="26628" name="Picture 4" descr="https://avatars0.githubusercontent.com/u/3024996?s=4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371600"/>
            <a:ext cx="647701" cy="647701"/>
          </a:xfrm>
          <a:prstGeom prst="rect">
            <a:avLst/>
          </a:prstGeom>
          <a:noFill/>
        </p:spPr>
      </p:pic>
      <p:pic>
        <p:nvPicPr>
          <p:cNvPr id="26630" name="Picture 6" descr="https://avatars0.githubusercontent.com/u/6912297?s=1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219200"/>
            <a:ext cx="800100" cy="8001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52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JPM LRI CS team will explicitly help design/develop/test to resolve concern= 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 Solution NOT YET ADAPTED AS 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JDG JSR-107 compliant Cache&lt;K,V&gt; Operand. (Peter @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, Mircea/Adrian @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 planned support for  Ben, Dmitry, Charles  @JPM)</a:t>
            </a:r>
          </a:p>
        </p:txBody>
      </p:sp>
      <p:pic>
        <p:nvPicPr>
          <p:cNvPr id="6" name="Picture 5" descr="xia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1295400"/>
            <a:ext cx="543549" cy="720270"/>
          </a:xfrm>
          <a:prstGeom prst="rect">
            <a:avLst/>
          </a:prstGeom>
        </p:spPr>
      </p:pic>
      <p:pic>
        <p:nvPicPr>
          <p:cNvPr id="8" name="Picture 7" descr="JPMorg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4914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Ben, Dmitry, Xiao:   Forked/Cloned explicit </a:t>
            </a:r>
            <a:r>
              <a:rPr lang="en-US" dirty="0" err="1" smtClean="0"/>
              <a:t>GitHUB</a:t>
            </a:r>
            <a:r>
              <a:rPr lang="en-US" dirty="0" smtClean="0"/>
              <a:t> repo to manage the </a:t>
            </a:r>
            <a:r>
              <a:rPr lang="en-US" dirty="0" err="1" smtClean="0"/>
              <a:t>OpenHFT</a:t>
            </a:r>
            <a:r>
              <a:rPr lang="en-US" dirty="0" smtClean="0"/>
              <a:t>/ISPN 7 build adoption.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7526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</a:p>
          <a:p>
            <a:r>
              <a:rPr lang="en-US" sz="800" dirty="0" smtClean="0">
                <a:hlinkClick r:id="rId3"/>
              </a:rPr>
              <a:t>https://raw.githubusercontent.com/Cotton-Ben/infinispan/master/off-heap/src/main/java/org/infinispan/offheap/container/entries/OffHeapAbstractInternalCacheEntry.java</a:t>
            </a:r>
            <a:r>
              <a:rPr lang="en-US" sz="800" dirty="0" smtClean="0"/>
              <a:t> </a:t>
            </a:r>
          </a:p>
          <a:p>
            <a:endParaRPr lang="en-US" sz="800" dirty="0" smtClean="0"/>
          </a:p>
          <a:p>
            <a:endParaRPr 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703228"/>
            <a:ext cx="7239000" cy="599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228600"/>
            <a:ext cx="79248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//Mock RDR_DIM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BondRDR_VOInterface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busyLockEntry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throws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InterruptedException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unlockEntry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lang="en-US" sz="2000" b="1" baseline="0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addAtomicIssueDate</a:t>
            </a:r>
            <a:r>
              <a:rPr lang="en-US" sz="1000" b="1" dirty="0" smtClean="0">
                <a:latin typeface="Arial" pitchFamily="34" charset="0"/>
              </a:rPr>
              <a:t>(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Arial" pitchFamily="34" charset="0"/>
              </a:rPr>
              <a:t>toAdd</a:t>
            </a:r>
            <a:r>
              <a:rPr lang="en-US" sz="1000" b="1" dirty="0" smtClean="0"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MaxSize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76200" y="2671703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SharedHashMapBuilder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true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entrySize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Lucida Console" pitchFamily="49" charset="0"/>
                <a:cs typeface="Consolas" pitchFamily="49" charset="0"/>
              </a:rPr>
              <a:t>512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create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Lucida Console" pitchFamily="49" charset="0"/>
                <a:cs typeface="Consolas" pitchFamily="49" charset="0"/>
              </a:rPr>
              <a:t>File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“/dev/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dirty="0" smtClean="0"/>
              <a:t> = </a:t>
            </a:r>
            <a:r>
              <a:rPr lang="en-US" sz="1600" b="1" dirty="0" err="1" smtClean="0">
                <a:solidFill>
                  <a:srgbClr val="7030A0"/>
                </a:solidFill>
              </a:rPr>
              <a:t>shmP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setIssueDate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"20130915"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setMaturityDate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"20330915"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setCoupon</a:t>
            </a:r>
            <a:r>
              <a:rPr lang="en-US" sz="1600" b="1" dirty="0" smtClean="0"/>
              <a:t>(</a:t>
            </a:r>
            <a:r>
              <a:rPr lang="en-US" sz="1600" dirty="0" smtClean="0"/>
              <a:t>5.0 </a:t>
            </a:r>
            <a:r>
              <a:rPr lang="en-US" sz="1600" b="1" dirty="0" smtClean="0"/>
              <a:t>/</a:t>
            </a:r>
            <a:r>
              <a:rPr lang="en-US" sz="1600" dirty="0" smtClean="0"/>
              <a:t> 100</a:t>
            </a:r>
            <a:r>
              <a:rPr lang="en-US" sz="1600" b="1" dirty="0" smtClean="0"/>
              <a:t>);</a:t>
            </a:r>
            <a:r>
              <a:rPr lang="en-US" sz="1600" dirty="0" smtClean="0"/>
              <a:t> </a:t>
            </a:r>
            <a:r>
              <a:rPr lang="en-US" sz="1600" i="1" dirty="0" smtClean="0"/>
              <a:t>// 5.0%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// all 3  .</a:t>
            </a:r>
            <a:r>
              <a:rPr lang="en-US" sz="1600" i="1" dirty="0" err="1" smtClean="0"/>
              <a:t>setXXX</a:t>
            </a:r>
            <a:r>
              <a:rPr lang="en-US" sz="1600" i="1" dirty="0" smtClean="0"/>
              <a:t>() operations trigger a COPY into Off-Heap /dev/</a:t>
            </a:r>
            <a:r>
              <a:rPr lang="en-US" sz="1600" i="1" dirty="0" err="1" smtClean="0"/>
              <a:t>shm</a:t>
            </a:r>
            <a:r>
              <a:rPr lang="en-US" sz="1600" i="1" dirty="0" smtClean="0"/>
              <a:t>/</a:t>
            </a:r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PID1 = </a:t>
            </a:r>
            <a:r>
              <a:rPr lang="en-US" b="1" dirty="0" smtClean="0">
                <a:solidFill>
                  <a:srgbClr val="7030A0"/>
                </a:solidFill>
              </a:rPr>
              <a:t>Producer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15782"/>
            <a:ext cx="91440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</a:t>
            </a:r>
            <a:r>
              <a:rPr lang="en-US" b="1" dirty="0" smtClean="0">
                <a:latin typeface="Lucida Console" pitchFamily="49" charset="0"/>
              </a:rPr>
              <a:t>&lt;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b="1" dirty="0" smtClean="0">
                <a:latin typeface="Lucida Console" pitchFamily="49" charset="0"/>
              </a:rPr>
              <a:t>,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b="1" dirty="0" smtClean="0">
                <a:latin typeface="Lucida Console" pitchFamily="49" charset="0"/>
              </a:rPr>
              <a:t>&gt;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shmC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=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SharedHashMapBuilder</a:t>
            </a:r>
            <a:r>
              <a:rPr lang="en-US" b="1" dirty="0" smtClean="0">
                <a:latin typeface="Lucida Console" pitchFamily="49" charset="0"/>
              </a:rPr>
              <a:t>()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true</a:t>
            </a:r>
            <a:r>
              <a:rPr lang="en-US" sz="2000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entrySize</a:t>
            </a: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009999"/>
                </a:solidFill>
                <a:latin typeface="Lucida Console" pitchFamily="49" charset="0"/>
                <a:cs typeface="Consolas" pitchFamily="49" charset="0"/>
              </a:rPr>
              <a:t>512</a:t>
            </a:r>
            <a:r>
              <a:rPr lang="en-US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create</a:t>
            </a:r>
            <a:r>
              <a:rPr lang="en-US" b="1" dirty="0" smtClean="0">
                <a:latin typeface="Lucida Console" pitchFamily="49" charset="0"/>
              </a:rPr>
              <a:t>(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latin typeface="Lucida Console" pitchFamily="49" charset="0"/>
                <a:cs typeface="Consolas" pitchFamily="49" charset="0"/>
              </a:rPr>
              <a:t>File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“/dev/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"</a:t>
            </a:r>
            <a:r>
              <a:rPr lang="en-US" b="1" dirty="0" smtClean="0">
                <a:latin typeface="Lucida Console" pitchFamily="49" charset="0"/>
              </a:rPr>
              <a:t>),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sz="2800" b="1" dirty="0" err="1" smtClean="0">
                <a:latin typeface="Lucida Console" pitchFamily="49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r>
              <a:rPr lang="en-US" b="1" dirty="0" smtClean="0">
                <a:latin typeface="Lucida Console" pitchFamily="49" charset="0"/>
              </a:rPr>
              <a:t>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sz="2400" b="1" dirty="0" err="1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/>
              <a:t>    =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  </a:t>
            </a:r>
          </a:p>
          <a:p>
            <a:r>
              <a:rPr lang="en-US" sz="1600" b="1" dirty="0" smtClean="0"/>
              <a:t>double _coupon                            =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err="1" smtClean="0"/>
              <a:t>.getCoupon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assertEquals</a:t>
            </a:r>
            <a:r>
              <a:rPr lang="en-US" sz="1600" dirty="0" smtClean="0"/>
              <a:t>( 0.05, _coupon, 0.0</a:t>
            </a:r>
            <a:r>
              <a:rPr lang="en-US" sz="1600" b="1" dirty="0" smtClean="0"/>
              <a:t>);</a:t>
            </a:r>
            <a:r>
              <a:rPr lang="en-US" sz="1600" dirty="0" smtClean="0"/>
              <a:t>  // it works!  </a:t>
            </a:r>
            <a:r>
              <a:rPr lang="en-US" sz="1600" dirty="0" smtClean="0">
                <a:sym typeface="Wingdings" pitchFamily="2" charset="2"/>
              </a:rPr>
              <a:t>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>
                <a:sym typeface="Wingdings" pitchFamily="2" charset="2"/>
              </a:rPr>
              <a:t>  Off-Heap /dev/</a:t>
            </a:r>
            <a:r>
              <a:rPr lang="en-US" sz="1600" dirty="0" err="1" smtClean="0">
                <a:sym typeface="Wingdings" pitchFamily="2" charset="2"/>
              </a:rPr>
              <a:t>shm</a:t>
            </a:r>
            <a:r>
              <a:rPr lang="en-US" sz="1600" dirty="0" smtClean="0">
                <a:sym typeface="Wingdings" pitchFamily="2" charset="2"/>
              </a:rPr>
              <a:t>/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dirty="0" smtClean="0">
                <a:sym typeface="Wingdings" pitchFamily="2" charset="2"/>
              </a:rPr>
              <a:t> Map&lt;K,V&gt;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>
                <a:sym typeface="Wingdings" pitchFamily="2" charset="2"/>
              </a:rPr>
              <a:t> Entry&lt;K,V&gt; reference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//1x 8-byte COPY into On-Heap </a:t>
            </a:r>
            <a:r>
              <a:rPr lang="en-US" sz="1600" b="1" dirty="0" smtClean="0"/>
              <a:t>_coupon </a:t>
            </a:r>
            <a:r>
              <a:rPr lang="en-US" sz="1600" dirty="0" smtClean="0"/>
              <a:t>reference from Off-Heap </a:t>
            </a:r>
            <a:r>
              <a:rPr lang="en-US" sz="1600" dirty="0" err="1" smtClean="0">
                <a:solidFill>
                  <a:srgbClr val="C00000"/>
                </a:solidFill>
              </a:rPr>
              <a:t>zcRDR.coupon</a:t>
            </a:r>
            <a:r>
              <a:rPr lang="en-US" sz="1600" dirty="0" smtClean="0"/>
              <a:t> reference </a:t>
            </a:r>
            <a:endParaRPr lang="en-US" sz="1600" dirty="0" smtClean="0">
              <a:sym typeface="Wingdings" pitchFamily="2" charset="2"/>
            </a:endParaRPr>
          </a:p>
          <a:p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PID2 = </a:t>
            </a:r>
            <a:r>
              <a:rPr lang="en-US" b="1" dirty="0" smtClean="0">
                <a:solidFill>
                  <a:srgbClr val="7030A0"/>
                </a:solidFill>
              </a:rPr>
              <a:t>Consumer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1524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 the beginning, 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</a:t>
            </a:r>
          </a:p>
          <a:p>
            <a:endParaRPr lang="en-US" dirty="0"/>
          </a:p>
          <a:p>
            <a:r>
              <a:rPr lang="en-US" dirty="0" smtClean="0"/>
              <a:t>POS data:	perfectly, non-redundantly, distributed across 30 node Grid.</a:t>
            </a:r>
            <a:endParaRPr lang="en-US" dirty="0"/>
          </a:p>
          <a:p>
            <a:r>
              <a:rPr lang="en-US" dirty="0" smtClean="0"/>
              <a:t>RDR_DIM data: </a:t>
            </a:r>
            <a:r>
              <a:rPr lang="en-US" b="1" dirty="0" smtClean="0"/>
              <a:t>non-perfect</a:t>
            </a:r>
            <a:r>
              <a:rPr lang="en-US" dirty="0" smtClean="0"/>
              <a:t>, </a:t>
            </a:r>
            <a:r>
              <a:rPr lang="en-US" b="1" dirty="0" smtClean="0"/>
              <a:t>redundantly</a:t>
            </a:r>
            <a:r>
              <a:rPr lang="en-US" dirty="0" smtClean="0"/>
              <a:t>, distributed across 30 node Grid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PROS:  locality advantages, have more RDR_DIM local means faster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CONS: </a:t>
            </a:r>
            <a:r>
              <a:rPr lang="en-US" b="1" smtClean="0">
                <a:solidFill>
                  <a:srgbClr val="C00000"/>
                </a:solidFill>
              </a:rPr>
              <a:t>redundancy places </a:t>
            </a:r>
            <a:r>
              <a:rPr lang="en-US" b="1" dirty="0" smtClean="0">
                <a:solidFill>
                  <a:srgbClr val="C00000"/>
                </a:solidFill>
              </a:rPr>
              <a:t>an unwelcome stress on GRID data capacity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REMEDY GOAL:  provide operational RDR_DIM with zero redundancy.</a:t>
            </a:r>
            <a:endParaRPr lang="en-US" b="1" dirty="0"/>
          </a:p>
        </p:txBody>
      </p:sp>
      <p:pic>
        <p:nvPicPr>
          <p:cNvPr id="15" name="Picture 1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34000"/>
            <a:ext cx="457349" cy="6615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95400" y="54864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19" name="Picture 1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2" name="Picture 2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5" name="Picture 24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30" name="Picture 29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34" name="Picture 3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37" name="Picture 36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0" y="24384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478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670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23622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IMMEDIATE NEXT STEPS: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commits from Mircea re: adapting Peter’s </a:t>
            </a:r>
            <a:r>
              <a:rPr lang="en-US" dirty="0" err="1" smtClean="0"/>
              <a:t>OpenHFT</a:t>
            </a:r>
            <a:r>
              <a:rPr lang="en-US" dirty="0" smtClean="0"/>
              <a:t> SHM as JDG interoperable JSR-107 Cache&lt;K,V&gt;.  </a:t>
            </a:r>
            <a:r>
              <a:rPr lang="en-US" dirty="0" err="1" smtClean="0"/>
              <a:t>RedHat</a:t>
            </a:r>
            <a:r>
              <a:rPr lang="en-US" dirty="0" smtClean="0"/>
              <a:t> customer support case?</a:t>
            </a:r>
          </a:p>
          <a:p>
            <a:endParaRPr lang="en-US" dirty="0"/>
          </a:p>
          <a:p>
            <a:r>
              <a:rPr lang="en-US" dirty="0" smtClean="0"/>
              <a:t>Explicit commits from Bela re: “short circuiting” all node </a:t>
            </a:r>
            <a:r>
              <a:rPr lang="en-US" dirty="0" smtClean="0">
                <a:sym typeface="Wingdings" pitchFamily="2" charset="2"/>
              </a:rPr>
              <a:t> node transport resolution to use /dev/</a:t>
            </a:r>
            <a:r>
              <a:rPr lang="en-US" dirty="0" err="1" smtClean="0">
                <a:sym typeface="Wingdings" pitchFamily="2" charset="2"/>
              </a:rPr>
              <a:t>shm</a:t>
            </a:r>
            <a:r>
              <a:rPr lang="en-US" dirty="0" smtClean="0">
                <a:sym typeface="Wingdings" pitchFamily="2" charset="2"/>
              </a:rPr>
              <a:t> IPC as transport (instead of TCP/UDP) whenever possible  </a:t>
            </a:r>
            <a:r>
              <a:rPr lang="en-US" dirty="0" err="1" smtClean="0">
                <a:sym typeface="Wingdings" pitchFamily="2" charset="2"/>
              </a:rPr>
              <a:t>RedHat</a:t>
            </a:r>
            <a:r>
              <a:rPr lang="en-US" dirty="0" smtClean="0">
                <a:sym typeface="Wingdings" pitchFamily="2" charset="2"/>
              </a:rPr>
              <a:t> customer support case?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Explicit commits from Peter re: supporting above with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as the Off-Heap provider.  JPM retain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 via support subscription?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dirty="0" err="1" smtClean="0">
                <a:sym typeface="Wingdings" pitchFamily="2" charset="2"/>
              </a:rPr>
              <a:t>Fork’d</a:t>
            </a:r>
            <a:r>
              <a:rPr lang="en-US" dirty="0" smtClean="0">
                <a:sym typeface="Wingdings" pitchFamily="2" charset="2"/>
              </a:rPr>
              <a:t> repo and build sound/complete/confirming tests.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3" name="Picture 3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9600" y="76200"/>
            <a:ext cx="731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</a:t>
            </a:r>
            <a:r>
              <a:rPr lang="en-US" b="1" i="1" dirty="0" smtClean="0">
                <a:solidFill>
                  <a:schemeClr val="accent4"/>
                </a:solidFill>
              </a:rPr>
              <a:t>{N1, N2, …N30}: USE JNI/C++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000" dirty="0" smtClean="0"/>
              <a:t>POS data:	perfectly, non-redundantly, distributed across 30 node Grid.</a:t>
            </a:r>
            <a:endParaRPr lang="en-US" sz="1000" dirty="0"/>
          </a:p>
          <a:p>
            <a:r>
              <a:rPr lang="en-US" sz="1000" dirty="0" smtClean="0"/>
              <a:t>RDR_DIM data: SOD deliver a “Pin RDR_DIM to native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:  Use C++ </a:t>
            </a:r>
            <a:r>
              <a:rPr lang="en-US" sz="1000" dirty="0" err="1" smtClean="0"/>
              <a:t>shmat</a:t>
            </a:r>
            <a:r>
              <a:rPr lang="en-US" sz="1000" dirty="0" smtClean="0"/>
              <a:t>(2) kernel system call to establish Sys V style IPC operand.  SOD-EOD: All </a:t>
            </a:r>
            <a:r>
              <a:rPr lang="en-US" sz="1000" dirty="0" err="1" smtClean="0"/>
              <a:t>AggEng</a:t>
            </a:r>
            <a:r>
              <a:rPr lang="en-US" sz="1000" dirty="0" smtClean="0"/>
              <a:t> Operations on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/RDR_DIM via </a:t>
            </a:r>
            <a:r>
              <a:rPr lang="en-US" sz="1000" dirty="0" err="1" smtClean="0"/>
              <a:t>shmctl</a:t>
            </a:r>
            <a:r>
              <a:rPr lang="en-US" sz="1000" dirty="0" smtClean="0"/>
              <a:t>(2) and </a:t>
            </a:r>
            <a:r>
              <a:rPr lang="en-US" sz="1000" dirty="0" err="1" smtClean="0"/>
              <a:t>shmop</a:t>
            </a:r>
            <a:r>
              <a:rPr lang="en-US" sz="1000" dirty="0" smtClean="0"/>
              <a:t>(2)”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PROS:  Decades reliable Unix/C++/C tactics for operating on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CONS: Risks to the entire grid should a subtle bug cause JVM crash</a:t>
            </a:r>
            <a:endParaRPr lang="en-US" dirty="0" smtClean="0"/>
          </a:p>
          <a:p>
            <a:r>
              <a:rPr lang="en-US" sz="1400" b="1" dirty="0" smtClean="0"/>
              <a:t>REMEDY GOAL:  Do something similar w/ 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/ but not using any  JNI/C++ but rather using 100% Java (NIO and </a:t>
            </a:r>
            <a:r>
              <a:rPr lang="en-US" sz="1400" b="1" dirty="0" err="1" smtClean="0"/>
              <a:t>MemoryMappedFiles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pic>
        <p:nvPicPr>
          <p:cNvPr id="35" name="Picture 3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38" name="Picture 3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1" name="Picture 4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3" name="Picture 4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48" name="Picture 4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51" name="Picture 5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54" name="Picture 5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4478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26670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7" name="Oval 66"/>
          <p:cNvSpPr/>
          <p:nvPr/>
        </p:nvSpPr>
        <p:spPr>
          <a:xfrm>
            <a:off x="7391400" y="22098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63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1"/>
          <p:cNvCxnSpPr>
            <a:stCxn id="4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71"/>
          <p:cNvCxnSpPr>
            <a:stCxn id="43" idx="2"/>
            <a:endCxn id="63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USE 100% Java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 (</a:t>
            </a:r>
            <a:r>
              <a:rPr lang="en-US" b="1" i="1" dirty="0" err="1" smtClean="0">
                <a:solidFill>
                  <a:schemeClr val="accent4"/>
                </a:solidFill>
              </a:rPr>
              <a:t>java.nio.MappedByteBuffer</a:t>
            </a:r>
            <a:r>
              <a:rPr lang="en-US" b="1" i="1" dirty="0" smtClean="0">
                <a:solidFill>
                  <a:schemeClr val="accent4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000" dirty="0" smtClean="0"/>
              <a:t>POS data:	perfectly, non-redundantly, distributed across 30 node Grid.</a:t>
            </a:r>
            <a:endParaRPr lang="en-US" sz="1000" dirty="0"/>
          </a:p>
          <a:p>
            <a:r>
              <a:rPr lang="en-US" sz="1000" dirty="0" smtClean="0"/>
              <a:t>RDR_DIM data: SOD deliver a “Pin RDR_DIM to native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:  Use </a:t>
            </a:r>
            <a:r>
              <a:rPr lang="en-US" sz="1000" b="1" dirty="0" err="1" smtClean="0">
                <a:hlinkClick r:id="rId3"/>
              </a:rPr>
              <a:t>java.nio.MappedByteBuffer</a:t>
            </a:r>
            <a:r>
              <a:rPr lang="en-US" sz="1000" b="1" dirty="0" smtClean="0"/>
              <a:t> </a:t>
            </a:r>
            <a:r>
              <a:rPr lang="en-US" sz="1000" dirty="0" smtClean="0"/>
              <a:t>to render operand.   Use a Java call-by-reference capability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 100% Java supported API and capability … very popular if CBV COPY is acceptable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NIO </a:t>
            </a:r>
            <a:r>
              <a:rPr lang="en-US" sz="1400" b="1" dirty="0" err="1" smtClean="0">
                <a:solidFill>
                  <a:srgbClr val="C00000"/>
                </a:solidFill>
              </a:rPr>
              <a:t>alloc</a:t>
            </a:r>
            <a:r>
              <a:rPr lang="en-US" sz="1400" b="1" dirty="0" smtClean="0">
                <a:solidFill>
                  <a:srgbClr val="C00000"/>
                </a:solidFill>
              </a:rPr>
              <a:t>() limits. fails to deliver CBR ZC.  Not only just the Entry&lt;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&gt;, the whole Cache&lt;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 transports</a:t>
            </a:r>
            <a:endParaRPr lang="en-US" sz="1400" dirty="0" smtClean="0"/>
          </a:p>
          <a:p>
            <a:r>
              <a:rPr lang="en-US" sz="1200" b="1" dirty="0" smtClean="0"/>
              <a:t>REMEDY GOAL:  There is no such thing as a Java ZERO-COPY call-by-reference IPC capability!  It is all call-by-value in Java and that means the monstrous 50gb /dev/</a:t>
            </a:r>
            <a:r>
              <a:rPr lang="en-US" sz="1200" b="1" dirty="0" err="1" smtClean="0"/>
              <a:t>shm</a:t>
            </a:r>
            <a:r>
              <a:rPr lang="en-US" sz="1200" b="1" dirty="0" smtClean="0"/>
              <a:t>/RDR_DIM will *copy* itself into the JVM Node’s address space on each invoke:  HELP!  What we have is USELESS.</a:t>
            </a:r>
            <a:endParaRPr lang="en-US" sz="1200" b="1" dirty="0"/>
          </a:p>
        </p:txBody>
      </p:sp>
      <p:pic>
        <p:nvPicPr>
          <p:cNvPr id="6" name="Picture 5" descr="observingLinu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9" name="Picture 8" descr="javaC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2" name="Picture 11" descr="javaC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4" name="Picture 13" descr="javaC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3276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9" name="Picture 18" descr="redHat-logo-justHa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2" name="Picture 21" descr="redHat-logo-justHa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5" name="Picture 24" descr="redHat-logo-justHa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4478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26670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7391400" y="22098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cxnSp>
        <p:nvCxnSpPr>
          <p:cNvPr id="35" name="Elbow Connector 68"/>
          <p:cNvCxnSpPr>
            <a:stCxn id="31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9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2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1"/>
          <p:cNvCxnSpPr>
            <a:stCxn id="14" idx="2"/>
            <a:endCxn id="31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71"/>
          <p:cNvCxnSpPr>
            <a:endCxn id="33" idx="6"/>
          </p:cNvCxnSpPr>
          <p:nvPr/>
        </p:nvCxnSpPr>
        <p:spPr>
          <a:xfrm rot="16200000" flipV="1">
            <a:off x="2667000" y="3429000"/>
            <a:ext cx="2514600" cy="11430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1"/>
          <p:cNvCxnSpPr>
            <a:endCxn id="30" idx="1"/>
          </p:cNvCxnSpPr>
          <p:nvPr/>
        </p:nvCxnSpPr>
        <p:spPr>
          <a:xfrm rot="5400000" flipH="1" flipV="1">
            <a:off x="5162550" y="3333750"/>
            <a:ext cx="2552700" cy="12954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800" y="22860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CBV 50gb Operand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*COPY* to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JVM ==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USELESS!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Find a Off-Heap ZERO-COPY Java IPC provider (/dev/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 native Transport)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200" dirty="0" smtClean="0"/>
              <a:t>POS data:	perfectly, non-redundantly, distributed across 30 node Grid.</a:t>
            </a:r>
            <a:endParaRPr lang="en-US" sz="1200" dirty="0"/>
          </a:p>
          <a:p>
            <a:r>
              <a:rPr lang="en-US" sz="1200" dirty="0" smtClean="0"/>
              <a:t>RDR_DIM data: SOD deliver a “Pin RDR_DIM to native /dev/</a:t>
            </a:r>
            <a:r>
              <a:rPr lang="en-US" sz="1200" dirty="0" err="1" smtClean="0"/>
              <a:t>shm</a:t>
            </a:r>
            <a:r>
              <a:rPr lang="en-US" sz="1200" dirty="0" smtClean="0"/>
              <a:t>:  Needed =  a Java call-by-reference PROVIDER to affect a ZERO-COPY LRI operational capability”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PROS:  we can attain Java CBR ZC via a niche off-heap provider.  Not radical.  Only REF not VALUE copies are transported.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CONS: we will likely have to use a solution built around </a:t>
            </a:r>
            <a:r>
              <a:rPr lang="en-US" sz="1200" b="1" dirty="0" err="1" smtClean="0">
                <a:solidFill>
                  <a:srgbClr val="C00000"/>
                </a:solidFill>
              </a:rPr>
              <a:t>sun.misc.Unsafe</a:t>
            </a:r>
            <a:endParaRPr lang="en-US" sz="1200" dirty="0" smtClean="0"/>
          </a:p>
          <a:p>
            <a:r>
              <a:rPr lang="en-US" sz="1400" b="1" dirty="0" smtClean="0"/>
              <a:t>REMEDY GOAL:  Find a Java ZERO-COPY call-by-reference IPC capability PROVIDER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4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The Search for Provider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400" dirty="0" smtClean="0"/>
              <a:t>POS data:	perfectly, non-redundantly, distributed across 30 node Grid.</a:t>
            </a:r>
            <a:endParaRPr lang="en-US" sz="1400" dirty="0"/>
          </a:p>
          <a:p>
            <a:r>
              <a:rPr lang="en-US" sz="1400" dirty="0" smtClean="0"/>
              <a:t>RDR_DIM data: SOD deliver a “Pin RDR_DIM to native /dev/</a:t>
            </a:r>
            <a:r>
              <a:rPr lang="en-US" sz="1400" dirty="0" err="1" smtClean="0"/>
              <a:t>shm</a:t>
            </a:r>
            <a:r>
              <a:rPr lang="en-US" sz="1400" dirty="0" smtClean="0"/>
              <a:t>:  Needed =  a Java call-by-reference PROVIDER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surveying numerous candidate providers may empower us with distinctive choices.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credible searches for such a provider sets is limited, non-mainstream. </a:t>
            </a:r>
            <a:endParaRPr lang="en-US" sz="1400" dirty="0" smtClean="0"/>
          </a:p>
          <a:p>
            <a:r>
              <a:rPr lang="en-US" sz="1400" b="1" dirty="0" smtClean="0"/>
              <a:t>REMEDY GOAL:  Martin?  Peter?  Apache </a:t>
            </a:r>
            <a:r>
              <a:rPr lang="en-US" sz="1400" b="1" dirty="0" err="1" smtClean="0"/>
              <a:t>DirectMemory</a:t>
            </a:r>
            <a:r>
              <a:rPr lang="en-US" sz="1400" b="1" dirty="0" smtClean="0"/>
              <a:t>?   WHO?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</a:t>
            </a:r>
            <a:r>
              <a:rPr lang="en-US" b="1" i="1" smtClean="0">
                <a:solidFill>
                  <a:schemeClr val="tx2"/>
                </a:solidFill>
              </a:rPr>
              <a:t>}: </a:t>
            </a:r>
            <a:r>
              <a:rPr lang="en-US" b="1" i="1" smtClean="0">
                <a:solidFill>
                  <a:schemeClr val="accent4"/>
                </a:solidFill>
              </a:rPr>
              <a:t>Martin?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300" dirty="0" smtClean="0"/>
              <a:t>POS data:	perfectly, non-redundantly, distributed across 30 node Grid.</a:t>
            </a:r>
            <a:endParaRPr lang="en-US" sz="1300" dirty="0"/>
          </a:p>
          <a:p>
            <a:r>
              <a:rPr lang="en-US" sz="1300" dirty="0" smtClean="0"/>
              <a:t>RDR_DIM data: SOD deliver a “Pin RDR_DIM to native /dev/</a:t>
            </a:r>
            <a:r>
              <a:rPr lang="en-US" sz="1300" dirty="0" err="1" smtClean="0"/>
              <a:t>shm</a:t>
            </a:r>
            <a:r>
              <a:rPr lang="en-US" sz="1300" dirty="0" smtClean="0"/>
              <a:t>:  Needed =  a Java call-by-reference PROVIDER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extremely articulate, established “off-heap” leader.  Leads Mechanical-Sympathy community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not forthright with solution delivery.  Wants to be paid up front.  Very terse with our Q&amp;A and inquiry into any solution details.</a:t>
            </a:r>
            <a:endParaRPr lang="en-US" sz="1400" dirty="0" smtClean="0"/>
          </a:p>
          <a:p>
            <a:r>
              <a:rPr lang="en-US" sz="1400" b="1" dirty="0" smtClean="0"/>
              <a:t>REMEDY GOAL:  Wants 20,000 GBP to Train Us on building a Java ZERO-COPY /dev/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 IPC solution.  </a:t>
            </a:r>
            <a:r>
              <a:rPr lang="en-US" sz="1400" b="1" dirty="0" err="1" smtClean="0"/>
              <a:t>WE’re</a:t>
            </a:r>
            <a:r>
              <a:rPr lang="en-US" sz="1400" b="1" dirty="0" smtClean="0"/>
              <a:t> interested, but have not yet cut a purchase order.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9218" name="Picture 2" descr="https://encrypted-tbn0.gstatic.com/images?q=tbn:ANd9GcQzHaMhOI1hVLDz9MO8G6Mn_wouXl1p80UeLq3GxTiP8ZhZ-DPLbnh-d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285999"/>
            <a:ext cx="1295400" cy="1538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Peter and </a:t>
            </a:r>
            <a:r>
              <a:rPr lang="en-US" b="1" i="1" dirty="0" err="1" smtClean="0">
                <a:solidFill>
                  <a:schemeClr val="tx2"/>
                </a:solidFill>
              </a:rPr>
              <a:t>OpenHFT</a:t>
            </a:r>
            <a:r>
              <a:rPr lang="en-US" b="1" i="1" dirty="0" smtClean="0">
                <a:solidFill>
                  <a:schemeClr val="tx2"/>
                </a:solidFill>
              </a:rPr>
              <a:t>?</a:t>
            </a:r>
            <a:endParaRPr lang="en-US" dirty="0"/>
          </a:p>
          <a:p>
            <a:r>
              <a:rPr lang="en-US" sz="1200" dirty="0" smtClean="0"/>
              <a:t>POS data:	perfectly, non-redundantly, distributed across 30 node Grid.</a:t>
            </a:r>
            <a:endParaRPr lang="en-US" sz="1200" dirty="0"/>
          </a:p>
          <a:p>
            <a:r>
              <a:rPr lang="en-US" sz="1200" dirty="0" smtClean="0"/>
              <a:t>RDR_DIM data: SOD deliver a “Pin RDR_DIM to native /dev/</a:t>
            </a:r>
            <a:r>
              <a:rPr lang="en-US" sz="1200" dirty="0" err="1" smtClean="0"/>
              <a:t>shm</a:t>
            </a:r>
            <a:r>
              <a:rPr lang="en-US" sz="1200" dirty="0" smtClean="0"/>
              <a:t>:  Needed =  a Java call-by-reference PROVIDER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Exceptionally, unmistakably brilliant.  Exceedingly generous, gentle.  Committed to problem solving.  Won’t abandon us as “don’t get it”.  Will “suffer” with us when we get confused, “by our side”.  Special.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Product set is not known to be in mainstream use.    User not introduced to products via Tutorials and Developer Guides … currently only intro is via </a:t>
            </a:r>
            <a:r>
              <a:rPr lang="en-US" sz="1400" b="1" dirty="0" err="1" smtClean="0">
                <a:solidFill>
                  <a:srgbClr val="C00000"/>
                </a:solidFill>
              </a:rPr>
              <a:t>Git</a:t>
            </a:r>
            <a:r>
              <a:rPr lang="en-US" sz="1400" b="1" dirty="0" smtClean="0">
                <a:solidFill>
                  <a:srgbClr val="C00000"/>
                </a:solidFill>
              </a:rPr>
              <a:t> hosted unit-tests and community forums.</a:t>
            </a:r>
            <a:endParaRPr lang="en-US" sz="1400" dirty="0" smtClean="0"/>
          </a:p>
          <a:p>
            <a:r>
              <a:rPr lang="en-US" sz="1400" b="1" dirty="0" smtClean="0"/>
              <a:t>REMEDY GOAL:  JPM deep-dive on </a:t>
            </a:r>
            <a:r>
              <a:rPr lang="en-US" sz="1400" b="1" dirty="0" err="1" smtClean="0"/>
              <a:t>OpenHFT</a:t>
            </a:r>
            <a:r>
              <a:rPr lang="en-US" sz="1400" b="1" dirty="0" smtClean="0"/>
              <a:t> library. We need to do lots of diligence work to soundly/completely assess Peter as solution provider.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819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514599"/>
            <a:ext cx="1219200" cy="1439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Apache Direct Memory?</a:t>
            </a:r>
            <a:endParaRPr lang="en-US" dirty="0"/>
          </a:p>
          <a:p>
            <a:r>
              <a:rPr lang="en-US" sz="1200" dirty="0" smtClean="0"/>
              <a:t>POS data:	perfectly, non-redundantly, distributed across 30 node Grid.</a:t>
            </a:r>
            <a:endParaRPr lang="en-US" sz="1200" dirty="0"/>
          </a:p>
          <a:p>
            <a:r>
              <a:rPr lang="en-US" sz="1200" dirty="0" smtClean="0"/>
              <a:t>RDR_DIM data: SOD deliver a “Pin RDR_DIM to native /dev/</a:t>
            </a:r>
            <a:r>
              <a:rPr lang="en-US" sz="1200" dirty="0" err="1" smtClean="0"/>
              <a:t>shm</a:t>
            </a:r>
            <a:r>
              <a:rPr lang="en-US" sz="1200" dirty="0" smtClean="0"/>
              <a:t>:  Needed =  a Java call-by-reference PROVIDER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Backed by ASF, the world’s leading OSS provider.  Used by </a:t>
            </a:r>
            <a:r>
              <a:rPr lang="en-US" sz="1400" b="1" dirty="0" err="1" smtClean="0">
                <a:solidFill>
                  <a:srgbClr val="00B050"/>
                </a:solidFill>
              </a:rPr>
              <a:t>Hazelcast</a:t>
            </a:r>
            <a:r>
              <a:rPr lang="en-US" sz="1400" b="1" dirty="0" smtClean="0">
                <a:solidFill>
                  <a:srgbClr val="00B050"/>
                </a:solidFill>
              </a:rPr>
              <a:t> Off-Heap solution.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Not individual “go to guy” with which to richly interact.</a:t>
            </a:r>
            <a:endParaRPr lang="en-US" sz="1400" dirty="0" smtClean="0"/>
          </a:p>
          <a:p>
            <a:r>
              <a:rPr lang="en-US" sz="1400" b="1" dirty="0" smtClean="0"/>
              <a:t>REMEDY GOAL:  Survey the use of Apache DM to solve this problem.  Try and find “go to” leaders w/in Apache DM community.</a:t>
            </a:r>
          </a:p>
          <a:p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23554" name="Picture 2" descr="http://directmemory.apache.org/images/Apache-DirectMemory-logo-medi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38400"/>
            <a:ext cx="2251859" cy="1155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5741</TotalTime>
  <Words>989</Words>
  <Application>Microsoft Office PowerPoint</Application>
  <PresentationFormat>On-screen Show (4:3)</PresentationFormat>
  <Paragraphs>362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53</cp:revision>
  <dcterms:created xsi:type="dcterms:W3CDTF">2014-05-15T17:45:38Z</dcterms:created>
  <dcterms:modified xsi:type="dcterms:W3CDTF">2014-05-29T18:58:50Z</dcterms:modified>
</cp:coreProperties>
</file>