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4" r:id="rId16"/>
    <p:sldId id="275" r:id="rId17"/>
    <p:sldId id="269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nio/MappedByteBuff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</a:t>
            </a:r>
            <a:r>
              <a:rPr lang="en-US" b="1" dirty="0" smtClean="0"/>
              <a:t>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</a:t>
            </a:r>
            <a:r>
              <a:rPr lang="en-US" b="1" dirty="0" smtClean="0"/>
              <a:t>JDG</a:t>
            </a:r>
            <a:r>
              <a:rPr lang="en-US" b="1" dirty="0" smtClean="0"/>
              <a:t>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04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FINAL DRAFT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334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a 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published globally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</a:t>
            </a:r>
            <a:r>
              <a:rPr lang="en-US" sz="1370" b="1" dirty="0" smtClean="0">
                <a:solidFill>
                  <a:srgbClr val="00B050"/>
                </a:solidFill>
              </a:rPr>
              <a:t>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– for CBV </a:t>
            </a:r>
            <a:r>
              <a:rPr lang="en-US" sz="1400" b="1" dirty="0" smtClean="0">
                <a:solidFill>
                  <a:srgbClr val="00B050"/>
                </a:solidFill>
              </a:rPr>
              <a:t>Copy </a:t>
            </a:r>
            <a:r>
              <a:rPr lang="en-US" sz="1400" b="1" dirty="0" smtClean="0">
                <a:solidFill>
                  <a:srgbClr val="00B050"/>
                </a:solidFill>
              </a:rPr>
              <a:t>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</a:t>
            </a:r>
            <a:r>
              <a:rPr lang="en-US" sz="1370" b="1" dirty="0" smtClean="0">
                <a:solidFill>
                  <a:srgbClr val="00B050"/>
                </a:solidFill>
              </a:rPr>
              <a:t>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</a:t>
            </a:r>
            <a:r>
              <a:rPr lang="en-US" sz="1370" b="1" dirty="0" smtClean="0">
                <a:solidFill>
                  <a:srgbClr val="C00000"/>
                </a:solidFill>
              </a:rPr>
              <a:t>FULLY-TRANSITIVE GENERIC V=Object </a:t>
            </a:r>
            <a:r>
              <a:rPr lang="en-US" sz="1370" b="1" dirty="0" smtClean="0">
                <a:solidFill>
                  <a:srgbClr val="C00000"/>
                </a:solidFill>
              </a:rPr>
              <a:t>Graph as Cache&lt;K,V&gt; Operand. </a:t>
            </a:r>
            <a:r>
              <a:rPr lang="en-US" sz="1370" b="1" dirty="0" smtClean="0">
                <a:solidFill>
                  <a:srgbClr val="C00000"/>
                </a:solidFill>
              </a:rPr>
              <a:t>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</a:t>
            </a:r>
            <a:r>
              <a:rPr lang="en-US" sz="1370" b="1" u="sng" dirty="0" smtClean="0">
                <a:solidFill>
                  <a:srgbClr val="C00000"/>
                </a:solidFill>
              </a:rPr>
              <a:t>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</a:t>
            </a:r>
            <a:r>
              <a:rPr lang="en-US" sz="1370" b="1" dirty="0" smtClean="0">
                <a:solidFill>
                  <a:srgbClr val="C00000"/>
                </a:solidFill>
              </a:rPr>
              <a:t>w/ </a:t>
            </a:r>
            <a:r>
              <a:rPr lang="en-US" sz="1370" b="1" dirty="0" smtClean="0">
                <a:solidFill>
                  <a:srgbClr val="C00000"/>
                </a:solidFill>
              </a:rPr>
              <a:t>RDR_DIM Operands used by  Liquidity Risk AE</a:t>
            </a:r>
            <a:endParaRPr lang="en-US" sz="1370" b="1" dirty="0" smtClean="0">
              <a:solidFill>
                <a:srgbClr val="C00000"/>
              </a:solidFill>
            </a:endParaRP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</a:t>
            </a:r>
            <a:r>
              <a:rPr lang="en-US" sz="1370" b="1" dirty="0" smtClean="0">
                <a:solidFill>
                  <a:srgbClr val="C00000"/>
                </a:solidFill>
              </a:rPr>
              <a:t>w/in</a:t>
            </a:r>
            <a:r>
              <a:rPr lang="en-US" sz="1370" b="1" dirty="0" smtClean="0">
                <a:solidFill>
                  <a:srgbClr val="C00000"/>
                </a:solidFill>
              </a:rPr>
              <a:t>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</a:t>
            </a:r>
            <a:r>
              <a:rPr lang="en-US" sz="1370" b="1" dirty="0" smtClean="0">
                <a:solidFill>
                  <a:srgbClr val="C00000"/>
                </a:solidFill>
              </a:rPr>
              <a:t>as JSR-107 </a:t>
            </a:r>
            <a:r>
              <a:rPr lang="en-US" sz="1370" b="1" dirty="0" smtClean="0">
                <a:solidFill>
                  <a:srgbClr val="C00000"/>
                </a:solidFill>
              </a:rPr>
              <a:t>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</a:t>
            </a:r>
            <a:r>
              <a:rPr lang="en-US" sz="2400" b="1" dirty="0" smtClean="0"/>
              <a:t>p</a:t>
            </a:r>
            <a:endParaRPr lang="en-US" sz="2400" b="1" dirty="0" smtClean="0"/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planned support for  </a:t>
            </a:r>
            <a:r>
              <a:rPr lang="en-US" sz="1600" b="1" dirty="0" smtClean="0">
                <a:solidFill>
                  <a:srgbClr val="C00000"/>
                </a:solidFill>
              </a:rPr>
              <a:t>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85800"/>
            <a:ext cx="6572250" cy="60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IMMEDIATE NEXT STEPS: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</a:t>
            </a:r>
            <a:r>
              <a:rPr lang="en-US" dirty="0" smtClean="0"/>
              <a:t>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</a:t>
            </a:r>
            <a:r>
              <a:rPr lang="en-US" dirty="0" smtClean="0">
                <a:sym typeface="Wingdings" pitchFamily="2" charset="2"/>
              </a:rPr>
              <a:t>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000" dirty="0" smtClean="0"/>
              <a:t>POS data:	perfectly, non-redundantly, distributed across 30 node Grid.</a:t>
            </a:r>
            <a:endParaRPr lang="en-US" sz="1000" dirty="0"/>
          </a:p>
          <a:p>
            <a:r>
              <a:rPr lang="en-US" sz="1000" dirty="0" smtClean="0"/>
              <a:t>RDR_DIM data: SOD deliver a “Pin RDR_DIM to native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:  Use C++ </a:t>
            </a:r>
            <a:r>
              <a:rPr lang="en-US" sz="1000" dirty="0" err="1" smtClean="0"/>
              <a:t>shmat</a:t>
            </a:r>
            <a:r>
              <a:rPr lang="en-US" sz="1000" dirty="0" smtClean="0"/>
              <a:t>(2) kernel system call to establish Sys V style IPC operand.  SOD-EOD: All </a:t>
            </a:r>
            <a:r>
              <a:rPr lang="en-US" sz="1000" dirty="0" err="1" smtClean="0"/>
              <a:t>AggEng</a:t>
            </a:r>
            <a:r>
              <a:rPr lang="en-US" sz="1000" dirty="0" smtClean="0"/>
              <a:t> Operations on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/RDR_DIM via </a:t>
            </a:r>
            <a:r>
              <a:rPr lang="en-US" sz="1000" dirty="0" err="1" smtClean="0"/>
              <a:t>shmctl</a:t>
            </a:r>
            <a:r>
              <a:rPr lang="en-US" sz="1000" dirty="0" smtClean="0"/>
              <a:t>(2) and </a:t>
            </a:r>
            <a:r>
              <a:rPr lang="en-US" sz="1000" dirty="0" err="1" smtClean="0"/>
              <a:t>shmop</a:t>
            </a:r>
            <a:r>
              <a:rPr lang="en-US" sz="1000" dirty="0" smtClean="0"/>
              <a:t>(2)”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000" dirty="0" smtClean="0"/>
              <a:t>POS data:	perfectly, non-redundantly, distributed across 30 node Grid.</a:t>
            </a:r>
            <a:endParaRPr lang="en-US" sz="1000" dirty="0"/>
          </a:p>
          <a:p>
            <a:r>
              <a:rPr lang="en-US" sz="1000" dirty="0" smtClean="0"/>
              <a:t>RDR_DIM data: SOD deliver a “Pin RDR_DIM to native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:  Use </a:t>
            </a:r>
            <a:r>
              <a:rPr lang="en-US" sz="1000" b="1" dirty="0" err="1" smtClean="0">
                <a:hlinkClick r:id="rId3"/>
              </a:rPr>
              <a:t>java.nio.MappedByteBuffer</a:t>
            </a:r>
            <a:r>
              <a:rPr lang="en-US" sz="1000" b="1" dirty="0" smtClean="0"/>
              <a:t> </a:t>
            </a:r>
            <a:r>
              <a:rPr lang="en-US" sz="1000" dirty="0" smtClean="0"/>
              <a:t>to render operand.   Use a Java call-by-reference capability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</a:t>
            </a:r>
            <a:r>
              <a:rPr lang="en-US" sz="1400" b="1" dirty="0" smtClean="0">
                <a:solidFill>
                  <a:srgbClr val="C00000"/>
                </a:solidFill>
              </a:rPr>
              <a:t>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</a:t>
            </a:r>
            <a:r>
              <a:rPr lang="en-US" sz="1400" b="1" dirty="0" smtClean="0">
                <a:solidFill>
                  <a:srgbClr val="C00000"/>
                </a:solidFill>
              </a:rPr>
              <a:t>fails </a:t>
            </a:r>
            <a:r>
              <a:rPr lang="en-US" sz="1400" b="1" dirty="0" smtClean="0">
                <a:solidFill>
                  <a:srgbClr val="C00000"/>
                </a:solidFill>
              </a:rPr>
              <a:t>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</a:t>
            </a:r>
            <a:r>
              <a:rPr lang="en-US" b="1" i="1" dirty="0" smtClean="0">
                <a:solidFill>
                  <a:schemeClr val="accent4"/>
                </a:solidFill>
              </a:rPr>
              <a:t>Off-Heap ZERO-COPY </a:t>
            </a:r>
            <a:r>
              <a:rPr lang="en-US" b="1" i="1" dirty="0" smtClean="0">
                <a:solidFill>
                  <a:schemeClr val="accent4"/>
                </a:solidFill>
              </a:rPr>
              <a:t>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dirty="0" smtClean="0"/>
              <a:t>POS data:	perfectly, non-redundantly, distributed across 30 node Grid.</a:t>
            </a:r>
            <a:endParaRPr lang="en-US" sz="1400" dirty="0"/>
          </a:p>
          <a:p>
            <a:r>
              <a:rPr lang="en-US" sz="1400" dirty="0" smtClean="0"/>
              <a:t>RDR_DIM data: SOD deliver a “Pin RDR_DIM to native /dev/</a:t>
            </a:r>
            <a:r>
              <a:rPr lang="en-US" sz="1400" dirty="0" err="1" smtClean="0"/>
              <a:t>shm</a:t>
            </a:r>
            <a:r>
              <a:rPr lang="en-US" sz="14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300" dirty="0" smtClean="0"/>
              <a:t>POS data:	perfectly, non-redundantly, distributed across 30 node Grid.</a:t>
            </a:r>
            <a:endParaRPr lang="en-US" sz="1300" dirty="0"/>
          </a:p>
          <a:p>
            <a:r>
              <a:rPr lang="en-US" sz="1300" dirty="0" smtClean="0"/>
              <a:t>RDR_DIM data: SOD deliver a “Pin RDR_DIM to native /dev/</a:t>
            </a:r>
            <a:r>
              <a:rPr lang="en-US" sz="1300" dirty="0" err="1" smtClean="0"/>
              <a:t>shm</a:t>
            </a:r>
            <a:r>
              <a:rPr lang="en-US" sz="13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</a:t>
            </a:r>
            <a:r>
              <a:rPr lang="en-US" sz="1400" b="1" dirty="0" smtClean="0">
                <a:solidFill>
                  <a:srgbClr val="00B050"/>
                </a:solidFill>
              </a:rPr>
              <a:t>leader.  Leads Mechanical-Sympathy community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</a:t>
            </a:r>
            <a:r>
              <a:rPr lang="en-US" sz="1400" b="1" dirty="0" smtClean="0">
                <a:solidFill>
                  <a:srgbClr val="C00000"/>
                </a:solidFill>
              </a:rPr>
              <a:t>.  Very terse with our Q&amp;A and inquiry </a:t>
            </a:r>
            <a:r>
              <a:rPr lang="en-US" sz="1400" b="1" dirty="0" smtClean="0">
                <a:solidFill>
                  <a:srgbClr val="C00000"/>
                </a:solidFill>
              </a:rPr>
              <a:t>into </a:t>
            </a:r>
            <a:r>
              <a:rPr lang="en-US" sz="1400" b="1" dirty="0" smtClean="0">
                <a:solidFill>
                  <a:srgbClr val="C00000"/>
                </a:solidFill>
              </a:rPr>
              <a:t>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</a:t>
            </a:r>
            <a:r>
              <a:rPr lang="en-US" sz="1400" b="1" dirty="0" smtClean="0"/>
              <a:t>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Peter and </a:t>
            </a:r>
            <a:r>
              <a:rPr lang="en-US" b="1" i="1" dirty="0" err="1" smtClean="0">
                <a:solidFill>
                  <a:schemeClr val="accent4"/>
                </a:solidFill>
              </a:rPr>
              <a:t>OpenHFT</a:t>
            </a:r>
            <a:r>
              <a:rPr lang="en-US" b="1" i="1" dirty="0" smtClean="0">
                <a:solidFill>
                  <a:schemeClr val="accent4"/>
                </a:solidFill>
              </a:rPr>
              <a:t>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</a:t>
            </a:r>
            <a:r>
              <a:rPr lang="en-US" sz="1400" b="1" dirty="0" smtClean="0">
                <a:solidFill>
                  <a:srgbClr val="00B050"/>
                </a:solidFill>
              </a:rPr>
              <a:t>unmistakably </a:t>
            </a:r>
            <a:r>
              <a:rPr lang="en-US" sz="1400" b="1" dirty="0" smtClean="0">
                <a:solidFill>
                  <a:srgbClr val="00B050"/>
                </a:solidFill>
              </a:rPr>
              <a:t>brilliant.  Exceedingly generous, gentle.  Committed to problem solving.  </a:t>
            </a:r>
            <a:r>
              <a:rPr lang="en-US" sz="1400" b="1" dirty="0" smtClean="0">
                <a:solidFill>
                  <a:srgbClr val="00B050"/>
                </a:solidFill>
              </a:rPr>
              <a:t>Won’t abandon us as “don’t get it”.  Will “suffer” </a:t>
            </a:r>
            <a:r>
              <a:rPr lang="en-US" sz="1400" b="1" dirty="0" smtClean="0">
                <a:solidFill>
                  <a:srgbClr val="00B050"/>
                </a:solidFill>
              </a:rPr>
              <a:t>with </a:t>
            </a:r>
            <a:r>
              <a:rPr lang="en-US" sz="1400" b="1" dirty="0" smtClean="0">
                <a:solidFill>
                  <a:srgbClr val="00B050"/>
                </a:solidFill>
              </a:rPr>
              <a:t>us when we get confused</a:t>
            </a:r>
            <a:r>
              <a:rPr lang="en-US" sz="1400" b="1" dirty="0" smtClean="0">
                <a:solidFill>
                  <a:srgbClr val="00B050"/>
                </a:solidFill>
              </a:rPr>
              <a:t>, </a:t>
            </a:r>
            <a:r>
              <a:rPr lang="en-US" sz="1400" b="1" dirty="0" smtClean="0">
                <a:solidFill>
                  <a:srgbClr val="00B050"/>
                </a:solidFill>
              </a:rPr>
              <a:t>“by </a:t>
            </a:r>
            <a:r>
              <a:rPr lang="en-US" sz="1400" b="1" dirty="0" smtClean="0">
                <a:solidFill>
                  <a:srgbClr val="00B050"/>
                </a:solidFill>
              </a:rPr>
              <a:t>our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side”.  </a:t>
            </a:r>
            <a:r>
              <a:rPr lang="en-US" sz="1400" b="1" dirty="0" smtClean="0">
                <a:solidFill>
                  <a:srgbClr val="00B050"/>
                </a:solidFill>
              </a:rPr>
              <a:t>Special</a:t>
            </a:r>
            <a:r>
              <a:rPr lang="en-US" sz="14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</a:t>
            </a:r>
            <a:r>
              <a:rPr lang="en-US" sz="1400" b="1" dirty="0" smtClean="0">
                <a:solidFill>
                  <a:srgbClr val="C00000"/>
                </a:solidFill>
              </a:rPr>
              <a:t>not known to be in mainstream use.  </a:t>
            </a:r>
            <a:r>
              <a:rPr lang="en-US" sz="1400" b="1" dirty="0" smtClean="0">
                <a:solidFill>
                  <a:srgbClr val="C00000"/>
                </a:solidFill>
              </a:rPr>
              <a:t>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</a:t>
            </a:r>
            <a:r>
              <a:rPr lang="en-US" sz="1400" b="1" dirty="0" smtClean="0">
                <a:solidFill>
                  <a:srgbClr val="C00000"/>
                </a:solidFill>
              </a:rPr>
              <a:t>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</a:t>
            </a:r>
            <a:r>
              <a:rPr lang="en-US" sz="1400" b="1" dirty="0" smtClean="0"/>
              <a:t>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Apache Direct Memory?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200" dirty="0" smtClean="0"/>
              <a:t>POS data:	perfectly, non-redundantly, distributed across 30 node Grid.</a:t>
            </a:r>
            <a:endParaRPr lang="en-US" sz="1200" dirty="0"/>
          </a:p>
          <a:p>
            <a:r>
              <a:rPr lang="en-US" sz="1200" dirty="0" smtClean="0"/>
              <a:t>RDR_DIM data: SOD deliver a “Pin RDR_DIM to native /dev/</a:t>
            </a:r>
            <a:r>
              <a:rPr lang="en-US" sz="1200" dirty="0" err="1" smtClean="0"/>
              <a:t>shm</a:t>
            </a:r>
            <a:r>
              <a:rPr lang="en-US" sz="1200" dirty="0" smtClean="0"/>
              <a:t>:  Needed =  a Java call-by-reference PROVIDER to affect a ZERO-COPY LRI operational capability”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</a:t>
            </a:r>
            <a:r>
              <a:rPr lang="en-US" sz="1400" b="1" dirty="0" smtClean="0"/>
              <a:t>leaders w/in Apache DM community.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950</Words>
  <Application>Microsoft Office PowerPoint</Application>
  <PresentationFormat>On-screen Show (4:3)</PresentationFormat>
  <Paragraphs>299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43</cp:revision>
  <dcterms:created xsi:type="dcterms:W3CDTF">2014-05-15T17:45:38Z</dcterms:created>
  <dcterms:modified xsi:type="dcterms:W3CDTF">2014-05-22T15:42:17Z</dcterms:modified>
</cp:coreProperties>
</file>