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7" r:id="rId2"/>
    <p:sldId id="273" r:id="rId3"/>
    <p:sldId id="279" r:id="rId4"/>
    <p:sldId id="278" r:id="rId5"/>
    <p:sldId id="280" r:id="rId6"/>
    <p:sldId id="264" r:id="rId7"/>
    <p:sldId id="265" r:id="rId8"/>
    <p:sldId id="266" r:id="rId9"/>
    <p:sldId id="267" r:id="rId10"/>
    <p:sldId id="271" r:id="rId11"/>
    <p:sldId id="272" r:id="rId12"/>
    <p:sldId id="275" r:id="rId13"/>
    <p:sldId id="276" r:id="rId14"/>
    <p:sldId id="258" r:id="rId15"/>
    <p:sldId id="256" r:id="rId16"/>
    <p:sldId id="257" r:id="rId17"/>
    <p:sldId id="262" r:id="rId18"/>
    <p:sldId id="263" r:id="rId19"/>
    <p:sldId id="274" r:id="rId20"/>
    <p:sldId id="282" r:id="rId21"/>
    <p:sldId id="259" r:id="rId22"/>
    <p:sldId id="260" r:id="rId23"/>
    <p:sldId id="261" r:id="rId24"/>
    <p:sldId id="268" r:id="rId25"/>
    <p:sldId id="269" r:id="rId26"/>
    <p:sldId id="27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3C"/>
    <a:srgbClr val="FF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5262"/>
  </p:normalViewPr>
  <p:slideViewPr>
    <p:cSldViewPr snapToGrid="0" snapToObjects="1">
      <p:cViewPr varScale="1">
        <p:scale>
          <a:sx n="75" d="100"/>
          <a:sy n="75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59351-F5F3-9844-A4D2-09CA9F32FCB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88AFF-6FEE-DA49-9FEF-8507A408C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88AFF-6FEE-DA49-9FEF-8507A408C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88AFF-6FEE-DA49-9FEF-8507A408C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88AFF-6FEE-DA49-9FEF-8507A408C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88AFF-6FEE-DA49-9FEF-8507A408CA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3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can be created by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88AFF-6FEE-DA49-9FEF-8507A408C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88AFF-6FEE-DA49-9FEF-8507A408C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3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D371-79E2-8B45-BB8E-01AEE0E41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1343D-3D1B-5148-AFC1-01FCBDEB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FA9B-BB27-1346-9BD5-22ADF6D4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C684-A8E2-2344-A443-7C40B314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D623-5FF1-D64B-9FC6-CE80A6A8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5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D60F-CC0C-424C-8C59-07291FC8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FFB4C-166D-D34F-8F86-376AB5EC8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D78D-9EA5-734A-BD83-05E0DF98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1D5D-A5E9-AF40-9460-AAF9D8F7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A58A-A2E9-5846-8E83-1B6D4C99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E88A9-DA19-F943-B8C3-8A1DF3E67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90A36-DBB9-BB4C-A350-97E196033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E7D8-C29C-1049-878F-DAC3BE7F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0897-3457-924C-9786-22AF5F75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A70D-D7E5-EA4C-9F23-64CADA2A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89C2-96C3-0143-A351-85260668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2EDC-AD92-EA4F-BE55-87442738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6C81-4578-8A48-89F6-76D21E0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4131-328B-D144-B4DA-2E96828E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E69D-59A0-2E49-A576-0E619585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DCCE-705A-0140-8CD4-AF1C021D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C132-FCF4-3C4C-92A8-6EC83286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FDA1-1F6E-4B48-88B0-A19875CB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02A1-06E6-5347-834F-FF09133D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90EC-C10B-7443-B128-0F60DC48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393-B10E-BE4A-B056-1F712BB9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D1BE-B14A-D44E-9BA0-98145982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912B3-6053-C244-82F5-99926BBC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13AD-4FB3-8245-B818-072FCF0E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38CDC-6B1F-624D-8E07-84ED63C3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289B4-140C-DC49-8CB0-B8A466B0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DDE2-3C07-4F41-9163-BA8242DA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91DD4-7D82-8C4C-B1A1-61116EB7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AC35B-2775-B041-8C1B-95E25B07C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EDF77-C4E7-E94E-8ACC-B063CBED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7D4C9-3B60-B840-81DF-A06CDE33D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52C46-AC82-1944-902F-5813BEB1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1FC4-92A9-B24C-86EE-9965BD0B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6F1DB-857F-AD40-8BD7-6A5F1A33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080D-1AF0-964D-8F3D-40FB0136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804F9-46BE-7F46-89D0-9B1ED192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4BE27-B94A-A64F-9F0E-5CBB9C1C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DF3E9-9A83-3546-87CB-B1375597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273B6-7CF8-1342-AFB0-0E47C588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F0FFD-DC58-774D-A79E-A7CDC785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ED5DC-F1E0-CD4D-92DF-03946F6D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24C1-31CA-4345-B2A5-BBCBFEA5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CF2F-0FFD-2946-82AA-2D073B4D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F0789-2F89-FE41-A089-875C35029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027AD-DE43-0645-99EC-8BF6A46B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1FD8-49AC-CE40-8798-F8C3D283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BF15-601C-4548-9427-ADF94B5D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72BE-23B0-9942-B76B-9CA2B001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10A74-D50A-254E-8CC6-77EFB6549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2D71E-6898-1C46-A1E2-317A329D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8C161-2B87-5342-A235-863B301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8139-B3B8-F841-A2E6-520E6033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1B8-A7AA-384D-B823-CA89CED6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71C0A-EFD0-9844-BF86-8CC2A4E0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57F9-EB33-CD42-84EA-BAA73688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2CE8-3663-7D4F-9827-DC43D13BF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1ADD-7CF8-6743-B338-D5ECCB4EAAB9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E58F-044A-6F45-8046-E1A090D4D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7BBF-3A2E-624F-88E0-49570C026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FC32-ECC4-4D4C-9F93-0236C5265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966FB-1753-FE4A-8F4A-4F796539F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Storming Applied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4FA367-C576-E046-AABF-CF8DC019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Shipment Use Case</a:t>
            </a:r>
          </a:p>
        </p:txBody>
      </p:sp>
    </p:spTree>
    <p:extLst>
      <p:ext uri="{BB962C8B-B14F-4D97-AF65-F5344CB8AC3E}">
        <p14:creationId xmlns:p14="http://schemas.microsoft.com/office/powerpoint/2010/main" val="362381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19CD72-07E1-374E-A519-8D768E93578C}"/>
              </a:ext>
            </a:extLst>
          </p:cNvPr>
          <p:cNvSpPr/>
          <p:nvPr/>
        </p:nvSpPr>
        <p:spPr>
          <a:xfrm>
            <a:off x="465433" y="132213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1FB6FB-EDF5-D34B-9ECF-E14F1151AD1C}"/>
              </a:ext>
            </a:extLst>
          </p:cNvPr>
          <p:cNvSpPr/>
          <p:nvPr/>
        </p:nvSpPr>
        <p:spPr>
          <a:xfrm>
            <a:off x="1938509" y="1306683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Mule picked up container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086D7F-EE4D-414B-BD52-13B7358438A3}"/>
              </a:ext>
            </a:extLst>
          </p:cNvPr>
          <p:cNvSpPr/>
          <p:nvPr/>
        </p:nvSpPr>
        <p:spPr>
          <a:xfrm>
            <a:off x="3411585" y="1267360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Mule arrived at crane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CE84C-FA9B-754B-999A-D620D79C404E}"/>
              </a:ext>
            </a:extLst>
          </p:cNvPr>
          <p:cNvSpPr/>
          <p:nvPr/>
        </p:nvSpPr>
        <p:spPr>
          <a:xfrm>
            <a:off x="4884661" y="1267360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Mule arrived at crane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EE6C6-4286-A947-B305-08CCF39EC903}"/>
              </a:ext>
            </a:extLst>
          </p:cNvPr>
          <p:cNvSpPr/>
          <p:nvPr/>
        </p:nvSpPr>
        <p:spPr>
          <a:xfrm>
            <a:off x="6357739" y="1264342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moved mule to ship by crane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51B69-2E17-E34A-980E-14451B53523A}"/>
              </a:ext>
            </a:extLst>
          </p:cNvPr>
          <p:cNvSpPr/>
          <p:nvPr/>
        </p:nvSpPr>
        <p:spPr>
          <a:xfrm>
            <a:off x="7830815" y="1264341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ship appropriately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A29882-5EF1-D745-B1E5-6474D50C1201}"/>
              </a:ext>
            </a:extLst>
          </p:cNvPr>
          <p:cNvSpPr/>
          <p:nvPr/>
        </p:nvSpPr>
        <p:spPr>
          <a:xfrm>
            <a:off x="9303891" y="1264340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Loading Scan Received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FFFD8-4746-ED47-8B34-5965F0D3193A}"/>
              </a:ext>
            </a:extLst>
          </p:cNvPr>
          <p:cNvSpPr/>
          <p:nvPr/>
        </p:nvSpPr>
        <p:spPr>
          <a:xfrm>
            <a:off x="2544178" y="2587133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Update to load / unload requested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E25357-CB32-8840-AAFE-9C345A619EF9}"/>
              </a:ext>
            </a:extLst>
          </p:cNvPr>
          <p:cNvSpPr/>
          <p:nvPr/>
        </p:nvSpPr>
        <p:spPr>
          <a:xfrm>
            <a:off x="4278991" y="2587132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Real Time update to load lost received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6822E-8921-CC40-B621-FB750EE451AA}"/>
              </a:ext>
            </a:extLst>
          </p:cNvPr>
          <p:cNvSpPr txBox="1"/>
          <p:nvPr/>
        </p:nvSpPr>
        <p:spPr>
          <a:xfrm>
            <a:off x="5490330" y="638355"/>
            <a:ext cx="18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loading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156EC1-4936-6645-9298-78A076F49DAC}"/>
              </a:ext>
            </a:extLst>
          </p:cNvPr>
          <p:cNvSpPr/>
          <p:nvPr/>
        </p:nvSpPr>
        <p:spPr>
          <a:xfrm>
            <a:off x="2397210" y="320903"/>
            <a:ext cx="2298655" cy="621244"/>
          </a:xfrm>
          <a:prstGeom prst="rect">
            <a:avLst/>
          </a:prstGeom>
          <a:solidFill>
            <a:srgbClr val="FF213C"/>
          </a:solidFill>
          <a:ln>
            <a:solidFill>
              <a:srgbClr val="FF2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Repeated many times container 1,2,3,…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F14502-75DB-1C4C-BA8C-3934E9CBDC83}"/>
              </a:ext>
            </a:extLst>
          </p:cNvPr>
          <p:cNvSpPr/>
          <p:nvPr/>
        </p:nvSpPr>
        <p:spPr>
          <a:xfrm>
            <a:off x="8498494" y="2646877"/>
            <a:ext cx="2298655" cy="621244"/>
          </a:xfrm>
          <a:prstGeom prst="rect">
            <a:avLst/>
          </a:prstGeom>
          <a:solidFill>
            <a:srgbClr val="FF213C"/>
          </a:solidFill>
          <a:ln>
            <a:solidFill>
              <a:srgbClr val="FF2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Yarn scheduling is too complex for now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019B3E-BC53-794D-A343-31A695172DAD}"/>
              </a:ext>
            </a:extLst>
          </p:cNvPr>
          <p:cNvCxnSpPr/>
          <p:nvPr/>
        </p:nvCxnSpPr>
        <p:spPr>
          <a:xfrm>
            <a:off x="299049" y="372776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9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113482" y="285146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19CD72-07E1-374E-A519-8D768E93578C}"/>
              </a:ext>
            </a:extLst>
          </p:cNvPr>
          <p:cNvSpPr/>
          <p:nvPr/>
        </p:nvSpPr>
        <p:spPr>
          <a:xfrm>
            <a:off x="3043959" y="138196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sends status (timer)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EE6C6-4286-A947-B305-08CCF39EC903}"/>
              </a:ext>
            </a:extLst>
          </p:cNvPr>
          <p:cNvSpPr/>
          <p:nvPr/>
        </p:nvSpPr>
        <p:spPr>
          <a:xfrm>
            <a:off x="4640311" y="1381965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 sends status out of bounds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51B69-2E17-E34A-980E-14451B53523A}"/>
              </a:ext>
            </a:extLst>
          </p:cNvPr>
          <p:cNvSpPr/>
          <p:nvPr/>
        </p:nvSpPr>
        <p:spPr>
          <a:xfrm>
            <a:off x="6251849" y="1403433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HQ sends corrective command to contain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6822E-8921-CC40-B621-FB750EE451AA}"/>
              </a:ext>
            </a:extLst>
          </p:cNvPr>
          <p:cNvSpPr txBox="1"/>
          <p:nvPr/>
        </p:nvSpPr>
        <p:spPr>
          <a:xfrm>
            <a:off x="4017254" y="193737"/>
            <a:ext cx="37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water trip – container monitoring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93BA7-16CC-2043-86FB-373FC8F4E883}"/>
              </a:ext>
            </a:extLst>
          </p:cNvPr>
          <p:cNvSpPr/>
          <p:nvPr/>
        </p:nvSpPr>
        <p:spPr>
          <a:xfrm>
            <a:off x="693933" y="4120593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 loading completed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D694-47E4-0547-B602-03E4312917F4}"/>
              </a:ext>
            </a:extLst>
          </p:cNvPr>
          <p:cNvSpPr/>
          <p:nvPr/>
        </p:nvSpPr>
        <p:spPr>
          <a:xfrm>
            <a:off x="113482" y="3035799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 loading completed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E89C0A-1071-CE41-997A-85A8B4B300AE}"/>
              </a:ext>
            </a:extLst>
          </p:cNvPr>
          <p:cNvCxnSpPr>
            <a:cxnSpLocks/>
          </p:cNvCxnSpPr>
          <p:nvPr/>
        </p:nvCxnSpPr>
        <p:spPr>
          <a:xfrm>
            <a:off x="2702542" y="1381965"/>
            <a:ext cx="1" cy="47248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3150FA3-7F10-AE4B-B8E8-63A3B1AE069D}"/>
              </a:ext>
            </a:extLst>
          </p:cNvPr>
          <p:cNvSpPr/>
          <p:nvPr/>
        </p:nvSpPr>
        <p:spPr>
          <a:xfrm>
            <a:off x="2096873" y="3670362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Boat has left the dock as scheduled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DCD13-705B-6E44-95EF-6606238E342C}"/>
              </a:ext>
            </a:extLst>
          </p:cNvPr>
          <p:cNvSpPr/>
          <p:nvPr/>
        </p:nvSpPr>
        <p:spPr>
          <a:xfrm>
            <a:off x="3479209" y="3320318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positions was reported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64B9D-910A-4247-B92F-087A2FC81F58}"/>
              </a:ext>
            </a:extLst>
          </p:cNvPr>
          <p:cNvSpPr/>
          <p:nvPr/>
        </p:nvSpPr>
        <p:spPr>
          <a:xfrm>
            <a:off x="4190982" y="433548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notification authority destination 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88D327-9BCE-4641-9A82-FF994D1E8F89}"/>
              </a:ext>
            </a:extLst>
          </p:cNvPr>
          <p:cNvSpPr/>
          <p:nvPr/>
        </p:nvSpPr>
        <p:spPr>
          <a:xfrm>
            <a:off x="4008216" y="5476034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Severe weather system altered ship route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5D866C-C3AE-1E44-800A-9289AC4D57D4}"/>
              </a:ext>
            </a:extLst>
          </p:cNvPr>
          <p:cNvSpPr/>
          <p:nvPr/>
        </p:nvSpPr>
        <p:spPr>
          <a:xfrm>
            <a:off x="5496491" y="4300980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National authority entrance clearance issued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CF1419-2530-F640-904C-50DD36858DBA}"/>
              </a:ext>
            </a:extLst>
          </p:cNvPr>
          <p:cNvSpPr/>
          <p:nvPr/>
        </p:nvSpPr>
        <p:spPr>
          <a:xfrm>
            <a:off x="6274788" y="3303177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 arrived at destination 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53AF0E-DD7C-2348-99A2-0D7BB720470B}"/>
              </a:ext>
            </a:extLst>
          </p:cNvPr>
          <p:cNvSpPr/>
          <p:nvPr/>
        </p:nvSpPr>
        <p:spPr>
          <a:xfrm>
            <a:off x="6984930" y="433548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 request dock load / unload slot at  destination 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A4261D-FD4C-C247-BA44-3E17B8C9FBBB}"/>
              </a:ext>
            </a:extLst>
          </p:cNvPr>
          <p:cNvSpPr/>
          <p:nvPr/>
        </p:nvSpPr>
        <p:spPr>
          <a:xfrm>
            <a:off x="8290439" y="433548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1FBC06-5FC9-D046-BC5A-575BD12ADF1E}"/>
              </a:ext>
            </a:extLst>
          </p:cNvPr>
          <p:cNvCxnSpPr>
            <a:cxnSpLocks/>
          </p:cNvCxnSpPr>
          <p:nvPr/>
        </p:nvCxnSpPr>
        <p:spPr>
          <a:xfrm>
            <a:off x="10237435" y="1403433"/>
            <a:ext cx="0" cy="434102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D1CC6C4-0DD7-8F4B-AEF9-95B581664DD1}"/>
              </a:ext>
            </a:extLst>
          </p:cNvPr>
          <p:cNvSpPr/>
          <p:nvPr/>
        </p:nvSpPr>
        <p:spPr>
          <a:xfrm>
            <a:off x="9603858" y="3320318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 docked at destination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9A479C-7C77-3243-B3BA-E5C944CA7D07}"/>
              </a:ext>
            </a:extLst>
          </p:cNvPr>
          <p:cNvSpPr/>
          <p:nvPr/>
        </p:nvSpPr>
        <p:spPr>
          <a:xfrm>
            <a:off x="10815197" y="3991891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 load / unload request placed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8EE133-BD48-8F47-BC18-EEE3D7650DC6}"/>
              </a:ext>
            </a:extLst>
          </p:cNvPr>
          <p:cNvSpPr/>
          <p:nvPr/>
        </p:nvSpPr>
        <p:spPr>
          <a:xfrm>
            <a:off x="5102521" y="628873"/>
            <a:ext cx="2298655" cy="621244"/>
          </a:xfrm>
          <a:prstGeom prst="rect">
            <a:avLst/>
          </a:prstGeom>
          <a:solidFill>
            <a:srgbClr val="FF213C"/>
          </a:solidFill>
          <a:ln>
            <a:solidFill>
              <a:srgbClr val="FF2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Container failed environment shipment known to be spoiled</a:t>
            </a:r>
          </a:p>
        </p:txBody>
      </p:sp>
    </p:spTree>
    <p:extLst>
      <p:ext uri="{BB962C8B-B14F-4D97-AF65-F5344CB8AC3E}">
        <p14:creationId xmlns:p14="http://schemas.microsoft.com/office/powerpoint/2010/main" val="428906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125189" y="4220779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019CD72-07E1-374E-A519-8D768E93578C}"/>
              </a:ext>
            </a:extLst>
          </p:cNvPr>
          <p:cNvSpPr/>
          <p:nvPr/>
        </p:nvSpPr>
        <p:spPr>
          <a:xfrm>
            <a:off x="1100610" y="2528539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arrived in port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51B69-2E17-E34A-980E-14451B53523A}"/>
              </a:ext>
            </a:extLst>
          </p:cNvPr>
          <p:cNvSpPr/>
          <p:nvPr/>
        </p:nvSpPr>
        <p:spPr>
          <a:xfrm>
            <a:off x="2478111" y="2528538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unconnected from 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6822E-8921-CC40-B621-FB750EE451AA}"/>
              </a:ext>
            </a:extLst>
          </p:cNvPr>
          <p:cNvSpPr txBox="1"/>
          <p:nvPr/>
        </p:nvSpPr>
        <p:spPr>
          <a:xfrm>
            <a:off x="4017254" y="193737"/>
            <a:ext cx="37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water trip – container monitoring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E89C0A-1071-CE41-997A-85A8B4B300AE}"/>
              </a:ext>
            </a:extLst>
          </p:cNvPr>
          <p:cNvCxnSpPr>
            <a:cxnSpLocks/>
          </p:cNvCxnSpPr>
          <p:nvPr/>
        </p:nvCxnSpPr>
        <p:spPr>
          <a:xfrm>
            <a:off x="726370" y="1307958"/>
            <a:ext cx="1" cy="47248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1FBC06-5FC9-D046-BC5A-575BD12ADF1E}"/>
              </a:ext>
            </a:extLst>
          </p:cNvPr>
          <p:cNvCxnSpPr>
            <a:cxnSpLocks/>
          </p:cNvCxnSpPr>
          <p:nvPr/>
        </p:nvCxnSpPr>
        <p:spPr>
          <a:xfrm>
            <a:off x="9029737" y="1494375"/>
            <a:ext cx="0" cy="434102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D1CC6C4-0DD7-8F4B-AEF9-95B581664DD1}"/>
              </a:ext>
            </a:extLst>
          </p:cNvPr>
          <p:cNvSpPr/>
          <p:nvPr/>
        </p:nvSpPr>
        <p:spPr>
          <a:xfrm>
            <a:off x="5377436" y="2521936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Mule left crane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9A479C-7C77-3243-B3BA-E5C944CA7D07}"/>
              </a:ext>
            </a:extLst>
          </p:cNvPr>
          <p:cNvSpPr/>
          <p:nvPr/>
        </p:nvSpPr>
        <p:spPr>
          <a:xfrm>
            <a:off x="855675" y="4394973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 load / unload request placed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2E4F57-A7B4-194C-BA07-F1CCD5F0E7E1}"/>
              </a:ext>
            </a:extLst>
          </p:cNvPr>
          <p:cNvSpPr/>
          <p:nvPr/>
        </p:nvSpPr>
        <p:spPr>
          <a:xfrm>
            <a:off x="3927773" y="252193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by crane to mule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E782BE-B652-5D48-B455-6FB3E19D332B}"/>
              </a:ext>
            </a:extLst>
          </p:cNvPr>
          <p:cNvSpPr/>
          <p:nvPr/>
        </p:nvSpPr>
        <p:spPr>
          <a:xfrm>
            <a:off x="6572545" y="2521935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Mule deposited container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B1234B-10CB-EF45-AFE0-8E671F0A7E5F}"/>
              </a:ext>
            </a:extLst>
          </p:cNvPr>
          <p:cNvSpPr/>
          <p:nvPr/>
        </p:nvSpPr>
        <p:spPr>
          <a:xfrm>
            <a:off x="7760584" y="2534734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and available to custom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06C7A1-0A4A-9F44-8071-E25821B9F1CB}"/>
              </a:ext>
            </a:extLst>
          </p:cNvPr>
          <p:cNvSpPr/>
          <p:nvPr/>
        </p:nvSpPr>
        <p:spPr>
          <a:xfrm>
            <a:off x="9205000" y="2078307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excise duty required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6482AE-14B0-CD4C-AC67-71E5CB7C70BE}"/>
              </a:ext>
            </a:extLst>
          </p:cNvPr>
          <p:cNvSpPr/>
          <p:nvPr/>
        </p:nvSpPr>
        <p:spPr>
          <a:xfrm>
            <a:off x="10509604" y="2078307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duty payment was made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7A67F3-30AF-1942-9D07-825EC450F7CC}"/>
              </a:ext>
            </a:extLst>
          </p:cNvPr>
          <p:cNvCxnSpPr>
            <a:cxnSpLocks/>
          </p:cNvCxnSpPr>
          <p:nvPr/>
        </p:nvCxnSpPr>
        <p:spPr>
          <a:xfrm>
            <a:off x="11719091" y="1494375"/>
            <a:ext cx="0" cy="434102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125189" y="4220779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36822E-8921-CC40-B621-FB750EE451AA}"/>
              </a:ext>
            </a:extLst>
          </p:cNvPr>
          <p:cNvSpPr txBox="1"/>
          <p:nvPr/>
        </p:nvSpPr>
        <p:spPr>
          <a:xfrm>
            <a:off x="4017254" y="193737"/>
            <a:ext cx="37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water trip – container monitoring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E89C0A-1071-CE41-997A-85A8B4B300AE}"/>
              </a:ext>
            </a:extLst>
          </p:cNvPr>
          <p:cNvCxnSpPr>
            <a:cxnSpLocks/>
          </p:cNvCxnSpPr>
          <p:nvPr/>
        </p:nvCxnSpPr>
        <p:spPr>
          <a:xfrm>
            <a:off x="1483921" y="1307958"/>
            <a:ext cx="1" cy="47248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E9A479C-7C77-3243-B3BA-E5C944CA7D07}"/>
              </a:ext>
            </a:extLst>
          </p:cNvPr>
          <p:cNvSpPr/>
          <p:nvPr/>
        </p:nvSpPr>
        <p:spPr>
          <a:xfrm>
            <a:off x="822914" y="918882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Goods / container cleared import customs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06C7A1-0A4A-9F44-8071-E25821B9F1CB}"/>
              </a:ext>
            </a:extLst>
          </p:cNvPr>
          <p:cNvSpPr/>
          <p:nvPr/>
        </p:nvSpPr>
        <p:spPr>
          <a:xfrm>
            <a:off x="2498328" y="918882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delivered to port area for land pickup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6482AE-14B0-CD4C-AC67-71E5CB7C70BE}"/>
              </a:ext>
            </a:extLst>
          </p:cNvPr>
          <p:cNvSpPr/>
          <p:nvPr/>
        </p:nvSpPr>
        <p:spPr>
          <a:xfrm>
            <a:off x="0" y="2882929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duty payment was made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818D6B-2767-BF4A-B971-7A9D877EE271}"/>
              </a:ext>
            </a:extLst>
          </p:cNvPr>
          <p:cNvSpPr/>
          <p:nvPr/>
        </p:nvSpPr>
        <p:spPr>
          <a:xfrm>
            <a:off x="3737656" y="918881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truck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A52F8E-423E-E740-A301-F0E744F1703C}"/>
              </a:ext>
            </a:extLst>
          </p:cNvPr>
          <p:cNvSpPr/>
          <p:nvPr/>
        </p:nvSpPr>
        <p:spPr>
          <a:xfrm>
            <a:off x="4976984" y="939911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Goods in road transport to imported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B088A-6060-A64F-A195-823F08865E2C}"/>
              </a:ext>
            </a:extLst>
          </p:cNvPr>
          <p:cNvSpPr/>
          <p:nvPr/>
        </p:nvSpPr>
        <p:spPr>
          <a:xfrm>
            <a:off x="6189141" y="939910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Goods Received by importer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D2B62-AAC8-0D43-9185-D8413778A3FF}"/>
              </a:ext>
            </a:extLst>
          </p:cNvPr>
          <p:cNvSpPr/>
          <p:nvPr/>
        </p:nvSpPr>
        <p:spPr>
          <a:xfrm>
            <a:off x="7497055" y="918880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opened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D27DFF-FF8C-454B-9DD0-AD9D392A2A9D}"/>
              </a:ext>
            </a:extLst>
          </p:cNvPr>
          <p:cNvSpPr/>
          <p:nvPr/>
        </p:nvSpPr>
        <p:spPr>
          <a:xfrm>
            <a:off x="8804969" y="918879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66EF3-12C3-064E-AA98-BC2A23ED5667}"/>
              </a:ext>
            </a:extLst>
          </p:cNvPr>
          <p:cNvSpPr/>
          <p:nvPr/>
        </p:nvSpPr>
        <p:spPr>
          <a:xfrm>
            <a:off x="1988405" y="5026822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did not arrive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CF1EB3-7EBC-CD48-B5BD-73DDE4B8832E}"/>
              </a:ext>
            </a:extLst>
          </p:cNvPr>
          <p:cNvSpPr/>
          <p:nvPr/>
        </p:nvSpPr>
        <p:spPr>
          <a:xfrm>
            <a:off x="5679218" y="5017628"/>
            <a:ext cx="1019846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Goods damaged by refrigeration break down</a:t>
            </a:r>
          </a:p>
        </p:txBody>
      </p:sp>
    </p:spTree>
    <p:extLst>
      <p:ext uri="{BB962C8B-B14F-4D97-AF65-F5344CB8AC3E}">
        <p14:creationId xmlns:p14="http://schemas.microsoft.com/office/powerpoint/2010/main" val="40475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17D7-C4A8-F24C-8AE8-5B35E5C3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021E-3A7F-794D-B70D-6E1E2DE1D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did this happen? </a:t>
            </a:r>
          </a:p>
        </p:txBody>
      </p:sp>
    </p:spTree>
    <p:extLst>
      <p:ext uri="{BB962C8B-B14F-4D97-AF65-F5344CB8AC3E}">
        <p14:creationId xmlns:p14="http://schemas.microsoft.com/office/powerpoint/2010/main" val="150871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09EFB-4E78-D04A-AE5B-CFFE0895BDF9}"/>
              </a:ext>
            </a:extLst>
          </p:cNvPr>
          <p:cNvSpPr/>
          <p:nvPr/>
        </p:nvSpPr>
        <p:spPr>
          <a:xfrm>
            <a:off x="292060" y="2453589"/>
            <a:ext cx="1211338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requested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3EEB7-389E-824E-AD4F-2694DBE59D3C}"/>
              </a:ext>
            </a:extLst>
          </p:cNvPr>
          <p:cNvSpPr/>
          <p:nvPr/>
        </p:nvSpPr>
        <p:spPr>
          <a:xfrm>
            <a:off x="306911" y="276045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E9E65-5431-9D4A-9C88-74DAB62D08B8}"/>
              </a:ext>
            </a:extLst>
          </p:cNvPr>
          <p:cNvSpPr/>
          <p:nvPr/>
        </p:nvSpPr>
        <p:spPr>
          <a:xfrm>
            <a:off x="1807433" y="245309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received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413185" y="27604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F4D577-27BC-AF49-89BE-1D6EB0E750DC}"/>
              </a:ext>
            </a:extLst>
          </p:cNvPr>
          <p:cNvSpPr/>
          <p:nvPr/>
        </p:nvSpPr>
        <p:spPr>
          <a:xfrm>
            <a:off x="1863884" y="276044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413185" y="245309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5018937" y="24272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Received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688133" y="24272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254082" y="24272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9901913" y="2427207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7EB77-751A-3044-A336-31CD4F026B30}"/>
              </a:ext>
            </a:extLst>
          </p:cNvPr>
          <p:cNvSpPr/>
          <p:nvPr/>
        </p:nvSpPr>
        <p:spPr>
          <a:xfrm>
            <a:off x="2469553" y="4542933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1D31F4-B6D3-6543-8214-C84ED7399DF4}"/>
              </a:ext>
            </a:extLst>
          </p:cNvPr>
          <p:cNvSpPr/>
          <p:nvPr/>
        </p:nvSpPr>
        <p:spPr>
          <a:xfrm>
            <a:off x="306911" y="479596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5801934" y="379193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479235" y="1126701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86048-944F-C945-90AA-B485C6FDDA5B}"/>
              </a:ext>
            </a:extLst>
          </p:cNvPr>
          <p:cNvSpPr/>
          <p:nvPr/>
        </p:nvSpPr>
        <p:spPr>
          <a:xfrm>
            <a:off x="306911" y="990286"/>
            <a:ext cx="12113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RFQ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CE2870-1F4B-4A44-A675-F0AB249F042B}"/>
              </a:ext>
            </a:extLst>
          </p:cNvPr>
          <p:cNvSpPr/>
          <p:nvPr/>
        </p:nvSpPr>
        <p:spPr>
          <a:xfrm>
            <a:off x="1555153" y="46654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Empty Container Order RFQ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4650978" y="106248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73631-D3DC-CF47-A4AD-3A7462D009A2}"/>
              </a:ext>
            </a:extLst>
          </p:cNvPr>
          <p:cNvSpPr/>
          <p:nvPr/>
        </p:nvSpPr>
        <p:spPr>
          <a:xfrm>
            <a:off x="1896964" y="10714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to  RFQ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3465857" y="10714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8859751" y="21917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9134315" y="3829346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00395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3EEB7-389E-824E-AD4F-2694DBE59D3C}"/>
              </a:ext>
            </a:extLst>
          </p:cNvPr>
          <p:cNvSpPr/>
          <p:nvPr/>
        </p:nvSpPr>
        <p:spPr>
          <a:xfrm>
            <a:off x="2551821" y="93132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7844676" y="1016306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Port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F4D577-27BC-AF49-89BE-1D6EB0E750DC}"/>
              </a:ext>
            </a:extLst>
          </p:cNvPr>
          <p:cNvSpPr/>
          <p:nvPr/>
        </p:nvSpPr>
        <p:spPr>
          <a:xfrm>
            <a:off x="5776934" y="93132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6399156" y="29980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by source land transport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3691296" y="29980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confirmed closed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9056014" y="4157538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container arrives at port validate to booking schedule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86048-944F-C945-90AA-B485C6FDDA5B}"/>
              </a:ext>
            </a:extLst>
          </p:cNvPr>
          <p:cNvSpPr/>
          <p:nvPr/>
        </p:nvSpPr>
        <p:spPr>
          <a:xfrm>
            <a:off x="2904737" y="1832993"/>
            <a:ext cx="1716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8190552" y="18329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Report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82098" y="89772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1877A-5C4C-E244-9638-2EF7CF74942B}"/>
              </a:ext>
            </a:extLst>
          </p:cNvPr>
          <p:cNvSpPr/>
          <p:nvPr/>
        </p:nvSpPr>
        <p:spPr>
          <a:xfrm>
            <a:off x="1997272" y="2987146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Delivered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60735-A3A8-D145-9911-C1526E91E9C3}"/>
              </a:ext>
            </a:extLst>
          </p:cNvPr>
          <p:cNvSpPr/>
          <p:nvPr/>
        </p:nvSpPr>
        <p:spPr>
          <a:xfrm>
            <a:off x="8647752" y="29980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port distribution center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C79F7E-6D5A-0A4C-A262-A45611897C2A}"/>
              </a:ext>
            </a:extLst>
          </p:cNvPr>
          <p:cNvSpPr/>
          <p:nvPr/>
        </p:nvSpPr>
        <p:spPr>
          <a:xfrm>
            <a:off x="5772903" y="18329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Report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0AB6E5-659D-A64C-814C-DBC7C526C95C}"/>
              </a:ext>
            </a:extLst>
          </p:cNvPr>
          <p:cNvSpPr/>
          <p:nvPr/>
        </p:nvSpPr>
        <p:spPr>
          <a:xfrm>
            <a:off x="10265631" y="531698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arrived too late for customer clearance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7D638-FE0F-4840-B7EA-99990BDC73C5}"/>
              </a:ext>
            </a:extLst>
          </p:cNvPr>
          <p:cNvSpPr/>
          <p:nvPr/>
        </p:nvSpPr>
        <p:spPr>
          <a:xfrm>
            <a:off x="3691296" y="440824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Manifest Updated</a:t>
            </a:r>
          </a:p>
        </p:txBody>
      </p:sp>
    </p:spTree>
    <p:extLst>
      <p:ext uri="{BB962C8B-B14F-4D97-AF65-F5344CB8AC3E}">
        <p14:creationId xmlns:p14="http://schemas.microsoft.com/office/powerpoint/2010/main" val="262885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09EFB-4E78-D04A-AE5B-CFFE0895BDF9}"/>
              </a:ext>
            </a:extLst>
          </p:cNvPr>
          <p:cNvSpPr/>
          <p:nvPr/>
        </p:nvSpPr>
        <p:spPr>
          <a:xfrm>
            <a:off x="292060" y="2453589"/>
            <a:ext cx="1211338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requested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3EEB7-389E-824E-AD4F-2694DBE59D3C}"/>
              </a:ext>
            </a:extLst>
          </p:cNvPr>
          <p:cNvSpPr/>
          <p:nvPr/>
        </p:nvSpPr>
        <p:spPr>
          <a:xfrm>
            <a:off x="306911" y="276045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E9E65-5431-9D4A-9C88-74DAB62D08B8}"/>
              </a:ext>
            </a:extLst>
          </p:cNvPr>
          <p:cNvSpPr/>
          <p:nvPr/>
        </p:nvSpPr>
        <p:spPr>
          <a:xfrm>
            <a:off x="1807433" y="245309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received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413185" y="27604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F4D577-27BC-AF49-89BE-1D6EB0E750DC}"/>
              </a:ext>
            </a:extLst>
          </p:cNvPr>
          <p:cNvSpPr/>
          <p:nvPr/>
        </p:nvSpPr>
        <p:spPr>
          <a:xfrm>
            <a:off x="1863884" y="276044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413185" y="245309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5018937" y="24272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Received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6688133" y="24272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254082" y="24272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9901913" y="2427207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7EB77-751A-3044-A336-31CD4F026B30}"/>
              </a:ext>
            </a:extLst>
          </p:cNvPr>
          <p:cNvSpPr/>
          <p:nvPr/>
        </p:nvSpPr>
        <p:spPr>
          <a:xfrm>
            <a:off x="2469553" y="4542933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1D31F4-B6D3-6543-8214-C84ED7399DF4}"/>
              </a:ext>
            </a:extLst>
          </p:cNvPr>
          <p:cNvSpPr/>
          <p:nvPr/>
        </p:nvSpPr>
        <p:spPr>
          <a:xfrm>
            <a:off x="306911" y="479596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5801934" y="379193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479235" y="1126701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86048-944F-C945-90AA-B485C6FDDA5B}"/>
              </a:ext>
            </a:extLst>
          </p:cNvPr>
          <p:cNvSpPr/>
          <p:nvPr/>
        </p:nvSpPr>
        <p:spPr>
          <a:xfrm>
            <a:off x="306911" y="990286"/>
            <a:ext cx="12113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RFQ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CE2870-1F4B-4A44-A675-F0AB249F042B}"/>
              </a:ext>
            </a:extLst>
          </p:cNvPr>
          <p:cNvSpPr/>
          <p:nvPr/>
        </p:nvSpPr>
        <p:spPr>
          <a:xfrm>
            <a:off x="1555153" y="46654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Empty Container Order RFQ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4650978" y="106248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73631-D3DC-CF47-A4AD-3A7462D009A2}"/>
              </a:ext>
            </a:extLst>
          </p:cNvPr>
          <p:cNvSpPr/>
          <p:nvPr/>
        </p:nvSpPr>
        <p:spPr>
          <a:xfrm>
            <a:off x="1896964" y="10714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to  RFQ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3465857" y="10714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8859751" y="21917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9134315" y="3829346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41BAF2-8B57-1649-AE39-9E05340C191B}"/>
              </a:ext>
            </a:extLst>
          </p:cNvPr>
          <p:cNvCxnSpPr/>
          <p:nvPr/>
        </p:nvCxnSpPr>
        <p:spPr>
          <a:xfrm flipV="1">
            <a:off x="8690574" y="1126701"/>
            <a:ext cx="591449" cy="4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EB9115-27DC-E14B-9E2C-EEACB12CFA7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817339" y="1196835"/>
            <a:ext cx="690244" cy="12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7147727-E9B9-8141-B5C9-CCB050B22127}"/>
              </a:ext>
            </a:extLst>
          </p:cNvPr>
          <p:cNvCxnSpPr>
            <a:stCxn id="9" idx="3"/>
          </p:cNvCxnSpPr>
          <p:nvPr/>
        </p:nvCxnSpPr>
        <p:spPr>
          <a:xfrm flipV="1">
            <a:off x="4624524" y="2221925"/>
            <a:ext cx="394413" cy="8108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B3130DD5-80FE-224B-B06F-25333A9E4164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5624607" y="1642204"/>
            <a:ext cx="237710" cy="785004"/>
          </a:xfrm>
          <a:prstGeom prst="curvedConnector4">
            <a:avLst>
              <a:gd name="adj1" fmla="val -96168"/>
              <a:gd name="adj2" fmla="val 86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CCD805E-E465-B44E-B66E-5976773A2F69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4291658" y="1126701"/>
            <a:ext cx="3793247" cy="6876"/>
          </a:xfrm>
          <a:prstGeom prst="curvedConnector4">
            <a:avLst>
              <a:gd name="adj1" fmla="val 39742"/>
              <a:gd name="adj2" fmla="val 9948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33551CA-3495-A245-866D-68613ABCB021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8308739" y="1876195"/>
            <a:ext cx="898582" cy="203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D71AC57-4FA9-534F-BBF9-20935545DF01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3465857" y="1528626"/>
            <a:ext cx="433928" cy="924464"/>
          </a:xfrm>
          <a:prstGeom prst="curvedConnector4">
            <a:avLst>
              <a:gd name="adj1" fmla="val -52682"/>
              <a:gd name="adj2" fmla="val 74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B598F84-E0B1-EB4D-99DE-6348E8367275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rot="16200000" flipH="1">
            <a:off x="2150001" y="2189988"/>
            <a:ext cx="467264" cy="589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FA026203-F64C-6D41-BBE8-20968AD8D4DB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5400000">
            <a:off x="630704" y="2171712"/>
            <a:ext cx="548903" cy="14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4945166-4647-9247-82F3-AD6F12146D93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 rot="16200000" flipH="1">
            <a:off x="5320768" y="3890489"/>
            <a:ext cx="785005" cy="1773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30CB79E7-8B5A-9041-A071-66FCB639DECC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>
          <a:xfrm flipV="1">
            <a:off x="7013273" y="3586651"/>
            <a:ext cx="280530" cy="785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2A9A7E-A406-CE48-A624-5E326ACC0C71}"/>
              </a:ext>
            </a:extLst>
          </p:cNvPr>
          <p:cNvSpPr txBox="1"/>
          <p:nvPr/>
        </p:nvSpPr>
        <p:spPr>
          <a:xfrm>
            <a:off x="5018937" y="5831457"/>
            <a:ext cx="17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CQRS</a:t>
            </a:r>
          </a:p>
        </p:txBody>
      </p:sp>
    </p:spTree>
    <p:extLst>
      <p:ext uri="{BB962C8B-B14F-4D97-AF65-F5344CB8AC3E}">
        <p14:creationId xmlns:p14="http://schemas.microsoft.com/office/powerpoint/2010/main" val="371164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3EEB7-389E-824E-AD4F-2694DBE59D3C}"/>
              </a:ext>
            </a:extLst>
          </p:cNvPr>
          <p:cNvSpPr/>
          <p:nvPr/>
        </p:nvSpPr>
        <p:spPr>
          <a:xfrm>
            <a:off x="2551821" y="93132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7844676" y="1016306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Port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F4D577-27BC-AF49-89BE-1D6EB0E750DC}"/>
              </a:ext>
            </a:extLst>
          </p:cNvPr>
          <p:cNvSpPr/>
          <p:nvPr/>
        </p:nvSpPr>
        <p:spPr>
          <a:xfrm>
            <a:off x="5776934" y="93132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6399156" y="29980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by source land transport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3691296" y="29980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confirmed closed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9056014" y="4157538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container arrives at port validate to booking schedule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86048-944F-C945-90AA-B485C6FDDA5B}"/>
              </a:ext>
            </a:extLst>
          </p:cNvPr>
          <p:cNvSpPr/>
          <p:nvPr/>
        </p:nvSpPr>
        <p:spPr>
          <a:xfrm>
            <a:off x="2630481" y="1832993"/>
            <a:ext cx="1716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8190552" y="18329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Report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82098" y="89772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1877A-5C4C-E244-9638-2EF7CF74942B}"/>
              </a:ext>
            </a:extLst>
          </p:cNvPr>
          <p:cNvSpPr/>
          <p:nvPr/>
        </p:nvSpPr>
        <p:spPr>
          <a:xfrm>
            <a:off x="785933" y="473725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Delivered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60735-A3A8-D145-9911-C1526E91E9C3}"/>
              </a:ext>
            </a:extLst>
          </p:cNvPr>
          <p:cNvSpPr/>
          <p:nvPr/>
        </p:nvSpPr>
        <p:spPr>
          <a:xfrm>
            <a:off x="8647752" y="29980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port distribution center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C79F7E-6D5A-0A4C-A262-A45611897C2A}"/>
              </a:ext>
            </a:extLst>
          </p:cNvPr>
          <p:cNvSpPr/>
          <p:nvPr/>
        </p:nvSpPr>
        <p:spPr>
          <a:xfrm>
            <a:off x="5772903" y="18329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Report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0AB6E5-659D-A64C-814C-DBC7C526C95C}"/>
              </a:ext>
            </a:extLst>
          </p:cNvPr>
          <p:cNvSpPr/>
          <p:nvPr/>
        </p:nvSpPr>
        <p:spPr>
          <a:xfrm>
            <a:off x="10265631" y="531698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arrived too late for customer clearance</a:t>
            </a:r>
          </a:p>
        </p:txBody>
      </p:sp>
    </p:spTree>
    <p:extLst>
      <p:ext uri="{BB962C8B-B14F-4D97-AF65-F5344CB8AC3E}">
        <p14:creationId xmlns:p14="http://schemas.microsoft.com/office/powerpoint/2010/main" val="277055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19CD72-07E1-374E-A519-8D768E93578C}"/>
              </a:ext>
            </a:extLst>
          </p:cNvPr>
          <p:cNvSpPr/>
          <p:nvPr/>
        </p:nvSpPr>
        <p:spPr>
          <a:xfrm>
            <a:off x="1246252" y="2151862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sends status (timer)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EE6C6-4286-A947-B305-08CCF39EC903}"/>
              </a:ext>
            </a:extLst>
          </p:cNvPr>
          <p:cNvSpPr/>
          <p:nvPr/>
        </p:nvSpPr>
        <p:spPr>
          <a:xfrm>
            <a:off x="4208612" y="2089337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 sends status out of bounds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6822E-8921-CC40-B621-FB750EE451AA}"/>
              </a:ext>
            </a:extLst>
          </p:cNvPr>
          <p:cNvSpPr txBox="1"/>
          <p:nvPr/>
        </p:nvSpPr>
        <p:spPr>
          <a:xfrm>
            <a:off x="4017254" y="193737"/>
            <a:ext cx="18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Processing Insight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DCD13-705B-6E44-95EF-6606238E342C}"/>
              </a:ext>
            </a:extLst>
          </p:cNvPr>
          <p:cNvSpPr/>
          <p:nvPr/>
        </p:nvSpPr>
        <p:spPr>
          <a:xfrm>
            <a:off x="1246251" y="380567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positions was reported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88D327-9BCE-4641-9A82-FF994D1E8F89}"/>
              </a:ext>
            </a:extLst>
          </p:cNvPr>
          <p:cNvSpPr/>
          <p:nvPr/>
        </p:nvSpPr>
        <p:spPr>
          <a:xfrm>
            <a:off x="1246251" y="5455691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Severe weather system altered ship route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E49944-597F-CD48-AE7E-79AD83D648BC}"/>
              </a:ext>
            </a:extLst>
          </p:cNvPr>
          <p:cNvSpPr/>
          <p:nvPr/>
        </p:nvSpPr>
        <p:spPr>
          <a:xfrm>
            <a:off x="245349" y="952078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Boat has left the dock as scheduled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B31444-799F-0243-96CB-20B2D82EB5ED}"/>
              </a:ext>
            </a:extLst>
          </p:cNvPr>
          <p:cNvSpPr/>
          <p:nvPr/>
        </p:nvSpPr>
        <p:spPr>
          <a:xfrm>
            <a:off x="6923363" y="6976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State Change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90FE78-1B5C-B741-962A-244A98F66D92}"/>
              </a:ext>
            </a:extLst>
          </p:cNvPr>
          <p:cNvSpPr/>
          <p:nvPr/>
        </p:nvSpPr>
        <p:spPr>
          <a:xfrm>
            <a:off x="2801001" y="2660940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measurement is outside a bound for a period of time</a:t>
            </a:r>
          </a:p>
        </p:txBody>
      </p:sp>
      <p:sp>
        <p:nvSpPr>
          <p:cNvPr id="8" name="Manual Operation 7">
            <a:extLst>
              <a:ext uri="{FF2B5EF4-FFF2-40B4-BE49-F238E27FC236}">
                <a16:creationId xmlns:a16="http://schemas.microsoft.com/office/drawing/2014/main" id="{F948BFF8-A432-5B41-8D8A-A58C6C5063F2}"/>
              </a:ext>
            </a:extLst>
          </p:cNvPr>
          <p:cNvSpPr/>
          <p:nvPr/>
        </p:nvSpPr>
        <p:spPr>
          <a:xfrm rot="16200000">
            <a:off x="1828343" y="2448930"/>
            <a:ext cx="1526268" cy="306324"/>
          </a:xfrm>
          <a:prstGeom prst="flowChartManualOperat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nual Operation 40">
            <a:extLst>
              <a:ext uri="{FF2B5EF4-FFF2-40B4-BE49-F238E27FC236}">
                <a16:creationId xmlns:a16="http://schemas.microsoft.com/office/drawing/2014/main" id="{358F9F96-B5E2-7D41-BB27-71EC390BD0B3}"/>
              </a:ext>
            </a:extLst>
          </p:cNvPr>
          <p:cNvSpPr/>
          <p:nvPr/>
        </p:nvSpPr>
        <p:spPr>
          <a:xfrm rot="16200000">
            <a:off x="1884705" y="5752759"/>
            <a:ext cx="1526268" cy="306324"/>
          </a:xfrm>
          <a:prstGeom prst="flowChartManualOperat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anual Operation 41">
            <a:extLst>
              <a:ext uri="{FF2B5EF4-FFF2-40B4-BE49-F238E27FC236}">
                <a16:creationId xmlns:a16="http://schemas.microsoft.com/office/drawing/2014/main" id="{8BBB1AC3-4DAA-7B4D-966B-A926E362F460}"/>
              </a:ext>
            </a:extLst>
          </p:cNvPr>
          <p:cNvSpPr/>
          <p:nvPr/>
        </p:nvSpPr>
        <p:spPr>
          <a:xfrm rot="16200000">
            <a:off x="4817730" y="4431798"/>
            <a:ext cx="1526268" cy="306324"/>
          </a:xfrm>
          <a:prstGeom prst="flowChartManualOperat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060CBB-D63B-CC42-9866-FE835616E64F}"/>
              </a:ext>
            </a:extLst>
          </p:cNvPr>
          <p:cNvSpPr/>
          <p:nvPr/>
        </p:nvSpPr>
        <p:spPr>
          <a:xfrm>
            <a:off x="2817525" y="505908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weather pattern is hurricane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B2B963-71D6-364A-9A5E-7A9A6F6396BA}"/>
              </a:ext>
            </a:extLst>
          </p:cNvPr>
          <p:cNvSpPr/>
          <p:nvPr/>
        </p:nvSpPr>
        <p:spPr>
          <a:xfrm>
            <a:off x="4090099" y="473691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Severe weather event reported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A69F3C-5FA0-2F4A-B8EF-D91088FAAE2A}"/>
              </a:ext>
            </a:extLst>
          </p:cNvPr>
          <p:cNvSpPr/>
          <p:nvPr/>
        </p:nvSpPr>
        <p:spPr>
          <a:xfrm>
            <a:off x="5787637" y="45630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severe weather intersects current route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90265C-B003-FF4B-BC08-3AABA1F301CB}"/>
              </a:ext>
            </a:extLst>
          </p:cNvPr>
          <p:cNvSpPr/>
          <p:nvPr/>
        </p:nvSpPr>
        <p:spPr>
          <a:xfrm>
            <a:off x="6850851" y="35917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Modify ship </a:t>
            </a:r>
            <a:r>
              <a:rPr lang="en-US" sz="1200" dirty="0" err="1"/>
              <a:t>itenerary</a:t>
            </a:r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EE12F0-1001-7C4B-A91D-6CC25F553A25}"/>
              </a:ext>
            </a:extLst>
          </p:cNvPr>
          <p:cNvSpPr/>
          <p:nvPr/>
        </p:nvSpPr>
        <p:spPr>
          <a:xfrm>
            <a:off x="5585842" y="2294936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a current stats and planned route indicate the need for change in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013138-A5DD-B649-ACB1-354CF24AE352}"/>
              </a:ext>
            </a:extLst>
          </p:cNvPr>
          <p:cNvSpPr/>
          <p:nvPr/>
        </p:nvSpPr>
        <p:spPr>
          <a:xfrm>
            <a:off x="7915725" y="1273712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 correction made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70A621-6D52-9A4D-ABA5-EC73786EFDAB}"/>
              </a:ext>
            </a:extLst>
          </p:cNvPr>
          <p:cNvSpPr/>
          <p:nvPr/>
        </p:nvSpPr>
        <p:spPr>
          <a:xfrm>
            <a:off x="7837763" y="4411699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itinerary modified</a:t>
            </a:r>
          </a:p>
        </p:txBody>
      </p:sp>
    </p:spTree>
    <p:extLst>
      <p:ext uri="{BB962C8B-B14F-4D97-AF65-F5344CB8AC3E}">
        <p14:creationId xmlns:p14="http://schemas.microsoft.com/office/powerpoint/2010/main" val="305627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8F13-1883-0246-8BD8-BEE96DE6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85" y="227103"/>
            <a:ext cx="11261658" cy="672861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Storming Definitions – Domain Event Discovery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34301EE2-C46C-7441-90B8-E42C4825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39" y="1274925"/>
            <a:ext cx="8595458" cy="53559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domain event</a:t>
            </a:r>
          </a:p>
          <a:p>
            <a:pPr lvl="1"/>
            <a:r>
              <a:rPr lang="en-US" dirty="0"/>
              <a:t>Orange sticky note</a:t>
            </a:r>
          </a:p>
          <a:p>
            <a:pPr lvl="1"/>
            <a:r>
              <a:rPr lang="en-US" dirty="0"/>
              <a:t>Verb past tense</a:t>
            </a:r>
          </a:p>
          <a:p>
            <a:pPr lvl="1"/>
            <a:r>
              <a:rPr lang="en-US" dirty="0"/>
              <a:t>relevant to the domain experts</a:t>
            </a:r>
          </a:p>
          <a:p>
            <a:pPr lvl="1"/>
            <a:endParaRPr lang="en-US" dirty="0"/>
          </a:p>
          <a:p>
            <a:r>
              <a:rPr lang="en-US" dirty="0"/>
              <a:t>This is a comment or question</a:t>
            </a:r>
          </a:p>
          <a:p>
            <a:pPr lvl="1"/>
            <a:r>
              <a:rPr lang="en-US" dirty="0"/>
              <a:t>Red sticky Note</a:t>
            </a:r>
          </a:p>
          <a:p>
            <a:pPr lvl="1"/>
            <a:r>
              <a:rPr lang="en-US" dirty="0"/>
              <a:t>Indicated where more work is needed</a:t>
            </a:r>
          </a:p>
          <a:p>
            <a:pPr lvl="1"/>
            <a:r>
              <a:rPr lang="en-US" dirty="0"/>
              <a:t>Pain points and risk</a:t>
            </a:r>
          </a:p>
          <a:p>
            <a:pPr lvl="1"/>
            <a:endParaRPr lang="en-US" dirty="0"/>
          </a:p>
          <a:p>
            <a:r>
              <a:rPr lang="en-US" dirty="0"/>
              <a:t>This is a definition</a:t>
            </a:r>
          </a:p>
          <a:p>
            <a:pPr lvl="1"/>
            <a:r>
              <a:rPr lang="en-US" dirty="0"/>
              <a:t>Written by a domain expert</a:t>
            </a:r>
          </a:p>
          <a:p>
            <a:pPr lvl="1"/>
            <a:r>
              <a:rPr lang="en-US" dirty="0"/>
              <a:t>As shaft as is reasonable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B7FFC-E808-BC4E-8177-FDE18ACA2A79}"/>
              </a:ext>
            </a:extLst>
          </p:cNvPr>
          <p:cNvSpPr/>
          <p:nvPr/>
        </p:nvSpPr>
        <p:spPr>
          <a:xfrm>
            <a:off x="280485" y="1231736"/>
            <a:ext cx="121133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Item added to cart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5573EF-6E2C-D34C-8D5A-A98C952CA512}"/>
              </a:ext>
            </a:extLst>
          </p:cNvPr>
          <p:cNvSpPr/>
          <p:nvPr/>
        </p:nvSpPr>
        <p:spPr>
          <a:xfrm>
            <a:off x="559342" y="1995605"/>
            <a:ext cx="121133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End of month processed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717E2E-65EF-3846-A09D-2A9EFC71EA87}"/>
              </a:ext>
            </a:extLst>
          </p:cNvPr>
          <p:cNvSpPr/>
          <p:nvPr/>
        </p:nvSpPr>
        <p:spPr>
          <a:xfrm>
            <a:off x="232531" y="3211202"/>
            <a:ext cx="1211339" cy="848209"/>
          </a:xfrm>
          <a:prstGeom prst="rect">
            <a:avLst/>
          </a:prstGeom>
          <a:solidFill>
            <a:srgbClr val="FF213C"/>
          </a:solidFill>
          <a:ln>
            <a:solidFill>
              <a:srgbClr val="FF2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What is this?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B7FEFD-7C27-344B-A024-A33BE5A143D1}"/>
              </a:ext>
            </a:extLst>
          </p:cNvPr>
          <p:cNvSpPr/>
          <p:nvPr/>
        </p:nvSpPr>
        <p:spPr>
          <a:xfrm>
            <a:off x="184577" y="4873235"/>
            <a:ext cx="1864961" cy="118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Investment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The amount deposited in a reserve account</a:t>
            </a:r>
          </a:p>
        </p:txBody>
      </p:sp>
    </p:spTree>
    <p:extLst>
      <p:ext uri="{BB962C8B-B14F-4D97-AF65-F5344CB8AC3E}">
        <p14:creationId xmlns:p14="http://schemas.microsoft.com/office/powerpoint/2010/main" val="203024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86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17D7-C4A8-F24C-8AE8-5B35E5C3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021E-3A7F-794D-B70D-6E1E2DE1D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09EFB-4E78-D04A-AE5B-CFFE0895BDF9}"/>
              </a:ext>
            </a:extLst>
          </p:cNvPr>
          <p:cNvSpPr/>
          <p:nvPr/>
        </p:nvSpPr>
        <p:spPr>
          <a:xfrm>
            <a:off x="5104411" y="1015994"/>
            <a:ext cx="1211338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requested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E9E65-5431-9D4A-9C88-74DAB62D08B8}"/>
              </a:ext>
            </a:extLst>
          </p:cNvPr>
          <p:cNvSpPr/>
          <p:nvPr/>
        </p:nvSpPr>
        <p:spPr>
          <a:xfrm>
            <a:off x="5104411" y="284927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received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86048-944F-C945-90AA-B485C6FDDA5B}"/>
              </a:ext>
            </a:extLst>
          </p:cNvPr>
          <p:cNvSpPr/>
          <p:nvPr/>
        </p:nvSpPr>
        <p:spPr>
          <a:xfrm>
            <a:off x="306911" y="990286"/>
            <a:ext cx="12113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RFQ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73631-D3DC-CF47-A4AD-3A7462D009A2}"/>
              </a:ext>
            </a:extLst>
          </p:cNvPr>
          <p:cNvSpPr/>
          <p:nvPr/>
        </p:nvSpPr>
        <p:spPr>
          <a:xfrm>
            <a:off x="306911" y="28083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to  RFQ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80EE7C-170C-8949-BE2D-A4E8517ED74F}"/>
              </a:ext>
            </a:extLst>
          </p:cNvPr>
          <p:cNvSpPr/>
          <p:nvPr/>
        </p:nvSpPr>
        <p:spPr>
          <a:xfrm>
            <a:off x="2018580" y="1934878"/>
            <a:ext cx="1500997" cy="1494122"/>
          </a:xfrm>
          <a:prstGeom prst="rect">
            <a:avLst/>
          </a:prstGeom>
          <a:pattFill prst="dk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Transport Quote</a:t>
            </a:r>
          </a:p>
        </p:txBody>
      </p:sp>
    </p:spTree>
    <p:extLst>
      <p:ext uri="{BB962C8B-B14F-4D97-AF65-F5344CB8AC3E}">
        <p14:creationId xmlns:p14="http://schemas.microsoft.com/office/powerpoint/2010/main" val="231591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80EE7C-170C-8949-BE2D-A4E8517ED74F}"/>
              </a:ext>
            </a:extLst>
          </p:cNvPr>
          <p:cNvSpPr/>
          <p:nvPr/>
        </p:nvSpPr>
        <p:spPr>
          <a:xfrm>
            <a:off x="2156603" y="1495229"/>
            <a:ext cx="1500997" cy="3189213"/>
          </a:xfrm>
          <a:prstGeom prst="rect">
            <a:avLst/>
          </a:prstGeom>
          <a:pattFill prst="dk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Shipment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433746" y="21754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8" y="60703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BE151-9E55-294F-805A-564E6C81B60A}"/>
              </a:ext>
            </a:extLst>
          </p:cNvPr>
          <p:cNvSpPr/>
          <p:nvPr/>
        </p:nvSpPr>
        <p:spPr>
          <a:xfrm>
            <a:off x="4103297" y="1930393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Received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103296" y="316204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6DF54-A895-F047-B629-1100882F9202}"/>
              </a:ext>
            </a:extLst>
          </p:cNvPr>
          <p:cNvSpPr/>
          <p:nvPr/>
        </p:nvSpPr>
        <p:spPr>
          <a:xfrm>
            <a:off x="4103296" y="436619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837C3-3159-3A40-BE99-98667494DDC2}"/>
              </a:ext>
            </a:extLst>
          </p:cNvPr>
          <p:cNvSpPr/>
          <p:nvPr/>
        </p:nvSpPr>
        <p:spPr>
          <a:xfrm>
            <a:off x="4103295" y="557034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</p:spTree>
    <p:extLst>
      <p:ext uri="{BB962C8B-B14F-4D97-AF65-F5344CB8AC3E}">
        <p14:creationId xmlns:p14="http://schemas.microsoft.com/office/powerpoint/2010/main" val="114510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17D7-C4A8-F24C-8AE8-5B35E5C3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021E-3A7F-794D-B70D-6E1E2DE1D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09EFB-4E78-D04A-AE5B-CFFE0895BDF9}"/>
              </a:ext>
            </a:extLst>
          </p:cNvPr>
          <p:cNvSpPr/>
          <p:nvPr/>
        </p:nvSpPr>
        <p:spPr>
          <a:xfrm>
            <a:off x="292060" y="2453589"/>
            <a:ext cx="1211338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requested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93EEB7-389E-824E-AD4F-2694DBE59D3C}"/>
              </a:ext>
            </a:extLst>
          </p:cNvPr>
          <p:cNvSpPr/>
          <p:nvPr/>
        </p:nvSpPr>
        <p:spPr>
          <a:xfrm>
            <a:off x="306911" y="276045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E9E65-5431-9D4A-9C88-74DAB62D08B8}"/>
              </a:ext>
            </a:extLst>
          </p:cNvPr>
          <p:cNvSpPr/>
          <p:nvPr/>
        </p:nvSpPr>
        <p:spPr>
          <a:xfrm>
            <a:off x="3567222" y="251046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received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8113027" y="61422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F4D577-27BC-AF49-89BE-1D6EB0E750DC}"/>
              </a:ext>
            </a:extLst>
          </p:cNvPr>
          <p:cNvSpPr/>
          <p:nvPr/>
        </p:nvSpPr>
        <p:spPr>
          <a:xfrm>
            <a:off x="3623673" y="33342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8113027" y="279127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86048-944F-C945-90AA-B485C6FDDA5B}"/>
              </a:ext>
            </a:extLst>
          </p:cNvPr>
          <p:cNvSpPr/>
          <p:nvPr/>
        </p:nvSpPr>
        <p:spPr>
          <a:xfrm>
            <a:off x="306911" y="990286"/>
            <a:ext cx="12113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RFQ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73631-D3DC-CF47-A4AD-3A7462D009A2}"/>
              </a:ext>
            </a:extLst>
          </p:cNvPr>
          <p:cNvSpPr/>
          <p:nvPr/>
        </p:nvSpPr>
        <p:spPr>
          <a:xfrm>
            <a:off x="3656753" y="11288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 to  RFQ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8165699" y="14096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E7E5F5-1BCC-A142-AC58-C6D82F5F929E}"/>
              </a:ext>
            </a:extLst>
          </p:cNvPr>
          <p:cNvSpPr/>
          <p:nvPr/>
        </p:nvSpPr>
        <p:spPr>
          <a:xfrm>
            <a:off x="5163910" y="2324010"/>
            <a:ext cx="2466391" cy="1668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Quote: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Container Type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Merchandise type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Price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88B14-D444-EA48-949E-39CA3218B034}"/>
              </a:ext>
            </a:extLst>
          </p:cNvPr>
          <p:cNvSpPr/>
          <p:nvPr/>
        </p:nvSpPr>
        <p:spPr>
          <a:xfrm>
            <a:off x="9409018" y="2137731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Shipment Order: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Container Type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Merchandise Type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Weight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Insurance condition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55DFC3-8F17-5E40-A5B8-97EC02E594ED}"/>
              </a:ext>
            </a:extLst>
          </p:cNvPr>
          <p:cNvSpPr/>
          <p:nvPr/>
        </p:nvSpPr>
        <p:spPr>
          <a:xfrm>
            <a:off x="1620868" y="2284387"/>
            <a:ext cx="1828884" cy="1389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RFQ: 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Merchandise Type</a:t>
            </a:r>
          </a:p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38297-2AD0-A44D-A843-954F0DED9EC7}"/>
              </a:ext>
            </a:extLst>
          </p:cNvPr>
          <p:cNvSpPr/>
          <p:nvPr/>
        </p:nvSpPr>
        <p:spPr>
          <a:xfrm>
            <a:off x="285053" y="6245525"/>
            <a:ext cx="1218346" cy="431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for UI</a:t>
            </a:r>
          </a:p>
        </p:txBody>
      </p:sp>
    </p:spTree>
    <p:extLst>
      <p:ext uri="{BB962C8B-B14F-4D97-AF65-F5344CB8AC3E}">
        <p14:creationId xmlns:p14="http://schemas.microsoft.com/office/powerpoint/2010/main" val="3018723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D7598E3-7C42-AF4B-8D07-776CEA826475}"/>
              </a:ext>
            </a:extLst>
          </p:cNvPr>
          <p:cNvSpPr/>
          <p:nvPr/>
        </p:nvSpPr>
        <p:spPr>
          <a:xfrm>
            <a:off x="239941" y="879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A7B4DB-018C-0B4C-A3DC-EF861B08C0EA}"/>
              </a:ext>
            </a:extLst>
          </p:cNvPr>
          <p:cNvSpPr/>
          <p:nvPr/>
        </p:nvSpPr>
        <p:spPr>
          <a:xfrm>
            <a:off x="241983" y="1763982"/>
            <a:ext cx="16040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Container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3E6F8-15DE-8049-A6BE-9ACE76538D95}"/>
              </a:ext>
            </a:extLst>
          </p:cNvPr>
          <p:cNvSpPr/>
          <p:nvPr/>
        </p:nvSpPr>
        <p:spPr>
          <a:xfrm>
            <a:off x="2075653" y="1760590"/>
            <a:ext cx="1840739" cy="12068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Container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Order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Shipping order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Contents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7D030-24B4-0145-89DC-2D5E6EF302C4}"/>
              </a:ext>
            </a:extLst>
          </p:cNvPr>
          <p:cNvSpPr/>
          <p:nvPr/>
        </p:nvSpPr>
        <p:spPr>
          <a:xfrm>
            <a:off x="925683" y="3265219"/>
            <a:ext cx="1840739" cy="539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Manifest Updated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966964-1508-354D-AFF3-A61C924E3D3A}"/>
              </a:ext>
            </a:extLst>
          </p:cNvPr>
          <p:cNvSpPr/>
          <p:nvPr/>
        </p:nvSpPr>
        <p:spPr>
          <a:xfrm>
            <a:off x="7844676" y="1016306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Port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BD4B2A-2DE3-B548-8414-AEC7F7BA3834}"/>
              </a:ext>
            </a:extLst>
          </p:cNvPr>
          <p:cNvSpPr/>
          <p:nvPr/>
        </p:nvSpPr>
        <p:spPr>
          <a:xfrm>
            <a:off x="5776934" y="93132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98EE3-1AE5-BE47-8CFC-B78D31329930}"/>
              </a:ext>
            </a:extLst>
          </p:cNvPr>
          <p:cNvSpPr/>
          <p:nvPr/>
        </p:nvSpPr>
        <p:spPr>
          <a:xfrm>
            <a:off x="8190552" y="18329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F6426-F29E-7949-BAAC-3AAD96E03C8E}"/>
              </a:ext>
            </a:extLst>
          </p:cNvPr>
          <p:cNvSpPr/>
          <p:nvPr/>
        </p:nvSpPr>
        <p:spPr>
          <a:xfrm>
            <a:off x="5772903" y="18329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Report</a:t>
            </a:r>
          </a:p>
        </p:txBody>
      </p:sp>
    </p:spTree>
    <p:extLst>
      <p:ext uri="{BB962C8B-B14F-4D97-AF65-F5344CB8AC3E}">
        <p14:creationId xmlns:p14="http://schemas.microsoft.com/office/powerpoint/2010/main" val="153343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8F13-1883-0246-8BD8-BEE96DE6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85" y="227103"/>
            <a:ext cx="11261658" cy="672861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Storming Definitions – Domain Event Discovery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34301EE2-C46C-7441-90B8-E42C4825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38" y="1532312"/>
            <a:ext cx="995788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This is a user think of it as being a persona</a:t>
            </a:r>
          </a:p>
          <a:p>
            <a:pPr lvl="1"/>
            <a:r>
              <a:rPr lang="en-US" sz="2000" dirty="0"/>
              <a:t>Users interact with real world</a:t>
            </a:r>
          </a:p>
          <a:p>
            <a:pPr lvl="1"/>
            <a:r>
              <a:rPr lang="en-US" sz="2000" dirty="0"/>
              <a:t>Tiny yellow sticky note</a:t>
            </a:r>
          </a:p>
          <a:p>
            <a:pPr lvl="1"/>
            <a:endParaRPr lang="en-US" sz="2000" dirty="0"/>
          </a:p>
          <a:p>
            <a:r>
              <a:rPr lang="en-US" sz="2000" dirty="0"/>
              <a:t>This is a command</a:t>
            </a:r>
          </a:p>
          <a:p>
            <a:pPr lvl="1"/>
            <a:r>
              <a:rPr lang="en-US" sz="2000" dirty="0"/>
              <a:t>This represents an action / intent / decision</a:t>
            </a:r>
          </a:p>
          <a:p>
            <a:pPr lvl="1"/>
            <a:r>
              <a:rPr lang="en-US" sz="2000" dirty="0"/>
              <a:t>Blue sticky note</a:t>
            </a:r>
          </a:p>
          <a:p>
            <a:pPr lvl="1"/>
            <a:r>
              <a:rPr lang="en-US" sz="2000" dirty="0"/>
              <a:t>Written in present tense</a:t>
            </a:r>
          </a:p>
          <a:p>
            <a:pPr lvl="1"/>
            <a:endParaRPr lang="en-US" sz="2000" dirty="0"/>
          </a:p>
          <a:p>
            <a:r>
              <a:rPr lang="en-US" sz="2000" dirty="0"/>
              <a:t>This is a read model</a:t>
            </a:r>
          </a:p>
          <a:p>
            <a:pPr lvl="1"/>
            <a:r>
              <a:rPr lang="en-US" sz="2000" dirty="0"/>
              <a:t>Green sticky note</a:t>
            </a:r>
          </a:p>
          <a:p>
            <a:pPr lvl="1"/>
            <a:r>
              <a:rPr lang="en-US" sz="2000" dirty="0"/>
              <a:t>Information needed to make a decision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62D00E-0A77-B940-AE3F-C160CA54AADE}"/>
              </a:ext>
            </a:extLst>
          </p:cNvPr>
          <p:cNvSpPr/>
          <p:nvPr/>
        </p:nvSpPr>
        <p:spPr>
          <a:xfrm>
            <a:off x="498810" y="156611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C37CE-A6D5-5A4B-B313-510D65206246}"/>
              </a:ext>
            </a:extLst>
          </p:cNvPr>
          <p:cNvSpPr/>
          <p:nvPr/>
        </p:nvSpPr>
        <p:spPr>
          <a:xfrm>
            <a:off x="517677" y="2837671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Command</a:t>
            </a:r>
          </a:p>
          <a:p>
            <a:r>
              <a:rPr lang="en-US" sz="1400" dirty="0"/>
              <a:t>- This is a Decision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C36D8-3B89-0D4C-8A36-181221719D9D}"/>
              </a:ext>
            </a:extLst>
          </p:cNvPr>
          <p:cNvSpPr/>
          <p:nvPr/>
        </p:nvSpPr>
        <p:spPr>
          <a:xfrm>
            <a:off x="517677" y="4687199"/>
            <a:ext cx="1044788" cy="914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109796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8F13-1883-0246-8BD8-BEE96DE6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146"/>
          </a:xfrm>
        </p:spPr>
        <p:txBody>
          <a:bodyPr/>
          <a:lstStyle/>
          <a:p>
            <a:r>
              <a:rPr lang="en-US" dirty="0"/>
              <a:t>Event Storming in one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B7FFC-E808-BC4E-8177-FDE18ACA2A79}"/>
              </a:ext>
            </a:extLst>
          </p:cNvPr>
          <p:cNvSpPr/>
          <p:nvPr/>
        </p:nvSpPr>
        <p:spPr>
          <a:xfrm>
            <a:off x="6364185" y="3978343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in the domain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AEE3B-AEC7-4449-A064-1B5495AC8569}"/>
              </a:ext>
            </a:extLst>
          </p:cNvPr>
          <p:cNvSpPr/>
          <p:nvPr/>
        </p:nvSpPr>
        <p:spPr>
          <a:xfrm>
            <a:off x="5246896" y="2006173"/>
            <a:ext cx="1211339" cy="952594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Decision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Whenever…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62D00E-0A77-B940-AE3F-C160CA54AADE}"/>
              </a:ext>
            </a:extLst>
          </p:cNvPr>
          <p:cNvSpPr/>
          <p:nvPr/>
        </p:nvSpPr>
        <p:spPr>
          <a:xfrm>
            <a:off x="838200" y="330548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Actor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EA687-DF35-744C-B23D-E7C9B223ABB3}"/>
              </a:ext>
            </a:extLst>
          </p:cNvPr>
          <p:cNvSpPr/>
          <p:nvPr/>
        </p:nvSpPr>
        <p:spPr>
          <a:xfrm>
            <a:off x="2049538" y="1690688"/>
            <a:ext cx="117268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Command</a:t>
            </a:r>
          </a:p>
          <a:p>
            <a:pPr algn="ctr"/>
            <a:r>
              <a:rPr lang="en-US" sz="1400" dirty="0"/>
              <a:t>- This is a Decision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8CAFCB-32D3-3E46-8117-F4DE882ACDF7}"/>
              </a:ext>
            </a:extLst>
          </p:cNvPr>
          <p:cNvSpPr/>
          <p:nvPr/>
        </p:nvSpPr>
        <p:spPr>
          <a:xfrm>
            <a:off x="1755734" y="5501334"/>
            <a:ext cx="1466490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5F105-4A64-3249-AEC9-08469C23FD74}"/>
              </a:ext>
            </a:extLst>
          </p:cNvPr>
          <p:cNvSpPr/>
          <p:nvPr/>
        </p:nvSpPr>
        <p:spPr>
          <a:xfrm>
            <a:off x="4626964" y="5820166"/>
            <a:ext cx="997460" cy="539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94371A-309B-B843-BA80-1F89CA4B7CF5}"/>
              </a:ext>
            </a:extLst>
          </p:cNvPr>
          <p:cNvSpPr/>
          <p:nvPr/>
        </p:nvSpPr>
        <p:spPr>
          <a:xfrm>
            <a:off x="8227288" y="241961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External System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34EA4BF-7235-D647-BDEA-0F0D3A5B2F7E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167906" y="2423851"/>
            <a:ext cx="1157594" cy="605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0AA98F7-2C3D-A249-A6D0-771C9E910C2F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3222224" y="2147888"/>
            <a:ext cx="1075549" cy="14672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22544-B81F-2C4B-80C0-770BFBB7E82B}"/>
              </a:ext>
            </a:extLst>
          </p:cNvPr>
          <p:cNvSpPr/>
          <p:nvPr/>
        </p:nvSpPr>
        <p:spPr>
          <a:xfrm>
            <a:off x="3348650" y="3615185"/>
            <a:ext cx="1898245" cy="936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Information needed in order to make system decision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5F2979A-1761-9D46-92EC-4FDB454E1E4E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246895" y="4083636"/>
            <a:ext cx="1117290" cy="474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2B07B4A-A814-EB4D-940F-904D522CC67B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771164" y="3138377"/>
            <a:ext cx="1218073" cy="16093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2B7B640-1C2D-144E-8F87-FFAC45F8126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5901423" y="2909910"/>
            <a:ext cx="1019576" cy="1117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8F0AC04-542A-F44A-A18C-5FA48CE5CDF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963940" y="1886546"/>
            <a:ext cx="2282957" cy="5959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CEA667C-A2DF-9448-A8E2-7B50B048647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1204929" y="4217284"/>
            <a:ext cx="1522991" cy="1045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7DCA8D4C-D273-4445-8F96-9847F72FCCA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rot="10800000">
            <a:off x="3222224" y="5958534"/>
            <a:ext cx="1404740" cy="1311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91FAE0-1923-8748-9D03-896D942A2DBD}"/>
              </a:ext>
            </a:extLst>
          </p:cNvPr>
          <p:cNvSpPr txBox="1"/>
          <p:nvPr/>
        </p:nvSpPr>
        <p:spPr>
          <a:xfrm>
            <a:off x="6969854" y="5196416"/>
            <a:ext cx="176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state transition happened somewhere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1AC5A18-2623-9F4E-BFD1-624276058CA1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4077694" y="4772165"/>
            <a:ext cx="1268079" cy="8279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7E06BEC6-49CB-7C41-9179-05F448DFC90E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rot="5400000">
            <a:off x="5821183" y="4941028"/>
            <a:ext cx="951914" cy="13454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8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FDFE5A-9A76-984C-8403-CB57C963212B}"/>
              </a:ext>
            </a:extLst>
          </p:cNvPr>
          <p:cNvCxnSpPr/>
          <p:nvPr/>
        </p:nvCxnSpPr>
        <p:spPr>
          <a:xfrm>
            <a:off x="299049" y="3896263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6ABF8C-FBA6-BF44-AA7B-740F19EFBBB7}"/>
              </a:ext>
            </a:extLst>
          </p:cNvPr>
          <p:cNvCxnSpPr>
            <a:cxnSpLocks/>
          </p:cNvCxnSpPr>
          <p:nvPr/>
        </p:nvCxnSpPr>
        <p:spPr>
          <a:xfrm>
            <a:off x="1325378" y="1725751"/>
            <a:ext cx="0" cy="434102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7AF3F7-98CC-F34F-B296-53C5055E47F8}"/>
              </a:ext>
            </a:extLst>
          </p:cNvPr>
          <p:cNvSpPr/>
          <p:nvPr/>
        </p:nvSpPr>
        <p:spPr>
          <a:xfrm>
            <a:off x="719708" y="193213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Pivotal Event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3740F-4D27-EE47-A42D-8FCB1BE68AE0}"/>
              </a:ext>
            </a:extLst>
          </p:cNvPr>
          <p:cNvSpPr txBox="1"/>
          <p:nvPr/>
        </p:nvSpPr>
        <p:spPr>
          <a:xfrm>
            <a:off x="4226943" y="5158596"/>
            <a:ext cx="308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 System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ACD4B7-E2FD-7C4F-BD4C-85129E503D7C}"/>
              </a:ext>
            </a:extLst>
          </p:cNvPr>
          <p:cNvCxnSpPr>
            <a:cxnSpLocks/>
          </p:cNvCxnSpPr>
          <p:nvPr/>
        </p:nvCxnSpPr>
        <p:spPr>
          <a:xfrm>
            <a:off x="10361378" y="1690688"/>
            <a:ext cx="0" cy="434102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11C4D6-F746-0043-8449-FE08A442A963}"/>
              </a:ext>
            </a:extLst>
          </p:cNvPr>
          <p:cNvSpPr/>
          <p:nvPr/>
        </p:nvSpPr>
        <p:spPr>
          <a:xfrm>
            <a:off x="9755709" y="1802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Pivotal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D5141-212B-9A41-BF6C-FA60F6311BFD}"/>
              </a:ext>
            </a:extLst>
          </p:cNvPr>
          <p:cNvSpPr/>
          <p:nvPr/>
        </p:nvSpPr>
        <p:spPr>
          <a:xfrm>
            <a:off x="2536716" y="2961737"/>
            <a:ext cx="1211339" cy="7293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2DD90-A5ED-3247-91C0-A9C548E3B003}"/>
              </a:ext>
            </a:extLst>
          </p:cNvPr>
          <p:cNvSpPr/>
          <p:nvPr/>
        </p:nvSpPr>
        <p:spPr>
          <a:xfrm>
            <a:off x="4026369" y="2961736"/>
            <a:ext cx="1211339" cy="7293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C691A-DA3F-1C47-B7A8-F92C86E99F7D}"/>
              </a:ext>
            </a:extLst>
          </p:cNvPr>
          <p:cNvSpPr/>
          <p:nvPr/>
        </p:nvSpPr>
        <p:spPr>
          <a:xfrm>
            <a:off x="5573296" y="2961735"/>
            <a:ext cx="1211339" cy="7293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C5A4A2-9D73-6D49-8DBA-1F7FC6735EF9}"/>
              </a:ext>
            </a:extLst>
          </p:cNvPr>
          <p:cNvSpPr/>
          <p:nvPr/>
        </p:nvSpPr>
        <p:spPr>
          <a:xfrm>
            <a:off x="7193873" y="2953020"/>
            <a:ext cx="1211339" cy="7293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D3A0B8-A86D-E641-B0BE-A95E15E85204}"/>
              </a:ext>
            </a:extLst>
          </p:cNvPr>
          <p:cNvSpPr/>
          <p:nvPr/>
        </p:nvSpPr>
        <p:spPr>
          <a:xfrm>
            <a:off x="3274776" y="4224068"/>
            <a:ext cx="1211339" cy="7293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50889B-5B81-AB41-B4F3-81F88C2233AA}"/>
              </a:ext>
            </a:extLst>
          </p:cNvPr>
          <p:cNvSpPr/>
          <p:nvPr/>
        </p:nvSpPr>
        <p:spPr>
          <a:xfrm>
            <a:off x="6212407" y="4159866"/>
            <a:ext cx="1211339" cy="7293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0CDA1-39FB-A74E-A012-BB11E575EEAF}"/>
              </a:ext>
            </a:extLst>
          </p:cNvPr>
          <p:cNvSpPr txBox="1"/>
          <p:nvPr/>
        </p:nvSpPr>
        <p:spPr>
          <a:xfrm rot="16200000">
            <a:off x="9753195" y="4920453"/>
            <a:ext cx="241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Swim lane / Perspective</a:t>
            </a:r>
          </a:p>
        </p:txBody>
      </p:sp>
    </p:spTree>
    <p:extLst>
      <p:ext uri="{BB962C8B-B14F-4D97-AF65-F5344CB8AC3E}">
        <p14:creationId xmlns:p14="http://schemas.microsoft.com/office/powerpoint/2010/main" val="326341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966FB-1753-FE4A-8F4A-4F796539F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Event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4FA367-C576-E046-AABF-CF8DC0192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09EFB-4E78-D04A-AE5B-CFFE0895BDF9}"/>
              </a:ext>
            </a:extLst>
          </p:cNvPr>
          <p:cNvSpPr/>
          <p:nvPr/>
        </p:nvSpPr>
        <p:spPr>
          <a:xfrm>
            <a:off x="1033932" y="745558"/>
            <a:ext cx="1211338" cy="11594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requested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6E9E65-5431-9D4A-9C88-74DAB62D08B8}"/>
              </a:ext>
            </a:extLst>
          </p:cNvPr>
          <p:cNvSpPr/>
          <p:nvPr/>
        </p:nvSpPr>
        <p:spPr>
          <a:xfrm>
            <a:off x="2549305" y="74505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Delivery Estimate Time and cost  received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4155057" y="74506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5760809" y="719177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Received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430005" y="719177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995954" y="719177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643785" y="719176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Collection time / place notified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BF2A1-7639-5E4F-B57D-D961D8A16ABB}"/>
              </a:ext>
            </a:extLst>
          </p:cNvPr>
          <p:cNvSpPr/>
          <p:nvPr/>
        </p:nvSpPr>
        <p:spPr>
          <a:xfrm>
            <a:off x="228800" y="2424349"/>
            <a:ext cx="1211339" cy="1159443"/>
          </a:xfrm>
          <a:prstGeom prst="rect">
            <a:avLst/>
          </a:prstGeom>
          <a:solidFill>
            <a:srgbClr val="FF213C"/>
          </a:solidFill>
          <a:ln>
            <a:solidFill>
              <a:srgbClr val="FF21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Assume full container only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5084490" y="3265721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requested dock load / unload slot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107963" y="4065280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 swim lane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AB627A-421B-AA4D-A07A-1FEC7BBD61AC}"/>
              </a:ext>
            </a:extLst>
          </p:cNvPr>
          <p:cNvSpPr/>
          <p:nvPr/>
        </p:nvSpPr>
        <p:spPr>
          <a:xfrm>
            <a:off x="6873004" y="322258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National authority notified of 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121847" y="1855957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Manuf</a:t>
            </a:r>
            <a:r>
              <a:rPr lang="en-US" dirty="0"/>
              <a:t>  swim lane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8665AE-E243-454E-9B29-7F866FBE0D7C}"/>
              </a:ext>
            </a:extLst>
          </p:cNvPr>
          <p:cNvSpPr/>
          <p:nvPr/>
        </p:nvSpPr>
        <p:spPr>
          <a:xfrm>
            <a:off x="8390284" y="319671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National authority entrance clearance issues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E9171B-ADD4-B44E-8331-CA9FDF1F9C18}"/>
              </a:ext>
            </a:extLst>
          </p:cNvPr>
          <p:cNvSpPr/>
          <p:nvPr/>
        </p:nvSpPr>
        <p:spPr>
          <a:xfrm>
            <a:off x="10207293" y="3205337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entered country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08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 Shop swim lane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589823-F3D3-E244-BCB2-845E459AC5DA}"/>
              </a:ext>
            </a:extLst>
          </p:cNvPr>
          <p:cNvSpPr/>
          <p:nvPr/>
        </p:nvSpPr>
        <p:spPr>
          <a:xfrm>
            <a:off x="3154974" y="4954132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tracking request received</a:t>
            </a:r>
          </a:p>
        </p:txBody>
      </p:sp>
    </p:spTree>
    <p:extLst>
      <p:ext uri="{BB962C8B-B14F-4D97-AF65-F5344CB8AC3E}">
        <p14:creationId xmlns:p14="http://schemas.microsoft.com/office/powerpoint/2010/main" val="19228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6E9E65-5431-9D4A-9C88-74DAB62D08B8}"/>
              </a:ext>
            </a:extLst>
          </p:cNvPr>
          <p:cNvSpPr/>
          <p:nvPr/>
        </p:nvSpPr>
        <p:spPr>
          <a:xfrm>
            <a:off x="2135237" y="74505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8590698" y="708142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was under inspection by custom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99049" y="3896263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C7D58-9E9C-B14F-9F36-F3FC524533A2}"/>
              </a:ext>
            </a:extLst>
          </p:cNvPr>
          <p:cNvSpPr/>
          <p:nvPr/>
        </p:nvSpPr>
        <p:spPr>
          <a:xfrm>
            <a:off x="367587" y="74505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delivered of appropriate type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9C6D8-A585-5547-A468-84717954B8FA}"/>
              </a:ext>
            </a:extLst>
          </p:cNvPr>
          <p:cNvSpPr/>
          <p:nvPr/>
        </p:nvSpPr>
        <p:spPr>
          <a:xfrm>
            <a:off x="3809157" y="74505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was picked up by source land transport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FFA4F1-431B-3148-9351-E5AC4216A7BF}"/>
              </a:ext>
            </a:extLst>
          </p:cNvPr>
          <p:cNvSpPr/>
          <p:nvPr/>
        </p:nvSpPr>
        <p:spPr>
          <a:xfrm>
            <a:off x="5464237" y="74505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port distribution center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194BF5-5977-EB4E-950C-24B44AE986A0}"/>
              </a:ext>
            </a:extLst>
          </p:cNvPr>
          <p:cNvCxnSpPr>
            <a:cxnSpLocks/>
          </p:cNvCxnSpPr>
          <p:nvPr/>
        </p:nvCxnSpPr>
        <p:spPr>
          <a:xfrm>
            <a:off x="6069906" y="1904501"/>
            <a:ext cx="0" cy="434102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24E3F6-3637-2D48-9A83-ED1520FD30BE}"/>
              </a:ext>
            </a:extLst>
          </p:cNvPr>
          <p:cNvSpPr/>
          <p:nvPr/>
        </p:nvSpPr>
        <p:spPr>
          <a:xfrm>
            <a:off x="5464237" y="2484222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arrived too late for customer clearance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5F132-F9ED-7C4E-B46C-9C02C3D3F2EB}"/>
              </a:ext>
            </a:extLst>
          </p:cNvPr>
          <p:cNvSpPr/>
          <p:nvPr/>
        </p:nvSpPr>
        <p:spPr>
          <a:xfrm>
            <a:off x="6945105" y="248247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Booking Adjustment placed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FC16-3869-F14E-9F1D-7B650709BBEE}"/>
              </a:ext>
            </a:extLst>
          </p:cNvPr>
          <p:cNvSpPr/>
          <p:nvPr/>
        </p:nvSpPr>
        <p:spPr>
          <a:xfrm>
            <a:off x="7119317" y="708143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placed for customs clearance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6037E-52E7-CF4B-BE0F-C3D35BED78BC}"/>
              </a:ext>
            </a:extLst>
          </p:cNvPr>
          <p:cNvSpPr/>
          <p:nvPr/>
        </p:nvSpPr>
        <p:spPr>
          <a:xfrm>
            <a:off x="10016551" y="680326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requested additional documents on container</a:t>
            </a:r>
          </a:p>
        </p:txBody>
      </p:sp>
    </p:spTree>
    <p:extLst>
      <p:ext uri="{BB962C8B-B14F-4D97-AF65-F5344CB8AC3E}">
        <p14:creationId xmlns:p14="http://schemas.microsoft.com/office/powerpoint/2010/main" val="260301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194BF5-5977-EB4E-950C-24B44AE986A0}"/>
              </a:ext>
            </a:extLst>
          </p:cNvPr>
          <p:cNvCxnSpPr>
            <a:cxnSpLocks/>
          </p:cNvCxnSpPr>
          <p:nvPr/>
        </p:nvCxnSpPr>
        <p:spPr>
          <a:xfrm>
            <a:off x="894057" y="1701746"/>
            <a:ext cx="0" cy="434102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24E3F6-3637-2D48-9A83-ED1520FD30BE}"/>
              </a:ext>
            </a:extLst>
          </p:cNvPr>
          <p:cNvSpPr/>
          <p:nvPr/>
        </p:nvSpPr>
        <p:spPr>
          <a:xfrm>
            <a:off x="2255975" y="4339737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arrived at source 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5F132-F9ED-7C4E-B46C-9C02C3D3F2EB}"/>
              </a:ext>
            </a:extLst>
          </p:cNvPr>
          <p:cNvSpPr/>
          <p:nvPr/>
        </p:nvSpPr>
        <p:spPr>
          <a:xfrm>
            <a:off x="1581845" y="2576925"/>
            <a:ext cx="1211339" cy="6287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Booking Cancelled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6037E-52E7-CF4B-BE0F-C3D35BED78BC}"/>
              </a:ext>
            </a:extLst>
          </p:cNvPr>
          <p:cNvSpPr/>
          <p:nvPr/>
        </p:nvSpPr>
        <p:spPr>
          <a:xfrm>
            <a:off x="299050" y="542303"/>
            <a:ext cx="1211338" cy="8695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cleared for export arrived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48AC0F-8474-7A49-B77E-DE33FF000405}"/>
              </a:ext>
            </a:extLst>
          </p:cNvPr>
          <p:cNvSpPr/>
          <p:nvPr/>
        </p:nvSpPr>
        <p:spPr>
          <a:xfrm>
            <a:off x="1650306" y="1639086"/>
            <a:ext cx="1211339" cy="6287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Booking Adjustment Placed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AB0BEE-AF72-DC48-A7C4-E4FD45EFCF8A}"/>
              </a:ext>
            </a:extLst>
          </p:cNvPr>
          <p:cNvSpPr/>
          <p:nvPr/>
        </p:nvSpPr>
        <p:spPr>
          <a:xfrm>
            <a:off x="288387" y="1639086"/>
            <a:ext cx="1211339" cy="6287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not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E86B8-A702-594C-8D2B-08BF2F141D29}"/>
              </a:ext>
            </a:extLst>
          </p:cNvPr>
          <p:cNvSpPr/>
          <p:nvPr/>
        </p:nvSpPr>
        <p:spPr>
          <a:xfrm>
            <a:off x="288386" y="2620057"/>
            <a:ext cx="1211339" cy="62872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rejected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F3394-B5A5-984B-B561-EB0D1ABF23A1}"/>
              </a:ext>
            </a:extLst>
          </p:cNvPr>
          <p:cNvSpPr/>
          <p:nvPr/>
        </p:nvSpPr>
        <p:spPr>
          <a:xfrm>
            <a:off x="3650623" y="4339736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54EB87-3CAA-664A-B12E-DC1003C893DE}"/>
              </a:ext>
            </a:extLst>
          </p:cNvPr>
          <p:cNvCxnSpPr>
            <a:cxnSpLocks/>
          </p:cNvCxnSpPr>
          <p:nvPr/>
        </p:nvCxnSpPr>
        <p:spPr>
          <a:xfrm>
            <a:off x="5782502" y="3700808"/>
            <a:ext cx="28540" cy="274259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23C49-9D6D-1A4B-BFF4-12EB1FF69C7A}"/>
              </a:ext>
            </a:extLst>
          </p:cNvPr>
          <p:cNvSpPr/>
          <p:nvPr/>
        </p:nvSpPr>
        <p:spPr>
          <a:xfrm>
            <a:off x="5176833" y="4349080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Docked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723294-E631-BE40-80DE-B4346D2A45EF}"/>
              </a:ext>
            </a:extLst>
          </p:cNvPr>
          <p:cNvSpPr/>
          <p:nvPr/>
        </p:nvSpPr>
        <p:spPr>
          <a:xfrm>
            <a:off x="6645138" y="4349079"/>
            <a:ext cx="1211339" cy="9004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load/unload request placed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253FB-0968-0C45-974E-E4B3D333B27C}"/>
              </a:ext>
            </a:extLst>
          </p:cNvPr>
          <p:cNvCxnSpPr/>
          <p:nvPr/>
        </p:nvCxnSpPr>
        <p:spPr>
          <a:xfrm>
            <a:off x="288386" y="368966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2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1178</Words>
  <Application>Microsoft Macintosh PowerPoint</Application>
  <PresentationFormat>Widescreen</PresentationFormat>
  <Paragraphs>311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Event Storming Applied</vt:lpstr>
      <vt:lpstr>Event Storming Definitions – Domain Event Discovery</vt:lpstr>
      <vt:lpstr>Event Storming Definitions – Domain Event Discovery</vt:lpstr>
      <vt:lpstr>Event Storming in one view</vt:lpstr>
      <vt:lpstr>PowerPoint Presentation</vt:lpstr>
      <vt:lpstr>Domain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Aggregate Step</vt:lpstr>
      <vt:lpstr>PowerPoint Presentation</vt:lpstr>
      <vt:lpstr>PowerPoint Presentation</vt:lpstr>
      <vt:lpstr>Data Step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2018-11-13T21:26:11Z</dcterms:created>
  <dcterms:modified xsi:type="dcterms:W3CDTF">2018-11-14T19:39:26Z</dcterms:modified>
</cp:coreProperties>
</file>