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74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5" r:id="rId17"/>
    <p:sldId id="272" r:id="rId18"/>
    <p:sldId id="273" r:id="rId19"/>
  </p:sldIdLst>
  <p:sldSz cx="9144000" cy="5143500" type="screen16x9"/>
  <p:notesSz cx="6858000" cy="9144000"/>
  <p:embeddedFontLst>
    <p:embeddedFont>
      <p:font typeface="Oswald" panose="020B0604020202020204" charset="0"/>
      <p:regular r:id="rId21"/>
      <p:bold r:id="rId22"/>
    </p:embeddedFont>
    <p:embeddedFont>
      <p:font typeface="Source Code Pro" panose="020B0509030403020204" pitchFamily="49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E4B1FC7-1863-46C9-B3F2-0FF59F9B860D}">
  <a:tblStyle styleId="{BE4B1FC7-1863-46C9-B3F2-0FF59F9B86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342" autoAdjust="0"/>
  </p:normalViewPr>
  <p:slideViewPr>
    <p:cSldViewPr snapToGrid="0">
      <p:cViewPr varScale="1">
        <p:scale>
          <a:sx n="115" d="100"/>
          <a:sy n="115" d="100"/>
        </p:scale>
        <p:origin x="1437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170f578cf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170f578cf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170f578cf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9170f578cf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170f578cf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170f578cf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170f578cf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170f578cf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170f578cf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9170f578cf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9170f578cf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9170f578cf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9170f578cf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9170f578cf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82336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9170f578cf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9170f578cf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170f578cf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9170f578cf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170f578cf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170f578cf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1702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170f578cf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170f578cf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9170f578cf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9170f578cf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9170f578cf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9170f578cf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170f578cf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170f578cf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170f578cf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170f578cf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170f578cf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170f578cf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170f578cf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170f578cf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rive.google.com/file/d/1_ARI3PO-3GBts-5_TvGXTb9Y5DQ9aVgm/view?usp=sharing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atabricks.com/try-databrick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atabricks.com/glossary/extract-transform-loa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etflixtechblog.com/how-netflix-uses-druid-for-real-time-insights-to-ensure-a-high-quality-experience-19e1e8568d06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hyperlink" Target="https://netflixtechblog.com/rad-outlier-detection-on-big-data-d6b0494371cc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chart/10311/netflix-subscriptions-usa-international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Week 1</a:t>
            </a:r>
            <a:endParaRPr sz="5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Where Does Data Come From &amp; Tools for Data Engineering</a:t>
            </a:r>
            <a:endParaRPr sz="520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ISTA 322 - Data Engineering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all events</a:t>
            </a:r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 course, not all data collected is structured like this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is just stored in a database across multiple tables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transaction in a convenience store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And data collected might not be optimized</a:t>
            </a: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 rotWithShape="1">
          <a:blip r:embed="rId3">
            <a:alphaModFix/>
          </a:blip>
          <a:srcRect b="72924"/>
          <a:stretch/>
        </p:blipFill>
        <p:spPr>
          <a:xfrm>
            <a:off x="1690063" y="2832050"/>
            <a:ext cx="5763873" cy="856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 rotWithShape="1">
          <a:blip r:embed="rId3">
            <a:alphaModFix/>
          </a:blip>
          <a:srcRect t="72924"/>
          <a:stretch/>
        </p:blipFill>
        <p:spPr>
          <a:xfrm>
            <a:off x="1690075" y="3896376"/>
            <a:ext cx="5763848" cy="85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what does a DE do again?</a:t>
            </a:r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Takes data from these various databases that are recording events/transactions/information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Reorganizes it in some way or another into a format that lets people do analytics or data science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Puts it in a database for them to use.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This process has a general name - </a:t>
            </a:r>
            <a:r>
              <a:rPr lang="en" b="1" dirty="0"/>
              <a:t>ETL</a:t>
            </a:r>
            <a:endParaRPr b="1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b="1" dirty="0"/>
              <a:t>Extract - Transform - Load</a:t>
            </a:r>
            <a:endParaRPr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ETL</a:t>
            </a:r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ETLs are essentially the core of DE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That raw data in structured, semi-structured, or unstructured format is all stored in a </a:t>
            </a:r>
            <a:r>
              <a:rPr lang="en" b="1"/>
              <a:t>data lake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transform step is going to remove errors, create features, scale values, aggregate data for metrics and whatever else is needed to support analytics and DS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transformed data is stored in a </a:t>
            </a:r>
            <a:r>
              <a:rPr lang="en" b="1"/>
              <a:t>data warehouse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ETL</a:t>
            </a:r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 rotWithShape="1">
          <a:blip r:embed="rId3">
            <a:alphaModFix/>
          </a:blip>
          <a:srcRect l="3344" t="3762"/>
          <a:stretch/>
        </p:blipFill>
        <p:spPr>
          <a:xfrm>
            <a:off x="1225288" y="2130825"/>
            <a:ext cx="6693422" cy="301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From reading - Ch1 Data Mining Concepts and Techniques 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how to deal with so many events?</a:t>
            </a:r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OK, our goal is to get the data into a useful format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we’re dealing </a:t>
            </a:r>
            <a:r>
              <a:rPr lang="en" b="1" i="1"/>
              <a:t>lots </a:t>
            </a:r>
            <a:r>
              <a:rPr lang="en"/>
              <a:t>of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Average computer has say 16gb of memory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decade ago Facebook was dealing with 10+ gb of processed data a day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Amazon’s daily login datafile alone is 1tb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Obviously this is the other challenge of 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to deal with massive volumes of data fast enough to be useful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Can’t let it take hours/days/weeks to process on one machine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 big data technologies</a:t>
            </a:r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other part of of being a DE is using big data processing frameworks that allow for much, much faster data processing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Technologies like hadoop/mapreduce and Spark utilized clusters of machines to distribute framework and optimize speed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 big data technologies</a:t>
            </a:r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other part of of being a DE is using big data processing frameworks that allow for much, much faster data processing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Technologies like hadoop/mapreduce and Spark utilized clusters of machines to distribute framework and optimize speed </a:t>
            </a:r>
            <a:endParaRPr/>
          </a:p>
        </p:txBody>
      </p:sp>
      <p:pic>
        <p:nvPicPr>
          <p:cNvPr id="4" name="Google Shape;161;p28">
            <a:extLst>
              <a:ext uri="{FF2B5EF4-FFF2-40B4-BE49-F238E27FC236}">
                <a16:creationId xmlns:a16="http://schemas.microsoft.com/office/drawing/2014/main" id="{FA6723CB-6C88-4809-8090-1590C673BE66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1709" y="413138"/>
            <a:ext cx="6148148" cy="46208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4559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 big data technologies</a:t>
            </a:r>
            <a:endParaRPr/>
          </a:p>
        </p:txBody>
      </p:sp>
      <p:sp>
        <p:nvSpPr>
          <p:cNvPr id="167" name="Google Shape;167;p29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other part of of being a DE is using big data processing frameworks that allow for much, much faster data processing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Technologies like hadoop/mapreduce and Spark utilized clusters of machines to distribute framework and optimize speed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It’s a massive ecosystem of tools - We’re only going to learn some of the essential tools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bit more about the technologies we’re going to use</a:t>
            </a:r>
            <a:endParaRPr/>
          </a:p>
        </p:txBody>
      </p:sp>
      <p:sp>
        <p:nvSpPr>
          <p:cNvPr id="173" name="Google Shape;173;p30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Languages / technologies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Python and pandas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SQL - Likely PostgreSQL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Pyspark locally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Pyspark via Databricks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Environments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We’ll be working in Jupyter Notebooks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Use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Google Colaboratory</a:t>
            </a:r>
            <a:r>
              <a:rPr lang="en" dirty="0"/>
              <a:t> - Google cloud based Jupyter Notebook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You’ll download a notebook, upload and open there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You’re welcome to use a local install, but I won’t be providing tutorials (I can’t troubleshoot 40 installs of all the libraries)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AWS - Pull from and set up database on AWS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Databricks </a:t>
            </a:r>
            <a:r>
              <a:rPr lang="en" dirty="0"/>
              <a:t>- Cloud notebook based analytics/DS platform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of last lecture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Data volumes have boomed in the last 20 years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Some early companies were effective in using this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This and other things (media, research) drove the potential for data scientists to use big data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Early efforts did not go well as data is often in messy, not in immediately useful formats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 dirty="0"/>
              <a:t>And </a:t>
            </a:r>
            <a:r>
              <a:rPr lang="en" dirty="0"/>
              <a:t>there was lots of it which limited ability to process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Early DS roles involved a lot of data engineering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Now, there are explicit DE roles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DE is all about making data useful for analysis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13160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C7232F2-F31E-4B56-9236-E3C5D9221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767" y="2952330"/>
            <a:ext cx="3931919" cy="175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are we going today?</a:t>
            </a: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Talk about where all these data are coming from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(</a:t>
            </a:r>
            <a:r>
              <a:rPr lang="en" dirty="0">
                <a:solidFill>
                  <a:srgbClr val="424242"/>
                </a:solidFill>
              </a:rPr>
              <a:t>generally</a:t>
            </a:r>
            <a:r>
              <a:rPr lang="en" dirty="0"/>
              <a:t>) main job of a DE - making </a:t>
            </a:r>
            <a:r>
              <a:rPr lang="en" baseline="30000" dirty="0"/>
              <a:t>*</a:t>
            </a:r>
            <a:r>
              <a:rPr lang="en" dirty="0"/>
              <a:t>ETLs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Technologies using in DE and what subset we’ll use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D2BD00-D8AC-4C7E-8310-E0B53307135D}"/>
              </a:ext>
            </a:extLst>
          </p:cNvPr>
          <p:cNvSpPr txBox="1"/>
          <p:nvPr/>
        </p:nvSpPr>
        <p:spPr>
          <a:xfrm>
            <a:off x="640081" y="3096388"/>
            <a:ext cx="39319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solidFill>
                  <a:srgbClr val="42424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*ETL: </a:t>
            </a:r>
            <a:r>
              <a:rPr lang="en-US" dirty="0">
                <a:solidFill>
                  <a:srgbClr val="42424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Extract, transform, load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32CFA5-58ED-43ED-8A08-37D6216074BA}"/>
              </a:ext>
            </a:extLst>
          </p:cNvPr>
          <p:cNvSpPr txBox="1"/>
          <p:nvPr/>
        </p:nvSpPr>
        <p:spPr>
          <a:xfrm>
            <a:off x="3636818" y="4617111"/>
            <a:ext cx="52411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Source Code Pro" panose="020B0509030403020204" pitchFamily="49" charset="0"/>
                <a:ea typeface="Source Code Pro" panose="020B0509030403020204" pitchFamily="49" charset="0"/>
                <a:hlinkClick r:id="rId4"/>
              </a:rPr>
              <a:t>https://databricks.com/glossary/extract-transform-load</a:t>
            </a:r>
            <a:r>
              <a:rPr lang="en-US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do data come from?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There are tons of data and the amount being collected is exploding. 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What generates these data?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Events!</a:t>
            </a:r>
            <a:endParaRPr dirty="0"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150" y="2998975"/>
            <a:ext cx="6404903" cy="203000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7113750" y="2994525"/>
            <a:ext cx="1856700" cy="20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Source Code Pro"/>
                <a:ea typeface="Source Code Pro"/>
                <a:cs typeface="Source Code Pro"/>
                <a:sym typeface="Source Code Pro"/>
              </a:rPr>
              <a:t>1 Zetabyte is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- 350 trillion  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songs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- 100k copies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 of wikipedia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events create data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Events - data of actions performed by entities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Clicked on an ad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Left the page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Searched for something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Tried to log in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Made a transaction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Scrolled up or down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Liked, reacted, retweeted, hearted, shared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Uploaded a photo or video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Doesn’t have to be human… temperature probe recording, machine finishing a job, airplane sensors measuring tons of stuff, etc.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Also will record time and who did it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events create data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Events will then be linked to other data that’s collected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e.g. you click on Tiger King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{time : 07:26, event : click_watch, show_id : tk_S1E1, user_id : x88}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events are linked to other data that’s known about you or the show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will be a table that contains show info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{show_id : tk_S1E1, tags : [‘drama’, ‘reality’], runtime : 55min }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user info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{user_id : x88, age : 35, gender : ‘M’, OS : [‘wind’, ‘andro’]}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data at Netflix</a:t>
            </a: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With this data arriving at over </a:t>
            </a:r>
            <a:r>
              <a:rPr lang="en" b="1" dirty="0"/>
              <a:t>2 million events per second</a:t>
            </a:r>
            <a:r>
              <a:rPr lang="en" dirty="0"/>
              <a:t>, getting it into a database that can be queried quickly is formidable. We need sufficient dimensionality for the data to be useful in isolating issues and as such </a:t>
            </a:r>
            <a:r>
              <a:rPr lang="en" b="1" dirty="0"/>
              <a:t>we generate over 115 billion rows per day</a:t>
            </a:r>
            <a:r>
              <a:rPr lang="en" dirty="0"/>
              <a:t>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This was in 2020 -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Ref @ Netflix Tech Blog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They ‘</a:t>
            </a:r>
            <a:r>
              <a:rPr lang="en" i="1" dirty="0"/>
              <a:t>only</a:t>
            </a:r>
            <a:r>
              <a:rPr lang="en" dirty="0"/>
              <a:t>’ generated 10 billion rows a day in 2015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Ref @ Netflix Tech Blog</a:t>
            </a:r>
            <a:endParaRPr dirty="0"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9005" y="229363"/>
            <a:ext cx="4203301" cy="101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events create data</a:t>
            </a:r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63783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 just 5 years Netflix increased the amount of data collected by 10x (115 billion vs 10 billion)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Number of subscribers only increased by 2.5 –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ref</a:t>
            </a:r>
            <a:endParaRPr lang="en" dirty="0"/>
          </a:p>
          <a:p>
            <a:pPr lvl="1">
              <a:spcBef>
                <a:spcPts val="0"/>
              </a:spcBef>
            </a:pPr>
            <a:r>
              <a:rPr lang="en" dirty="0"/>
              <a:t>Increased </a:t>
            </a:r>
            <a:r>
              <a:rPr lang="en" dirty="0">
                <a:solidFill>
                  <a:srgbClr val="424242"/>
                </a:solidFill>
              </a:rPr>
              <a:t>granularity of data collected</a:t>
            </a:r>
            <a:endParaRPr dirty="0">
              <a:solidFill>
                <a:srgbClr val="42424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This allows for more complex models &amp; better analytics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“We need sufficient dimensionality for the data to be useful in isolating issues”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Remember, models need n x m matrix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More dimensions = more features in the matrix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More features = more models &amp; better predictions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∴ more money</a:t>
            </a:r>
            <a:endParaRPr dirty="0"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0025" y="1570650"/>
            <a:ext cx="2391225" cy="239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1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all events</a:t>
            </a:r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 course, not all data collected is structured like this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is just stored in a database across multiple tables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transaction in a convenience store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116" name="Google Shape;116;p21"/>
          <p:cNvGraphicFramePr/>
          <p:nvPr/>
        </p:nvGraphicFramePr>
        <p:xfrm>
          <a:off x="1155350" y="2961575"/>
          <a:ext cx="3181575" cy="1554240"/>
        </p:xfrm>
        <a:graphic>
          <a:graphicData uri="http://schemas.openxmlformats.org/drawingml/2006/table">
            <a:tbl>
              <a:tblPr>
                <a:noFill/>
                <a:tableStyleId>{BE4B1FC7-1863-46C9-B3F2-0FF59F9B860D}</a:tableStyleId>
              </a:tblPr>
              <a:tblGrid>
                <a:gridCol w="10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2550"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TABLE ID: STORE</a:t>
                      </a:r>
                      <a:endParaRPr sz="1100" b="1"/>
                    </a:p>
                  </a:txBody>
                  <a:tcPr marL="91425" marR="91425" marT="45700" marB="457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store_id</a:t>
                      </a:r>
                      <a:endParaRPr sz="1100" b="1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store_state</a:t>
                      </a:r>
                      <a:endParaRPr sz="1100" b="1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country</a:t>
                      </a:r>
                      <a:endParaRPr sz="1100" b="1"/>
                    </a:p>
                  </a:txBody>
                  <a:tcPr marL="91425" marR="91425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az_23</a:t>
                      </a:r>
                      <a:endParaRPr sz="1100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AZ</a:t>
                      </a:r>
                      <a:endParaRPr sz="1100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USA</a:t>
                      </a:r>
                      <a:endParaRPr sz="1100"/>
                    </a:p>
                  </a:txBody>
                  <a:tcPr marL="91425" marR="91425"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az_45</a:t>
                      </a:r>
                      <a:endParaRPr sz="1100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AZ</a:t>
                      </a:r>
                      <a:endParaRPr sz="1100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USA</a:t>
                      </a:r>
                      <a:endParaRPr sz="1100"/>
                    </a:p>
                  </a:txBody>
                  <a:tcPr marL="91425" marR="91425"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ca_12</a:t>
                      </a:r>
                      <a:endParaRPr sz="1100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CA</a:t>
                      </a:r>
                      <a:endParaRPr sz="1100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USA</a:t>
                      </a:r>
                      <a:endParaRPr sz="1100"/>
                    </a:p>
                  </a:txBody>
                  <a:tcPr marL="91425" marR="91425" marT="45700" marB="457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to_39</a:t>
                      </a:r>
                      <a:endParaRPr sz="1100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Ontario</a:t>
                      </a:r>
                      <a:endParaRPr sz="1100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Canada</a:t>
                      </a:r>
                      <a:endParaRPr sz="1100" dirty="0"/>
                    </a:p>
                  </a:txBody>
                  <a:tcPr marL="91425" marR="91425" marT="45700" marB="457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7" name="Google Shape;117;p21"/>
          <p:cNvGraphicFramePr/>
          <p:nvPr/>
        </p:nvGraphicFramePr>
        <p:xfrm>
          <a:off x="4804475" y="2961575"/>
          <a:ext cx="3181600" cy="2072320"/>
        </p:xfrm>
        <a:graphic>
          <a:graphicData uri="http://schemas.openxmlformats.org/drawingml/2006/table">
            <a:tbl>
              <a:tblPr>
                <a:noFill/>
                <a:tableStyleId>{BE4B1FC7-1863-46C9-B3F2-0FF59F9B860D}</a:tableStyleId>
              </a:tblPr>
              <a:tblGrid>
                <a:gridCol w="96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0"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TABLE ID: TRANSACTIONS</a:t>
                      </a:r>
                      <a:endParaRPr sz="1100" b="1"/>
                    </a:p>
                  </a:txBody>
                  <a:tcPr marL="91425" marR="91425" marT="45700" marB="457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transact_id</a:t>
                      </a:r>
                      <a:endParaRPr sz="1100" b="1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store_id</a:t>
                      </a:r>
                      <a:endParaRPr sz="1100" b="1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UPC</a:t>
                      </a:r>
                      <a:endParaRPr sz="1100" b="1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price</a:t>
                      </a:r>
                      <a:endParaRPr sz="1100" b="1"/>
                    </a:p>
                  </a:txBody>
                  <a:tcPr marL="91425" marR="91425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x88943</a:t>
                      </a:r>
                      <a:endParaRPr sz="1100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az_23</a:t>
                      </a:r>
                      <a:endParaRPr sz="1100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49914</a:t>
                      </a:r>
                      <a:endParaRPr sz="1100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2.57</a:t>
                      </a:r>
                      <a:endParaRPr sz="1100"/>
                    </a:p>
                  </a:txBody>
                  <a:tcPr marL="91425" marR="91425"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x88943</a:t>
                      </a:r>
                      <a:endParaRPr sz="1100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az_23</a:t>
                      </a:r>
                      <a:endParaRPr sz="1100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99371</a:t>
                      </a:r>
                      <a:endParaRPr sz="1100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1.99</a:t>
                      </a:r>
                      <a:endParaRPr sz="1100"/>
                    </a:p>
                  </a:txBody>
                  <a:tcPr marL="91425" marR="91425"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a85921</a:t>
                      </a:r>
                      <a:endParaRPr sz="1100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to_39</a:t>
                      </a:r>
                      <a:endParaRPr sz="1100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95831</a:t>
                      </a:r>
                      <a:endParaRPr sz="1100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8.99</a:t>
                      </a:r>
                      <a:endParaRPr sz="1100"/>
                    </a:p>
                  </a:txBody>
                  <a:tcPr marL="91425" marR="91425" marT="45700" marB="457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a85921</a:t>
                      </a:r>
                      <a:endParaRPr sz="1100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to_39</a:t>
                      </a:r>
                      <a:endParaRPr sz="1100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99492</a:t>
                      </a:r>
                      <a:endParaRPr sz="1100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5.49</a:t>
                      </a:r>
                      <a:endParaRPr sz="1100"/>
                    </a:p>
                  </a:txBody>
                  <a:tcPr marL="91425" marR="91425" marT="45700" marB="457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a85921</a:t>
                      </a:r>
                      <a:endParaRPr sz="1100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to_39</a:t>
                      </a:r>
                      <a:endParaRPr sz="1100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27482</a:t>
                      </a:r>
                      <a:endParaRPr sz="1100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4.49</a:t>
                      </a:r>
                      <a:endParaRPr sz="1100"/>
                    </a:p>
                  </a:txBody>
                  <a:tcPr marL="91425" marR="91425" marT="45700" marB="457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z88930</a:t>
                      </a:r>
                      <a:endParaRPr sz="1100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az_45</a:t>
                      </a:r>
                      <a:endParaRPr sz="1100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33491</a:t>
                      </a:r>
                      <a:endParaRPr sz="1100"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0.99</a:t>
                      </a:r>
                      <a:endParaRPr sz="1100" dirty="0"/>
                    </a:p>
                  </a:txBody>
                  <a:tcPr marL="91425" marR="91425" marT="45700" marB="457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1192</Words>
  <Application>Microsoft Office PowerPoint</Application>
  <PresentationFormat>On-screen Show (16:9)</PresentationFormat>
  <Paragraphs>163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Source Code Pro</vt:lpstr>
      <vt:lpstr>Oswald</vt:lpstr>
      <vt:lpstr>Modern Writer</vt:lpstr>
      <vt:lpstr>Week 1 Where Does Data Come From &amp; Tools for Data Engineering</vt:lpstr>
      <vt:lpstr>Recap of last lecture</vt:lpstr>
      <vt:lpstr>Where are we going today?</vt:lpstr>
      <vt:lpstr>Where do data come from?</vt:lpstr>
      <vt:lpstr>How events create data</vt:lpstr>
      <vt:lpstr>How events create data</vt:lpstr>
      <vt:lpstr>Event data at Netflix</vt:lpstr>
      <vt:lpstr>How events create data</vt:lpstr>
      <vt:lpstr>Not all events</vt:lpstr>
      <vt:lpstr>Not all events</vt:lpstr>
      <vt:lpstr>So what does a DE do again?</vt:lpstr>
      <vt:lpstr>ETL</vt:lpstr>
      <vt:lpstr>ETL</vt:lpstr>
      <vt:lpstr>But how to deal with so many events?</vt:lpstr>
      <vt:lpstr>Enter big data technologies</vt:lpstr>
      <vt:lpstr>Enter big data technologies</vt:lpstr>
      <vt:lpstr>Enter big data technologies</vt:lpstr>
      <vt:lpstr>A bit more about the technologies we’re going to 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2021-08-24T01:59:37Z</dcterms:modified>
</cp:coreProperties>
</file>