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4" r:id="rId10"/>
    <p:sldId id="265" r:id="rId11"/>
    <p:sldId id="266" r:id="rId12"/>
    <p:sldId id="284" r:id="rId13"/>
    <p:sldId id="263" r:id="rId14"/>
    <p:sldId id="267" r:id="rId15"/>
    <p:sldId id="268" r:id="rId16"/>
    <p:sldId id="280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5" r:id="rId28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0"/>
      <p:bold r:id="rId31"/>
    </p:embeddedFont>
    <p:embeddedFont>
      <p:font typeface="Source Code Pro" panose="020B050903040302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24A54D-B9F6-441E-A430-99BAF95223BB}">
  <a:tblStyle styleId="{E724A54D-B9F6-441E-A430-99BAF95223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8" autoAdjust="0"/>
    <p:restoredTop sz="76932" autoAdjust="0"/>
  </p:normalViewPr>
  <p:slideViewPr>
    <p:cSldViewPr snapToGrid="0">
      <p:cViewPr varScale="1">
        <p:scale>
          <a:sx n="111" d="100"/>
          <a:sy n="111" d="100"/>
        </p:scale>
        <p:origin x="1407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611f867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611f867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2bcfe714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2bcfe714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1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2bcfe714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2bcfe714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2bcfe714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2bcfe714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2bcfe714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2bcfe714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2bcfe714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2bcfe714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802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2bcfe714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2bcfe714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2bcfe714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2bcfe714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2bcfe714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2bcfe714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2bcfe714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2bcfe714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2bcfe714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2bcfe714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2bcfe714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2bcfe714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2bcfe714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2bcfe714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2bcfe7148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2bcfe7148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2bcfe7148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2bcfe7148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2bcfe714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2bcfe714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2bcfe714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2bcfe714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8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2bcfe714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2bcfe714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2bcfe714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2bcfe714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2bcfe714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2bcfe714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bcfe714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bcfe714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2bcfe714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2bcfe714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bcfe714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bcfe714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2bcfe714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2bcfe714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and Formats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ISTA 322 - Data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 - Numeric discrete - Binary</a:t>
            </a:r>
            <a:endParaRPr dirty="0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Binary datatypes are very common to indicate yes/no or present/absent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yes = 1, no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Many ML models need numeric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encode levels of strings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One hot encoding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FFF2CC"/>
                </a:highlight>
              </a:rPr>
              <a:t>Integer datatype</a:t>
            </a:r>
            <a:endParaRPr dirty="0">
              <a:highlight>
                <a:srgbClr val="FFF2CC"/>
              </a:highlight>
            </a:endParaRPr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5053375" y="2018275"/>
          <a:ext cx="3537000" cy="2809130"/>
        </p:xfrm>
        <a:graphic>
          <a:graphicData uri="http://schemas.openxmlformats.org/drawingml/2006/table">
            <a:tbl>
              <a:tblPr>
                <a:noFill/>
                <a:tableStyleId>{E724A54D-B9F6-441E-A430-99BAF95223BB}</a:tableStyleId>
              </a:tblPr>
              <a:tblGrid>
                <a:gridCol w="8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android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android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 - Numeric discrete - Binary</a:t>
            </a:r>
            <a:endParaRPr dirty="0"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Binary datatypes are very common to indicate yes/no or present/absent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yes = 1, no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Many ML models need numeric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encode levels of strings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One hot encoding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FFF2CC"/>
                </a:highlight>
              </a:rPr>
              <a:t>Integer datatype</a:t>
            </a:r>
            <a:endParaRPr dirty="0">
              <a:highlight>
                <a:srgbClr val="FFF2CC"/>
              </a:highlight>
            </a:endParaRPr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5053375" y="2018275"/>
          <a:ext cx="3537000" cy="2809130"/>
        </p:xfrm>
        <a:graphic>
          <a:graphicData uri="http://schemas.openxmlformats.org/drawingml/2006/table">
            <a:tbl>
              <a:tblPr>
                <a:noFill/>
                <a:tableStyleId>{E724A54D-B9F6-441E-A430-99BAF95223BB}</a:tableStyleId>
              </a:tblPr>
              <a:tblGrid>
                <a:gridCol w="8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win_b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and_b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mac_b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android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android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Nominal vs. ordinal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1340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Ordinal</a:t>
            </a:r>
          </a:p>
          <a:p>
            <a:pPr lvl="1">
              <a:spcBef>
                <a:spcPts val="0"/>
              </a:spcBef>
            </a:pPr>
            <a:r>
              <a:rPr lang="en-US" dirty="0"/>
              <a:t>Values have a hierarchy/relative value to each other</a:t>
            </a:r>
          </a:p>
          <a:p>
            <a:r>
              <a:rPr lang="en-US" dirty="0"/>
              <a:t>Nominal</a:t>
            </a:r>
          </a:p>
          <a:p>
            <a:pPr lvl="1">
              <a:spcBef>
                <a:spcPts val="0"/>
              </a:spcBef>
            </a:pPr>
            <a:r>
              <a:rPr lang="en-US" dirty="0"/>
              <a:t>Values are independent of each other</a:t>
            </a:r>
          </a:p>
        </p:txBody>
      </p:sp>
      <p:pic>
        <p:nvPicPr>
          <p:cNvPr id="1026" name="Picture 2" descr="Example Survey Question: Which of the following items do you normally choose for your pizza toppings?">
            <a:extLst>
              <a:ext uri="{FF2B5EF4-FFF2-40B4-BE49-F238E27FC236}">
                <a16:creationId xmlns:a16="http://schemas.microsoft.com/office/drawing/2014/main" id="{25434AB0-FE9F-4783-89C8-D30290AB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2" y="3032067"/>
            <a:ext cx="3016705" cy="182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Demographic Questions That Will Help You Better Market to Your Ideal  Client | Interact Blog">
            <a:extLst>
              <a:ext uri="{FF2B5EF4-FFF2-40B4-BE49-F238E27FC236}">
                <a16:creationId xmlns:a16="http://schemas.microsoft.com/office/drawing/2014/main" id="{ACC31E75-65AB-4BAD-A3A8-D7DBB884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775" y="2876623"/>
            <a:ext cx="2342804" cy="189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rvey&amp;#39;s">
            <a:extLst>
              <a:ext uri="{FF2B5EF4-FFF2-40B4-BE49-F238E27FC236}">
                <a16:creationId xmlns:a16="http://schemas.microsoft.com/office/drawing/2014/main" id="{BB7B1AD9-3FD6-4B93-91DB-6923F394E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834" y="3039356"/>
            <a:ext cx="2302068" cy="17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71EA0005-436C-456B-82A2-79B1971B5CB5}"/>
              </a:ext>
            </a:extLst>
          </p:cNvPr>
          <p:cNvSpPr/>
          <p:nvPr/>
        </p:nvSpPr>
        <p:spPr>
          <a:xfrm rot="1718483">
            <a:off x="3017520" y="2708086"/>
            <a:ext cx="257694" cy="337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9A2E6C3-4FAC-4D5C-8BDF-911BD2CFA1E9}"/>
              </a:ext>
            </a:extLst>
          </p:cNvPr>
          <p:cNvSpPr/>
          <p:nvPr/>
        </p:nvSpPr>
        <p:spPr>
          <a:xfrm rot="1718483">
            <a:off x="6148190" y="2214741"/>
            <a:ext cx="257694" cy="337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36E56BE-514D-4EE3-A549-2F8D1EF4EAF1}"/>
              </a:ext>
            </a:extLst>
          </p:cNvPr>
          <p:cNvSpPr/>
          <p:nvPr/>
        </p:nvSpPr>
        <p:spPr>
          <a:xfrm rot="19881517" flipH="1">
            <a:off x="6640386" y="2214740"/>
            <a:ext cx="257694" cy="337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 – Categorical - Strings</a:t>
            </a: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Strings are any length of alphanumeric characters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Could be nominal – aka text!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‘black’, ‘brown’, ‘blonde’, ‘red’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‘Pineapple on pizza is good, change my mind’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‘Y'all shouldn’t be having parties with 100 people’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‘2013-01-12 07:54:22	__RequestToken_Lw__=2B3CC	Channie	Tununak’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Could be ordinal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‘small’, ‘medium’, ‘large’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‘extremely unhappy’, ‘unhappy’, ‘neutral’, ‘happy’, ‘extremely happy’ </a:t>
            </a:r>
            <a:endParaRPr dirty="0"/>
          </a:p>
          <a:p>
            <a:pPr lvl="0"/>
            <a:r>
              <a:rPr lang="en" dirty="0">
                <a:highlight>
                  <a:srgbClr val="FFF2CC"/>
                </a:highlight>
              </a:rPr>
              <a:t>String datatype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 - Categorical - Boolean </a:t>
            </a:r>
            <a:endParaRPr dirty="0"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Booleans are a lot like binary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Two values, True and False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 strings, though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True =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False = 0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Frequently used </a:t>
            </a:r>
            <a:r>
              <a:rPr lang="en-US" dirty="0"/>
              <a:t>in logical statements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If x is TRUE, then do 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FFF2CC"/>
                </a:highlight>
              </a:rPr>
              <a:t>Boolean datatype</a:t>
            </a:r>
            <a:endParaRPr dirty="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 - Datetimes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Time data is really important for rolling up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Sales in a hour/day/month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Average monthly temperature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Number of requests per minute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Frequently imported as strings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‘02/18/2020 12:12:47’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can’t do critical operations with them as strings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Casting to datetime allows program to understand these as continuous values </a:t>
            </a:r>
            <a:endParaRPr dirty="0"/>
          </a:p>
          <a:p>
            <a:r>
              <a:rPr lang="en-US" dirty="0">
                <a:highlight>
                  <a:srgbClr val="FFF2CC"/>
                </a:highlight>
              </a:rPr>
              <a:t>Datetime datatype</a:t>
            </a:r>
            <a:endParaRPr lang="en" dirty="0"/>
          </a:p>
          <a:p>
            <a:pPr lvl="1">
              <a:spcBef>
                <a:spcPts val="0"/>
              </a:spcBef>
            </a:pPr>
            <a:r>
              <a:rPr lang="en-US" dirty="0"/>
              <a:t>Not native in python - need ‘datetime’ module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SQL does have them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</a:t>
            </a:r>
            <a:endParaRPr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exact syntax and methods you’ll use to manipulate these will vary across tools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there’s more nuance within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it’s important to think about the data type and if the values make sense for its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Again, probably review for many of you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still can’t be said enough :)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530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on to Data Structures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structures are ‘how’ data types are organized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Numeric data stored in a list: [67, 49, 88, 95, 77]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Numeric data is a data type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List is the way it’s stored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Lists, data frames, and dictionaries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have seen, but we’ll run through them quick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Ordered sequence of elements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Test_scores = [67, 49, 88, 95, 77]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print(test_scores)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Output: [67, 49, 88, 95, 77]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be updated, added to, sliced, etc using different methods in python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also be strings or mixed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Dan_info = [230, 72, ‘brown’]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[]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58581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 native to python - Need Pandas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Just a 2-D object with labeled columns and rows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Multiple lists bound together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Test_scores = [67, 49, 88, 95, 77]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Study_time = [35, 14, 75, 89, 68]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School_year = [‘fr’, ‘jr’, ‘sr’, ‘sr’, ‘fr’]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Pandas is very powerful for data wrangling</a:t>
            </a:r>
            <a:endParaRPr dirty="0"/>
          </a:p>
        </p:txBody>
      </p:sp>
      <p:graphicFrame>
        <p:nvGraphicFramePr>
          <p:cNvPr id="169" name="Google Shape;169;p29"/>
          <p:cNvGraphicFramePr/>
          <p:nvPr/>
        </p:nvGraphicFramePr>
        <p:xfrm>
          <a:off x="6169850" y="2531525"/>
          <a:ext cx="2803575" cy="2286000"/>
        </p:xfrm>
        <a:graphic>
          <a:graphicData uri="http://schemas.openxmlformats.org/drawingml/2006/table">
            <a:tbl>
              <a:tblPr>
                <a:noFill/>
                <a:tableStyleId>{E724A54D-B9F6-441E-A430-99BAF95223BB}</a:tableStyleId>
              </a:tblPr>
              <a:tblGrid>
                <a:gridCol w="93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test_scores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study_time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school_year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fr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in data engineering 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Based on Slack intros we have some pretty diverse skill sets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with lots of coding but maybe less python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with more DS data skills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with a bit of both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a good thing!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week: quick review of different ways data are represented via data types and in different formats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Might not be new for some of you - that’s ok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Also start working with data (2 Jupyter notebooks + HW1 due Sept 5th)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Dictionaries are key-value pairs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{key:value , key:value}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Dan_dict = {name: ‘dan’, height: 72, weight: 230}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Dictionaries can be searched quickly if you know they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be converted to data frames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JSON files are organized sets of key-value pairs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Exciting huh?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OK, not the most thrilling topic, but we need to make sure we’re all on the same 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part of this week will be coding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just need to cover a bit on several key data formats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Flat files, relational database, json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files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 files refer to 2 dimensional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csv, tsv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row represents an observation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file containing all info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great for analysis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a data frame!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Slower to search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Inefficient storage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88" name="Google Shape;188;p32"/>
          <p:cNvGraphicFramePr/>
          <p:nvPr/>
        </p:nvGraphicFramePr>
        <p:xfrm>
          <a:off x="3944350" y="3152725"/>
          <a:ext cx="5044025" cy="1813280"/>
        </p:xfrm>
        <a:graphic>
          <a:graphicData uri="http://schemas.openxmlformats.org/drawingml/2006/table">
            <a:tbl>
              <a:tblPr>
                <a:noFill/>
                <a:tableStyleId>{E724A54D-B9F6-441E-A430-99BAF95223BB}</a:tableStyleId>
              </a:tblPr>
              <a:tblGrid>
                <a:gridCol w="96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transact_id</a:t>
                      </a:r>
                      <a:endParaRPr sz="1100" b="1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store_id</a:t>
                      </a:r>
                      <a:endParaRPr sz="1100" b="1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store_state</a:t>
                      </a:r>
                      <a:endParaRPr sz="1100" b="1"/>
                    </a:p>
                  </a:txBody>
                  <a:tcPr marL="91425" marR="9142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country</a:t>
                      </a:r>
                      <a:endParaRPr sz="1100" b="1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UPC</a:t>
                      </a:r>
                      <a:endParaRPr sz="1100" b="1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price</a:t>
                      </a:r>
                      <a:endParaRPr sz="1100" b="1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x88943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az_23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</a:t>
                      </a:r>
                      <a:endParaRPr sz="1100"/>
                    </a:p>
                  </a:txBody>
                  <a:tcPr marL="91425" marR="9142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USA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49914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2.57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x88943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az_23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</a:t>
                      </a:r>
                      <a:endParaRPr sz="1100"/>
                    </a:p>
                  </a:txBody>
                  <a:tcPr marL="91425" marR="9142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USA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99371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1.99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a85921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to_39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Ontario</a:t>
                      </a:r>
                      <a:endParaRPr sz="1100"/>
                    </a:p>
                  </a:txBody>
                  <a:tcPr marL="91425" marR="9142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Canada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95831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8.99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a85921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to_39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Ontario</a:t>
                      </a:r>
                      <a:endParaRPr sz="1100"/>
                    </a:p>
                  </a:txBody>
                  <a:tcPr marL="91425" marR="9142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Canada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99492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5.49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a85921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to_39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Ontario</a:t>
                      </a:r>
                      <a:endParaRPr sz="1100"/>
                    </a:p>
                  </a:txBody>
                  <a:tcPr marL="91425" marR="9142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Canada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27482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4.49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z88930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az_45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USA</a:t>
                      </a:r>
                      <a:endParaRPr sz="1100"/>
                    </a:p>
                  </a:txBody>
                  <a:tcPr marL="91425" marR="9142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USA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33491</a:t>
                      </a:r>
                      <a:endParaRPr sz="110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0.99</a:t>
                      </a:r>
                      <a:endParaRPr sz="1100" dirty="0"/>
                    </a:p>
                  </a:txBody>
                  <a:tcPr marL="91425" marR="9142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9620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 will be to put transformed data into relational database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‘L’ in ETL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Tables ‘relate’ to one another based on keys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Efficient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be queried in many ways (e.g. SQL)</a:t>
            </a:r>
            <a:endParaRPr dirty="0"/>
          </a:p>
        </p:txBody>
      </p:sp>
      <p:graphicFrame>
        <p:nvGraphicFramePr>
          <p:cNvPr id="195" name="Google Shape;195;p33"/>
          <p:cNvGraphicFramePr/>
          <p:nvPr/>
        </p:nvGraphicFramePr>
        <p:xfrm>
          <a:off x="5650713" y="1106000"/>
          <a:ext cx="3181575" cy="1554240"/>
        </p:xfrm>
        <a:graphic>
          <a:graphicData uri="http://schemas.openxmlformats.org/drawingml/2006/table">
            <a:tbl>
              <a:tblPr>
                <a:noFill/>
                <a:tableStyleId>{E724A54D-B9F6-441E-A430-99BAF95223BB}</a:tableStyleId>
              </a:tblPr>
              <a:tblGrid>
                <a:gridCol w="10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5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TABLE ID: STORE</a:t>
                      </a:r>
                      <a:endParaRPr sz="1100" b="1"/>
                    </a:p>
                  </a:txBody>
                  <a:tcPr marL="91425" marR="91425" marT="45700" marB="457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store_id</a:t>
                      </a:r>
                      <a:endParaRPr sz="1100" b="1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store_state</a:t>
                      </a:r>
                      <a:endParaRPr sz="1100" b="1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country</a:t>
                      </a:r>
                      <a:endParaRPr sz="1100" b="1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az_23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USA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az_45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USA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ca_12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USA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to_39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Ontario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Canada</a:t>
                      </a:r>
                      <a:endParaRPr sz="1100" dirty="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6" name="Google Shape;196;p33"/>
          <p:cNvGraphicFramePr/>
          <p:nvPr/>
        </p:nvGraphicFramePr>
        <p:xfrm>
          <a:off x="5650700" y="2909450"/>
          <a:ext cx="3181600" cy="2072320"/>
        </p:xfrm>
        <a:graphic>
          <a:graphicData uri="http://schemas.openxmlformats.org/drawingml/2006/table">
            <a:tbl>
              <a:tblPr>
                <a:noFill/>
                <a:tableStyleId>{E724A54D-B9F6-441E-A430-99BAF95223BB}</a:tableStyleId>
              </a:tblPr>
              <a:tblGrid>
                <a:gridCol w="96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TABLE ID: TRANSACTIONS</a:t>
                      </a:r>
                      <a:endParaRPr sz="1100" b="1"/>
                    </a:p>
                  </a:txBody>
                  <a:tcPr marL="91425" marR="91425" marT="45700" marB="457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transact_id</a:t>
                      </a:r>
                      <a:endParaRPr sz="1100" b="1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store_id</a:t>
                      </a:r>
                      <a:endParaRPr sz="1100" b="1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UPC</a:t>
                      </a:r>
                      <a:endParaRPr sz="1100" b="1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price</a:t>
                      </a:r>
                      <a:endParaRPr sz="1100" b="1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x88943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az_23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49914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2.57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x88943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az_23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99371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1.99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a85921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to_39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95831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8.99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a85921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to_39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99492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5.49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a85921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to_39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27482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4.49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z88930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az_45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33491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0.99</a:t>
                      </a:r>
                      <a:endParaRPr sz="1100" dirty="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29205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Semi-structured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parse and load into DB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Keys = column names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=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then query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700" y="1468825"/>
            <a:ext cx="5249099" cy="31741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34"/>
          <p:cNvGraphicFramePr/>
          <p:nvPr/>
        </p:nvGraphicFramePr>
        <p:xfrm>
          <a:off x="6400050" y="600800"/>
          <a:ext cx="2503875" cy="1005750"/>
        </p:xfrm>
        <a:graphic>
          <a:graphicData uri="http://schemas.openxmlformats.org/drawingml/2006/table">
            <a:tbl>
              <a:tblPr>
                <a:noFill/>
                <a:tableStyleId>{E724A54D-B9F6-441E-A430-99BAF95223BB}</a:tableStyleId>
              </a:tblPr>
              <a:tblGrid>
                <a:gridCol w="8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Table: Tweet_info</a:t>
                      </a:r>
                      <a:endParaRPr sz="10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t_id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t_time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t_coord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1144..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Fri Jun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null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5" name="Google Shape;205;p34"/>
          <p:cNvGraphicFramePr/>
          <p:nvPr/>
        </p:nvGraphicFramePr>
        <p:xfrm>
          <a:off x="6400050" y="3802800"/>
          <a:ext cx="2503875" cy="1005750"/>
        </p:xfrm>
        <a:graphic>
          <a:graphicData uri="http://schemas.openxmlformats.org/drawingml/2006/table">
            <a:tbl>
              <a:tblPr>
                <a:noFill/>
                <a:tableStyleId>{E724A54D-B9F6-441E-A430-99BAF95223BB}</a:tableStyleId>
              </a:tblPr>
              <a:tblGrid>
                <a:gridCol w="8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Table: Tweet_social</a:t>
                      </a:r>
                      <a:endParaRPr sz="10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t_id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n_fav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favorited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1144..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false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" name="Google Shape;206;p34"/>
          <p:cNvGraphicFramePr/>
          <p:nvPr/>
        </p:nvGraphicFramePr>
        <p:xfrm>
          <a:off x="6400050" y="1774425"/>
          <a:ext cx="2503875" cy="1005750"/>
        </p:xfrm>
        <a:graphic>
          <a:graphicData uri="http://schemas.openxmlformats.org/drawingml/2006/table">
            <a:tbl>
              <a:tblPr>
                <a:noFill/>
                <a:tableStyleId>{E724A54D-B9F6-441E-A430-99BAF95223BB}</a:tableStyleId>
              </a:tblPr>
              <a:tblGrid>
                <a:gridCol w="8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Table: Tweet_urls</a:t>
                      </a:r>
                      <a:endParaRPr sz="10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t_id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disp_url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url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1144..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twitter.com.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t.co/0f...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" name="Google Shape;207;p34"/>
          <p:cNvSpPr/>
          <p:nvPr/>
        </p:nvSpPr>
        <p:spPr>
          <a:xfrm>
            <a:off x="3449275" y="1503075"/>
            <a:ext cx="2552700" cy="547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3923125" y="2782150"/>
            <a:ext cx="1959000" cy="87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3397825" y="3932850"/>
            <a:ext cx="2552700" cy="776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" name="Google Shape;210;p34"/>
          <p:cNvCxnSpPr>
            <a:stCxn id="207" idx="3"/>
          </p:cNvCxnSpPr>
          <p:nvPr/>
        </p:nvCxnSpPr>
        <p:spPr>
          <a:xfrm rot="10800000" flipH="1">
            <a:off x="6001975" y="1233825"/>
            <a:ext cx="331800" cy="5430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34"/>
          <p:cNvCxnSpPr>
            <a:stCxn id="208" idx="3"/>
          </p:cNvCxnSpPr>
          <p:nvPr/>
        </p:nvCxnSpPr>
        <p:spPr>
          <a:xfrm rot="10800000" flipH="1">
            <a:off x="5882125" y="2398000"/>
            <a:ext cx="503700" cy="8220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34"/>
          <p:cNvCxnSpPr>
            <a:stCxn id="209" idx="3"/>
          </p:cNvCxnSpPr>
          <p:nvPr/>
        </p:nvCxnSpPr>
        <p:spPr>
          <a:xfrm>
            <a:off x="5950525" y="4320900"/>
            <a:ext cx="383400" cy="1536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 rotWithShape="1">
          <a:blip r:embed="rId3">
            <a:alphaModFix/>
          </a:blip>
          <a:srcRect l="3344" t="3762"/>
          <a:stretch/>
        </p:blipFill>
        <p:spPr>
          <a:xfrm>
            <a:off x="1051513" y="1634063"/>
            <a:ext cx="6693422" cy="30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/>
        </p:nvSpPr>
        <p:spPr>
          <a:xfrm>
            <a:off x="321475" y="2224225"/>
            <a:ext cx="660300" cy="1277100"/>
          </a:xfrm>
          <a:prstGeom prst="rect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csv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tsv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JSON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XML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2811000" y="430450"/>
            <a:ext cx="1944300" cy="1046700"/>
          </a:xfrm>
          <a:prstGeom prst="rect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Need to know data types, put into structures, manipulate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5478200" y="372500"/>
            <a:ext cx="1696200" cy="1521600"/>
          </a:xfrm>
          <a:prstGeom prst="rect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Move into database in organized framework so can be queried and analyzed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2" name="Google Shape;222;p35"/>
          <p:cNvCxnSpPr>
            <a:stCxn id="219" idx="3"/>
          </p:cNvCxnSpPr>
          <p:nvPr/>
        </p:nvCxnSpPr>
        <p:spPr>
          <a:xfrm rot="10800000" flipH="1">
            <a:off x="981775" y="1911475"/>
            <a:ext cx="1233900" cy="9513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35"/>
          <p:cNvCxnSpPr>
            <a:stCxn id="219" idx="3"/>
          </p:cNvCxnSpPr>
          <p:nvPr/>
        </p:nvCxnSpPr>
        <p:spPr>
          <a:xfrm rot="10800000" flipH="1">
            <a:off x="981775" y="2519575"/>
            <a:ext cx="1233900" cy="3432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35"/>
          <p:cNvCxnSpPr>
            <a:stCxn id="219" idx="3"/>
          </p:cNvCxnSpPr>
          <p:nvPr/>
        </p:nvCxnSpPr>
        <p:spPr>
          <a:xfrm>
            <a:off x="981775" y="2862775"/>
            <a:ext cx="1233900" cy="2736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35"/>
          <p:cNvCxnSpPr>
            <a:stCxn id="219" idx="3"/>
          </p:cNvCxnSpPr>
          <p:nvPr/>
        </p:nvCxnSpPr>
        <p:spPr>
          <a:xfrm>
            <a:off x="981775" y="2862775"/>
            <a:ext cx="1233900" cy="9255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35"/>
          <p:cNvCxnSpPr/>
          <p:nvPr/>
        </p:nvCxnSpPr>
        <p:spPr>
          <a:xfrm>
            <a:off x="3783150" y="1477150"/>
            <a:ext cx="6600" cy="8046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35"/>
          <p:cNvCxnSpPr>
            <a:stCxn id="221" idx="2"/>
          </p:cNvCxnSpPr>
          <p:nvPr/>
        </p:nvCxnSpPr>
        <p:spPr>
          <a:xfrm flipH="1">
            <a:off x="5280500" y="1894100"/>
            <a:ext cx="1045800" cy="7413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ok if some bits are not clear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to make sure everybody is on the same general 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more concepts that we will be applying across languages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part of this week (and rest of the class) we’ll be applying these ideas and more.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BC2C-389C-4464-B61F-B09F630D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for this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2D5C-63C0-4A9E-A386-8FCB56909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Jupyter notebooks </a:t>
            </a:r>
          </a:p>
          <a:p>
            <a:pPr lvl="1">
              <a:spcBef>
                <a:spcPts val="0"/>
              </a:spcBef>
            </a:pPr>
            <a:r>
              <a:rPr lang="en" dirty="0"/>
              <a:t>Google colab and Python basics</a:t>
            </a:r>
          </a:p>
          <a:p>
            <a:pPr lvl="1">
              <a:spcBef>
                <a:spcPts val="0"/>
              </a:spcBef>
            </a:pPr>
            <a:r>
              <a:rPr lang="en" dirty="0"/>
              <a:t>Functions and loops</a:t>
            </a:r>
          </a:p>
          <a:p>
            <a:r>
              <a:rPr lang="en" dirty="0"/>
              <a:t>Homework 1</a:t>
            </a:r>
            <a:endParaRPr lang="en" baseline="30000" dirty="0"/>
          </a:p>
          <a:p>
            <a:pPr marL="596900" lvl="1" indent="0">
              <a:spcBef>
                <a:spcPts val="0"/>
              </a:spcBef>
              <a:buNone/>
            </a:pPr>
            <a:r>
              <a:rPr lang="en" dirty="0"/>
              <a:t>* Make a copy on your google drive to work on it.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" dirty="0"/>
              <a:t>When done, download as .ipynb and upload to D2L</a:t>
            </a:r>
          </a:p>
          <a:p>
            <a:pPr marL="114300" indent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6994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anyway?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Data </a:t>
            </a:r>
            <a:r>
              <a:rPr lang="en" dirty="0"/>
              <a:t>- Collection of facts consisting of numbers/words that are taken though measurements with the goal of describing things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Let’s create data on 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Get weight - 230lbs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Get height - 72”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Hair color - brown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These are measurements that describe 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Level of precision is determined by tool used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Also at data entry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Obviously numbers and words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Describing data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Should be simple: numbers and words</a:t>
            </a:r>
            <a:endParaRPr dirty="0"/>
          </a:p>
          <a:p>
            <a:r>
              <a:rPr lang="en-US" dirty="0"/>
              <a:t>But there’s more nuance than that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Continuous vs discrete, binary vs non-binary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N</a:t>
            </a:r>
            <a:r>
              <a:rPr lang="en" dirty="0"/>
              <a:t>ominal vs ordinal, numbers stored as text, text coded as numbers, T/F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Nuance is important to accurately describe reality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Practical reasons too (e.g. storage, modeling)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EDD9-2054-41B1-B608-1D860068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Describing data - Overview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B9B3E5-594E-4AA6-873B-583B79560489}"/>
              </a:ext>
            </a:extLst>
          </p:cNvPr>
          <p:cNvSpPr/>
          <p:nvPr/>
        </p:nvSpPr>
        <p:spPr>
          <a:xfrm>
            <a:off x="3614637" y="1162736"/>
            <a:ext cx="1442258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FE0B0-1B5C-4B3F-8506-62DC7BE1E713}"/>
              </a:ext>
            </a:extLst>
          </p:cNvPr>
          <p:cNvSpPr txBox="1"/>
          <p:nvPr/>
        </p:nvSpPr>
        <p:spPr>
          <a:xfrm>
            <a:off x="3724780" y="1328888"/>
            <a:ext cx="1221971" cy="30777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/>
            <a:r>
              <a:rPr lang="en" dirty="0">
                <a:solidFill>
                  <a:schemeClr val="bg2"/>
                </a:solidFill>
              </a:rPr>
              <a:t>Variable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6C4C26-7094-46EA-94A0-BC72ECEE48A3}"/>
              </a:ext>
            </a:extLst>
          </p:cNvPr>
          <p:cNvSpPr/>
          <p:nvPr/>
        </p:nvSpPr>
        <p:spPr>
          <a:xfrm>
            <a:off x="1354268" y="2056364"/>
            <a:ext cx="1442258" cy="6400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0F38FC-6C1E-4462-8144-9908DD743283}"/>
              </a:ext>
            </a:extLst>
          </p:cNvPr>
          <p:cNvSpPr txBox="1"/>
          <p:nvPr/>
        </p:nvSpPr>
        <p:spPr>
          <a:xfrm>
            <a:off x="1464411" y="2222515"/>
            <a:ext cx="1221971" cy="30777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/>
            <a:r>
              <a:rPr lang="en" dirty="0">
                <a:solidFill>
                  <a:schemeClr val="bg2"/>
                </a:solidFill>
              </a:rPr>
              <a:t>Numerical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0635A7-F88A-4ED8-A015-F528D030937D}"/>
              </a:ext>
            </a:extLst>
          </p:cNvPr>
          <p:cNvSpPr/>
          <p:nvPr/>
        </p:nvSpPr>
        <p:spPr>
          <a:xfrm>
            <a:off x="5875005" y="2056364"/>
            <a:ext cx="1442258" cy="64008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0E716-3930-4B48-8CFD-64C3E099FB39}"/>
              </a:ext>
            </a:extLst>
          </p:cNvPr>
          <p:cNvSpPr txBox="1"/>
          <p:nvPr/>
        </p:nvSpPr>
        <p:spPr>
          <a:xfrm>
            <a:off x="5985148" y="2222515"/>
            <a:ext cx="1221971" cy="30777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/>
            <a:r>
              <a:rPr lang="en" dirty="0">
                <a:solidFill>
                  <a:schemeClr val="bg2"/>
                </a:solidFill>
              </a:rPr>
              <a:t>Categorical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FA7767-F8CC-4D0F-A392-2B1F6657C69B}"/>
              </a:ext>
            </a:extLst>
          </p:cNvPr>
          <p:cNvSpPr/>
          <p:nvPr/>
        </p:nvSpPr>
        <p:spPr>
          <a:xfrm>
            <a:off x="311700" y="3240578"/>
            <a:ext cx="1442258" cy="16459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4A9389-393D-4E8A-A35C-6802E0404D10}"/>
              </a:ext>
            </a:extLst>
          </p:cNvPr>
          <p:cNvSpPr txBox="1"/>
          <p:nvPr/>
        </p:nvSpPr>
        <p:spPr>
          <a:xfrm>
            <a:off x="389312" y="3406732"/>
            <a:ext cx="1221971" cy="30777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/>
            <a:r>
              <a:rPr lang="en" dirty="0">
                <a:solidFill>
                  <a:schemeClr val="bg2"/>
                </a:solidFill>
              </a:rPr>
              <a:t>Discrete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BBEF50-F98A-4215-9DFB-CA344FA24F0C}"/>
              </a:ext>
            </a:extLst>
          </p:cNvPr>
          <p:cNvSpPr/>
          <p:nvPr/>
        </p:nvSpPr>
        <p:spPr>
          <a:xfrm>
            <a:off x="2396836" y="3240580"/>
            <a:ext cx="1442258" cy="16459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16396-2FA1-4AC4-94B9-F531054D2108}"/>
              </a:ext>
            </a:extLst>
          </p:cNvPr>
          <p:cNvSpPr txBox="1"/>
          <p:nvPr/>
        </p:nvSpPr>
        <p:spPr>
          <a:xfrm>
            <a:off x="2506980" y="3406732"/>
            <a:ext cx="1221971" cy="30777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/>
            <a:r>
              <a:rPr lang="en" dirty="0">
                <a:solidFill>
                  <a:schemeClr val="bg2"/>
                </a:solidFill>
              </a:rPr>
              <a:t>Continuous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94C2F4-94A8-4D69-8FD3-00B06B02E3E7}"/>
              </a:ext>
            </a:extLst>
          </p:cNvPr>
          <p:cNvSpPr/>
          <p:nvPr/>
        </p:nvSpPr>
        <p:spPr>
          <a:xfrm>
            <a:off x="4832437" y="3240580"/>
            <a:ext cx="1442258" cy="16459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B7AFE-DE44-4B38-B878-742327B17273}"/>
              </a:ext>
            </a:extLst>
          </p:cNvPr>
          <p:cNvSpPr txBox="1"/>
          <p:nvPr/>
        </p:nvSpPr>
        <p:spPr>
          <a:xfrm>
            <a:off x="4942581" y="3406732"/>
            <a:ext cx="1221971" cy="30777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/>
            <a:r>
              <a:rPr lang="en" dirty="0">
                <a:solidFill>
                  <a:schemeClr val="bg2"/>
                </a:solidFill>
              </a:rPr>
              <a:t>Nominal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E38297-C363-4CA9-BDBB-1EC6DBC07827}"/>
              </a:ext>
            </a:extLst>
          </p:cNvPr>
          <p:cNvSpPr/>
          <p:nvPr/>
        </p:nvSpPr>
        <p:spPr>
          <a:xfrm>
            <a:off x="6917573" y="3240580"/>
            <a:ext cx="1442258" cy="16459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6D9DF-8477-4465-A9A7-9DE92CD3860E}"/>
              </a:ext>
            </a:extLst>
          </p:cNvPr>
          <p:cNvSpPr txBox="1"/>
          <p:nvPr/>
        </p:nvSpPr>
        <p:spPr>
          <a:xfrm>
            <a:off x="7027717" y="3406732"/>
            <a:ext cx="1221971" cy="30777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/>
            <a:r>
              <a:rPr lang="en" dirty="0">
                <a:solidFill>
                  <a:schemeClr val="bg2"/>
                </a:solidFill>
              </a:rPr>
              <a:t>Ordinal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34335C-DCB8-4343-A31B-97B17251B3E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075397" y="1802816"/>
            <a:ext cx="2260369" cy="253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04C869-ED30-4502-AA8A-0EB4BC3A710F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335766" y="1802816"/>
            <a:ext cx="2260368" cy="253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0088AB-2512-4952-B0C0-097CD596B7A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32829" y="2696444"/>
            <a:ext cx="1042568" cy="544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41C4AA-5B30-4023-9A12-1987685D509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075397" y="2696444"/>
            <a:ext cx="1042568" cy="544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9757E4-B05C-4026-BDA6-481FD56B8A8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553566" y="2696444"/>
            <a:ext cx="1042568" cy="544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BBA04E-1458-4B86-B741-08E9E7029D3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596134" y="2696444"/>
            <a:ext cx="1042568" cy="544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5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vs. discrete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Useful to think whether data is continuous or discrete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Discrete - data that can only have certain values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Limited amount of ‘in-between’ numbers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Continuous - data that can take any value (continuum)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Any ‘in-between’ number is possible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7420BF-C07B-48C0-99CC-B20F9B18B4AB}"/>
              </a:ext>
            </a:extLst>
          </p:cNvPr>
          <p:cNvCxnSpPr/>
          <p:nvPr/>
        </p:nvCxnSpPr>
        <p:spPr>
          <a:xfrm>
            <a:off x="2053241" y="3740728"/>
            <a:ext cx="3657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E6CAC8-7C7A-4C0A-93F9-635546B8819E}"/>
              </a:ext>
            </a:extLst>
          </p:cNvPr>
          <p:cNvCxnSpPr/>
          <p:nvPr/>
        </p:nvCxnSpPr>
        <p:spPr>
          <a:xfrm>
            <a:off x="2409303" y="4106488"/>
            <a:ext cx="3657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20C-8001-4C3A-A21E-9D5BB9C99E16}"/>
              </a:ext>
            </a:extLst>
          </p:cNvPr>
          <p:cNvCxnSpPr/>
          <p:nvPr/>
        </p:nvCxnSpPr>
        <p:spPr>
          <a:xfrm>
            <a:off x="2766750" y="4472248"/>
            <a:ext cx="3657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975F0B-2EB1-46A8-A697-610A146B814E}"/>
              </a:ext>
            </a:extLst>
          </p:cNvPr>
          <p:cNvCxnSpPr>
            <a:cxnSpLocks/>
          </p:cNvCxnSpPr>
          <p:nvPr/>
        </p:nvCxnSpPr>
        <p:spPr>
          <a:xfrm>
            <a:off x="4895547" y="3740728"/>
            <a:ext cx="1097280" cy="1097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94EFD7-87CF-41C2-B07D-28C0059D4778}"/>
              </a:ext>
            </a:extLst>
          </p:cNvPr>
          <p:cNvSpPr txBox="1"/>
          <p:nvPr/>
        </p:nvSpPr>
        <p:spPr>
          <a:xfrm>
            <a:off x="1234116" y="3578527"/>
            <a:ext cx="33282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/>
              <a:t>3</a:t>
            </a:r>
          </a:p>
          <a:p>
            <a:endParaRPr lang="en" sz="1200" dirty="0"/>
          </a:p>
          <a:p>
            <a:r>
              <a:rPr lang="en" sz="1200" dirty="0"/>
              <a:t>2</a:t>
            </a:r>
          </a:p>
          <a:p>
            <a:endParaRPr lang="en" sz="1200" dirty="0"/>
          </a:p>
          <a:p>
            <a:r>
              <a:rPr lang="en" sz="1200" dirty="0"/>
              <a:t>1</a:t>
            </a:r>
          </a:p>
          <a:p>
            <a:endParaRPr lang="en" sz="1200" dirty="0"/>
          </a:p>
          <a:p>
            <a:r>
              <a:rPr lang="en" sz="1200" dirty="0"/>
              <a:t>0</a:t>
            </a:r>
            <a:endParaRPr lang="en-US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21984C-638C-4D70-BE38-B110DCD2F809}"/>
              </a:ext>
            </a:extLst>
          </p:cNvPr>
          <p:cNvCxnSpPr>
            <a:cxnSpLocks/>
          </p:cNvCxnSpPr>
          <p:nvPr/>
        </p:nvCxnSpPr>
        <p:spPr>
          <a:xfrm>
            <a:off x="1575259" y="3299169"/>
            <a:ext cx="0" cy="153883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2F81A5-20CE-409D-936A-77A79EA1B3CB}"/>
              </a:ext>
            </a:extLst>
          </p:cNvPr>
          <p:cNvCxnSpPr>
            <a:cxnSpLocks/>
          </p:cNvCxnSpPr>
          <p:nvPr/>
        </p:nvCxnSpPr>
        <p:spPr>
          <a:xfrm flipH="1">
            <a:off x="1571103" y="4833851"/>
            <a:ext cx="201168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E76ABB-20EE-4BCD-A2F4-917CCC14DB75}"/>
              </a:ext>
            </a:extLst>
          </p:cNvPr>
          <p:cNvCxnSpPr>
            <a:cxnSpLocks/>
          </p:cNvCxnSpPr>
          <p:nvPr/>
        </p:nvCxnSpPr>
        <p:spPr>
          <a:xfrm>
            <a:off x="4471601" y="3299169"/>
            <a:ext cx="0" cy="153883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59FE17-F0BD-4DDB-966E-E8AD30C6B23D}"/>
              </a:ext>
            </a:extLst>
          </p:cNvPr>
          <p:cNvCxnSpPr>
            <a:cxnSpLocks/>
          </p:cNvCxnSpPr>
          <p:nvPr/>
        </p:nvCxnSpPr>
        <p:spPr>
          <a:xfrm flipH="1">
            <a:off x="4467445" y="4833851"/>
            <a:ext cx="201168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4D01AD-60F7-421C-A58F-FC739DB71587}"/>
              </a:ext>
            </a:extLst>
          </p:cNvPr>
          <p:cNvSpPr txBox="1"/>
          <p:nvPr/>
        </p:nvSpPr>
        <p:spPr>
          <a:xfrm>
            <a:off x="2060907" y="4831684"/>
            <a:ext cx="893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dirty="0"/>
              <a:t>Discrete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CF1EA3-07BA-4034-A244-96F19CF5822E}"/>
              </a:ext>
            </a:extLst>
          </p:cNvPr>
          <p:cNvSpPr txBox="1"/>
          <p:nvPr/>
        </p:nvSpPr>
        <p:spPr>
          <a:xfrm>
            <a:off x="4961409" y="4831684"/>
            <a:ext cx="1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dirty="0"/>
              <a:t>Continuous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F0C778-3143-41D2-B730-BBFF1A715B74}"/>
              </a:ext>
            </a:extLst>
          </p:cNvPr>
          <p:cNvCxnSpPr/>
          <p:nvPr/>
        </p:nvCxnSpPr>
        <p:spPr>
          <a:xfrm>
            <a:off x="3132510" y="4811678"/>
            <a:ext cx="3657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 - Numeric continuous - Float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Continuous numeric datatypes you’re familiar with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Height, weight, sales per store, etc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have any value in a range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Have a decimal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FFF2CC"/>
                </a:highlight>
              </a:rPr>
              <a:t>Float datatype</a:t>
            </a:r>
            <a:endParaRPr dirty="0">
              <a:highlight>
                <a:srgbClr val="FFF2CC"/>
              </a:highlight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863" y="3318975"/>
            <a:ext cx="2456474" cy="16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39" y="3318970"/>
            <a:ext cx="2453431" cy="16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027" y="2395200"/>
            <a:ext cx="3659175" cy="25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 - Numeric discrete - Integer </a:t>
            </a:r>
            <a:endParaRPr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Number of clicks, number of sales, passengers on a plane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These are numeric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have any whole value in a range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they’re not continuous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Can’t have fractional values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half clicks, half sales, half passengers, etc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FFF2CC"/>
                </a:highlight>
              </a:rPr>
              <a:t>Integer datatype</a:t>
            </a:r>
            <a:endParaRPr dirty="0"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5047925" y="3317225"/>
            <a:ext cx="2993975" cy="1826275"/>
            <a:chOff x="5047925" y="3317225"/>
            <a:chExt cx="2993975" cy="1826275"/>
          </a:xfrm>
        </p:grpSpPr>
        <p:pic>
          <p:nvPicPr>
            <p:cNvPr id="104" name="Google Shape;104;p19"/>
            <p:cNvPicPr preferRelativeResize="0"/>
            <p:nvPr/>
          </p:nvPicPr>
          <p:blipFill rotWithShape="1">
            <a:blip r:embed="rId3">
              <a:alphaModFix/>
            </a:blip>
            <a:srcRect t="15187" b="10979"/>
            <a:stretch/>
          </p:blipFill>
          <p:spPr>
            <a:xfrm>
              <a:off x="5047925" y="3317225"/>
              <a:ext cx="2993975" cy="1579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9"/>
            <p:cNvSpPr txBox="1"/>
            <p:nvPr/>
          </p:nvSpPr>
          <p:spPr>
            <a:xfrm>
              <a:off x="5117425" y="4813200"/>
              <a:ext cx="27804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Number of purchases 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 - Numeric discrete - Binary</a:t>
            </a:r>
            <a:endParaRPr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datatypes are very common to indicate yes/no or present/absent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 = 1, no = 0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4679775" y="2035650"/>
          <a:ext cx="2473450" cy="2773470"/>
        </p:xfrm>
        <a:graphic>
          <a:graphicData uri="http://schemas.openxmlformats.org/drawingml/2006/table">
            <a:tbl>
              <a:tblPr>
                <a:noFill/>
                <a:tableStyleId>{E724A54D-B9F6-441E-A430-99BAF95223BB}</a:tableStyleId>
              </a:tblPr>
              <a:tblGrid>
                <a:gridCol w="12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purchased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purch_b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1588</Words>
  <Application>Microsoft Office PowerPoint</Application>
  <PresentationFormat>On-screen Show (16:9)</PresentationFormat>
  <Paragraphs>381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Source Code Pro</vt:lpstr>
      <vt:lpstr>Arial</vt:lpstr>
      <vt:lpstr>Oswald</vt:lpstr>
      <vt:lpstr>Modern Writer</vt:lpstr>
      <vt:lpstr>Week 2 Data Types and Formats</vt:lpstr>
      <vt:lpstr>This week in data engineering </vt:lpstr>
      <vt:lpstr>What is data anyway?</vt:lpstr>
      <vt:lpstr>Describing data</vt:lpstr>
      <vt:lpstr>Describing data - Overview</vt:lpstr>
      <vt:lpstr>Continuous vs. discrete</vt:lpstr>
      <vt:lpstr>Datatypes - Numeric continuous - Float</vt:lpstr>
      <vt:lpstr>Datatypes - Numeric discrete - Integer </vt:lpstr>
      <vt:lpstr>Datatypes - Numeric discrete - Binary</vt:lpstr>
      <vt:lpstr>Datatypes - Numeric discrete - Binary</vt:lpstr>
      <vt:lpstr>Datatypes - Numeric discrete - Binary</vt:lpstr>
      <vt:lpstr>Nominal vs. ordinal</vt:lpstr>
      <vt:lpstr>Datatypes – Categorical - Strings</vt:lpstr>
      <vt:lpstr>Datatypes - Categorical - Boolean </vt:lpstr>
      <vt:lpstr>Datatypes - Datetimes</vt:lpstr>
      <vt:lpstr>Datatypes</vt:lpstr>
      <vt:lpstr>Moving on to Data Structures</vt:lpstr>
      <vt:lpstr>Lists</vt:lpstr>
      <vt:lpstr>Dataframe</vt:lpstr>
      <vt:lpstr>Dictionary</vt:lpstr>
      <vt:lpstr>Exciting huh?</vt:lpstr>
      <vt:lpstr>Flat files</vt:lpstr>
      <vt:lpstr>Relational database</vt:lpstr>
      <vt:lpstr>JSON</vt:lpstr>
      <vt:lpstr>Recap</vt:lpstr>
      <vt:lpstr>Recap</vt:lpstr>
      <vt:lpstr>Tasks for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2024-03-20T22:51:45Z</dcterms:modified>
</cp:coreProperties>
</file>