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0" r:id="rId2"/>
    <p:sldId id="283" r:id="rId3"/>
    <p:sldId id="284" r:id="rId4"/>
    <p:sldId id="260" r:id="rId5"/>
    <p:sldId id="261" r:id="rId6"/>
    <p:sldId id="269" r:id="rId7"/>
    <p:sldId id="265" r:id="rId8"/>
    <p:sldId id="271" r:id="rId9"/>
    <p:sldId id="272" r:id="rId10"/>
    <p:sldId id="273" r:id="rId11"/>
    <p:sldId id="287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3F0"/>
    <a:srgbClr val="787882"/>
    <a:srgbClr val="15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7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7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90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4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2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8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09" y="5102115"/>
            <a:ext cx="58527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4024751" y="54092"/>
            <a:ext cx="4142497" cy="3488192"/>
            <a:chOff x="4024751" y="54092"/>
            <a:chExt cx="4142497" cy="3488192"/>
          </a:xfrm>
        </p:grpSpPr>
        <p:grpSp>
          <p:nvGrpSpPr>
            <p:cNvPr id="8" name="组合 7"/>
            <p:cNvGrpSpPr/>
            <p:nvPr/>
          </p:nvGrpSpPr>
          <p:grpSpPr>
            <a:xfrm>
              <a:off x="4997798" y="758018"/>
              <a:ext cx="2107860" cy="2109834"/>
              <a:chOff x="854075" y="893763"/>
              <a:chExt cx="1695450" cy="1697038"/>
            </a:xfrm>
          </p:grpSpPr>
          <p:sp>
            <p:nvSpPr>
              <p:cNvPr id="27" name="Oval 5"/>
              <p:cNvSpPr>
                <a:spLocks noChangeArrowheads="1"/>
              </p:cNvSpPr>
              <p:nvPr/>
            </p:nvSpPr>
            <p:spPr bwMode="auto">
              <a:xfrm>
                <a:off x="854075" y="893763"/>
                <a:ext cx="1695450" cy="1697038"/>
              </a:xfrm>
              <a:prstGeom prst="ellipse">
                <a:avLst/>
              </a:prstGeom>
              <a:noFill/>
              <a:ln w="25400" cap="flat">
                <a:solidFill>
                  <a:schemeClr val="accent5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963613" y="1003301"/>
                <a:ext cx="1476375" cy="14779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703388" y="1003301"/>
                <a:ext cx="0" cy="393700"/>
              </a:xfrm>
              <a:prstGeom prst="line">
                <a:avLst/>
              </a:prstGeom>
              <a:noFill/>
              <a:ln w="38100" cap="flat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1090812" y="1909439"/>
                <a:ext cx="1222574" cy="616274"/>
              </a:xfrm>
              <a:custGeom>
                <a:avLst/>
                <a:gdLst>
                  <a:gd name="connsiteX0" fmla="*/ 607197 w 1222574"/>
                  <a:gd name="connsiteY0" fmla="*/ 7 h 560100"/>
                  <a:gd name="connsiteX1" fmla="*/ 994411 w 1222574"/>
                  <a:gd name="connsiteY1" fmla="*/ 16391 h 560100"/>
                  <a:gd name="connsiteX2" fmla="*/ 1035827 w 1222574"/>
                  <a:gd name="connsiteY2" fmla="*/ 27369 h 560100"/>
                  <a:gd name="connsiteX3" fmla="*/ 1222574 w 1222574"/>
                  <a:gd name="connsiteY3" fmla="*/ 302671 h 560100"/>
                  <a:gd name="connsiteX4" fmla="*/ 1210447 w 1222574"/>
                  <a:gd name="connsiteY4" fmla="*/ 319472 h 560100"/>
                  <a:gd name="connsiteX5" fmla="*/ 1123553 w 1222574"/>
                  <a:gd name="connsiteY5" fmla="*/ 395529 h 560100"/>
                  <a:gd name="connsiteX6" fmla="*/ 897832 w 1222574"/>
                  <a:gd name="connsiteY6" fmla="*/ 523110 h 560100"/>
                  <a:gd name="connsiteX7" fmla="*/ 400594 w 1222574"/>
                  <a:gd name="connsiteY7" fmla="*/ 537832 h 560100"/>
                  <a:gd name="connsiteX8" fmla="*/ 5795 w 1222574"/>
                  <a:gd name="connsiteY8" fmla="*/ 271159 h 560100"/>
                  <a:gd name="connsiteX9" fmla="*/ 0 w 1222574"/>
                  <a:gd name="connsiteY9" fmla="*/ 263696 h 560100"/>
                  <a:gd name="connsiteX10" fmla="*/ 3168 w 1222574"/>
                  <a:gd name="connsiteY10" fmla="*/ 259448 h 560100"/>
                  <a:gd name="connsiteX11" fmla="*/ 5033 w 1222574"/>
                  <a:gd name="connsiteY11" fmla="*/ 258710 h 560100"/>
                  <a:gd name="connsiteX12" fmla="*/ 10683 w 1222574"/>
                  <a:gd name="connsiteY12" fmla="*/ 249371 h 560100"/>
                  <a:gd name="connsiteX13" fmla="*/ 153852 w 1222574"/>
                  <a:gd name="connsiteY13" fmla="*/ 57370 h 560100"/>
                  <a:gd name="connsiteX14" fmla="*/ 166777 w 1222574"/>
                  <a:gd name="connsiteY14" fmla="*/ 42180 h 560100"/>
                  <a:gd name="connsiteX15" fmla="*/ 214130 w 1222574"/>
                  <a:gd name="connsiteY15" fmla="*/ 9514 h 560100"/>
                  <a:gd name="connsiteX16" fmla="*/ 607197 w 1222574"/>
                  <a:gd name="connsiteY16" fmla="*/ 7 h 56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22574" h="560100">
                    <a:moveTo>
                      <a:pt x="607197" y="7"/>
                    </a:moveTo>
                    <a:cubicBezTo>
                      <a:pt x="755403" y="-172"/>
                      <a:pt x="908726" y="3579"/>
                      <a:pt x="994411" y="16391"/>
                    </a:cubicBezTo>
                    <a:lnTo>
                      <a:pt x="1035827" y="27369"/>
                    </a:lnTo>
                    <a:lnTo>
                      <a:pt x="1222574" y="302671"/>
                    </a:lnTo>
                    <a:lnTo>
                      <a:pt x="1210447" y="319472"/>
                    </a:lnTo>
                    <a:cubicBezTo>
                      <a:pt x="1191228" y="341212"/>
                      <a:pt x="1161582" y="367587"/>
                      <a:pt x="1123553" y="395529"/>
                    </a:cubicBezTo>
                    <a:cubicBezTo>
                      <a:pt x="1067395" y="435058"/>
                      <a:pt x="993790" y="492850"/>
                      <a:pt x="897832" y="523110"/>
                    </a:cubicBezTo>
                    <a:cubicBezTo>
                      <a:pt x="723363" y="572998"/>
                      <a:pt x="555436" y="566728"/>
                      <a:pt x="400594" y="537832"/>
                    </a:cubicBezTo>
                    <a:cubicBezTo>
                      <a:pt x="265106" y="512547"/>
                      <a:pt x="49681" y="317367"/>
                      <a:pt x="5795" y="271159"/>
                    </a:cubicBezTo>
                    <a:lnTo>
                      <a:pt x="0" y="263696"/>
                    </a:lnTo>
                    <a:lnTo>
                      <a:pt x="3168" y="259448"/>
                    </a:lnTo>
                    <a:lnTo>
                      <a:pt x="5033" y="258710"/>
                    </a:lnTo>
                    <a:lnTo>
                      <a:pt x="10683" y="249371"/>
                    </a:lnTo>
                    <a:lnTo>
                      <a:pt x="153852" y="57370"/>
                    </a:lnTo>
                    <a:lnTo>
                      <a:pt x="166777" y="42180"/>
                    </a:lnTo>
                    <a:cubicBezTo>
                      <a:pt x="196112" y="10047"/>
                      <a:pt x="205440" y="12070"/>
                      <a:pt x="214130" y="9514"/>
                    </a:cubicBezTo>
                    <a:cubicBezTo>
                      <a:pt x="221081" y="7470"/>
                      <a:pt x="409590" y="246"/>
                      <a:pt x="607197" y="7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6">
                      <a:lumMod val="8000"/>
                      <a:lumOff val="92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668463" y="1397001"/>
                <a:ext cx="207963" cy="304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Oval 9"/>
              <p:cNvSpPr>
                <a:spLocks noChangeArrowheads="1"/>
              </p:cNvSpPr>
              <p:nvPr/>
            </p:nvSpPr>
            <p:spPr bwMode="auto">
              <a:xfrm>
                <a:off x="1546225" y="1830388"/>
                <a:ext cx="371475" cy="26352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"/>
              <p:cNvSpPr/>
              <p:nvPr/>
            </p:nvSpPr>
            <p:spPr bwMode="auto">
              <a:xfrm>
                <a:off x="1250950" y="1576388"/>
                <a:ext cx="452438" cy="376238"/>
              </a:xfrm>
              <a:custGeom>
                <a:avLst/>
                <a:gdLst>
                  <a:gd name="T0" fmla="*/ 141 w 141"/>
                  <a:gd name="T1" fmla="*/ 117 h 117"/>
                  <a:gd name="T2" fmla="*/ 141 w 141"/>
                  <a:gd name="T3" fmla="*/ 1 h 117"/>
                  <a:gd name="T4" fmla="*/ 133 w 141"/>
                  <a:gd name="T5" fmla="*/ 0 h 117"/>
                  <a:gd name="T6" fmla="*/ 0 w 141"/>
                  <a:gd name="T7" fmla="*/ 114 h 117"/>
                  <a:gd name="T8" fmla="*/ 0 w 141"/>
                  <a:gd name="T9" fmla="*/ 117 h 117"/>
                  <a:gd name="T10" fmla="*/ 141 w 141"/>
                  <a:gd name="T1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117">
                    <a:moveTo>
                      <a:pt x="141" y="117"/>
                    </a:moveTo>
                    <a:cubicBezTo>
                      <a:pt x="141" y="1"/>
                      <a:pt x="141" y="1"/>
                      <a:pt x="141" y="1"/>
                    </a:cubicBezTo>
                    <a:cubicBezTo>
                      <a:pt x="138" y="0"/>
                      <a:pt x="136" y="0"/>
                      <a:pt x="133" y="0"/>
                    </a:cubicBezTo>
                    <a:cubicBezTo>
                      <a:pt x="60" y="0"/>
                      <a:pt x="0" y="51"/>
                      <a:pt x="0" y="114"/>
                    </a:cubicBezTo>
                    <a:cubicBezTo>
                      <a:pt x="0" y="115"/>
                      <a:pt x="0" y="116"/>
                      <a:pt x="0" y="117"/>
                    </a:cubicBezTo>
                    <a:lnTo>
                      <a:pt x="141" y="11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1524000" y="1397001"/>
                <a:ext cx="179388" cy="27622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2"/>
              <p:cNvSpPr/>
              <p:nvPr/>
            </p:nvSpPr>
            <p:spPr bwMode="auto">
              <a:xfrm>
                <a:off x="1703388" y="1576388"/>
                <a:ext cx="433388" cy="376238"/>
              </a:xfrm>
              <a:custGeom>
                <a:avLst/>
                <a:gdLst>
                  <a:gd name="T0" fmla="*/ 0 w 135"/>
                  <a:gd name="T1" fmla="*/ 117 h 117"/>
                  <a:gd name="T2" fmla="*/ 0 w 135"/>
                  <a:gd name="T3" fmla="*/ 1 h 117"/>
                  <a:gd name="T4" fmla="*/ 7 w 135"/>
                  <a:gd name="T5" fmla="*/ 0 h 117"/>
                  <a:gd name="T6" fmla="*/ 135 w 135"/>
                  <a:gd name="T7" fmla="*/ 114 h 117"/>
                  <a:gd name="T8" fmla="*/ 135 w 135"/>
                  <a:gd name="T9" fmla="*/ 117 h 117"/>
                  <a:gd name="T10" fmla="*/ 0 w 135"/>
                  <a:gd name="T1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17">
                    <a:moveTo>
                      <a:pt x="0" y="11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4" y="0"/>
                      <a:pt x="7" y="0"/>
                    </a:cubicBezTo>
                    <a:cubicBezTo>
                      <a:pt x="78" y="0"/>
                      <a:pt x="135" y="51"/>
                      <a:pt x="135" y="114"/>
                    </a:cubicBezTo>
                    <a:cubicBezTo>
                      <a:pt x="135" y="115"/>
                      <a:pt x="135" y="116"/>
                      <a:pt x="135" y="117"/>
                    </a:cubicBezTo>
                    <a:lnTo>
                      <a:pt x="0" y="11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645170" y="1622511"/>
              <a:ext cx="522078" cy="522078"/>
              <a:chOff x="7644397" y="1753064"/>
              <a:chExt cx="522078" cy="52207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644397" y="1753064"/>
                <a:ext cx="522078" cy="52207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Freeform 195"/>
              <p:cNvSpPr>
                <a:spLocks noChangeArrowheads="1"/>
              </p:cNvSpPr>
              <p:nvPr/>
            </p:nvSpPr>
            <p:spPr bwMode="auto">
              <a:xfrm>
                <a:off x="7750831" y="1884235"/>
                <a:ext cx="309211" cy="259737"/>
              </a:xfrm>
              <a:custGeom>
                <a:avLst/>
                <a:gdLst>
                  <a:gd name="T0" fmla="*/ 206 w 221"/>
                  <a:gd name="T1" fmla="*/ 70 h 186"/>
                  <a:gd name="T2" fmla="*/ 200 w 221"/>
                  <a:gd name="T3" fmla="*/ 56 h 186"/>
                  <a:gd name="T4" fmla="*/ 79 w 221"/>
                  <a:gd name="T5" fmla="*/ 66 h 186"/>
                  <a:gd name="T6" fmla="*/ 22 w 221"/>
                  <a:gd name="T7" fmla="*/ 71 h 186"/>
                  <a:gd name="T8" fmla="*/ 63 w 221"/>
                  <a:gd name="T9" fmla="*/ 130 h 186"/>
                  <a:gd name="T10" fmla="*/ 15 w 221"/>
                  <a:gd name="T11" fmla="*/ 154 h 186"/>
                  <a:gd name="T12" fmla="*/ 14 w 221"/>
                  <a:gd name="T13" fmla="*/ 162 h 186"/>
                  <a:gd name="T14" fmla="*/ 104 w 221"/>
                  <a:gd name="T15" fmla="*/ 185 h 186"/>
                  <a:gd name="T16" fmla="*/ 104 w 221"/>
                  <a:gd name="T17" fmla="*/ 185 h 186"/>
                  <a:gd name="T18" fmla="*/ 205 w 221"/>
                  <a:gd name="T19" fmla="*/ 97 h 186"/>
                  <a:gd name="T20" fmla="*/ 220 w 221"/>
                  <a:gd name="T21" fmla="*/ 82 h 186"/>
                  <a:gd name="T22" fmla="*/ 91 w 221"/>
                  <a:gd name="T23" fmla="*/ 75 h 186"/>
                  <a:gd name="T24" fmla="*/ 109 w 221"/>
                  <a:gd name="T25" fmla="*/ 92 h 186"/>
                  <a:gd name="T26" fmla="*/ 109 w 221"/>
                  <a:gd name="T27" fmla="*/ 134 h 186"/>
                  <a:gd name="T28" fmla="*/ 109 w 221"/>
                  <a:gd name="T29" fmla="*/ 135 h 186"/>
                  <a:gd name="T30" fmla="*/ 71 w 221"/>
                  <a:gd name="T31" fmla="*/ 125 h 186"/>
                  <a:gd name="T32" fmla="*/ 196 w 221"/>
                  <a:gd name="T33" fmla="*/ 95 h 186"/>
                  <a:gd name="T34" fmla="*/ 104 w 221"/>
                  <a:gd name="T35" fmla="*/ 176 h 186"/>
                  <a:gd name="T36" fmla="*/ 31 w 221"/>
                  <a:gd name="T37" fmla="*/ 161 h 186"/>
                  <a:gd name="T38" fmla="*/ 70 w 221"/>
                  <a:gd name="T39" fmla="*/ 134 h 186"/>
                  <a:gd name="T40" fmla="*/ 71 w 221"/>
                  <a:gd name="T41" fmla="*/ 134 h 186"/>
                  <a:gd name="T42" fmla="*/ 73 w 221"/>
                  <a:gd name="T43" fmla="*/ 135 h 186"/>
                  <a:gd name="T44" fmla="*/ 76 w 221"/>
                  <a:gd name="T45" fmla="*/ 137 h 186"/>
                  <a:gd name="T46" fmla="*/ 79 w 221"/>
                  <a:gd name="T47" fmla="*/ 138 h 186"/>
                  <a:gd name="T48" fmla="*/ 82 w 221"/>
                  <a:gd name="T49" fmla="*/ 139 h 186"/>
                  <a:gd name="T50" fmla="*/ 84 w 221"/>
                  <a:gd name="T51" fmla="*/ 139 h 186"/>
                  <a:gd name="T52" fmla="*/ 87 w 221"/>
                  <a:gd name="T53" fmla="*/ 140 h 186"/>
                  <a:gd name="T54" fmla="*/ 89 w 221"/>
                  <a:gd name="T55" fmla="*/ 141 h 186"/>
                  <a:gd name="T56" fmla="*/ 92 w 221"/>
                  <a:gd name="T57" fmla="*/ 142 h 186"/>
                  <a:gd name="T58" fmla="*/ 95 w 221"/>
                  <a:gd name="T59" fmla="*/ 142 h 186"/>
                  <a:gd name="T60" fmla="*/ 98 w 221"/>
                  <a:gd name="T61" fmla="*/ 143 h 186"/>
                  <a:gd name="T62" fmla="*/ 100 w 221"/>
                  <a:gd name="T63" fmla="*/ 143 h 186"/>
                  <a:gd name="T64" fmla="*/ 104 w 221"/>
                  <a:gd name="T65" fmla="*/ 143 h 186"/>
                  <a:gd name="T66" fmla="*/ 106 w 221"/>
                  <a:gd name="T67" fmla="*/ 144 h 186"/>
                  <a:gd name="T68" fmla="*/ 111 w 221"/>
                  <a:gd name="T69" fmla="*/ 144 h 186"/>
                  <a:gd name="T70" fmla="*/ 116 w 221"/>
                  <a:gd name="T71" fmla="*/ 141 h 186"/>
                  <a:gd name="T72" fmla="*/ 117 w 221"/>
                  <a:gd name="T73" fmla="*/ 134 h 186"/>
                  <a:gd name="T74" fmla="*/ 117 w 221"/>
                  <a:gd name="T75" fmla="*/ 92 h 186"/>
                  <a:gd name="T76" fmla="*/ 88 w 221"/>
                  <a:gd name="T77" fmla="*/ 66 h 186"/>
                  <a:gd name="T78" fmla="*/ 156 w 221"/>
                  <a:gd name="T79" fmla="*/ 27 h 186"/>
                  <a:gd name="T80" fmla="*/ 196 w 221"/>
                  <a:gd name="T81" fmla="*/ 95 h 186"/>
                  <a:gd name="T82" fmla="*/ 153 w 221"/>
                  <a:gd name="T83" fmla="*/ 42 h 186"/>
                  <a:gd name="T84" fmla="*/ 134 w 221"/>
                  <a:gd name="T85" fmla="*/ 88 h 186"/>
                  <a:gd name="T86" fmla="*/ 179 w 221"/>
                  <a:gd name="T87" fmla="*/ 69 h 186"/>
                  <a:gd name="T88" fmla="*/ 153 w 221"/>
                  <a:gd name="T89" fmla="*/ 88 h 186"/>
                  <a:gd name="T90" fmla="*/ 140 w 221"/>
                  <a:gd name="T91" fmla="*/ 56 h 186"/>
                  <a:gd name="T92" fmla="*/ 171 w 221"/>
                  <a:gd name="T93" fmla="*/ 69 h 186"/>
                  <a:gd name="T94" fmla="*/ 153 w 221"/>
                  <a:gd name="T95" fmla="*/ 88 h 186"/>
                  <a:gd name="T96" fmla="*/ 161 w 221"/>
                  <a:gd name="T97" fmla="*/ 69 h 186"/>
                  <a:gd name="T98" fmla="*/ 148 w 221"/>
                  <a:gd name="T99" fmla="*/ 75 h 186"/>
                  <a:gd name="T100" fmla="*/ 153 w 221"/>
                  <a:gd name="T101" fmla="*/ 6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1" h="186">
                    <a:moveTo>
                      <a:pt x="220" y="82"/>
                    </a:moveTo>
                    <a:lnTo>
                      <a:pt x="206" y="70"/>
                    </a:lnTo>
                    <a:lnTo>
                      <a:pt x="215" y="56"/>
                    </a:lnTo>
                    <a:lnTo>
                      <a:pt x="200" y="56"/>
                    </a:lnTo>
                    <a:lnTo>
                      <a:pt x="200" y="56"/>
                    </a:lnTo>
                    <a:cubicBezTo>
                      <a:pt x="176" y="0"/>
                      <a:pt x="94" y="7"/>
                      <a:pt x="79" y="66"/>
                    </a:cubicBezTo>
                    <a:lnTo>
                      <a:pt x="21" y="66"/>
                    </a:lnTo>
                    <a:lnTo>
                      <a:pt x="22" y="71"/>
                    </a:lnTo>
                    <a:lnTo>
                      <a:pt x="22" y="71"/>
                    </a:lnTo>
                    <a:cubicBezTo>
                      <a:pt x="27" y="96"/>
                      <a:pt x="42" y="117"/>
                      <a:pt x="63" y="130"/>
                    </a:cubicBezTo>
                    <a:lnTo>
                      <a:pt x="63" y="130"/>
                    </a:lnTo>
                    <a:cubicBezTo>
                      <a:pt x="53" y="145"/>
                      <a:pt x="36" y="153"/>
                      <a:pt x="15" y="154"/>
                    </a:cubicBezTo>
                    <a:lnTo>
                      <a:pt x="0" y="155"/>
                    </a:lnTo>
                    <a:lnTo>
                      <a:pt x="14" y="162"/>
                    </a:lnTo>
                    <a:lnTo>
                      <a:pt x="14" y="162"/>
                    </a:lnTo>
                    <a:cubicBezTo>
                      <a:pt x="15" y="163"/>
                      <a:pt x="58" y="185"/>
                      <a:pt x="104" y="185"/>
                    </a:cubicBezTo>
                    <a:lnTo>
                      <a:pt x="104" y="185"/>
                    </a:lnTo>
                    <a:lnTo>
                      <a:pt x="104" y="185"/>
                    </a:lnTo>
                    <a:cubicBezTo>
                      <a:pt x="141" y="185"/>
                      <a:pt x="189" y="169"/>
                      <a:pt x="205" y="97"/>
                    </a:cubicBezTo>
                    <a:lnTo>
                      <a:pt x="205" y="97"/>
                    </a:lnTo>
                    <a:cubicBezTo>
                      <a:pt x="205" y="93"/>
                      <a:pt x="206" y="90"/>
                      <a:pt x="206" y="86"/>
                    </a:cubicBezTo>
                    <a:lnTo>
                      <a:pt x="220" y="82"/>
                    </a:lnTo>
                    <a:close/>
                    <a:moveTo>
                      <a:pt x="31" y="75"/>
                    </a:moveTo>
                    <a:lnTo>
                      <a:pt x="91" y="75"/>
                    </a:lnTo>
                    <a:lnTo>
                      <a:pt x="91" y="75"/>
                    </a:lnTo>
                    <a:cubicBezTo>
                      <a:pt x="101" y="75"/>
                      <a:pt x="109" y="83"/>
                      <a:pt x="109" y="92"/>
                    </a:cubicBezTo>
                    <a:lnTo>
                      <a:pt x="109" y="134"/>
                    </a:lnTo>
                    <a:lnTo>
                      <a:pt x="109" y="134"/>
                    </a:lnTo>
                    <a:lnTo>
                      <a:pt x="109" y="135"/>
                    </a:lnTo>
                    <a:lnTo>
                      <a:pt x="109" y="135"/>
                    </a:lnTo>
                    <a:cubicBezTo>
                      <a:pt x="96" y="135"/>
                      <a:pt x="83" y="131"/>
                      <a:pt x="71" y="125"/>
                    </a:cubicBezTo>
                    <a:lnTo>
                      <a:pt x="71" y="125"/>
                    </a:lnTo>
                    <a:cubicBezTo>
                      <a:pt x="51" y="114"/>
                      <a:pt x="37" y="96"/>
                      <a:pt x="31" y="75"/>
                    </a:cubicBezTo>
                    <a:close/>
                    <a:moveTo>
                      <a:pt x="196" y="95"/>
                    </a:moveTo>
                    <a:lnTo>
                      <a:pt x="196" y="95"/>
                    </a:lnTo>
                    <a:cubicBezTo>
                      <a:pt x="185" y="149"/>
                      <a:pt x="154" y="176"/>
                      <a:pt x="104" y="176"/>
                    </a:cubicBezTo>
                    <a:lnTo>
                      <a:pt x="104" y="176"/>
                    </a:lnTo>
                    <a:cubicBezTo>
                      <a:pt x="79" y="175"/>
                      <a:pt x="54" y="170"/>
                      <a:pt x="31" y="161"/>
                    </a:cubicBezTo>
                    <a:lnTo>
                      <a:pt x="31" y="161"/>
                    </a:lnTo>
                    <a:cubicBezTo>
                      <a:pt x="47" y="157"/>
                      <a:pt x="61" y="148"/>
                      <a:pt x="70" y="134"/>
                    </a:cubicBezTo>
                    <a:lnTo>
                      <a:pt x="70" y="134"/>
                    </a:lnTo>
                    <a:cubicBezTo>
                      <a:pt x="71" y="134"/>
                      <a:pt x="71" y="134"/>
                      <a:pt x="71" y="134"/>
                    </a:cubicBezTo>
                    <a:lnTo>
                      <a:pt x="71" y="134"/>
                    </a:lnTo>
                    <a:cubicBezTo>
                      <a:pt x="72" y="135"/>
                      <a:pt x="73" y="135"/>
                      <a:pt x="73" y="135"/>
                    </a:cubicBezTo>
                    <a:lnTo>
                      <a:pt x="73" y="135"/>
                    </a:lnTo>
                    <a:cubicBezTo>
                      <a:pt x="74" y="136"/>
                      <a:pt x="75" y="136"/>
                      <a:pt x="76" y="137"/>
                    </a:cubicBezTo>
                    <a:lnTo>
                      <a:pt x="76" y="137"/>
                    </a:lnTo>
                    <a:cubicBezTo>
                      <a:pt x="77" y="137"/>
                      <a:pt x="78" y="137"/>
                      <a:pt x="79" y="138"/>
                    </a:cubicBezTo>
                    <a:lnTo>
                      <a:pt x="79" y="138"/>
                    </a:lnTo>
                    <a:cubicBezTo>
                      <a:pt x="80" y="138"/>
                      <a:pt x="80" y="138"/>
                      <a:pt x="82" y="139"/>
                    </a:cubicBezTo>
                    <a:lnTo>
                      <a:pt x="82" y="139"/>
                    </a:lnTo>
                    <a:cubicBezTo>
                      <a:pt x="82" y="139"/>
                      <a:pt x="83" y="139"/>
                      <a:pt x="84" y="139"/>
                    </a:cubicBezTo>
                    <a:lnTo>
                      <a:pt x="84" y="139"/>
                    </a:lnTo>
                    <a:cubicBezTo>
                      <a:pt x="85" y="140"/>
                      <a:pt x="86" y="140"/>
                      <a:pt x="87" y="140"/>
                    </a:cubicBezTo>
                    <a:lnTo>
                      <a:pt x="87" y="140"/>
                    </a:lnTo>
                    <a:cubicBezTo>
                      <a:pt x="88" y="141"/>
                      <a:pt x="89" y="141"/>
                      <a:pt x="89" y="141"/>
                    </a:cubicBezTo>
                    <a:lnTo>
                      <a:pt x="89" y="141"/>
                    </a:lnTo>
                    <a:cubicBezTo>
                      <a:pt x="90" y="141"/>
                      <a:pt x="91" y="141"/>
                      <a:pt x="92" y="142"/>
                    </a:cubicBezTo>
                    <a:lnTo>
                      <a:pt x="92" y="142"/>
                    </a:lnTo>
                    <a:cubicBezTo>
                      <a:pt x="93" y="142"/>
                      <a:pt x="94" y="142"/>
                      <a:pt x="95" y="142"/>
                    </a:cubicBezTo>
                    <a:lnTo>
                      <a:pt x="95" y="142"/>
                    </a:lnTo>
                    <a:cubicBezTo>
                      <a:pt x="96" y="142"/>
                      <a:pt x="97" y="143"/>
                      <a:pt x="98" y="143"/>
                    </a:cubicBezTo>
                    <a:lnTo>
                      <a:pt x="98" y="143"/>
                    </a:lnTo>
                    <a:cubicBezTo>
                      <a:pt x="99" y="143"/>
                      <a:pt x="100" y="143"/>
                      <a:pt x="100" y="143"/>
                    </a:cubicBezTo>
                    <a:lnTo>
                      <a:pt x="100" y="143"/>
                    </a:lnTo>
                    <a:cubicBezTo>
                      <a:pt x="102" y="143"/>
                      <a:pt x="103" y="143"/>
                      <a:pt x="104" y="143"/>
                    </a:cubicBezTo>
                    <a:lnTo>
                      <a:pt x="104" y="143"/>
                    </a:lnTo>
                    <a:cubicBezTo>
                      <a:pt x="105" y="143"/>
                      <a:pt x="105" y="144"/>
                      <a:pt x="106" y="144"/>
                    </a:cubicBezTo>
                    <a:lnTo>
                      <a:pt x="106" y="144"/>
                    </a:lnTo>
                    <a:cubicBezTo>
                      <a:pt x="108" y="144"/>
                      <a:pt x="110" y="144"/>
                      <a:pt x="111" y="144"/>
                    </a:cubicBezTo>
                    <a:lnTo>
                      <a:pt x="116" y="144"/>
                    </a:lnTo>
                    <a:lnTo>
                      <a:pt x="116" y="141"/>
                    </a:lnTo>
                    <a:lnTo>
                      <a:pt x="116" y="141"/>
                    </a:lnTo>
                    <a:cubicBezTo>
                      <a:pt x="117" y="138"/>
                      <a:pt x="117" y="136"/>
                      <a:pt x="117" y="134"/>
                    </a:cubicBezTo>
                    <a:lnTo>
                      <a:pt x="117" y="92"/>
                    </a:lnTo>
                    <a:lnTo>
                      <a:pt x="117" y="92"/>
                    </a:lnTo>
                    <a:cubicBezTo>
                      <a:pt x="117" y="78"/>
                      <a:pt x="106" y="66"/>
                      <a:pt x="91" y="66"/>
                    </a:cubicBezTo>
                    <a:lnTo>
                      <a:pt x="88" y="66"/>
                    </a:lnTo>
                    <a:lnTo>
                      <a:pt x="88" y="66"/>
                    </a:lnTo>
                    <a:cubicBezTo>
                      <a:pt x="96" y="37"/>
                      <a:pt x="126" y="20"/>
                      <a:pt x="156" y="27"/>
                    </a:cubicBezTo>
                    <a:lnTo>
                      <a:pt x="156" y="27"/>
                    </a:lnTo>
                    <a:cubicBezTo>
                      <a:pt x="185" y="36"/>
                      <a:pt x="203" y="65"/>
                      <a:pt x="196" y="95"/>
                    </a:cubicBezTo>
                    <a:close/>
                    <a:moveTo>
                      <a:pt x="153" y="42"/>
                    </a:moveTo>
                    <a:lnTo>
                      <a:pt x="153" y="42"/>
                    </a:lnTo>
                    <a:cubicBezTo>
                      <a:pt x="129" y="42"/>
                      <a:pt x="117" y="71"/>
                      <a:pt x="134" y="88"/>
                    </a:cubicBezTo>
                    <a:lnTo>
                      <a:pt x="134" y="88"/>
                    </a:lnTo>
                    <a:cubicBezTo>
                      <a:pt x="151" y="105"/>
                      <a:pt x="179" y="93"/>
                      <a:pt x="179" y="69"/>
                    </a:cubicBezTo>
                    <a:lnTo>
                      <a:pt x="179" y="69"/>
                    </a:lnTo>
                    <a:cubicBezTo>
                      <a:pt x="179" y="54"/>
                      <a:pt x="168" y="42"/>
                      <a:pt x="153" y="42"/>
                    </a:cubicBezTo>
                    <a:close/>
                    <a:moveTo>
                      <a:pt x="153" y="88"/>
                    </a:moveTo>
                    <a:lnTo>
                      <a:pt x="153" y="88"/>
                    </a:lnTo>
                    <a:cubicBezTo>
                      <a:pt x="137" y="88"/>
                      <a:pt x="129" y="68"/>
                      <a:pt x="140" y="56"/>
                    </a:cubicBezTo>
                    <a:lnTo>
                      <a:pt x="140" y="56"/>
                    </a:lnTo>
                    <a:cubicBezTo>
                      <a:pt x="152" y="45"/>
                      <a:pt x="171" y="53"/>
                      <a:pt x="171" y="69"/>
                    </a:cubicBezTo>
                    <a:lnTo>
                      <a:pt x="171" y="69"/>
                    </a:lnTo>
                    <a:cubicBezTo>
                      <a:pt x="171" y="79"/>
                      <a:pt x="163" y="88"/>
                      <a:pt x="153" y="88"/>
                    </a:cubicBezTo>
                    <a:close/>
                    <a:moveTo>
                      <a:pt x="161" y="69"/>
                    </a:moveTo>
                    <a:lnTo>
                      <a:pt x="161" y="69"/>
                    </a:lnTo>
                    <a:cubicBezTo>
                      <a:pt x="161" y="76"/>
                      <a:pt x="153" y="80"/>
                      <a:pt x="148" y="75"/>
                    </a:cubicBezTo>
                    <a:lnTo>
                      <a:pt x="148" y="75"/>
                    </a:lnTo>
                    <a:cubicBezTo>
                      <a:pt x="143" y="69"/>
                      <a:pt x="146" y="61"/>
                      <a:pt x="153" y="61"/>
                    </a:cubicBezTo>
                    <a:lnTo>
                      <a:pt x="153" y="61"/>
                    </a:lnTo>
                    <a:cubicBezTo>
                      <a:pt x="158" y="61"/>
                      <a:pt x="161" y="64"/>
                      <a:pt x="161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816460" y="3020206"/>
              <a:ext cx="522078" cy="522078"/>
              <a:chOff x="6815687" y="3150759"/>
              <a:chExt cx="522078" cy="52207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6815687" y="3150759"/>
                <a:ext cx="522078" cy="52207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Freeform 161"/>
              <p:cNvSpPr>
                <a:spLocks noChangeArrowheads="1"/>
              </p:cNvSpPr>
              <p:nvPr/>
            </p:nvSpPr>
            <p:spPr bwMode="auto">
              <a:xfrm>
                <a:off x="6912844" y="3269561"/>
                <a:ext cx="327765" cy="284474"/>
              </a:xfrm>
              <a:custGeom>
                <a:avLst/>
                <a:gdLst>
                  <a:gd name="T0" fmla="*/ 203 w 235"/>
                  <a:gd name="T1" fmla="*/ 89 h 205"/>
                  <a:gd name="T2" fmla="*/ 203 w 235"/>
                  <a:gd name="T3" fmla="*/ 81 h 205"/>
                  <a:gd name="T4" fmla="*/ 95 w 235"/>
                  <a:gd name="T5" fmla="*/ 48 h 205"/>
                  <a:gd name="T6" fmla="*/ 38 w 235"/>
                  <a:gd name="T7" fmla="*/ 79 h 205"/>
                  <a:gd name="T8" fmla="*/ 2 w 235"/>
                  <a:gd name="T9" fmla="*/ 126 h 205"/>
                  <a:gd name="T10" fmla="*/ 93 w 235"/>
                  <a:gd name="T11" fmla="*/ 166 h 205"/>
                  <a:gd name="T12" fmla="*/ 93 w 235"/>
                  <a:gd name="T13" fmla="*/ 194 h 205"/>
                  <a:gd name="T14" fmla="*/ 125 w 235"/>
                  <a:gd name="T15" fmla="*/ 204 h 205"/>
                  <a:gd name="T16" fmla="*/ 135 w 235"/>
                  <a:gd name="T17" fmla="*/ 194 h 205"/>
                  <a:gd name="T18" fmla="*/ 174 w 235"/>
                  <a:gd name="T19" fmla="*/ 166 h 205"/>
                  <a:gd name="T20" fmla="*/ 203 w 235"/>
                  <a:gd name="T21" fmla="*/ 89 h 205"/>
                  <a:gd name="T22" fmla="*/ 127 w 235"/>
                  <a:gd name="T23" fmla="*/ 194 h 205"/>
                  <a:gd name="T24" fmla="*/ 104 w 235"/>
                  <a:gd name="T25" fmla="*/ 195 h 205"/>
                  <a:gd name="T26" fmla="*/ 102 w 235"/>
                  <a:gd name="T27" fmla="*/ 194 h 205"/>
                  <a:gd name="T28" fmla="*/ 74 w 235"/>
                  <a:gd name="T29" fmla="*/ 135 h 205"/>
                  <a:gd name="T30" fmla="*/ 113 w 235"/>
                  <a:gd name="T31" fmla="*/ 85 h 205"/>
                  <a:gd name="T32" fmla="*/ 155 w 235"/>
                  <a:gd name="T33" fmla="*/ 135 h 205"/>
                  <a:gd name="T34" fmla="*/ 127 w 235"/>
                  <a:gd name="T35" fmla="*/ 194 h 205"/>
                  <a:gd name="T36" fmla="*/ 135 w 235"/>
                  <a:gd name="T37" fmla="*/ 158 h 205"/>
                  <a:gd name="T38" fmla="*/ 156 w 235"/>
                  <a:gd name="T39" fmla="*/ 144 h 205"/>
                  <a:gd name="T40" fmla="*/ 162 w 235"/>
                  <a:gd name="T41" fmla="*/ 130 h 205"/>
                  <a:gd name="T42" fmla="*/ 123 w 235"/>
                  <a:gd name="T43" fmla="*/ 80 h 205"/>
                  <a:gd name="T44" fmla="*/ 67 w 235"/>
                  <a:gd name="T45" fmla="*/ 130 h 205"/>
                  <a:gd name="T46" fmla="*/ 73 w 235"/>
                  <a:gd name="T47" fmla="*/ 144 h 205"/>
                  <a:gd name="T48" fmla="*/ 93 w 235"/>
                  <a:gd name="T49" fmla="*/ 158 h 205"/>
                  <a:gd name="T50" fmla="*/ 46 w 235"/>
                  <a:gd name="T51" fmla="*/ 158 h 205"/>
                  <a:gd name="T52" fmla="*/ 10 w 235"/>
                  <a:gd name="T53" fmla="*/ 124 h 205"/>
                  <a:gd name="T54" fmla="*/ 47 w 235"/>
                  <a:gd name="T55" fmla="*/ 86 h 205"/>
                  <a:gd name="T56" fmla="*/ 47 w 235"/>
                  <a:gd name="T57" fmla="*/ 83 h 205"/>
                  <a:gd name="T58" fmla="*/ 98 w 235"/>
                  <a:gd name="T59" fmla="*/ 60 h 205"/>
                  <a:gd name="T60" fmla="*/ 100 w 235"/>
                  <a:gd name="T61" fmla="*/ 55 h 205"/>
                  <a:gd name="T62" fmla="*/ 195 w 235"/>
                  <a:gd name="T63" fmla="*/ 81 h 205"/>
                  <a:gd name="T64" fmla="*/ 194 w 235"/>
                  <a:gd name="T65" fmla="*/ 92 h 205"/>
                  <a:gd name="T66" fmla="*/ 196 w 235"/>
                  <a:gd name="T67" fmla="*/ 9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205">
                    <a:moveTo>
                      <a:pt x="203" y="89"/>
                    </a:moveTo>
                    <a:lnTo>
                      <a:pt x="203" y="89"/>
                    </a:lnTo>
                    <a:cubicBezTo>
                      <a:pt x="203" y="86"/>
                      <a:pt x="203" y="84"/>
                      <a:pt x="203" y="81"/>
                    </a:cubicBezTo>
                    <a:lnTo>
                      <a:pt x="203" y="81"/>
                    </a:lnTo>
                    <a:cubicBezTo>
                      <a:pt x="203" y="23"/>
                      <a:pt x="128" y="0"/>
                      <a:pt x="95" y="48"/>
                    </a:cubicBezTo>
                    <a:lnTo>
                      <a:pt x="95" y="48"/>
                    </a:lnTo>
                    <a:cubicBezTo>
                      <a:pt x="71" y="35"/>
                      <a:pt x="41" y="51"/>
                      <a:pt x="38" y="79"/>
                    </a:cubicBezTo>
                    <a:lnTo>
                      <a:pt x="38" y="79"/>
                    </a:lnTo>
                    <a:cubicBezTo>
                      <a:pt x="16" y="83"/>
                      <a:pt x="0" y="103"/>
                      <a:pt x="2" y="126"/>
                    </a:cubicBezTo>
                    <a:lnTo>
                      <a:pt x="2" y="126"/>
                    </a:lnTo>
                    <a:cubicBezTo>
                      <a:pt x="4" y="149"/>
                      <a:pt x="23" y="166"/>
                      <a:pt x="46" y="166"/>
                    </a:cubicBezTo>
                    <a:lnTo>
                      <a:pt x="93" y="166"/>
                    </a:lnTo>
                    <a:lnTo>
                      <a:pt x="93" y="194"/>
                    </a:lnTo>
                    <a:lnTo>
                      <a:pt x="93" y="194"/>
                    </a:lnTo>
                    <a:cubicBezTo>
                      <a:pt x="93" y="200"/>
                      <a:pt x="98" y="204"/>
                      <a:pt x="104" y="204"/>
                    </a:cubicBezTo>
                    <a:lnTo>
                      <a:pt x="125" y="204"/>
                    </a:lnTo>
                    <a:lnTo>
                      <a:pt x="125" y="204"/>
                    </a:lnTo>
                    <a:cubicBezTo>
                      <a:pt x="131" y="204"/>
                      <a:pt x="135" y="200"/>
                      <a:pt x="135" y="194"/>
                    </a:cubicBezTo>
                    <a:lnTo>
                      <a:pt x="135" y="166"/>
                    </a:lnTo>
                    <a:lnTo>
                      <a:pt x="174" y="166"/>
                    </a:lnTo>
                    <a:lnTo>
                      <a:pt x="174" y="166"/>
                    </a:lnTo>
                    <a:cubicBezTo>
                      <a:pt x="216" y="166"/>
                      <a:pt x="234" y="115"/>
                      <a:pt x="203" y="89"/>
                    </a:cubicBezTo>
                    <a:close/>
                    <a:moveTo>
                      <a:pt x="127" y="194"/>
                    </a:moveTo>
                    <a:lnTo>
                      <a:pt x="127" y="194"/>
                    </a:lnTo>
                    <a:cubicBezTo>
                      <a:pt x="127" y="195"/>
                      <a:pt x="126" y="195"/>
                      <a:pt x="125" y="195"/>
                    </a:cubicBezTo>
                    <a:lnTo>
                      <a:pt x="104" y="195"/>
                    </a:lnTo>
                    <a:lnTo>
                      <a:pt x="104" y="195"/>
                    </a:lnTo>
                    <a:cubicBezTo>
                      <a:pt x="103" y="195"/>
                      <a:pt x="102" y="195"/>
                      <a:pt x="102" y="194"/>
                    </a:cubicBezTo>
                    <a:lnTo>
                      <a:pt x="102" y="135"/>
                    </a:lnTo>
                    <a:lnTo>
                      <a:pt x="74" y="135"/>
                    </a:lnTo>
                    <a:lnTo>
                      <a:pt x="113" y="85"/>
                    </a:lnTo>
                    <a:lnTo>
                      <a:pt x="113" y="85"/>
                    </a:lnTo>
                    <a:cubicBezTo>
                      <a:pt x="113" y="83"/>
                      <a:pt x="115" y="83"/>
                      <a:pt x="116" y="85"/>
                    </a:cubicBezTo>
                    <a:lnTo>
                      <a:pt x="155" y="135"/>
                    </a:lnTo>
                    <a:lnTo>
                      <a:pt x="127" y="135"/>
                    </a:lnTo>
                    <a:lnTo>
                      <a:pt x="127" y="194"/>
                    </a:lnTo>
                    <a:close/>
                    <a:moveTo>
                      <a:pt x="174" y="158"/>
                    </a:moveTo>
                    <a:lnTo>
                      <a:pt x="135" y="158"/>
                    </a:lnTo>
                    <a:lnTo>
                      <a:pt x="135" y="144"/>
                    </a:lnTo>
                    <a:lnTo>
                      <a:pt x="156" y="144"/>
                    </a:lnTo>
                    <a:lnTo>
                      <a:pt x="156" y="144"/>
                    </a:lnTo>
                    <a:cubicBezTo>
                      <a:pt x="163" y="145"/>
                      <a:pt x="167" y="136"/>
                      <a:pt x="162" y="130"/>
                    </a:cubicBezTo>
                    <a:lnTo>
                      <a:pt x="123" y="80"/>
                    </a:lnTo>
                    <a:lnTo>
                      <a:pt x="123" y="80"/>
                    </a:lnTo>
                    <a:cubicBezTo>
                      <a:pt x="119" y="74"/>
                      <a:pt x="110" y="74"/>
                      <a:pt x="106" y="80"/>
                    </a:cubicBezTo>
                    <a:lnTo>
                      <a:pt x="67" y="130"/>
                    </a:lnTo>
                    <a:lnTo>
                      <a:pt x="67" y="130"/>
                    </a:lnTo>
                    <a:cubicBezTo>
                      <a:pt x="61" y="136"/>
                      <a:pt x="66" y="145"/>
                      <a:pt x="73" y="144"/>
                    </a:cubicBezTo>
                    <a:lnTo>
                      <a:pt x="93" y="144"/>
                    </a:lnTo>
                    <a:lnTo>
                      <a:pt x="93" y="158"/>
                    </a:lnTo>
                    <a:lnTo>
                      <a:pt x="46" y="158"/>
                    </a:lnTo>
                    <a:lnTo>
                      <a:pt x="46" y="158"/>
                    </a:lnTo>
                    <a:cubicBezTo>
                      <a:pt x="27" y="158"/>
                      <a:pt x="11" y="143"/>
                      <a:pt x="10" y="124"/>
                    </a:cubicBezTo>
                    <a:lnTo>
                      <a:pt x="10" y="124"/>
                    </a:lnTo>
                    <a:cubicBezTo>
                      <a:pt x="9" y="105"/>
                      <a:pt x="24" y="89"/>
                      <a:pt x="43" y="87"/>
                    </a:cubicBezTo>
                    <a:lnTo>
                      <a:pt x="47" y="86"/>
                    </a:lnTo>
                    <a:lnTo>
                      <a:pt x="47" y="83"/>
                    </a:lnTo>
                    <a:lnTo>
                      <a:pt x="47" y="83"/>
                    </a:lnTo>
                    <a:cubicBezTo>
                      <a:pt x="47" y="58"/>
                      <a:pt x="74" y="43"/>
                      <a:pt x="94" y="57"/>
                    </a:cubicBezTo>
                    <a:lnTo>
                      <a:pt x="98" y="60"/>
                    </a:lnTo>
                    <a:lnTo>
                      <a:pt x="100" y="55"/>
                    </a:lnTo>
                    <a:lnTo>
                      <a:pt x="100" y="55"/>
                    </a:lnTo>
                    <a:cubicBezTo>
                      <a:pt x="126" y="11"/>
                      <a:pt x="195" y="29"/>
                      <a:pt x="195" y="81"/>
                    </a:cubicBezTo>
                    <a:lnTo>
                      <a:pt x="195" y="81"/>
                    </a:lnTo>
                    <a:cubicBezTo>
                      <a:pt x="195" y="84"/>
                      <a:pt x="194" y="87"/>
                      <a:pt x="194" y="90"/>
                    </a:cubicBezTo>
                    <a:lnTo>
                      <a:pt x="194" y="92"/>
                    </a:lnTo>
                    <a:lnTo>
                      <a:pt x="196" y="94"/>
                    </a:lnTo>
                    <a:lnTo>
                      <a:pt x="196" y="94"/>
                    </a:lnTo>
                    <a:cubicBezTo>
                      <a:pt x="223" y="114"/>
                      <a:pt x="209" y="158"/>
                      <a:pt x="174" y="1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024751" y="1507556"/>
              <a:ext cx="522078" cy="522078"/>
              <a:chOff x="4023978" y="1638109"/>
              <a:chExt cx="522078" cy="522078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4023978" y="1638109"/>
                <a:ext cx="522078" cy="52207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Freeform 208"/>
              <p:cNvSpPr>
                <a:spLocks noChangeArrowheads="1"/>
              </p:cNvSpPr>
              <p:nvPr/>
            </p:nvSpPr>
            <p:spPr bwMode="auto">
              <a:xfrm>
                <a:off x="4133505" y="1750727"/>
                <a:ext cx="303025" cy="296843"/>
              </a:xfrm>
              <a:custGeom>
                <a:avLst/>
                <a:gdLst>
                  <a:gd name="T0" fmla="*/ 171 w 217"/>
                  <a:gd name="T1" fmla="*/ 76 h 211"/>
                  <a:gd name="T2" fmla="*/ 171 w 217"/>
                  <a:gd name="T3" fmla="*/ 23 h 211"/>
                  <a:gd name="T4" fmla="*/ 24 w 217"/>
                  <a:gd name="T5" fmla="*/ 0 h 211"/>
                  <a:gd name="T6" fmla="*/ 0 w 217"/>
                  <a:gd name="T7" fmla="*/ 23 h 211"/>
                  <a:gd name="T8" fmla="*/ 0 w 217"/>
                  <a:gd name="T9" fmla="*/ 107 h 211"/>
                  <a:gd name="T10" fmla="*/ 26 w 217"/>
                  <a:gd name="T11" fmla="*/ 130 h 211"/>
                  <a:gd name="T12" fmla="*/ 76 w 217"/>
                  <a:gd name="T13" fmla="*/ 130 h 211"/>
                  <a:gd name="T14" fmla="*/ 79 w 217"/>
                  <a:gd name="T15" fmla="*/ 162 h 211"/>
                  <a:gd name="T16" fmla="*/ 99 w 217"/>
                  <a:gd name="T17" fmla="*/ 181 h 211"/>
                  <a:gd name="T18" fmla="*/ 196 w 217"/>
                  <a:gd name="T19" fmla="*/ 210 h 211"/>
                  <a:gd name="T20" fmla="*/ 197 w 217"/>
                  <a:gd name="T21" fmla="*/ 181 h 211"/>
                  <a:gd name="T22" fmla="*/ 216 w 217"/>
                  <a:gd name="T23" fmla="*/ 162 h 211"/>
                  <a:gd name="T24" fmla="*/ 216 w 217"/>
                  <a:gd name="T25" fmla="*/ 96 h 211"/>
                  <a:gd name="T26" fmla="*/ 74 w 217"/>
                  <a:gd name="T27" fmla="*/ 122 h 211"/>
                  <a:gd name="T28" fmla="*/ 34 w 217"/>
                  <a:gd name="T29" fmla="*/ 122 h 211"/>
                  <a:gd name="T30" fmla="*/ 24 w 217"/>
                  <a:gd name="T31" fmla="*/ 122 h 211"/>
                  <a:gd name="T32" fmla="*/ 9 w 217"/>
                  <a:gd name="T33" fmla="*/ 23 h 211"/>
                  <a:gd name="T34" fmla="*/ 24 w 217"/>
                  <a:gd name="T35" fmla="*/ 8 h 211"/>
                  <a:gd name="T36" fmla="*/ 147 w 217"/>
                  <a:gd name="T37" fmla="*/ 8 h 211"/>
                  <a:gd name="T38" fmla="*/ 163 w 217"/>
                  <a:gd name="T39" fmla="*/ 107 h 211"/>
                  <a:gd name="T40" fmla="*/ 147 w 217"/>
                  <a:gd name="T41" fmla="*/ 122 h 211"/>
                  <a:gd name="T42" fmla="*/ 208 w 217"/>
                  <a:gd name="T43" fmla="*/ 162 h 211"/>
                  <a:gd name="T44" fmla="*/ 197 w 217"/>
                  <a:gd name="T45" fmla="*/ 173 h 211"/>
                  <a:gd name="T46" fmla="*/ 188 w 217"/>
                  <a:gd name="T47" fmla="*/ 194 h 211"/>
                  <a:gd name="T48" fmla="*/ 99 w 217"/>
                  <a:gd name="T49" fmla="*/ 173 h 211"/>
                  <a:gd name="T50" fmla="*/ 87 w 217"/>
                  <a:gd name="T51" fmla="*/ 162 h 211"/>
                  <a:gd name="T52" fmla="*/ 147 w 217"/>
                  <a:gd name="T53" fmla="*/ 130 h 211"/>
                  <a:gd name="T54" fmla="*/ 171 w 217"/>
                  <a:gd name="T55" fmla="*/ 107 h 211"/>
                  <a:gd name="T56" fmla="*/ 197 w 217"/>
                  <a:gd name="T57" fmla="*/ 84 h 211"/>
                  <a:gd name="T58" fmla="*/ 208 w 217"/>
                  <a:gd name="T59" fmla="*/ 96 h 211"/>
                  <a:gd name="T60" fmla="*/ 63 w 217"/>
                  <a:gd name="T61" fmla="*/ 63 h 211"/>
                  <a:gd name="T62" fmla="*/ 46 w 217"/>
                  <a:gd name="T63" fmla="*/ 70 h 211"/>
                  <a:gd name="T64" fmla="*/ 53 w 217"/>
                  <a:gd name="T65" fmla="*/ 53 h 211"/>
                  <a:gd name="T66" fmla="*/ 63 w 217"/>
                  <a:gd name="T67" fmla="*/ 63 h 211"/>
                  <a:gd name="T68" fmla="*/ 96 w 217"/>
                  <a:gd name="T69" fmla="*/ 63 h 211"/>
                  <a:gd name="T70" fmla="*/ 79 w 217"/>
                  <a:gd name="T71" fmla="*/ 70 h 211"/>
                  <a:gd name="T72" fmla="*/ 86 w 217"/>
                  <a:gd name="T73" fmla="*/ 53 h 211"/>
                  <a:gd name="T74" fmla="*/ 128 w 217"/>
                  <a:gd name="T75" fmla="*/ 64 h 211"/>
                  <a:gd name="T76" fmla="*/ 112 w 217"/>
                  <a:gd name="T77" fmla="*/ 71 h 211"/>
                  <a:gd name="T78" fmla="*/ 119 w 217"/>
                  <a:gd name="T79" fmla="*/ 54 h 211"/>
                  <a:gd name="T80" fmla="*/ 128 w 217"/>
                  <a:gd name="T81" fmla="*/ 64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17" h="211">
                    <a:moveTo>
                      <a:pt x="197" y="76"/>
                    </a:moveTo>
                    <a:lnTo>
                      <a:pt x="171" y="76"/>
                    </a:lnTo>
                    <a:lnTo>
                      <a:pt x="171" y="23"/>
                    </a:lnTo>
                    <a:lnTo>
                      <a:pt x="171" y="23"/>
                    </a:lnTo>
                    <a:cubicBezTo>
                      <a:pt x="171" y="10"/>
                      <a:pt x="160" y="0"/>
                      <a:pt x="147" y="0"/>
                    </a:cubicBezTo>
                    <a:lnTo>
                      <a:pt x="24" y="0"/>
                    </a:lnTo>
                    <a:lnTo>
                      <a:pt x="24" y="0"/>
                    </a:lnTo>
                    <a:cubicBezTo>
                      <a:pt x="11" y="0"/>
                      <a:pt x="0" y="10"/>
                      <a:pt x="0" y="23"/>
                    </a:cubicBezTo>
                    <a:lnTo>
                      <a:pt x="0" y="107"/>
                    </a:lnTo>
                    <a:lnTo>
                      <a:pt x="0" y="107"/>
                    </a:lnTo>
                    <a:cubicBezTo>
                      <a:pt x="0" y="120"/>
                      <a:pt x="11" y="130"/>
                      <a:pt x="24" y="130"/>
                    </a:cubicBezTo>
                    <a:lnTo>
                      <a:pt x="26" y="130"/>
                    </a:lnTo>
                    <a:lnTo>
                      <a:pt x="25" y="165"/>
                    </a:lnTo>
                    <a:lnTo>
                      <a:pt x="76" y="130"/>
                    </a:lnTo>
                    <a:lnTo>
                      <a:pt x="79" y="130"/>
                    </a:lnTo>
                    <a:lnTo>
                      <a:pt x="79" y="162"/>
                    </a:lnTo>
                    <a:lnTo>
                      <a:pt x="79" y="162"/>
                    </a:lnTo>
                    <a:cubicBezTo>
                      <a:pt x="79" y="172"/>
                      <a:pt x="88" y="181"/>
                      <a:pt x="99" y="181"/>
                    </a:cubicBezTo>
                    <a:lnTo>
                      <a:pt x="155" y="181"/>
                    </a:lnTo>
                    <a:lnTo>
                      <a:pt x="196" y="210"/>
                    </a:lnTo>
                    <a:lnTo>
                      <a:pt x="196" y="181"/>
                    </a:lnTo>
                    <a:lnTo>
                      <a:pt x="197" y="181"/>
                    </a:lnTo>
                    <a:lnTo>
                      <a:pt x="197" y="181"/>
                    </a:lnTo>
                    <a:cubicBezTo>
                      <a:pt x="207" y="181"/>
                      <a:pt x="216" y="172"/>
                      <a:pt x="216" y="162"/>
                    </a:cubicBezTo>
                    <a:lnTo>
                      <a:pt x="216" y="96"/>
                    </a:lnTo>
                    <a:lnTo>
                      <a:pt x="216" y="96"/>
                    </a:lnTo>
                    <a:cubicBezTo>
                      <a:pt x="216" y="85"/>
                      <a:pt x="207" y="76"/>
                      <a:pt x="197" y="76"/>
                    </a:cubicBezTo>
                    <a:close/>
                    <a:moveTo>
                      <a:pt x="74" y="122"/>
                    </a:moveTo>
                    <a:lnTo>
                      <a:pt x="34" y="149"/>
                    </a:lnTo>
                    <a:lnTo>
                      <a:pt x="34" y="122"/>
                    </a:lnTo>
                    <a:lnTo>
                      <a:pt x="24" y="122"/>
                    </a:lnTo>
                    <a:lnTo>
                      <a:pt x="24" y="122"/>
                    </a:lnTo>
                    <a:cubicBezTo>
                      <a:pt x="16" y="122"/>
                      <a:pt x="9" y="115"/>
                      <a:pt x="9" y="107"/>
                    </a:cubicBezTo>
                    <a:lnTo>
                      <a:pt x="9" y="23"/>
                    </a:lnTo>
                    <a:lnTo>
                      <a:pt x="9" y="23"/>
                    </a:lnTo>
                    <a:cubicBezTo>
                      <a:pt x="9" y="15"/>
                      <a:pt x="16" y="8"/>
                      <a:pt x="24" y="8"/>
                    </a:cubicBezTo>
                    <a:lnTo>
                      <a:pt x="147" y="8"/>
                    </a:lnTo>
                    <a:lnTo>
                      <a:pt x="147" y="8"/>
                    </a:lnTo>
                    <a:cubicBezTo>
                      <a:pt x="156" y="8"/>
                      <a:pt x="163" y="15"/>
                      <a:pt x="163" y="23"/>
                    </a:cubicBezTo>
                    <a:lnTo>
                      <a:pt x="163" y="107"/>
                    </a:lnTo>
                    <a:lnTo>
                      <a:pt x="163" y="107"/>
                    </a:lnTo>
                    <a:cubicBezTo>
                      <a:pt x="163" y="115"/>
                      <a:pt x="156" y="122"/>
                      <a:pt x="147" y="122"/>
                    </a:cubicBezTo>
                    <a:lnTo>
                      <a:pt x="74" y="122"/>
                    </a:lnTo>
                    <a:close/>
                    <a:moveTo>
                      <a:pt x="208" y="162"/>
                    </a:moveTo>
                    <a:lnTo>
                      <a:pt x="208" y="162"/>
                    </a:lnTo>
                    <a:cubicBezTo>
                      <a:pt x="208" y="168"/>
                      <a:pt x="203" y="173"/>
                      <a:pt x="197" y="173"/>
                    </a:cubicBezTo>
                    <a:lnTo>
                      <a:pt x="188" y="173"/>
                    </a:lnTo>
                    <a:lnTo>
                      <a:pt x="188" y="194"/>
                    </a:lnTo>
                    <a:lnTo>
                      <a:pt x="157" y="173"/>
                    </a:lnTo>
                    <a:lnTo>
                      <a:pt x="99" y="173"/>
                    </a:lnTo>
                    <a:lnTo>
                      <a:pt x="99" y="173"/>
                    </a:lnTo>
                    <a:cubicBezTo>
                      <a:pt x="93" y="173"/>
                      <a:pt x="87" y="168"/>
                      <a:pt x="87" y="162"/>
                    </a:cubicBezTo>
                    <a:lnTo>
                      <a:pt x="87" y="130"/>
                    </a:lnTo>
                    <a:lnTo>
                      <a:pt x="147" y="130"/>
                    </a:lnTo>
                    <a:lnTo>
                      <a:pt x="147" y="130"/>
                    </a:lnTo>
                    <a:cubicBezTo>
                      <a:pt x="160" y="130"/>
                      <a:pt x="171" y="120"/>
                      <a:pt x="171" y="107"/>
                    </a:cubicBezTo>
                    <a:lnTo>
                      <a:pt x="171" y="84"/>
                    </a:lnTo>
                    <a:lnTo>
                      <a:pt x="197" y="84"/>
                    </a:lnTo>
                    <a:lnTo>
                      <a:pt x="197" y="84"/>
                    </a:lnTo>
                    <a:cubicBezTo>
                      <a:pt x="203" y="84"/>
                      <a:pt x="208" y="89"/>
                      <a:pt x="208" y="96"/>
                    </a:cubicBezTo>
                    <a:lnTo>
                      <a:pt x="208" y="162"/>
                    </a:lnTo>
                    <a:close/>
                    <a:moveTo>
                      <a:pt x="63" y="63"/>
                    </a:moveTo>
                    <a:lnTo>
                      <a:pt x="63" y="63"/>
                    </a:lnTo>
                    <a:cubicBezTo>
                      <a:pt x="63" y="72"/>
                      <a:pt x="52" y="76"/>
                      <a:pt x="46" y="70"/>
                    </a:cubicBezTo>
                    <a:lnTo>
                      <a:pt x="46" y="70"/>
                    </a:lnTo>
                    <a:cubicBezTo>
                      <a:pt x="40" y="64"/>
                      <a:pt x="44" y="53"/>
                      <a:pt x="53" y="53"/>
                    </a:cubicBezTo>
                    <a:lnTo>
                      <a:pt x="53" y="53"/>
                    </a:lnTo>
                    <a:cubicBezTo>
                      <a:pt x="58" y="53"/>
                      <a:pt x="63" y="58"/>
                      <a:pt x="63" y="63"/>
                    </a:cubicBezTo>
                    <a:close/>
                    <a:moveTo>
                      <a:pt x="96" y="63"/>
                    </a:moveTo>
                    <a:lnTo>
                      <a:pt x="96" y="63"/>
                    </a:lnTo>
                    <a:cubicBezTo>
                      <a:pt x="96" y="72"/>
                      <a:pt x="85" y="76"/>
                      <a:pt x="79" y="70"/>
                    </a:cubicBezTo>
                    <a:lnTo>
                      <a:pt x="79" y="70"/>
                    </a:lnTo>
                    <a:cubicBezTo>
                      <a:pt x="72" y="64"/>
                      <a:pt x="77" y="53"/>
                      <a:pt x="86" y="53"/>
                    </a:cubicBezTo>
                    <a:lnTo>
                      <a:pt x="86" y="53"/>
                    </a:lnTo>
                    <a:cubicBezTo>
                      <a:pt x="91" y="53"/>
                      <a:pt x="96" y="58"/>
                      <a:pt x="96" y="63"/>
                    </a:cubicBezTo>
                    <a:close/>
                    <a:moveTo>
                      <a:pt x="128" y="64"/>
                    </a:moveTo>
                    <a:lnTo>
                      <a:pt x="128" y="64"/>
                    </a:lnTo>
                    <a:cubicBezTo>
                      <a:pt x="128" y="73"/>
                      <a:pt x="118" y="77"/>
                      <a:pt x="112" y="71"/>
                    </a:cubicBezTo>
                    <a:lnTo>
                      <a:pt x="112" y="71"/>
                    </a:lnTo>
                    <a:cubicBezTo>
                      <a:pt x="106" y="65"/>
                      <a:pt x="110" y="54"/>
                      <a:pt x="119" y="54"/>
                    </a:cubicBezTo>
                    <a:lnTo>
                      <a:pt x="119" y="54"/>
                    </a:lnTo>
                    <a:cubicBezTo>
                      <a:pt x="124" y="54"/>
                      <a:pt x="128" y="59"/>
                      <a:pt x="128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827118" y="2976088"/>
              <a:ext cx="522078" cy="522078"/>
              <a:chOff x="4826345" y="3106641"/>
              <a:chExt cx="522078" cy="522078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4826345" y="3106641"/>
                <a:ext cx="522078" cy="52207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Freeform 230"/>
              <p:cNvSpPr>
                <a:spLocks noChangeArrowheads="1"/>
              </p:cNvSpPr>
              <p:nvPr/>
            </p:nvSpPr>
            <p:spPr bwMode="auto">
              <a:xfrm>
                <a:off x="4951331" y="3253271"/>
                <a:ext cx="272106" cy="228818"/>
              </a:xfrm>
              <a:custGeom>
                <a:avLst/>
                <a:gdLst>
                  <a:gd name="T0" fmla="*/ 40 w 196"/>
                  <a:gd name="T1" fmla="*/ 81 h 163"/>
                  <a:gd name="T2" fmla="*/ 40 w 196"/>
                  <a:gd name="T3" fmla="*/ 5 h 163"/>
                  <a:gd name="T4" fmla="*/ 40 w 196"/>
                  <a:gd name="T5" fmla="*/ 5 h 163"/>
                  <a:gd name="T6" fmla="*/ 32 w 196"/>
                  <a:gd name="T7" fmla="*/ 5 h 163"/>
                  <a:gd name="T8" fmla="*/ 32 w 196"/>
                  <a:gd name="T9" fmla="*/ 81 h 163"/>
                  <a:gd name="T10" fmla="*/ 32 w 196"/>
                  <a:gd name="T11" fmla="*/ 81 h 163"/>
                  <a:gd name="T12" fmla="*/ 32 w 196"/>
                  <a:gd name="T13" fmla="*/ 137 h 163"/>
                  <a:gd name="T14" fmla="*/ 32 w 196"/>
                  <a:gd name="T15" fmla="*/ 157 h 163"/>
                  <a:gd name="T16" fmla="*/ 32 w 196"/>
                  <a:gd name="T17" fmla="*/ 157 h 163"/>
                  <a:gd name="T18" fmla="*/ 40 w 196"/>
                  <a:gd name="T19" fmla="*/ 157 h 163"/>
                  <a:gd name="T20" fmla="*/ 40 w 196"/>
                  <a:gd name="T21" fmla="*/ 137 h 163"/>
                  <a:gd name="T22" fmla="*/ 40 w 196"/>
                  <a:gd name="T23" fmla="*/ 137 h 163"/>
                  <a:gd name="T24" fmla="*/ 40 w 196"/>
                  <a:gd name="T25" fmla="*/ 81 h 163"/>
                  <a:gd name="T26" fmla="*/ 37 w 196"/>
                  <a:gd name="T27" fmla="*/ 129 h 163"/>
                  <a:gd name="T28" fmla="*/ 37 w 196"/>
                  <a:gd name="T29" fmla="*/ 129 h 163"/>
                  <a:gd name="T30" fmla="*/ 23 w 196"/>
                  <a:gd name="T31" fmla="*/ 95 h 163"/>
                  <a:gd name="T32" fmla="*/ 23 w 196"/>
                  <a:gd name="T33" fmla="*/ 95 h 163"/>
                  <a:gd name="T34" fmla="*/ 57 w 196"/>
                  <a:gd name="T35" fmla="*/ 109 h 163"/>
                  <a:gd name="T36" fmla="*/ 57 w 196"/>
                  <a:gd name="T37" fmla="*/ 109 h 163"/>
                  <a:gd name="T38" fmla="*/ 37 w 196"/>
                  <a:gd name="T39" fmla="*/ 129 h 163"/>
                  <a:gd name="T40" fmla="*/ 163 w 196"/>
                  <a:gd name="T41" fmla="*/ 64 h 163"/>
                  <a:gd name="T42" fmla="*/ 163 w 196"/>
                  <a:gd name="T43" fmla="*/ 5 h 163"/>
                  <a:gd name="T44" fmla="*/ 163 w 196"/>
                  <a:gd name="T45" fmla="*/ 5 h 163"/>
                  <a:gd name="T46" fmla="*/ 154 w 196"/>
                  <a:gd name="T47" fmla="*/ 5 h 163"/>
                  <a:gd name="T48" fmla="*/ 154 w 196"/>
                  <a:gd name="T49" fmla="*/ 64 h 163"/>
                  <a:gd name="T50" fmla="*/ 154 w 196"/>
                  <a:gd name="T51" fmla="*/ 64 h 163"/>
                  <a:gd name="T52" fmla="*/ 154 w 196"/>
                  <a:gd name="T53" fmla="*/ 120 h 163"/>
                  <a:gd name="T54" fmla="*/ 154 w 196"/>
                  <a:gd name="T55" fmla="*/ 157 h 163"/>
                  <a:gd name="T56" fmla="*/ 154 w 196"/>
                  <a:gd name="T57" fmla="*/ 157 h 163"/>
                  <a:gd name="T58" fmla="*/ 163 w 196"/>
                  <a:gd name="T59" fmla="*/ 157 h 163"/>
                  <a:gd name="T60" fmla="*/ 163 w 196"/>
                  <a:gd name="T61" fmla="*/ 121 h 163"/>
                  <a:gd name="T62" fmla="*/ 163 w 196"/>
                  <a:gd name="T63" fmla="*/ 121 h 163"/>
                  <a:gd name="T64" fmla="*/ 163 w 196"/>
                  <a:gd name="T65" fmla="*/ 64 h 163"/>
                  <a:gd name="T66" fmla="*/ 159 w 196"/>
                  <a:gd name="T67" fmla="*/ 112 h 163"/>
                  <a:gd name="T68" fmla="*/ 159 w 196"/>
                  <a:gd name="T69" fmla="*/ 112 h 163"/>
                  <a:gd name="T70" fmla="*/ 144 w 196"/>
                  <a:gd name="T71" fmla="*/ 78 h 163"/>
                  <a:gd name="T72" fmla="*/ 144 w 196"/>
                  <a:gd name="T73" fmla="*/ 78 h 163"/>
                  <a:gd name="T74" fmla="*/ 179 w 196"/>
                  <a:gd name="T75" fmla="*/ 92 h 163"/>
                  <a:gd name="T76" fmla="*/ 179 w 196"/>
                  <a:gd name="T77" fmla="*/ 92 h 163"/>
                  <a:gd name="T78" fmla="*/ 159 w 196"/>
                  <a:gd name="T79" fmla="*/ 112 h 163"/>
                  <a:gd name="T80" fmla="*/ 101 w 196"/>
                  <a:gd name="T81" fmla="*/ 20 h 163"/>
                  <a:gd name="T82" fmla="*/ 101 w 196"/>
                  <a:gd name="T83" fmla="*/ 5 h 163"/>
                  <a:gd name="T84" fmla="*/ 101 w 196"/>
                  <a:gd name="T85" fmla="*/ 5 h 163"/>
                  <a:gd name="T86" fmla="*/ 93 w 196"/>
                  <a:gd name="T87" fmla="*/ 5 h 163"/>
                  <a:gd name="T88" fmla="*/ 93 w 196"/>
                  <a:gd name="T89" fmla="*/ 20 h 163"/>
                  <a:gd name="T90" fmla="*/ 93 w 196"/>
                  <a:gd name="T91" fmla="*/ 20 h 163"/>
                  <a:gd name="T92" fmla="*/ 93 w 196"/>
                  <a:gd name="T93" fmla="*/ 76 h 163"/>
                  <a:gd name="T94" fmla="*/ 93 w 196"/>
                  <a:gd name="T95" fmla="*/ 157 h 163"/>
                  <a:gd name="T96" fmla="*/ 93 w 196"/>
                  <a:gd name="T97" fmla="*/ 157 h 163"/>
                  <a:gd name="T98" fmla="*/ 101 w 196"/>
                  <a:gd name="T99" fmla="*/ 157 h 163"/>
                  <a:gd name="T100" fmla="*/ 101 w 196"/>
                  <a:gd name="T101" fmla="*/ 76 h 163"/>
                  <a:gd name="T102" fmla="*/ 101 w 196"/>
                  <a:gd name="T103" fmla="*/ 76 h 163"/>
                  <a:gd name="T104" fmla="*/ 101 w 196"/>
                  <a:gd name="T105" fmla="*/ 20 h 163"/>
                  <a:gd name="T106" fmla="*/ 98 w 196"/>
                  <a:gd name="T107" fmla="*/ 68 h 163"/>
                  <a:gd name="T108" fmla="*/ 98 w 196"/>
                  <a:gd name="T109" fmla="*/ 68 h 163"/>
                  <a:gd name="T110" fmla="*/ 83 w 196"/>
                  <a:gd name="T111" fmla="*/ 34 h 163"/>
                  <a:gd name="T112" fmla="*/ 83 w 196"/>
                  <a:gd name="T113" fmla="*/ 34 h 163"/>
                  <a:gd name="T114" fmla="*/ 118 w 196"/>
                  <a:gd name="T115" fmla="*/ 48 h 163"/>
                  <a:gd name="T116" fmla="*/ 118 w 196"/>
                  <a:gd name="T117" fmla="*/ 48 h 163"/>
                  <a:gd name="T118" fmla="*/ 98 w 196"/>
                  <a:gd name="T119" fmla="*/ 6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6" h="163">
                    <a:moveTo>
                      <a:pt x="40" y="81"/>
                    </a:moveTo>
                    <a:lnTo>
                      <a:pt x="40" y="5"/>
                    </a:lnTo>
                    <a:lnTo>
                      <a:pt x="40" y="5"/>
                    </a:lnTo>
                    <a:cubicBezTo>
                      <a:pt x="40" y="0"/>
                      <a:pt x="32" y="0"/>
                      <a:pt x="32" y="5"/>
                    </a:cubicBezTo>
                    <a:lnTo>
                      <a:pt x="32" y="81"/>
                    </a:lnTo>
                    <a:lnTo>
                      <a:pt x="32" y="81"/>
                    </a:lnTo>
                    <a:cubicBezTo>
                      <a:pt x="0" y="87"/>
                      <a:pt x="0" y="132"/>
                      <a:pt x="32" y="137"/>
                    </a:cubicBezTo>
                    <a:lnTo>
                      <a:pt x="32" y="157"/>
                    </a:lnTo>
                    <a:lnTo>
                      <a:pt x="32" y="157"/>
                    </a:lnTo>
                    <a:cubicBezTo>
                      <a:pt x="32" y="162"/>
                      <a:pt x="40" y="162"/>
                      <a:pt x="40" y="157"/>
                    </a:cubicBezTo>
                    <a:lnTo>
                      <a:pt x="40" y="137"/>
                    </a:lnTo>
                    <a:lnTo>
                      <a:pt x="40" y="137"/>
                    </a:lnTo>
                    <a:cubicBezTo>
                      <a:pt x="73" y="133"/>
                      <a:pt x="73" y="85"/>
                      <a:pt x="40" y="81"/>
                    </a:cubicBezTo>
                    <a:close/>
                    <a:moveTo>
                      <a:pt x="37" y="129"/>
                    </a:moveTo>
                    <a:lnTo>
                      <a:pt x="37" y="129"/>
                    </a:lnTo>
                    <a:cubicBezTo>
                      <a:pt x="19" y="129"/>
                      <a:pt x="10" y="108"/>
                      <a:pt x="23" y="95"/>
                    </a:cubicBezTo>
                    <a:lnTo>
                      <a:pt x="23" y="95"/>
                    </a:lnTo>
                    <a:cubicBezTo>
                      <a:pt x="35" y="82"/>
                      <a:pt x="57" y="91"/>
                      <a:pt x="57" y="109"/>
                    </a:cubicBezTo>
                    <a:lnTo>
                      <a:pt x="57" y="109"/>
                    </a:lnTo>
                    <a:cubicBezTo>
                      <a:pt x="57" y="120"/>
                      <a:pt x="48" y="129"/>
                      <a:pt x="37" y="129"/>
                    </a:cubicBezTo>
                    <a:close/>
                    <a:moveTo>
                      <a:pt x="163" y="64"/>
                    </a:moveTo>
                    <a:lnTo>
                      <a:pt x="163" y="5"/>
                    </a:lnTo>
                    <a:lnTo>
                      <a:pt x="163" y="5"/>
                    </a:lnTo>
                    <a:cubicBezTo>
                      <a:pt x="163" y="0"/>
                      <a:pt x="154" y="0"/>
                      <a:pt x="154" y="5"/>
                    </a:cubicBezTo>
                    <a:lnTo>
                      <a:pt x="154" y="64"/>
                    </a:lnTo>
                    <a:lnTo>
                      <a:pt x="154" y="64"/>
                    </a:lnTo>
                    <a:cubicBezTo>
                      <a:pt x="122" y="69"/>
                      <a:pt x="122" y="116"/>
                      <a:pt x="154" y="120"/>
                    </a:cubicBezTo>
                    <a:lnTo>
                      <a:pt x="154" y="157"/>
                    </a:lnTo>
                    <a:lnTo>
                      <a:pt x="154" y="157"/>
                    </a:lnTo>
                    <a:cubicBezTo>
                      <a:pt x="154" y="162"/>
                      <a:pt x="163" y="162"/>
                      <a:pt x="163" y="157"/>
                    </a:cubicBezTo>
                    <a:lnTo>
                      <a:pt x="163" y="121"/>
                    </a:lnTo>
                    <a:lnTo>
                      <a:pt x="163" y="121"/>
                    </a:lnTo>
                    <a:cubicBezTo>
                      <a:pt x="195" y="116"/>
                      <a:pt x="195" y="69"/>
                      <a:pt x="163" y="64"/>
                    </a:cubicBezTo>
                    <a:close/>
                    <a:moveTo>
                      <a:pt x="159" y="112"/>
                    </a:moveTo>
                    <a:lnTo>
                      <a:pt x="159" y="112"/>
                    </a:lnTo>
                    <a:cubicBezTo>
                      <a:pt x="141" y="112"/>
                      <a:pt x="132" y="91"/>
                      <a:pt x="144" y="78"/>
                    </a:cubicBezTo>
                    <a:lnTo>
                      <a:pt x="144" y="78"/>
                    </a:lnTo>
                    <a:cubicBezTo>
                      <a:pt x="157" y="66"/>
                      <a:pt x="179" y="75"/>
                      <a:pt x="179" y="92"/>
                    </a:cubicBezTo>
                    <a:lnTo>
                      <a:pt x="179" y="92"/>
                    </a:lnTo>
                    <a:cubicBezTo>
                      <a:pt x="179" y="104"/>
                      <a:pt x="170" y="112"/>
                      <a:pt x="159" y="112"/>
                    </a:cubicBezTo>
                    <a:close/>
                    <a:moveTo>
                      <a:pt x="101" y="20"/>
                    </a:moveTo>
                    <a:lnTo>
                      <a:pt x="101" y="5"/>
                    </a:lnTo>
                    <a:lnTo>
                      <a:pt x="101" y="5"/>
                    </a:lnTo>
                    <a:cubicBezTo>
                      <a:pt x="101" y="0"/>
                      <a:pt x="93" y="0"/>
                      <a:pt x="93" y="5"/>
                    </a:cubicBezTo>
                    <a:lnTo>
                      <a:pt x="93" y="20"/>
                    </a:lnTo>
                    <a:lnTo>
                      <a:pt x="93" y="20"/>
                    </a:lnTo>
                    <a:cubicBezTo>
                      <a:pt x="61" y="25"/>
                      <a:pt x="61" y="71"/>
                      <a:pt x="93" y="76"/>
                    </a:cubicBezTo>
                    <a:lnTo>
                      <a:pt x="93" y="157"/>
                    </a:lnTo>
                    <a:lnTo>
                      <a:pt x="93" y="157"/>
                    </a:lnTo>
                    <a:cubicBezTo>
                      <a:pt x="93" y="162"/>
                      <a:pt x="101" y="162"/>
                      <a:pt x="101" y="157"/>
                    </a:cubicBezTo>
                    <a:lnTo>
                      <a:pt x="101" y="76"/>
                    </a:lnTo>
                    <a:lnTo>
                      <a:pt x="101" y="76"/>
                    </a:lnTo>
                    <a:cubicBezTo>
                      <a:pt x="134" y="72"/>
                      <a:pt x="134" y="25"/>
                      <a:pt x="101" y="20"/>
                    </a:cubicBezTo>
                    <a:close/>
                    <a:moveTo>
                      <a:pt x="98" y="68"/>
                    </a:moveTo>
                    <a:lnTo>
                      <a:pt x="98" y="68"/>
                    </a:lnTo>
                    <a:cubicBezTo>
                      <a:pt x="80" y="68"/>
                      <a:pt x="71" y="46"/>
                      <a:pt x="83" y="34"/>
                    </a:cubicBezTo>
                    <a:lnTo>
                      <a:pt x="83" y="34"/>
                    </a:lnTo>
                    <a:cubicBezTo>
                      <a:pt x="96" y="21"/>
                      <a:pt x="118" y="30"/>
                      <a:pt x="118" y="48"/>
                    </a:cubicBezTo>
                    <a:lnTo>
                      <a:pt x="118" y="48"/>
                    </a:lnTo>
                    <a:cubicBezTo>
                      <a:pt x="118" y="59"/>
                      <a:pt x="109" y="68"/>
                      <a:pt x="98" y="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764918" y="54092"/>
              <a:ext cx="522078" cy="522078"/>
              <a:chOff x="4764145" y="184645"/>
              <a:chExt cx="522078" cy="522078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764145" y="184645"/>
                <a:ext cx="522078" cy="52207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Freeform 219"/>
              <p:cNvSpPr>
                <a:spLocks noChangeArrowheads="1"/>
              </p:cNvSpPr>
              <p:nvPr/>
            </p:nvSpPr>
            <p:spPr bwMode="auto">
              <a:xfrm>
                <a:off x="4904593" y="294170"/>
                <a:ext cx="241183" cy="303028"/>
              </a:xfrm>
              <a:custGeom>
                <a:avLst/>
                <a:gdLst>
                  <a:gd name="T0" fmla="*/ 29 w 174"/>
                  <a:gd name="T1" fmla="*/ 214 h 215"/>
                  <a:gd name="T2" fmla="*/ 0 w 174"/>
                  <a:gd name="T3" fmla="*/ 185 h 215"/>
                  <a:gd name="T4" fmla="*/ 0 w 174"/>
                  <a:gd name="T5" fmla="*/ 114 h 215"/>
                  <a:gd name="T6" fmla="*/ 121 w 174"/>
                  <a:gd name="T7" fmla="*/ 84 h 215"/>
                  <a:gd name="T8" fmla="*/ 121 w 174"/>
                  <a:gd name="T9" fmla="*/ 60 h 215"/>
                  <a:gd name="T10" fmla="*/ 87 w 174"/>
                  <a:gd name="T11" fmla="*/ 25 h 215"/>
                  <a:gd name="T12" fmla="*/ 52 w 174"/>
                  <a:gd name="T13" fmla="*/ 68 h 215"/>
                  <a:gd name="T14" fmla="*/ 27 w 174"/>
                  <a:gd name="T15" fmla="*/ 60 h 215"/>
                  <a:gd name="T16" fmla="*/ 87 w 174"/>
                  <a:gd name="T17" fmla="*/ 0 h 215"/>
                  <a:gd name="T18" fmla="*/ 146 w 174"/>
                  <a:gd name="T19" fmla="*/ 60 h 215"/>
                  <a:gd name="T20" fmla="*/ 146 w 174"/>
                  <a:gd name="T21" fmla="*/ 84 h 215"/>
                  <a:gd name="T22" fmla="*/ 173 w 174"/>
                  <a:gd name="T23" fmla="*/ 185 h 215"/>
                  <a:gd name="T24" fmla="*/ 144 w 174"/>
                  <a:gd name="T25" fmla="*/ 214 h 215"/>
                  <a:gd name="T26" fmla="*/ 29 w 174"/>
                  <a:gd name="T27" fmla="*/ 93 h 215"/>
                  <a:gd name="T28" fmla="*/ 8 w 174"/>
                  <a:gd name="T29" fmla="*/ 185 h 215"/>
                  <a:gd name="T30" fmla="*/ 29 w 174"/>
                  <a:gd name="T31" fmla="*/ 206 h 215"/>
                  <a:gd name="T32" fmla="*/ 144 w 174"/>
                  <a:gd name="T33" fmla="*/ 206 h 215"/>
                  <a:gd name="T34" fmla="*/ 165 w 174"/>
                  <a:gd name="T35" fmla="*/ 114 h 215"/>
                  <a:gd name="T36" fmla="*/ 144 w 174"/>
                  <a:gd name="T37" fmla="*/ 93 h 215"/>
                  <a:gd name="T38" fmla="*/ 137 w 174"/>
                  <a:gd name="T39" fmla="*/ 60 h 215"/>
                  <a:gd name="T40" fmla="*/ 88 w 174"/>
                  <a:gd name="T41" fmla="*/ 8 h 215"/>
                  <a:gd name="T42" fmla="*/ 36 w 174"/>
                  <a:gd name="T43" fmla="*/ 59 h 215"/>
                  <a:gd name="T44" fmla="*/ 44 w 174"/>
                  <a:gd name="T45" fmla="*/ 59 h 215"/>
                  <a:gd name="T46" fmla="*/ 88 w 174"/>
                  <a:gd name="T47" fmla="*/ 17 h 215"/>
                  <a:gd name="T48" fmla="*/ 129 w 174"/>
                  <a:gd name="T49" fmla="*/ 93 h 215"/>
                  <a:gd name="T50" fmla="*/ 87 w 174"/>
                  <a:gd name="T51" fmla="*/ 120 h 215"/>
                  <a:gd name="T52" fmla="*/ 77 w 174"/>
                  <a:gd name="T53" fmla="*/ 144 h 215"/>
                  <a:gd name="T54" fmla="*/ 100 w 174"/>
                  <a:gd name="T55" fmla="*/ 134 h 215"/>
                  <a:gd name="T56" fmla="*/ 87 w 174"/>
                  <a:gd name="T57" fmla="*/ 120 h 215"/>
                  <a:gd name="T58" fmla="*/ 93 w 174"/>
                  <a:gd name="T59" fmla="*/ 139 h 215"/>
                  <a:gd name="T60" fmla="*/ 87 w 174"/>
                  <a:gd name="T61" fmla="*/ 132 h 215"/>
                  <a:gd name="T62" fmla="*/ 80 w 174"/>
                  <a:gd name="T63" fmla="*/ 139 h 215"/>
                  <a:gd name="T64" fmla="*/ 80 w 174"/>
                  <a:gd name="T65" fmla="*/ 171 h 215"/>
                  <a:gd name="T66" fmla="*/ 87 w 174"/>
                  <a:gd name="T67" fmla="*/ 178 h 215"/>
                  <a:gd name="T68" fmla="*/ 93 w 174"/>
                  <a:gd name="T69" fmla="*/ 17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4" h="215">
                    <a:moveTo>
                      <a:pt x="144" y="214"/>
                    </a:moveTo>
                    <a:lnTo>
                      <a:pt x="29" y="214"/>
                    </a:lnTo>
                    <a:lnTo>
                      <a:pt x="29" y="214"/>
                    </a:lnTo>
                    <a:cubicBezTo>
                      <a:pt x="13" y="214"/>
                      <a:pt x="0" y="201"/>
                      <a:pt x="0" y="185"/>
                    </a:cubicBezTo>
                    <a:lnTo>
                      <a:pt x="0" y="114"/>
                    </a:lnTo>
                    <a:lnTo>
                      <a:pt x="0" y="114"/>
                    </a:lnTo>
                    <a:cubicBezTo>
                      <a:pt x="0" y="97"/>
                      <a:pt x="13" y="84"/>
                      <a:pt x="29" y="84"/>
                    </a:cubicBezTo>
                    <a:lnTo>
                      <a:pt x="121" y="84"/>
                    </a:lnTo>
                    <a:lnTo>
                      <a:pt x="121" y="60"/>
                    </a:lnTo>
                    <a:lnTo>
                      <a:pt x="121" y="60"/>
                    </a:lnTo>
                    <a:cubicBezTo>
                      <a:pt x="121" y="41"/>
                      <a:pt x="105" y="25"/>
                      <a:pt x="87" y="25"/>
                    </a:cubicBezTo>
                    <a:lnTo>
                      <a:pt x="87" y="25"/>
                    </a:lnTo>
                    <a:cubicBezTo>
                      <a:pt x="68" y="25"/>
                      <a:pt x="52" y="41"/>
                      <a:pt x="52" y="60"/>
                    </a:cubicBezTo>
                    <a:lnTo>
                      <a:pt x="52" y="68"/>
                    </a:lnTo>
                    <a:lnTo>
                      <a:pt x="27" y="68"/>
                    </a:lnTo>
                    <a:lnTo>
                      <a:pt x="27" y="60"/>
                    </a:lnTo>
                    <a:lnTo>
                      <a:pt x="27" y="60"/>
                    </a:lnTo>
                    <a:cubicBezTo>
                      <a:pt x="27" y="27"/>
                      <a:pt x="54" y="0"/>
                      <a:pt x="87" y="0"/>
                    </a:cubicBezTo>
                    <a:lnTo>
                      <a:pt x="87" y="0"/>
                    </a:lnTo>
                    <a:cubicBezTo>
                      <a:pt x="119" y="0"/>
                      <a:pt x="146" y="27"/>
                      <a:pt x="146" y="60"/>
                    </a:cubicBezTo>
                    <a:lnTo>
                      <a:pt x="146" y="84"/>
                    </a:lnTo>
                    <a:lnTo>
                      <a:pt x="146" y="84"/>
                    </a:lnTo>
                    <a:cubicBezTo>
                      <a:pt x="161" y="85"/>
                      <a:pt x="173" y="98"/>
                      <a:pt x="173" y="114"/>
                    </a:cubicBezTo>
                    <a:lnTo>
                      <a:pt x="173" y="185"/>
                    </a:lnTo>
                    <a:lnTo>
                      <a:pt x="173" y="185"/>
                    </a:lnTo>
                    <a:cubicBezTo>
                      <a:pt x="173" y="201"/>
                      <a:pt x="160" y="214"/>
                      <a:pt x="144" y="214"/>
                    </a:cubicBezTo>
                    <a:close/>
                    <a:moveTo>
                      <a:pt x="29" y="93"/>
                    </a:moveTo>
                    <a:lnTo>
                      <a:pt x="29" y="93"/>
                    </a:lnTo>
                    <a:cubicBezTo>
                      <a:pt x="17" y="93"/>
                      <a:pt x="8" y="102"/>
                      <a:pt x="8" y="114"/>
                    </a:cubicBezTo>
                    <a:lnTo>
                      <a:pt x="8" y="185"/>
                    </a:lnTo>
                    <a:lnTo>
                      <a:pt x="8" y="185"/>
                    </a:lnTo>
                    <a:cubicBezTo>
                      <a:pt x="8" y="196"/>
                      <a:pt x="17" y="206"/>
                      <a:pt x="29" y="206"/>
                    </a:cubicBezTo>
                    <a:lnTo>
                      <a:pt x="144" y="206"/>
                    </a:lnTo>
                    <a:lnTo>
                      <a:pt x="144" y="206"/>
                    </a:lnTo>
                    <a:cubicBezTo>
                      <a:pt x="156" y="206"/>
                      <a:pt x="165" y="196"/>
                      <a:pt x="165" y="185"/>
                    </a:cubicBezTo>
                    <a:lnTo>
                      <a:pt x="165" y="114"/>
                    </a:lnTo>
                    <a:lnTo>
                      <a:pt x="165" y="114"/>
                    </a:lnTo>
                    <a:cubicBezTo>
                      <a:pt x="165" y="102"/>
                      <a:pt x="156" y="93"/>
                      <a:pt x="144" y="93"/>
                    </a:cubicBezTo>
                    <a:lnTo>
                      <a:pt x="137" y="93"/>
                    </a:lnTo>
                    <a:lnTo>
                      <a:pt x="137" y="60"/>
                    </a:lnTo>
                    <a:lnTo>
                      <a:pt x="137" y="60"/>
                    </a:lnTo>
                    <a:cubicBezTo>
                      <a:pt x="137" y="31"/>
                      <a:pt x="115" y="9"/>
                      <a:pt x="88" y="8"/>
                    </a:cubicBezTo>
                    <a:lnTo>
                      <a:pt x="88" y="8"/>
                    </a:lnTo>
                    <a:cubicBezTo>
                      <a:pt x="59" y="8"/>
                      <a:pt x="36" y="31"/>
                      <a:pt x="36" y="59"/>
                    </a:cubicBezTo>
                    <a:lnTo>
                      <a:pt x="44" y="59"/>
                    </a:lnTo>
                    <a:lnTo>
                      <a:pt x="44" y="59"/>
                    </a:lnTo>
                    <a:cubicBezTo>
                      <a:pt x="44" y="35"/>
                      <a:pt x="64" y="17"/>
                      <a:pt x="88" y="17"/>
                    </a:cubicBezTo>
                    <a:lnTo>
                      <a:pt x="88" y="17"/>
                    </a:lnTo>
                    <a:cubicBezTo>
                      <a:pt x="110" y="17"/>
                      <a:pt x="129" y="36"/>
                      <a:pt x="129" y="60"/>
                    </a:cubicBezTo>
                    <a:lnTo>
                      <a:pt x="129" y="93"/>
                    </a:lnTo>
                    <a:lnTo>
                      <a:pt x="29" y="93"/>
                    </a:lnTo>
                    <a:close/>
                    <a:moveTo>
                      <a:pt x="87" y="120"/>
                    </a:moveTo>
                    <a:lnTo>
                      <a:pt x="87" y="120"/>
                    </a:lnTo>
                    <a:cubicBezTo>
                      <a:pt x="74" y="120"/>
                      <a:pt x="68" y="135"/>
                      <a:pt x="77" y="144"/>
                    </a:cubicBezTo>
                    <a:lnTo>
                      <a:pt x="77" y="144"/>
                    </a:lnTo>
                    <a:cubicBezTo>
                      <a:pt x="86" y="153"/>
                      <a:pt x="100" y="147"/>
                      <a:pt x="100" y="134"/>
                    </a:cubicBezTo>
                    <a:lnTo>
                      <a:pt x="100" y="134"/>
                    </a:lnTo>
                    <a:cubicBezTo>
                      <a:pt x="100" y="126"/>
                      <a:pt x="94" y="120"/>
                      <a:pt x="87" y="120"/>
                    </a:cubicBezTo>
                    <a:close/>
                    <a:moveTo>
                      <a:pt x="93" y="139"/>
                    </a:moveTo>
                    <a:lnTo>
                      <a:pt x="93" y="139"/>
                    </a:lnTo>
                    <a:cubicBezTo>
                      <a:pt x="93" y="135"/>
                      <a:pt x="91" y="132"/>
                      <a:pt x="87" y="132"/>
                    </a:cubicBezTo>
                    <a:lnTo>
                      <a:pt x="87" y="132"/>
                    </a:lnTo>
                    <a:lnTo>
                      <a:pt x="87" y="132"/>
                    </a:lnTo>
                    <a:cubicBezTo>
                      <a:pt x="83" y="132"/>
                      <a:pt x="80" y="135"/>
                      <a:pt x="80" y="139"/>
                    </a:cubicBezTo>
                    <a:lnTo>
                      <a:pt x="80" y="171"/>
                    </a:lnTo>
                    <a:lnTo>
                      <a:pt x="80" y="171"/>
                    </a:lnTo>
                    <a:cubicBezTo>
                      <a:pt x="80" y="175"/>
                      <a:pt x="83" y="178"/>
                      <a:pt x="87" y="178"/>
                    </a:cubicBezTo>
                    <a:lnTo>
                      <a:pt x="87" y="178"/>
                    </a:lnTo>
                    <a:lnTo>
                      <a:pt x="87" y="178"/>
                    </a:lnTo>
                    <a:cubicBezTo>
                      <a:pt x="91" y="178"/>
                      <a:pt x="93" y="175"/>
                      <a:pt x="93" y="171"/>
                    </a:cubicBezTo>
                    <a:lnTo>
                      <a:pt x="93" y="1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802008" y="115188"/>
              <a:ext cx="522078" cy="522078"/>
              <a:chOff x="6801235" y="245741"/>
              <a:chExt cx="522078" cy="522078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6801235" y="245741"/>
                <a:ext cx="522078" cy="52207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Freeform 281"/>
              <p:cNvSpPr>
                <a:spLocks noChangeArrowheads="1"/>
              </p:cNvSpPr>
              <p:nvPr/>
            </p:nvSpPr>
            <p:spPr bwMode="auto">
              <a:xfrm>
                <a:off x="6910760" y="380005"/>
                <a:ext cx="303029" cy="253551"/>
              </a:xfrm>
              <a:custGeom>
                <a:avLst/>
                <a:gdLst>
                  <a:gd name="T0" fmla="*/ 213 w 214"/>
                  <a:gd name="T1" fmla="*/ 89 h 180"/>
                  <a:gd name="T2" fmla="*/ 183 w 214"/>
                  <a:gd name="T3" fmla="*/ 162 h 180"/>
                  <a:gd name="T4" fmla="*/ 174 w 214"/>
                  <a:gd name="T5" fmla="*/ 154 h 180"/>
                  <a:gd name="T6" fmla="*/ 174 w 214"/>
                  <a:gd name="T7" fmla="*/ 24 h 180"/>
                  <a:gd name="T8" fmla="*/ 183 w 214"/>
                  <a:gd name="T9" fmla="*/ 15 h 180"/>
                  <a:gd name="T10" fmla="*/ 154 w 214"/>
                  <a:gd name="T11" fmla="*/ 43 h 180"/>
                  <a:gd name="T12" fmla="*/ 145 w 214"/>
                  <a:gd name="T13" fmla="*/ 52 h 180"/>
                  <a:gd name="T14" fmla="*/ 145 w 214"/>
                  <a:gd name="T15" fmla="*/ 125 h 180"/>
                  <a:gd name="T16" fmla="*/ 154 w 214"/>
                  <a:gd name="T17" fmla="*/ 134 h 180"/>
                  <a:gd name="T18" fmla="*/ 154 w 214"/>
                  <a:gd name="T19" fmla="*/ 43 h 180"/>
                  <a:gd name="T20" fmla="*/ 131 w 214"/>
                  <a:gd name="T21" fmla="*/ 89 h 180"/>
                  <a:gd name="T22" fmla="*/ 119 w 214"/>
                  <a:gd name="T23" fmla="*/ 171 h 180"/>
                  <a:gd name="T24" fmla="*/ 107 w 214"/>
                  <a:gd name="T25" fmla="*/ 171 h 180"/>
                  <a:gd name="T26" fmla="*/ 107 w 214"/>
                  <a:gd name="T27" fmla="*/ 170 h 180"/>
                  <a:gd name="T28" fmla="*/ 61 w 214"/>
                  <a:gd name="T29" fmla="*/ 142 h 180"/>
                  <a:gd name="T30" fmla="*/ 44 w 214"/>
                  <a:gd name="T31" fmla="*/ 131 h 180"/>
                  <a:gd name="T32" fmla="*/ 21 w 214"/>
                  <a:gd name="T33" fmla="*/ 131 h 180"/>
                  <a:gd name="T34" fmla="*/ 0 w 214"/>
                  <a:gd name="T35" fmla="*/ 69 h 180"/>
                  <a:gd name="T36" fmla="*/ 21 w 214"/>
                  <a:gd name="T37" fmla="*/ 48 h 180"/>
                  <a:gd name="T38" fmla="*/ 44 w 214"/>
                  <a:gd name="T39" fmla="*/ 48 h 180"/>
                  <a:gd name="T40" fmla="*/ 103 w 214"/>
                  <a:gd name="T41" fmla="*/ 10 h 180"/>
                  <a:gd name="T42" fmla="*/ 107 w 214"/>
                  <a:gd name="T43" fmla="*/ 9 h 180"/>
                  <a:gd name="T44" fmla="*/ 107 w 214"/>
                  <a:gd name="T45" fmla="*/ 8 h 180"/>
                  <a:gd name="T46" fmla="*/ 119 w 214"/>
                  <a:gd name="T47" fmla="*/ 64 h 180"/>
                  <a:gd name="T48" fmla="*/ 131 w 214"/>
                  <a:gd name="T49" fmla="*/ 89 h 180"/>
                  <a:gd name="T50" fmla="*/ 21 w 214"/>
                  <a:gd name="T51" fmla="*/ 56 h 180"/>
                  <a:gd name="T52" fmla="*/ 9 w 214"/>
                  <a:gd name="T53" fmla="*/ 69 h 180"/>
                  <a:gd name="T54" fmla="*/ 9 w 214"/>
                  <a:gd name="T55" fmla="*/ 110 h 180"/>
                  <a:gd name="T56" fmla="*/ 36 w 214"/>
                  <a:gd name="T57" fmla="*/ 123 h 180"/>
                  <a:gd name="T58" fmla="*/ 107 w 214"/>
                  <a:gd name="T59" fmla="*/ 18 h 180"/>
                  <a:gd name="T60" fmla="*/ 47 w 214"/>
                  <a:gd name="T61" fmla="*/ 56 h 180"/>
                  <a:gd name="T62" fmla="*/ 44 w 214"/>
                  <a:gd name="T63" fmla="*/ 121 h 180"/>
                  <a:gd name="T64" fmla="*/ 65 w 214"/>
                  <a:gd name="T65" fmla="*/ 135 h 180"/>
                  <a:gd name="T66" fmla="*/ 107 w 214"/>
                  <a:gd name="T67" fmla="*/ 1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4" h="180">
                    <a:moveTo>
                      <a:pt x="213" y="89"/>
                    </a:moveTo>
                    <a:lnTo>
                      <a:pt x="213" y="89"/>
                    </a:lnTo>
                    <a:cubicBezTo>
                      <a:pt x="213" y="116"/>
                      <a:pt x="202" y="143"/>
                      <a:pt x="183" y="162"/>
                    </a:cubicBezTo>
                    <a:lnTo>
                      <a:pt x="183" y="162"/>
                    </a:lnTo>
                    <a:cubicBezTo>
                      <a:pt x="177" y="168"/>
                      <a:pt x="168" y="160"/>
                      <a:pt x="174" y="154"/>
                    </a:cubicBezTo>
                    <a:lnTo>
                      <a:pt x="174" y="154"/>
                    </a:lnTo>
                    <a:cubicBezTo>
                      <a:pt x="210" y="118"/>
                      <a:pt x="210" y="59"/>
                      <a:pt x="174" y="24"/>
                    </a:cubicBezTo>
                    <a:lnTo>
                      <a:pt x="174" y="24"/>
                    </a:lnTo>
                    <a:cubicBezTo>
                      <a:pt x="168" y="18"/>
                      <a:pt x="177" y="9"/>
                      <a:pt x="183" y="15"/>
                    </a:cubicBezTo>
                    <a:lnTo>
                      <a:pt x="183" y="15"/>
                    </a:lnTo>
                    <a:cubicBezTo>
                      <a:pt x="202" y="34"/>
                      <a:pt x="213" y="61"/>
                      <a:pt x="213" y="89"/>
                    </a:cubicBezTo>
                    <a:close/>
                    <a:moveTo>
                      <a:pt x="154" y="43"/>
                    </a:moveTo>
                    <a:lnTo>
                      <a:pt x="154" y="43"/>
                    </a:lnTo>
                    <a:cubicBezTo>
                      <a:pt x="148" y="37"/>
                      <a:pt x="139" y="46"/>
                      <a:pt x="145" y="52"/>
                    </a:cubicBezTo>
                    <a:lnTo>
                      <a:pt x="145" y="52"/>
                    </a:lnTo>
                    <a:cubicBezTo>
                      <a:pt x="165" y="72"/>
                      <a:pt x="165" y="105"/>
                      <a:pt x="145" y="125"/>
                    </a:cubicBezTo>
                    <a:lnTo>
                      <a:pt x="145" y="125"/>
                    </a:lnTo>
                    <a:cubicBezTo>
                      <a:pt x="139" y="131"/>
                      <a:pt x="148" y="140"/>
                      <a:pt x="154" y="134"/>
                    </a:cubicBezTo>
                    <a:lnTo>
                      <a:pt x="154" y="134"/>
                    </a:lnTo>
                    <a:cubicBezTo>
                      <a:pt x="179" y="109"/>
                      <a:pt x="179" y="68"/>
                      <a:pt x="154" y="43"/>
                    </a:cubicBezTo>
                    <a:close/>
                    <a:moveTo>
                      <a:pt x="131" y="89"/>
                    </a:moveTo>
                    <a:lnTo>
                      <a:pt x="131" y="89"/>
                    </a:lnTo>
                    <a:cubicBezTo>
                      <a:pt x="131" y="99"/>
                      <a:pt x="127" y="109"/>
                      <a:pt x="119" y="115"/>
                    </a:cubicBezTo>
                    <a:lnTo>
                      <a:pt x="119" y="171"/>
                    </a:lnTo>
                    <a:lnTo>
                      <a:pt x="119" y="171"/>
                    </a:lnTo>
                    <a:cubicBezTo>
                      <a:pt x="119" y="179"/>
                      <a:pt x="107" y="179"/>
                      <a:pt x="107" y="171"/>
                    </a:cubicBezTo>
                    <a:lnTo>
                      <a:pt x="107" y="170"/>
                    </a:lnTo>
                    <a:lnTo>
                      <a:pt x="107" y="170"/>
                    </a:lnTo>
                    <a:cubicBezTo>
                      <a:pt x="105" y="170"/>
                      <a:pt x="104" y="169"/>
                      <a:pt x="103" y="168"/>
                    </a:cubicBezTo>
                    <a:lnTo>
                      <a:pt x="61" y="142"/>
                    </a:lnTo>
                    <a:lnTo>
                      <a:pt x="61" y="142"/>
                    </a:lnTo>
                    <a:cubicBezTo>
                      <a:pt x="56" y="139"/>
                      <a:pt x="50" y="135"/>
                      <a:pt x="44" y="131"/>
                    </a:cubicBezTo>
                    <a:lnTo>
                      <a:pt x="21" y="131"/>
                    </a:lnTo>
                    <a:lnTo>
                      <a:pt x="21" y="131"/>
                    </a:lnTo>
                    <a:cubicBezTo>
                      <a:pt x="10" y="131"/>
                      <a:pt x="0" y="122"/>
                      <a:pt x="0" y="110"/>
                    </a:cubicBezTo>
                    <a:lnTo>
                      <a:pt x="0" y="69"/>
                    </a:lnTo>
                    <a:lnTo>
                      <a:pt x="0" y="69"/>
                    </a:lnTo>
                    <a:cubicBezTo>
                      <a:pt x="0" y="57"/>
                      <a:pt x="10" y="48"/>
                      <a:pt x="21" y="48"/>
                    </a:cubicBezTo>
                    <a:lnTo>
                      <a:pt x="44" y="48"/>
                    </a:lnTo>
                    <a:lnTo>
                      <a:pt x="44" y="48"/>
                    </a:lnTo>
                    <a:cubicBezTo>
                      <a:pt x="50" y="44"/>
                      <a:pt x="56" y="40"/>
                      <a:pt x="61" y="37"/>
                    </a:cubicBezTo>
                    <a:lnTo>
                      <a:pt x="103" y="10"/>
                    </a:lnTo>
                    <a:lnTo>
                      <a:pt x="103" y="10"/>
                    </a:lnTo>
                    <a:cubicBezTo>
                      <a:pt x="104" y="10"/>
                      <a:pt x="105" y="9"/>
                      <a:pt x="107" y="9"/>
                    </a:cubicBezTo>
                    <a:lnTo>
                      <a:pt x="107" y="8"/>
                    </a:lnTo>
                    <a:lnTo>
                      <a:pt x="107" y="8"/>
                    </a:lnTo>
                    <a:cubicBezTo>
                      <a:pt x="107" y="0"/>
                      <a:pt x="119" y="0"/>
                      <a:pt x="119" y="8"/>
                    </a:cubicBezTo>
                    <a:lnTo>
                      <a:pt x="119" y="64"/>
                    </a:lnTo>
                    <a:lnTo>
                      <a:pt x="119" y="64"/>
                    </a:lnTo>
                    <a:cubicBezTo>
                      <a:pt x="127" y="70"/>
                      <a:pt x="131" y="80"/>
                      <a:pt x="131" y="89"/>
                    </a:cubicBezTo>
                    <a:close/>
                    <a:moveTo>
                      <a:pt x="36" y="56"/>
                    </a:moveTo>
                    <a:lnTo>
                      <a:pt x="21" y="56"/>
                    </a:lnTo>
                    <a:lnTo>
                      <a:pt x="21" y="56"/>
                    </a:lnTo>
                    <a:cubicBezTo>
                      <a:pt x="14" y="56"/>
                      <a:pt x="9" y="62"/>
                      <a:pt x="9" y="69"/>
                    </a:cubicBezTo>
                    <a:lnTo>
                      <a:pt x="9" y="110"/>
                    </a:lnTo>
                    <a:lnTo>
                      <a:pt x="9" y="110"/>
                    </a:lnTo>
                    <a:cubicBezTo>
                      <a:pt x="9" y="117"/>
                      <a:pt x="14" y="123"/>
                      <a:pt x="21" y="123"/>
                    </a:cubicBezTo>
                    <a:lnTo>
                      <a:pt x="36" y="123"/>
                    </a:lnTo>
                    <a:lnTo>
                      <a:pt x="36" y="56"/>
                    </a:lnTo>
                    <a:close/>
                    <a:moveTo>
                      <a:pt x="107" y="18"/>
                    </a:moveTo>
                    <a:lnTo>
                      <a:pt x="65" y="44"/>
                    </a:lnTo>
                    <a:lnTo>
                      <a:pt x="47" y="56"/>
                    </a:lnTo>
                    <a:lnTo>
                      <a:pt x="44" y="57"/>
                    </a:lnTo>
                    <a:lnTo>
                      <a:pt x="44" y="121"/>
                    </a:lnTo>
                    <a:lnTo>
                      <a:pt x="50" y="125"/>
                    </a:lnTo>
                    <a:lnTo>
                      <a:pt x="65" y="135"/>
                    </a:lnTo>
                    <a:lnTo>
                      <a:pt x="107" y="161"/>
                    </a:lnTo>
                    <a:lnTo>
                      <a:pt x="107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49189" y="3798546"/>
            <a:ext cx="5852754" cy="1301901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49189" y="5121166"/>
            <a:ext cx="5852754" cy="902847"/>
          </a:xfrm>
        </p:spPr>
        <p:txBody>
          <a:bodyPr>
            <a:normAutofit/>
          </a:bodyPr>
          <a:lstStyle>
            <a:lvl1pPr marL="0" indent="0" algn="ctr">
              <a:buNone/>
              <a:defRPr sz="5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stCxn id="26" idx="7"/>
            <a:endCxn id="24" idx="2"/>
          </p:cNvCxnSpPr>
          <p:nvPr/>
        </p:nvCxnSpPr>
        <p:spPr>
          <a:xfrm flipV="1">
            <a:off x="3999276" y="1370593"/>
            <a:ext cx="3849650" cy="14196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21" idx="5"/>
            <a:endCxn id="22" idx="1"/>
          </p:cNvCxnSpPr>
          <p:nvPr/>
        </p:nvCxnSpPr>
        <p:spPr>
          <a:xfrm>
            <a:off x="4336048" y="1200059"/>
            <a:ext cx="4443073" cy="22475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4" idx="3"/>
            <a:endCxn id="19" idx="7"/>
          </p:cNvCxnSpPr>
          <p:nvPr/>
        </p:nvCxnSpPr>
        <p:spPr>
          <a:xfrm flipH="1">
            <a:off x="3786054" y="1543026"/>
            <a:ext cx="4134296" cy="32967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22" idx="3"/>
          </p:cNvCxnSpPr>
          <p:nvPr/>
        </p:nvCxnSpPr>
        <p:spPr>
          <a:xfrm flipV="1">
            <a:off x="3637239" y="4002844"/>
            <a:ext cx="5141882" cy="9857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8" idx="6"/>
            <a:endCxn id="22" idx="2"/>
          </p:cNvCxnSpPr>
          <p:nvPr/>
        </p:nvCxnSpPr>
        <p:spPr>
          <a:xfrm>
            <a:off x="2864032" y="1710284"/>
            <a:ext cx="5800104" cy="20149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25" idx="7"/>
          </p:cNvCxnSpPr>
          <p:nvPr/>
        </p:nvCxnSpPr>
        <p:spPr>
          <a:xfrm flipH="1">
            <a:off x="8448315" y="4014540"/>
            <a:ext cx="464389" cy="4963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0" idx="4"/>
          </p:cNvCxnSpPr>
          <p:nvPr/>
        </p:nvCxnSpPr>
        <p:spPr>
          <a:xfrm flipH="1">
            <a:off x="9200736" y="2124331"/>
            <a:ext cx="576065" cy="13468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1" idx="6"/>
          </p:cNvCxnSpPr>
          <p:nvPr/>
        </p:nvCxnSpPr>
        <p:spPr>
          <a:xfrm>
            <a:off x="4376201" y="1103122"/>
            <a:ext cx="3600399" cy="1889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544626" y="1645734"/>
            <a:ext cx="2763307" cy="2763307"/>
          </a:xfrm>
          <a:prstGeom prst="ellipse">
            <a:avLst/>
          </a:prstGeom>
          <a:solidFill>
            <a:srgbClr val="0E625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圆角矩形 17"/>
          <p:cNvSpPr/>
          <p:nvPr/>
        </p:nvSpPr>
        <p:spPr>
          <a:xfrm rot="18940468">
            <a:off x="4600336" y="1725374"/>
            <a:ext cx="2628292" cy="2628292"/>
          </a:xfrm>
          <a:prstGeom prst="roundRect">
            <a:avLst>
              <a:gd name="adj" fmla="val 32558"/>
            </a:avLst>
          </a:prstGeom>
          <a:solidFill>
            <a:schemeClr val="accent3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8"/>
          <p:cNvSpPr/>
          <p:nvPr/>
        </p:nvSpPr>
        <p:spPr>
          <a:xfrm>
            <a:off x="4597685" y="1739234"/>
            <a:ext cx="2628292" cy="2628292"/>
          </a:xfrm>
          <a:prstGeom prst="roundRect">
            <a:avLst>
              <a:gd name="adj" fmla="val 32558"/>
            </a:avLst>
          </a:prstGeom>
          <a:solidFill>
            <a:schemeClr val="accent3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287968" y="1422252"/>
            <a:ext cx="576064" cy="57606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426781" y="4778148"/>
            <a:ext cx="420915" cy="42091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632785" y="1836299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102021" y="966032"/>
            <a:ext cx="274180" cy="2741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664136" y="3332665"/>
            <a:ext cx="785164" cy="78516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077508" y="3471165"/>
            <a:ext cx="399360" cy="3993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848926" y="1126736"/>
            <a:ext cx="487714" cy="48771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178707" y="4464590"/>
            <a:ext cx="315865" cy="31586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496075" y="2703909"/>
            <a:ext cx="589537" cy="5895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18" idx="7"/>
            <a:endCxn id="21" idx="2"/>
          </p:cNvCxnSpPr>
          <p:nvPr/>
        </p:nvCxnSpPr>
        <p:spPr>
          <a:xfrm flipV="1">
            <a:off x="2779669" y="1103122"/>
            <a:ext cx="1322352" cy="4034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4" idx="6"/>
            <a:endCxn id="20" idx="1"/>
          </p:cNvCxnSpPr>
          <p:nvPr/>
        </p:nvCxnSpPr>
        <p:spPr>
          <a:xfrm>
            <a:off x="8336640" y="1370593"/>
            <a:ext cx="1338326" cy="507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9" idx="6"/>
            <a:endCxn id="25" idx="2"/>
          </p:cNvCxnSpPr>
          <p:nvPr/>
        </p:nvCxnSpPr>
        <p:spPr>
          <a:xfrm flipV="1">
            <a:off x="3847696" y="4622523"/>
            <a:ext cx="4331011" cy="3660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9" idx="1"/>
            <a:endCxn id="23" idx="5"/>
          </p:cNvCxnSpPr>
          <p:nvPr/>
        </p:nvCxnSpPr>
        <p:spPr>
          <a:xfrm flipH="1" flipV="1">
            <a:off x="2418383" y="3812040"/>
            <a:ext cx="1070040" cy="10277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8" idx="3"/>
            <a:endCxn id="23" idx="0"/>
          </p:cNvCxnSpPr>
          <p:nvPr/>
        </p:nvCxnSpPr>
        <p:spPr>
          <a:xfrm flipH="1">
            <a:off x="2277188" y="1913953"/>
            <a:ext cx="95143" cy="15572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6" idx="1"/>
          </p:cNvCxnSpPr>
          <p:nvPr/>
        </p:nvCxnSpPr>
        <p:spPr>
          <a:xfrm>
            <a:off x="2779669" y="1913953"/>
            <a:ext cx="802742" cy="8762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4"/>
            <a:endCxn id="26" idx="0"/>
          </p:cNvCxnSpPr>
          <p:nvPr/>
        </p:nvCxnSpPr>
        <p:spPr>
          <a:xfrm flipH="1">
            <a:off x="3790844" y="1240212"/>
            <a:ext cx="448267" cy="14636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3" idx="6"/>
            <a:endCxn id="26" idx="3"/>
          </p:cNvCxnSpPr>
          <p:nvPr/>
        </p:nvCxnSpPr>
        <p:spPr>
          <a:xfrm flipV="1">
            <a:off x="2476868" y="3207110"/>
            <a:ext cx="1105543" cy="4637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6" idx="4"/>
            <a:endCxn id="19" idx="0"/>
          </p:cNvCxnSpPr>
          <p:nvPr/>
        </p:nvCxnSpPr>
        <p:spPr>
          <a:xfrm flipH="1">
            <a:off x="3637239" y="3293446"/>
            <a:ext cx="153605" cy="14847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3" idx="7"/>
            <a:endCxn id="21" idx="3"/>
          </p:cNvCxnSpPr>
          <p:nvPr/>
        </p:nvCxnSpPr>
        <p:spPr>
          <a:xfrm flipV="1">
            <a:off x="2418383" y="1200059"/>
            <a:ext cx="1723791" cy="23295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4" idx="5"/>
            <a:endCxn id="22" idx="0"/>
          </p:cNvCxnSpPr>
          <p:nvPr/>
        </p:nvCxnSpPr>
        <p:spPr>
          <a:xfrm>
            <a:off x="8265216" y="1543026"/>
            <a:ext cx="791502" cy="17896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4" idx="4"/>
            <a:endCxn id="25" idx="0"/>
          </p:cNvCxnSpPr>
          <p:nvPr/>
        </p:nvCxnSpPr>
        <p:spPr>
          <a:xfrm>
            <a:off x="8092783" y="1614450"/>
            <a:ext cx="243857" cy="2850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732619" y="0"/>
            <a:ext cx="726762" cy="884248"/>
            <a:chOff x="5732619" y="0"/>
            <a:chExt cx="726762" cy="884248"/>
          </a:xfrm>
        </p:grpSpPr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5732619" y="134822"/>
              <a:ext cx="726762" cy="72754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6096781" y="0"/>
              <a:ext cx="0" cy="328626"/>
            </a:xfrm>
            <a:prstGeom prst="line">
              <a:avLst/>
            </a:prstGeom>
            <a:noFill/>
            <a:ln w="38100" cap="flat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795234" y="580879"/>
              <a:ext cx="601826" cy="303369"/>
            </a:xfrm>
            <a:custGeom>
              <a:avLst/>
              <a:gdLst>
                <a:gd name="connsiteX0" fmla="*/ 607197 w 1222574"/>
                <a:gd name="connsiteY0" fmla="*/ 7 h 560100"/>
                <a:gd name="connsiteX1" fmla="*/ 994411 w 1222574"/>
                <a:gd name="connsiteY1" fmla="*/ 16391 h 560100"/>
                <a:gd name="connsiteX2" fmla="*/ 1035827 w 1222574"/>
                <a:gd name="connsiteY2" fmla="*/ 27369 h 560100"/>
                <a:gd name="connsiteX3" fmla="*/ 1222574 w 1222574"/>
                <a:gd name="connsiteY3" fmla="*/ 302671 h 560100"/>
                <a:gd name="connsiteX4" fmla="*/ 1210447 w 1222574"/>
                <a:gd name="connsiteY4" fmla="*/ 319472 h 560100"/>
                <a:gd name="connsiteX5" fmla="*/ 1123553 w 1222574"/>
                <a:gd name="connsiteY5" fmla="*/ 395529 h 560100"/>
                <a:gd name="connsiteX6" fmla="*/ 897832 w 1222574"/>
                <a:gd name="connsiteY6" fmla="*/ 523110 h 560100"/>
                <a:gd name="connsiteX7" fmla="*/ 400594 w 1222574"/>
                <a:gd name="connsiteY7" fmla="*/ 537832 h 560100"/>
                <a:gd name="connsiteX8" fmla="*/ 5795 w 1222574"/>
                <a:gd name="connsiteY8" fmla="*/ 271159 h 560100"/>
                <a:gd name="connsiteX9" fmla="*/ 0 w 1222574"/>
                <a:gd name="connsiteY9" fmla="*/ 263696 h 560100"/>
                <a:gd name="connsiteX10" fmla="*/ 3168 w 1222574"/>
                <a:gd name="connsiteY10" fmla="*/ 259448 h 560100"/>
                <a:gd name="connsiteX11" fmla="*/ 5033 w 1222574"/>
                <a:gd name="connsiteY11" fmla="*/ 258710 h 560100"/>
                <a:gd name="connsiteX12" fmla="*/ 10683 w 1222574"/>
                <a:gd name="connsiteY12" fmla="*/ 249371 h 560100"/>
                <a:gd name="connsiteX13" fmla="*/ 153852 w 1222574"/>
                <a:gd name="connsiteY13" fmla="*/ 57370 h 560100"/>
                <a:gd name="connsiteX14" fmla="*/ 166777 w 1222574"/>
                <a:gd name="connsiteY14" fmla="*/ 42180 h 560100"/>
                <a:gd name="connsiteX15" fmla="*/ 214130 w 1222574"/>
                <a:gd name="connsiteY15" fmla="*/ 9514 h 560100"/>
                <a:gd name="connsiteX16" fmla="*/ 607197 w 1222574"/>
                <a:gd name="connsiteY16" fmla="*/ 7 h 56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574" h="560100">
                  <a:moveTo>
                    <a:pt x="607197" y="7"/>
                  </a:moveTo>
                  <a:cubicBezTo>
                    <a:pt x="755403" y="-172"/>
                    <a:pt x="908726" y="3579"/>
                    <a:pt x="994411" y="16391"/>
                  </a:cubicBezTo>
                  <a:lnTo>
                    <a:pt x="1035827" y="27369"/>
                  </a:lnTo>
                  <a:lnTo>
                    <a:pt x="1222574" y="302671"/>
                  </a:lnTo>
                  <a:lnTo>
                    <a:pt x="1210447" y="319472"/>
                  </a:lnTo>
                  <a:cubicBezTo>
                    <a:pt x="1191228" y="341212"/>
                    <a:pt x="1161582" y="367587"/>
                    <a:pt x="1123553" y="395529"/>
                  </a:cubicBezTo>
                  <a:cubicBezTo>
                    <a:pt x="1067395" y="435058"/>
                    <a:pt x="993790" y="492850"/>
                    <a:pt x="897832" y="523110"/>
                  </a:cubicBezTo>
                  <a:cubicBezTo>
                    <a:pt x="723363" y="572998"/>
                    <a:pt x="555436" y="566728"/>
                    <a:pt x="400594" y="537832"/>
                  </a:cubicBezTo>
                  <a:cubicBezTo>
                    <a:pt x="265106" y="512547"/>
                    <a:pt x="49681" y="317367"/>
                    <a:pt x="5795" y="271159"/>
                  </a:cubicBezTo>
                  <a:lnTo>
                    <a:pt x="0" y="263696"/>
                  </a:lnTo>
                  <a:lnTo>
                    <a:pt x="3168" y="259448"/>
                  </a:lnTo>
                  <a:lnTo>
                    <a:pt x="5033" y="258710"/>
                  </a:lnTo>
                  <a:lnTo>
                    <a:pt x="10683" y="249371"/>
                  </a:lnTo>
                  <a:lnTo>
                    <a:pt x="153852" y="57370"/>
                  </a:lnTo>
                  <a:lnTo>
                    <a:pt x="166777" y="42180"/>
                  </a:lnTo>
                  <a:cubicBezTo>
                    <a:pt x="196112" y="10047"/>
                    <a:pt x="205440" y="12070"/>
                    <a:pt x="214130" y="9514"/>
                  </a:cubicBezTo>
                  <a:cubicBezTo>
                    <a:pt x="221081" y="7470"/>
                    <a:pt x="409590" y="246"/>
                    <a:pt x="607197" y="7"/>
                  </a:cubicBezTo>
                  <a:close/>
                </a:path>
              </a:pathLst>
            </a:custGeom>
            <a:gradFill>
              <a:gsLst>
                <a:gs pos="100000">
                  <a:schemeClr val="accent6">
                    <a:lumMod val="8000"/>
                    <a:lumOff val="92000"/>
                  </a:schemeClr>
                </a:gs>
                <a:gs pos="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6079589" y="328625"/>
              <a:ext cx="102372" cy="1500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6019416" y="541965"/>
              <a:ext cx="182863" cy="1297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"/>
            <p:cNvSpPr/>
            <p:nvPr/>
          </p:nvSpPr>
          <p:spPr bwMode="auto">
            <a:xfrm>
              <a:off x="5874064" y="416931"/>
              <a:ext cx="222718" cy="185208"/>
            </a:xfrm>
            <a:custGeom>
              <a:avLst/>
              <a:gdLst>
                <a:gd name="T0" fmla="*/ 141 w 141"/>
                <a:gd name="T1" fmla="*/ 117 h 117"/>
                <a:gd name="T2" fmla="*/ 141 w 141"/>
                <a:gd name="T3" fmla="*/ 1 h 117"/>
                <a:gd name="T4" fmla="*/ 133 w 141"/>
                <a:gd name="T5" fmla="*/ 0 h 117"/>
                <a:gd name="T6" fmla="*/ 0 w 141"/>
                <a:gd name="T7" fmla="*/ 114 h 117"/>
                <a:gd name="T8" fmla="*/ 0 w 141"/>
                <a:gd name="T9" fmla="*/ 117 h 117"/>
                <a:gd name="T10" fmla="*/ 141 w 141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117">
                  <a:moveTo>
                    <a:pt x="141" y="117"/>
                  </a:moveTo>
                  <a:cubicBezTo>
                    <a:pt x="141" y="1"/>
                    <a:pt x="141" y="1"/>
                    <a:pt x="141" y="1"/>
                  </a:cubicBezTo>
                  <a:cubicBezTo>
                    <a:pt x="138" y="0"/>
                    <a:pt x="136" y="0"/>
                    <a:pt x="133" y="0"/>
                  </a:cubicBezTo>
                  <a:cubicBezTo>
                    <a:pt x="60" y="0"/>
                    <a:pt x="0" y="51"/>
                    <a:pt x="0" y="114"/>
                  </a:cubicBezTo>
                  <a:cubicBezTo>
                    <a:pt x="0" y="115"/>
                    <a:pt x="0" y="116"/>
                    <a:pt x="0" y="117"/>
                  </a:cubicBezTo>
                  <a:lnTo>
                    <a:pt x="141" y="11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6008476" y="328625"/>
              <a:ext cx="88306" cy="13597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"/>
            <p:cNvSpPr/>
            <p:nvPr/>
          </p:nvSpPr>
          <p:spPr bwMode="auto">
            <a:xfrm>
              <a:off x="6096781" y="416931"/>
              <a:ext cx="213340" cy="185208"/>
            </a:xfrm>
            <a:custGeom>
              <a:avLst/>
              <a:gdLst>
                <a:gd name="T0" fmla="*/ 0 w 135"/>
                <a:gd name="T1" fmla="*/ 117 h 117"/>
                <a:gd name="T2" fmla="*/ 0 w 135"/>
                <a:gd name="T3" fmla="*/ 1 h 117"/>
                <a:gd name="T4" fmla="*/ 7 w 135"/>
                <a:gd name="T5" fmla="*/ 0 h 117"/>
                <a:gd name="T6" fmla="*/ 135 w 135"/>
                <a:gd name="T7" fmla="*/ 114 h 117"/>
                <a:gd name="T8" fmla="*/ 135 w 135"/>
                <a:gd name="T9" fmla="*/ 117 h 117"/>
                <a:gd name="T10" fmla="*/ 0 w 135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117">
                  <a:moveTo>
                    <a:pt x="0" y="11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78" y="0"/>
                    <a:pt x="135" y="51"/>
                    <a:pt x="135" y="114"/>
                  </a:cubicBezTo>
                  <a:cubicBezTo>
                    <a:pt x="135" y="115"/>
                    <a:pt x="135" y="116"/>
                    <a:pt x="135" y="117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4550" y="4687222"/>
            <a:ext cx="10515600" cy="108176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0275" y="5794866"/>
            <a:ext cx="10515600" cy="94509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732619" y="0"/>
            <a:ext cx="726762" cy="884248"/>
            <a:chOff x="5732619" y="0"/>
            <a:chExt cx="726762" cy="884248"/>
          </a:xfrm>
        </p:grpSpPr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5732619" y="134822"/>
              <a:ext cx="726762" cy="72754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6096781" y="0"/>
              <a:ext cx="0" cy="328626"/>
            </a:xfrm>
            <a:prstGeom prst="line">
              <a:avLst/>
            </a:prstGeom>
            <a:noFill/>
            <a:ln w="38100" cap="flat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795234" y="580879"/>
              <a:ext cx="601826" cy="303369"/>
            </a:xfrm>
            <a:custGeom>
              <a:avLst/>
              <a:gdLst>
                <a:gd name="connsiteX0" fmla="*/ 607197 w 1222574"/>
                <a:gd name="connsiteY0" fmla="*/ 7 h 560100"/>
                <a:gd name="connsiteX1" fmla="*/ 994411 w 1222574"/>
                <a:gd name="connsiteY1" fmla="*/ 16391 h 560100"/>
                <a:gd name="connsiteX2" fmla="*/ 1035827 w 1222574"/>
                <a:gd name="connsiteY2" fmla="*/ 27369 h 560100"/>
                <a:gd name="connsiteX3" fmla="*/ 1222574 w 1222574"/>
                <a:gd name="connsiteY3" fmla="*/ 302671 h 560100"/>
                <a:gd name="connsiteX4" fmla="*/ 1210447 w 1222574"/>
                <a:gd name="connsiteY4" fmla="*/ 319472 h 560100"/>
                <a:gd name="connsiteX5" fmla="*/ 1123553 w 1222574"/>
                <a:gd name="connsiteY5" fmla="*/ 395529 h 560100"/>
                <a:gd name="connsiteX6" fmla="*/ 897832 w 1222574"/>
                <a:gd name="connsiteY6" fmla="*/ 523110 h 560100"/>
                <a:gd name="connsiteX7" fmla="*/ 400594 w 1222574"/>
                <a:gd name="connsiteY7" fmla="*/ 537832 h 560100"/>
                <a:gd name="connsiteX8" fmla="*/ 5795 w 1222574"/>
                <a:gd name="connsiteY8" fmla="*/ 271159 h 560100"/>
                <a:gd name="connsiteX9" fmla="*/ 0 w 1222574"/>
                <a:gd name="connsiteY9" fmla="*/ 263696 h 560100"/>
                <a:gd name="connsiteX10" fmla="*/ 3168 w 1222574"/>
                <a:gd name="connsiteY10" fmla="*/ 259448 h 560100"/>
                <a:gd name="connsiteX11" fmla="*/ 5033 w 1222574"/>
                <a:gd name="connsiteY11" fmla="*/ 258710 h 560100"/>
                <a:gd name="connsiteX12" fmla="*/ 10683 w 1222574"/>
                <a:gd name="connsiteY12" fmla="*/ 249371 h 560100"/>
                <a:gd name="connsiteX13" fmla="*/ 153852 w 1222574"/>
                <a:gd name="connsiteY13" fmla="*/ 57370 h 560100"/>
                <a:gd name="connsiteX14" fmla="*/ 166777 w 1222574"/>
                <a:gd name="connsiteY14" fmla="*/ 42180 h 560100"/>
                <a:gd name="connsiteX15" fmla="*/ 214130 w 1222574"/>
                <a:gd name="connsiteY15" fmla="*/ 9514 h 560100"/>
                <a:gd name="connsiteX16" fmla="*/ 607197 w 1222574"/>
                <a:gd name="connsiteY16" fmla="*/ 7 h 56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574" h="560100">
                  <a:moveTo>
                    <a:pt x="607197" y="7"/>
                  </a:moveTo>
                  <a:cubicBezTo>
                    <a:pt x="755403" y="-172"/>
                    <a:pt x="908726" y="3579"/>
                    <a:pt x="994411" y="16391"/>
                  </a:cubicBezTo>
                  <a:lnTo>
                    <a:pt x="1035827" y="27369"/>
                  </a:lnTo>
                  <a:lnTo>
                    <a:pt x="1222574" y="302671"/>
                  </a:lnTo>
                  <a:lnTo>
                    <a:pt x="1210447" y="319472"/>
                  </a:lnTo>
                  <a:cubicBezTo>
                    <a:pt x="1191228" y="341212"/>
                    <a:pt x="1161582" y="367587"/>
                    <a:pt x="1123553" y="395529"/>
                  </a:cubicBezTo>
                  <a:cubicBezTo>
                    <a:pt x="1067395" y="435058"/>
                    <a:pt x="993790" y="492850"/>
                    <a:pt x="897832" y="523110"/>
                  </a:cubicBezTo>
                  <a:cubicBezTo>
                    <a:pt x="723363" y="572998"/>
                    <a:pt x="555436" y="566728"/>
                    <a:pt x="400594" y="537832"/>
                  </a:cubicBezTo>
                  <a:cubicBezTo>
                    <a:pt x="265106" y="512547"/>
                    <a:pt x="49681" y="317367"/>
                    <a:pt x="5795" y="271159"/>
                  </a:cubicBezTo>
                  <a:lnTo>
                    <a:pt x="0" y="263696"/>
                  </a:lnTo>
                  <a:lnTo>
                    <a:pt x="3168" y="259448"/>
                  </a:lnTo>
                  <a:lnTo>
                    <a:pt x="5033" y="258710"/>
                  </a:lnTo>
                  <a:lnTo>
                    <a:pt x="10683" y="249371"/>
                  </a:lnTo>
                  <a:lnTo>
                    <a:pt x="153852" y="57370"/>
                  </a:lnTo>
                  <a:lnTo>
                    <a:pt x="166777" y="42180"/>
                  </a:lnTo>
                  <a:cubicBezTo>
                    <a:pt x="196112" y="10047"/>
                    <a:pt x="205440" y="12070"/>
                    <a:pt x="214130" y="9514"/>
                  </a:cubicBezTo>
                  <a:cubicBezTo>
                    <a:pt x="221081" y="7470"/>
                    <a:pt x="409590" y="246"/>
                    <a:pt x="607197" y="7"/>
                  </a:cubicBezTo>
                  <a:close/>
                </a:path>
              </a:pathLst>
            </a:custGeom>
            <a:gradFill>
              <a:gsLst>
                <a:gs pos="100000">
                  <a:schemeClr val="accent6">
                    <a:lumMod val="8000"/>
                    <a:lumOff val="92000"/>
                  </a:schemeClr>
                </a:gs>
                <a:gs pos="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6079589" y="328625"/>
              <a:ext cx="102372" cy="1500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Oval 9"/>
            <p:cNvSpPr>
              <a:spLocks noChangeArrowheads="1"/>
            </p:cNvSpPr>
            <p:nvPr/>
          </p:nvSpPr>
          <p:spPr bwMode="auto">
            <a:xfrm>
              <a:off x="6019416" y="541965"/>
              <a:ext cx="182863" cy="1297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0"/>
            <p:cNvSpPr/>
            <p:nvPr/>
          </p:nvSpPr>
          <p:spPr bwMode="auto">
            <a:xfrm>
              <a:off x="5874064" y="416931"/>
              <a:ext cx="222718" cy="185208"/>
            </a:xfrm>
            <a:custGeom>
              <a:avLst/>
              <a:gdLst>
                <a:gd name="T0" fmla="*/ 141 w 141"/>
                <a:gd name="T1" fmla="*/ 117 h 117"/>
                <a:gd name="T2" fmla="*/ 141 w 141"/>
                <a:gd name="T3" fmla="*/ 1 h 117"/>
                <a:gd name="T4" fmla="*/ 133 w 141"/>
                <a:gd name="T5" fmla="*/ 0 h 117"/>
                <a:gd name="T6" fmla="*/ 0 w 141"/>
                <a:gd name="T7" fmla="*/ 114 h 117"/>
                <a:gd name="T8" fmla="*/ 0 w 141"/>
                <a:gd name="T9" fmla="*/ 117 h 117"/>
                <a:gd name="T10" fmla="*/ 141 w 141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117">
                  <a:moveTo>
                    <a:pt x="141" y="117"/>
                  </a:moveTo>
                  <a:cubicBezTo>
                    <a:pt x="141" y="1"/>
                    <a:pt x="141" y="1"/>
                    <a:pt x="141" y="1"/>
                  </a:cubicBezTo>
                  <a:cubicBezTo>
                    <a:pt x="138" y="0"/>
                    <a:pt x="136" y="0"/>
                    <a:pt x="133" y="0"/>
                  </a:cubicBezTo>
                  <a:cubicBezTo>
                    <a:pt x="60" y="0"/>
                    <a:pt x="0" y="51"/>
                    <a:pt x="0" y="114"/>
                  </a:cubicBezTo>
                  <a:cubicBezTo>
                    <a:pt x="0" y="115"/>
                    <a:pt x="0" y="116"/>
                    <a:pt x="0" y="117"/>
                  </a:cubicBezTo>
                  <a:lnTo>
                    <a:pt x="141" y="11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6008476" y="328625"/>
              <a:ext cx="88306" cy="1359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"/>
            <p:cNvSpPr/>
            <p:nvPr/>
          </p:nvSpPr>
          <p:spPr bwMode="auto">
            <a:xfrm>
              <a:off x="6096781" y="416931"/>
              <a:ext cx="213340" cy="185208"/>
            </a:xfrm>
            <a:custGeom>
              <a:avLst/>
              <a:gdLst>
                <a:gd name="T0" fmla="*/ 0 w 135"/>
                <a:gd name="T1" fmla="*/ 117 h 117"/>
                <a:gd name="T2" fmla="*/ 0 w 135"/>
                <a:gd name="T3" fmla="*/ 1 h 117"/>
                <a:gd name="T4" fmla="*/ 7 w 135"/>
                <a:gd name="T5" fmla="*/ 0 h 117"/>
                <a:gd name="T6" fmla="*/ 135 w 135"/>
                <a:gd name="T7" fmla="*/ 114 h 117"/>
                <a:gd name="T8" fmla="*/ 135 w 135"/>
                <a:gd name="T9" fmla="*/ 117 h 117"/>
                <a:gd name="T10" fmla="*/ 0 w 135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117">
                  <a:moveTo>
                    <a:pt x="0" y="11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78" y="0"/>
                    <a:pt x="135" y="51"/>
                    <a:pt x="135" y="114"/>
                  </a:cubicBezTo>
                  <a:cubicBezTo>
                    <a:pt x="135" y="115"/>
                    <a:pt x="135" y="116"/>
                    <a:pt x="135" y="117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4110606" y="1592334"/>
            <a:ext cx="3941344" cy="39413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63512" y="1366830"/>
            <a:ext cx="938415" cy="93841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72191" y="3750689"/>
            <a:ext cx="375366" cy="3753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89202" y="3093799"/>
            <a:ext cx="375366" cy="375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07677" y="5437074"/>
            <a:ext cx="96604" cy="966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34415" y="2906116"/>
            <a:ext cx="275551" cy="27555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07677" y="2831254"/>
            <a:ext cx="212637" cy="2126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537953" y="4970629"/>
            <a:ext cx="212637" cy="21263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253019" y="4832854"/>
            <a:ext cx="298211" cy="298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655047" y="2282549"/>
            <a:ext cx="235619" cy="2356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34781" y="1663022"/>
            <a:ext cx="210838" cy="210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41098" y="2518168"/>
            <a:ext cx="329931" cy="32993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952430" y="2875988"/>
            <a:ext cx="167903" cy="16790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395059" y="4814056"/>
            <a:ext cx="187683" cy="1876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239633" y="3750689"/>
            <a:ext cx="187683" cy="1876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738639" y="4853335"/>
            <a:ext cx="148404" cy="1484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44967" y="4126055"/>
            <a:ext cx="469208" cy="4692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864267" y="5249391"/>
            <a:ext cx="187683" cy="1876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747186" y="4030999"/>
            <a:ext cx="190111" cy="1901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271890" y="4106746"/>
            <a:ext cx="125147" cy="12514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7148535" y="1351169"/>
            <a:ext cx="522691" cy="52269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7682065" y="1027092"/>
            <a:ext cx="522691" cy="52269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661577" y="5249391"/>
            <a:ext cx="522691" cy="52269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195107" y="4925314"/>
            <a:ext cx="522691" cy="52269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110606" y="1549783"/>
            <a:ext cx="3941344" cy="3981134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3884" y="0"/>
            <a:ext cx="688915" cy="838200"/>
            <a:chOff x="5732619" y="0"/>
            <a:chExt cx="726762" cy="884248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732619" y="134822"/>
              <a:ext cx="726762" cy="72754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096781" y="0"/>
              <a:ext cx="0" cy="328626"/>
            </a:xfrm>
            <a:prstGeom prst="line">
              <a:avLst/>
            </a:prstGeom>
            <a:noFill/>
            <a:ln w="38100" cap="flat">
              <a:solidFill>
                <a:schemeClr val="tx1">
                  <a:lumMod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795234" y="580879"/>
              <a:ext cx="601826" cy="303369"/>
            </a:xfrm>
            <a:custGeom>
              <a:avLst/>
              <a:gdLst>
                <a:gd name="connsiteX0" fmla="*/ 607197 w 1222574"/>
                <a:gd name="connsiteY0" fmla="*/ 7 h 560100"/>
                <a:gd name="connsiteX1" fmla="*/ 994411 w 1222574"/>
                <a:gd name="connsiteY1" fmla="*/ 16391 h 560100"/>
                <a:gd name="connsiteX2" fmla="*/ 1035827 w 1222574"/>
                <a:gd name="connsiteY2" fmla="*/ 27369 h 560100"/>
                <a:gd name="connsiteX3" fmla="*/ 1222574 w 1222574"/>
                <a:gd name="connsiteY3" fmla="*/ 302671 h 560100"/>
                <a:gd name="connsiteX4" fmla="*/ 1210447 w 1222574"/>
                <a:gd name="connsiteY4" fmla="*/ 319472 h 560100"/>
                <a:gd name="connsiteX5" fmla="*/ 1123553 w 1222574"/>
                <a:gd name="connsiteY5" fmla="*/ 395529 h 560100"/>
                <a:gd name="connsiteX6" fmla="*/ 897832 w 1222574"/>
                <a:gd name="connsiteY6" fmla="*/ 523110 h 560100"/>
                <a:gd name="connsiteX7" fmla="*/ 400594 w 1222574"/>
                <a:gd name="connsiteY7" fmla="*/ 537832 h 560100"/>
                <a:gd name="connsiteX8" fmla="*/ 5795 w 1222574"/>
                <a:gd name="connsiteY8" fmla="*/ 271159 h 560100"/>
                <a:gd name="connsiteX9" fmla="*/ 0 w 1222574"/>
                <a:gd name="connsiteY9" fmla="*/ 263696 h 560100"/>
                <a:gd name="connsiteX10" fmla="*/ 3168 w 1222574"/>
                <a:gd name="connsiteY10" fmla="*/ 259448 h 560100"/>
                <a:gd name="connsiteX11" fmla="*/ 5033 w 1222574"/>
                <a:gd name="connsiteY11" fmla="*/ 258710 h 560100"/>
                <a:gd name="connsiteX12" fmla="*/ 10683 w 1222574"/>
                <a:gd name="connsiteY12" fmla="*/ 249371 h 560100"/>
                <a:gd name="connsiteX13" fmla="*/ 153852 w 1222574"/>
                <a:gd name="connsiteY13" fmla="*/ 57370 h 560100"/>
                <a:gd name="connsiteX14" fmla="*/ 166777 w 1222574"/>
                <a:gd name="connsiteY14" fmla="*/ 42180 h 560100"/>
                <a:gd name="connsiteX15" fmla="*/ 214130 w 1222574"/>
                <a:gd name="connsiteY15" fmla="*/ 9514 h 560100"/>
                <a:gd name="connsiteX16" fmla="*/ 607197 w 1222574"/>
                <a:gd name="connsiteY16" fmla="*/ 7 h 56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574" h="560100">
                  <a:moveTo>
                    <a:pt x="607197" y="7"/>
                  </a:moveTo>
                  <a:cubicBezTo>
                    <a:pt x="755403" y="-172"/>
                    <a:pt x="908726" y="3579"/>
                    <a:pt x="994411" y="16391"/>
                  </a:cubicBezTo>
                  <a:lnTo>
                    <a:pt x="1035827" y="27369"/>
                  </a:lnTo>
                  <a:lnTo>
                    <a:pt x="1222574" y="302671"/>
                  </a:lnTo>
                  <a:lnTo>
                    <a:pt x="1210447" y="319472"/>
                  </a:lnTo>
                  <a:cubicBezTo>
                    <a:pt x="1191228" y="341212"/>
                    <a:pt x="1161582" y="367587"/>
                    <a:pt x="1123553" y="395529"/>
                  </a:cubicBezTo>
                  <a:cubicBezTo>
                    <a:pt x="1067395" y="435058"/>
                    <a:pt x="993790" y="492850"/>
                    <a:pt x="897832" y="523110"/>
                  </a:cubicBezTo>
                  <a:cubicBezTo>
                    <a:pt x="723363" y="572998"/>
                    <a:pt x="555436" y="566728"/>
                    <a:pt x="400594" y="537832"/>
                  </a:cubicBezTo>
                  <a:cubicBezTo>
                    <a:pt x="265106" y="512547"/>
                    <a:pt x="49681" y="317367"/>
                    <a:pt x="5795" y="271159"/>
                  </a:cubicBezTo>
                  <a:lnTo>
                    <a:pt x="0" y="263696"/>
                  </a:lnTo>
                  <a:lnTo>
                    <a:pt x="3168" y="259448"/>
                  </a:lnTo>
                  <a:lnTo>
                    <a:pt x="5033" y="258710"/>
                  </a:lnTo>
                  <a:lnTo>
                    <a:pt x="10683" y="249371"/>
                  </a:lnTo>
                  <a:lnTo>
                    <a:pt x="153852" y="57370"/>
                  </a:lnTo>
                  <a:lnTo>
                    <a:pt x="166777" y="42180"/>
                  </a:lnTo>
                  <a:cubicBezTo>
                    <a:pt x="196112" y="10047"/>
                    <a:pt x="205440" y="12070"/>
                    <a:pt x="214130" y="9514"/>
                  </a:cubicBezTo>
                  <a:cubicBezTo>
                    <a:pt x="221081" y="7470"/>
                    <a:pt x="409590" y="246"/>
                    <a:pt x="607197" y="7"/>
                  </a:cubicBezTo>
                  <a:close/>
                </a:path>
              </a:pathLst>
            </a:custGeom>
            <a:gradFill>
              <a:gsLst>
                <a:gs pos="100000">
                  <a:schemeClr val="accent6">
                    <a:lumMod val="8000"/>
                    <a:lumOff val="92000"/>
                  </a:schemeClr>
                </a:gs>
                <a:gs pos="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079589" y="328625"/>
              <a:ext cx="102372" cy="1500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6019416" y="541965"/>
              <a:ext cx="182863" cy="1297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5874064" y="416931"/>
              <a:ext cx="222718" cy="185208"/>
            </a:xfrm>
            <a:custGeom>
              <a:avLst/>
              <a:gdLst>
                <a:gd name="T0" fmla="*/ 141 w 141"/>
                <a:gd name="T1" fmla="*/ 117 h 117"/>
                <a:gd name="T2" fmla="*/ 141 w 141"/>
                <a:gd name="T3" fmla="*/ 1 h 117"/>
                <a:gd name="T4" fmla="*/ 133 w 141"/>
                <a:gd name="T5" fmla="*/ 0 h 117"/>
                <a:gd name="T6" fmla="*/ 0 w 141"/>
                <a:gd name="T7" fmla="*/ 114 h 117"/>
                <a:gd name="T8" fmla="*/ 0 w 141"/>
                <a:gd name="T9" fmla="*/ 117 h 117"/>
                <a:gd name="T10" fmla="*/ 141 w 141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117">
                  <a:moveTo>
                    <a:pt x="141" y="117"/>
                  </a:moveTo>
                  <a:cubicBezTo>
                    <a:pt x="141" y="1"/>
                    <a:pt x="141" y="1"/>
                    <a:pt x="141" y="1"/>
                  </a:cubicBezTo>
                  <a:cubicBezTo>
                    <a:pt x="138" y="0"/>
                    <a:pt x="136" y="0"/>
                    <a:pt x="133" y="0"/>
                  </a:cubicBezTo>
                  <a:cubicBezTo>
                    <a:pt x="60" y="0"/>
                    <a:pt x="0" y="51"/>
                    <a:pt x="0" y="114"/>
                  </a:cubicBezTo>
                  <a:cubicBezTo>
                    <a:pt x="0" y="115"/>
                    <a:pt x="0" y="116"/>
                    <a:pt x="0" y="117"/>
                  </a:cubicBezTo>
                  <a:lnTo>
                    <a:pt x="141" y="11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008476" y="328625"/>
              <a:ext cx="88306" cy="1359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6096781" y="416931"/>
              <a:ext cx="213340" cy="185208"/>
            </a:xfrm>
            <a:custGeom>
              <a:avLst/>
              <a:gdLst>
                <a:gd name="T0" fmla="*/ 0 w 135"/>
                <a:gd name="T1" fmla="*/ 117 h 117"/>
                <a:gd name="T2" fmla="*/ 0 w 135"/>
                <a:gd name="T3" fmla="*/ 1 h 117"/>
                <a:gd name="T4" fmla="*/ 7 w 135"/>
                <a:gd name="T5" fmla="*/ 0 h 117"/>
                <a:gd name="T6" fmla="*/ 135 w 135"/>
                <a:gd name="T7" fmla="*/ 114 h 117"/>
                <a:gd name="T8" fmla="*/ 135 w 135"/>
                <a:gd name="T9" fmla="*/ 117 h 117"/>
                <a:gd name="T10" fmla="*/ 0 w 135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117">
                  <a:moveTo>
                    <a:pt x="0" y="11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78" y="0"/>
                    <a:pt x="135" y="51"/>
                    <a:pt x="135" y="114"/>
                  </a:cubicBezTo>
                  <a:cubicBezTo>
                    <a:pt x="135" y="115"/>
                    <a:pt x="135" y="116"/>
                    <a:pt x="135" y="117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10"/>
            <a:ext cx="12192000" cy="6858000"/>
          </a:xfrm>
          <a:prstGeom prst="rect">
            <a:avLst/>
          </a:prstGeom>
          <a:solidFill>
            <a:srgbClr val="15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6EFC30-F207-4966-B3D1-4DDCFE2BE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52"/>
          <a:stretch/>
        </p:blipFill>
        <p:spPr bwMode="auto">
          <a:xfrm>
            <a:off x="1827755" y="365125"/>
            <a:ext cx="8812375" cy="387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365125"/>
            <a:ext cx="11988799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Orbital </a:t>
            </a:r>
            <a:r>
              <a:rPr lang="en-US" b="1">
                <a:solidFill>
                  <a:schemeClr val="bg1"/>
                </a:solidFill>
              </a:rPr>
              <a:t>Mechanics Equations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09878" y="4664970"/>
            <a:ext cx="11988799" cy="1723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Dr. Joseph Iannelli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Professor of Mechanical Engineering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WSU - </a:t>
            </a:r>
            <a:r>
              <a:rPr lang="en-US" b="1" dirty="0" err="1">
                <a:solidFill>
                  <a:schemeClr val="bg1"/>
                </a:solidFill>
              </a:rPr>
              <a:t>Voiland</a:t>
            </a:r>
            <a:r>
              <a:rPr lang="en-US" b="1" dirty="0">
                <a:solidFill>
                  <a:schemeClr val="bg1"/>
                </a:solidFill>
              </a:rPr>
              <a:t> College of Engineering and Architecture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27" y="143011"/>
            <a:ext cx="1147762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/>
              <a:t>Angular Speed Components in Body Axes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B47946E-ADC7-4C1F-8EA5-DAA44C772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936" y="2001721"/>
                <a:ext cx="12122210" cy="273564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acc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e>
                      </m:acc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bar>
                                <m:barPr>
                                  <m:pos m:val="top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>
                              <m:bar>
                                <m:barPr>
                                  <m:pos m:val="top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</m:e>
                            <m:e>
                              <m:bar>
                                <m:barPr>
                                  <m:pos m:val="top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ba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acc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</m:acc>
                                </m:fName>
                                <m:e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B47946E-ADC7-4C1F-8EA5-DAA44C772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936" y="2001721"/>
                <a:ext cx="12122210" cy="27356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34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2695" y="0"/>
            <a:ext cx="8748849" cy="132556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Complete Set of 13 Equations of Motion</a:t>
            </a:r>
            <a:br>
              <a:rPr lang="en-US" altLang="zh-CN" sz="3600" b="1" dirty="0"/>
            </a:br>
            <a:r>
              <a:rPr lang="en-US" altLang="zh-CN" sz="3600" b="1" dirty="0"/>
              <a:t>Computationally Solved via C++ Code</a:t>
            </a:r>
            <a:endParaRPr lang="zh-CN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B47946E-ADC7-4C1F-8EA5-DAA44C772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98" y="1258451"/>
                <a:ext cx="9203052" cy="503237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2200" dirty="0"/>
                  <a:t> (1);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ba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en-US" altLang="zh-CN" sz="220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acc>
                              <m:accPr>
                                <m:chr m:val="̇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ba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(2);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sz="2200" dirty="0"/>
                  <a:t>  (3)</a:t>
                </a:r>
                <a:r>
                  <a:rPr lang="zh-CN" altLang="en-US" sz="2200" dirty="0"/>
                  <a:t>；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bar>
                      </m:den>
                    </m:f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bar>
                    <m:r>
                      <a:rPr lang="en-US" altLang="zh-CN" sz="2200">
                        <a:latin typeface="Cambria Math" panose="02040503050406030204" pitchFamily="18" charset="0"/>
                      </a:rPr>
                      <m:t>·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̇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sz="2200" dirty="0"/>
                  <a:t> (4);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sz="2200" dirty="0"/>
                  <a:t>  (5);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sz="220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acc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𝜑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</m:acc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(6);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e>
                    </m:acc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par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·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altLang="zh-CN" sz="2200">
                        <a:latin typeface="Cambria Math" panose="02040503050406030204" pitchFamily="18" charset="0"/>
                      </a:rPr>
                      <m:t>·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bar>
                    <m:r>
                      <a:rPr lang="en-US" sz="2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par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200" dirty="0"/>
                  <a:t> (7);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ar>
                  </m:oMath>
                </a14:m>
                <a:r>
                  <a:rPr lang="en-US" sz="2200" dirty="0"/>
                  <a:t> (8) ;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sz="220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acc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𝜑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</m:acc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(9)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e>
                    </m:acc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par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·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altLang="zh-CN" sz="2200">
                        <a:latin typeface="Cambria Math" panose="02040503050406030204" pitchFamily="18" charset="0"/>
                      </a:rPr>
                      <m:t>·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bar>
                    <m:r>
                      <a:rPr lang="en-US" sz="2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par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sz="2200" dirty="0"/>
                  <a:t>  (10);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sz="2200" dirty="0"/>
                  <a:t> (11);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ba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acc>
                    <m:func>
                      <m:func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̇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</m:acc>
                      </m:fName>
                      <m:e>
                        <m:r>
                          <a:rPr lang="en-US" sz="220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</m:e>
                    </m:func>
                  </m:oMath>
                </a14:m>
                <a:r>
                  <a:rPr lang="en-US" sz="2200" dirty="0"/>
                  <a:t>(12)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</m:e>
                    </m:acc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par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·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altLang="zh-CN" sz="2200">
                        <a:latin typeface="Cambria Math" panose="02040503050406030204" pitchFamily="18" charset="0"/>
                      </a:rPr>
                      <m:t>·</m:t>
                    </m:r>
                    <m:bar>
                      <m:barPr>
                        <m:pos m:val="top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sz="2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200" i="0">
                        <a:latin typeface="Cambria Math" panose="02040503050406030204" pitchFamily="18" charset="0"/>
                      </a:rPr>
                      <m:t>par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en-US" sz="2200" dirty="0"/>
                  <a:t>  (13)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B47946E-ADC7-4C1F-8EA5-DAA44C772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98" y="1258451"/>
                <a:ext cx="9203052" cy="5032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/>
          <p:cNvSpPr txBox="1">
            <a:spLocks/>
          </p:cNvSpPr>
          <p:nvPr/>
        </p:nvSpPr>
        <p:spPr>
          <a:xfrm>
            <a:off x="8745637" y="2801923"/>
            <a:ext cx="3175119" cy="2991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          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4DFDB0-840D-4C2A-B369-B4ADEBBA2FAB}"/>
                  </a:ext>
                </a:extLst>
              </p:cNvPr>
              <p:cNvSpPr txBox="1"/>
              <p:nvPr/>
            </p:nvSpPr>
            <p:spPr>
              <a:xfrm>
                <a:off x="7600426" y="3095538"/>
                <a:ext cx="4320329" cy="2513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The parameters are set as: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𝑝𝑎𝑟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（"/>
                          <m:endChr m:val="）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;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𝑝𝑎𝑟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（"/>
                          <m:endChr m:val="）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;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𝑝𝑎𝑟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（"/>
                          <m:endChr m:val="）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;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4DFDB0-840D-4C2A-B369-B4ADEBBA2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426" y="3095538"/>
                <a:ext cx="4320329" cy="2513380"/>
              </a:xfrm>
              <a:prstGeom prst="rect">
                <a:avLst/>
              </a:prstGeom>
              <a:blipFill>
                <a:blip r:embed="rId4"/>
                <a:stretch>
                  <a:fillRect l="-1269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06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04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Computational Solution Expressed in Terms of Time Variations of the Following 13 Variables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B47946E-ADC7-4C1F-8EA5-DAA44C772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52600" y="204333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</m:oMath>
                </a14:m>
                <a:r>
                  <a:rPr lang="en-US" sz="3600" dirty="0"/>
                  <a:t>   ;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600" dirty="0"/>
                  <a:t> ;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̇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bar>
                  </m:oMath>
                </a14:m>
                <a:r>
                  <a:rPr lang="en-US" sz="3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;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3600" dirty="0"/>
                  <a:t>  ;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600" dirty="0"/>
                  <a:t> 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3600" dirty="0"/>
                  <a:t>  ;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3600" dirty="0"/>
                  <a:t> ;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600" dirty="0"/>
                  <a:t> ;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3600" dirty="0"/>
                  <a:t> ;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ba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B47946E-ADC7-4C1F-8EA5-DAA44C772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2043339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98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673" y="2507927"/>
            <a:ext cx="8499764" cy="24058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                                           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7102" t="33079" b="5590"/>
          <a:stretch/>
        </p:blipFill>
        <p:spPr>
          <a:xfrm>
            <a:off x="0" y="1"/>
            <a:ext cx="12192000" cy="6878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2600" y="1"/>
            <a:ext cx="6153728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65073" y="1543687"/>
            <a:ext cx="789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bg1"/>
                </a:solidFill>
              </a:rPr>
              <a:t>Modeling the motion of a rigid body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Around the Earth</a:t>
            </a:r>
          </a:p>
          <a:p>
            <a:endParaRPr lang="en-US" altLang="zh-C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0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673" y="2507927"/>
            <a:ext cx="8499764" cy="24058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5477164" cy="6878755"/>
          </a:xfrm>
          <a:prstGeom prst="rect">
            <a:avLst/>
          </a:prstGeom>
          <a:solidFill>
            <a:srgbClr val="787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60008" t="33079" b="5590"/>
          <a:stretch/>
        </p:blipFill>
        <p:spPr>
          <a:xfrm>
            <a:off x="4440025" y="0"/>
            <a:ext cx="7751975" cy="6878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541" y="-71600"/>
            <a:ext cx="6153728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5541" y="4401328"/>
            <a:ext cx="11562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Derivation and Computational Solution of the Equations of 2 Motions:</a:t>
            </a:r>
          </a:p>
          <a:p>
            <a:pPr marL="971550" lvl="1" indent="-514350">
              <a:lnSpc>
                <a:spcPct val="120000"/>
              </a:lnSpc>
              <a:spcBef>
                <a:spcPct val="0"/>
              </a:spcBef>
              <a:buFontTx/>
              <a:buAutoNum type="arabicParenR"/>
            </a:pPr>
            <a:r>
              <a:rPr lang="en-US" altLang="zh-CN" sz="2800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rPr>
              <a:t>Curvilinear Motion of </a:t>
            </a:r>
            <a:r>
              <a:rPr lang="en-US" altLang="zh-CN" sz="2800" b="1" i="1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rPr>
              <a:t>G </a:t>
            </a:r>
            <a:r>
              <a:rPr lang="en-US" altLang="zh-CN" sz="2800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rPr>
              <a:t>on Orbit Around the Earth</a:t>
            </a:r>
            <a:endParaRPr lang="en-US" altLang="zh-CN" sz="2800" b="1" i="1" dirty="0">
              <a:solidFill>
                <a:srgbClr val="FFFFFF"/>
              </a:solidFill>
              <a:latin typeface="Arial"/>
              <a:ea typeface="黑体" panose="02010609060101010101" pitchFamily="49" charset="-122"/>
            </a:endParaRPr>
          </a:p>
          <a:p>
            <a:pPr marL="971550" lvl="1" indent="-514350">
              <a:buFontTx/>
              <a:buAutoNum type="arabicParenR"/>
            </a:pP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Rigid-Body Rotation about </a:t>
            </a:r>
            <a:r>
              <a:rPr lang="en-US" altLang="zh-CN" sz="2800" b="1" i="1" dirty="0">
                <a:solidFill>
                  <a:srgbClr val="FFFFFF"/>
                </a:solidFill>
              </a:rPr>
              <a:t>G</a:t>
            </a:r>
          </a:p>
          <a:p>
            <a:pPr lvl="1"/>
            <a:endParaRPr lang="en-US" altLang="zh-CN" sz="1600" b="1" i="1" dirty="0">
              <a:solidFill>
                <a:srgbClr val="FFFFFF"/>
              </a:solidFill>
            </a:endParaRPr>
          </a:p>
          <a:p>
            <a:r>
              <a:rPr lang="en-US" altLang="zh-CN" sz="2800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rPr>
              <a:t>Equations in Non-Dimensional Form</a:t>
            </a:r>
          </a:p>
          <a:p>
            <a:endParaRPr kumimoji="0" lang="en-US" altLang="zh-CN" sz="160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rPr>
              <a:t>Asymmetry in Mass Distribution</a:t>
            </a:r>
          </a:p>
          <a:p>
            <a:endParaRPr lang="en-US" altLang="zh-CN" sz="1600" dirty="0">
              <a:solidFill>
                <a:srgbClr val="FFFFFF"/>
              </a:solidFill>
              <a:latin typeface="Arial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rPr>
              <a:t>Numerical Solution of Equations </a:t>
            </a:r>
          </a:p>
          <a:p>
            <a:r>
              <a:rPr lang="en-US" altLang="zh-CN" sz="2800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rPr>
              <a:t>via C++ Computer Program</a:t>
            </a:r>
          </a:p>
          <a:p>
            <a:endParaRPr lang="en-US" altLang="zh-CN" sz="1600" dirty="0">
              <a:solidFill>
                <a:srgbClr val="FFFFFF"/>
              </a:solidFill>
              <a:latin typeface="Arial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rPr>
              <a:t>Different Initial Conditions 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>
              <a:solidFill>
                <a:srgbClr val="FFFFFF"/>
              </a:solidFill>
              <a:latin typeface="Arial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121939" y="4570686"/>
            <a:ext cx="685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87637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892175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ym typeface="+mn-ea"/>
              </a:rPr>
              <a:t>Derivation of The Equations of Motion</a:t>
            </a:r>
            <a:br>
              <a:rPr lang="en-US" altLang="zh-CN" sz="3200" b="1" dirty="0">
                <a:sym typeface="+mn-ea"/>
              </a:rPr>
            </a:br>
            <a:r>
              <a:rPr lang="en-US" altLang="zh-CN" sz="3200" b="1" dirty="0">
                <a:sym typeface="+mn-ea"/>
              </a:rPr>
              <a:t>Curvilinear Motion of </a:t>
            </a:r>
            <a:r>
              <a:rPr lang="en-US" altLang="zh-CN" sz="3200" b="1" i="1" dirty="0">
                <a:sym typeface="+mn-ea"/>
              </a:rPr>
              <a:t>G</a:t>
            </a:r>
            <a:r>
              <a:rPr lang="en-US" altLang="zh-CN" sz="3200" b="1" dirty="0">
                <a:sym typeface="+mn-ea"/>
              </a:rPr>
              <a:t> on Orbit Around the Earth</a:t>
            </a:r>
            <a:endParaRPr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16930" y="1522730"/>
            <a:ext cx="5436870" cy="435165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BD512E-E752-4AEB-9310-4214B81A5282}"/>
              </a:ext>
            </a:extLst>
          </p:cNvPr>
          <p:cNvPicPr/>
          <p:nvPr/>
        </p:nvPicPr>
        <p:blipFill rotWithShape="1">
          <a:blip r:embed="rId2"/>
          <a:srcRect l="4631" r="5104" b="3198"/>
          <a:stretch/>
        </p:blipFill>
        <p:spPr>
          <a:xfrm>
            <a:off x="3777673" y="2753174"/>
            <a:ext cx="8423852" cy="4095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870584" y="3855821"/>
                <a:ext cx="3373554" cy="1890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Force of gravity:</a:t>
                </a:r>
              </a:p>
              <a:p>
                <a:endParaRPr lang="en-US" sz="2800" dirty="0"/>
              </a:p>
              <a:p>
                <a:r>
                  <a:rPr lang="en-US" sz="4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𝐺𝑀𝑚</m:t>
                        </m:r>
                      </m:num>
                      <m:den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84" y="3855821"/>
                <a:ext cx="3373554" cy="1890005"/>
              </a:xfrm>
              <a:prstGeom prst="rect">
                <a:avLst/>
              </a:prstGeom>
              <a:blipFill>
                <a:blip r:embed="rId3"/>
                <a:stretch>
                  <a:fillRect l="-4702" t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930592" y="1542799"/>
                <a:ext cx="89058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2</a:t>
                </a:r>
                <a:r>
                  <a:rPr lang="en-US" sz="3200" baseline="30000" dirty="0"/>
                  <a:t>nd</a:t>
                </a:r>
                <a:r>
                  <a:rPr lang="en-US" sz="3200" dirty="0"/>
                  <a:t> Law of Newtonian Mechanics: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3200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2" y="1542799"/>
                <a:ext cx="8905875" cy="584775"/>
              </a:xfrm>
              <a:prstGeom prst="rect">
                <a:avLst/>
              </a:prstGeom>
              <a:blipFill>
                <a:blip r:embed="rId4"/>
                <a:stretch>
                  <a:fillRect l="-1780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930592" y="2127574"/>
                <a:ext cx="109658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latin typeface="Symbol" panose="05050102010706020507" pitchFamily="18" charset="2"/>
                  </a:rPr>
                  <a:t> ): </a:t>
                </a:r>
                <a:r>
                  <a:rPr lang="en-US" sz="2800" dirty="0">
                    <a:latin typeface="+mj-lt"/>
                  </a:rPr>
                  <a:t>Inertial Reference Frame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)        on the Orbital Plane, (</a:t>
                </a:r>
                <a:r>
                  <a:rPr lang="en-US" sz="2800" i="1" dirty="0">
                    <a:latin typeface="+mj-lt"/>
                  </a:rPr>
                  <a:t>r</a:t>
                </a:r>
                <a:r>
                  <a:rPr lang="en-US" sz="2800" i="1" dirty="0">
                    <a:latin typeface="Symbol" panose="05050102010706020507" pitchFamily="18" charset="2"/>
                  </a:rPr>
                  <a:t>, q </a:t>
                </a:r>
                <a:r>
                  <a:rPr lang="en-US" sz="2800" dirty="0">
                    <a:latin typeface="+mj-lt"/>
                  </a:rPr>
                  <a:t>): Polar Coordinates </a:t>
                </a:r>
                <a:r>
                  <a:rPr lang="en-US" sz="2800" dirty="0">
                    <a:latin typeface="Symbol" panose="05050102010706020507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7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2" y="2127574"/>
                <a:ext cx="10965845" cy="954107"/>
              </a:xfrm>
              <a:prstGeom prst="rect">
                <a:avLst/>
              </a:prstGeom>
              <a:blipFill>
                <a:blip r:embed="rId5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3">
            <a:extLst>
              <a:ext uri="{FF2B5EF4-FFF2-40B4-BE49-F238E27FC236}">
                <a16:creationId xmlns:a16="http://schemas.microsoft.com/office/drawing/2014/main" id="{2A796F40-30EF-4917-AC05-2ABE42168654}"/>
              </a:ext>
            </a:extLst>
          </p:cNvPr>
          <p:cNvSpPr txBox="1"/>
          <p:nvPr/>
        </p:nvSpPr>
        <p:spPr>
          <a:xfrm>
            <a:off x="7079700" y="4041693"/>
            <a:ext cx="44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8544676" y="3555185"/>
            <a:ext cx="685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582" y="26062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Tensor Derivation of the Acceleration of </a:t>
            </a:r>
            <a:r>
              <a:rPr lang="en-US" altLang="zh-CN" b="1" i="1" dirty="0"/>
              <a:t>G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B47946E-ADC7-4C1F-8EA5-DAA44C772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6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6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3600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|"/>
                        <m:endChr m:val="|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̇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|"/>
                        <m:endChr m:val="|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3600" dirty="0"/>
                  <a:t>（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3600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36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600"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̈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3600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̇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acc>
                      <m:accPr>
                        <m:chr m:val="̇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B47946E-ADC7-4C1F-8EA5-DAA44C772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455877" y="5451761"/>
            <a:ext cx="2200589" cy="9646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2793" y="4388310"/>
            <a:ext cx="2200589" cy="9646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2926"/>
            <a:ext cx="10515600" cy="1657350"/>
          </a:xfrm>
        </p:spPr>
        <p:txBody>
          <a:bodyPr>
            <a:normAutofit/>
          </a:bodyPr>
          <a:lstStyle/>
          <a:p>
            <a:r>
              <a:rPr lang="en-US" altLang="zh-CN" dirty="0"/>
              <a:t>   </a:t>
            </a:r>
            <a:br>
              <a:rPr lang="en-US" dirty="0"/>
            </a:b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FAAF68F-4825-4B47-A880-75D57527CF21}"/>
              </a:ext>
            </a:extLst>
          </p:cNvPr>
          <p:cNvSpPr txBox="1">
            <a:spLocks/>
          </p:cNvSpPr>
          <p:nvPr/>
        </p:nvSpPr>
        <p:spPr>
          <a:xfrm>
            <a:off x="472440" y="365125"/>
            <a:ext cx="11719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/>
              <a:t>Radial and Transverse Components of 2</a:t>
            </a:r>
            <a:r>
              <a:rPr lang="en-US" altLang="zh-CN" sz="3200" b="1" baseline="30000" dirty="0"/>
              <a:t>nd</a:t>
            </a:r>
            <a:r>
              <a:rPr lang="en-US" altLang="zh-CN" sz="3200" b="1" dirty="0"/>
              <a:t> Law: </a:t>
            </a:r>
          </a:p>
          <a:p>
            <a:pPr algn="ctr"/>
            <a:r>
              <a:rPr lang="en-US" altLang="zh-CN" sz="3200" b="1" dirty="0"/>
              <a:t>Four 1</a:t>
            </a:r>
            <a:r>
              <a:rPr lang="en-US" altLang="zh-CN" sz="3200" b="1" baseline="30000" dirty="0"/>
              <a:t>st</a:t>
            </a:r>
            <a:r>
              <a:rPr lang="en-US" altLang="zh-CN" sz="3200" b="1" dirty="0"/>
              <a:t>-Order Non-Linear Equations of Motion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5C304C2-D7FA-4D68-A5F5-11E4F97CC4A4}"/>
                  </a:ext>
                </a:extLst>
              </p:cNvPr>
              <p:cNvSpPr txBox="1"/>
              <p:nvPr/>
            </p:nvSpPr>
            <p:spPr>
              <a:xfrm>
                <a:off x="336954" y="1744008"/>
                <a:ext cx="5143501" cy="371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Dimensional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𝑑𝑟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𝐺𝑀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(4)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5C304C2-D7FA-4D68-A5F5-11E4F97C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54" y="1744008"/>
                <a:ext cx="5143501" cy="3711914"/>
              </a:xfrm>
              <a:prstGeom prst="rect">
                <a:avLst/>
              </a:prstGeom>
              <a:blipFill>
                <a:blip r:embed="rId2"/>
                <a:stretch>
                  <a:fillRect l="-2962" t="-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0CCFB6C-4EEE-47E0-89F4-3C988789FD19}"/>
                  </a:ext>
                </a:extLst>
              </p:cNvPr>
              <p:cNvSpPr txBox="1"/>
              <p:nvPr/>
            </p:nvSpPr>
            <p:spPr>
              <a:xfrm>
                <a:off x="7128280" y="1738781"/>
                <a:ext cx="4928465" cy="4275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Non-Dimensional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bar>
                                </m:den>
                              </m:f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ba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bar>
                                </m:den>
                              </m:f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bar>
                                    </m:e>
                                    <m:sup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bar>
                                </m:e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bar>
                                </m:den>
                              </m:f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ba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ba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bar>
                                </m:den>
                              </m:f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bar>
                                    <m:barPr>
                                      <m:pos m:val="top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</m:den>
                              </m:f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ba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0CCFB6C-4EEE-47E0-89F4-3C988789F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280" y="1738781"/>
                <a:ext cx="4928465" cy="4275529"/>
              </a:xfrm>
              <a:prstGeom prst="rect">
                <a:avLst/>
              </a:prstGeom>
              <a:blipFill>
                <a:blip r:embed="rId3"/>
                <a:stretch>
                  <a:fillRect l="-3090" t="-1852" r="-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3">
            <a:extLst>
              <a:ext uri="{FF2B5EF4-FFF2-40B4-BE49-F238E27FC236}">
                <a16:creationId xmlns:a16="http://schemas.microsoft.com/office/drawing/2014/main" id="{5B47946E-ADC7-4C1F-8EA5-DAA44C772BE0}"/>
              </a:ext>
            </a:extLst>
          </p:cNvPr>
          <p:cNvSpPr txBox="1">
            <a:spLocks/>
          </p:cNvSpPr>
          <p:nvPr/>
        </p:nvSpPr>
        <p:spPr>
          <a:xfrm>
            <a:off x="6791267" y="3570792"/>
            <a:ext cx="1129508" cy="706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7640" y="2386012"/>
            <a:ext cx="1280160" cy="2880360"/>
          </a:xfrm>
          <a:prstGeom prst="rect">
            <a:avLst/>
          </a:prstGeom>
          <a:solidFill>
            <a:srgbClr val="DDF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3">
                <a:extLst>
                  <a:ext uri="{FF2B5EF4-FFF2-40B4-BE49-F238E27FC236}">
                    <a16:creationId xmlns:a16="http://schemas.microsoft.com/office/drawing/2014/main" id="{5F983500-E242-4406-B3B1-779A6F14DB83}"/>
                  </a:ext>
                </a:extLst>
              </p:cNvPr>
              <p:cNvSpPr/>
              <p:nvPr/>
            </p:nvSpPr>
            <p:spPr>
              <a:xfrm>
                <a:off x="3921694" y="2461909"/>
                <a:ext cx="2672211" cy="2924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bar>
                                <m:barPr>
                                  <m:pos m:val="top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</m:e>
                            <m:e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bar>
                                <m:barPr>
                                  <m:pos m:val="top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bar>
                            </m:e>
                            <m:e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𝐺𝑀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ba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9" name="矩形 3">
                <a:extLst>
                  <a:ext uri="{FF2B5EF4-FFF2-40B4-BE49-F238E27FC236}">
                    <a16:creationId xmlns:a16="http://schemas.microsoft.com/office/drawing/2014/main" id="{5F983500-E242-4406-B3B1-779A6F14D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694" y="2461909"/>
                <a:ext cx="2672211" cy="2924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6">
                <a:extLst>
                  <a:ext uri="{FF2B5EF4-FFF2-40B4-BE49-F238E27FC236}">
                    <a16:creationId xmlns:a16="http://schemas.microsoft.com/office/drawing/2014/main" id="{4BFBBA18-D9A6-487E-A98A-243B9E168840}"/>
                  </a:ext>
                </a:extLst>
              </p:cNvPr>
              <p:cNvSpPr txBox="1"/>
              <p:nvPr/>
            </p:nvSpPr>
            <p:spPr>
              <a:xfrm>
                <a:off x="608395" y="5669931"/>
                <a:ext cx="11448350" cy="150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Non-Dimensional System uniformly applies to any planetary system and no longer depends on </a:t>
                </a:r>
                <a:r>
                  <a:rPr lang="en-US" sz="2400" i="1" dirty="0"/>
                  <a:t>G</a:t>
                </a:r>
                <a:r>
                  <a:rPr lang="en-US" sz="2400" dirty="0"/>
                  <a:t> and  </a:t>
                </a:r>
                <a:r>
                  <a:rPr lang="en-US" sz="2400" i="1" dirty="0"/>
                  <a:t>M. </a:t>
                </a:r>
                <a:r>
                  <a:rPr lang="en-US" sz="2400" dirty="0"/>
                  <a:t>The reference length is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/>
                  <a:t>, the radius of a planet, Earth in this case. The reference speed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ref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文本框 6">
                <a:extLst>
                  <a:ext uri="{FF2B5EF4-FFF2-40B4-BE49-F238E27FC236}">
                    <a16:creationId xmlns:a16="http://schemas.microsoft.com/office/drawing/2014/main" id="{4BFBBA18-D9A6-487E-A98A-243B9E168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5" y="5669931"/>
                <a:ext cx="11448350" cy="1506951"/>
              </a:xfrm>
              <a:prstGeom prst="rect">
                <a:avLst/>
              </a:prstGeom>
              <a:blipFill>
                <a:blip r:embed="rId5"/>
                <a:stretch>
                  <a:fillRect l="-852" t="-2834" b="-38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852" y="140467"/>
            <a:ext cx="109012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Minimum and Maximum Orbital Angular Speeds</a:t>
            </a:r>
            <a:br>
              <a:rPr lang="en-US" b="1" dirty="0"/>
            </a:br>
            <a:r>
              <a:rPr lang="en-US" b="1" dirty="0"/>
              <a:t>Gravitational Field is Radial &amp; Conservative</a:t>
            </a:r>
            <a:endParaRPr lang="en-US" altLang="zh-CN" b="1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F14E35B-70AB-4031-A9A4-AF9C64546E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651" y="4635806"/>
            <a:ext cx="3516087" cy="2221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0C1AC17-006D-4947-8172-1C74A2BC72A3}"/>
                  </a:ext>
                </a:extLst>
              </p:cNvPr>
              <p:cNvSpPr txBox="1"/>
              <p:nvPr/>
            </p:nvSpPr>
            <p:spPr>
              <a:xfrm>
                <a:off x="907472" y="2702018"/>
                <a:ext cx="9797473" cy="118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Total Energy is Conserved (Integrating </a:t>
                </a:r>
                <a:r>
                  <a:rPr lang="en-US" sz="2400" dirty="0" err="1"/>
                  <a:t>Eqs</a:t>
                </a:r>
                <a:r>
                  <a:rPr lang="en-US" sz="2400" dirty="0"/>
                  <a:t>. (1) and (2) on Trajectory)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𝐵𝑟</m:t>
                        </m:r>
                      </m:sub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+1 −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𝐴𝑟</m:t>
                            </m:r>
                          </m:sub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0C1AC17-006D-4947-8172-1C74A2BC7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72" y="2702018"/>
                <a:ext cx="9797473" cy="1185389"/>
              </a:xfrm>
              <a:prstGeom prst="rect">
                <a:avLst/>
              </a:prstGeom>
              <a:blipFill>
                <a:blip r:embed="rId3"/>
                <a:stretch>
                  <a:fillRect l="-996" t="-3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F2755D7-8CD7-4747-BC9F-5231684EAE4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75807" y="4802909"/>
            <a:ext cx="3517865" cy="2054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FBBA18-D9A6-487E-A98A-243B9E168840}"/>
                  </a:ext>
                </a:extLst>
              </p:cNvPr>
              <p:cNvSpPr txBox="1"/>
              <p:nvPr/>
            </p:nvSpPr>
            <p:spPr>
              <a:xfrm>
                <a:off x="1221820" y="3835522"/>
                <a:ext cx="10390597" cy="1387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Minimum  Angular Speed</a:t>
                </a:r>
                <a:r>
                  <a:rPr lang="en-US" dirty="0"/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e>
                    </m:rad>
                    <m:r>
                      <a:rPr lang="en-US" sz="32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dirty="0"/>
                  <a:t>= </a:t>
                </a:r>
                <a:r>
                  <a:rPr lang="en-US" sz="2400" dirty="0"/>
                  <a:t>Escape Angular Speed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FBBA18-D9A6-487E-A98A-243B9E168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20" y="3835522"/>
                <a:ext cx="10390597" cy="1387496"/>
              </a:xfrm>
              <a:prstGeom prst="rect">
                <a:avLst/>
              </a:prstGeom>
              <a:blipFill>
                <a:blip r:embed="rId5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4">
                <a:extLst>
                  <a:ext uri="{FF2B5EF4-FFF2-40B4-BE49-F238E27FC236}">
                    <a16:creationId xmlns:a16="http://schemas.microsoft.com/office/drawing/2014/main" id="{A0C1AC17-006D-4947-8172-1C74A2BC72A3}"/>
                  </a:ext>
                </a:extLst>
              </p:cNvPr>
              <p:cNvSpPr txBox="1"/>
              <p:nvPr/>
            </p:nvSpPr>
            <p:spPr>
              <a:xfrm>
                <a:off x="907472" y="1642469"/>
                <a:ext cx="9400309" cy="12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Angular Momentum is Conserved (From </a:t>
                </a:r>
                <a:r>
                  <a:rPr lang="en-US" sz="2400" dirty="0" err="1"/>
                  <a:t>Eqs</a:t>
                </a:r>
                <a:r>
                  <a:rPr lang="en-US" sz="2400" dirty="0"/>
                  <a:t>. (3) and (4))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文本框 4">
                <a:extLst>
                  <a:ext uri="{FF2B5EF4-FFF2-40B4-BE49-F238E27FC236}">
                    <a16:creationId xmlns:a16="http://schemas.microsoft.com/office/drawing/2014/main" id="{A0C1AC17-006D-4947-8172-1C74A2BC7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72" y="1642469"/>
                <a:ext cx="9400309" cy="1223092"/>
              </a:xfrm>
              <a:prstGeom prst="rect">
                <a:avLst/>
              </a:prstGeom>
              <a:blipFill>
                <a:blip r:embed="rId6"/>
                <a:stretch>
                  <a:fillRect l="-1038" t="-3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6">
                <a:extLst>
                  <a:ext uri="{FF2B5EF4-FFF2-40B4-BE49-F238E27FC236}">
                    <a16:creationId xmlns:a16="http://schemas.microsoft.com/office/drawing/2014/main" id="{4BFBBA18-D9A6-487E-A98A-243B9E168840}"/>
                  </a:ext>
                </a:extLst>
              </p:cNvPr>
              <p:cNvSpPr txBox="1"/>
              <p:nvPr/>
            </p:nvSpPr>
            <p:spPr>
              <a:xfrm>
                <a:off x="1221820" y="4635805"/>
                <a:ext cx="9889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Circular  Orbit,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/>
                  <a:t>                                                                   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-&gt;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文本框 6">
                <a:extLst>
                  <a:ext uri="{FF2B5EF4-FFF2-40B4-BE49-F238E27FC236}">
                    <a16:creationId xmlns:a16="http://schemas.microsoft.com/office/drawing/2014/main" id="{4BFBBA18-D9A6-487E-A98A-243B9E168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20" y="4635805"/>
                <a:ext cx="9889283" cy="646331"/>
              </a:xfrm>
              <a:prstGeom prst="rect">
                <a:avLst/>
              </a:prstGeom>
              <a:blipFill>
                <a:blip r:embed="rId7"/>
                <a:stretch>
                  <a:fillRect l="-49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1521104" y="5233073"/>
            <a:ext cx="1191490" cy="1191490"/>
          </a:xfrm>
          <a:prstGeom prst="ellipse">
            <a:avLst/>
          </a:prstGeom>
          <a:noFill/>
          <a:ln>
            <a:solidFill>
              <a:srgbClr val="151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63273" y="5803675"/>
            <a:ext cx="142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6">
            <a:extLst>
              <a:ext uri="{FF2B5EF4-FFF2-40B4-BE49-F238E27FC236}">
                <a16:creationId xmlns:a16="http://schemas.microsoft.com/office/drawing/2014/main" id="{4BFBBA18-D9A6-487E-A98A-243B9E168840}"/>
              </a:ext>
            </a:extLst>
          </p:cNvPr>
          <p:cNvSpPr txBox="1"/>
          <p:nvPr/>
        </p:nvSpPr>
        <p:spPr>
          <a:xfrm>
            <a:off x="4583856" y="5233073"/>
            <a:ext cx="4089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Needed for Initial Conditions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7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1C4388-068E-4FBB-8F6A-04F02C5E14A6}"/>
                  </a:ext>
                </a:extLst>
              </p:cNvPr>
              <p:cNvSpPr txBox="1"/>
              <p:nvPr/>
            </p:nvSpPr>
            <p:spPr>
              <a:xfrm>
                <a:off x="626506" y="2562935"/>
                <a:ext cx="5367315" cy="3133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4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1C4388-068E-4FBB-8F6A-04F02C5E1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6" y="2562935"/>
                <a:ext cx="5367315" cy="3133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748723" y="330096"/>
            <a:ext cx="106945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Derivation of The Equations of Motion</a:t>
            </a:r>
            <a:br>
              <a:rPr lang="en-US" altLang="zh-CN" sz="3200" b="1" dirty="0">
                <a:solidFill>
                  <a:schemeClr val="bg1"/>
                </a:solidFill>
                <a:sym typeface="+mn-ea"/>
              </a:rPr>
            </a:b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Rigid Body Rotation About </a:t>
            </a:r>
            <a:r>
              <a:rPr lang="en-US" altLang="zh-CN" sz="3200" b="1" i="1" dirty="0">
                <a:solidFill>
                  <a:schemeClr val="bg1"/>
                </a:solidFill>
                <a:sym typeface="+mn-ea"/>
              </a:rPr>
              <a:t>G</a:t>
            </a:r>
            <a:endParaRPr lang="en-US" sz="3200" i="1" dirty="0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8399317" y="2864110"/>
            <a:ext cx="685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830105" y="5435003"/>
                <a:ext cx="114357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+mj-lt"/>
                  </a:rPr>
                  <a:t>: Mass Moments of Inertia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+mj-lt"/>
                  </a:rPr>
                  <a:t>  For Mass Asymmetry</a:t>
                </a:r>
              </a:p>
            </p:txBody>
          </p:sp>
        </mc:Choice>
        <mc:Fallback xmlns="">
          <p:sp>
            <p:nvSpPr>
              <p:cNvPr id="21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5" y="5435003"/>
                <a:ext cx="11435785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405995" y="1198460"/>
            <a:ext cx="5248029" cy="3513524"/>
            <a:chOff x="6405995" y="1198460"/>
            <a:chExt cx="5248029" cy="3513524"/>
          </a:xfrm>
        </p:grpSpPr>
        <p:pic>
          <p:nvPicPr>
            <p:cNvPr id="7" name="Picture 6"/>
            <p:cNvPicPr/>
            <p:nvPr/>
          </p:nvPicPr>
          <p:blipFill rotWithShape="1">
            <a:blip r:embed="rId5"/>
            <a:srcRect l="65848" t="62378" r="4276" b="6964"/>
            <a:stretch/>
          </p:blipFill>
          <p:spPr>
            <a:xfrm>
              <a:off x="6405995" y="1867311"/>
              <a:ext cx="4672445" cy="2774264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8672945" y="3140364"/>
              <a:ext cx="2623128" cy="119494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8672945" y="1841272"/>
              <a:ext cx="2425124" cy="129909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8399317" y="1407314"/>
              <a:ext cx="273628" cy="173305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3">
                  <a:extLst>
                    <a:ext uri="{FF2B5EF4-FFF2-40B4-BE49-F238E27FC236}">
                      <a16:creationId xmlns:a16="http://schemas.microsoft.com/office/drawing/2014/main" id="{2A796F40-30EF-4917-AC05-2ABE42168654}"/>
                    </a:ext>
                  </a:extLst>
                </p:cNvPr>
                <p:cNvSpPr txBox="1"/>
                <p:nvPr/>
              </p:nvSpPr>
              <p:spPr>
                <a:xfrm>
                  <a:off x="8536131" y="1198460"/>
                  <a:ext cx="6703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chemeClr val="bg1"/>
                      </a:solidFill>
                      <a:latin typeface="Symbol" panose="05050102010706020507" pitchFamily="18" charset="2"/>
                    </a:rPr>
                    <a:t> </a:t>
                  </a:r>
                  <a:endParaRPr lang="en-US" sz="2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文本框 3">
                  <a:extLst>
                    <a:ext uri="{FF2B5EF4-FFF2-40B4-BE49-F238E27FC236}">
                      <a16:creationId xmlns:a16="http://schemas.microsoft.com/office/drawing/2014/main" id="{2A796F40-30EF-4917-AC05-2ABE42168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131" y="1198460"/>
                  <a:ext cx="67031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3">
                  <a:extLst>
                    <a:ext uri="{FF2B5EF4-FFF2-40B4-BE49-F238E27FC236}">
                      <a16:creationId xmlns:a16="http://schemas.microsoft.com/office/drawing/2014/main" id="{2A796F40-30EF-4917-AC05-2ABE42168654}"/>
                    </a:ext>
                  </a:extLst>
                </p:cNvPr>
                <p:cNvSpPr txBox="1"/>
                <p:nvPr/>
              </p:nvSpPr>
              <p:spPr>
                <a:xfrm>
                  <a:off x="10681752" y="4188764"/>
                  <a:ext cx="6703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chemeClr val="bg1"/>
                      </a:solidFill>
                      <a:latin typeface="Symbol" panose="05050102010706020507" pitchFamily="18" charset="2"/>
                    </a:rPr>
                    <a:t> </a:t>
                  </a:r>
                  <a:endParaRPr lang="en-US" sz="2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3" name="文本框 3">
                  <a:extLst>
                    <a:ext uri="{FF2B5EF4-FFF2-40B4-BE49-F238E27FC236}">
                      <a16:creationId xmlns:a16="http://schemas.microsoft.com/office/drawing/2014/main" id="{2A796F40-30EF-4917-AC05-2ABE42168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752" y="4188764"/>
                  <a:ext cx="67031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3">
                  <a:extLst>
                    <a:ext uri="{FF2B5EF4-FFF2-40B4-BE49-F238E27FC236}">
                      <a16:creationId xmlns:a16="http://schemas.microsoft.com/office/drawing/2014/main" id="{2A796F40-30EF-4917-AC05-2ABE42168654}"/>
                    </a:ext>
                  </a:extLst>
                </p:cNvPr>
                <p:cNvSpPr txBox="1"/>
                <p:nvPr/>
              </p:nvSpPr>
              <p:spPr>
                <a:xfrm>
                  <a:off x="10983709" y="1735872"/>
                  <a:ext cx="6703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chemeClr val="bg1"/>
                      </a:solidFill>
                      <a:latin typeface="Symbol" panose="05050102010706020507" pitchFamily="18" charset="2"/>
                    </a:rPr>
                    <a:t> </a:t>
                  </a:r>
                  <a:endParaRPr lang="en-US" sz="2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4" name="文本框 3">
                  <a:extLst>
                    <a:ext uri="{FF2B5EF4-FFF2-40B4-BE49-F238E27FC236}">
                      <a16:creationId xmlns:a16="http://schemas.microsoft.com/office/drawing/2014/main" id="{2A796F40-30EF-4917-AC05-2ABE42168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3709" y="1735872"/>
                  <a:ext cx="67031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574931" y="1526653"/>
                <a:ext cx="686726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Euler Equations with respect to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) </a:t>
                </a:r>
                <a:r>
                  <a:rPr lang="en-US" sz="2800" dirty="0">
                    <a:solidFill>
                      <a:schemeClr val="bg1"/>
                    </a:solidFill>
                  </a:rPr>
                  <a:t>Body Axes</a:t>
                </a:r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1" y="1526653"/>
                <a:ext cx="6867269" cy="954107"/>
              </a:xfrm>
              <a:prstGeom prst="rect">
                <a:avLst/>
              </a:prstGeom>
              <a:blipFill>
                <a:blip r:embed="rId9"/>
                <a:stretch>
                  <a:fillRect l="-1775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748723" y="6073171"/>
                <a:ext cx="106945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2800" dirty="0">
                    <a:solidFill>
                      <a:schemeClr val="bg1"/>
                    </a:solidFill>
                    <a:latin typeface="+mj-lt"/>
                  </a:rPr>
                  <a:t>: Components of External Torques in body axes</a:t>
                </a:r>
              </a:p>
            </p:txBody>
          </p:sp>
        </mc:Choice>
        <mc:Fallback xmlns="">
          <p:sp>
            <p:nvSpPr>
              <p:cNvPr id="26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23" y="6073171"/>
                <a:ext cx="10694554" cy="523220"/>
              </a:xfrm>
              <a:prstGeom prst="rect">
                <a:avLst/>
              </a:prstGeom>
              <a:blipFill>
                <a:blip r:embed="rId10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标题 1"/>
          <p:cNvSpPr txBox="1">
            <a:spLocks/>
          </p:cNvSpPr>
          <p:nvPr/>
        </p:nvSpPr>
        <p:spPr>
          <a:xfrm>
            <a:off x="8427314" y="2854140"/>
            <a:ext cx="685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j-cs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6857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-30680"/>
            <a:ext cx="12192000" cy="6858000"/>
          </a:xfrm>
          <a:prstGeom prst="rect">
            <a:avLst/>
          </a:prstGeom>
          <a:solidFill>
            <a:srgbClr val="787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416729-14A0-4C83-9D2D-C77FBD71057D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0771" y="1188835"/>
            <a:ext cx="5248029" cy="3380912"/>
            <a:chOff x="6405995" y="1331072"/>
            <a:chExt cx="5248029" cy="3380912"/>
          </a:xfrm>
        </p:grpSpPr>
        <p:pic>
          <p:nvPicPr>
            <p:cNvPr id="7" name="Picture 6"/>
            <p:cNvPicPr/>
            <p:nvPr/>
          </p:nvPicPr>
          <p:blipFill rotWithShape="1">
            <a:blip r:embed="rId3"/>
            <a:srcRect l="65848" t="62378" r="4276" b="6964"/>
            <a:stretch/>
          </p:blipFill>
          <p:spPr>
            <a:xfrm>
              <a:off x="6405995" y="1867311"/>
              <a:ext cx="4672445" cy="2774264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8672945" y="3140364"/>
              <a:ext cx="2623128" cy="119494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8672945" y="1841272"/>
              <a:ext cx="2425124" cy="129909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8114124" y="1331072"/>
              <a:ext cx="576555" cy="180074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3">
                  <a:extLst>
                    <a:ext uri="{FF2B5EF4-FFF2-40B4-BE49-F238E27FC236}">
                      <a16:creationId xmlns:a16="http://schemas.microsoft.com/office/drawing/2014/main" id="{2A796F40-30EF-4917-AC05-2ABE42168654}"/>
                    </a:ext>
                  </a:extLst>
                </p:cNvPr>
                <p:cNvSpPr txBox="1"/>
                <p:nvPr/>
              </p:nvSpPr>
              <p:spPr>
                <a:xfrm>
                  <a:off x="7540667" y="1331072"/>
                  <a:ext cx="6703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chemeClr val="bg1"/>
                      </a:solidFill>
                      <a:latin typeface="Symbol" panose="05050102010706020507" pitchFamily="18" charset="2"/>
                    </a:rPr>
                    <a:t> </a:t>
                  </a:r>
                  <a:endParaRPr lang="en-US" sz="2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" name="文本框 3">
                  <a:extLst>
                    <a:ext uri="{FF2B5EF4-FFF2-40B4-BE49-F238E27FC236}">
                      <a16:creationId xmlns:a16="http://schemas.microsoft.com/office/drawing/2014/main" id="{2A796F40-30EF-4917-AC05-2ABE42168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667" y="1331072"/>
                  <a:ext cx="670315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3">
                  <a:extLst>
                    <a:ext uri="{FF2B5EF4-FFF2-40B4-BE49-F238E27FC236}">
                      <a16:creationId xmlns:a16="http://schemas.microsoft.com/office/drawing/2014/main" id="{2A796F40-30EF-4917-AC05-2ABE42168654}"/>
                    </a:ext>
                  </a:extLst>
                </p:cNvPr>
                <p:cNvSpPr txBox="1"/>
                <p:nvPr/>
              </p:nvSpPr>
              <p:spPr>
                <a:xfrm>
                  <a:off x="10681752" y="4188764"/>
                  <a:ext cx="6703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chemeClr val="bg1"/>
                      </a:solidFill>
                      <a:latin typeface="Symbol" panose="05050102010706020507" pitchFamily="18" charset="2"/>
                    </a:rPr>
                    <a:t> </a:t>
                  </a:r>
                  <a:endParaRPr lang="en-US" sz="2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" name="文本框 3">
                  <a:extLst>
                    <a:ext uri="{FF2B5EF4-FFF2-40B4-BE49-F238E27FC236}">
                      <a16:creationId xmlns:a16="http://schemas.microsoft.com/office/drawing/2014/main" id="{2A796F40-30EF-4917-AC05-2ABE42168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752" y="4188764"/>
                  <a:ext cx="67031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3">
                  <a:extLst>
                    <a:ext uri="{FF2B5EF4-FFF2-40B4-BE49-F238E27FC236}">
                      <a16:creationId xmlns:a16="http://schemas.microsoft.com/office/drawing/2014/main" id="{2A796F40-30EF-4917-AC05-2ABE42168654}"/>
                    </a:ext>
                  </a:extLst>
                </p:cNvPr>
                <p:cNvSpPr txBox="1"/>
                <p:nvPr/>
              </p:nvSpPr>
              <p:spPr>
                <a:xfrm>
                  <a:off x="10983709" y="1735872"/>
                  <a:ext cx="6703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chemeClr val="bg1"/>
                      </a:solidFill>
                      <a:latin typeface="Symbol" panose="05050102010706020507" pitchFamily="18" charset="2"/>
                    </a:rPr>
                    <a:t> </a:t>
                  </a:r>
                  <a:endParaRPr lang="en-US" sz="2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" name="文本框 3">
                  <a:extLst>
                    <a:ext uri="{FF2B5EF4-FFF2-40B4-BE49-F238E27FC236}">
                      <a16:creationId xmlns:a16="http://schemas.microsoft.com/office/drawing/2014/main" id="{2A796F40-30EF-4917-AC05-2ABE42168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3709" y="1735872"/>
                  <a:ext cx="67031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/>
          <p:nvPr/>
        </p:nvCxnSpPr>
        <p:spPr>
          <a:xfrm flipV="1">
            <a:off x="2684321" y="767437"/>
            <a:ext cx="339493" cy="222213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411348" y="3032139"/>
            <a:ext cx="1226745" cy="166536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66587" y="3004107"/>
            <a:ext cx="3057691" cy="788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66587" y="3032139"/>
            <a:ext cx="374858" cy="2104637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2554941" y="767437"/>
            <a:ext cx="111646" cy="22451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84321" y="2348581"/>
            <a:ext cx="2546075" cy="64099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866920" y="4336812"/>
                <a:ext cx="6703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20" y="4336812"/>
                <a:ext cx="6703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5376571" y="2971800"/>
                <a:ext cx="6703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571" y="2971800"/>
                <a:ext cx="6703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3032680" y="616651"/>
                <a:ext cx="6703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680" y="616651"/>
                <a:ext cx="67031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3731489" y="2538349"/>
                <a:ext cx="6703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489" y="2538349"/>
                <a:ext cx="67031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2426294" y="975045"/>
                <a:ext cx="6703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94" y="975045"/>
                <a:ext cx="67031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2189492" y="3179870"/>
                <a:ext cx="6703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92" y="3179870"/>
                <a:ext cx="67031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2716102" y="3089753"/>
                <a:ext cx="6703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2" y="3089753"/>
                <a:ext cx="67031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5054475" y="2220086"/>
                <a:ext cx="6703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475" y="2220086"/>
                <a:ext cx="670315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1854334" y="588225"/>
                <a:ext cx="6703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34" y="588225"/>
                <a:ext cx="67031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2033684" y="1052498"/>
                <a:ext cx="6703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4" y="1052498"/>
                <a:ext cx="670315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4458959" y="1825756"/>
                <a:ext cx="6703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59" y="1825756"/>
                <a:ext cx="670315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3041445" y="4663663"/>
                <a:ext cx="6703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</a:t>
                </a:r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445" y="4663663"/>
                <a:ext cx="67031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B47946E-ADC7-4C1F-8EA5-DAA44C772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9442" y="5076850"/>
                <a:ext cx="10281654" cy="153700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B=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cosφ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sinφ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0</m:t>
                            </m:r>
                          </m:e>
                          <m:e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sinφ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cosφ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  0 </m:t>
                            </m:r>
                          </m:e>
                          <m:e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0               0               1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; C=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0      </m:t>
                            </m:r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sinψ</m:t>
                            </m:r>
                          </m:e>
                          <m:e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0        1   </m:t>
                            </m:r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0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0  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cosψ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; D=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0              0</m:t>
                            </m:r>
                          </m:e>
                          <m:e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cosβ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sinβ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0         </m:t>
                            </m:r>
                            <m: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sinβ</m:t>
                            </m:r>
                            <m: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cosβ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B47946E-ADC7-4C1F-8EA5-DAA44C772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9442" y="5076850"/>
                <a:ext cx="10281654" cy="1537008"/>
              </a:xfrm>
              <a:blipFill>
                <a:blip r:embed="rId19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668371" y="42955"/>
            <a:ext cx="10988040" cy="70036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Transformation Between Inertial and Body 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6245052" y="924399"/>
                <a:ext cx="56889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  ): </a:t>
                </a:r>
                <a:r>
                  <a:rPr lang="en-US" sz="2800" dirty="0">
                    <a:solidFill>
                      <a:schemeClr val="bg1"/>
                    </a:solidFill>
                    <a:latin typeface="+mj-lt"/>
                  </a:rPr>
                  <a:t>Inertial Axes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): </a:t>
                </a:r>
                <a:r>
                  <a:rPr lang="en-US" sz="2800" dirty="0">
                    <a:solidFill>
                      <a:schemeClr val="bg1"/>
                    </a:solidFill>
                    <a:latin typeface="+mj-lt"/>
                  </a:rPr>
                  <a:t>Body    Axes</a:t>
                </a:r>
                <a:endParaRPr lang="en-US" sz="2800" dirty="0">
                  <a:solidFill>
                    <a:schemeClr val="bg1"/>
                  </a:solidFill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4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52" y="924399"/>
                <a:ext cx="5688959" cy="954107"/>
              </a:xfrm>
              <a:prstGeom prst="rect">
                <a:avLst/>
              </a:prstGeom>
              <a:blipFill>
                <a:blip r:embed="rId20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5865672" y="2051783"/>
                <a:ext cx="56889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Symbol" panose="05050102010706020507" pitchFamily="18" charset="2"/>
                  </a:rPr>
                  <a:t> ):      </a:t>
                </a:r>
                <a:r>
                  <a:rPr lang="en-US" sz="2800" dirty="0">
                    <a:solidFill>
                      <a:schemeClr val="bg1"/>
                    </a:solidFill>
                    <a:latin typeface="+mj-lt"/>
                  </a:rPr>
                  <a:t>Euler Angles: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+mj-lt"/>
                  </a:rPr>
                  <a:t>Sequential Rotations about these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+mj-lt"/>
                  </a:rPr>
                  <a:t>Axes: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Symbol" panose="05050102010706020507" pitchFamily="18" charset="2"/>
                  </a:rPr>
                  <a:t>   ) </a:t>
                </a:r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72" y="2051783"/>
                <a:ext cx="5688959" cy="1384995"/>
              </a:xfrm>
              <a:prstGeom prst="rect">
                <a:avLst/>
              </a:prstGeom>
              <a:blipFill>
                <a:blip r:embed="rId21"/>
                <a:stretch>
                  <a:fillRect l="-2144"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/>
              <p:nvPr/>
            </p:nvSpPr>
            <p:spPr>
              <a:xfrm>
                <a:off x="5828615" y="3584100"/>
                <a:ext cx="5688959" cy="993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+mj-lt"/>
                  </a:rPr>
                  <a:t>Transformation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Body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BCD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Inertial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6" name="文本框 3">
                <a:extLst>
                  <a:ext uri="{FF2B5EF4-FFF2-40B4-BE49-F238E27FC236}">
                    <a16:creationId xmlns:a16="http://schemas.microsoft.com/office/drawing/2014/main" id="{2A796F40-30EF-4917-AC05-2ABE4216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615" y="3584100"/>
                <a:ext cx="5688959" cy="993734"/>
              </a:xfrm>
              <a:prstGeom prst="rect">
                <a:avLst/>
              </a:prstGeom>
              <a:blipFill>
                <a:blip r:embed="rId22"/>
                <a:stretch>
                  <a:fillRect l="-2144" t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3">
            <a:extLst>
              <a:ext uri="{FF2B5EF4-FFF2-40B4-BE49-F238E27FC236}">
                <a16:creationId xmlns:a16="http://schemas.microsoft.com/office/drawing/2014/main" id="{2A796F40-30EF-4917-AC05-2ABE42168654}"/>
              </a:ext>
            </a:extLst>
          </p:cNvPr>
          <p:cNvSpPr txBox="1"/>
          <p:nvPr/>
        </p:nvSpPr>
        <p:spPr>
          <a:xfrm>
            <a:off x="5082845" y="4711441"/>
            <a:ext cx="568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Transformation Matrices</a:t>
            </a:r>
          </a:p>
        </p:txBody>
      </p:sp>
    </p:spTree>
    <p:extLst>
      <p:ext uri="{BB962C8B-B14F-4D97-AF65-F5344CB8AC3E}">
        <p14:creationId xmlns:p14="http://schemas.microsoft.com/office/powerpoint/2010/main" val="4156078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1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1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165"/>
  <p:tag name="KSO_WM_TAG_VERSION" val="1.0"/>
  <p:tag name="KSO_WM_BEAUTIFY_FLAG" val="#wm#"/>
  <p:tag name="KSO_WM_TEMPLATE_THUMBS_INDEX" val="1、9、12、16、5、22、"/>
</p:tagLst>
</file>

<file path=ppt/theme/theme1.xml><?xml version="1.0" encoding="utf-8"?>
<a:theme xmlns:a="http://schemas.openxmlformats.org/drawingml/2006/main" name="1_Office 主题​​">
  <a:themeElements>
    <a:clrScheme name="2018010301">
      <a:dk1>
        <a:srgbClr val="000000"/>
      </a:dk1>
      <a:lt1>
        <a:srgbClr val="FFFFFF"/>
      </a:lt1>
      <a:dk2>
        <a:srgbClr val="FFFFFF"/>
      </a:dk2>
      <a:lt2>
        <a:srgbClr val="A5A5A5"/>
      </a:lt2>
      <a:accent1>
        <a:srgbClr val="3494BA"/>
      </a:accent1>
      <a:accent2>
        <a:srgbClr val="FFFFFF"/>
      </a:accent2>
      <a:accent3>
        <a:srgbClr val="53D9EB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768</Words>
  <Application>Microsoft Office PowerPoint</Application>
  <PresentationFormat>Widescreen</PresentationFormat>
  <Paragraphs>141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黑体</vt:lpstr>
      <vt:lpstr>Arial</vt:lpstr>
      <vt:lpstr>Calibri</vt:lpstr>
      <vt:lpstr>Cambria Math</vt:lpstr>
      <vt:lpstr>Symbol</vt:lpstr>
      <vt:lpstr>Times New Roman</vt:lpstr>
      <vt:lpstr>1_Office 主题​​</vt:lpstr>
      <vt:lpstr>Orbital Mechanics Equations</vt:lpstr>
      <vt:lpstr>Objective</vt:lpstr>
      <vt:lpstr>Methods</vt:lpstr>
      <vt:lpstr>Derivation of The Equations of Motion Curvilinear Motion of G on Orbit Around the Earth</vt:lpstr>
      <vt:lpstr>Tensor Derivation of the Acceleration of G </vt:lpstr>
      <vt:lpstr>    </vt:lpstr>
      <vt:lpstr>Minimum and Maximum Orbital Angular Speeds Gravitational Field is Radial &amp; Conservative</vt:lpstr>
      <vt:lpstr>PowerPoint Presentation</vt:lpstr>
      <vt:lpstr>Transformation Between Inertial and Body Axes</vt:lpstr>
      <vt:lpstr>Angular Speed Components in Body Axes</vt:lpstr>
      <vt:lpstr>Complete Set of 13 Equations of Motion Computationally Solved via C++ Code</vt:lpstr>
      <vt:lpstr>Computational Solution Expressed in Terms of Time Variations of the Following 13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Joseph Iannelli</dc:creator>
  <cp:lastModifiedBy>Travers Sorenson</cp:lastModifiedBy>
  <cp:revision>91</cp:revision>
  <dcterms:created xsi:type="dcterms:W3CDTF">2015-05-05T08:02:00Z</dcterms:created>
  <dcterms:modified xsi:type="dcterms:W3CDTF">2021-04-17T02:31:33Z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