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2" r:id="rId20"/>
    <p:sldId id="273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D2679-96B0-A5DF-3CC7-53F3F57A7A48}" v="12" dt="2025-05-16T09:53:47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9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PAL-clip 1 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342" y="5062309"/>
            <a:ext cx="7353411" cy="101410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en-US" sz="2000" dirty="0"/>
              <a:t>"Expert": </a:t>
            </a:r>
            <a:r>
              <a:rPr lang="en-US" sz="2000" dirty="0" err="1"/>
              <a:t>CouldBeMathijs</a:t>
            </a:r>
          </a:p>
          <a:p>
            <a:pPr algn="l"/>
            <a:r>
              <a:rPr lang="en-US" sz="2000" dirty="0"/>
              <a:t>"Coach": ***</a:t>
            </a:r>
          </a:p>
          <a:p>
            <a:pPr algn="l"/>
            <a:r>
              <a:rPr lang="en-US" sz="2000" dirty="0"/>
              <a:t>Talen &amp; </a:t>
            </a:r>
            <a:r>
              <a:rPr lang="en-US" sz="2000" dirty="0" err="1"/>
              <a:t>Automaten</a:t>
            </a:r>
            <a:r>
              <a:rPr lang="en-US" sz="2000" dirty="0"/>
              <a:t> – prof. E. </a:t>
            </a:r>
            <a:r>
              <a:rPr lang="en-US" sz="2000" dirty="0" err="1"/>
              <a:t>Laenens</a:t>
            </a:r>
            <a:r>
              <a:rPr lang="en-US" sz="2000" dirty="0"/>
              <a:t> - 2024-2025</a:t>
            </a:r>
          </a:p>
        </p:txBody>
      </p:sp>
      <p:pic>
        <p:nvPicPr>
          <p:cNvPr id="5" name="Picture 4" descr="https://logowik.com/content/uploads/images/university-of-antwerp3433.jpg">
            <a:extLst>
              <a:ext uri="{FF2B5EF4-FFF2-40B4-BE49-F238E27FC236}">
                <a16:creationId xmlns:a16="http://schemas.microsoft.com/office/drawing/2014/main" id="{904EC8C1-42D4-5E73-F3D6-E8369113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497" y="4800145"/>
            <a:ext cx="2743199" cy="205898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FB07489-0C3B-AB55-4706-A162CE9D171B}"/>
              </a:ext>
            </a:extLst>
          </p:cNvPr>
          <p:cNvSpPr txBox="1">
            <a:spLocks/>
          </p:cNvSpPr>
          <p:nvPr/>
        </p:nvSpPr>
        <p:spPr>
          <a:xfrm>
            <a:off x="8588582" y="4513399"/>
            <a:ext cx="3563643" cy="569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Doelgroep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andere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informaticastudenten</a:t>
            </a:r>
            <a:endParaRPr lang="en-US" sz="120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032C-CB69-6C18-5782-9DF25777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 </a:t>
            </a:r>
            <a:r>
              <a:rPr lang="en-US" dirty="0" err="1"/>
              <a:t>uitgebreide</a:t>
            </a:r>
            <a:r>
              <a:rPr lang="en-US" dirty="0"/>
              <a:t> </a:t>
            </a:r>
            <a:r>
              <a:rPr lang="en-US" dirty="0" err="1"/>
              <a:t>transitiefunctie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+mj-lt"/>
                <a:cs typeface="+mj-lt"/>
              </a:rPr>
              <a:t>δ  van DFA</a:t>
            </a:r>
            <a:endParaRPr lang="en-US" sz="2800" dirty="0">
              <a:latin typeface="Cambria Math"/>
              <a:ea typeface="Cambria Math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3682-BE5A-2910-94CD-17FE3E1A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 err="1"/>
              <a:t>Definitie</a:t>
            </a:r>
            <a:r>
              <a:rPr lang="en-US" sz="2800" dirty="0"/>
              <a:t>: De </a:t>
            </a:r>
            <a:r>
              <a:rPr lang="en-US" sz="2800" dirty="0" err="1"/>
              <a:t>uitgebreide</a:t>
            </a:r>
            <a:r>
              <a:rPr lang="en-US" sz="2800" dirty="0"/>
              <a:t> </a:t>
            </a:r>
            <a:r>
              <a:rPr lang="en-US" sz="2800" dirty="0" err="1"/>
              <a:t>transitiefunctie</a:t>
            </a:r>
            <a:r>
              <a:rPr lang="en-US" sz="2800" dirty="0"/>
              <a:t> </a:t>
            </a:r>
            <a:r>
              <a:rPr lang="en-US" sz="2800" dirty="0">
                <a:ea typeface="+mn-lt"/>
                <a:cs typeface="+mn-lt"/>
              </a:rPr>
              <a:t>δ̂ van </a:t>
            </a:r>
            <a:r>
              <a:rPr lang="en-US" sz="2800" dirty="0" err="1">
                <a:ea typeface="+mn-lt"/>
                <a:cs typeface="+mn-lt"/>
              </a:rPr>
              <a:t>een</a:t>
            </a:r>
            <a:r>
              <a:rPr lang="en-US" sz="2800" dirty="0">
                <a:ea typeface="+mn-lt"/>
                <a:cs typeface="+mn-lt"/>
              </a:rPr>
              <a:t> DFA </a:t>
            </a:r>
            <a:br>
              <a:rPr lang="en-US" sz="2800" dirty="0">
                <a:latin typeface="Neue Haas Grotesk Text Pro"/>
                <a:ea typeface="Cambria Math"/>
                <a:cs typeface="+mn-lt"/>
              </a:rPr>
            </a:br>
            <a:r>
              <a:rPr lang="en-US" sz="2800" dirty="0">
                <a:latin typeface="Cambria Math"/>
                <a:ea typeface="Cambria Math"/>
                <a:cs typeface="+mn-lt"/>
              </a:rPr>
              <a:t>A = (Q, </a:t>
            </a:r>
            <a:r>
              <a:rPr lang="nl-BE" sz="2800" dirty="0">
                <a:latin typeface="Cambria Math"/>
                <a:ea typeface="Cambria Math"/>
                <a:cs typeface="+mn-lt"/>
              </a:rPr>
              <a:t>Σ, </a:t>
            </a:r>
            <a:r>
              <a:rPr lang="nl-BE" sz="2800" b="1" dirty="0">
                <a:latin typeface="Cambria Math"/>
                <a:ea typeface="Cambria Math"/>
                <a:cs typeface="+mn-lt"/>
              </a:rPr>
              <a:t>δ</a:t>
            </a:r>
            <a:r>
              <a:rPr lang="nl-BE" sz="2800" dirty="0">
                <a:latin typeface="Cambria Math"/>
                <a:ea typeface="Cambria Math"/>
                <a:cs typeface="+mn-lt"/>
              </a:rPr>
              <a:t>, q</a:t>
            </a:r>
            <a:r>
              <a:rPr lang="nl-BE" sz="2800" baseline="-25000" dirty="0">
                <a:latin typeface="Cambria Math"/>
                <a:ea typeface="Cambria Math"/>
                <a:cs typeface="+mn-lt"/>
              </a:rPr>
              <a:t>0</a:t>
            </a:r>
            <a:r>
              <a:rPr lang="en-US" sz="2800" dirty="0">
                <a:latin typeface="Cambria Math"/>
                <a:ea typeface="Cambria Math"/>
                <a:cs typeface="+mn-lt"/>
              </a:rPr>
              <a:t>, F) </a:t>
            </a:r>
            <a:r>
              <a:rPr lang="en-US" sz="2800" dirty="0" err="1">
                <a:latin typeface="Neue Haas Grotesk Text Pro"/>
                <a:ea typeface="Cambria Math"/>
                <a:cs typeface="+mn-lt"/>
              </a:rPr>
              <a:t>werkt</a:t>
            </a:r>
            <a:r>
              <a:rPr lang="en-US" sz="2800" dirty="0">
                <a:latin typeface="Neue Haas Grotesk Text Pro"/>
                <a:ea typeface="Cambria Math"/>
                <a:cs typeface="+mn-lt"/>
              </a:rPr>
              <a:t> op strings</a:t>
            </a:r>
          </a:p>
          <a:p>
            <a:pPr lvl="3"/>
            <a:r>
              <a:rPr lang="en-US" sz="2200" dirty="0">
                <a:ea typeface="Cambria Math"/>
                <a:cs typeface="+mn-lt"/>
              </a:rPr>
              <a:t>Basis</a:t>
            </a:r>
          </a:p>
          <a:p>
            <a:pPr lvl="3"/>
            <a:endParaRPr lang="en-US" sz="2200" dirty="0">
              <a:ea typeface="Cambria Math"/>
              <a:cs typeface="+mn-lt"/>
            </a:endParaRPr>
          </a:p>
          <a:p>
            <a:pPr lvl="3"/>
            <a:r>
              <a:rPr lang="en-US" sz="2200" dirty="0" err="1">
                <a:ea typeface="Cambria Math"/>
                <a:cs typeface="+mn-lt"/>
              </a:rPr>
              <a:t>Inductie</a:t>
            </a:r>
            <a:endParaRPr lang="en-US" sz="2200">
              <a:ea typeface="Cambria Math"/>
              <a:cs typeface="+mn-lt"/>
            </a:endParaRPr>
          </a:p>
          <a:p>
            <a:pPr lvl="3"/>
            <a:endParaRPr lang="en-US" sz="2200" dirty="0">
              <a:ea typeface="Cambria Math"/>
              <a:cs typeface="+mn-lt"/>
            </a:endParaRPr>
          </a:p>
          <a:p>
            <a:pPr lvl="3"/>
            <a:endParaRPr lang="en-US" sz="2200" dirty="0">
              <a:ea typeface="Cambria Math"/>
              <a:cs typeface="+mn-lt"/>
            </a:endParaRPr>
          </a:p>
          <a:p>
            <a:pPr marL="0" indent="0">
              <a:buNone/>
            </a:pPr>
            <a:endParaRPr lang="en-US" sz="2800" i="1" dirty="0">
              <a:ea typeface="+mn-lt"/>
              <a:cs typeface="+mn-lt"/>
            </a:endParaRPr>
          </a:p>
          <a:p>
            <a:r>
              <a:rPr lang="en-US" sz="2800" i="1" dirty="0">
                <a:ea typeface="+mn-lt"/>
                <a:cs typeface="+mn-lt"/>
              </a:rPr>
              <a:t>δ̂</a:t>
            </a:r>
            <a:r>
              <a:rPr lang="en-US" sz="2800" i="1" dirty="0">
                <a:latin typeface="Neue Haas Grotesk Text Pro"/>
                <a:ea typeface="Cambria Math"/>
              </a:rPr>
              <a:t> is </a:t>
            </a:r>
            <a:r>
              <a:rPr lang="en-US" sz="2800" i="1" err="1">
                <a:latin typeface="Neue Haas Grotesk Text Pro"/>
                <a:ea typeface="Cambria Math"/>
              </a:rPr>
              <a:t>dus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een</a:t>
            </a:r>
            <a:r>
              <a:rPr lang="en-US" sz="2800" i="1" dirty="0">
                <a:latin typeface="Neue Haas Grotesk Text Pro"/>
                <a:ea typeface="Cambria Math"/>
              </a:rPr>
              <a:t> pad van </a:t>
            </a:r>
            <a:r>
              <a:rPr lang="en-US" sz="2800" i="1" err="1">
                <a:latin typeface="Neue Haas Grotesk Text Pro"/>
                <a:ea typeface="Cambria Math"/>
              </a:rPr>
              <a:t>symbolen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vanaf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een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staat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dat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leidt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naar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een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nieuwe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err="1">
                <a:latin typeface="Neue Haas Grotesk Text Pro"/>
                <a:ea typeface="Cambria Math"/>
              </a:rPr>
              <a:t>staat</a:t>
            </a:r>
            <a:endParaRPr lang="en-US" sz="2800" i="1">
              <a:latin typeface="Neue Haas Grotesk Text Pro"/>
              <a:ea typeface="Cambria Math"/>
            </a:endParaRPr>
          </a:p>
          <a:p>
            <a:pPr marL="0" indent="0">
              <a:buNone/>
            </a:pPr>
            <a:endParaRPr lang="en-US" sz="2800" dirty="0">
              <a:latin typeface="Neue Haas Grotesk Text Pro"/>
              <a:ea typeface="Cambria Math"/>
            </a:endParaRPr>
          </a:p>
        </p:txBody>
      </p:sp>
      <p:pic>
        <p:nvPicPr>
          <p:cNvPr id="4" name="Picture 3" descr="A set of symbols with a white background&#10;&#10;AI-generated content may be incorrect.">
            <a:extLst>
              <a:ext uri="{FF2B5EF4-FFF2-40B4-BE49-F238E27FC236}">
                <a16:creationId xmlns:a16="http://schemas.microsoft.com/office/drawing/2014/main" id="{2C49780A-C809-6266-785D-9D5D3349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445" y="2150126"/>
            <a:ext cx="2645668" cy="715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9675E-EDAD-5FB3-956B-8EC122734420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pic>
        <p:nvPicPr>
          <p:cNvPr id="5" name="Picture 4" descr="A group of math symbols&#10;&#10;AI-generated content may be incorrect.">
            <a:extLst>
              <a:ext uri="{FF2B5EF4-FFF2-40B4-BE49-F238E27FC236}">
                <a16:creationId xmlns:a16="http://schemas.microsoft.com/office/drawing/2014/main" id="{C5D1E0C7-F37C-3158-994D-A7EE35E6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47" y="2613937"/>
            <a:ext cx="3864516" cy="212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5B66B-7C40-F067-8BF5-9BC656FA6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72" y="232291"/>
            <a:ext cx="434374" cy="887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95E82-97B6-B708-3F98-E647820EF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96" y="5208827"/>
            <a:ext cx="333375" cy="581025"/>
          </a:xfrm>
          <a:prstGeom prst="rect">
            <a:avLst/>
          </a:prstGeom>
        </p:spPr>
      </p:pic>
      <p:pic>
        <p:nvPicPr>
          <p:cNvPr id="10" name="Picture 9" descr="https://logowik.com/content/uploads/images/university-of-antwerp3433.jpg">
            <a:extLst>
              <a:ext uri="{FF2B5EF4-FFF2-40B4-BE49-F238E27FC236}">
                <a16:creationId xmlns:a16="http://schemas.microsoft.com/office/drawing/2014/main" id="{A6FE2336-5199-AF43-3284-6C4C2A112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0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9EFA-89A5-8939-2E0A-4CAC689F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L(A)</a:t>
            </a:r>
            <a:r>
              <a:rPr lang="en-US" dirty="0"/>
              <a:t> de taal </a:t>
            </a:r>
            <a:r>
              <a:rPr lang="en-US" dirty="0" err="1"/>
              <a:t>aanvaard</a:t>
            </a:r>
            <a:r>
              <a:rPr lang="en-US" dirty="0"/>
              <a:t> door de DFA </a:t>
            </a:r>
            <a:r>
              <a:rPr lang="en-US" i="1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74B1-7936-987B-EDB2-241B5E45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Definitie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De taal </a:t>
            </a:r>
            <a:r>
              <a:rPr lang="en-US" sz="2800" dirty="0" err="1"/>
              <a:t>aanvaard</a:t>
            </a:r>
            <a:r>
              <a:rPr lang="en-US" sz="2800" dirty="0"/>
              <a:t> door DFA A is </a:t>
            </a:r>
          </a:p>
          <a:p>
            <a:r>
              <a:rPr lang="en-US" sz="2800" dirty="0">
                <a:ea typeface="+mn-lt"/>
                <a:cs typeface="+mn-lt"/>
              </a:rPr>
              <a:t>De taal van </a:t>
            </a:r>
            <a:r>
              <a:rPr lang="en-US" sz="2800" dirty="0" err="1">
                <a:ea typeface="+mn-lt"/>
                <a:cs typeface="+mn-lt"/>
              </a:rPr>
              <a:t>een</a:t>
            </a:r>
            <a:r>
              <a:rPr lang="en-US" sz="2800" dirty="0">
                <a:ea typeface="+mn-lt"/>
                <a:cs typeface="+mn-lt"/>
              </a:rPr>
              <a:t> NFA is </a:t>
            </a:r>
            <a:r>
              <a:rPr lang="en-US" sz="2800" dirty="0" err="1">
                <a:ea typeface="+mn-lt"/>
                <a:cs typeface="+mn-lt"/>
              </a:rPr>
              <a:t>dus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verzameling</a:t>
            </a:r>
            <a:r>
              <a:rPr lang="en-US" sz="2800" dirty="0">
                <a:ea typeface="+mn-lt"/>
                <a:cs typeface="+mn-lt"/>
              </a:rPr>
              <a:t> van alle strings in het </a:t>
            </a:r>
            <a:r>
              <a:rPr lang="en-US" sz="2800" dirty="0" err="1">
                <a:ea typeface="+mn-lt"/>
                <a:cs typeface="+mn-lt"/>
              </a:rPr>
              <a:t>alfabet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waarvoor</a:t>
            </a:r>
            <a:r>
              <a:rPr lang="en-US" sz="2800" dirty="0">
                <a:ea typeface="+mn-lt"/>
                <a:cs typeface="+mn-lt"/>
              </a:rPr>
              <a:t> er </a:t>
            </a:r>
            <a:r>
              <a:rPr lang="en-US" sz="2800" b="1" dirty="0">
                <a:ea typeface="+mn-lt"/>
                <a:cs typeface="+mn-lt"/>
              </a:rPr>
              <a:t>ten </a:t>
            </a:r>
            <a:r>
              <a:rPr lang="en-US" sz="2800" b="1" dirty="0" err="1">
                <a:ea typeface="+mn-lt"/>
                <a:cs typeface="+mn-lt"/>
              </a:rPr>
              <a:t>minste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één</a:t>
            </a:r>
            <a:r>
              <a:rPr lang="en-US" sz="2800" b="1" dirty="0">
                <a:ea typeface="+mn-lt"/>
                <a:cs typeface="+mn-lt"/>
              </a:rPr>
              <a:t> pad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bestaat</a:t>
            </a:r>
            <a:r>
              <a:rPr lang="en-US" sz="2800" dirty="0">
                <a:ea typeface="+mn-lt"/>
                <a:cs typeface="+mn-lt"/>
              </a:rPr>
              <a:t> van de </a:t>
            </a:r>
            <a:r>
              <a:rPr lang="en-US" sz="2800" dirty="0" err="1">
                <a:ea typeface="+mn-lt"/>
                <a:cs typeface="+mn-lt"/>
              </a:rPr>
              <a:t>startstaat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eindstaat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AEEC1-4932-0C46-7483-B5B8CA472592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pic>
        <p:nvPicPr>
          <p:cNvPr id="6" name="Picture 5" descr="A black symbol with a star&#10;&#10;AI-generated content may be incorrect.">
            <a:extLst>
              <a:ext uri="{FF2B5EF4-FFF2-40B4-BE49-F238E27FC236}">
                <a16:creationId xmlns:a16="http://schemas.microsoft.com/office/drawing/2014/main" id="{C4662196-43A2-03B2-BA4D-4437734D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41" y="2275230"/>
            <a:ext cx="5358112" cy="584458"/>
          </a:xfrm>
          <a:prstGeom prst="rect">
            <a:avLst/>
          </a:prstGeom>
        </p:spPr>
      </p:pic>
      <p:pic>
        <p:nvPicPr>
          <p:cNvPr id="7" name="Picture 6" descr="https://logowik.com/content/uploads/images/university-of-antwerp3433.jpg">
            <a:extLst>
              <a:ext uri="{FF2B5EF4-FFF2-40B4-BE49-F238E27FC236}">
                <a16:creationId xmlns:a16="http://schemas.microsoft.com/office/drawing/2014/main" id="{578E56B2-548C-5845-E3D0-E0667AE5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4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AF2F-098F-9BED-51D0-957C50BD2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167A5-270D-E444-52F3-CAA1E6EAD432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ADB5D-A285-878C-B342-1481713D4CD7}"/>
              </a:ext>
            </a:extLst>
          </p:cNvPr>
          <p:cNvSpPr txBox="1"/>
          <p:nvPr/>
        </p:nvSpPr>
        <p:spPr>
          <a:xfrm>
            <a:off x="2066324" y="3205893"/>
            <a:ext cx="8056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latin typeface="Cambria Math"/>
                <a:ea typeface="Cambria Math"/>
              </a:rPr>
              <a:t>A = (Q, </a:t>
            </a:r>
            <a:r>
              <a:rPr lang="nl-BE" sz="7200" dirty="0">
                <a:latin typeface="Cambria Math"/>
                <a:ea typeface="Cambria Math"/>
              </a:rPr>
              <a:t>Σ, δ, q</a:t>
            </a:r>
            <a:r>
              <a:rPr lang="nl-BE" sz="7200" baseline="-25000" dirty="0">
                <a:latin typeface="Cambria Math"/>
                <a:ea typeface="Cambria Math"/>
              </a:rPr>
              <a:t>0</a:t>
            </a:r>
            <a:r>
              <a:rPr lang="en-US" sz="7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9088F-6175-AB60-36DE-FA913860F097}"/>
              </a:ext>
            </a:extLst>
          </p:cNvPr>
          <p:cNvSpPr txBox="1"/>
          <p:nvPr/>
        </p:nvSpPr>
        <p:spPr>
          <a:xfrm>
            <a:off x="130433" y="1894704"/>
            <a:ext cx="11914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 dirty="0"/>
              <a:t>&lt;/</a:t>
            </a:r>
            <a:r>
              <a:rPr lang="en-US" sz="3600" i="1" dirty="0" err="1"/>
              <a:t>Deterministische</a:t>
            </a:r>
            <a:r>
              <a:rPr lang="en-US" sz="3600" i="1" dirty="0"/>
              <a:t> </a:t>
            </a:r>
            <a:r>
              <a:rPr lang="en-US" sz="3600" i="1" dirty="0" err="1"/>
              <a:t>Eindige</a:t>
            </a:r>
            <a:r>
              <a:rPr lang="en-US" sz="3600" i="1" dirty="0"/>
              <a:t> </a:t>
            </a:r>
            <a:r>
              <a:rPr lang="en-US" sz="3600" i="1" dirty="0" err="1"/>
              <a:t>Automaten</a:t>
            </a:r>
            <a:r>
              <a:rPr lang="en-US" sz="3600" i="1" dirty="0"/>
              <a:t>&gt;</a:t>
            </a:r>
          </a:p>
        </p:txBody>
      </p:sp>
      <p:pic>
        <p:nvPicPr>
          <p:cNvPr id="3" name="Picture 2" descr="https://logowik.com/content/uploads/images/university-of-antwerp3433.jpg">
            <a:extLst>
              <a:ext uri="{FF2B5EF4-FFF2-40B4-BE49-F238E27FC236}">
                <a16:creationId xmlns:a16="http://schemas.microsoft.com/office/drawing/2014/main" id="{064A9DBF-CA6A-81E0-524C-565B80B0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B990-1FE2-C35F-9AC9-EC3D2F62D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36223F-AE26-A877-A1EF-57DBA21C4CB3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2EDBF-1141-F41C-E816-FFFB400B2B6F}"/>
              </a:ext>
            </a:extLst>
          </p:cNvPr>
          <p:cNvSpPr txBox="1"/>
          <p:nvPr/>
        </p:nvSpPr>
        <p:spPr>
          <a:xfrm>
            <a:off x="2066324" y="3205893"/>
            <a:ext cx="8056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latin typeface="Cambria Math"/>
                <a:ea typeface="Cambria Math"/>
              </a:rPr>
              <a:t>N = (Q, </a:t>
            </a:r>
            <a:r>
              <a:rPr lang="nl-BE" sz="7200" dirty="0">
                <a:latin typeface="Cambria Math"/>
                <a:ea typeface="Cambria Math"/>
              </a:rPr>
              <a:t>Σ, δ, q</a:t>
            </a:r>
            <a:r>
              <a:rPr lang="nl-BE" sz="7200" baseline="-25000" dirty="0">
                <a:latin typeface="Cambria Math"/>
                <a:ea typeface="Cambria Math"/>
              </a:rPr>
              <a:t>0</a:t>
            </a:r>
            <a:r>
              <a:rPr lang="en-US" sz="7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E114A-0ADE-3D84-DF1B-3AEECEA7A004}"/>
              </a:ext>
            </a:extLst>
          </p:cNvPr>
          <p:cNvSpPr txBox="1"/>
          <p:nvPr/>
        </p:nvSpPr>
        <p:spPr>
          <a:xfrm>
            <a:off x="130433" y="1894704"/>
            <a:ext cx="11914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 dirty="0"/>
              <a:t>&lt;Non-</a:t>
            </a:r>
            <a:r>
              <a:rPr lang="en-US" sz="3600" i="1" dirty="0" err="1"/>
              <a:t>Deterministische</a:t>
            </a:r>
            <a:r>
              <a:rPr lang="en-US" sz="3600" i="1" dirty="0"/>
              <a:t> </a:t>
            </a:r>
            <a:r>
              <a:rPr lang="en-US" sz="3600" i="1" dirty="0" err="1"/>
              <a:t>Eindige</a:t>
            </a:r>
            <a:r>
              <a:rPr lang="en-US" sz="3600" i="1" dirty="0"/>
              <a:t> </a:t>
            </a:r>
            <a:r>
              <a:rPr lang="en-US" sz="3600" i="1" dirty="0" err="1"/>
              <a:t>Automaten</a:t>
            </a:r>
            <a:r>
              <a:rPr lang="en-US" sz="3600" i="1" dirty="0"/>
              <a:t>&gt;</a:t>
            </a:r>
          </a:p>
        </p:txBody>
      </p:sp>
      <p:pic>
        <p:nvPicPr>
          <p:cNvPr id="4" name="Picture 3" descr="https://logowik.com/content/uploads/images/university-of-antwerp3433.jpg">
            <a:extLst>
              <a:ext uri="{FF2B5EF4-FFF2-40B4-BE49-F238E27FC236}">
                <a16:creationId xmlns:a16="http://schemas.microsoft.com/office/drawing/2014/main" id="{AE2C0FE1-6CC1-49A6-7DFE-BAEE1A43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8FAF02CF-AF33-5CAF-EAA5-9BEEA0926773}"/>
              </a:ext>
            </a:extLst>
          </p:cNvPr>
          <p:cNvSpPr/>
          <p:nvPr/>
        </p:nvSpPr>
        <p:spPr>
          <a:xfrm rot="480000">
            <a:off x="8574039" y="4771080"/>
            <a:ext cx="2855783" cy="1249405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Lijkt </a:t>
            </a:r>
            <a:r>
              <a:rPr lang="en-US" sz="2400" b="1" i="1" dirty="0"/>
              <a:t>op het </a:t>
            </a:r>
            <a:r>
              <a:rPr lang="en-US" sz="2400" b="1" i="1" err="1"/>
              <a:t>eerste</a:t>
            </a:r>
            <a:r>
              <a:rPr lang="en-US" sz="2400" b="1" i="1" dirty="0"/>
              <a:t> </a:t>
            </a:r>
            <a:r>
              <a:rPr lang="en-US" sz="2400" b="1" i="1" err="1"/>
              <a:t>zicht</a:t>
            </a:r>
            <a:r>
              <a:rPr lang="en-US" sz="2400" b="1" dirty="0"/>
              <a:t> </a:t>
            </a:r>
            <a:r>
              <a:rPr lang="en-US" sz="2400" b="1" err="1"/>
              <a:t>hetzelfde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78757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7743-3ECA-4236-B8B2-7D42BED9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6569D1-108D-DCA7-9772-D058F053F859}"/>
              </a:ext>
            </a:extLst>
          </p:cNvPr>
          <p:cNvSpPr/>
          <p:nvPr/>
        </p:nvSpPr>
        <p:spPr>
          <a:xfrm>
            <a:off x="560103" y="2826563"/>
            <a:ext cx="9547794" cy="807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FF13B-25B5-D0F7-7843-414930DF16B6}"/>
              </a:ext>
            </a:extLst>
          </p:cNvPr>
          <p:cNvSpPr txBox="1"/>
          <p:nvPr/>
        </p:nvSpPr>
        <p:spPr>
          <a:xfrm>
            <a:off x="600559" y="1330271"/>
            <a:ext cx="1099604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800" b="1" dirty="0"/>
              <a:t>Q</a:t>
            </a:r>
            <a:r>
              <a:rPr lang="en-US" sz="2800" dirty="0"/>
              <a:t>: de </a:t>
            </a:r>
            <a:r>
              <a:rPr lang="en-US" sz="2800" dirty="0" err="1"/>
              <a:t>eindige</a:t>
            </a:r>
            <a:r>
              <a:rPr lang="en-US" sz="2800" dirty="0"/>
              <a:t> </a:t>
            </a:r>
            <a:r>
              <a:rPr lang="en-US" sz="2800" dirty="0" err="1"/>
              <a:t>verzameling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staten</a:t>
            </a:r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000" i="1" err="1"/>
              <a:t>M.a.w.</a:t>
            </a:r>
            <a:r>
              <a:rPr lang="en-US" sz="2000" i="1" dirty="0"/>
              <a:t> alle </a:t>
            </a:r>
            <a:r>
              <a:rPr lang="en-US" sz="2000" i="1" err="1"/>
              <a:t>toestanden</a:t>
            </a:r>
            <a:r>
              <a:rPr lang="en-US" sz="2000" i="1" dirty="0"/>
              <a:t> </a:t>
            </a:r>
            <a:r>
              <a:rPr lang="en-US" sz="2000" i="1" err="1"/>
              <a:t>waarin</a:t>
            </a:r>
            <a:r>
              <a:rPr lang="en-US" sz="2000" i="1" dirty="0"/>
              <a:t> de DFA </a:t>
            </a:r>
            <a:r>
              <a:rPr lang="en-US" sz="2000" i="1" err="1"/>
              <a:t>zich</a:t>
            </a:r>
            <a:r>
              <a:rPr lang="en-US" sz="2000" i="1" dirty="0"/>
              <a:t> </a:t>
            </a:r>
            <a:r>
              <a:rPr lang="en-US" sz="2000" i="1" err="1"/>
              <a:t>kan</a:t>
            </a:r>
            <a:r>
              <a:rPr lang="en-US" sz="2000" i="1" dirty="0"/>
              <a:t> </a:t>
            </a:r>
            <a:r>
              <a:rPr lang="en-US" sz="2000" i="1" err="1"/>
              <a:t>bevinden</a:t>
            </a:r>
            <a:r>
              <a:rPr lang="en-US" sz="2000" i="1" dirty="0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Σ</a:t>
            </a:r>
            <a:r>
              <a:rPr lang="en-US" sz="2800" dirty="0"/>
              <a:t>: het </a:t>
            </a:r>
            <a:r>
              <a:rPr lang="en-US" sz="2800" dirty="0" err="1"/>
              <a:t>alfabet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inputsymbolen</a:t>
            </a:r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000" dirty="0"/>
              <a:t>Alle </a:t>
            </a:r>
            <a:r>
              <a:rPr lang="en-US" sz="2000" dirty="0" err="1"/>
              <a:t>symbolen</a:t>
            </a:r>
            <a:r>
              <a:rPr lang="en-US" sz="2000" dirty="0"/>
              <a:t> die </a:t>
            </a:r>
            <a:r>
              <a:rPr lang="en-US" sz="2000" dirty="0" err="1"/>
              <a:t>gebruikt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in strings die de DFA </a:t>
            </a:r>
            <a:r>
              <a:rPr lang="en-US" sz="2000" dirty="0" err="1"/>
              <a:t>moet</a:t>
            </a:r>
            <a:r>
              <a:rPr lang="en-US" sz="2000" dirty="0"/>
              <a:t> </a:t>
            </a:r>
            <a:r>
              <a:rPr lang="en-US" sz="2000" dirty="0" err="1"/>
              <a:t>verwerken</a:t>
            </a:r>
            <a:endParaRPr lang="en-US" sz="2000" dirty="0"/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δ</a:t>
            </a:r>
            <a:r>
              <a:rPr lang="en-US" sz="2800" dirty="0"/>
              <a:t>: de </a:t>
            </a:r>
            <a:r>
              <a:rPr lang="en-US" sz="2800" err="1"/>
              <a:t>transitiefunctie</a:t>
            </a:r>
            <a:r>
              <a:rPr lang="en-US" sz="2800" dirty="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000" dirty="0" err="1"/>
              <a:t>Stelt</a:t>
            </a:r>
            <a:r>
              <a:rPr lang="en-US" sz="2000" dirty="0"/>
              <a:t> </a:t>
            </a:r>
            <a:r>
              <a:rPr lang="en-US" sz="2000" dirty="0" err="1"/>
              <a:t>welke</a:t>
            </a:r>
            <a:r>
              <a:rPr lang="en-US" sz="2000" dirty="0"/>
              <a:t> </a:t>
            </a:r>
            <a:r>
              <a:rPr lang="en-US" sz="2000" dirty="0" err="1"/>
              <a:t>staat</a:t>
            </a:r>
            <a:r>
              <a:rPr lang="en-US" sz="2000" dirty="0"/>
              <a:t> + </a:t>
            </a:r>
            <a:r>
              <a:rPr lang="en-US" sz="2000" dirty="0" err="1"/>
              <a:t>inputsymbool</a:t>
            </a:r>
            <a:r>
              <a:rPr lang="en-US" sz="2000" dirty="0"/>
              <a:t> combo </a:t>
            </a:r>
            <a:r>
              <a:rPr lang="en-US" sz="2000" dirty="0" err="1"/>
              <a:t>naar</a:t>
            </a:r>
            <a:r>
              <a:rPr lang="en-US" sz="2000" dirty="0"/>
              <a:t> </a:t>
            </a:r>
            <a:r>
              <a:rPr lang="en-US" sz="2000" dirty="0" err="1"/>
              <a:t>welke</a:t>
            </a:r>
            <a:r>
              <a:rPr lang="en-US" sz="2000" dirty="0"/>
              <a:t> </a:t>
            </a:r>
            <a:r>
              <a:rPr lang="en-US" sz="2000" dirty="0" err="1"/>
              <a:t>staat</a:t>
            </a:r>
            <a:r>
              <a:rPr lang="en-US" sz="2000" dirty="0"/>
              <a:t> </a:t>
            </a:r>
            <a:r>
              <a:rPr lang="en-US" sz="2000" dirty="0" err="1"/>
              <a:t>gaat</a:t>
            </a:r>
            <a:r>
              <a:rPr lang="en-US" sz="2000" dirty="0"/>
              <a:t> = </a:t>
            </a:r>
            <a:r>
              <a:rPr lang="en-US" sz="2000" dirty="0" err="1"/>
              <a:t>pijlen</a:t>
            </a:r>
            <a:endParaRPr lang="en-US" sz="2000" dirty="0"/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800" dirty="0"/>
              <a:t>∈ Q: de </a:t>
            </a:r>
            <a:r>
              <a:rPr lang="en-US" sz="2800" dirty="0" err="1"/>
              <a:t>startstaat</a:t>
            </a:r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000" dirty="0"/>
              <a:t>De </a:t>
            </a:r>
            <a:r>
              <a:rPr lang="en-US" sz="2000" i="1" dirty="0" err="1"/>
              <a:t>unieke</a:t>
            </a:r>
            <a:r>
              <a:rPr lang="en-US" sz="2000" i="1" dirty="0"/>
              <a:t> </a:t>
            </a:r>
            <a:r>
              <a:rPr lang="en-US" sz="2000" dirty="0"/>
              <a:t>staat </a:t>
            </a:r>
            <a:r>
              <a:rPr lang="en-US" sz="2000" dirty="0" err="1"/>
              <a:t>waarin</a:t>
            </a:r>
            <a:r>
              <a:rPr lang="en-US" sz="2000" dirty="0"/>
              <a:t> de DFA </a:t>
            </a:r>
            <a:r>
              <a:rPr lang="en-US" sz="2000" dirty="0" err="1"/>
              <a:t>zich</a:t>
            </a:r>
            <a:r>
              <a:rPr lang="en-US" sz="2000" dirty="0"/>
              <a:t> </a:t>
            </a:r>
            <a:r>
              <a:rPr lang="en-US" sz="2000" dirty="0" err="1"/>
              <a:t>bevindt</a:t>
            </a:r>
            <a:r>
              <a:rPr lang="en-US" sz="2000" dirty="0"/>
              <a:t> </a:t>
            </a:r>
            <a:r>
              <a:rPr lang="en-US" sz="2000" dirty="0" err="1"/>
              <a:t>voordat</a:t>
            </a:r>
            <a:r>
              <a:rPr lang="en-US" sz="2000" dirty="0"/>
              <a:t> er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verwerkt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endParaRPr lang="en-US" sz="2000" dirty="0"/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F </a:t>
            </a:r>
            <a:r>
              <a:rPr lang="en-US" sz="2800" dirty="0">
                <a:ea typeface="+mn-lt"/>
                <a:cs typeface="+mn-lt"/>
              </a:rPr>
              <a:t>⊆ Q: de </a:t>
            </a:r>
            <a:r>
              <a:rPr lang="en-US" sz="2800" err="1">
                <a:ea typeface="+mn-lt"/>
                <a:cs typeface="+mn-lt"/>
              </a:rPr>
              <a:t>verzameling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eindstaten</a:t>
            </a:r>
            <a:endParaRPr lang="en-US" sz="28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000" dirty="0"/>
              <a:t>Staten </a:t>
            </a:r>
            <a:r>
              <a:rPr lang="en-US" sz="2000" err="1"/>
              <a:t>waarin</a:t>
            </a:r>
            <a:r>
              <a:rPr lang="en-US" sz="2000" dirty="0"/>
              <a:t> de string </a:t>
            </a:r>
            <a:r>
              <a:rPr lang="en-US" sz="2000" err="1"/>
              <a:t>aanvaard</a:t>
            </a:r>
            <a:r>
              <a:rPr lang="en-US" sz="2000" dirty="0"/>
              <a:t> </a:t>
            </a:r>
            <a:r>
              <a:rPr lang="en-US" sz="2000" err="1"/>
              <a:t>wordt</a:t>
            </a:r>
            <a:r>
              <a:rPr lang="en-US" sz="2000" dirty="0"/>
              <a:t> </a:t>
            </a:r>
            <a:r>
              <a:rPr lang="en-US" sz="2000" err="1"/>
              <a:t>wanneer</a:t>
            </a:r>
            <a:r>
              <a:rPr lang="en-US" sz="2000" dirty="0"/>
              <a:t> de DFA er </a:t>
            </a:r>
            <a:r>
              <a:rPr lang="en-US" sz="2000" err="1"/>
              <a:t>zich</a:t>
            </a:r>
            <a:r>
              <a:rPr lang="en-US" sz="2000" dirty="0"/>
              <a:t> in </a:t>
            </a:r>
            <a:r>
              <a:rPr lang="en-US" sz="2000" err="1"/>
              <a:t>bevindt</a:t>
            </a:r>
            <a:r>
              <a:rPr lang="en-US" sz="2000" dirty="0"/>
              <a:t> </a:t>
            </a:r>
            <a:r>
              <a:rPr lang="en-US" sz="2000" err="1"/>
              <a:t>nadat</a:t>
            </a:r>
            <a:r>
              <a:rPr lang="en-US" sz="2000" dirty="0"/>
              <a:t> het </a:t>
            </a:r>
            <a:r>
              <a:rPr lang="en-US" sz="2000" err="1"/>
              <a:t>laatste</a:t>
            </a:r>
            <a:r>
              <a:rPr lang="en-US" sz="2000" dirty="0"/>
              <a:t> </a:t>
            </a:r>
            <a:r>
              <a:rPr lang="en-US" sz="2000" err="1"/>
              <a:t>karakter</a:t>
            </a:r>
            <a:r>
              <a:rPr lang="en-US" sz="2000" dirty="0"/>
              <a:t> </a:t>
            </a:r>
            <a:r>
              <a:rPr lang="en-US" sz="2000" err="1"/>
              <a:t>verwerkt</a:t>
            </a:r>
            <a:r>
              <a:rPr lang="en-US" sz="2000" dirty="0"/>
              <a:t> </a:t>
            </a:r>
            <a:r>
              <a:rPr lang="en-US" sz="2000" err="1"/>
              <a:t>werd</a:t>
            </a:r>
            <a:endParaRPr lang="en-US" sz="2000"/>
          </a:p>
          <a:p>
            <a:pPr indent="-457200">
              <a:buFont typeface="Calibri"/>
              <a:buChar char="-"/>
            </a:pPr>
            <a:endParaRPr lang="en-US" sz="28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F93B9-99C1-5C0F-6A2A-3BDFF81B5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1820" y="2857415"/>
            <a:ext cx="3246395" cy="473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3C684-87C2-29A5-9F02-0652B3F14FA7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A = (Q, </a:t>
            </a:r>
            <a:r>
              <a:rPr lang="nl-BE" sz="3200" dirty="0">
                <a:latin typeface="Cambria Math"/>
                <a:ea typeface="Cambria Math"/>
              </a:rPr>
              <a:t>Σ, δ, q</a:t>
            </a:r>
            <a:r>
              <a:rPr lang="nl-BE" sz="3200" baseline="-25000" dirty="0">
                <a:latin typeface="Cambria Math"/>
                <a:ea typeface="Cambria Math"/>
              </a:rPr>
              <a:t>0</a:t>
            </a:r>
            <a:r>
              <a:rPr lang="en-US" sz="3200" dirty="0">
                <a:latin typeface="Cambria Math"/>
                <a:ea typeface="Cambria Math"/>
              </a:rPr>
              <a:t>, </a:t>
            </a:r>
            <a:r>
              <a:rPr lang="en-US" sz="3200" b="1" dirty="0">
                <a:latin typeface="Cambria Math"/>
                <a:ea typeface="Cambria Math"/>
              </a:rPr>
              <a:t>F</a:t>
            </a:r>
            <a:r>
              <a:rPr lang="en-US" sz="3200" dirty="0">
                <a:latin typeface="Cambria Math"/>
                <a:ea typeface="Cambria Math"/>
              </a:rPr>
              <a:t>)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CD5BF-B8F9-1291-02E1-4D0F7AE500F2}"/>
              </a:ext>
            </a:extLst>
          </p:cNvPr>
          <p:cNvSpPr txBox="1"/>
          <p:nvPr/>
        </p:nvSpPr>
        <p:spPr>
          <a:xfrm>
            <a:off x="138028" y="6369718"/>
            <a:ext cx="864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6 - 7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899A7-E82D-DC30-5594-B2D995CD98DB}"/>
              </a:ext>
            </a:extLst>
          </p:cNvPr>
          <p:cNvSpPr txBox="1"/>
          <p:nvPr/>
        </p:nvSpPr>
        <p:spPr>
          <a:xfrm>
            <a:off x="10524717" y="156308"/>
            <a:ext cx="13937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4400" b="1" dirty="0"/>
              <a:t>FA</a:t>
            </a:r>
          </a:p>
        </p:txBody>
      </p:sp>
      <p:pic>
        <p:nvPicPr>
          <p:cNvPr id="9" name="Picture 8" descr="https://logowik.com/content/uploads/images/university-of-antwerp3433.jpg">
            <a:extLst>
              <a:ext uri="{FF2B5EF4-FFF2-40B4-BE49-F238E27FC236}">
                <a16:creationId xmlns:a16="http://schemas.microsoft.com/office/drawing/2014/main" id="{89F1C445-B212-9678-A417-CD13F26A9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4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38497-D8A9-333B-99FE-8D758FBD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90DAEE-54C0-A4D5-8DB1-41B597BB0FD7}"/>
              </a:ext>
            </a:extLst>
          </p:cNvPr>
          <p:cNvSpPr/>
          <p:nvPr/>
        </p:nvSpPr>
        <p:spPr>
          <a:xfrm>
            <a:off x="580697" y="2840292"/>
            <a:ext cx="10543200" cy="7732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96EFC-7C9E-3F85-A886-1C45F61E7556}"/>
              </a:ext>
            </a:extLst>
          </p:cNvPr>
          <p:cNvSpPr txBox="1"/>
          <p:nvPr/>
        </p:nvSpPr>
        <p:spPr>
          <a:xfrm>
            <a:off x="600559" y="1330271"/>
            <a:ext cx="1099604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800" b="1" dirty="0"/>
              <a:t>Q</a:t>
            </a:r>
            <a:r>
              <a:rPr lang="en-US" sz="2800" dirty="0"/>
              <a:t>: de </a:t>
            </a:r>
            <a:r>
              <a:rPr lang="en-US" sz="2800" dirty="0" err="1"/>
              <a:t>eindige</a:t>
            </a:r>
            <a:r>
              <a:rPr lang="en-US" sz="2800" dirty="0"/>
              <a:t> </a:t>
            </a:r>
            <a:r>
              <a:rPr lang="en-US" sz="2800" dirty="0" err="1"/>
              <a:t>verzameling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staten</a:t>
            </a:r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000" i="1" dirty="0" err="1"/>
              <a:t>M.a.w.</a:t>
            </a:r>
            <a:r>
              <a:rPr lang="en-US" sz="2000" i="1" dirty="0"/>
              <a:t> alle </a:t>
            </a:r>
            <a:r>
              <a:rPr lang="en-US" sz="2000" i="1" dirty="0" err="1"/>
              <a:t>toestanden</a:t>
            </a:r>
            <a:r>
              <a:rPr lang="en-US" sz="2000" i="1" dirty="0"/>
              <a:t> </a:t>
            </a:r>
            <a:r>
              <a:rPr lang="en-US" sz="2000" i="1" dirty="0" err="1"/>
              <a:t>waarin</a:t>
            </a:r>
            <a:r>
              <a:rPr lang="en-US" sz="2000" i="1" dirty="0"/>
              <a:t> de NFA </a:t>
            </a:r>
            <a:r>
              <a:rPr lang="en-US" sz="2000" i="1" dirty="0" err="1"/>
              <a:t>zich</a:t>
            </a:r>
            <a:r>
              <a:rPr lang="en-US" sz="2000" i="1" dirty="0"/>
              <a:t> </a:t>
            </a:r>
            <a:r>
              <a:rPr lang="en-US" sz="2000" i="1" dirty="0" err="1"/>
              <a:t>kan</a:t>
            </a:r>
            <a:r>
              <a:rPr lang="en-US" sz="2000" i="1" dirty="0"/>
              <a:t> </a:t>
            </a:r>
            <a:r>
              <a:rPr lang="en-US" sz="2000" i="1" dirty="0" err="1"/>
              <a:t>bevinden</a:t>
            </a:r>
            <a:r>
              <a:rPr lang="en-US" sz="2000" i="1" dirty="0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Σ</a:t>
            </a:r>
            <a:r>
              <a:rPr lang="en-US" sz="2800" dirty="0"/>
              <a:t>: het </a:t>
            </a:r>
            <a:r>
              <a:rPr lang="en-US" sz="2800" dirty="0" err="1"/>
              <a:t>alfabet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inputsymbolen</a:t>
            </a:r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000" dirty="0"/>
              <a:t>Alle </a:t>
            </a:r>
            <a:r>
              <a:rPr lang="en-US" sz="2000" dirty="0" err="1"/>
              <a:t>symbolen</a:t>
            </a:r>
            <a:r>
              <a:rPr lang="en-US" sz="2000" dirty="0"/>
              <a:t> die </a:t>
            </a:r>
            <a:r>
              <a:rPr lang="en-US" sz="2000" dirty="0" err="1"/>
              <a:t>gebruikt</a:t>
            </a:r>
            <a:r>
              <a:rPr lang="en-US" sz="2000" dirty="0"/>
              <a:t> </a:t>
            </a:r>
            <a:r>
              <a:rPr lang="en-US" sz="2000" dirty="0" err="1"/>
              <a:t>kunnen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in strings die de NFA </a:t>
            </a:r>
            <a:r>
              <a:rPr lang="en-US" sz="2000" dirty="0" err="1"/>
              <a:t>moet</a:t>
            </a:r>
            <a:r>
              <a:rPr lang="en-US" sz="2000" dirty="0"/>
              <a:t> </a:t>
            </a:r>
            <a:r>
              <a:rPr lang="en-US" sz="2000" dirty="0" err="1"/>
              <a:t>verwerken</a:t>
            </a:r>
            <a:endParaRPr lang="en-US" sz="2000" dirty="0"/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δ</a:t>
            </a:r>
            <a:r>
              <a:rPr lang="en-US" sz="2800" dirty="0"/>
              <a:t>: de </a:t>
            </a:r>
            <a:r>
              <a:rPr lang="en-US" sz="2800" err="1"/>
              <a:t>transitiefunctie</a:t>
            </a:r>
            <a:r>
              <a:rPr lang="en-US" sz="2800" dirty="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000" dirty="0" err="1"/>
              <a:t>Stelt</a:t>
            </a:r>
            <a:r>
              <a:rPr lang="en-US" sz="2000" dirty="0"/>
              <a:t> </a:t>
            </a:r>
            <a:r>
              <a:rPr lang="en-US" sz="2000" dirty="0" err="1"/>
              <a:t>welke</a:t>
            </a:r>
            <a:r>
              <a:rPr lang="en-US" sz="2000" dirty="0"/>
              <a:t> </a:t>
            </a:r>
            <a:r>
              <a:rPr lang="en-US" sz="2000" dirty="0" err="1"/>
              <a:t>staat</a:t>
            </a:r>
            <a:r>
              <a:rPr lang="en-US" sz="2000" dirty="0"/>
              <a:t> + </a:t>
            </a:r>
            <a:r>
              <a:rPr lang="en-US" sz="2000" dirty="0" err="1"/>
              <a:t>inputsymbool</a:t>
            </a:r>
            <a:r>
              <a:rPr lang="en-US" sz="2000" dirty="0"/>
              <a:t> combo </a:t>
            </a:r>
            <a:r>
              <a:rPr lang="en-US" sz="2000" dirty="0" err="1"/>
              <a:t>naar</a:t>
            </a:r>
            <a:r>
              <a:rPr lang="en-US" sz="2000" dirty="0"/>
              <a:t> </a:t>
            </a:r>
            <a:r>
              <a:rPr lang="en-US" sz="2000" dirty="0" err="1"/>
              <a:t>welke</a:t>
            </a:r>
            <a:r>
              <a:rPr lang="en-US" sz="2000" dirty="0"/>
              <a:t> </a:t>
            </a:r>
            <a:r>
              <a:rPr lang="en-US" sz="2000" dirty="0" err="1"/>
              <a:t>sta</a:t>
            </a:r>
            <a:r>
              <a:rPr lang="en-US" sz="2000" dirty="0"/>
              <a:t>(a)t(</a:t>
            </a:r>
            <a:r>
              <a:rPr lang="en-US" sz="2000" dirty="0" err="1"/>
              <a:t>en</a:t>
            </a:r>
            <a:r>
              <a:rPr lang="en-US" sz="2000" dirty="0"/>
              <a:t>) </a:t>
            </a:r>
            <a:r>
              <a:rPr lang="en-US" sz="2000" dirty="0" err="1"/>
              <a:t>gaat</a:t>
            </a:r>
            <a:r>
              <a:rPr lang="en-US" sz="2000" dirty="0"/>
              <a:t> = </a:t>
            </a:r>
            <a:r>
              <a:rPr lang="en-US" sz="2000" dirty="0" err="1"/>
              <a:t>pijlen</a:t>
            </a:r>
            <a:endParaRPr lang="en-US" sz="2000" dirty="0"/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800" dirty="0"/>
              <a:t>∈ Q: de </a:t>
            </a:r>
            <a:r>
              <a:rPr lang="en-US" sz="2800" dirty="0" err="1"/>
              <a:t>startstaat</a:t>
            </a:r>
            <a:endParaRPr lang="en-US" sz="2800" dirty="0"/>
          </a:p>
          <a:p>
            <a:pPr marL="914400" lvl="1" indent="-457200">
              <a:buFont typeface="Courier New"/>
              <a:buChar char="o"/>
            </a:pPr>
            <a:r>
              <a:rPr lang="en-US" sz="2000" dirty="0"/>
              <a:t>De </a:t>
            </a:r>
            <a:r>
              <a:rPr lang="en-US" sz="2000" i="1" dirty="0" err="1"/>
              <a:t>unieke</a:t>
            </a:r>
            <a:r>
              <a:rPr lang="en-US" sz="2000" i="1" dirty="0"/>
              <a:t> </a:t>
            </a:r>
            <a:r>
              <a:rPr lang="en-US" sz="2000" dirty="0" err="1"/>
              <a:t>staat</a:t>
            </a:r>
            <a:r>
              <a:rPr lang="en-US" sz="2000" dirty="0"/>
              <a:t> </a:t>
            </a:r>
            <a:r>
              <a:rPr lang="en-US" sz="2000" dirty="0" err="1"/>
              <a:t>waarin</a:t>
            </a:r>
            <a:r>
              <a:rPr lang="en-US" sz="2000" dirty="0"/>
              <a:t> de NFA </a:t>
            </a:r>
            <a:r>
              <a:rPr lang="en-US" sz="2000" dirty="0" err="1"/>
              <a:t>zich</a:t>
            </a:r>
            <a:r>
              <a:rPr lang="en-US" sz="2000" dirty="0"/>
              <a:t> </a:t>
            </a:r>
            <a:r>
              <a:rPr lang="en-US" sz="2000" dirty="0" err="1"/>
              <a:t>bevindt</a:t>
            </a:r>
            <a:r>
              <a:rPr lang="en-US" sz="2000" dirty="0"/>
              <a:t> </a:t>
            </a:r>
            <a:r>
              <a:rPr lang="en-US" sz="2000" dirty="0" err="1"/>
              <a:t>voordat</a:t>
            </a:r>
            <a:r>
              <a:rPr lang="en-US" sz="2000" dirty="0"/>
              <a:t> er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verwerkt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endParaRPr lang="en-US" sz="2000" dirty="0"/>
          </a:p>
          <a:p>
            <a:pPr marL="457200" indent="-457200">
              <a:buFont typeface="Calibri"/>
              <a:buChar char="-"/>
            </a:pPr>
            <a:r>
              <a:rPr lang="en-US" sz="2800" b="1" dirty="0"/>
              <a:t>F </a:t>
            </a:r>
            <a:r>
              <a:rPr lang="en-US" sz="2800" dirty="0">
                <a:ea typeface="+mn-lt"/>
                <a:cs typeface="+mn-lt"/>
              </a:rPr>
              <a:t>⊆ Q: de </a:t>
            </a:r>
            <a:r>
              <a:rPr lang="en-US" sz="2800" dirty="0" err="1">
                <a:ea typeface="+mn-lt"/>
                <a:cs typeface="+mn-lt"/>
              </a:rPr>
              <a:t>verzameling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eindstaten</a:t>
            </a: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000" dirty="0"/>
              <a:t>Staten </a:t>
            </a:r>
            <a:r>
              <a:rPr lang="en-US" sz="2000" dirty="0" err="1"/>
              <a:t>waarin</a:t>
            </a:r>
            <a:r>
              <a:rPr lang="en-US" sz="2000" dirty="0"/>
              <a:t> de string </a:t>
            </a:r>
            <a:r>
              <a:rPr lang="en-US" sz="2000" dirty="0" err="1"/>
              <a:t>aanvaard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wanneer</a:t>
            </a:r>
            <a:r>
              <a:rPr lang="en-US" sz="2000" dirty="0"/>
              <a:t> de NFA er </a:t>
            </a:r>
            <a:r>
              <a:rPr lang="en-US" sz="2000" dirty="0" err="1"/>
              <a:t>zich</a:t>
            </a:r>
            <a:r>
              <a:rPr lang="en-US" sz="2000" dirty="0"/>
              <a:t> in </a:t>
            </a:r>
            <a:r>
              <a:rPr lang="en-US" sz="2000" dirty="0" err="1"/>
              <a:t>bevindt</a:t>
            </a:r>
            <a:r>
              <a:rPr lang="en-US" sz="2000" dirty="0"/>
              <a:t> </a:t>
            </a:r>
            <a:r>
              <a:rPr lang="en-US" sz="2000" dirty="0" err="1"/>
              <a:t>nadat</a:t>
            </a:r>
            <a:r>
              <a:rPr lang="en-US" sz="2000" dirty="0"/>
              <a:t> het </a:t>
            </a:r>
            <a:r>
              <a:rPr lang="en-US" sz="2000" dirty="0" err="1"/>
              <a:t>laatste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verwerkt</a:t>
            </a:r>
            <a:r>
              <a:rPr lang="en-US" sz="2000" dirty="0"/>
              <a:t> </a:t>
            </a:r>
            <a:r>
              <a:rPr lang="en-US" sz="2000" dirty="0" err="1"/>
              <a:t>werd</a:t>
            </a:r>
            <a:endParaRPr lang="en-US" sz="2000" dirty="0"/>
          </a:p>
          <a:p>
            <a:pPr indent="-457200">
              <a:buFont typeface="Calibri"/>
              <a:buChar char="-"/>
            </a:pP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A0FBF-D160-27AB-C15A-824D4B2B9544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N = (Q, </a:t>
            </a:r>
            <a:r>
              <a:rPr lang="nl-BE" sz="3200" dirty="0">
                <a:latin typeface="Cambria Math"/>
                <a:ea typeface="Cambria Math"/>
              </a:rPr>
              <a:t>Σ, δ, q</a:t>
            </a:r>
            <a:r>
              <a:rPr lang="nl-BE" sz="3200" baseline="-25000" dirty="0">
                <a:latin typeface="Cambria Math"/>
                <a:ea typeface="Cambria Math"/>
              </a:rPr>
              <a:t>0</a:t>
            </a:r>
            <a:r>
              <a:rPr lang="en-US" sz="3200" dirty="0">
                <a:latin typeface="Cambria Math"/>
                <a:ea typeface="Cambria Math"/>
              </a:rPr>
              <a:t>, </a:t>
            </a:r>
            <a:r>
              <a:rPr lang="en-US" sz="3200" b="1" dirty="0">
                <a:latin typeface="Cambria Math"/>
                <a:ea typeface="Cambria Math"/>
              </a:rPr>
              <a:t>F</a:t>
            </a:r>
            <a:r>
              <a:rPr lang="en-US" sz="3200" dirty="0">
                <a:latin typeface="Cambria Math"/>
                <a:ea typeface="Cambria Math"/>
              </a:rPr>
              <a:t>)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78FD6-2E40-CF55-D763-586ACA13B4C2}"/>
              </a:ext>
            </a:extLst>
          </p:cNvPr>
          <p:cNvSpPr txBox="1"/>
          <p:nvPr/>
        </p:nvSpPr>
        <p:spPr>
          <a:xfrm>
            <a:off x="138028" y="6369718"/>
            <a:ext cx="8512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6 - 7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D56CE-017F-1760-6D45-C6C405C9CE3D}"/>
              </a:ext>
            </a:extLst>
          </p:cNvPr>
          <p:cNvSpPr txBox="1"/>
          <p:nvPr/>
        </p:nvSpPr>
        <p:spPr>
          <a:xfrm>
            <a:off x="10524717" y="156308"/>
            <a:ext cx="13937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4400" b="1" dirty="0"/>
              <a:t>FA</a:t>
            </a:r>
          </a:p>
        </p:txBody>
      </p:sp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7C1C297-4CAB-BE55-4862-5C5471EA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6878" y="2855832"/>
            <a:ext cx="4189372" cy="429928"/>
          </a:xfrm>
          <a:prstGeom prst="rect">
            <a:avLst/>
          </a:prstGeom>
        </p:spPr>
      </p:pic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7271E116-B30D-C889-CD41-8A8DBB5FF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1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F4271-79F5-F558-72E1-7A65D17C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5B0E-21E5-47A7-D7DE-C938188B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 </a:t>
            </a:r>
            <a:r>
              <a:rPr lang="en-US" dirty="0" err="1"/>
              <a:t>uitgebreide</a:t>
            </a:r>
            <a:r>
              <a:rPr lang="en-US" dirty="0"/>
              <a:t> </a:t>
            </a:r>
            <a:r>
              <a:rPr lang="en-US" dirty="0" err="1"/>
              <a:t>transitiefunctie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+mj-lt"/>
                <a:cs typeface="+mj-lt"/>
              </a:rPr>
              <a:t>δ  van NFA</a:t>
            </a:r>
            <a:endParaRPr lang="en-US" sz="2800" dirty="0">
              <a:latin typeface="Cambria Math"/>
              <a:ea typeface="Cambria Math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B71A-7DE5-0798-92AC-D3D2CA22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 err="1"/>
              <a:t>Definitie</a:t>
            </a:r>
            <a:r>
              <a:rPr lang="en-US" sz="2800" dirty="0"/>
              <a:t>: De </a:t>
            </a:r>
            <a:r>
              <a:rPr lang="en-US" sz="2800" dirty="0" err="1"/>
              <a:t>uitgebreide</a:t>
            </a:r>
            <a:r>
              <a:rPr lang="en-US" sz="2800" dirty="0"/>
              <a:t> </a:t>
            </a:r>
            <a:r>
              <a:rPr lang="en-US" sz="2800" dirty="0" err="1"/>
              <a:t>transitiefunctie</a:t>
            </a:r>
            <a:r>
              <a:rPr lang="en-US" sz="2800" dirty="0"/>
              <a:t> </a:t>
            </a:r>
            <a:r>
              <a:rPr lang="en-US" sz="2800" dirty="0">
                <a:ea typeface="+mn-lt"/>
                <a:cs typeface="+mn-lt"/>
              </a:rPr>
              <a:t>δ̂ van </a:t>
            </a:r>
            <a:r>
              <a:rPr lang="en-US" sz="2800" dirty="0" err="1">
                <a:ea typeface="+mn-lt"/>
                <a:cs typeface="+mn-lt"/>
              </a:rPr>
              <a:t>een</a:t>
            </a:r>
            <a:r>
              <a:rPr lang="en-US" sz="2800" dirty="0">
                <a:ea typeface="+mn-lt"/>
                <a:cs typeface="+mn-lt"/>
              </a:rPr>
              <a:t> NFA </a:t>
            </a:r>
            <a:br>
              <a:rPr lang="en-US" sz="2800" dirty="0">
                <a:latin typeface="Neue Haas Grotesk Text Pro"/>
                <a:ea typeface="Cambria Math"/>
                <a:cs typeface="+mn-lt"/>
              </a:rPr>
            </a:br>
            <a:r>
              <a:rPr lang="en-US" sz="2800" dirty="0">
                <a:latin typeface="Cambria Math"/>
                <a:ea typeface="Cambria Math"/>
                <a:cs typeface="+mn-lt"/>
              </a:rPr>
              <a:t>N = (Q, </a:t>
            </a:r>
            <a:r>
              <a:rPr lang="nl-BE" sz="2800" dirty="0">
                <a:latin typeface="Cambria Math"/>
                <a:ea typeface="Cambria Math"/>
                <a:cs typeface="+mn-lt"/>
              </a:rPr>
              <a:t>Σ, </a:t>
            </a:r>
            <a:r>
              <a:rPr lang="nl-BE" sz="2800" b="1" dirty="0">
                <a:latin typeface="Cambria Math"/>
                <a:ea typeface="Cambria Math"/>
                <a:cs typeface="+mn-lt"/>
              </a:rPr>
              <a:t>δ</a:t>
            </a:r>
            <a:r>
              <a:rPr lang="nl-BE" sz="2800" dirty="0">
                <a:latin typeface="Cambria Math"/>
                <a:ea typeface="Cambria Math"/>
                <a:cs typeface="+mn-lt"/>
              </a:rPr>
              <a:t>, q</a:t>
            </a:r>
            <a:r>
              <a:rPr lang="nl-BE" sz="2800" baseline="-25000" dirty="0">
                <a:latin typeface="Cambria Math"/>
                <a:ea typeface="Cambria Math"/>
                <a:cs typeface="+mn-lt"/>
              </a:rPr>
              <a:t>0</a:t>
            </a:r>
            <a:r>
              <a:rPr lang="en-US" sz="2800" dirty="0">
                <a:latin typeface="Cambria Math"/>
                <a:ea typeface="Cambria Math"/>
                <a:cs typeface="+mn-lt"/>
              </a:rPr>
              <a:t>, F) </a:t>
            </a:r>
            <a:r>
              <a:rPr lang="en-US" sz="2800" dirty="0" err="1">
                <a:latin typeface="Neue Haas Grotesk Text Pro"/>
                <a:ea typeface="Cambria Math"/>
                <a:cs typeface="+mn-lt"/>
              </a:rPr>
              <a:t>werkt</a:t>
            </a:r>
            <a:r>
              <a:rPr lang="en-US" sz="2800" dirty="0">
                <a:latin typeface="Neue Haas Grotesk Text Pro"/>
                <a:ea typeface="Cambria Math"/>
                <a:cs typeface="+mn-lt"/>
              </a:rPr>
              <a:t> op strings</a:t>
            </a:r>
          </a:p>
          <a:p>
            <a:pPr lvl="3"/>
            <a:r>
              <a:rPr lang="en-US" sz="2200" dirty="0">
                <a:ea typeface="Cambria Math"/>
                <a:cs typeface="+mn-lt"/>
              </a:rPr>
              <a:t>Basis</a:t>
            </a:r>
          </a:p>
          <a:p>
            <a:pPr lvl="3"/>
            <a:endParaRPr lang="en-US" sz="2200" dirty="0">
              <a:ea typeface="Cambria Math"/>
              <a:cs typeface="+mn-lt"/>
            </a:endParaRPr>
          </a:p>
          <a:p>
            <a:pPr lvl="3"/>
            <a:r>
              <a:rPr lang="en-US" sz="2200" dirty="0" err="1">
                <a:ea typeface="Cambria Math"/>
                <a:cs typeface="+mn-lt"/>
              </a:rPr>
              <a:t>Inductie</a:t>
            </a:r>
            <a:endParaRPr lang="en-US" sz="2200">
              <a:ea typeface="Cambria Math"/>
              <a:cs typeface="+mn-lt"/>
            </a:endParaRPr>
          </a:p>
          <a:p>
            <a:pPr lvl="3"/>
            <a:endParaRPr lang="en-US" sz="2200" dirty="0">
              <a:ea typeface="Cambria Math"/>
              <a:cs typeface="+mn-lt"/>
            </a:endParaRPr>
          </a:p>
          <a:p>
            <a:pPr lvl="3"/>
            <a:endParaRPr lang="en-US" sz="2200" dirty="0">
              <a:ea typeface="Cambria Math"/>
              <a:cs typeface="+mn-lt"/>
            </a:endParaRPr>
          </a:p>
          <a:p>
            <a:pPr marL="0" indent="0">
              <a:buNone/>
            </a:pPr>
            <a:endParaRPr lang="en-US" sz="2800" i="1" dirty="0">
              <a:ea typeface="+mn-lt"/>
              <a:cs typeface="+mn-lt"/>
            </a:endParaRPr>
          </a:p>
          <a:p>
            <a:r>
              <a:rPr lang="en-US" sz="2800" i="1" dirty="0">
                <a:ea typeface="+mn-lt"/>
                <a:cs typeface="+mn-lt"/>
              </a:rPr>
              <a:t>δ̂</a:t>
            </a:r>
            <a:r>
              <a:rPr lang="en-US" sz="2800" i="1" dirty="0">
                <a:latin typeface="Neue Haas Grotesk Text Pro"/>
                <a:ea typeface="Cambria Math"/>
              </a:rPr>
              <a:t> is </a:t>
            </a:r>
            <a:r>
              <a:rPr lang="en-US" sz="2800" i="1" dirty="0" err="1">
                <a:latin typeface="Neue Haas Grotesk Text Pro"/>
                <a:ea typeface="Cambria Math"/>
              </a:rPr>
              <a:t>dus</a:t>
            </a:r>
            <a:r>
              <a:rPr lang="en-US" sz="2800" i="1" dirty="0">
                <a:latin typeface="Neue Haas Grotesk Text Pro"/>
                <a:ea typeface="Cambria Math"/>
              </a:rPr>
              <a:t> (</a:t>
            </a:r>
            <a:r>
              <a:rPr lang="en-US" sz="2800" i="1" dirty="0" err="1">
                <a:latin typeface="Neue Haas Grotesk Text Pro"/>
                <a:ea typeface="Cambria Math"/>
              </a:rPr>
              <a:t>nog</a:t>
            </a:r>
            <a:r>
              <a:rPr lang="en-US" sz="2800" i="1" dirty="0">
                <a:latin typeface="Neue Haas Grotesk Text Pro"/>
                <a:ea typeface="Cambria Math"/>
              </a:rPr>
              <a:t> steeds) </a:t>
            </a:r>
            <a:r>
              <a:rPr lang="en-US" sz="2800" i="1" dirty="0" err="1">
                <a:latin typeface="Neue Haas Grotesk Text Pro"/>
                <a:ea typeface="Cambria Math"/>
              </a:rPr>
              <a:t>een</a:t>
            </a:r>
            <a:r>
              <a:rPr lang="en-US" sz="2800" i="1" dirty="0">
                <a:latin typeface="Neue Haas Grotesk Text Pro"/>
                <a:ea typeface="Cambria Math"/>
              </a:rPr>
              <a:t> pad van </a:t>
            </a:r>
            <a:r>
              <a:rPr lang="en-US" sz="2800" i="1" dirty="0" err="1">
                <a:latin typeface="Neue Haas Grotesk Text Pro"/>
                <a:ea typeface="Cambria Math"/>
              </a:rPr>
              <a:t>symbolen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vanaf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een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staat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dat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leidt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naar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een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nieuwe</a:t>
            </a:r>
            <a:r>
              <a:rPr lang="en-US" sz="2800" i="1" dirty="0">
                <a:latin typeface="Neue Haas Grotesk Text Pro"/>
                <a:ea typeface="Cambria Math"/>
              </a:rPr>
              <a:t> </a:t>
            </a:r>
            <a:r>
              <a:rPr lang="en-US" sz="2800" i="1" dirty="0" err="1">
                <a:latin typeface="Neue Haas Grotesk Text Pro"/>
                <a:ea typeface="Cambria Math"/>
              </a:rPr>
              <a:t>staat</a:t>
            </a:r>
            <a:endParaRPr lang="en-US" sz="2800" i="1" dirty="0">
              <a:latin typeface="Neue Haas Grotesk Text Pro"/>
              <a:ea typeface="Cambria Math"/>
            </a:endParaRPr>
          </a:p>
          <a:p>
            <a:pPr marL="0" indent="0">
              <a:buNone/>
            </a:pPr>
            <a:endParaRPr lang="en-US" sz="2800" dirty="0">
              <a:latin typeface="Neue Haas Grotesk Text Pro"/>
              <a:ea typeface="Cambria Mat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3F9CD-BA45-FB04-E1B5-3801940EE41D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E2FCA-5F0E-977D-3138-2B2E8818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72" y="232291"/>
            <a:ext cx="434374" cy="887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E8B49C-A702-C362-4699-A04EF4C7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6" y="5208827"/>
            <a:ext cx="333375" cy="58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79AE45-9A8E-E3C3-7989-2EC526A0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569" y="2638832"/>
            <a:ext cx="5198452" cy="2205567"/>
          </a:xfrm>
          <a:prstGeom prst="rect">
            <a:avLst/>
          </a:prstGeom>
        </p:spPr>
      </p:pic>
      <p:pic>
        <p:nvPicPr>
          <p:cNvPr id="9" name="Picture 8" descr="A black symbols with a white background&#10;&#10;AI-generated content may be incorrect.">
            <a:extLst>
              <a:ext uri="{FF2B5EF4-FFF2-40B4-BE49-F238E27FC236}">
                <a16:creationId xmlns:a16="http://schemas.microsoft.com/office/drawing/2014/main" id="{5E4F9AC9-112A-49A9-DBDB-2A5558F3E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570" y="2165473"/>
            <a:ext cx="3020809" cy="612287"/>
          </a:xfrm>
          <a:prstGeom prst="rect">
            <a:avLst/>
          </a:prstGeom>
        </p:spPr>
      </p:pic>
      <p:pic>
        <p:nvPicPr>
          <p:cNvPr id="12" name="Picture 11" descr="https://logowik.com/content/uploads/images/university-of-antwerp3433.jpg">
            <a:extLst>
              <a:ext uri="{FF2B5EF4-FFF2-40B4-BE49-F238E27FC236}">
                <a16:creationId xmlns:a16="http://schemas.microsoft.com/office/drawing/2014/main" id="{CEAABAE2-5ADC-4811-BC7C-4FA457487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1DFE-C527-10DE-02D4-52714673A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1AA2-C0A6-864C-1019-6D1AE67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L(N)</a:t>
            </a:r>
            <a:r>
              <a:rPr lang="en-US" dirty="0"/>
              <a:t> de taal </a:t>
            </a:r>
            <a:r>
              <a:rPr lang="en-US" dirty="0" err="1"/>
              <a:t>aanvaard</a:t>
            </a:r>
            <a:r>
              <a:rPr lang="en-US" dirty="0"/>
              <a:t> door de NFA 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B63-CE64-4BB9-D0EB-2AE81E1D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Definitie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De taal </a:t>
            </a:r>
            <a:r>
              <a:rPr lang="en-US" sz="2800" dirty="0" err="1"/>
              <a:t>aanvaard</a:t>
            </a:r>
            <a:r>
              <a:rPr lang="en-US" sz="2800" dirty="0"/>
              <a:t> door NFA N is </a:t>
            </a:r>
          </a:p>
          <a:p>
            <a:r>
              <a:rPr lang="en-US" sz="2800" dirty="0"/>
              <a:t>De taal is </a:t>
            </a:r>
            <a:r>
              <a:rPr lang="en-US" sz="2800" dirty="0" err="1"/>
              <a:t>dus</a:t>
            </a:r>
            <a:r>
              <a:rPr lang="en-US" sz="2800" dirty="0"/>
              <a:t> de </a:t>
            </a:r>
            <a:r>
              <a:rPr lang="en-US" sz="2800" dirty="0" err="1"/>
              <a:t>verzameling</a:t>
            </a:r>
            <a:r>
              <a:rPr lang="en-US" sz="2800" dirty="0"/>
              <a:t> van alle strings in het </a:t>
            </a:r>
            <a:r>
              <a:rPr lang="en-US" sz="2800" dirty="0" err="1"/>
              <a:t>alfabet</a:t>
            </a:r>
            <a:r>
              <a:rPr lang="en-US" sz="2800" dirty="0"/>
              <a:t> </a:t>
            </a:r>
            <a:r>
              <a:rPr lang="en-US" sz="2800" dirty="0" err="1"/>
              <a:t>waarbij</a:t>
            </a:r>
            <a:r>
              <a:rPr lang="en-US" sz="2800" dirty="0"/>
              <a:t> je </a:t>
            </a:r>
            <a:r>
              <a:rPr lang="en-US" sz="2800" dirty="0" err="1"/>
              <a:t>wanneer</a:t>
            </a:r>
            <a:r>
              <a:rPr lang="en-US" sz="2800" dirty="0"/>
              <a:t> je </a:t>
            </a:r>
            <a:r>
              <a:rPr lang="en-US" sz="2800" dirty="0" err="1"/>
              <a:t>begint</a:t>
            </a:r>
            <a:r>
              <a:rPr lang="en-US" sz="2800" dirty="0"/>
              <a:t> </a:t>
            </a:r>
            <a:r>
              <a:rPr lang="en-US" sz="2800" dirty="0" err="1"/>
              <a:t>bij</a:t>
            </a:r>
            <a:r>
              <a:rPr lang="en-US" sz="2800" dirty="0"/>
              <a:t> de </a:t>
            </a:r>
            <a:r>
              <a:rPr lang="en-US" sz="2800" dirty="0" err="1"/>
              <a:t>startstaat</a:t>
            </a:r>
            <a:r>
              <a:rPr lang="en-US" sz="2800" dirty="0"/>
              <a:t> je </a:t>
            </a:r>
            <a:r>
              <a:rPr lang="en-US" sz="2800" dirty="0" err="1"/>
              <a:t>na</a:t>
            </a:r>
            <a:r>
              <a:rPr lang="en-US" sz="2800" dirty="0"/>
              <a:t> het </a:t>
            </a:r>
            <a:r>
              <a:rPr lang="en-US" sz="2800" dirty="0" err="1"/>
              <a:t>verwerken</a:t>
            </a:r>
            <a:r>
              <a:rPr lang="en-US" sz="2800" dirty="0"/>
              <a:t> van de string, je </a:t>
            </a:r>
            <a:r>
              <a:rPr lang="en-US" sz="2800" dirty="0" err="1"/>
              <a:t>huidige</a:t>
            </a:r>
            <a:r>
              <a:rPr lang="en-US" sz="2800" dirty="0"/>
              <a:t> </a:t>
            </a:r>
            <a:r>
              <a:rPr lang="en-US" sz="2800" dirty="0" err="1"/>
              <a:t>staat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eindstaat</a:t>
            </a:r>
            <a:r>
              <a:rPr lang="en-US" sz="2800" dirty="0"/>
              <a:t>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A323A-9A17-008A-ADC8-2F6AABA63AB9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9</a:t>
            </a:r>
          </a:p>
        </p:txBody>
      </p:sp>
      <p:pic>
        <p:nvPicPr>
          <p:cNvPr id="4" name="Picture 3" descr="A black symbols on a white background&#10;&#10;AI-generated content may be incorrect.">
            <a:extLst>
              <a:ext uri="{FF2B5EF4-FFF2-40B4-BE49-F238E27FC236}">
                <a16:creationId xmlns:a16="http://schemas.microsoft.com/office/drawing/2014/main" id="{FC6F3800-BC44-E7E9-DD31-26B83E80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29" y="2248329"/>
            <a:ext cx="5957845" cy="603937"/>
          </a:xfrm>
          <a:prstGeom prst="rect">
            <a:avLst/>
          </a:prstGeom>
        </p:spPr>
      </p:pic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49281D87-158D-911E-2D7B-871181B1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8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030EE-6314-5B32-482B-04AB2737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F43-AABD-702B-4724-1D0A8AFA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Transitiediagram</a:t>
            </a:r>
            <a:r>
              <a:rPr lang="en-US" dirty="0"/>
              <a:t> &amp; </a:t>
            </a:r>
            <a:r>
              <a:rPr lang="en-US" dirty="0" err="1"/>
              <a:t>Transitietabel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94C677-92DA-922E-EE69-B5E4A57151F0}"/>
              </a:ext>
            </a:extLst>
          </p:cNvPr>
          <p:cNvSpPr/>
          <p:nvPr/>
        </p:nvSpPr>
        <p:spPr>
          <a:xfrm>
            <a:off x="613018" y="1647566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D09F93-4897-314D-BC90-EB5A7F2D905E}"/>
              </a:ext>
            </a:extLst>
          </p:cNvPr>
          <p:cNvSpPr/>
          <p:nvPr/>
        </p:nvSpPr>
        <p:spPr>
          <a:xfrm>
            <a:off x="3196252" y="1647565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5BF6B7-0574-6D15-8EB9-9A76E6C75AF4}"/>
              </a:ext>
            </a:extLst>
          </p:cNvPr>
          <p:cNvSpPr/>
          <p:nvPr/>
        </p:nvSpPr>
        <p:spPr>
          <a:xfrm>
            <a:off x="613017" y="4230798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0C6CE4-1729-AF46-7C09-551401D8AAD8}"/>
              </a:ext>
            </a:extLst>
          </p:cNvPr>
          <p:cNvSpPr/>
          <p:nvPr/>
        </p:nvSpPr>
        <p:spPr>
          <a:xfrm>
            <a:off x="3196251" y="4230798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144EA-530E-FAD3-5032-EB789A47D1AF}"/>
              </a:ext>
            </a:extLst>
          </p:cNvPr>
          <p:cNvSpPr txBox="1"/>
          <p:nvPr/>
        </p:nvSpPr>
        <p:spPr>
          <a:xfrm rot="16200000">
            <a:off x="488135" y="5635761"/>
            <a:ext cx="851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ED6316-83DE-9945-E9C8-793FFE323D27}"/>
              </a:ext>
            </a:extLst>
          </p:cNvPr>
          <p:cNvSpPr/>
          <p:nvPr/>
        </p:nvSpPr>
        <p:spPr>
          <a:xfrm rot="16200000">
            <a:off x="699925" y="5758308"/>
            <a:ext cx="933621" cy="1291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9E8D0A-6559-DD1F-9093-2F4926E1939C}"/>
              </a:ext>
            </a:extLst>
          </p:cNvPr>
          <p:cNvSpPr/>
          <p:nvPr/>
        </p:nvSpPr>
        <p:spPr>
          <a:xfrm rot="16200000">
            <a:off x="521584" y="3434477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3CE4355-3E8F-2633-21E6-30675A40FC16}"/>
              </a:ext>
            </a:extLst>
          </p:cNvPr>
          <p:cNvSpPr/>
          <p:nvPr/>
        </p:nvSpPr>
        <p:spPr>
          <a:xfrm>
            <a:off x="1867243" y="4709880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DCC2A007-5AC4-0E03-605C-86FD2CECA2D4}"/>
              </a:ext>
            </a:extLst>
          </p:cNvPr>
          <p:cNvSpPr/>
          <p:nvPr/>
        </p:nvSpPr>
        <p:spPr>
          <a:xfrm rot="5400000">
            <a:off x="4151490" y="1883163"/>
            <a:ext cx="716574" cy="373624"/>
          </a:xfrm>
          <a:prstGeom prst="utur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8915F4-0AE7-C227-33B2-C7C8A01A613A}"/>
              </a:ext>
            </a:extLst>
          </p:cNvPr>
          <p:cNvSpPr/>
          <p:nvPr/>
        </p:nvSpPr>
        <p:spPr>
          <a:xfrm rot="-5400000">
            <a:off x="3180477" y="3434475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4A9C3E-6FD7-19BE-D8E5-8CB752097C70}"/>
              </a:ext>
            </a:extLst>
          </p:cNvPr>
          <p:cNvSpPr/>
          <p:nvPr/>
        </p:nvSpPr>
        <p:spPr>
          <a:xfrm>
            <a:off x="3288124" y="1734033"/>
            <a:ext cx="941801" cy="9177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BC3CAC-4208-E847-4AA5-E805AF2222A0}"/>
              </a:ext>
            </a:extLst>
          </p:cNvPr>
          <p:cNvSpPr/>
          <p:nvPr/>
        </p:nvSpPr>
        <p:spPr>
          <a:xfrm>
            <a:off x="1867242" y="2126645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72249BE-DC6B-B04E-2C8A-70016D5E7163}"/>
              </a:ext>
            </a:extLst>
          </p:cNvPr>
          <p:cNvSpPr/>
          <p:nvPr/>
        </p:nvSpPr>
        <p:spPr>
          <a:xfrm rot="2700000">
            <a:off x="1543109" y="3294823"/>
            <a:ext cx="1965832" cy="183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2DB57-3E11-B70C-6BC2-3243D5528CA2}"/>
              </a:ext>
            </a:extLst>
          </p:cNvPr>
          <p:cNvSpPr txBox="1"/>
          <p:nvPr/>
        </p:nvSpPr>
        <p:spPr>
          <a:xfrm>
            <a:off x="2311415" y="4335673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A827A-20CB-0450-55DE-C8C266B7266F}"/>
              </a:ext>
            </a:extLst>
          </p:cNvPr>
          <p:cNvSpPr txBox="1"/>
          <p:nvPr/>
        </p:nvSpPr>
        <p:spPr>
          <a:xfrm rot="16200000">
            <a:off x="430733" y="3038650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0,1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56C06-A58A-9A96-3632-54ECFE889D0B}"/>
              </a:ext>
            </a:extLst>
          </p:cNvPr>
          <p:cNvSpPr txBox="1"/>
          <p:nvPr/>
        </p:nvSpPr>
        <p:spPr>
          <a:xfrm>
            <a:off x="2187117" y="1736226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70659-A9B2-68CF-A1B2-AD38CA9A0305}"/>
              </a:ext>
            </a:extLst>
          </p:cNvPr>
          <p:cNvSpPr txBox="1"/>
          <p:nvPr/>
        </p:nvSpPr>
        <p:spPr>
          <a:xfrm rot="2640000">
            <a:off x="2322223" y="3135928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DF8F80-2DC0-6920-6D55-213087ECA00C}"/>
              </a:ext>
            </a:extLst>
          </p:cNvPr>
          <p:cNvSpPr txBox="1"/>
          <p:nvPr/>
        </p:nvSpPr>
        <p:spPr>
          <a:xfrm rot="5280000">
            <a:off x="3640861" y="3314268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0,1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E3C757-80A3-14FC-DE03-77A54F13943C}"/>
              </a:ext>
            </a:extLst>
          </p:cNvPr>
          <p:cNvSpPr txBox="1"/>
          <p:nvPr/>
        </p:nvSpPr>
        <p:spPr>
          <a:xfrm>
            <a:off x="4327201" y="1341714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83525B8-CBC3-8EA5-D7A8-BE7405AD7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36006"/>
              </p:ext>
            </p:extLst>
          </p:nvPr>
        </p:nvGraphicFramePr>
        <p:xfrm>
          <a:off x="6339191" y="1637489"/>
          <a:ext cx="4845987" cy="377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329">
                  <a:extLst>
                    <a:ext uri="{9D8B030D-6E8A-4147-A177-3AD203B41FA5}">
                      <a16:colId xmlns:a16="http://schemas.microsoft.com/office/drawing/2014/main" val="1764217437"/>
                    </a:ext>
                  </a:extLst>
                </a:gridCol>
                <a:gridCol w="1615329">
                  <a:extLst>
                    <a:ext uri="{9D8B030D-6E8A-4147-A177-3AD203B41FA5}">
                      <a16:colId xmlns:a16="http://schemas.microsoft.com/office/drawing/2014/main" val="1020733079"/>
                    </a:ext>
                  </a:extLst>
                </a:gridCol>
                <a:gridCol w="1615329">
                  <a:extLst>
                    <a:ext uri="{9D8B030D-6E8A-4147-A177-3AD203B41FA5}">
                      <a16:colId xmlns:a16="http://schemas.microsoft.com/office/drawing/2014/main" val="293065979"/>
                    </a:ext>
                  </a:extLst>
                </a:gridCol>
              </a:tblGrid>
              <a:tr h="754513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42473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-&gt;q0*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{q1,q2}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{q2}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16096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{q3}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{q3}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63786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{q1,q3}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9446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q3*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{q3}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97350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913A061D-636A-06C1-E962-20A3C4FF8CAE}"/>
              </a:ext>
            </a:extLst>
          </p:cNvPr>
          <p:cNvSpPr/>
          <p:nvPr/>
        </p:nvSpPr>
        <p:spPr>
          <a:xfrm>
            <a:off x="704889" y="4311862"/>
            <a:ext cx="941801" cy="9177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FC346-BD7F-D633-EA52-DEC339016271}"/>
              </a:ext>
            </a:extLst>
          </p:cNvPr>
          <p:cNvSpPr txBox="1"/>
          <p:nvPr/>
        </p:nvSpPr>
        <p:spPr>
          <a:xfrm>
            <a:off x="151757" y="6337293"/>
            <a:ext cx="12774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13 - 14</a:t>
            </a:r>
          </a:p>
        </p:txBody>
      </p:sp>
      <p:pic>
        <p:nvPicPr>
          <p:cNvPr id="11" name="Picture 10" descr="https://logowik.com/content/uploads/images/university-of-antwerp3433.jpg">
            <a:extLst>
              <a:ext uri="{FF2B5EF4-FFF2-40B4-BE49-F238E27FC236}">
                <a16:creationId xmlns:a16="http://schemas.microsoft.com/office/drawing/2014/main" id="{4C51EBCE-47BA-CB54-4135-AAC59771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2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2FCFD-54E6-2E61-E398-88427FE34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327D24-3255-5B19-B2B4-941B17D82554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BA563-BFF0-9733-782A-020A46AEC490}"/>
              </a:ext>
            </a:extLst>
          </p:cNvPr>
          <p:cNvSpPr txBox="1"/>
          <p:nvPr/>
        </p:nvSpPr>
        <p:spPr>
          <a:xfrm>
            <a:off x="2066324" y="3205893"/>
            <a:ext cx="8056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latin typeface="Cambria Math"/>
                <a:ea typeface="Cambria Math"/>
              </a:rPr>
              <a:t>N = (Q, </a:t>
            </a:r>
            <a:r>
              <a:rPr lang="nl-BE" sz="7200" dirty="0">
                <a:latin typeface="Cambria Math"/>
                <a:ea typeface="Cambria Math"/>
              </a:rPr>
              <a:t>Σ, δ, q</a:t>
            </a:r>
            <a:r>
              <a:rPr lang="nl-BE" sz="7200" baseline="-25000" dirty="0">
                <a:latin typeface="Cambria Math"/>
                <a:ea typeface="Cambria Math"/>
              </a:rPr>
              <a:t>0</a:t>
            </a:r>
            <a:r>
              <a:rPr lang="en-US" sz="7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057A6-E904-E6B9-DF00-93BD894040A2}"/>
              </a:ext>
            </a:extLst>
          </p:cNvPr>
          <p:cNvSpPr txBox="1"/>
          <p:nvPr/>
        </p:nvSpPr>
        <p:spPr>
          <a:xfrm>
            <a:off x="130433" y="1894704"/>
            <a:ext cx="11914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 dirty="0"/>
              <a:t>&lt;/Non-</a:t>
            </a:r>
            <a:r>
              <a:rPr lang="en-US" sz="3600" i="1" dirty="0" err="1"/>
              <a:t>Deterministische</a:t>
            </a:r>
            <a:r>
              <a:rPr lang="en-US" sz="3600" i="1" dirty="0"/>
              <a:t> </a:t>
            </a:r>
            <a:r>
              <a:rPr lang="en-US" sz="3600" i="1" dirty="0" err="1"/>
              <a:t>Eindige</a:t>
            </a:r>
            <a:r>
              <a:rPr lang="en-US" sz="3600" i="1" dirty="0"/>
              <a:t> </a:t>
            </a:r>
            <a:r>
              <a:rPr lang="en-US" sz="3600" i="1" dirty="0" err="1"/>
              <a:t>Automaten</a:t>
            </a:r>
            <a:r>
              <a:rPr lang="en-US" sz="3600" i="1" dirty="0"/>
              <a:t>&gt;</a:t>
            </a:r>
          </a:p>
        </p:txBody>
      </p:sp>
      <p:pic>
        <p:nvPicPr>
          <p:cNvPr id="4" name="Picture 3" descr="https://logowik.com/content/uploads/images/university-of-antwerp3433.jpg">
            <a:extLst>
              <a:ext uri="{FF2B5EF4-FFF2-40B4-BE49-F238E27FC236}">
                <a16:creationId xmlns:a16="http://schemas.microsoft.com/office/drawing/2014/main" id="{30D1490D-8FDC-6330-0DBB-F29139CC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6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BAA4-BBA8-9CF1-A1B6-656FE51B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09" y="150478"/>
            <a:ext cx="11484226" cy="1132258"/>
          </a:xfrm>
        </p:spPr>
        <p:txBody>
          <a:bodyPr/>
          <a:lstStyle/>
          <a:p>
            <a:r>
              <a:rPr lang="nl-BE" b="0" dirty="0"/>
              <a:t>--------------------------------------- </a:t>
            </a:r>
            <a:r>
              <a:rPr lang="nl-BE" dirty="0"/>
              <a:t>Een paar definities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0422-55EF-FAA4-7824-BA824BB4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69" y="614337"/>
            <a:ext cx="9504893" cy="5077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b="1" dirty="0"/>
              <a:t>Alfabet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+mn-lt"/>
                <a:cs typeface="+mn-lt"/>
              </a:rPr>
              <a:t>Een alfabet is een eindige, niet lege verzameling van symbolen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i="1" dirty="0">
                <a:ea typeface="+mn-lt"/>
                <a:cs typeface="+mn-lt"/>
              </a:rPr>
              <a:t>M.a.w. een alfabet is een verzameling van n unieke symbolen waarbij n een natuurlijk getal is verschillend van 0 en +∞</a:t>
            </a:r>
          </a:p>
          <a:p>
            <a:r>
              <a:rPr lang="nl-BE" b="1" dirty="0">
                <a:ea typeface="+mn-lt"/>
                <a:cs typeface="+mn-lt"/>
              </a:rPr>
              <a:t>String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+mn-lt"/>
                <a:cs typeface="+mn-lt"/>
              </a:rPr>
              <a:t>Een string over een alfabet Σ is een eindige opeenvolging symbolen uit Σ</a:t>
            </a:r>
            <a:endParaRPr lang="nl-BE"/>
          </a:p>
          <a:p>
            <a:pPr lvl="1">
              <a:buFont typeface="Courier New" panose="020B0604020202020204" pitchFamily="34" charset="0"/>
              <a:buChar char="o"/>
            </a:pPr>
            <a:r>
              <a:rPr lang="nl-BE" i="1" dirty="0">
                <a:ea typeface="+mn-lt"/>
                <a:cs typeface="+mn-lt"/>
              </a:rPr>
              <a:t>M.a.w. een string over een alfabet Σ kan gevormd worden door het plaatsen van n symbolen uit Σ achter elkaar waarbij n een natuurlijk getal is verschillend van +∞</a:t>
            </a:r>
          </a:p>
          <a:p>
            <a:r>
              <a:rPr lang="nl-BE" b="1" dirty="0">
                <a:ea typeface="+mn-lt"/>
                <a:cs typeface="+mn-lt"/>
              </a:rPr>
              <a:t>Taal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dirty="0">
                <a:ea typeface="+mn-lt"/>
                <a:cs typeface="+mn-lt"/>
              </a:rPr>
              <a:t>Een taal L over een alfabet Σ is een deelverzameling van Σ</a:t>
            </a:r>
            <a:r>
              <a:rPr lang="nl-BE" baseline="30000" dirty="0">
                <a:ea typeface="+mn-lt"/>
                <a:cs typeface="+mn-lt"/>
              </a:rPr>
              <a:t>∗</a:t>
            </a:r>
            <a:r>
              <a:rPr lang="nl-BE" dirty="0">
                <a:ea typeface="+mn-lt"/>
                <a:cs typeface="+mn-lt"/>
              </a:rPr>
              <a:t>: L ⊆ Σ</a:t>
            </a:r>
            <a:r>
              <a:rPr lang="nl-BE" baseline="30000" dirty="0">
                <a:ea typeface="+mn-lt"/>
                <a:cs typeface="+mn-lt"/>
              </a:rPr>
              <a:t>∗ </a:t>
            </a:r>
            <a:r>
              <a:rPr lang="nl-BE" dirty="0">
                <a:ea typeface="+mn-lt"/>
                <a:cs typeface="+mn-lt"/>
              </a:rPr>
              <a:t>(Waarbij Σ* alle geldige strings over alfabet</a:t>
            </a:r>
            <a:r>
              <a:rPr lang="nl-BE" sz="1200" dirty="0">
                <a:ea typeface="+mn-lt"/>
                <a:cs typeface="+mn-lt"/>
              </a:rPr>
              <a:t> </a:t>
            </a:r>
            <a:r>
              <a:rPr lang="nl-BE" dirty="0">
                <a:ea typeface="+mn-lt"/>
                <a:cs typeface="+mn-lt"/>
              </a:rPr>
              <a:t>Σ zijn)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BE" i="1" dirty="0"/>
              <a:t>M.a.w. Een taal is een beperking op alle strings geldig in een alfabet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B692114-C579-AA50-C89F-253D64F71F8F}"/>
              </a:ext>
            </a:extLst>
          </p:cNvPr>
          <p:cNvSpPr/>
          <p:nvPr/>
        </p:nvSpPr>
        <p:spPr>
          <a:xfrm rot="1020000">
            <a:off x="9929681" y="2119397"/>
            <a:ext cx="1780869" cy="152266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ε </a:t>
            </a:r>
            <a:r>
              <a:rPr lang="en-US" b="1" err="1"/>
              <a:t>wordt</a:t>
            </a:r>
            <a:r>
              <a:rPr lang="en-US" b="1" dirty="0"/>
              <a:t> </a:t>
            </a:r>
            <a:r>
              <a:rPr lang="en-US" b="1" err="1"/>
              <a:t>gebruikt</a:t>
            </a:r>
            <a:r>
              <a:rPr lang="en-US" b="1" dirty="0"/>
              <a:t> om </a:t>
            </a:r>
            <a:r>
              <a:rPr lang="en-US" b="1" err="1"/>
              <a:t>te</a:t>
            </a:r>
            <a:r>
              <a:rPr lang="en-US" b="1" dirty="0"/>
              <a:t> </a:t>
            </a:r>
            <a:r>
              <a:rPr lang="en-US" b="1" err="1"/>
              <a:t>lege</a:t>
            </a:r>
            <a:r>
              <a:rPr lang="en-US" b="1" dirty="0"/>
              <a:t> string </a:t>
            </a:r>
            <a:r>
              <a:rPr lang="en-US" b="1" err="1"/>
              <a:t>aan</a:t>
            </a:r>
            <a:r>
              <a:rPr lang="en-US" b="1" dirty="0"/>
              <a:t> </a:t>
            </a:r>
            <a:r>
              <a:rPr lang="en-US" b="1" err="1"/>
              <a:t>te</a:t>
            </a:r>
            <a:r>
              <a:rPr lang="en-US" b="1" dirty="0"/>
              <a:t> </a:t>
            </a:r>
            <a:r>
              <a:rPr lang="en-US" b="1" err="1"/>
              <a:t>duiden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37F26-7F4B-3E59-35B2-218776F514CE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pic>
        <p:nvPicPr>
          <p:cNvPr id="7" name="Picture 6" descr="https://logowik.com/content/uploads/images/university-of-antwerp3433.jpg">
            <a:extLst>
              <a:ext uri="{FF2B5EF4-FFF2-40B4-BE49-F238E27FC236}">
                <a16:creationId xmlns:a16="http://schemas.microsoft.com/office/drawing/2014/main" id="{611D452D-F7C7-EADB-DAEB-61D55D8C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01094-D576-6F15-3DBA-E2E26EF2F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C403C5-BF5E-217A-E54F-AEB4348726B2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A9123-CCD5-F1E1-AFDE-D222DDCC8A61}"/>
              </a:ext>
            </a:extLst>
          </p:cNvPr>
          <p:cNvSpPr txBox="1"/>
          <p:nvPr/>
        </p:nvSpPr>
        <p:spPr>
          <a:xfrm>
            <a:off x="136946" y="2969320"/>
            <a:ext cx="119146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i="1" dirty="0"/>
              <a:t>&lt;</a:t>
            </a:r>
            <a:r>
              <a:rPr lang="en-US" sz="5400" i="1" dirty="0" err="1"/>
              <a:t>Reguliere</a:t>
            </a:r>
            <a:r>
              <a:rPr lang="en-US" sz="5400" i="1" dirty="0"/>
              <a:t> </a:t>
            </a:r>
            <a:r>
              <a:rPr lang="en-US" sz="5400" i="1" dirty="0" err="1"/>
              <a:t>Expressies</a:t>
            </a:r>
            <a:r>
              <a:rPr lang="en-US" sz="5400" i="1" dirty="0"/>
              <a:t>&gt;</a:t>
            </a:r>
          </a:p>
        </p:txBody>
      </p:sp>
      <p:pic>
        <p:nvPicPr>
          <p:cNvPr id="3" name="Picture 2" descr="https://logowik.com/content/uploads/images/university-of-antwerp3433.jpg">
            <a:extLst>
              <a:ext uri="{FF2B5EF4-FFF2-40B4-BE49-F238E27FC236}">
                <a16:creationId xmlns:a16="http://schemas.microsoft.com/office/drawing/2014/main" id="{F5F08C26-229A-8F25-6EAF-F1E66186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A2E8-5BBA-46CC-6D7D-DCB79077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Definitie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B99A-F43E-8C8B-AEBC-CF058987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01803"/>
            <a:ext cx="10653579" cy="2973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Een </a:t>
            </a:r>
            <a:r>
              <a:rPr lang="en-US" dirty="0" err="1"/>
              <a:t>reguliere</a:t>
            </a:r>
            <a:r>
              <a:rPr lang="en-US" dirty="0"/>
              <a:t> </a:t>
            </a:r>
            <a:r>
              <a:rPr lang="en-US" dirty="0" err="1"/>
              <a:t>expressie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taal van </a:t>
            </a:r>
            <a:r>
              <a:rPr lang="en-US" dirty="0" err="1"/>
              <a:t>aanvaarde</a:t>
            </a:r>
            <a:r>
              <a:rPr lang="en-US" dirty="0"/>
              <a:t> strings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є is </a:t>
            </a:r>
            <a:r>
              <a:rPr lang="en-US" dirty="0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aanvaarde</a:t>
            </a:r>
            <a:r>
              <a:rPr lang="en-US" dirty="0">
                <a:ea typeface="+mn-lt"/>
                <a:cs typeface="+mn-lt"/>
              </a:rPr>
              <a:t> regex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L(</a:t>
            </a:r>
            <a:r>
              <a:rPr lang="el" dirty="0">
                <a:ea typeface="+mn-lt"/>
                <a:cs typeface="+mn-lt"/>
              </a:rPr>
              <a:t>ε</a:t>
            </a:r>
            <a:r>
              <a:rPr lang="en-US" dirty="0">
                <a:ea typeface="+mn-lt"/>
                <a:cs typeface="+mn-lt"/>
              </a:rPr>
              <a:t>) = {</a:t>
            </a:r>
            <a:r>
              <a:rPr lang="el" dirty="0">
                <a:ea typeface="+mn-lt"/>
                <a:cs typeface="+mn-lt"/>
              </a:rPr>
              <a:t>ε</a:t>
            </a:r>
            <a:r>
              <a:rPr lang="en-US" dirty="0">
                <a:ea typeface="+mn-lt"/>
                <a:cs typeface="+mn-lt"/>
              </a:rPr>
              <a:t>}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∅ is </a:t>
            </a:r>
            <a:r>
              <a:rPr lang="en-US" dirty="0" err="1"/>
              <a:t>een</a:t>
            </a:r>
            <a:r>
              <a:rPr lang="en-US" dirty="0"/>
              <a:t> regex </a:t>
            </a:r>
            <a:r>
              <a:rPr lang="en-US" dirty="0" err="1"/>
              <a:t>en</a:t>
            </a:r>
            <a:r>
              <a:rPr lang="en-US" dirty="0"/>
              <a:t> L(∅) = ∅</a:t>
            </a:r>
          </a:p>
          <a:p>
            <a:r>
              <a:rPr lang="en-US" dirty="0" err="1">
                <a:ea typeface="+mn-lt"/>
                <a:cs typeface="+mn-lt"/>
              </a:rPr>
              <a:t>Reguliere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expressies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kunnen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gevormd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worden</a:t>
            </a:r>
            <a:r>
              <a:rPr lang="en-US" dirty="0">
                <a:ea typeface="+mn-lt"/>
                <a:cs typeface="+mn-lt"/>
              </a:rPr>
              <a:t> met: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+'</a:t>
            </a:r>
            <a:r>
              <a:rPr lang="en-US" b="1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= OF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.'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Gevolgd</a:t>
            </a:r>
            <a:r>
              <a:rPr lang="en-US" dirty="0">
                <a:ea typeface="+mn-lt"/>
                <a:cs typeface="+mn-lt"/>
              </a:rPr>
              <a:t> door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*'</a:t>
            </a:r>
            <a:r>
              <a:rPr lang="en-US" b="1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= Een </a:t>
            </a:r>
            <a:r>
              <a:rPr lang="en-US" err="1">
                <a:ea typeface="+mn-lt"/>
                <a:cs typeface="+mn-lt"/>
              </a:rPr>
              <a:t>aantal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herhaald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1CC7574-26FA-6360-589B-6FF1B551E340}"/>
              </a:ext>
            </a:extLst>
          </p:cNvPr>
          <p:cNvSpPr/>
          <p:nvPr/>
        </p:nvSpPr>
        <p:spPr>
          <a:xfrm rot="16200000">
            <a:off x="4044461" y="3412717"/>
            <a:ext cx="1693332" cy="1204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Volgorde</a:t>
            </a:r>
            <a:r>
              <a:rPr lang="en-US" sz="1400" dirty="0"/>
              <a:t> van </a:t>
            </a:r>
            <a:r>
              <a:rPr lang="en-US" sz="1400" err="1"/>
              <a:t>bewerkingen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BAE02-5C10-3925-E5B7-02FCBFB19B7A}"/>
              </a:ext>
            </a:extLst>
          </p:cNvPr>
          <p:cNvSpPr txBox="1"/>
          <p:nvPr/>
        </p:nvSpPr>
        <p:spPr>
          <a:xfrm>
            <a:off x="6097373" y="3783914"/>
            <a:ext cx="5791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err="1">
                <a:cs typeface="Arial"/>
              </a:rPr>
              <a:t>Voorbeeld</a:t>
            </a:r>
            <a:r>
              <a:rPr lang="en-US" sz="2000" i="1" dirty="0">
                <a:cs typeface="Arial"/>
              </a:rPr>
              <a:t>:​</a:t>
            </a:r>
            <a:endParaRPr lang="en-US" i="1">
              <a:cs typeface="Arial"/>
            </a:endParaRPr>
          </a:p>
          <a:p>
            <a:r>
              <a:rPr lang="en-US" dirty="0">
                <a:cs typeface="Arial"/>
              </a:rPr>
              <a:t>"Een taal op het </a:t>
            </a:r>
            <a:r>
              <a:rPr lang="en-US" err="1">
                <a:cs typeface="Arial"/>
              </a:rPr>
              <a:t>alfabet</a:t>
            </a:r>
            <a:r>
              <a:rPr lang="en-US" dirty="0">
                <a:cs typeface="Arial"/>
              </a:rPr>
              <a:t> {0, 1, 2} </a:t>
            </a:r>
            <a:r>
              <a:rPr lang="en-US" err="1">
                <a:cs typeface="Arial"/>
              </a:rPr>
              <a:t>waarbij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elke</a:t>
            </a:r>
            <a:r>
              <a:rPr lang="en-US" dirty="0">
                <a:cs typeface="Arial"/>
              </a:rPr>
              <a:t> string </a:t>
            </a:r>
            <a:r>
              <a:rPr lang="en-US" err="1">
                <a:cs typeface="Arial"/>
              </a:rPr>
              <a:t>niet</a:t>
            </a:r>
            <a:r>
              <a:rPr lang="en-US" dirty="0">
                <a:cs typeface="Arial"/>
              </a:rPr>
              <a:t> mag </a:t>
            </a:r>
            <a:r>
              <a:rPr lang="en-US" err="1">
                <a:cs typeface="Arial"/>
              </a:rPr>
              <a:t>beginnen</a:t>
            </a:r>
            <a:r>
              <a:rPr lang="en-US" dirty="0">
                <a:cs typeface="Arial"/>
              </a:rPr>
              <a:t> met </a:t>
            </a:r>
            <a:r>
              <a:rPr lang="en-US" err="1">
                <a:cs typeface="Arial"/>
              </a:rPr>
              <a:t>een</a:t>
            </a:r>
            <a:r>
              <a:rPr lang="en-US" dirty="0">
                <a:cs typeface="Arial"/>
              </a:rPr>
              <a:t> 0, </a:t>
            </a:r>
            <a:r>
              <a:rPr lang="en-US" err="1">
                <a:cs typeface="Arial"/>
              </a:rPr>
              <a:t>en</a:t>
            </a:r>
            <a:r>
              <a:rPr lang="en-US" dirty="0">
                <a:cs typeface="Arial"/>
              </a:rPr>
              <a:t> er in de rest van de string steeds </a:t>
            </a:r>
            <a:r>
              <a:rPr lang="en-US" err="1">
                <a:cs typeface="Arial"/>
              </a:rPr>
              <a:t>minstens</a:t>
            </a:r>
            <a:r>
              <a:rPr lang="en-US" dirty="0">
                <a:cs typeface="Arial"/>
              </a:rPr>
              <a:t> 2 </a:t>
            </a:r>
            <a:r>
              <a:rPr lang="en-US" err="1">
                <a:cs typeface="Arial"/>
              </a:rPr>
              <a:t>nullen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tussen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andere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cijfers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staan</a:t>
            </a:r>
            <a:r>
              <a:rPr lang="en-US" dirty="0">
                <a:cs typeface="Arial"/>
              </a:rPr>
              <a:t>"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FE639-68EA-1D8F-1AE3-BF0E0C35F88F}"/>
              </a:ext>
            </a:extLst>
          </p:cNvPr>
          <p:cNvSpPr txBox="1"/>
          <p:nvPr/>
        </p:nvSpPr>
        <p:spPr>
          <a:xfrm>
            <a:off x="7194378" y="5697837"/>
            <a:ext cx="33473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(1 + 2).(00.(1 + 2) + 0)*</a:t>
            </a:r>
          </a:p>
        </p:txBody>
      </p:sp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201C411F-B977-237D-BC8A-C4C9F878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50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606B19-A86B-7D05-162A-B2EE00237D20}"/>
              </a:ext>
            </a:extLst>
          </p:cNvPr>
          <p:cNvSpPr/>
          <p:nvPr/>
        </p:nvSpPr>
        <p:spPr>
          <a:xfrm>
            <a:off x="2750001" y="2503987"/>
            <a:ext cx="6689415" cy="1847681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0" u="none" strike="noStrike" baseline="0">
                <a:solidFill>
                  <a:srgbClr val="000000"/>
                </a:solidFill>
                <a:latin typeface="Neue Haas Grotesk Text Pro"/>
              </a:rPr>
              <a:t>&lt;/PAL-clips 1&gt;</a:t>
            </a:r>
            <a:r>
              <a:rPr lang="en-US" sz="3600" b="0" i="0">
                <a:latin typeface="Neue Haas Grotesk Text Pro"/>
              </a:rPr>
              <a:t>​</a:t>
            </a:r>
            <a:br>
              <a:rPr lang="en-US" sz="3600" b="0" i="0">
                <a:latin typeface="Neue Haas Grotesk Text Pro"/>
              </a:rPr>
            </a:br>
            <a:r>
              <a:rPr lang="en-US" sz="3600" b="1" i="0" u="none" strike="noStrike" baseline="0">
                <a:solidFill>
                  <a:srgbClr val="000000"/>
                </a:solidFill>
                <a:latin typeface="Neue Haas Grotesk Text Pro"/>
              </a:rPr>
              <a:t>Zijn er nog vragen?</a:t>
            </a:r>
            <a:r>
              <a:rPr lang="en-US" sz="3600" b="0" i="0">
                <a:latin typeface="Neue Haas Grotesk Text Pro"/>
              </a:rPr>
              <a:t>​</a:t>
            </a:r>
            <a:endParaRPr lang="en-US"/>
          </a:p>
        </p:txBody>
      </p:sp>
      <p:pic>
        <p:nvPicPr>
          <p:cNvPr id="6" name="Picture 5" descr="https://logowik.com/content/uploads/images/university-of-antwerp3433.jpg">
            <a:extLst>
              <a:ext uri="{FF2B5EF4-FFF2-40B4-BE49-F238E27FC236}">
                <a16:creationId xmlns:a16="http://schemas.microsoft.com/office/drawing/2014/main" id="{A7C6C1C0-4513-BAFB-419C-F7AB35A0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55" y="4583975"/>
            <a:ext cx="3016041" cy="22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F7179-2282-5CC6-1031-42FFEC762EB5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35676999-63B3-D099-B32E-5A8820E5E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20BF6-9AF1-413F-D31A-57C4D435D334}"/>
              </a:ext>
            </a:extLst>
          </p:cNvPr>
          <p:cNvSpPr txBox="1"/>
          <p:nvPr/>
        </p:nvSpPr>
        <p:spPr>
          <a:xfrm>
            <a:off x="-202300" y="5954389"/>
            <a:ext cx="12588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3F3F3F"/>
                </a:solidFill>
              </a:rPr>
              <a:t>Even </a:t>
            </a:r>
            <a:r>
              <a:rPr lang="en-US" dirty="0" err="1">
                <a:solidFill>
                  <a:srgbClr val="3F3F3F"/>
                </a:solidFill>
              </a:rPr>
              <a:t>een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herinnering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dat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deze</a:t>
            </a:r>
            <a:r>
              <a:rPr lang="en-US" dirty="0">
                <a:solidFill>
                  <a:srgbClr val="3F3F3F"/>
                </a:solidFill>
              </a:rPr>
              <a:t> video </a:t>
            </a:r>
            <a:r>
              <a:rPr lang="en-US" dirty="0" err="1">
                <a:solidFill>
                  <a:srgbClr val="3F3F3F"/>
                </a:solidFill>
              </a:rPr>
              <a:t>onder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geen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geval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verspreid</a:t>
            </a:r>
            <a:r>
              <a:rPr lang="en-US" dirty="0">
                <a:solidFill>
                  <a:srgbClr val="3F3F3F"/>
                </a:solidFill>
              </a:rPr>
              <a:t> of </a:t>
            </a:r>
            <a:r>
              <a:rPr lang="en-US" dirty="0" err="1">
                <a:solidFill>
                  <a:srgbClr val="3F3F3F"/>
                </a:solidFill>
              </a:rPr>
              <a:t>gedownload</a:t>
            </a:r>
            <a:r>
              <a:rPr lang="en-US" dirty="0">
                <a:solidFill>
                  <a:srgbClr val="3F3F3F"/>
                </a:solidFill>
              </a:rPr>
              <a:t> mag </a:t>
            </a:r>
            <a:r>
              <a:rPr lang="en-US" dirty="0" err="1">
                <a:solidFill>
                  <a:srgbClr val="3F3F3F"/>
                </a:solidFill>
              </a:rPr>
              <a:t>worden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onder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welke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vorm</a:t>
            </a:r>
            <a:r>
              <a:rPr lang="en-US" dirty="0">
                <a:solidFill>
                  <a:srgbClr val="3F3F3F"/>
                </a:solidFill>
              </a:rPr>
              <a:t> dan </a:t>
            </a:r>
            <a:r>
              <a:rPr lang="en-US" dirty="0" err="1">
                <a:solidFill>
                  <a:srgbClr val="3F3F3F"/>
                </a:solidFill>
              </a:rPr>
              <a:t>ook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zonder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expliciete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toestemming</a:t>
            </a:r>
            <a:r>
              <a:rPr lang="en-US" dirty="0">
                <a:solidFill>
                  <a:srgbClr val="3F3F3F"/>
                </a:solidFill>
              </a:rPr>
              <a:t> van de auteur</a:t>
            </a:r>
          </a:p>
        </p:txBody>
      </p:sp>
    </p:spTree>
    <p:extLst>
      <p:ext uri="{BB962C8B-B14F-4D97-AF65-F5344CB8AC3E}">
        <p14:creationId xmlns:p14="http://schemas.microsoft.com/office/powerpoint/2010/main" val="35274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4346-C5CC-34C6-5084-34EC6E8D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12613C-0A33-4885-3D04-A51CFEC349C2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C26105AC-4924-8765-26FC-03912A2F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2BECFD-59D7-567D-2296-900A9928578D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9E557-22F8-067B-8F3F-0B8E6D23A094}"/>
              </a:ext>
            </a:extLst>
          </p:cNvPr>
          <p:cNvSpPr txBox="1"/>
          <p:nvPr/>
        </p:nvSpPr>
        <p:spPr>
          <a:xfrm>
            <a:off x="2066324" y="3205893"/>
            <a:ext cx="80566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latin typeface="Cambria Math"/>
                <a:ea typeface="Cambria Math"/>
              </a:rPr>
              <a:t>A = (Q, </a:t>
            </a:r>
            <a:r>
              <a:rPr lang="nl-BE" sz="7200" dirty="0">
                <a:latin typeface="Cambria Math"/>
                <a:ea typeface="Cambria Math"/>
              </a:rPr>
              <a:t>Σ, δ, q</a:t>
            </a:r>
            <a:r>
              <a:rPr lang="nl-BE" sz="7200" baseline="-25000" dirty="0">
                <a:latin typeface="Cambria Math"/>
                <a:ea typeface="Cambria Math"/>
              </a:rPr>
              <a:t>0</a:t>
            </a:r>
            <a:r>
              <a:rPr lang="en-US" sz="7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2951B-2EA1-4B57-E001-F01CB34AD493}"/>
              </a:ext>
            </a:extLst>
          </p:cNvPr>
          <p:cNvSpPr txBox="1"/>
          <p:nvPr/>
        </p:nvSpPr>
        <p:spPr>
          <a:xfrm>
            <a:off x="2066324" y="1894704"/>
            <a:ext cx="8344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i="1" dirty="0"/>
              <a:t>&lt;</a:t>
            </a:r>
            <a:r>
              <a:rPr lang="en-US" sz="3600" i="1" dirty="0" err="1"/>
              <a:t>Deterministische</a:t>
            </a:r>
            <a:r>
              <a:rPr lang="en-US" sz="3600" i="1" dirty="0"/>
              <a:t> </a:t>
            </a:r>
            <a:r>
              <a:rPr lang="en-US" sz="3600" i="1" dirty="0" err="1"/>
              <a:t>Eindige</a:t>
            </a:r>
            <a:r>
              <a:rPr lang="en-US" sz="3600" i="1" dirty="0"/>
              <a:t> </a:t>
            </a:r>
            <a:r>
              <a:rPr lang="en-US" sz="3600" i="1" dirty="0" err="1"/>
              <a:t>Automaten</a:t>
            </a:r>
            <a:r>
              <a:rPr lang="en-US" sz="3600" i="1" dirty="0"/>
              <a:t>&gt;</a:t>
            </a:r>
          </a:p>
        </p:txBody>
      </p:sp>
      <p:pic>
        <p:nvPicPr>
          <p:cNvPr id="3" name="Picture 2" descr="https://logowik.com/content/uploads/images/university-of-antwerp3433.jpg">
            <a:extLst>
              <a:ext uri="{FF2B5EF4-FFF2-40B4-BE49-F238E27FC236}">
                <a16:creationId xmlns:a16="http://schemas.microsoft.com/office/drawing/2014/main" id="{5B117DF9-3D32-B3B5-0212-FDD7F761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6FAC7-9DEC-054B-7BB0-2F541F060C2E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A = (</a:t>
            </a:r>
            <a:r>
              <a:rPr lang="en-US" sz="3200" b="1" dirty="0">
                <a:latin typeface="Cambria Math"/>
                <a:ea typeface="Cambria Math"/>
              </a:rPr>
              <a:t>Q</a:t>
            </a:r>
            <a:r>
              <a:rPr lang="en-US" sz="3200" dirty="0">
                <a:latin typeface="Cambria Math"/>
                <a:ea typeface="Cambria Math"/>
              </a:rPr>
              <a:t>, </a:t>
            </a:r>
            <a:r>
              <a:rPr lang="nl-BE" sz="3200" dirty="0">
                <a:latin typeface="Cambria Math"/>
                <a:ea typeface="Cambria Math"/>
              </a:rPr>
              <a:t>Σ, δ, q</a:t>
            </a:r>
            <a:r>
              <a:rPr lang="nl-BE" sz="3200" baseline="-25000" dirty="0">
                <a:latin typeface="Cambria Math"/>
                <a:ea typeface="Cambria Math"/>
              </a:rPr>
              <a:t>0</a:t>
            </a:r>
            <a:r>
              <a:rPr lang="en-US" sz="3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C9C1BFA-437A-C841-B0E8-CBF2A52C2F0E}"/>
              </a:ext>
            </a:extLst>
          </p:cNvPr>
          <p:cNvSpPr/>
          <p:nvPr/>
        </p:nvSpPr>
        <p:spPr>
          <a:xfrm>
            <a:off x="1317355" y="749084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541C2-D8E6-6ACD-313D-4EF81A2618A9}"/>
              </a:ext>
            </a:extLst>
          </p:cNvPr>
          <p:cNvSpPr txBox="1"/>
          <p:nvPr/>
        </p:nvSpPr>
        <p:spPr>
          <a:xfrm>
            <a:off x="600559" y="1330271"/>
            <a:ext cx="1099604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3200" b="1" dirty="0"/>
              <a:t>Q</a:t>
            </a:r>
            <a:r>
              <a:rPr lang="en-US" sz="3200" dirty="0"/>
              <a:t>: de </a:t>
            </a:r>
            <a:r>
              <a:rPr lang="en-US" sz="3200" err="1"/>
              <a:t>eindige</a:t>
            </a:r>
            <a:r>
              <a:rPr lang="en-US" sz="3200" dirty="0"/>
              <a:t> </a:t>
            </a:r>
            <a:r>
              <a:rPr lang="en-US" sz="3200" err="1"/>
              <a:t>verzameling</a:t>
            </a:r>
            <a:r>
              <a:rPr lang="en-US" sz="3200" dirty="0"/>
              <a:t> </a:t>
            </a:r>
            <a:r>
              <a:rPr lang="en-US" sz="3200" err="1"/>
              <a:t>aan</a:t>
            </a:r>
            <a:r>
              <a:rPr lang="en-US" sz="3200" dirty="0"/>
              <a:t> </a:t>
            </a:r>
            <a:r>
              <a:rPr lang="en-US" sz="3200" err="1"/>
              <a:t>staten</a:t>
            </a:r>
            <a:endParaRPr lang="en-US"/>
          </a:p>
          <a:p>
            <a:pPr marL="914400" lvl="1" indent="-457200">
              <a:buFont typeface="Courier New"/>
              <a:buChar char="o"/>
            </a:pPr>
            <a:r>
              <a:rPr lang="en-US" sz="2400" i="1" err="1"/>
              <a:t>M.a.w.</a:t>
            </a:r>
            <a:r>
              <a:rPr lang="en-US" sz="2400" i="1" dirty="0"/>
              <a:t> alle </a:t>
            </a:r>
            <a:r>
              <a:rPr lang="en-US" sz="2400" i="1" err="1"/>
              <a:t>toestanden</a:t>
            </a:r>
            <a:r>
              <a:rPr lang="en-US" sz="2400" i="1" dirty="0"/>
              <a:t> </a:t>
            </a:r>
            <a:r>
              <a:rPr lang="en-US" sz="2400" i="1" err="1"/>
              <a:t>waarin</a:t>
            </a:r>
            <a:r>
              <a:rPr lang="en-US" sz="2400" i="1" dirty="0"/>
              <a:t> de DFA </a:t>
            </a:r>
            <a:r>
              <a:rPr lang="en-US" sz="2400" i="1" err="1"/>
              <a:t>zich</a:t>
            </a:r>
            <a:r>
              <a:rPr lang="en-US" sz="2400" i="1" dirty="0"/>
              <a:t> </a:t>
            </a:r>
            <a:r>
              <a:rPr lang="en-US" sz="2400" i="1" err="1"/>
              <a:t>kan</a:t>
            </a:r>
            <a:r>
              <a:rPr lang="en-US" sz="2400" i="1" dirty="0"/>
              <a:t> </a:t>
            </a:r>
            <a:r>
              <a:rPr lang="en-US" sz="2400" i="1" err="1"/>
              <a:t>bevinden</a:t>
            </a:r>
            <a:r>
              <a:rPr lang="en-US" sz="2400" i="1" dirty="0"/>
              <a:t>, alle nodes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F3C74-C224-D0CE-5CBC-2A8AD3577636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pic>
        <p:nvPicPr>
          <p:cNvPr id="3" name="Picture 2" descr="https://logowik.com/content/uploads/images/university-of-antwerp3433.jpg">
            <a:extLst>
              <a:ext uri="{FF2B5EF4-FFF2-40B4-BE49-F238E27FC236}">
                <a16:creationId xmlns:a16="http://schemas.microsoft.com/office/drawing/2014/main" id="{6BF0C4D8-6610-CE2A-4F9D-1595FD27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96456-2CAF-0BE6-497F-4FDB379E4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784B28-DD97-9CD4-C54D-33D9F7435A23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A = (Q, </a:t>
            </a:r>
            <a:r>
              <a:rPr lang="nl-BE" sz="3200" b="1" dirty="0">
                <a:latin typeface="Cambria Math"/>
                <a:ea typeface="Cambria Math"/>
              </a:rPr>
              <a:t>Σ</a:t>
            </a:r>
            <a:r>
              <a:rPr lang="nl-BE" sz="3200" dirty="0">
                <a:latin typeface="Cambria Math"/>
                <a:ea typeface="Cambria Math"/>
              </a:rPr>
              <a:t>, δ, q</a:t>
            </a:r>
            <a:r>
              <a:rPr lang="nl-BE" sz="3200" baseline="-25000" dirty="0">
                <a:latin typeface="Cambria Math"/>
                <a:ea typeface="Cambria Math"/>
              </a:rPr>
              <a:t>0</a:t>
            </a:r>
            <a:r>
              <a:rPr lang="en-US" sz="3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169BCAB-3A87-C973-4E0C-048CA6A1477D}"/>
              </a:ext>
            </a:extLst>
          </p:cNvPr>
          <p:cNvSpPr/>
          <p:nvPr/>
        </p:nvSpPr>
        <p:spPr>
          <a:xfrm>
            <a:off x="1738246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996C-163E-2E17-902F-BF13E15AC959}"/>
              </a:ext>
            </a:extLst>
          </p:cNvPr>
          <p:cNvSpPr txBox="1"/>
          <p:nvPr/>
        </p:nvSpPr>
        <p:spPr>
          <a:xfrm>
            <a:off x="600559" y="1330271"/>
            <a:ext cx="10996045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 dirty="0"/>
              <a:t>Q</a:t>
            </a:r>
            <a:r>
              <a:rPr lang="en-US" sz="2400" dirty="0"/>
              <a:t>: de </a:t>
            </a:r>
            <a:r>
              <a:rPr lang="en-US" sz="2400" err="1"/>
              <a:t>eindige</a:t>
            </a:r>
            <a:r>
              <a:rPr lang="en-US" sz="2400" dirty="0"/>
              <a:t> </a:t>
            </a:r>
            <a:r>
              <a:rPr lang="en-US" sz="2400" err="1"/>
              <a:t>verzameling</a:t>
            </a:r>
            <a:r>
              <a:rPr lang="en-US" sz="2400" dirty="0"/>
              <a:t> </a:t>
            </a:r>
            <a:r>
              <a:rPr lang="en-US" sz="2400" err="1"/>
              <a:t>aan</a:t>
            </a:r>
            <a:r>
              <a:rPr lang="en-US" sz="2400" dirty="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 dirty="0"/>
              <a:t> alle </a:t>
            </a:r>
            <a:r>
              <a:rPr lang="en-US" i="1" err="1"/>
              <a:t>toestanden</a:t>
            </a:r>
            <a:r>
              <a:rPr lang="en-US" i="1" dirty="0"/>
              <a:t> </a:t>
            </a:r>
            <a:r>
              <a:rPr lang="en-US" i="1" err="1"/>
              <a:t>waarin</a:t>
            </a:r>
            <a:r>
              <a:rPr lang="en-US" i="1" dirty="0"/>
              <a:t> de DFA </a:t>
            </a:r>
            <a:r>
              <a:rPr lang="en-US" i="1" err="1"/>
              <a:t>zich</a:t>
            </a:r>
            <a:r>
              <a:rPr lang="en-US" i="1" dirty="0"/>
              <a:t> </a:t>
            </a:r>
            <a:r>
              <a:rPr lang="en-US" i="1" err="1"/>
              <a:t>kan</a:t>
            </a:r>
            <a:r>
              <a:rPr lang="en-US" i="1" dirty="0"/>
              <a:t> </a:t>
            </a:r>
            <a:r>
              <a:rPr lang="en-US" i="1" err="1"/>
              <a:t>bevinden</a:t>
            </a:r>
            <a:r>
              <a:rPr lang="en-US" i="1" dirty="0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3200" b="1" dirty="0"/>
              <a:t>Σ</a:t>
            </a:r>
            <a:r>
              <a:rPr lang="en-US" sz="3200" dirty="0"/>
              <a:t>: het </a:t>
            </a:r>
            <a:r>
              <a:rPr lang="en-US" sz="3200" dirty="0" err="1"/>
              <a:t>alfabet</a:t>
            </a:r>
            <a:r>
              <a:rPr lang="en-US" sz="3200" dirty="0"/>
              <a:t> </a:t>
            </a:r>
            <a:r>
              <a:rPr lang="en-US" sz="3200" dirty="0" err="1"/>
              <a:t>aan</a:t>
            </a:r>
            <a:r>
              <a:rPr lang="en-US" sz="3200" dirty="0"/>
              <a:t> </a:t>
            </a:r>
            <a:r>
              <a:rPr lang="en-US" sz="3200" dirty="0" err="1"/>
              <a:t>inputsymbolen</a:t>
            </a:r>
            <a:endParaRPr lang="en-US" sz="3200"/>
          </a:p>
          <a:p>
            <a:pPr marL="914400" lvl="1" indent="-457200">
              <a:buFont typeface="Courier New"/>
              <a:buChar char="o"/>
            </a:pPr>
            <a:r>
              <a:rPr lang="en-US" sz="2400" dirty="0"/>
              <a:t>Alle </a:t>
            </a:r>
            <a:r>
              <a:rPr lang="en-US" sz="2400" dirty="0" err="1"/>
              <a:t>symbolen</a:t>
            </a:r>
            <a:r>
              <a:rPr lang="en-US" sz="2400" dirty="0"/>
              <a:t> die </a:t>
            </a:r>
            <a:r>
              <a:rPr lang="en-US" sz="2400" dirty="0" err="1"/>
              <a:t>gebruikt</a:t>
            </a:r>
            <a:r>
              <a:rPr lang="en-US" sz="2400" dirty="0"/>
              <a:t> </a:t>
            </a:r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in strings die de DFA </a:t>
            </a:r>
            <a:r>
              <a:rPr lang="en-US" sz="2400" dirty="0" err="1"/>
              <a:t>moet</a:t>
            </a:r>
            <a:r>
              <a:rPr lang="en-US" sz="2400" dirty="0"/>
              <a:t> </a:t>
            </a:r>
            <a:r>
              <a:rPr lang="en-US" sz="2400" dirty="0" err="1"/>
              <a:t>verwerken</a:t>
            </a:r>
            <a:endParaRPr lang="en-US" sz="2400"/>
          </a:p>
          <a:p>
            <a:pPr marL="457200" indent="-457200">
              <a:buFont typeface="Calibri"/>
              <a:buChar char="-"/>
            </a:pPr>
            <a:endParaRPr lang="en-US" sz="2400" i="1" dirty="0"/>
          </a:p>
          <a:p>
            <a:pPr marL="457200" indent="-457200">
              <a:buFont typeface="Calibri"/>
              <a:buChar char="-"/>
            </a:pPr>
            <a:endParaRPr lang="en-US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29765-8AED-88EB-F0EB-FE1E15672DFB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pic>
        <p:nvPicPr>
          <p:cNvPr id="3" name="Picture 2" descr="https://logowik.com/content/uploads/images/university-of-antwerp3433.jpg">
            <a:extLst>
              <a:ext uri="{FF2B5EF4-FFF2-40B4-BE49-F238E27FC236}">
                <a16:creationId xmlns:a16="http://schemas.microsoft.com/office/drawing/2014/main" id="{522526DD-40C3-59FE-42C0-91A179DF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4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F87D0-17B5-9D96-C98B-4C962FC9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C1E7E-8ACA-A38E-0FA1-565F5445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49" y="2649708"/>
            <a:ext cx="4454611" cy="652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DC4DC-A0DE-1D6D-CF6B-5E3159379DF6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A = (Q, </a:t>
            </a:r>
            <a:r>
              <a:rPr lang="nl-BE" sz="3200" dirty="0">
                <a:latin typeface="Cambria Math"/>
                <a:ea typeface="Cambria Math"/>
              </a:rPr>
              <a:t>Σ, </a:t>
            </a:r>
            <a:r>
              <a:rPr lang="nl-BE" sz="3200" b="1" dirty="0">
                <a:latin typeface="Cambria Math"/>
                <a:ea typeface="Cambria Math"/>
              </a:rPr>
              <a:t>δ</a:t>
            </a:r>
            <a:r>
              <a:rPr lang="nl-BE" sz="3200" dirty="0">
                <a:latin typeface="Cambria Math"/>
                <a:ea typeface="Cambria Math"/>
              </a:rPr>
              <a:t>, q</a:t>
            </a:r>
            <a:r>
              <a:rPr lang="nl-BE" sz="3200" baseline="-25000" dirty="0">
                <a:latin typeface="Cambria Math"/>
                <a:ea typeface="Cambria Math"/>
              </a:rPr>
              <a:t>0</a:t>
            </a:r>
            <a:r>
              <a:rPr lang="en-US" sz="3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DC447725-6E32-BC54-929C-B959820A7E3E}"/>
              </a:ext>
            </a:extLst>
          </p:cNvPr>
          <p:cNvSpPr/>
          <p:nvPr/>
        </p:nvSpPr>
        <p:spPr>
          <a:xfrm>
            <a:off x="2122678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E2E0F-FCF3-6481-3F63-C6313B5E5D96}"/>
              </a:ext>
            </a:extLst>
          </p:cNvPr>
          <p:cNvSpPr txBox="1"/>
          <p:nvPr/>
        </p:nvSpPr>
        <p:spPr>
          <a:xfrm>
            <a:off x="600559" y="1330271"/>
            <a:ext cx="1099604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 dirty="0"/>
              <a:t>Q</a:t>
            </a:r>
            <a:r>
              <a:rPr lang="en-US" sz="2400" dirty="0"/>
              <a:t>: de </a:t>
            </a:r>
            <a:r>
              <a:rPr lang="en-US" sz="2400" err="1"/>
              <a:t>eindige</a:t>
            </a:r>
            <a:r>
              <a:rPr lang="en-US" sz="2400" dirty="0"/>
              <a:t> </a:t>
            </a:r>
            <a:r>
              <a:rPr lang="en-US" sz="2400" err="1"/>
              <a:t>verzameling</a:t>
            </a:r>
            <a:r>
              <a:rPr lang="en-US" sz="2400" dirty="0"/>
              <a:t> </a:t>
            </a:r>
            <a:r>
              <a:rPr lang="en-US" sz="2400" err="1"/>
              <a:t>aan</a:t>
            </a:r>
            <a:r>
              <a:rPr lang="en-US" sz="2400" dirty="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 dirty="0"/>
              <a:t> alle </a:t>
            </a:r>
            <a:r>
              <a:rPr lang="en-US" i="1" err="1"/>
              <a:t>toestanden</a:t>
            </a:r>
            <a:r>
              <a:rPr lang="en-US" i="1" dirty="0"/>
              <a:t> </a:t>
            </a:r>
            <a:r>
              <a:rPr lang="en-US" i="1" err="1"/>
              <a:t>waarin</a:t>
            </a:r>
            <a:r>
              <a:rPr lang="en-US" i="1" dirty="0"/>
              <a:t> de DFA </a:t>
            </a:r>
            <a:r>
              <a:rPr lang="en-US" i="1" err="1"/>
              <a:t>zich</a:t>
            </a:r>
            <a:r>
              <a:rPr lang="en-US" i="1" dirty="0"/>
              <a:t> </a:t>
            </a:r>
            <a:r>
              <a:rPr lang="en-US" i="1" err="1"/>
              <a:t>kan</a:t>
            </a:r>
            <a:r>
              <a:rPr lang="en-US" i="1" dirty="0"/>
              <a:t> </a:t>
            </a:r>
            <a:r>
              <a:rPr lang="en-US" i="1" err="1"/>
              <a:t>bevinden</a:t>
            </a:r>
            <a:r>
              <a:rPr lang="en-US" i="1" dirty="0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400" b="1" dirty="0"/>
              <a:t>Σ</a:t>
            </a:r>
            <a:r>
              <a:rPr lang="en-US" sz="2400" dirty="0"/>
              <a:t>: het </a:t>
            </a:r>
            <a:r>
              <a:rPr lang="en-US" sz="2400" dirty="0" err="1"/>
              <a:t>alfabet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inputsymbolen</a:t>
            </a:r>
            <a:endParaRPr lang="en-US" sz="2400" dirty="0"/>
          </a:p>
          <a:p>
            <a:pPr marL="914400" lvl="1" indent="-457200">
              <a:buFont typeface="Courier New"/>
              <a:buChar char="o"/>
            </a:pPr>
            <a:r>
              <a:rPr lang="en-US" dirty="0"/>
              <a:t>Alle </a:t>
            </a:r>
            <a:r>
              <a:rPr lang="en-US" err="1"/>
              <a:t>symbolen</a:t>
            </a:r>
            <a:r>
              <a:rPr lang="en-US" dirty="0"/>
              <a:t> die </a:t>
            </a:r>
            <a:r>
              <a:rPr lang="en-US" err="1"/>
              <a:t>gebruikt</a:t>
            </a:r>
            <a:r>
              <a:rPr lang="en-US" dirty="0"/>
              <a:t> </a:t>
            </a:r>
            <a:r>
              <a:rPr lang="en-US" err="1"/>
              <a:t>kunnen</a:t>
            </a:r>
            <a:r>
              <a:rPr lang="en-US" dirty="0"/>
              <a:t> </a:t>
            </a:r>
            <a:r>
              <a:rPr lang="en-US" err="1"/>
              <a:t>worden</a:t>
            </a:r>
            <a:r>
              <a:rPr lang="en-US" dirty="0"/>
              <a:t> in strings die de DFA </a:t>
            </a:r>
            <a:r>
              <a:rPr lang="en-US" err="1"/>
              <a:t>moet</a:t>
            </a:r>
            <a:r>
              <a:rPr lang="en-US" dirty="0"/>
              <a:t> </a:t>
            </a:r>
            <a:r>
              <a:rPr lang="en-US" err="1"/>
              <a:t>verwerken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3200" b="1" dirty="0"/>
              <a:t>δ</a:t>
            </a:r>
            <a:r>
              <a:rPr lang="en-US" sz="3200" dirty="0"/>
              <a:t>: de </a:t>
            </a:r>
            <a:r>
              <a:rPr lang="en-US" sz="3200" dirty="0" err="1"/>
              <a:t>transitiefunctie</a:t>
            </a:r>
            <a:r>
              <a:rPr lang="en-US" sz="3200" dirty="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err="1"/>
              <a:t>Stelt</a:t>
            </a:r>
            <a:r>
              <a:rPr lang="en-US" sz="2400" dirty="0"/>
              <a:t> </a:t>
            </a:r>
            <a:r>
              <a:rPr lang="en-US" sz="2400" dirty="0" err="1"/>
              <a:t>welke</a:t>
            </a:r>
            <a:r>
              <a:rPr lang="en-US" sz="2400" dirty="0"/>
              <a:t> </a:t>
            </a:r>
            <a:r>
              <a:rPr lang="en-US" sz="2400" dirty="0" err="1"/>
              <a:t>staat</a:t>
            </a:r>
            <a:r>
              <a:rPr lang="en-US" sz="2400" dirty="0"/>
              <a:t> + </a:t>
            </a:r>
            <a:r>
              <a:rPr lang="en-US" sz="2400" dirty="0" err="1"/>
              <a:t>inputsymbool</a:t>
            </a:r>
            <a:r>
              <a:rPr lang="en-US" sz="2400" dirty="0"/>
              <a:t> combo </a:t>
            </a:r>
            <a:r>
              <a:rPr lang="en-US" sz="2400" dirty="0" err="1"/>
              <a:t>naar</a:t>
            </a:r>
            <a:r>
              <a:rPr lang="en-US" sz="2400" dirty="0"/>
              <a:t> </a:t>
            </a:r>
            <a:r>
              <a:rPr lang="en-US" sz="2400" dirty="0" err="1"/>
              <a:t>welke</a:t>
            </a:r>
            <a:r>
              <a:rPr lang="en-US" sz="2400" dirty="0"/>
              <a:t> </a:t>
            </a:r>
            <a:r>
              <a:rPr lang="en-US" sz="2400" dirty="0" err="1"/>
              <a:t>staat</a:t>
            </a:r>
            <a:r>
              <a:rPr lang="en-US" sz="2400" dirty="0"/>
              <a:t> </a:t>
            </a:r>
            <a:r>
              <a:rPr lang="en-US" sz="2400" dirty="0" err="1"/>
              <a:t>gaat</a:t>
            </a:r>
            <a:r>
              <a:rPr lang="en-US" sz="2400" dirty="0"/>
              <a:t> = </a:t>
            </a:r>
            <a:r>
              <a:rPr lang="en-US" sz="2400" dirty="0" err="1"/>
              <a:t>pijlen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640D7-9DEE-E544-1A66-AADB87B05307}"/>
              </a:ext>
            </a:extLst>
          </p:cNvPr>
          <p:cNvSpPr txBox="1"/>
          <p:nvPr/>
        </p:nvSpPr>
        <p:spPr>
          <a:xfrm>
            <a:off x="131164" y="6369718"/>
            <a:ext cx="858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2 - 3</a:t>
            </a:r>
          </a:p>
        </p:txBody>
      </p:sp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08E97DD0-1F38-1971-D2DE-080D281D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29F9B-F76B-B56D-2177-9292565B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86F71-8A1E-3950-FB95-48F3080A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41" y="2635979"/>
            <a:ext cx="3246395" cy="473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1D585-7180-BC82-4805-C1AF9BBFF9C7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A = (Q, </a:t>
            </a:r>
            <a:r>
              <a:rPr lang="nl-BE" sz="3200" dirty="0">
                <a:latin typeface="Cambria Math"/>
                <a:ea typeface="Cambria Math"/>
              </a:rPr>
              <a:t>Σ, δ, </a:t>
            </a:r>
            <a:r>
              <a:rPr lang="nl-BE" sz="3200" b="1" dirty="0">
                <a:latin typeface="Cambria Math"/>
                <a:ea typeface="Cambria Math"/>
              </a:rPr>
              <a:t>q</a:t>
            </a:r>
            <a:r>
              <a:rPr lang="nl-BE" sz="3200" b="1" baseline="-25000" dirty="0">
                <a:latin typeface="Cambria Math"/>
                <a:ea typeface="Cambria Math"/>
              </a:rPr>
              <a:t>0</a:t>
            </a:r>
            <a:r>
              <a:rPr lang="en-US" sz="3200" dirty="0">
                <a:latin typeface="Cambria Math"/>
                <a:ea typeface="Cambria Math"/>
              </a:rPr>
              <a:t>, F)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98FD99A-539D-C446-E8A7-E0D955AAA612}"/>
              </a:ext>
            </a:extLst>
          </p:cNvPr>
          <p:cNvSpPr/>
          <p:nvPr/>
        </p:nvSpPr>
        <p:spPr>
          <a:xfrm>
            <a:off x="2493381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23EF4-591D-ECE7-998E-2ACB1298BEC3}"/>
              </a:ext>
            </a:extLst>
          </p:cNvPr>
          <p:cNvSpPr txBox="1"/>
          <p:nvPr/>
        </p:nvSpPr>
        <p:spPr>
          <a:xfrm>
            <a:off x="600559" y="1330271"/>
            <a:ext cx="10996045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 dirty="0"/>
              <a:t>Q</a:t>
            </a:r>
            <a:r>
              <a:rPr lang="en-US" sz="2400" dirty="0"/>
              <a:t>: de </a:t>
            </a:r>
            <a:r>
              <a:rPr lang="en-US" sz="2400" err="1"/>
              <a:t>eindige</a:t>
            </a:r>
            <a:r>
              <a:rPr lang="en-US" sz="2400" dirty="0"/>
              <a:t> </a:t>
            </a:r>
            <a:r>
              <a:rPr lang="en-US" sz="2400" err="1"/>
              <a:t>verzameling</a:t>
            </a:r>
            <a:r>
              <a:rPr lang="en-US" sz="2400" dirty="0"/>
              <a:t> </a:t>
            </a:r>
            <a:r>
              <a:rPr lang="en-US" sz="2400" err="1"/>
              <a:t>aan</a:t>
            </a:r>
            <a:r>
              <a:rPr lang="en-US" sz="2400" dirty="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 dirty="0"/>
              <a:t> alle </a:t>
            </a:r>
            <a:r>
              <a:rPr lang="en-US" i="1" err="1"/>
              <a:t>toestanden</a:t>
            </a:r>
            <a:r>
              <a:rPr lang="en-US" i="1" dirty="0"/>
              <a:t> </a:t>
            </a:r>
            <a:r>
              <a:rPr lang="en-US" i="1" err="1"/>
              <a:t>waarin</a:t>
            </a:r>
            <a:r>
              <a:rPr lang="en-US" i="1" dirty="0"/>
              <a:t> de DFA </a:t>
            </a:r>
            <a:r>
              <a:rPr lang="en-US" i="1" err="1"/>
              <a:t>zich</a:t>
            </a:r>
            <a:r>
              <a:rPr lang="en-US" i="1" dirty="0"/>
              <a:t> </a:t>
            </a:r>
            <a:r>
              <a:rPr lang="en-US" i="1" err="1"/>
              <a:t>kan</a:t>
            </a:r>
            <a:r>
              <a:rPr lang="en-US" i="1" dirty="0"/>
              <a:t> </a:t>
            </a:r>
            <a:r>
              <a:rPr lang="en-US" i="1" err="1"/>
              <a:t>bevinden</a:t>
            </a:r>
            <a:r>
              <a:rPr lang="en-US" i="1" dirty="0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400" b="1" dirty="0"/>
              <a:t>Σ</a:t>
            </a:r>
            <a:r>
              <a:rPr lang="en-US" sz="2400" dirty="0"/>
              <a:t>: het </a:t>
            </a:r>
            <a:r>
              <a:rPr lang="en-US" sz="2400" dirty="0" err="1"/>
              <a:t>alfabet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inputsymbolen</a:t>
            </a:r>
            <a:endParaRPr lang="en-US" sz="2400" dirty="0"/>
          </a:p>
          <a:p>
            <a:pPr marL="914400" lvl="1" indent="-457200">
              <a:buFont typeface="Courier New"/>
              <a:buChar char="o"/>
            </a:pPr>
            <a:r>
              <a:rPr lang="en-US" dirty="0"/>
              <a:t>Alle </a:t>
            </a:r>
            <a:r>
              <a:rPr lang="en-US" err="1"/>
              <a:t>symbolen</a:t>
            </a:r>
            <a:r>
              <a:rPr lang="en-US" dirty="0"/>
              <a:t> die </a:t>
            </a:r>
            <a:r>
              <a:rPr lang="en-US" err="1"/>
              <a:t>gebruikt</a:t>
            </a:r>
            <a:r>
              <a:rPr lang="en-US" dirty="0"/>
              <a:t> </a:t>
            </a:r>
            <a:r>
              <a:rPr lang="en-US" err="1"/>
              <a:t>kunnen</a:t>
            </a:r>
            <a:r>
              <a:rPr lang="en-US" dirty="0"/>
              <a:t> </a:t>
            </a:r>
            <a:r>
              <a:rPr lang="en-US" err="1"/>
              <a:t>worden</a:t>
            </a:r>
            <a:r>
              <a:rPr lang="en-US" dirty="0"/>
              <a:t> in strings die de DFA </a:t>
            </a:r>
            <a:r>
              <a:rPr lang="en-US" err="1"/>
              <a:t>moet</a:t>
            </a:r>
            <a:r>
              <a:rPr lang="en-US" dirty="0"/>
              <a:t> </a:t>
            </a:r>
            <a:r>
              <a:rPr lang="en-US" err="1"/>
              <a:t>verwerken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2400" b="1" dirty="0"/>
              <a:t>δ</a:t>
            </a:r>
            <a:r>
              <a:rPr lang="en-US" sz="2400" dirty="0"/>
              <a:t>: de </a:t>
            </a:r>
            <a:r>
              <a:rPr lang="en-US" sz="2400" err="1"/>
              <a:t>transitiefunctie</a:t>
            </a:r>
            <a:r>
              <a:rPr lang="en-US" sz="2400" dirty="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dirty="0" err="1"/>
              <a:t>Stelt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+ </a:t>
            </a:r>
            <a:r>
              <a:rPr lang="en-US" dirty="0" err="1"/>
              <a:t>inputsymbool</a:t>
            </a:r>
            <a:r>
              <a:rPr lang="en-US" dirty="0"/>
              <a:t> combo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= </a:t>
            </a:r>
            <a:r>
              <a:rPr lang="en-US" dirty="0" err="1"/>
              <a:t>pijlen</a:t>
            </a:r>
            <a:endParaRPr lang="en-US" dirty="0"/>
          </a:p>
          <a:p>
            <a:pPr marL="457200" indent="-457200">
              <a:buFont typeface="Calibri"/>
              <a:buChar char="-"/>
            </a:pPr>
            <a:r>
              <a:rPr lang="en-US" sz="3200" b="1" dirty="0"/>
              <a:t>q</a:t>
            </a:r>
            <a:r>
              <a:rPr lang="en-US" sz="3200" b="1" baseline="-25000" dirty="0"/>
              <a:t>0</a:t>
            </a:r>
            <a:r>
              <a:rPr lang="en-US" sz="3200" dirty="0"/>
              <a:t>∈ Q: de </a:t>
            </a:r>
            <a:r>
              <a:rPr lang="en-US" sz="3200" err="1"/>
              <a:t>startstaat</a:t>
            </a:r>
            <a:endParaRPr lang="en-US" sz="3200"/>
          </a:p>
          <a:p>
            <a:pPr marL="914400" lvl="1" indent="-457200">
              <a:buFont typeface="Courier New"/>
              <a:buChar char="o"/>
            </a:pPr>
            <a:r>
              <a:rPr lang="en-US" sz="2400" dirty="0"/>
              <a:t>De </a:t>
            </a:r>
            <a:r>
              <a:rPr lang="en-US" sz="2400" i="1" dirty="0" err="1"/>
              <a:t>unieke</a:t>
            </a:r>
            <a:r>
              <a:rPr lang="en-US" sz="2400" i="1" dirty="0"/>
              <a:t> </a:t>
            </a:r>
            <a:r>
              <a:rPr lang="en-US" sz="2400" dirty="0" err="1"/>
              <a:t>staat</a:t>
            </a:r>
            <a:r>
              <a:rPr lang="en-US" sz="2400" dirty="0"/>
              <a:t> </a:t>
            </a:r>
            <a:r>
              <a:rPr lang="en-US" sz="2400" dirty="0" err="1"/>
              <a:t>waarin</a:t>
            </a:r>
            <a:r>
              <a:rPr lang="en-US" sz="2400" dirty="0"/>
              <a:t> de DFA </a:t>
            </a:r>
            <a:r>
              <a:rPr lang="en-US" sz="2400" dirty="0" err="1"/>
              <a:t>zich</a:t>
            </a:r>
            <a:r>
              <a:rPr lang="en-US" sz="2400" dirty="0"/>
              <a:t> </a:t>
            </a:r>
            <a:r>
              <a:rPr lang="en-US" sz="2400" dirty="0" err="1"/>
              <a:t>bevindt</a:t>
            </a:r>
            <a:r>
              <a:rPr lang="en-US" sz="2400" dirty="0"/>
              <a:t> </a:t>
            </a:r>
            <a:r>
              <a:rPr lang="en-US" sz="2400" dirty="0" err="1"/>
              <a:t>voordat</a:t>
            </a:r>
            <a:r>
              <a:rPr lang="en-US" sz="2400" dirty="0"/>
              <a:t> er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verwerkt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endParaRPr lang="en-US" sz="2400"/>
          </a:p>
          <a:p>
            <a:pPr indent="-457200">
              <a:buFont typeface="Calibri"/>
              <a:buChar char="-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B6B91-05EB-CD76-15E1-68DD3ED8F224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68A8400F-97C1-58CF-F8BE-261D6E34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7FB30-39BD-8DFB-C1E4-218DE8B6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86F8DD-C6FB-D0A0-CC3C-F871AF8F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41" y="2635979"/>
            <a:ext cx="3246395" cy="473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188DF-5199-8325-9AED-161F2E460684}"/>
              </a:ext>
            </a:extLst>
          </p:cNvPr>
          <p:cNvSpPr txBox="1"/>
          <p:nvPr/>
        </p:nvSpPr>
        <p:spPr>
          <a:xfrm>
            <a:off x="129036" y="157893"/>
            <a:ext cx="37687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Cambria Math"/>
                <a:ea typeface="Cambria Math"/>
              </a:rPr>
              <a:t>A = (Q, </a:t>
            </a:r>
            <a:r>
              <a:rPr lang="nl-BE" sz="3200" dirty="0">
                <a:latin typeface="Cambria Math"/>
                <a:ea typeface="Cambria Math"/>
              </a:rPr>
              <a:t>Σ, δ, q</a:t>
            </a:r>
            <a:r>
              <a:rPr lang="nl-BE" sz="3200" baseline="-25000" dirty="0">
                <a:latin typeface="Cambria Math"/>
                <a:ea typeface="Cambria Math"/>
              </a:rPr>
              <a:t>0</a:t>
            </a:r>
            <a:r>
              <a:rPr lang="en-US" sz="3200" dirty="0">
                <a:latin typeface="Cambria Math"/>
                <a:ea typeface="Cambria Math"/>
              </a:rPr>
              <a:t>, </a:t>
            </a:r>
            <a:r>
              <a:rPr lang="en-US" sz="3200" b="1" dirty="0">
                <a:latin typeface="Cambria Math"/>
                <a:ea typeface="Cambria Math"/>
              </a:rPr>
              <a:t>F</a:t>
            </a:r>
            <a:r>
              <a:rPr lang="en-US" sz="3200" dirty="0">
                <a:latin typeface="Cambria Math"/>
                <a:ea typeface="Cambria Math"/>
              </a:rPr>
              <a:t>) 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88407B1-4A13-783E-F2A3-7846C30AA4EF}"/>
              </a:ext>
            </a:extLst>
          </p:cNvPr>
          <p:cNvSpPr/>
          <p:nvPr/>
        </p:nvSpPr>
        <p:spPr>
          <a:xfrm>
            <a:off x="3001381" y="743680"/>
            <a:ext cx="348711" cy="38745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E6CB9-6741-8FC7-A08E-7ED4ACF33A35}"/>
              </a:ext>
            </a:extLst>
          </p:cNvPr>
          <p:cNvSpPr txBox="1"/>
          <p:nvPr/>
        </p:nvSpPr>
        <p:spPr>
          <a:xfrm>
            <a:off x="600559" y="1330271"/>
            <a:ext cx="10996045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400" b="1" dirty="0"/>
              <a:t>Q</a:t>
            </a:r>
            <a:r>
              <a:rPr lang="en-US" sz="2400" dirty="0"/>
              <a:t>: de </a:t>
            </a:r>
            <a:r>
              <a:rPr lang="en-US" sz="2400" err="1"/>
              <a:t>eindige</a:t>
            </a:r>
            <a:r>
              <a:rPr lang="en-US" sz="2400" dirty="0"/>
              <a:t> </a:t>
            </a:r>
            <a:r>
              <a:rPr lang="en-US" sz="2400" err="1"/>
              <a:t>verzameling</a:t>
            </a:r>
            <a:r>
              <a:rPr lang="en-US" sz="2400" dirty="0"/>
              <a:t> </a:t>
            </a:r>
            <a:r>
              <a:rPr lang="en-US" sz="2400" err="1"/>
              <a:t>aan</a:t>
            </a:r>
            <a:r>
              <a:rPr lang="en-US" sz="2400" dirty="0"/>
              <a:t> </a:t>
            </a:r>
            <a:r>
              <a:rPr lang="en-US" sz="2400" err="1"/>
              <a:t>staten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i="1" err="1"/>
              <a:t>M.a.w.</a:t>
            </a:r>
            <a:r>
              <a:rPr lang="en-US" i="1" dirty="0"/>
              <a:t> alle </a:t>
            </a:r>
            <a:r>
              <a:rPr lang="en-US" i="1" err="1"/>
              <a:t>toestanden</a:t>
            </a:r>
            <a:r>
              <a:rPr lang="en-US" i="1" dirty="0"/>
              <a:t> </a:t>
            </a:r>
            <a:r>
              <a:rPr lang="en-US" i="1" err="1"/>
              <a:t>waarin</a:t>
            </a:r>
            <a:r>
              <a:rPr lang="en-US" i="1" dirty="0"/>
              <a:t> de DFA </a:t>
            </a:r>
            <a:r>
              <a:rPr lang="en-US" i="1" err="1"/>
              <a:t>zich</a:t>
            </a:r>
            <a:r>
              <a:rPr lang="en-US" i="1" dirty="0"/>
              <a:t> </a:t>
            </a:r>
            <a:r>
              <a:rPr lang="en-US" i="1" err="1"/>
              <a:t>kan</a:t>
            </a:r>
            <a:r>
              <a:rPr lang="en-US" i="1" dirty="0"/>
              <a:t> </a:t>
            </a:r>
            <a:r>
              <a:rPr lang="en-US" i="1" err="1"/>
              <a:t>bevinden</a:t>
            </a:r>
            <a:r>
              <a:rPr lang="en-US" i="1" dirty="0"/>
              <a:t>, alle nodes</a:t>
            </a:r>
          </a:p>
          <a:p>
            <a:pPr marL="457200" indent="-457200">
              <a:buFont typeface="Calibri"/>
              <a:buChar char="-"/>
            </a:pPr>
            <a:r>
              <a:rPr lang="en-US" sz="2400" b="1" dirty="0"/>
              <a:t>Σ</a:t>
            </a:r>
            <a:r>
              <a:rPr lang="en-US" sz="2400" dirty="0"/>
              <a:t>: het </a:t>
            </a:r>
            <a:r>
              <a:rPr lang="en-US" sz="2400" dirty="0" err="1"/>
              <a:t>alfabet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inputsymbolen</a:t>
            </a:r>
            <a:endParaRPr lang="en-US" sz="2400" dirty="0"/>
          </a:p>
          <a:p>
            <a:pPr marL="914400" lvl="1" indent="-457200">
              <a:buFont typeface="Courier New"/>
              <a:buChar char="o"/>
            </a:pPr>
            <a:r>
              <a:rPr lang="en-US" dirty="0"/>
              <a:t>Alle </a:t>
            </a:r>
            <a:r>
              <a:rPr lang="en-US" err="1"/>
              <a:t>symbolen</a:t>
            </a:r>
            <a:r>
              <a:rPr lang="en-US" dirty="0"/>
              <a:t> die </a:t>
            </a:r>
            <a:r>
              <a:rPr lang="en-US" err="1"/>
              <a:t>gebruikt</a:t>
            </a:r>
            <a:r>
              <a:rPr lang="en-US" dirty="0"/>
              <a:t> </a:t>
            </a:r>
            <a:r>
              <a:rPr lang="en-US" err="1"/>
              <a:t>kunnen</a:t>
            </a:r>
            <a:r>
              <a:rPr lang="en-US" dirty="0"/>
              <a:t> </a:t>
            </a:r>
            <a:r>
              <a:rPr lang="en-US" err="1"/>
              <a:t>worden</a:t>
            </a:r>
            <a:r>
              <a:rPr lang="en-US" dirty="0"/>
              <a:t> in strings die de DFA </a:t>
            </a:r>
            <a:r>
              <a:rPr lang="en-US" err="1"/>
              <a:t>moet</a:t>
            </a:r>
            <a:r>
              <a:rPr lang="en-US" dirty="0"/>
              <a:t> </a:t>
            </a:r>
            <a:r>
              <a:rPr lang="en-US" err="1"/>
              <a:t>verwerken</a:t>
            </a:r>
            <a:endParaRPr lang="en-US"/>
          </a:p>
          <a:p>
            <a:pPr marL="457200" indent="-457200">
              <a:buFont typeface="Calibri"/>
              <a:buChar char="-"/>
            </a:pPr>
            <a:r>
              <a:rPr lang="en-US" sz="2400" b="1" dirty="0"/>
              <a:t>δ</a:t>
            </a:r>
            <a:r>
              <a:rPr lang="en-US" sz="2400" dirty="0"/>
              <a:t>: de </a:t>
            </a:r>
            <a:r>
              <a:rPr lang="en-US" sz="2400" err="1"/>
              <a:t>transitiefunctie</a:t>
            </a:r>
            <a:r>
              <a:rPr lang="en-US" sz="2400" dirty="0"/>
              <a:t>   - </a:t>
            </a:r>
          </a:p>
          <a:p>
            <a:pPr marL="914400" lvl="1" indent="-457200">
              <a:buFont typeface="Courier New"/>
              <a:buChar char="o"/>
            </a:pPr>
            <a:r>
              <a:rPr lang="en-US" dirty="0" err="1"/>
              <a:t>Stelt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+ </a:t>
            </a:r>
            <a:r>
              <a:rPr lang="en-US" dirty="0" err="1"/>
              <a:t>inputsymbool</a:t>
            </a:r>
            <a:r>
              <a:rPr lang="en-US" dirty="0"/>
              <a:t> combo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= </a:t>
            </a:r>
            <a:r>
              <a:rPr lang="en-US" dirty="0" err="1"/>
              <a:t>pijlen</a:t>
            </a:r>
            <a:endParaRPr lang="en-US" dirty="0"/>
          </a:p>
          <a:p>
            <a:pPr marL="457200" indent="-457200">
              <a:buFont typeface="Calibri"/>
              <a:buChar char="-"/>
            </a:pPr>
            <a:r>
              <a:rPr lang="en-US" sz="2400" b="1" dirty="0"/>
              <a:t>q</a:t>
            </a:r>
            <a:r>
              <a:rPr lang="en-US" sz="2400" b="1" baseline="-25000" dirty="0"/>
              <a:t>0</a:t>
            </a:r>
            <a:r>
              <a:rPr lang="en-US" sz="2400" dirty="0"/>
              <a:t>∈ Q: de </a:t>
            </a:r>
            <a:r>
              <a:rPr lang="en-US" sz="2400" err="1"/>
              <a:t>startstaat</a:t>
            </a:r>
            <a:endParaRPr lang="en-US" sz="2400"/>
          </a:p>
          <a:p>
            <a:pPr marL="914400" lvl="1" indent="-457200">
              <a:buFont typeface="Courier New"/>
              <a:buChar char="o"/>
            </a:pPr>
            <a:r>
              <a:rPr lang="en-US" dirty="0"/>
              <a:t>De </a:t>
            </a:r>
            <a:r>
              <a:rPr lang="en-US" i="1" dirty="0" err="1"/>
              <a:t>unieke</a:t>
            </a:r>
            <a:r>
              <a:rPr lang="en-US" i="1" dirty="0"/>
              <a:t> </a:t>
            </a:r>
            <a:r>
              <a:rPr lang="en-US" dirty="0"/>
              <a:t>staat </a:t>
            </a:r>
            <a:r>
              <a:rPr lang="en-US" dirty="0" err="1"/>
              <a:t>waarin</a:t>
            </a:r>
            <a:r>
              <a:rPr lang="en-US" dirty="0"/>
              <a:t> de DFA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bevindt</a:t>
            </a:r>
            <a:r>
              <a:rPr lang="en-US" dirty="0"/>
              <a:t> </a:t>
            </a:r>
            <a:r>
              <a:rPr lang="en-US" dirty="0" err="1"/>
              <a:t>voordat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  <a:p>
            <a:pPr marL="457200" indent="-457200">
              <a:buFont typeface="Calibri"/>
              <a:buChar char="-"/>
            </a:pPr>
            <a:r>
              <a:rPr lang="en-US" sz="3200" b="1" dirty="0"/>
              <a:t>F </a:t>
            </a:r>
            <a:r>
              <a:rPr lang="en-US" sz="3200" dirty="0">
                <a:ea typeface="+mn-lt"/>
                <a:cs typeface="+mn-lt"/>
              </a:rPr>
              <a:t>⊆ Q: de </a:t>
            </a:r>
            <a:r>
              <a:rPr lang="en-US" sz="3200" dirty="0" err="1">
                <a:ea typeface="+mn-lt"/>
                <a:cs typeface="+mn-lt"/>
              </a:rPr>
              <a:t>verzameling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aan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eindstaten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/>
              <a:t>Staten </a:t>
            </a:r>
            <a:r>
              <a:rPr lang="en-US" sz="2400" dirty="0" err="1"/>
              <a:t>waarin</a:t>
            </a:r>
            <a:r>
              <a:rPr lang="en-US" sz="2400" dirty="0"/>
              <a:t> de string </a:t>
            </a:r>
            <a:r>
              <a:rPr lang="en-US" sz="2400" dirty="0" err="1"/>
              <a:t>aanvaard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wanneer</a:t>
            </a:r>
            <a:r>
              <a:rPr lang="en-US" sz="2400" dirty="0"/>
              <a:t> de DFA er </a:t>
            </a:r>
            <a:r>
              <a:rPr lang="en-US" sz="2400" dirty="0" err="1"/>
              <a:t>zich</a:t>
            </a:r>
            <a:r>
              <a:rPr lang="en-US" sz="2400" dirty="0"/>
              <a:t> in </a:t>
            </a:r>
            <a:r>
              <a:rPr lang="en-US" sz="2400" dirty="0" err="1"/>
              <a:t>bevindt</a:t>
            </a:r>
            <a:r>
              <a:rPr lang="en-US" sz="2400" dirty="0"/>
              <a:t> </a:t>
            </a:r>
            <a:r>
              <a:rPr lang="en-US" sz="2400" dirty="0" err="1"/>
              <a:t>nadat</a:t>
            </a:r>
            <a:r>
              <a:rPr lang="en-US" sz="2400" dirty="0"/>
              <a:t> het </a:t>
            </a:r>
            <a:r>
              <a:rPr lang="en-US" sz="2400" dirty="0" err="1"/>
              <a:t>laatste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verwerkt</a:t>
            </a:r>
            <a:r>
              <a:rPr lang="en-US" sz="2400" dirty="0"/>
              <a:t> </a:t>
            </a:r>
            <a:r>
              <a:rPr lang="en-US" sz="2400" dirty="0" err="1"/>
              <a:t>werd</a:t>
            </a:r>
          </a:p>
          <a:p>
            <a:pPr indent="-457200">
              <a:buFont typeface="Calibri"/>
              <a:buChar char="-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D4B84-1540-6309-F725-DD310DE35AB7}"/>
              </a:ext>
            </a:extLst>
          </p:cNvPr>
          <p:cNvSpPr txBox="1"/>
          <p:nvPr/>
        </p:nvSpPr>
        <p:spPr>
          <a:xfrm>
            <a:off x="151757" y="6369718"/>
            <a:ext cx="466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pic>
        <p:nvPicPr>
          <p:cNvPr id="8" name="Picture 7" descr="https://logowik.com/content/uploads/images/university-of-antwerp3433.jpg">
            <a:extLst>
              <a:ext uri="{FF2B5EF4-FFF2-40B4-BE49-F238E27FC236}">
                <a16:creationId xmlns:a16="http://schemas.microsoft.com/office/drawing/2014/main" id="{1BBDD2CC-4D12-1815-EC7E-95E0C8F85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D79E-10C7-3475-EE75-B16E1F2B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Transitiediagram</a:t>
            </a:r>
            <a:r>
              <a:rPr lang="en-US" dirty="0"/>
              <a:t> &amp; </a:t>
            </a:r>
            <a:r>
              <a:rPr lang="en-US" dirty="0" err="1"/>
              <a:t>Transitietabel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DFA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4461B5-EDB2-7480-8334-8D50CDA36DA2}"/>
              </a:ext>
            </a:extLst>
          </p:cNvPr>
          <p:cNvSpPr/>
          <p:nvPr/>
        </p:nvSpPr>
        <p:spPr>
          <a:xfrm>
            <a:off x="613018" y="1647566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2E1554-A16E-C5B8-AFA4-2ED031491776}"/>
              </a:ext>
            </a:extLst>
          </p:cNvPr>
          <p:cNvSpPr/>
          <p:nvPr/>
        </p:nvSpPr>
        <p:spPr>
          <a:xfrm>
            <a:off x="3196252" y="1647565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F0BB7D-BA43-31D7-A1F8-A917B34FEA55}"/>
              </a:ext>
            </a:extLst>
          </p:cNvPr>
          <p:cNvSpPr/>
          <p:nvPr/>
        </p:nvSpPr>
        <p:spPr>
          <a:xfrm>
            <a:off x="613017" y="4230798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6B00B-7BB9-F013-E292-2FFEFEFC3C1F}"/>
              </a:ext>
            </a:extLst>
          </p:cNvPr>
          <p:cNvSpPr/>
          <p:nvPr/>
        </p:nvSpPr>
        <p:spPr>
          <a:xfrm>
            <a:off x="3196251" y="4230798"/>
            <a:ext cx="1125545" cy="10852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5D3B0-98FB-F829-3615-E3B0EF5FD0F7}"/>
              </a:ext>
            </a:extLst>
          </p:cNvPr>
          <p:cNvSpPr txBox="1"/>
          <p:nvPr/>
        </p:nvSpPr>
        <p:spPr>
          <a:xfrm rot="16200000">
            <a:off x="488135" y="5635761"/>
            <a:ext cx="851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CF1657-B380-00B0-5242-AA7B999C5855}"/>
              </a:ext>
            </a:extLst>
          </p:cNvPr>
          <p:cNvSpPr/>
          <p:nvPr/>
        </p:nvSpPr>
        <p:spPr>
          <a:xfrm rot="16200000">
            <a:off x="699925" y="5758308"/>
            <a:ext cx="933621" cy="1291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4EA372-B333-11B6-E07F-DE54B935BF24}"/>
              </a:ext>
            </a:extLst>
          </p:cNvPr>
          <p:cNvSpPr/>
          <p:nvPr/>
        </p:nvSpPr>
        <p:spPr>
          <a:xfrm rot="16200000">
            <a:off x="521584" y="3434477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9415331-48B3-E632-B829-88F8FE30765F}"/>
              </a:ext>
            </a:extLst>
          </p:cNvPr>
          <p:cNvSpPr/>
          <p:nvPr/>
        </p:nvSpPr>
        <p:spPr>
          <a:xfrm>
            <a:off x="1867243" y="4709880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58161304-03B9-7EA2-1612-79677F9E0980}"/>
              </a:ext>
            </a:extLst>
          </p:cNvPr>
          <p:cNvSpPr/>
          <p:nvPr/>
        </p:nvSpPr>
        <p:spPr>
          <a:xfrm rot="5400000">
            <a:off x="4151490" y="1883163"/>
            <a:ext cx="716574" cy="373624"/>
          </a:xfrm>
          <a:prstGeom prst="utur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9349C8E-4390-9E44-C9DB-6015706BCC47}"/>
              </a:ext>
            </a:extLst>
          </p:cNvPr>
          <p:cNvSpPr/>
          <p:nvPr/>
        </p:nvSpPr>
        <p:spPr>
          <a:xfrm rot="-5400000">
            <a:off x="3180477" y="3434475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DB9651-C17F-D3BF-33E7-B36A1E493DAF}"/>
              </a:ext>
            </a:extLst>
          </p:cNvPr>
          <p:cNvSpPr/>
          <p:nvPr/>
        </p:nvSpPr>
        <p:spPr>
          <a:xfrm>
            <a:off x="3288124" y="1734033"/>
            <a:ext cx="941801" cy="9177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4AA11C7-4EDC-347D-D1B3-72342D659BC9}"/>
              </a:ext>
            </a:extLst>
          </p:cNvPr>
          <p:cNvSpPr/>
          <p:nvPr/>
        </p:nvSpPr>
        <p:spPr>
          <a:xfrm>
            <a:off x="1867242" y="2126645"/>
            <a:ext cx="1295705" cy="134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DB586A-A60C-64C5-9C3C-96F3D877F3A3}"/>
              </a:ext>
            </a:extLst>
          </p:cNvPr>
          <p:cNvSpPr/>
          <p:nvPr/>
        </p:nvSpPr>
        <p:spPr>
          <a:xfrm rot="2700000">
            <a:off x="1543109" y="3294823"/>
            <a:ext cx="1965832" cy="1831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608F5-2BA6-33B0-EC1E-7D24D688E12D}"/>
              </a:ext>
            </a:extLst>
          </p:cNvPr>
          <p:cNvSpPr txBox="1"/>
          <p:nvPr/>
        </p:nvSpPr>
        <p:spPr>
          <a:xfrm>
            <a:off x="2311415" y="4335673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B91CC-290C-BB0E-B267-C9E70094E7CC}"/>
              </a:ext>
            </a:extLst>
          </p:cNvPr>
          <p:cNvSpPr txBox="1"/>
          <p:nvPr/>
        </p:nvSpPr>
        <p:spPr>
          <a:xfrm rot="16200000">
            <a:off x="430733" y="3038650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DD54E-452A-D5B1-E603-BDD52AB7EE5B}"/>
              </a:ext>
            </a:extLst>
          </p:cNvPr>
          <p:cNvSpPr txBox="1"/>
          <p:nvPr/>
        </p:nvSpPr>
        <p:spPr>
          <a:xfrm>
            <a:off x="2187117" y="1736226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2FAB42-6A91-479C-C699-FF3071EC3A70}"/>
              </a:ext>
            </a:extLst>
          </p:cNvPr>
          <p:cNvSpPr txBox="1"/>
          <p:nvPr/>
        </p:nvSpPr>
        <p:spPr>
          <a:xfrm rot="2640000">
            <a:off x="2322223" y="3135928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AF677-5E21-4CF9-161F-CDE321CB9A9C}"/>
              </a:ext>
            </a:extLst>
          </p:cNvPr>
          <p:cNvSpPr txBox="1"/>
          <p:nvPr/>
        </p:nvSpPr>
        <p:spPr>
          <a:xfrm rot="5280000">
            <a:off x="3640861" y="3314268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0,1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690D5-5449-239B-155F-2B18367EBCB7}"/>
              </a:ext>
            </a:extLst>
          </p:cNvPr>
          <p:cNvSpPr txBox="1"/>
          <p:nvPr/>
        </p:nvSpPr>
        <p:spPr>
          <a:xfrm>
            <a:off x="4327201" y="1341714"/>
            <a:ext cx="974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0,1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DEE7299-0070-4A55-E191-062A3B8D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3759"/>
              </p:ext>
            </p:extLst>
          </p:nvPr>
        </p:nvGraphicFramePr>
        <p:xfrm>
          <a:off x="6339191" y="1637489"/>
          <a:ext cx="4845987" cy="377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329">
                  <a:extLst>
                    <a:ext uri="{9D8B030D-6E8A-4147-A177-3AD203B41FA5}">
                      <a16:colId xmlns:a16="http://schemas.microsoft.com/office/drawing/2014/main" val="1764217437"/>
                    </a:ext>
                  </a:extLst>
                </a:gridCol>
                <a:gridCol w="1615329">
                  <a:extLst>
                    <a:ext uri="{9D8B030D-6E8A-4147-A177-3AD203B41FA5}">
                      <a16:colId xmlns:a16="http://schemas.microsoft.com/office/drawing/2014/main" val="1020733079"/>
                    </a:ext>
                  </a:extLst>
                </a:gridCol>
                <a:gridCol w="1615329">
                  <a:extLst>
                    <a:ext uri="{9D8B030D-6E8A-4147-A177-3AD203B41FA5}">
                      <a16:colId xmlns:a16="http://schemas.microsoft.com/office/drawing/2014/main" val="293065979"/>
                    </a:ext>
                  </a:extLst>
                </a:gridCol>
              </a:tblGrid>
              <a:tr h="754513">
                <a:tc>
                  <a:txBody>
                    <a:bodyPr/>
                    <a:lstStyle/>
                    <a:p>
                      <a:endParaRPr 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42473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-&gt;q0*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16096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63786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9446"/>
                  </a:ext>
                </a:extLst>
              </a:tr>
              <a:tr h="754513">
                <a:tc>
                  <a:txBody>
                    <a:bodyPr/>
                    <a:lstStyle/>
                    <a:p>
                      <a:r>
                        <a:rPr lang="en-US" sz="3200" b="0" dirty="0"/>
                        <a:t>q3*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97350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69F19D40-9429-69B9-756A-F6DEFB717A9B}"/>
              </a:ext>
            </a:extLst>
          </p:cNvPr>
          <p:cNvSpPr/>
          <p:nvPr/>
        </p:nvSpPr>
        <p:spPr>
          <a:xfrm>
            <a:off x="704889" y="4311862"/>
            <a:ext cx="941801" cy="91770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q0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30AB2-F256-328D-B3F1-3A0AE33322A8}"/>
              </a:ext>
            </a:extLst>
          </p:cNvPr>
          <p:cNvSpPr txBox="1"/>
          <p:nvPr/>
        </p:nvSpPr>
        <p:spPr>
          <a:xfrm>
            <a:off x="151757" y="6337293"/>
            <a:ext cx="1136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11 - 12</a:t>
            </a:r>
          </a:p>
        </p:txBody>
      </p:sp>
      <p:pic>
        <p:nvPicPr>
          <p:cNvPr id="32" name="Picture 31" descr="https://logowik.com/content/uploads/images/university-of-antwerp3433.jpg">
            <a:extLst>
              <a:ext uri="{FF2B5EF4-FFF2-40B4-BE49-F238E27FC236}">
                <a16:creationId xmlns:a16="http://schemas.microsoft.com/office/drawing/2014/main" id="{72358455-D959-BE92-FB28-FBABBDD9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40" y="5816145"/>
            <a:ext cx="1383956" cy="10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VanillaVTI</vt:lpstr>
      <vt:lpstr>PAL-clip 1 </vt:lpstr>
      <vt:lpstr>--------------------------------------- Een paar definities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Transitiediagram &amp; Transitietabel bij een DFA</vt:lpstr>
      <vt:lpstr>De uitgebreide transitiefunctie δ  van DFA</vt:lpstr>
      <vt:lpstr>L(A) de taal aanvaard door de DFA A</vt:lpstr>
      <vt:lpstr>PowerPoint Presentation</vt:lpstr>
      <vt:lpstr>PowerPoint Presentation</vt:lpstr>
      <vt:lpstr>PowerPoint Presentation</vt:lpstr>
      <vt:lpstr>PowerPoint Presentation</vt:lpstr>
      <vt:lpstr>De uitgebreide transitiefunctie δ  van NFA</vt:lpstr>
      <vt:lpstr>L(N) de taal aanvaard door de NFA N</vt:lpstr>
      <vt:lpstr>Transitiediagram &amp; Transitietabel bij een NFA</vt:lpstr>
      <vt:lpstr>PowerPoint Presentation</vt:lpstr>
      <vt:lpstr>PowerPoint Presentation</vt:lpstr>
      <vt:lpstr>Definitie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905</cp:revision>
  <dcterms:created xsi:type="dcterms:W3CDTF">2025-02-23T09:21:20Z</dcterms:created>
  <dcterms:modified xsi:type="dcterms:W3CDTF">2025-05-16T09:53:57Z</dcterms:modified>
</cp:coreProperties>
</file>