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93" r:id="rId3"/>
    <p:sldId id="294" r:id="rId4"/>
    <p:sldId id="297" r:id="rId5"/>
    <p:sldId id="299" r:id="rId6"/>
    <p:sldId id="295" r:id="rId7"/>
    <p:sldId id="298" r:id="rId8"/>
    <p:sldId id="296" r:id="rId9"/>
    <p:sldId id="300" r:id="rId10"/>
    <p:sldId id="285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5CB83-C903-115C-07D2-CB1CAB3D9FDC}" v="14" dt="2025-05-16T09:57:30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9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29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67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4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9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B12E9E-0882-B45B-2DE2-47178489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147" y="569627"/>
            <a:ext cx="7382605" cy="4328436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PAL-clip 3 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342" y="5062309"/>
            <a:ext cx="7353411" cy="101410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sz="2000" dirty="0"/>
              <a:t>"Expert": </a:t>
            </a:r>
            <a:r>
              <a:rPr lang="en-US" sz="2000" dirty="0" err="1"/>
              <a:t>CouldBeMathijs</a:t>
            </a:r>
            <a:br>
              <a:rPr lang="en-US" sz="2000" dirty="0"/>
            </a:br>
            <a:r>
              <a:rPr lang="en-US" sz="2000" dirty="0"/>
              <a:t>"Coach": ***</a:t>
            </a:r>
          </a:p>
          <a:p>
            <a:pPr algn="l"/>
            <a:r>
              <a:rPr lang="en-US" sz="2000" dirty="0"/>
              <a:t>Talen &amp; </a:t>
            </a:r>
            <a:r>
              <a:rPr lang="en-US" sz="2000" dirty="0" err="1"/>
              <a:t>Automaten</a:t>
            </a:r>
            <a:r>
              <a:rPr lang="en-US" sz="2000" dirty="0"/>
              <a:t> – prof. E. </a:t>
            </a:r>
            <a:r>
              <a:rPr lang="en-US" sz="2000" dirty="0" err="1"/>
              <a:t>Laenens</a:t>
            </a:r>
            <a:r>
              <a:rPr lang="en-US" sz="2000" dirty="0"/>
              <a:t> - 2024-2025</a:t>
            </a:r>
          </a:p>
        </p:txBody>
      </p:sp>
      <p:pic>
        <p:nvPicPr>
          <p:cNvPr id="5" name="Picture 4" descr="https://logowik.com/content/uploads/images/university-of-antwerp3433.jpg">
            <a:extLst>
              <a:ext uri="{FF2B5EF4-FFF2-40B4-BE49-F238E27FC236}">
                <a16:creationId xmlns:a16="http://schemas.microsoft.com/office/drawing/2014/main" id="{904EC8C1-42D4-5E73-F3D6-E8369113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497" y="4800145"/>
            <a:ext cx="2743199" cy="205898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FB07489-0C3B-AB55-4706-A162CE9D171B}"/>
              </a:ext>
            </a:extLst>
          </p:cNvPr>
          <p:cNvSpPr txBox="1">
            <a:spLocks/>
          </p:cNvSpPr>
          <p:nvPr/>
        </p:nvSpPr>
        <p:spPr>
          <a:xfrm>
            <a:off x="8588582" y="4513399"/>
            <a:ext cx="3563643" cy="5690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Doelgroep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andere</a:t>
            </a:r>
            <a:r>
              <a:rPr lang="en-US" sz="140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err="1">
                <a:solidFill>
                  <a:schemeClr val="bg1">
                    <a:lumMod val="85000"/>
                  </a:schemeClr>
                </a:solidFill>
              </a:rPr>
              <a:t>informaticastudenten</a:t>
            </a:r>
            <a:endParaRPr lang="en-US" sz="1200" err="1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9C36-C597-B1DA-EE9D-8ED4388C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</a:t>
            </a:r>
            <a:r>
              <a:rPr lang="en-US" dirty="0" err="1"/>
              <a:t>vragen</a:t>
            </a:r>
            <a:r>
              <a:rPr lang="en-US" dirty="0"/>
              <a:t> over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bewijs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C354-0B91-B58D-B9FA-62F3D711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i="1" dirty="0"/>
              <a:t>Welk </a:t>
            </a:r>
            <a:r>
              <a:rPr lang="en-US" i="1" dirty="0" err="1"/>
              <a:t>Theorema</a:t>
            </a:r>
            <a:r>
              <a:rPr lang="en-US" i="1" dirty="0"/>
              <a:t> </a:t>
            </a:r>
            <a:r>
              <a:rPr lang="en-US" i="1" dirty="0" err="1"/>
              <a:t>Bewijs</a:t>
            </a:r>
            <a:r>
              <a:rPr lang="en-US" i="1" dirty="0"/>
              <a:t> je? - 3.7</a:t>
            </a:r>
            <a:r>
              <a:rPr lang="en-US" dirty="0"/>
              <a:t> </a:t>
            </a:r>
          </a:p>
          <a:p>
            <a:r>
              <a:rPr lang="en-US" i="1" dirty="0"/>
              <a:t>Wat </a:t>
            </a:r>
            <a:r>
              <a:rPr lang="en-US" i="1" dirty="0" err="1"/>
              <a:t>bewijs</a:t>
            </a:r>
            <a:r>
              <a:rPr lang="en-US" i="1" dirty="0"/>
              <a:t> je per </a:t>
            </a:r>
            <a:r>
              <a:rPr lang="en-US" i="1" dirty="0" err="1"/>
              <a:t>inductie</a:t>
            </a:r>
            <a:r>
              <a:rPr lang="en-US" i="1" dirty="0"/>
              <a:t>? - </a:t>
            </a:r>
            <a:r>
              <a:rPr lang="en-US" i="1" dirty="0" err="1"/>
              <a:t>Theorema</a:t>
            </a:r>
            <a:r>
              <a:rPr lang="en-US" i="1" dirty="0"/>
              <a:t> 3.7</a:t>
            </a:r>
          </a:p>
          <a:p>
            <a:r>
              <a:rPr lang="en-US" i="1" dirty="0" err="1"/>
              <a:t>Waarop</a:t>
            </a:r>
            <a:r>
              <a:rPr lang="en-US" i="1" dirty="0"/>
              <a:t> pas je de </a:t>
            </a:r>
            <a:r>
              <a:rPr lang="en-US" i="1" dirty="0" err="1"/>
              <a:t>inductie</a:t>
            </a:r>
            <a:r>
              <a:rPr lang="en-US" i="1" dirty="0"/>
              <a:t> toe? - </a:t>
            </a:r>
          </a:p>
          <a:p>
            <a:r>
              <a:rPr lang="en-US" i="1" dirty="0"/>
              <a:t>Wat is het </a:t>
            </a:r>
            <a:r>
              <a:rPr lang="en-US" i="1" dirty="0" err="1"/>
              <a:t>basisgeval</a:t>
            </a:r>
            <a:r>
              <a:rPr lang="en-US" i="1" dirty="0"/>
              <a:t>? - ε, a of de </a:t>
            </a:r>
            <a:r>
              <a:rPr lang="en-US" i="1" dirty="0" err="1"/>
              <a:t>lege</a:t>
            </a:r>
            <a:r>
              <a:rPr lang="en-US" i="1" dirty="0"/>
              <a:t> </a:t>
            </a:r>
            <a:r>
              <a:rPr lang="en-US" i="1" dirty="0" err="1"/>
              <a:t>verzameling</a:t>
            </a:r>
            <a:endParaRPr lang="en-US" i="1" dirty="0"/>
          </a:p>
          <a:p>
            <a:r>
              <a:rPr lang="en-US" i="1" dirty="0"/>
              <a:t>IH, wat is de </a:t>
            </a:r>
            <a:r>
              <a:rPr lang="en-US" i="1" dirty="0" err="1"/>
              <a:t>inductiehypothese</a:t>
            </a:r>
            <a:r>
              <a:rPr lang="en-US" i="1" dirty="0"/>
              <a:t>? </a:t>
            </a:r>
            <a:r>
              <a:rPr lang="en-US" i="1" dirty="0" err="1"/>
              <a:t>M.a.w.</a:t>
            </a:r>
            <a:r>
              <a:rPr lang="en-US" i="1" dirty="0"/>
              <a:t> </a:t>
            </a:r>
            <a:r>
              <a:rPr lang="en-US" i="1" dirty="0" err="1"/>
              <a:t>welke</a:t>
            </a:r>
            <a:r>
              <a:rPr lang="en-US" i="1" dirty="0"/>
              <a:t> </a:t>
            </a:r>
            <a:r>
              <a:rPr lang="en-US" i="1" dirty="0" err="1"/>
              <a:t>veronderstelling</a:t>
            </a:r>
            <a:r>
              <a:rPr lang="en-US" i="1" dirty="0"/>
              <a:t> ga je </a:t>
            </a:r>
            <a:r>
              <a:rPr lang="en-US" i="1" dirty="0" err="1"/>
              <a:t>gebruiken</a:t>
            </a:r>
            <a:r>
              <a:rPr lang="en-US" i="1" dirty="0"/>
              <a:t> om het </a:t>
            </a:r>
            <a:r>
              <a:rPr lang="en-US" i="1" dirty="0" err="1"/>
              <a:t>inductiegeval</a:t>
            </a:r>
            <a:r>
              <a:rPr lang="en-US" i="1" dirty="0"/>
              <a:t> </a:t>
            </a:r>
            <a:r>
              <a:rPr lang="en-US" i="1" dirty="0" err="1"/>
              <a:t>te</a:t>
            </a:r>
            <a:r>
              <a:rPr lang="en-US" i="1" dirty="0"/>
              <a:t> </a:t>
            </a:r>
            <a:r>
              <a:rPr lang="en-US" i="1" dirty="0" err="1"/>
              <a:t>bewijzen</a:t>
            </a:r>
            <a:r>
              <a:rPr lang="en-US" i="1" dirty="0"/>
              <a:t>? - </a:t>
            </a:r>
            <a:r>
              <a:rPr lang="en-US" i="1" dirty="0" err="1"/>
              <a:t>Automaten</a:t>
            </a:r>
            <a:r>
              <a:rPr lang="en-US" i="1" dirty="0"/>
              <a:t> R </a:t>
            </a:r>
            <a:r>
              <a:rPr lang="en-US" i="1" dirty="0" err="1"/>
              <a:t>en</a:t>
            </a:r>
            <a:r>
              <a:rPr lang="en-US" i="1" dirty="0"/>
              <a:t> S </a:t>
            </a:r>
            <a:r>
              <a:rPr lang="en-US" i="1" dirty="0" err="1"/>
              <a:t>zijn</a:t>
            </a:r>
            <a:r>
              <a:rPr lang="en-US" i="1" dirty="0"/>
              <a:t> </a:t>
            </a:r>
            <a:r>
              <a:rPr lang="en-US" i="1" dirty="0" err="1"/>
              <a:t>geldige</a:t>
            </a:r>
            <a:r>
              <a:rPr lang="en-US" i="1" dirty="0"/>
              <a:t> </a:t>
            </a:r>
            <a:r>
              <a:rPr lang="en-US" i="1" dirty="0" err="1"/>
              <a:t>automaten</a:t>
            </a:r>
            <a:r>
              <a:rPr lang="en-US" i="1" dirty="0"/>
              <a:t>,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hun</a:t>
            </a:r>
            <a:r>
              <a:rPr lang="en-US" i="1" dirty="0"/>
              <a:t> taal </a:t>
            </a:r>
            <a:r>
              <a:rPr lang="en-US" i="1" dirty="0" err="1"/>
              <a:t>kan</a:t>
            </a:r>
            <a:r>
              <a:rPr lang="en-US" i="1" dirty="0"/>
              <a:t> </a:t>
            </a:r>
            <a:r>
              <a:rPr lang="en-US" i="1" dirty="0" err="1"/>
              <a:t>beschreven</a:t>
            </a:r>
            <a:r>
              <a:rPr lang="en-US" i="1" dirty="0"/>
              <a:t> </a:t>
            </a:r>
            <a:r>
              <a:rPr lang="en-US" i="1" dirty="0" err="1"/>
              <a:t>worden</a:t>
            </a:r>
            <a:r>
              <a:rPr lang="en-US" i="1" dirty="0"/>
              <a:t> met </a:t>
            </a:r>
            <a:r>
              <a:rPr lang="en-US" i="1" dirty="0" err="1"/>
              <a:t>een</a:t>
            </a:r>
            <a:r>
              <a:rPr lang="en-US" i="1" dirty="0"/>
              <a:t> </a:t>
            </a:r>
            <a:r>
              <a:rPr lang="en-US" i="1" dirty="0" err="1"/>
              <a:t>reguliere</a:t>
            </a:r>
            <a:r>
              <a:rPr lang="en-US" i="1" dirty="0"/>
              <a:t> </a:t>
            </a:r>
            <a:r>
              <a:rPr lang="en-US" i="1" dirty="0" err="1"/>
              <a:t>expressie</a:t>
            </a:r>
            <a:endParaRPr lang="en-US" i="1" dirty="0"/>
          </a:p>
          <a:p>
            <a:r>
              <a:rPr lang="en-US" i="1" dirty="0"/>
              <a:t>Wat is het </a:t>
            </a:r>
            <a:r>
              <a:rPr lang="en-US" i="1" dirty="0" err="1"/>
              <a:t>inductiegeval</a:t>
            </a:r>
            <a:r>
              <a:rPr lang="en-US" i="1" dirty="0"/>
              <a:t>? - R+S </a:t>
            </a:r>
            <a:r>
              <a:rPr lang="en-US" i="1" dirty="0" err="1"/>
              <a:t>en</a:t>
            </a:r>
            <a:r>
              <a:rPr lang="en-US" i="1" dirty="0"/>
              <a:t> R.S</a:t>
            </a:r>
          </a:p>
          <a:p>
            <a:r>
              <a:rPr lang="en-US" i="1" dirty="0" err="1"/>
              <a:t>Waar</a:t>
            </a:r>
            <a:r>
              <a:rPr lang="en-US" i="1" dirty="0"/>
              <a:t> </a:t>
            </a:r>
            <a:r>
              <a:rPr lang="en-US" i="1" dirty="0" err="1"/>
              <a:t>gebruik</a:t>
            </a:r>
            <a:r>
              <a:rPr lang="en-US" i="1" dirty="0"/>
              <a:t> je de </a:t>
            </a:r>
            <a:r>
              <a:rPr lang="en-US" i="1" dirty="0" err="1"/>
              <a:t>inductiehypothese</a:t>
            </a:r>
            <a:r>
              <a:rPr lang="en-US" i="1" dirty="0"/>
              <a:t>? - In de </a:t>
            </a:r>
            <a:r>
              <a:rPr lang="en-US" i="1" dirty="0" err="1"/>
              <a:t>afbeelding</a:t>
            </a:r>
            <a:endParaRPr lang="en-US" i="1" dirty="0"/>
          </a:p>
          <a:p>
            <a:r>
              <a:rPr lang="en-US" i="1" dirty="0" err="1"/>
              <a:t>Waarom</a:t>
            </a:r>
            <a:r>
              <a:rPr lang="en-US" i="1" dirty="0"/>
              <a:t> mag je de </a:t>
            </a:r>
            <a:r>
              <a:rPr lang="en-US" i="1" dirty="0" err="1"/>
              <a:t>inductiehypothese</a:t>
            </a:r>
            <a:r>
              <a:rPr lang="en-US" i="1" dirty="0"/>
              <a:t> </a:t>
            </a:r>
            <a:r>
              <a:rPr lang="en-US" i="1" dirty="0" err="1"/>
              <a:t>hier</a:t>
            </a:r>
            <a:r>
              <a:rPr lang="en-US" i="1" dirty="0"/>
              <a:t> </a:t>
            </a:r>
            <a:r>
              <a:rPr lang="en-US" i="1" dirty="0" err="1"/>
              <a:t>gebruiken</a:t>
            </a:r>
            <a:r>
              <a:rPr lang="en-US" i="1" dirty="0"/>
              <a:t>? - R </a:t>
            </a:r>
            <a:r>
              <a:rPr lang="en-US" i="1" dirty="0" err="1"/>
              <a:t>en</a:t>
            </a:r>
            <a:r>
              <a:rPr lang="en-US" i="1" dirty="0"/>
              <a:t> S </a:t>
            </a:r>
            <a:r>
              <a:rPr lang="en-US" i="1" dirty="0" err="1"/>
              <a:t>worden</a:t>
            </a:r>
            <a:r>
              <a:rPr lang="en-US" i="1" dirty="0"/>
              <a:t> </a:t>
            </a:r>
            <a:r>
              <a:rPr lang="en-US" i="1" dirty="0" err="1"/>
              <a:t>onaangepast</a:t>
            </a:r>
            <a:r>
              <a:rPr lang="en-US" i="1" dirty="0"/>
              <a:t> </a:t>
            </a:r>
            <a:r>
              <a:rPr lang="en-US" i="1" dirty="0" err="1"/>
              <a:t>gebruikt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3764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606B19-A86B-7D05-162A-B2EE00237D20}"/>
              </a:ext>
            </a:extLst>
          </p:cNvPr>
          <p:cNvSpPr/>
          <p:nvPr/>
        </p:nvSpPr>
        <p:spPr>
          <a:xfrm>
            <a:off x="2750001" y="2503987"/>
            <a:ext cx="6689415" cy="1847681"/>
          </a:xfrm>
          <a:prstGeom prst="round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i="0" u="none" strike="noStrike" baseline="0" dirty="0">
                <a:solidFill>
                  <a:srgbClr val="000000"/>
                </a:solidFill>
                <a:latin typeface="Neue Haas Grotesk Text Pro"/>
              </a:rPr>
              <a:t>&lt;/PAL-clips </a:t>
            </a:r>
            <a:r>
              <a:rPr lang="en-US" sz="3600" b="1" dirty="0">
                <a:solidFill>
                  <a:srgbClr val="000000"/>
                </a:solidFill>
                <a:latin typeface="Neue Haas Grotesk Text Pro"/>
              </a:rPr>
              <a:t>3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Neue Haas Grotesk Text Pro"/>
              </a:rPr>
              <a:t>&gt;</a:t>
            </a:r>
            <a:r>
              <a:rPr lang="en-US" sz="3600" b="0" i="0" dirty="0">
                <a:latin typeface="Neue Haas Grotesk Text Pro"/>
              </a:rPr>
              <a:t>​</a:t>
            </a:r>
            <a:br>
              <a:rPr lang="en-US" sz="3600" b="0" i="0" dirty="0">
                <a:latin typeface="Neue Haas Grotesk Text Pro"/>
              </a:rPr>
            </a:br>
            <a:r>
              <a:rPr lang="en-US" sz="3600" b="1" i="0" u="none" strike="noStrike" baseline="0" dirty="0" err="1">
                <a:solidFill>
                  <a:srgbClr val="000000"/>
                </a:solidFill>
                <a:latin typeface="Neue Haas Grotesk Text Pro"/>
              </a:rPr>
              <a:t>Zijn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Neue Haas Grotesk Text Pro"/>
              </a:rPr>
              <a:t> er </a:t>
            </a:r>
            <a:r>
              <a:rPr lang="en-US" sz="3600" b="1" i="0" u="none" strike="noStrike" baseline="0" dirty="0" err="1">
                <a:solidFill>
                  <a:srgbClr val="000000"/>
                </a:solidFill>
                <a:latin typeface="Neue Haas Grotesk Text Pro"/>
              </a:rPr>
              <a:t>nog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3600" b="1" i="0" u="none" strike="noStrike" baseline="0" dirty="0" err="1">
                <a:solidFill>
                  <a:srgbClr val="000000"/>
                </a:solidFill>
                <a:latin typeface="Neue Haas Grotesk Text Pro"/>
              </a:rPr>
              <a:t>vragen</a:t>
            </a:r>
            <a:r>
              <a:rPr lang="en-US" sz="3600" b="1" i="0" u="none" strike="noStrike" baseline="0" dirty="0">
                <a:solidFill>
                  <a:srgbClr val="000000"/>
                </a:solidFill>
                <a:latin typeface="Neue Haas Grotesk Text Pro"/>
              </a:rPr>
              <a:t>?</a:t>
            </a:r>
            <a:r>
              <a:rPr lang="en-US" sz="3600" b="0" i="0" dirty="0">
                <a:latin typeface="Neue Haas Grotesk Text Pro"/>
              </a:rPr>
              <a:t>​</a:t>
            </a:r>
            <a:endParaRPr lang="en-US" dirty="0"/>
          </a:p>
        </p:txBody>
      </p:sp>
      <p:pic>
        <p:nvPicPr>
          <p:cNvPr id="6" name="Picture 5" descr="https://logowik.com/content/uploads/images/university-of-antwerp3433.jpg">
            <a:extLst>
              <a:ext uri="{FF2B5EF4-FFF2-40B4-BE49-F238E27FC236}">
                <a16:creationId xmlns:a16="http://schemas.microsoft.com/office/drawing/2014/main" id="{A7C6C1C0-4513-BAFB-419C-F7AB35A07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655" y="4583975"/>
            <a:ext cx="3016041" cy="22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2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AF7179-2282-5CC6-1031-42FFEC762EB5}"/>
              </a:ext>
            </a:extLst>
          </p:cNvPr>
          <p:cNvSpPr/>
          <p:nvPr/>
        </p:nvSpPr>
        <p:spPr>
          <a:xfrm>
            <a:off x="-175327" y="-161840"/>
            <a:ext cx="12583115" cy="70940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white text&#10;&#10;AI-generated content may be incorrect.">
            <a:extLst>
              <a:ext uri="{FF2B5EF4-FFF2-40B4-BE49-F238E27FC236}">
                <a16:creationId xmlns:a16="http://schemas.microsoft.com/office/drawing/2014/main" id="{35676999-63B3-D099-B32E-5A8820E5E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2275" y="1862137"/>
            <a:ext cx="6267450" cy="3133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020BF6-9AF1-413F-D31A-57C4D435D334}"/>
              </a:ext>
            </a:extLst>
          </p:cNvPr>
          <p:cNvSpPr txBox="1"/>
          <p:nvPr/>
        </p:nvSpPr>
        <p:spPr>
          <a:xfrm>
            <a:off x="-202300" y="5954389"/>
            <a:ext cx="125885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3F3F3F"/>
                </a:solidFill>
              </a:rPr>
              <a:t>Even </a:t>
            </a:r>
            <a:r>
              <a:rPr lang="en-US" dirty="0" err="1">
                <a:solidFill>
                  <a:srgbClr val="3F3F3F"/>
                </a:solidFill>
              </a:rPr>
              <a:t>een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herinnering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dat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deze</a:t>
            </a:r>
            <a:r>
              <a:rPr lang="en-US" dirty="0">
                <a:solidFill>
                  <a:srgbClr val="3F3F3F"/>
                </a:solidFill>
              </a:rPr>
              <a:t> video </a:t>
            </a:r>
            <a:r>
              <a:rPr lang="en-US" dirty="0" err="1">
                <a:solidFill>
                  <a:srgbClr val="3F3F3F"/>
                </a:solidFill>
              </a:rPr>
              <a:t>onder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geen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geval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verspreid</a:t>
            </a:r>
            <a:r>
              <a:rPr lang="en-US" dirty="0">
                <a:solidFill>
                  <a:srgbClr val="3F3F3F"/>
                </a:solidFill>
              </a:rPr>
              <a:t> of </a:t>
            </a:r>
            <a:r>
              <a:rPr lang="en-US" dirty="0" err="1">
                <a:solidFill>
                  <a:srgbClr val="3F3F3F"/>
                </a:solidFill>
              </a:rPr>
              <a:t>gedownload</a:t>
            </a:r>
            <a:r>
              <a:rPr lang="en-US" dirty="0">
                <a:solidFill>
                  <a:srgbClr val="3F3F3F"/>
                </a:solidFill>
              </a:rPr>
              <a:t> mag </a:t>
            </a:r>
            <a:r>
              <a:rPr lang="en-US" dirty="0" err="1">
                <a:solidFill>
                  <a:srgbClr val="3F3F3F"/>
                </a:solidFill>
              </a:rPr>
              <a:t>worden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onder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welke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vorm</a:t>
            </a:r>
            <a:r>
              <a:rPr lang="en-US" dirty="0">
                <a:solidFill>
                  <a:srgbClr val="3F3F3F"/>
                </a:solidFill>
              </a:rPr>
              <a:t> dan </a:t>
            </a:r>
            <a:r>
              <a:rPr lang="en-US" dirty="0" err="1">
                <a:solidFill>
                  <a:srgbClr val="3F3F3F"/>
                </a:solidFill>
              </a:rPr>
              <a:t>ook</a:t>
            </a:r>
            <a:r>
              <a:rPr lang="en-US" dirty="0">
                <a:solidFill>
                  <a:srgbClr val="3F3F3F"/>
                </a:solidFill>
              </a:rPr>
              <a:t>, </a:t>
            </a:r>
            <a:r>
              <a:rPr lang="en-US" dirty="0" err="1">
                <a:solidFill>
                  <a:srgbClr val="3F3F3F"/>
                </a:solidFill>
              </a:rPr>
              <a:t>zonder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expliciete</a:t>
            </a:r>
            <a:r>
              <a:rPr lang="en-US" dirty="0">
                <a:solidFill>
                  <a:srgbClr val="3F3F3F"/>
                </a:solidFill>
              </a:rPr>
              <a:t> </a:t>
            </a:r>
            <a:r>
              <a:rPr lang="en-US" dirty="0" err="1">
                <a:solidFill>
                  <a:srgbClr val="3F3F3F"/>
                </a:solidFill>
              </a:rPr>
              <a:t>toestemming</a:t>
            </a:r>
            <a:r>
              <a:rPr lang="en-US" dirty="0">
                <a:solidFill>
                  <a:srgbClr val="3F3F3F"/>
                </a:solidFill>
              </a:rPr>
              <a:t> van de auteur</a:t>
            </a:r>
          </a:p>
        </p:txBody>
      </p:sp>
    </p:spTree>
    <p:extLst>
      <p:ext uri="{BB962C8B-B14F-4D97-AF65-F5344CB8AC3E}">
        <p14:creationId xmlns:p14="http://schemas.microsoft.com/office/powerpoint/2010/main" val="352747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04346-C5CC-34C6-5084-34EC6E8D0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12613C-0A33-4885-3D04-A51CFEC349C2}"/>
              </a:ext>
            </a:extLst>
          </p:cNvPr>
          <p:cNvSpPr/>
          <p:nvPr/>
        </p:nvSpPr>
        <p:spPr>
          <a:xfrm>
            <a:off x="-175327" y="-161840"/>
            <a:ext cx="12583115" cy="70940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white text&#10;&#10;AI-generated content may be incorrect.">
            <a:extLst>
              <a:ext uri="{FF2B5EF4-FFF2-40B4-BE49-F238E27FC236}">
                <a16:creationId xmlns:a16="http://schemas.microsoft.com/office/drawing/2014/main" id="{C26105AC-4924-8765-26FC-03912A2F7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2275" y="1862137"/>
            <a:ext cx="62674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9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95FA-EA2F-1113-E6B1-F2455629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Theorema</a:t>
            </a:r>
            <a:r>
              <a:rPr lang="en-US" dirty="0"/>
              <a:t> 3.7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D70C-30E7-01DA-5A86-F4F96578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Elke taal die </a:t>
            </a:r>
            <a:r>
              <a:rPr lang="en-US" err="1"/>
              <a:t>weergegeven</a:t>
            </a:r>
            <a:r>
              <a:rPr lang="en-US" dirty="0"/>
              <a:t> </a:t>
            </a:r>
            <a:r>
              <a:rPr lang="en-US" err="1"/>
              <a:t>kan</a:t>
            </a:r>
            <a:r>
              <a:rPr lang="en-US" dirty="0"/>
              <a:t> </a:t>
            </a:r>
            <a:r>
              <a:rPr lang="en-US" err="1"/>
              <a:t>worden</a:t>
            </a:r>
            <a:r>
              <a:rPr lang="en-US" dirty="0"/>
              <a:t> door </a:t>
            </a:r>
            <a:r>
              <a:rPr lang="en-US" err="1"/>
              <a:t>een</a:t>
            </a:r>
            <a:r>
              <a:rPr lang="en-US" dirty="0"/>
              <a:t> </a:t>
            </a:r>
            <a:r>
              <a:rPr lang="en-US" err="1"/>
              <a:t>reguliere</a:t>
            </a:r>
            <a:r>
              <a:rPr lang="en-US" dirty="0"/>
              <a:t> </a:t>
            </a:r>
            <a:r>
              <a:rPr lang="en-US" err="1"/>
              <a:t>expressie</a:t>
            </a:r>
            <a:r>
              <a:rPr lang="en-US" dirty="0"/>
              <a:t>, </a:t>
            </a:r>
            <a:r>
              <a:rPr lang="en-US" err="1"/>
              <a:t>wordt</a:t>
            </a:r>
            <a:r>
              <a:rPr lang="en-US" dirty="0"/>
              <a:t> </a:t>
            </a:r>
            <a:r>
              <a:rPr lang="en-US" err="1"/>
              <a:t>ook</a:t>
            </a:r>
            <a:r>
              <a:rPr lang="en-US" dirty="0"/>
              <a:t> </a:t>
            </a:r>
            <a:r>
              <a:rPr lang="en-US" err="1"/>
              <a:t>gedefinieerd</a:t>
            </a:r>
            <a:r>
              <a:rPr lang="en-US" dirty="0"/>
              <a:t> door </a:t>
            </a:r>
            <a:r>
              <a:rPr lang="en-US" err="1"/>
              <a:t>een</a:t>
            </a:r>
            <a:r>
              <a:rPr lang="en-US" dirty="0"/>
              <a:t> </a:t>
            </a:r>
            <a:r>
              <a:rPr lang="en-US" err="1"/>
              <a:t>eindige</a:t>
            </a:r>
            <a:r>
              <a:rPr lang="en-US" dirty="0"/>
              <a:t> </a:t>
            </a:r>
            <a:r>
              <a:rPr lang="en-US" err="1"/>
              <a:t>automaat</a:t>
            </a: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 dirty="0" err="1"/>
              <a:t>Bewijs</a:t>
            </a:r>
            <a:r>
              <a:rPr lang="en-US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Stel L = L(R)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reguliere</a:t>
            </a:r>
            <a:r>
              <a:rPr lang="en-US" dirty="0"/>
              <a:t> </a:t>
            </a:r>
            <a:r>
              <a:rPr lang="en-US" dirty="0" err="1"/>
              <a:t>expressie</a:t>
            </a:r>
            <a:r>
              <a:rPr lang="en-US" dirty="0"/>
              <a:t> R. We </a:t>
            </a:r>
            <a:r>
              <a:rPr lang="en-US" dirty="0" err="1"/>
              <a:t>tonen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L = L(E)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eNFA</a:t>
            </a:r>
            <a:r>
              <a:rPr lang="en-US" dirty="0"/>
              <a:t> E met:</a:t>
            </a:r>
          </a:p>
          <a:p>
            <a:pPr lvl="2">
              <a:buFont typeface="Calibri" panose="020B0604020202020204" pitchFamily="34" charset="0"/>
              <a:buChar char="-"/>
            </a:pPr>
            <a:r>
              <a:rPr lang="en-US" dirty="0"/>
              <a:t>Juist 1 accepting state</a:t>
            </a:r>
          </a:p>
          <a:p>
            <a:pPr lvl="2">
              <a:buFont typeface="Calibri" panose="020B0604020202020204" pitchFamily="34" charset="0"/>
              <a:buChar char="-"/>
            </a:pPr>
            <a:r>
              <a:rPr lang="en-US" dirty="0"/>
              <a:t>Geen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bogen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naar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begintoestand</a:t>
            </a:r>
          </a:p>
          <a:p>
            <a:pPr lvl="2"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Geen </a:t>
            </a:r>
            <a:r>
              <a:rPr lang="en-US" dirty="0" err="1">
                <a:ea typeface="+mn-lt"/>
                <a:cs typeface="+mn-lt"/>
              </a:rPr>
              <a:t>bogen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vanuit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accepterende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toestand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Het </a:t>
            </a:r>
            <a:r>
              <a:rPr lang="en-US" dirty="0" err="1">
                <a:ea typeface="+mn-lt"/>
                <a:cs typeface="+mn-lt"/>
              </a:rPr>
              <a:t>bewijs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verloopt</a:t>
            </a:r>
            <a:r>
              <a:rPr lang="en-US" dirty="0">
                <a:ea typeface="+mn-lt"/>
                <a:cs typeface="+mn-lt"/>
              </a:rPr>
              <a:t> door </a:t>
            </a:r>
            <a:r>
              <a:rPr lang="en-US" dirty="0" err="1">
                <a:ea typeface="+mn-lt"/>
                <a:cs typeface="+mn-lt"/>
              </a:rPr>
              <a:t>structurele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inductie</a:t>
            </a:r>
            <a:r>
              <a:rPr lang="en-US" dirty="0">
                <a:ea typeface="+mn-lt"/>
                <a:cs typeface="+mn-lt"/>
              </a:rPr>
              <a:t> op R, </a:t>
            </a:r>
            <a:r>
              <a:rPr lang="en-US" dirty="0" err="1">
                <a:ea typeface="+mn-lt"/>
                <a:cs typeface="+mn-lt"/>
              </a:rPr>
              <a:t>volgens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recursieve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definitie</a:t>
            </a:r>
            <a:r>
              <a:rPr lang="en-US" dirty="0">
                <a:ea typeface="+mn-lt"/>
                <a:cs typeface="+mn-lt"/>
              </a:rPr>
              <a:t> van </a:t>
            </a:r>
            <a:r>
              <a:rPr lang="en-US" dirty="0" err="1">
                <a:ea typeface="+mn-lt"/>
                <a:cs typeface="+mn-lt"/>
              </a:rPr>
              <a:t>reguliere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expressies</a:t>
            </a:r>
            <a:r>
              <a:rPr lang="en-US" dirty="0">
                <a:ea typeface="+mn-lt"/>
                <a:cs typeface="+mn-lt"/>
              </a:rPr>
              <a:t> die we in </a:t>
            </a:r>
            <a:r>
              <a:rPr lang="en-US" dirty="0" err="1">
                <a:ea typeface="+mn-lt"/>
                <a:cs typeface="+mn-lt"/>
              </a:rPr>
              <a:t>sectie</a:t>
            </a:r>
            <a:r>
              <a:rPr lang="en-US" dirty="0">
                <a:ea typeface="+mn-lt"/>
                <a:cs typeface="+mn-lt"/>
              </a:rPr>
              <a:t> 3.1.2 </a:t>
            </a:r>
            <a:r>
              <a:rPr lang="en-US" dirty="0" err="1">
                <a:ea typeface="+mn-lt"/>
                <a:cs typeface="+mn-lt"/>
              </a:rPr>
              <a:t>zagen</a:t>
            </a:r>
            <a:r>
              <a:rPr lang="en-US" dirty="0">
                <a:ea typeface="+mn-lt"/>
                <a:cs typeface="+mn-lt"/>
              </a:rPr>
              <a:t> (Het </a:t>
            </a:r>
            <a:r>
              <a:rPr lang="en-US" dirty="0" err="1">
                <a:ea typeface="+mn-lt"/>
                <a:cs typeface="+mn-lt"/>
              </a:rPr>
              <a:t>opbouwen</a:t>
            </a:r>
            <a:r>
              <a:rPr lang="en-US" dirty="0">
                <a:ea typeface="+mn-lt"/>
                <a:cs typeface="+mn-lt"/>
              </a:rPr>
              <a:t> van </a:t>
            </a:r>
            <a:r>
              <a:rPr lang="en-US" dirty="0" err="1">
                <a:ea typeface="+mn-lt"/>
                <a:cs typeface="+mn-lt"/>
              </a:rPr>
              <a:t>reguliere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expressies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/>
          </a:p>
        </p:txBody>
      </p:sp>
      <p:pic>
        <p:nvPicPr>
          <p:cNvPr id="5" name="Picture 4" descr="https://logowik.com/content/uploads/images/university-of-antwerp3433.jpg">
            <a:extLst>
              <a:ext uri="{FF2B5EF4-FFF2-40B4-BE49-F238E27FC236}">
                <a16:creationId xmlns:a16="http://schemas.microsoft.com/office/drawing/2014/main" id="{FC0F60AE-BDC0-E1BB-D426-3568B64FD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996" y="5510856"/>
            <a:ext cx="1790700" cy="13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94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64E11-81DB-E54F-6059-AB1A0E2E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8195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 err="1"/>
              <a:t>Basisgeval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872A-1777-EBCE-9DF3-989500D2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807179"/>
            <a:ext cx="5862396" cy="40965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ea typeface="+mn-lt"/>
                <a:cs typeface="+mn-lt"/>
              </a:rPr>
              <a:t>De basis </a:t>
            </a:r>
            <a:r>
              <a:rPr lang="en-US" sz="1600" err="1">
                <a:ea typeface="+mn-lt"/>
                <a:cs typeface="+mn-lt"/>
              </a:rPr>
              <a:t>bestaat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uit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drie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delen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zoals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hiernaast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weergegeven</a:t>
            </a:r>
            <a:endParaRPr lang="en-US" sz="1600" err="1"/>
          </a:p>
          <a:p>
            <a:pPr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In </a:t>
            </a:r>
            <a:r>
              <a:rPr lang="en-US" sz="1600" dirty="0" err="1">
                <a:ea typeface="+mn-lt"/>
                <a:cs typeface="+mn-lt"/>
              </a:rPr>
              <a:t>deel</a:t>
            </a:r>
            <a:r>
              <a:rPr lang="en-US" sz="1600" dirty="0">
                <a:ea typeface="+mn-lt"/>
                <a:cs typeface="+mn-lt"/>
              </a:rPr>
              <a:t> (a) </a:t>
            </a:r>
            <a:r>
              <a:rPr lang="en-US" sz="1600" dirty="0" err="1">
                <a:ea typeface="+mn-lt"/>
                <a:cs typeface="+mn-lt"/>
              </a:rPr>
              <a:t>zien</a:t>
            </a:r>
            <a:r>
              <a:rPr lang="en-US" sz="1600" dirty="0">
                <a:ea typeface="+mn-lt"/>
                <a:cs typeface="+mn-lt"/>
              </a:rPr>
              <a:t> we hoe de </a:t>
            </a:r>
            <a:r>
              <a:rPr lang="en-US" sz="1600" dirty="0" err="1">
                <a:ea typeface="+mn-lt"/>
                <a:cs typeface="+mn-lt"/>
              </a:rPr>
              <a:t>expressie</a:t>
            </a:r>
            <a:r>
              <a:rPr lang="en-US" sz="1600" dirty="0">
                <a:ea typeface="+mn-lt"/>
                <a:cs typeface="+mn-lt"/>
              </a:rPr>
              <a:t> ε </a:t>
            </a:r>
            <a:r>
              <a:rPr lang="en-US" sz="1600" dirty="0" err="1">
                <a:ea typeface="+mn-lt"/>
                <a:cs typeface="+mn-lt"/>
              </a:rPr>
              <a:t>wordt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verwerkt</a:t>
            </a:r>
            <a:r>
              <a:rPr lang="en-US" sz="1600" dirty="0">
                <a:ea typeface="+mn-lt"/>
                <a:cs typeface="+mn-lt"/>
              </a:rPr>
              <a:t>. De taal van de </a:t>
            </a:r>
            <a:r>
              <a:rPr lang="en-US" sz="1600" dirty="0" err="1">
                <a:ea typeface="+mn-lt"/>
                <a:cs typeface="+mn-lt"/>
              </a:rPr>
              <a:t>automaat</a:t>
            </a:r>
            <a:r>
              <a:rPr lang="en-US" sz="1600" dirty="0">
                <a:ea typeface="+mn-lt"/>
                <a:cs typeface="+mn-lt"/>
              </a:rPr>
              <a:t> is </a:t>
            </a:r>
            <a:r>
              <a:rPr lang="en-US" sz="1600" dirty="0" err="1">
                <a:ea typeface="+mn-lt"/>
                <a:cs typeface="+mn-lt"/>
              </a:rPr>
              <a:t>duidelijk</a:t>
            </a:r>
            <a:r>
              <a:rPr lang="en-US" sz="1600" dirty="0">
                <a:ea typeface="+mn-lt"/>
                <a:cs typeface="+mn-lt"/>
              </a:rPr>
              <a:t> {ε}, </a:t>
            </a:r>
            <a:r>
              <a:rPr lang="en-US" sz="1600" dirty="0" err="1">
                <a:ea typeface="+mn-lt"/>
                <a:cs typeface="+mn-lt"/>
              </a:rPr>
              <a:t>aangezien</a:t>
            </a:r>
            <a:r>
              <a:rPr lang="en-US" sz="1600" dirty="0">
                <a:ea typeface="+mn-lt"/>
                <a:cs typeface="+mn-lt"/>
              </a:rPr>
              <a:t> het </a:t>
            </a:r>
            <a:r>
              <a:rPr lang="en-US" sz="1600" dirty="0" err="1">
                <a:ea typeface="+mn-lt"/>
                <a:cs typeface="+mn-lt"/>
              </a:rPr>
              <a:t>enige</a:t>
            </a:r>
            <a:r>
              <a:rPr lang="en-US" sz="1600" dirty="0">
                <a:ea typeface="+mn-lt"/>
                <a:cs typeface="+mn-lt"/>
              </a:rPr>
              <a:t> pad van de </a:t>
            </a:r>
            <a:r>
              <a:rPr lang="en-US" sz="1600" dirty="0" err="1">
                <a:ea typeface="+mn-lt"/>
                <a:cs typeface="+mn-lt"/>
              </a:rPr>
              <a:t>starttoestand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naar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een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accepterende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toestand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gelabeld</a:t>
            </a:r>
            <a:r>
              <a:rPr lang="en-US" sz="1600" dirty="0">
                <a:ea typeface="+mn-lt"/>
                <a:cs typeface="+mn-lt"/>
              </a:rPr>
              <a:t> is met ε.</a:t>
            </a:r>
            <a:endParaRPr lang="en-US" sz="1600" dirty="0"/>
          </a:p>
          <a:p>
            <a:pPr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Deel (b) </a:t>
            </a:r>
            <a:r>
              <a:rPr lang="en-US" sz="1600" dirty="0" err="1">
                <a:ea typeface="+mn-lt"/>
                <a:cs typeface="+mn-lt"/>
              </a:rPr>
              <a:t>toont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constructie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voor</a:t>
            </a:r>
            <a:r>
              <a:rPr lang="en-US" sz="1600" dirty="0">
                <a:ea typeface="+mn-lt"/>
                <a:cs typeface="+mn-lt"/>
              </a:rPr>
              <a:t> ∅. Er </a:t>
            </a:r>
            <a:r>
              <a:rPr lang="en-US" sz="1600" dirty="0" err="1">
                <a:ea typeface="+mn-lt"/>
                <a:cs typeface="+mn-lt"/>
              </a:rPr>
              <a:t>zijn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duidelijk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geen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paden</a:t>
            </a:r>
            <a:r>
              <a:rPr lang="en-US" sz="1600" dirty="0">
                <a:ea typeface="+mn-lt"/>
                <a:cs typeface="+mn-lt"/>
              </a:rPr>
              <a:t> van de </a:t>
            </a:r>
            <a:r>
              <a:rPr lang="en-US" sz="1600" dirty="0" err="1">
                <a:ea typeface="+mn-lt"/>
                <a:cs typeface="+mn-lt"/>
              </a:rPr>
              <a:t>starttoestand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naar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accepterende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toestand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dus</a:t>
            </a:r>
            <a:r>
              <a:rPr lang="en-US" sz="1600" dirty="0">
                <a:ea typeface="+mn-lt"/>
                <a:cs typeface="+mn-lt"/>
              </a:rPr>
              <a:t> de taal van </a:t>
            </a:r>
            <a:r>
              <a:rPr lang="en-US" sz="1600" dirty="0" err="1">
                <a:ea typeface="+mn-lt"/>
                <a:cs typeface="+mn-lt"/>
              </a:rPr>
              <a:t>deze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automaat</a:t>
            </a:r>
            <a:r>
              <a:rPr lang="en-US" sz="1600" dirty="0">
                <a:ea typeface="+mn-lt"/>
                <a:cs typeface="+mn-lt"/>
              </a:rPr>
              <a:t> is ∅.</a:t>
            </a:r>
            <a:endParaRPr lang="en-US" sz="1600" dirty="0"/>
          </a:p>
          <a:p>
            <a:pPr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Tot slot </a:t>
            </a:r>
            <a:r>
              <a:rPr lang="en-US" sz="1600" dirty="0" err="1">
                <a:ea typeface="+mn-lt"/>
                <a:cs typeface="+mn-lt"/>
              </a:rPr>
              <a:t>geeft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deel</a:t>
            </a:r>
            <a:r>
              <a:rPr lang="en-US" sz="1600" dirty="0">
                <a:ea typeface="+mn-lt"/>
                <a:cs typeface="+mn-lt"/>
              </a:rPr>
              <a:t> (c) de </a:t>
            </a:r>
            <a:r>
              <a:rPr lang="en-US" sz="1600" dirty="0" err="1">
                <a:ea typeface="+mn-lt"/>
                <a:cs typeface="+mn-lt"/>
              </a:rPr>
              <a:t>automaat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voor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een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reguliere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expressie</a:t>
            </a:r>
            <a:r>
              <a:rPr lang="en-US" sz="1600" dirty="0">
                <a:ea typeface="+mn-lt"/>
                <a:cs typeface="+mn-lt"/>
              </a:rPr>
              <a:t> a. De taal van </a:t>
            </a:r>
            <a:r>
              <a:rPr lang="en-US" sz="1600" dirty="0" err="1">
                <a:ea typeface="+mn-lt"/>
                <a:cs typeface="+mn-lt"/>
              </a:rPr>
              <a:t>deze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automaat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bestaat</a:t>
            </a:r>
            <a:r>
              <a:rPr lang="en-US" sz="1600" dirty="0">
                <a:ea typeface="+mn-lt"/>
                <a:cs typeface="+mn-lt"/>
              </a:rPr>
              <a:t> evident </a:t>
            </a:r>
            <a:r>
              <a:rPr lang="en-US" sz="1600" dirty="0" err="1">
                <a:ea typeface="+mn-lt"/>
                <a:cs typeface="+mn-lt"/>
              </a:rPr>
              <a:t>uit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enkele</a:t>
            </a:r>
            <a:r>
              <a:rPr lang="en-US" sz="1600" dirty="0">
                <a:ea typeface="+mn-lt"/>
                <a:cs typeface="+mn-lt"/>
              </a:rPr>
              <a:t> string a, wat </a:t>
            </a:r>
            <a:r>
              <a:rPr lang="en-US" sz="1600" dirty="0" err="1">
                <a:ea typeface="+mn-lt"/>
                <a:cs typeface="+mn-lt"/>
              </a:rPr>
              <a:t>ook</a:t>
            </a:r>
            <a:r>
              <a:rPr lang="en-US" sz="1600" dirty="0">
                <a:ea typeface="+mn-lt"/>
                <a:cs typeface="+mn-lt"/>
              </a:rPr>
              <a:t> L(a) is.</a:t>
            </a:r>
            <a:endParaRPr lang="en-US" sz="1600" dirty="0"/>
          </a:p>
          <a:p>
            <a:pPr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sz="1600" dirty="0" err="1">
                <a:ea typeface="+mn-lt"/>
                <a:cs typeface="+mn-lt"/>
              </a:rPr>
              <a:t>Deze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voldoen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dus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aan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puntjes</a:t>
            </a:r>
            <a:r>
              <a:rPr lang="en-US" sz="1600" dirty="0">
                <a:ea typeface="+mn-lt"/>
                <a:cs typeface="+mn-lt"/>
              </a:rPr>
              <a:t> van </a:t>
            </a:r>
            <a:r>
              <a:rPr lang="en-US" sz="1600" dirty="0" err="1">
                <a:ea typeface="+mn-lt"/>
                <a:cs typeface="+mn-lt"/>
              </a:rPr>
              <a:t>vorige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dia</a:t>
            </a:r>
            <a:r>
              <a:rPr lang="en-US" sz="1600" dirty="0">
                <a:ea typeface="+mn-lt"/>
                <a:cs typeface="+mn-lt"/>
              </a:rPr>
              <a:t> </a:t>
            </a: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F7C43-53A8-729D-EADA-A09A88B8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897" y="433384"/>
            <a:ext cx="4162501" cy="6019618"/>
          </a:xfrm>
          <a:prstGeom prst="rect">
            <a:avLst/>
          </a:prstGeom>
        </p:spPr>
      </p:pic>
      <p:pic>
        <p:nvPicPr>
          <p:cNvPr id="6" name="Picture 5" descr="https://logowik.com/content/uploads/images/university-of-antwerp3433.jpg">
            <a:extLst>
              <a:ext uri="{FF2B5EF4-FFF2-40B4-BE49-F238E27FC236}">
                <a16:creationId xmlns:a16="http://schemas.microsoft.com/office/drawing/2014/main" id="{489D283F-E54B-040C-C685-3270FC61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3996" y="5510856"/>
            <a:ext cx="1790700" cy="13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87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501B-6A58-22FA-F1D8-D7F4DD1B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Basisgeval</a:t>
            </a:r>
            <a:r>
              <a:rPr lang="en-US" dirty="0"/>
              <a:t> : </a:t>
            </a:r>
            <a:r>
              <a:rPr lang="en-US" dirty="0" err="1"/>
              <a:t>wiskundig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0C15-FEE5-C8CF-28A0-DCF3EE76C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Het </a:t>
            </a:r>
            <a:r>
              <a:rPr lang="en-US" dirty="0" err="1"/>
              <a:t>basisgeval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alle </a:t>
            </a:r>
            <a:r>
              <a:rPr lang="en-US" dirty="0" err="1"/>
              <a:t>talen</a:t>
            </a:r>
            <a:r>
              <a:rPr lang="en-US" dirty="0"/>
              <a:t> </a:t>
            </a:r>
            <a:r>
              <a:rPr lang="en-US" dirty="0" err="1"/>
              <a:t>waarvan</a:t>
            </a:r>
            <a:r>
              <a:rPr lang="en-US" dirty="0"/>
              <a:t> het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bewerkingen</a:t>
            </a:r>
            <a:r>
              <a:rPr lang="en-US" dirty="0"/>
              <a:t> (|T|) </a:t>
            </a:r>
            <a:r>
              <a:rPr lang="en-US" dirty="0" err="1"/>
              <a:t>gelijk</a:t>
            </a:r>
            <a:r>
              <a:rPr lang="en-US" dirty="0"/>
              <a:t> is </a:t>
            </a:r>
            <a:r>
              <a:rPr lang="en-US" dirty="0" err="1"/>
              <a:t>aan</a:t>
            </a:r>
            <a:r>
              <a:rPr lang="en-US" dirty="0"/>
              <a:t> 0</a:t>
            </a:r>
          </a:p>
        </p:txBody>
      </p:sp>
      <p:pic>
        <p:nvPicPr>
          <p:cNvPr id="4" name="Picture 3" descr="A group of black letters&#10;&#10;AI-generated content may be incorrect.">
            <a:extLst>
              <a:ext uri="{FF2B5EF4-FFF2-40B4-BE49-F238E27FC236}">
                <a16:creationId xmlns:a16="http://schemas.microsoft.com/office/drawing/2014/main" id="{8ACA1E39-9C68-C948-69D3-177694FE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2210330"/>
            <a:ext cx="46958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26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09F6-700F-75D9-08F8-6214A5E8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Basisinductie</a:t>
            </a:r>
            <a:r>
              <a:rPr lang="en-US" dirty="0"/>
              <a:t> : </a:t>
            </a:r>
            <a:r>
              <a:rPr lang="en-US" dirty="0" err="1"/>
              <a:t>wiskundig</a:t>
            </a:r>
          </a:p>
        </p:txBody>
      </p:sp>
      <p:pic>
        <p:nvPicPr>
          <p:cNvPr id="4" name="Content Placeholder 3" descr="A white text with black letters&#10;&#10;AI-generated content may be incorrect.">
            <a:extLst>
              <a:ext uri="{FF2B5EF4-FFF2-40B4-BE49-F238E27FC236}">
                <a16:creationId xmlns:a16="http://schemas.microsoft.com/office/drawing/2014/main" id="{06C33B8A-EB61-F0F4-019A-BCA3D8730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93" y="1267568"/>
            <a:ext cx="6533861" cy="5070078"/>
          </a:xfrm>
        </p:spPr>
      </p:pic>
    </p:spTree>
    <p:extLst>
      <p:ext uri="{BB962C8B-B14F-4D97-AF65-F5344CB8AC3E}">
        <p14:creationId xmlns:p14="http://schemas.microsoft.com/office/powerpoint/2010/main" val="317430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6AFFC-DC34-B5DA-D712-7B8D58F0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en-US" dirty="0" err="1"/>
              <a:t>Bewijs</a:t>
            </a:r>
            <a:r>
              <a:rPr lang="en-US" dirty="0"/>
              <a:t> </a:t>
            </a:r>
            <a:r>
              <a:rPr lang="en-US" dirty="0" err="1"/>
              <a:t>deel</a:t>
            </a:r>
            <a:r>
              <a:rPr lang="en-US" dirty="0"/>
              <a:t> 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0E638-B033-D153-036B-E5D4FF30A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8" y="2441274"/>
            <a:ext cx="5173647" cy="23962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CA76-E1D6-C0E9-87FD-4CCD973C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482" y="687028"/>
            <a:ext cx="5385816" cy="381794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800" dirty="0">
                <a:ea typeface="+mn-lt"/>
                <a:cs typeface="+mn-lt"/>
              </a:rPr>
              <a:t>De </a:t>
            </a:r>
            <a:r>
              <a:rPr lang="en-US" sz="1800" dirty="0" err="1">
                <a:ea typeface="+mn-lt"/>
                <a:cs typeface="+mn-lt"/>
              </a:rPr>
              <a:t>expressie</a:t>
            </a:r>
            <a:r>
              <a:rPr lang="en-US" sz="1800" dirty="0">
                <a:ea typeface="+mn-lt"/>
                <a:cs typeface="+mn-lt"/>
              </a:rPr>
              <a:t> is R + S </a:t>
            </a:r>
            <a:r>
              <a:rPr lang="en-US" sz="1800" dirty="0" err="1">
                <a:ea typeface="+mn-lt"/>
                <a:cs typeface="+mn-lt"/>
              </a:rPr>
              <a:t>voor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enkele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kleinere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expressies</a:t>
            </a:r>
            <a:r>
              <a:rPr lang="en-US" sz="1800" dirty="0">
                <a:ea typeface="+mn-lt"/>
                <a:cs typeface="+mn-lt"/>
              </a:rPr>
              <a:t> R </a:t>
            </a:r>
            <a:r>
              <a:rPr lang="en-US" sz="1800" dirty="0" err="1">
                <a:ea typeface="+mn-lt"/>
                <a:cs typeface="+mn-lt"/>
              </a:rPr>
              <a:t>en</a:t>
            </a:r>
            <a:r>
              <a:rPr lang="en-US" sz="1800" dirty="0">
                <a:ea typeface="+mn-lt"/>
                <a:cs typeface="+mn-lt"/>
              </a:rPr>
              <a:t> S. Als in de </a:t>
            </a:r>
            <a:r>
              <a:rPr lang="en-US" sz="1800" dirty="0" err="1">
                <a:ea typeface="+mn-lt"/>
                <a:cs typeface="+mn-lt"/>
              </a:rPr>
              <a:t>afbeelding</a:t>
            </a:r>
            <a:endParaRPr lang="en-US" sz="1800" dirty="0" err="1"/>
          </a:p>
          <a:p>
            <a:pPr>
              <a:lnSpc>
                <a:spcPct val="110000"/>
              </a:lnSpc>
              <a:buNone/>
            </a:pPr>
            <a:r>
              <a:rPr lang="en-US" sz="1800" dirty="0">
                <a:ea typeface="+mn-lt"/>
                <a:cs typeface="+mn-lt"/>
              </a:rPr>
              <a:t>Dat </a:t>
            </a:r>
            <a:r>
              <a:rPr lang="en-US" sz="1800" dirty="0" err="1">
                <a:ea typeface="+mn-lt"/>
                <a:cs typeface="+mn-lt"/>
              </a:rPr>
              <a:t>wil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zeggen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beginnend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bij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nieuwe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begintoestand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kunnen</a:t>
            </a:r>
            <a:r>
              <a:rPr lang="en-US" sz="1800" dirty="0">
                <a:ea typeface="+mn-lt"/>
                <a:cs typeface="+mn-lt"/>
              </a:rPr>
              <a:t> we </a:t>
            </a:r>
            <a:r>
              <a:rPr lang="en-US" sz="1800" dirty="0" err="1">
                <a:ea typeface="+mn-lt"/>
                <a:cs typeface="+mn-lt"/>
              </a:rPr>
              <a:t>naar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begintoestand</a:t>
            </a:r>
            <a:r>
              <a:rPr lang="en-US" sz="1800" dirty="0">
                <a:ea typeface="+mn-lt"/>
                <a:cs typeface="+mn-lt"/>
              </a:rPr>
              <a:t> van </a:t>
            </a:r>
            <a:r>
              <a:rPr lang="en-US" sz="1800" dirty="0" err="1">
                <a:ea typeface="+mn-lt"/>
                <a:cs typeface="+mn-lt"/>
              </a:rPr>
              <a:t>ofwel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automaat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voor</a:t>
            </a:r>
            <a:r>
              <a:rPr lang="en-US" sz="1800" dirty="0">
                <a:ea typeface="+mn-lt"/>
                <a:cs typeface="+mn-lt"/>
              </a:rPr>
              <a:t> R of de </a:t>
            </a:r>
            <a:r>
              <a:rPr lang="en-US" sz="1800" dirty="0" err="1">
                <a:ea typeface="+mn-lt"/>
                <a:cs typeface="+mn-lt"/>
              </a:rPr>
              <a:t>automaat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voor</a:t>
            </a:r>
            <a:r>
              <a:rPr lang="en-US" sz="1800" dirty="0">
                <a:ea typeface="+mn-lt"/>
                <a:cs typeface="+mn-lt"/>
              </a:rPr>
              <a:t> S </a:t>
            </a:r>
            <a:r>
              <a:rPr lang="en-US" sz="1800" dirty="0" err="1">
                <a:ea typeface="+mn-lt"/>
                <a:cs typeface="+mn-lt"/>
              </a:rPr>
              <a:t>gaan</a:t>
            </a:r>
            <a:r>
              <a:rPr lang="en-US" sz="1800" dirty="0">
                <a:ea typeface="+mn-lt"/>
                <a:cs typeface="+mn-lt"/>
              </a:rPr>
              <a:t>. </a:t>
            </a:r>
            <a:r>
              <a:rPr lang="en-US" sz="1800" dirty="0" err="1">
                <a:ea typeface="+mn-lt"/>
                <a:cs typeface="+mn-lt"/>
              </a:rPr>
              <a:t>Vervolgens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bereiken</a:t>
            </a:r>
            <a:r>
              <a:rPr lang="en-US" sz="1800" dirty="0">
                <a:ea typeface="+mn-lt"/>
                <a:cs typeface="+mn-lt"/>
              </a:rPr>
              <a:t> we de </a:t>
            </a:r>
            <a:r>
              <a:rPr lang="en-US" sz="1800" dirty="0" err="1">
                <a:ea typeface="+mn-lt"/>
                <a:cs typeface="+mn-lt"/>
              </a:rPr>
              <a:t>accepterende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toestand</a:t>
            </a:r>
            <a:r>
              <a:rPr lang="en-US" sz="1800" dirty="0">
                <a:ea typeface="+mn-lt"/>
                <a:cs typeface="+mn-lt"/>
              </a:rPr>
              <a:t> van </a:t>
            </a:r>
            <a:r>
              <a:rPr lang="en-US" sz="1800" dirty="0" err="1">
                <a:ea typeface="+mn-lt"/>
                <a:cs typeface="+mn-lt"/>
              </a:rPr>
              <a:t>een</a:t>
            </a:r>
            <a:r>
              <a:rPr lang="en-US" sz="1800" dirty="0">
                <a:ea typeface="+mn-lt"/>
                <a:cs typeface="+mn-lt"/>
              </a:rPr>
              <a:t> van </a:t>
            </a:r>
            <a:r>
              <a:rPr lang="en-US" sz="1800" dirty="0" err="1">
                <a:ea typeface="+mn-lt"/>
                <a:cs typeface="+mn-lt"/>
              </a:rPr>
              <a:t>deze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automaten</a:t>
            </a:r>
            <a:r>
              <a:rPr lang="en-US" sz="1800" dirty="0">
                <a:ea typeface="+mn-lt"/>
                <a:cs typeface="+mn-lt"/>
              </a:rPr>
              <a:t> door </a:t>
            </a:r>
            <a:r>
              <a:rPr lang="en-US" sz="1800" dirty="0" err="1">
                <a:ea typeface="+mn-lt"/>
                <a:cs typeface="+mn-lt"/>
              </a:rPr>
              <a:t>een</a:t>
            </a:r>
            <a:r>
              <a:rPr lang="en-US" sz="1800" dirty="0">
                <a:ea typeface="+mn-lt"/>
                <a:cs typeface="+mn-lt"/>
              </a:rPr>
              <a:t> pad </a:t>
            </a:r>
            <a:r>
              <a:rPr lang="en-US" sz="1800" dirty="0" err="1">
                <a:ea typeface="+mn-lt"/>
                <a:cs typeface="+mn-lt"/>
              </a:rPr>
              <a:t>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volgen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gelabeld</a:t>
            </a:r>
            <a:r>
              <a:rPr lang="en-US" sz="1800" dirty="0">
                <a:ea typeface="+mn-lt"/>
                <a:cs typeface="+mn-lt"/>
              </a:rPr>
              <a:t> is met </a:t>
            </a:r>
            <a:r>
              <a:rPr lang="en-US" sz="1800" dirty="0" err="1">
                <a:ea typeface="+mn-lt"/>
                <a:cs typeface="+mn-lt"/>
              </a:rPr>
              <a:t>een</a:t>
            </a:r>
            <a:r>
              <a:rPr lang="en-US" sz="1800" dirty="0">
                <a:ea typeface="+mn-lt"/>
                <a:cs typeface="+mn-lt"/>
              </a:rPr>
              <a:t> string </a:t>
            </a:r>
            <a:r>
              <a:rPr lang="en-US" sz="1800" dirty="0" err="1">
                <a:ea typeface="+mn-lt"/>
                <a:cs typeface="+mn-lt"/>
              </a:rPr>
              <a:t>uit</a:t>
            </a:r>
            <a:r>
              <a:rPr lang="en-US" sz="1800" dirty="0">
                <a:ea typeface="+mn-lt"/>
                <a:cs typeface="+mn-lt"/>
              </a:rPr>
              <a:t> L(R) of L(S).</a:t>
            </a:r>
            <a:endParaRPr lang="en-US" sz="1800" dirty="0"/>
          </a:p>
          <a:p>
            <a:pPr>
              <a:lnSpc>
                <a:spcPct val="110000"/>
              </a:lnSpc>
              <a:buNone/>
            </a:pPr>
            <a:r>
              <a:rPr lang="en-US" sz="1800" dirty="0" err="1">
                <a:ea typeface="+mn-lt"/>
                <a:cs typeface="+mn-lt"/>
              </a:rPr>
              <a:t>Zodra</a:t>
            </a:r>
            <a:r>
              <a:rPr lang="en-US" sz="1800" dirty="0">
                <a:ea typeface="+mn-lt"/>
                <a:cs typeface="+mn-lt"/>
              </a:rPr>
              <a:t> we de </a:t>
            </a:r>
            <a:r>
              <a:rPr lang="en-US" sz="1800" dirty="0" err="1">
                <a:ea typeface="+mn-lt"/>
                <a:cs typeface="+mn-lt"/>
              </a:rPr>
              <a:t>accepterende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toestand</a:t>
            </a:r>
            <a:r>
              <a:rPr lang="en-US" sz="1800" dirty="0">
                <a:ea typeface="+mn-lt"/>
                <a:cs typeface="+mn-lt"/>
              </a:rPr>
              <a:t> van de </a:t>
            </a:r>
            <a:r>
              <a:rPr lang="en-US" sz="1800" dirty="0" err="1">
                <a:ea typeface="+mn-lt"/>
                <a:cs typeface="+mn-lt"/>
              </a:rPr>
              <a:t>automaat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voor</a:t>
            </a:r>
            <a:r>
              <a:rPr lang="en-US" sz="1800" dirty="0">
                <a:ea typeface="+mn-lt"/>
                <a:cs typeface="+mn-lt"/>
              </a:rPr>
              <a:t> R of S </a:t>
            </a:r>
            <a:r>
              <a:rPr lang="en-US" sz="1800" dirty="0" err="1">
                <a:ea typeface="+mn-lt"/>
                <a:cs typeface="+mn-lt"/>
              </a:rPr>
              <a:t>bereiken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kunnen</a:t>
            </a:r>
            <a:r>
              <a:rPr lang="en-US" sz="1800" dirty="0">
                <a:ea typeface="+mn-lt"/>
                <a:cs typeface="+mn-lt"/>
              </a:rPr>
              <a:t> we </a:t>
            </a:r>
            <a:r>
              <a:rPr lang="en-US" sz="1800" dirty="0" err="1">
                <a:ea typeface="+mn-lt"/>
                <a:cs typeface="+mn-lt"/>
              </a:rPr>
              <a:t>een</a:t>
            </a:r>
            <a:r>
              <a:rPr lang="en-US" sz="1800" dirty="0">
                <a:ea typeface="+mn-lt"/>
                <a:cs typeface="+mn-lt"/>
              </a:rPr>
              <a:t> van de ε-</a:t>
            </a:r>
            <a:r>
              <a:rPr lang="en-US" sz="1800" dirty="0" err="1">
                <a:ea typeface="+mn-lt"/>
                <a:cs typeface="+mn-lt"/>
              </a:rPr>
              <a:t>bogen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volgen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naar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accepterende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toestand</a:t>
            </a:r>
            <a:r>
              <a:rPr lang="en-US" sz="1800" dirty="0">
                <a:ea typeface="+mn-lt"/>
                <a:cs typeface="+mn-lt"/>
              </a:rPr>
              <a:t> van de </a:t>
            </a:r>
            <a:r>
              <a:rPr lang="en-US" sz="1800" dirty="0" err="1">
                <a:ea typeface="+mn-lt"/>
                <a:cs typeface="+mn-lt"/>
              </a:rPr>
              <a:t>nieuwe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automaat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  <a:p>
            <a:pPr>
              <a:lnSpc>
                <a:spcPct val="110000"/>
              </a:lnSpc>
              <a:buNone/>
            </a:pPr>
            <a:r>
              <a:rPr lang="en-US" sz="1800" dirty="0">
                <a:ea typeface="+mn-lt"/>
                <a:cs typeface="+mn-lt"/>
              </a:rPr>
              <a:t>Dus de taal van de </a:t>
            </a:r>
            <a:r>
              <a:rPr lang="en-US" sz="1800" dirty="0" err="1">
                <a:ea typeface="+mn-lt"/>
                <a:cs typeface="+mn-lt"/>
              </a:rPr>
              <a:t>automaat</a:t>
            </a:r>
            <a:r>
              <a:rPr lang="en-US" sz="1800" dirty="0">
                <a:ea typeface="+mn-lt"/>
                <a:cs typeface="+mn-lt"/>
              </a:rPr>
              <a:t> op de </a:t>
            </a:r>
            <a:r>
              <a:rPr lang="en-US" sz="1800" dirty="0" err="1">
                <a:ea typeface="+mn-lt"/>
                <a:cs typeface="+mn-lt"/>
              </a:rPr>
              <a:t>afbeelding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is L(R) ∪ L(S).</a:t>
            </a:r>
            <a:endParaRPr lang="en-US" sz="1800" dirty="0"/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</p:txBody>
      </p:sp>
      <p:pic>
        <p:nvPicPr>
          <p:cNvPr id="6" name="Picture 5" descr="https://logowik.com/content/uploads/images/university-of-antwerp3433.jpg">
            <a:extLst>
              <a:ext uri="{FF2B5EF4-FFF2-40B4-BE49-F238E27FC236}">
                <a16:creationId xmlns:a16="http://schemas.microsoft.com/office/drawing/2014/main" id="{38BE2B23-C98F-4EAD-9739-C950CFAB1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3996" y="5510856"/>
            <a:ext cx="1790700" cy="13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48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0C50-D5D8-AA92-3ED0-F74D08C2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Bewijs</a:t>
            </a:r>
            <a:r>
              <a:rPr lang="en-US" dirty="0"/>
              <a:t> </a:t>
            </a:r>
            <a:r>
              <a:rPr lang="en-US" dirty="0" err="1"/>
              <a:t>deel</a:t>
            </a:r>
            <a:r>
              <a:rPr lang="en-US" dirty="0"/>
              <a:t> + : </a:t>
            </a:r>
            <a:r>
              <a:rPr lang="en-US" dirty="0" err="1"/>
              <a:t>wiskundig</a:t>
            </a:r>
          </a:p>
        </p:txBody>
      </p:sp>
      <p:pic>
        <p:nvPicPr>
          <p:cNvPr id="7" name="Content Placeholder 6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A374B810-CE00-ED3A-6BEC-EEA437E81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059" y="1114320"/>
            <a:ext cx="6625084" cy="5523916"/>
          </a:xfrm>
        </p:spPr>
      </p:pic>
      <p:pic>
        <p:nvPicPr>
          <p:cNvPr id="9" name="Picture 8" descr="A diagram of a couple of rectangular objects&#10;&#10;AI-generated content may be incorrect.">
            <a:extLst>
              <a:ext uri="{FF2B5EF4-FFF2-40B4-BE49-F238E27FC236}">
                <a16:creationId xmlns:a16="http://schemas.microsoft.com/office/drawing/2014/main" id="{86FA36C1-72D7-F64D-8A31-0E3EDD8C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105" y="200097"/>
            <a:ext cx="3963412" cy="18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8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4AAC-8B23-CA23-D36B-D3D26FA2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Bewijs</a:t>
            </a:r>
            <a:r>
              <a:rPr lang="en-US" dirty="0"/>
              <a:t> </a:t>
            </a:r>
            <a:r>
              <a:rPr lang="en-US" dirty="0" err="1"/>
              <a:t>deel</a:t>
            </a:r>
            <a:r>
              <a:rPr lang="en-US" dirty="0"/>
              <a:t>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7568-3FB0-4DE8-1306-127135F9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De </a:t>
            </a:r>
            <a:r>
              <a:rPr lang="en-US" dirty="0" err="1">
                <a:ea typeface="+mn-lt"/>
                <a:cs typeface="+mn-lt"/>
              </a:rPr>
              <a:t>expressie</a:t>
            </a:r>
            <a:r>
              <a:rPr lang="en-US" dirty="0">
                <a:ea typeface="+mn-lt"/>
                <a:cs typeface="+mn-lt"/>
              </a:rPr>
              <a:t> is RS </a:t>
            </a:r>
            <a:r>
              <a:rPr lang="en-US" dirty="0" err="1">
                <a:ea typeface="+mn-lt"/>
                <a:cs typeface="+mn-lt"/>
              </a:rPr>
              <a:t>voor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enkele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kleinere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expressies</a:t>
            </a:r>
            <a:r>
              <a:rPr lang="en-US" dirty="0">
                <a:ea typeface="+mn-lt"/>
                <a:cs typeface="+mn-lt"/>
              </a:rPr>
              <a:t> R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S. De </a:t>
            </a:r>
            <a:r>
              <a:rPr lang="en-US" dirty="0" err="1">
                <a:ea typeface="+mn-lt"/>
                <a:cs typeface="+mn-lt"/>
              </a:rPr>
              <a:t>automaat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voor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concatenatie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wordt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getoond</a:t>
            </a:r>
            <a:r>
              <a:rPr lang="en-US" dirty="0">
                <a:ea typeface="+mn-lt"/>
                <a:cs typeface="+mn-lt"/>
              </a:rPr>
              <a:t> op de </a:t>
            </a:r>
            <a:r>
              <a:rPr lang="en-US" dirty="0" err="1">
                <a:ea typeface="+mn-lt"/>
                <a:cs typeface="+mn-lt"/>
              </a:rPr>
              <a:t>afbeelding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Merk op </a:t>
            </a:r>
            <a:r>
              <a:rPr lang="en-US" err="1">
                <a:ea typeface="+mn-lt"/>
                <a:cs typeface="+mn-lt"/>
              </a:rPr>
              <a:t>dat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begintoestand</a:t>
            </a:r>
            <a:r>
              <a:rPr lang="en-US" dirty="0">
                <a:ea typeface="+mn-lt"/>
                <a:cs typeface="+mn-lt"/>
              </a:rPr>
              <a:t> van de </a:t>
            </a:r>
            <a:r>
              <a:rPr lang="en-US" err="1">
                <a:ea typeface="+mn-lt"/>
                <a:cs typeface="+mn-lt"/>
              </a:rPr>
              <a:t>eerste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automaat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begintoestand</a:t>
            </a:r>
            <a:r>
              <a:rPr lang="en-US" dirty="0">
                <a:ea typeface="+mn-lt"/>
                <a:cs typeface="+mn-lt"/>
              </a:rPr>
              <a:t> van het </a:t>
            </a:r>
            <a:r>
              <a:rPr lang="en-US" err="1">
                <a:ea typeface="+mn-lt"/>
                <a:cs typeface="+mn-lt"/>
              </a:rPr>
              <a:t>geheel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wordt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accepterende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toestand</a:t>
            </a:r>
            <a:r>
              <a:rPr lang="en-US" dirty="0">
                <a:ea typeface="+mn-lt"/>
                <a:cs typeface="+mn-lt"/>
              </a:rPr>
              <a:t> van de </a:t>
            </a:r>
            <a:r>
              <a:rPr lang="en-US" err="1">
                <a:ea typeface="+mn-lt"/>
                <a:cs typeface="+mn-lt"/>
              </a:rPr>
              <a:t>tweede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automaat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accepterende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toestand</a:t>
            </a:r>
            <a:r>
              <a:rPr lang="en-US" dirty="0">
                <a:ea typeface="+mn-lt"/>
                <a:cs typeface="+mn-lt"/>
              </a:rPr>
              <a:t> van het </a:t>
            </a:r>
            <a:r>
              <a:rPr lang="en-US" err="1">
                <a:ea typeface="+mn-lt"/>
                <a:cs typeface="+mn-lt"/>
              </a:rPr>
              <a:t>geheel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wordt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Het idee is </a:t>
            </a:r>
            <a:r>
              <a:rPr lang="en-US" err="1">
                <a:ea typeface="+mn-lt"/>
                <a:cs typeface="+mn-lt"/>
              </a:rPr>
              <a:t>dat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enige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paden</a:t>
            </a:r>
            <a:r>
              <a:rPr lang="en-US" dirty="0">
                <a:ea typeface="+mn-lt"/>
                <a:cs typeface="+mn-lt"/>
              </a:rPr>
              <a:t> van de begin- </a:t>
            </a:r>
            <a:r>
              <a:rPr lang="en-US" err="1">
                <a:ea typeface="+mn-lt"/>
                <a:cs typeface="+mn-lt"/>
              </a:rPr>
              <a:t>naar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accepterende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toestand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eerst</a:t>
            </a:r>
            <a:r>
              <a:rPr lang="en-US" dirty="0">
                <a:ea typeface="+mn-lt"/>
                <a:cs typeface="+mn-lt"/>
              </a:rPr>
              <a:t> door de </a:t>
            </a:r>
            <a:r>
              <a:rPr lang="en-US" err="1">
                <a:ea typeface="+mn-lt"/>
                <a:cs typeface="+mn-lt"/>
              </a:rPr>
              <a:t>automaat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voor</a:t>
            </a:r>
            <a:r>
              <a:rPr lang="en-US" dirty="0">
                <a:ea typeface="+mn-lt"/>
                <a:cs typeface="+mn-lt"/>
              </a:rPr>
              <a:t> R </a:t>
            </a:r>
            <a:r>
              <a:rPr lang="en-US" err="1">
                <a:ea typeface="+mn-lt"/>
                <a:cs typeface="+mn-lt"/>
              </a:rPr>
              <a:t>gaan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waarbij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een</a:t>
            </a:r>
            <a:r>
              <a:rPr lang="en-US" dirty="0">
                <a:ea typeface="+mn-lt"/>
                <a:cs typeface="+mn-lt"/>
              </a:rPr>
              <a:t> pad </a:t>
            </a:r>
            <a:r>
              <a:rPr lang="en-US" err="1">
                <a:ea typeface="+mn-lt"/>
                <a:cs typeface="+mn-lt"/>
              </a:rPr>
              <a:t>gevolgd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worden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gelabeld</a:t>
            </a:r>
            <a:r>
              <a:rPr lang="en-US" dirty="0">
                <a:ea typeface="+mn-lt"/>
                <a:cs typeface="+mn-lt"/>
              </a:rPr>
              <a:t> is met </a:t>
            </a:r>
            <a:r>
              <a:rPr lang="en-US" err="1">
                <a:ea typeface="+mn-lt"/>
                <a:cs typeface="+mn-lt"/>
              </a:rPr>
              <a:t>een</a:t>
            </a:r>
            <a:r>
              <a:rPr lang="en-US" dirty="0">
                <a:ea typeface="+mn-lt"/>
                <a:cs typeface="+mn-lt"/>
              </a:rPr>
              <a:t> string </a:t>
            </a:r>
            <a:r>
              <a:rPr lang="en-US" err="1">
                <a:ea typeface="+mn-lt"/>
                <a:cs typeface="+mn-lt"/>
              </a:rPr>
              <a:t>uit</a:t>
            </a:r>
            <a:r>
              <a:rPr lang="en-US" dirty="0">
                <a:ea typeface="+mn-lt"/>
                <a:cs typeface="+mn-lt"/>
              </a:rPr>
              <a:t> L(R),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vervolgens</a:t>
            </a:r>
            <a:r>
              <a:rPr lang="en-US" dirty="0">
                <a:ea typeface="+mn-lt"/>
                <a:cs typeface="+mn-lt"/>
              </a:rPr>
              <a:t> door de </a:t>
            </a:r>
            <a:r>
              <a:rPr lang="en-US" err="1">
                <a:ea typeface="+mn-lt"/>
                <a:cs typeface="+mn-lt"/>
              </a:rPr>
              <a:t>automaat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voor</a:t>
            </a:r>
            <a:r>
              <a:rPr lang="en-US" dirty="0">
                <a:ea typeface="+mn-lt"/>
                <a:cs typeface="+mn-lt"/>
              </a:rPr>
              <a:t> S, </a:t>
            </a:r>
            <a:r>
              <a:rPr lang="en-US" err="1">
                <a:ea typeface="+mn-lt"/>
                <a:cs typeface="+mn-lt"/>
              </a:rPr>
              <a:t>waarbij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een</a:t>
            </a:r>
            <a:r>
              <a:rPr lang="en-US" dirty="0">
                <a:ea typeface="+mn-lt"/>
                <a:cs typeface="+mn-lt"/>
              </a:rPr>
              <a:t> pad </a:t>
            </a:r>
            <a:r>
              <a:rPr lang="en-US" err="1">
                <a:ea typeface="+mn-lt"/>
                <a:cs typeface="+mn-lt"/>
              </a:rPr>
              <a:t>gevolgd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wordt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gelabeld</a:t>
            </a:r>
            <a:r>
              <a:rPr lang="en-US" dirty="0">
                <a:ea typeface="+mn-lt"/>
                <a:cs typeface="+mn-lt"/>
              </a:rPr>
              <a:t> is met </a:t>
            </a:r>
            <a:r>
              <a:rPr lang="en-US" err="1">
                <a:ea typeface="+mn-lt"/>
                <a:cs typeface="+mn-lt"/>
              </a:rPr>
              <a:t>een</a:t>
            </a:r>
            <a:r>
              <a:rPr lang="en-US" dirty="0">
                <a:ea typeface="+mn-lt"/>
                <a:cs typeface="+mn-lt"/>
              </a:rPr>
              <a:t> string </a:t>
            </a:r>
            <a:r>
              <a:rPr lang="en-US" err="1">
                <a:ea typeface="+mn-lt"/>
                <a:cs typeface="+mn-lt"/>
              </a:rPr>
              <a:t>uit</a:t>
            </a:r>
            <a:r>
              <a:rPr lang="en-US" dirty="0">
                <a:ea typeface="+mn-lt"/>
                <a:cs typeface="+mn-lt"/>
              </a:rPr>
              <a:t> L(S).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Dus de </a:t>
            </a:r>
            <a:r>
              <a:rPr lang="en-US" dirty="0" err="1">
                <a:ea typeface="+mn-lt"/>
                <a:cs typeface="+mn-lt"/>
              </a:rPr>
              <a:t>paden</a:t>
            </a:r>
            <a:r>
              <a:rPr lang="en-US" dirty="0">
                <a:ea typeface="+mn-lt"/>
                <a:cs typeface="+mn-lt"/>
              </a:rPr>
              <a:t> in de </a:t>
            </a:r>
            <a:r>
              <a:rPr lang="en-US" dirty="0" err="1">
                <a:ea typeface="+mn-lt"/>
                <a:cs typeface="+mn-lt"/>
              </a:rPr>
              <a:t>automaat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zijn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allemaal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uitsluitend</a:t>
            </a:r>
            <a:r>
              <a:rPr lang="en-US" dirty="0">
                <a:ea typeface="+mn-lt"/>
                <a:cs typeface="+mn-lt"/>
              </a:rPr>
              <a:t> die </a:t>
            </a:r>
            <a:r>
              <a:rPr lang="en-US" dirty="0" err="1">
                <a:ea typeface="+mn-lt"/>
                <a:cs typeface="+mn-lt"/>
              </a:rPr>
              <a:t>welke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gelabeld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zijn</a:t>
            </a:r>
            <a:r>
              <a:rPr lang="en-US" dirty="0">
                <a:ea typeface="+mn-lt"/>
                <a:cs typeface="+mn-lt"/>
              </a:rPr>
              <a:t> met strings in L(R)L(S).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Q.E.D</a:t>
            </a:r>
          </a:p>
          <a:p>
            <a:endParaRPr lang="en-US" dirty="0"/>
          </a:p>
        </p:txBody>
      </p:sp>
      <p:pic>
        <p:nvPicPr>
          <p:cNvPr id="4" name="Picture 3" descr="A black and white diagram&#10;&#10;AI-generated content may be incorrect.">
            <a:extLst>
              <a:ext uri="{FF2B5EF4-FFF2-40B4-BE49-F238E27FC236}">
                <a16:creationId xmlns:a16="http://schemas.microsoft.com/office/drawing/2014/main" id="{87B92B9E-F7D7-99EC-97B4-ACE5F023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161" y="339916"/>
            <a:ext cx="6534149" cy="1165545"/>
          </a:xfrm>
          <a:prstGeom prst="rect">
            <a:avLst/>
          </a:prstGeom>
        </p:spPr>
      </p:pic>
      <p:pic>
        <p:nvPicPr>
          <p:cNvPr id="6" name="Picture 5" descr="https://logowik.com/content/uploads/images/university-of-antwerp3433.jpg">
            <a:extLst>
              <a:ext uri="{FF2B5EF4-FFF2-40B4-BE49-F238E27FC236}">
                <a16:creationId xmlns:a16="http://schemas.microsoft.com/office/drawing/2014/main" id="{31E326A9-68CB-9CF1-3DD5-611C837F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996" y="5510856"/>
            <a:ext cx="1790700" cy="13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6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0F258CDA-F852-6B8D-F175-E89994D8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0" y="1839384"/>
            <a:ext cx="9138708" cy="43264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02A74F-4EA8-EDD8-B345-1E5A4F50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Bewijs</a:t>
            </a:r>
            <a:r>
              <a:rPr lang="en-US" dirty="0"/>
              <a:t> </a:t>
            </a:r>
            <a:r>
              <a:rPr lang="en-US" dirty="0" err="1"/>
              <a:t>deel</a:t>
            </a:r>
            <a:r>
              <a:rPr lang="en-US" dirty="0"/>
              <a:t> . : </a:t>
            </a:r>
            <a:r>
              <a:rPr lang="en-US" dirty="0" err="1"/>
              <a:t>wiskundig</a:t>
            </a:r>
          </a:p>
        </p:txBody>
      </p:sp>
      <p:pic>
        <p:nvPicPr>
          <p:cNvPr id="6" name="Picture 5" descr="A black and white diagram&#10;&#10;AI-generated content may be incorrect.">
            <a:extLst>
              <a:ext uri="{FF2B5EF4-FFF2-40B4-BE49-F238E27FC236}">
                <a16:creationId xmlns:a16="http://schemas.microsoft.com/office/drawing/2014/main" id="{B8566735-B4D0-AE31-49F9-FDB3B8B80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831" y="1310685"/>
            <a:ext cx="6534149" cy="1165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4E56C4-2540-8487-87E6-146F582420D8}"/>
              </a:ext>
            </a:extLst>
          </p:cNvPr>
          <p:cNvSpPr txBox="1"/>
          <p:nvPr/>
        </p:nvSpPr>
        <p:spPr>
          <a:xfrm>
            <a:off x="5033433" y="130963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7865E-9D5F-E0AF-6E8F-E6D314E5BF04}"/>
              </a:ext>
            </a:extLst>
          </p:cNvPr>
          <p:cNvSpPr txBox="1"/>
          <p:nvPr/>
        </p:nvSpPr>
        <p:spPr>
          <a:xfrm>
            <a:off x="6553199" y="229177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w</a:t>
            </a:r>
            <a:r>
              <a:rPr lang="en-US" baseline="-25000"/>
              <a:t>1</a:t>
            </a:r>
            <a:endParaRPr lang="en-US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E521D-0BDF-5FE5-8B4E-9E4B1313DBA2}"/>
              </a:ext>
            </a:extLst>
          </p:cNvPr>
          <p:cNvSpPr txBox="1"/>
          <p:nvPr/>
        </p:nvSpPr>
        <p:spPr>
          <a:xfrm>
            <a:off x="9745132" y="229177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78EB1-7580-EBFD-C9BB-D7AB77437802}"/>
              </a:ext>
            </a:extLst>
          </p:cNvPr>
          <p:cNvSpPr txBox="1"/>
          <p:nvPr/>
        </p:nvSpPr>
        <p:spPr>
          <a:xfrm>
            <a:off x="7505698" y="149590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</a:t>
            </a:r>
            <a:r>
              <a:rPr lang="en-US" baseline="-2500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8A65C-E4D4-BC6E-646D-0F961048236B}"/>
              </a:ext>
            </a:extLst>
          </p:cNvPr>
          <p:cNvSpPr txBox="1"/>
          <p:nvPr/>
        </p:nvSpPr>
        <p:spPr>
          <a:xfrm>
            <a:off x="10248898" y="2037771"/>
            <a:ext cx="10414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S</a:t>
            </a:r>
            <a:r>
              <a:rPr lang="en-US" dirty="0"/>
              <a:t> = F</a:t>
            </a:r>
            <a:r>
              <a:rPr lang="en-US" baseline="-25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5031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VanillaVTI</vt:lpstr>
      <vt:lpstr>PAL-clip 3 </vt:lpstr>
      <vt:lpstr>Theorema 3.7</vt:lpstr>
      <vt:lpstr>Basisgeval</vt:lpstr>
      <vt:lpstr>Basisgeval : wiskundig</vt:lpstr>
      <vt:lpstr>Basisinductie : wiskundig</vt:lpstr>
      <vt:lpstr>Bewijs deel +</vt:lpstr>
      <vt:lpstr>Bewijs deel + : wiskundig</vt:lpstr>
      <vt:lpstr>Bewijs deel .</vt:lpstr>
      <vt:lpstr>Bewijs deel . : wiskundig</vt:lpstr>
      <vt:lpstr>8 vragen over dit bewijs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467</cp:revision>
  <dcterms:created xsi:type="dcterms:W3CDTF">2025-02-23T09:21:20Z</dcterms:created>
  <dcterms:modified xsi:type="dcterms:W3CDTF">2025-05-16T09:57:37Z</dcterms:modified>
</cp:coreProperties>
</file>