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80" r:id="rId9"/>
    <p:sldId id="264" r:id="rId10"/>
    <p:sldId id="265" r:id="rId11"/>
    <p:sldId id="272" r:id="rId12"/>
    <p:sldId id="281" r:id="rId13"/>
    <p:sldId id="290" r:id="rId14"/>
    <p:sldId id="291" r:id="rId15"/>
    <p:sldId id="284" r:id="rId16"/>
    <p:sldId id="285" r:id="rId17"/>
    <p:sldId id="292" r:id="rId18"/>
    <p:sldId id="287" r:id="rId19"/>
    <p:sldId id="288" r:id="rId20"/>
    <p:sldId id="289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B6D72-0460-3F4D-8D42-BD6AADA85AAA}" v="12" dt="2025-05-16T09:56:36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9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12E9E-0882-B45B-2DE2-47178489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147" y="569627"/>
            <a:ext cx="7382605" cy="4328436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PAL-clip 2 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342" y="5062309"/>
            <a:ext cx="7353411" cy="101410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2000" dirty="0"/>
              <a:t>"Expert": </a:t>
            </a:r>
            <a:r>
              <a:rPr lang="en-US" sz="2000" dirty="0" err="1"/>
              <a:t>CouldBeMathijs</a:t>
            </a:r>
            <a:br>
              <a:rPr lang="en-US" sz="2000" dirty="0"/>
            </a:br>
            <a:r>
              <a:rPr lang="en-US" sz="2000" dirty="0"/>
              <a:t>"Coach": ***</a:t>
            </a:r>
          </a:p>
          <a:p>
            <a:pPr algn="l"/>
            <a:r>
              <a:rPr lang="en-US" sz="2000" dirty="0"/>
              <a:t>Talen &amp; </a:t>
            </a:r>
            <a:r>
              <a:rPr lang="en-US" sz="2000" dirty="0" err="1"/>
              <a:t>Automaten</a:t>
            </a:r>
            <a:r>
              <a:rPr lang="en-US" sz="2000" dirty="0"/>
              <a:t> – prof. E. </a:t>
            </a:r>
            <a:r>
              <a:rPr lang="en-US" sz="2000" dirty="0" err="1"/>
              <a:t>Laenens</a:t>
            </a:r>
            <a:r>
              <a:rPr lang="en-US" sz="2000" dirty="0"/>
              <a:t> - 2024-2025</a:t>
            </a:r>
          </a:p>
        </p:txBody>
      </p:sp>
      <p:pic>
        <p:nvPicPr>
          <p:cNvPr id="5" name="Picture 4" descr="https://logowik.com/content/uploads/images/university-of-antwerp3433.jpg">
            <a:extLst>
              <a:ext uri="{FF2B5EF4-FFF2-40B4-BE49-F238E27FC236}">
                <a16:creationId xmlns:a16="http://schemas.microsoft.com/office/drawing/2014/main" id="{904EC8C1-42D4-5E73-F3D6-E8369113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497" y="4800145"/>
            <a:ext cx="2743199" cy="205898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FB07489-0C3B-AB55-4706-A162CE9D171B}"/>
              </a:ext>
            </a:extLst>
          </p:cNvPr>
          <p:cNvSpPr txBox="1">
            <a:spLocks/>
          </p:cNvSpPr>
          <p:nvPr/>
        </p:nvSpPr>
        <p:spPr>
          <a:xfrm>
            <a:off x="8588582" y="4513399"/>
            <a:ext cx="3563643" cy="569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Doelgroep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andere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informaticastudenten</a:t>
            </a:r>
            <a:endParaRPr lang="en-US" sz="120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9EFA-89A5-8939-2E0A-4CAC689F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L(E)</a:t>
            </a:r>
            <a:r>
              <a:rPr lang="en-US"/>
              <a:t> de taal </a:t>
            </a:r>
            <a:r>
              <a:rPr lang="en-US" err="1"/>
              <a:t>aanvaard</a:t>
            </a:r>
            <a:r>
              <a:rPr lang="en-US"/>
              <a:t> door de e-NFA </a:t>
            </a:r>
            <a:r>
              <a:rPr lang="en-US" i="1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74B1-7936-987B-EDB2-241B5E45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err="1"/>
              <a:t>Definitie</a:t>
            </a:r>
            <a:r>
              <a:rPr lang="en-US" sz="2800"/>
              <a:t>: </a:t>
            </a:r>
            <a:br>
              <a:rPr lang="en-US" sz="2800"/>
            </a:br>
            <a:r>
              <a:rPr lang="en-US" sz="2800"/>
              <a:t>De taal </a:t>
            </a:r>
            <a:r>
              <a:rPr lang="en-US" sz="2800" err="1"/>
              <a:t>aanvaard</a:t>
            </a:r>
            <a:r>
              <a:rPr lang="en-US" sz="2800"/>
              <a:t> door e-NFA E is </a:t>
            </a:r>
          </a:p>
          <a:p>
            <a:r>
              <a:rPr lang="en-US" sz="2800">
                <a:ea typeface="+mn-lt"/>
                <a:cs typeface="+mn-lt"/>
              </a:rPr>
              <a:t>De taal van </a:t>
            </a:r>
            <a:r>
              <a:rPr lang="en-US" sz="2800" err="1">
                <a:ea typeface="+mn-lt"/>
                <a:cs typeface="+mn-lt"/>
              </a:rPr>
              <a:t>een</a:t>
            </a:r>
            <a:r>
              <a:rPr lang="en-US" sz="2800">
                <a:ea typeface="+mn-lt"/>
                <a:cs typeface="+mn-lt"/>
              </a:rPr>
              <a:t> NFA is </a:t>
            </a:r>
            <a:r>
              <a:rPr lang="en-US" sz="2800" err="1">
                <a:ea typeface="+mn-lt"/>
                <a:cs typeface="+mn-lt"/>
              </a:rPr>
              <a:t>dus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verzameling</a:t>
            </a:r>
            <a:r>
              <a:rPr lang="en-US" sz="2800">
                <a:ea typeface="+mn-lt"/>
                <a:cs typeface="+mn-lt"/>
              </a:rPr>
              <a:t> van alle strings in het </a:t>
            </a:r>
            <a:r>
              <a:rPr lang="en-US" sz="2800" err="1">
                <a:ea typeface="+mn-lt"/>
                <a:cs typeface="+mn-lt"/>
              </a:rPr>
              <a:t>alfabet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waarvoor</a:t>
            </a:r>
            <a:r>
              <a:rPr lang="en-US" sz="2800">
                <a:ea typeface="+mn-lt"/>
                <a:cs typeface="+mn-lt"/>
              </a:rPr>
              <a:t> er </a:t>
            </a:r>
            <a:r>
              <a:rPr lang="en-US" sz="2800" b="1">
                <a:ea typeface="+mn-lt"/>
                <a:cs typeface="+mn-lt"/>
              </a:rPr>
              <a:t>ten </a:t>
            </a:r>
            <a:r>
              <a:rPr lang="en-US" sz="2800" b="1" err="1">
                <a:ea typeface="+mn-lt"/>
                <a:cs typeface="+mn-lt"/>
              </a:rPr>
              <a:t>minste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één</a:t>
            </a:r>
            <a:r>
              <a:rPr lang="en-US" sz="2800" b="1">
                <a:ea typeface="+mn-lt"/>
                <a:cs typeface="+mn-lt"/>
              </a:rPr>
              <a:t> pad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bestaat</a:t>
            </a:r>
            <a:r>
              <a:rPr lang="en-US" sz="2800">
                <a:ea typeface="+mn-lt"/>
                <a:cs typeface="+mn-lt"/>
              </a:rPr>
              <a:t> van de </a:t>
            </a:r>
            <a:r>
              <a:rPr lang="en-US" sz="2800" err="1">
                <a:ea typeface="+mn-lt"/>
                <a:cs typeface="+mn-lt"/>
              </a:rPr>
              <a:t>startstaat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naar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een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eindstaat</a:t>
            </a:r>
            <a:r>
              <a:rPr lang="en-US" sz="2800">
                <a:ea typeface="+mn-lt"/>
                <a:cs typeface="+mn-lt"/>
              </a:rPr>
              <a:t> (</a:t>
            </a:r>
            <a:r>
              <a:rPr lang="en-US" sz="2800" err="1">
                <a:ea typeface="+mn-lt"/>
                <a:cs typeface="+mn-lt"/>
              </a:rPr>
              <a:t>hou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bij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berekenen</a:t>
            </a:r>
            <a:r>
              <a:rPr lang="en-US" sz="2800">
                <a:ea typeface="+mn-lt"/>
                <a:cs typeface="+mn-lt"/>
              </a:rPr>
              <a:t> steeds </a:t>
            </a:r>
            <a:r>
              <a:rPr lang="en-US" sz="2800" err="1">
                <a:ea typeface="+mn-lt"/>
                <a:cs typeface="+mn-lt"/>
              </a:rPr>
              <a:t>rekening</a:t>
            </a:r>
            <a:r>
              <a:rPr lang="en-US" sz="2800">
                <a:ea typeface="+mn-lt"/>
                <a:cs typeface="+mn-lt"/>
              </a:rPr>
              <a:t> met e-closure).</a:t>
            </a:r>
            <a:endParaRPr lang="en-US"/>
          </a:p>
        </p:txBody>
      </p:sp>
      <p:pic>
        <p:nvPicPr>
          <p:cNvPr id="7" name="Picture 6" descr="https://logowik.com/content/uploads/images/university-of-antwerp3433.jpg">
            <a:extLst>
              <a:ext uri="{FF2B5EF4-FFF2-40B4-BE49-F238E27FC236}">
                <a16:creationId xmlns:a16="http://schemas.microsoft.com/office/drawing/2014/main" id="{578E56B2-548C-5845-E3D0-E0667AE55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  <p:pic>
        <p:nvPicPr>
          <p:cNvPr id="4" name="Picture 3" descr="A close-up of symbols&#10;&#10;AI-generated content may be incorrect.">
            <a:extLst>
              <a:ext uri="{FF2B5EF4-FFF2-40B4-BE49-F238E27FC236}">
                <a16:creationId xmlns:a16="http://schemas.microsoft.com/office/drawing/2014/main" id="{38B7F76E-E454-4895-946A-51236BD4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77" y="2199698"/>
            <a:ext cx="5746172" cy="6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4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2FCFD-54E6-2E61-E398-88427FE34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2F057A6-E904-E6B9-DF00-93BD894040A2}"/>
              </a:ext>
            </a:extLst>
          </p:cNvPr>
          <p:cNvSpPr txBox="1"/>
          <p:nvPr/>
        </p:nvSpPr>
        <p:spPr>
          <a:xfrm>
            <a:off x="136206" y="2783704"/>
            <a:ext cx="11914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i="1"/>
              <a:t>&lt;/Epsilon Non-</a:t>
            </a:r>
            <a:r>
              <a:rPr lang="en-US" sz="3600" i="1" err="1"/>
              <a:t>Deterministische</a:t>
            </a:r>
            <a:r>
              <a:rPr lang="en-US" sz="3600" i="1"/>
              <a:t> </a:t>
            </a:r>
            <a:r>
              <a:rPr lang="en-US" sz="3600" i="1" err="1"/>
              <a:t>Eindige</a:t>
            </a:r>
            <a:r>
              <a:rPr lang="en-US" sz="3600" i="1"/>
              <a:t> </a:t>
            </a:r>
            <a:r>
              <a:rPr lang="en-US" sz="3600" i="1" err="1"/>
              <a:t>Automaten</a:t>
            </a:r>
            <a:r>
              <a:rPr lang="en-US" sz="3600" i="1"/>
              <a:t>&gt;</a:t>
            </a:r>
          </a:p>
        </p:txBody>
      </p:sp>
      <p:pic>
        <p:nvPicPr>
          <p:cNvPr id="4" name="Picture 3" descr="https://logowik.com/content/uploads/images/university-of-antwerp3433.jpg">
            <a:extLst>
              <a:ext uri="{FF2B5EF4-FFF2-40B4-BE49-F238E27FC236}">
                <a16:creationId xmlns:a16="http://schemas.microsoft.com/office/drawing/2014/main" id="{30D1490D-8FDC-6330-0DBB-F29139CC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4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0A7190-01C3-EB5F-290B-2565AB617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F242B-68AD-4CA2-33FF-673C98FE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782" y="114638"/>
            <a:ext cx="5401526" cy="1460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Equivalentie tussen DFA en ε-NFA</a:t>
            </a:r>
          </a:p>
        </p:txBody>
      </p:sp>
      <p:pic>
        <p:nvPicPr>
          <p:cNvPr id="4" name="Content Placeholder 3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289E20C8-3CEE-9C64-C733-8056141CC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362" y="4463"/>
            <a:ext cx="5435316" cy="6728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A8DEF-15A9-3390-EA29-B0AEA7B6D79B}"/>
              </a:ext>
            </a:extLst>
          </p:cNvPr>
          <p:cNvSpPr txBox="1"/>
          <p:nvPr/>
        </p:nvSpPr>
        <p:spPr>
          <a:xfrm>
            <a:off x="6488906" y="1857374"/>
            <a:ext cx="52863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Maak van </a:t>
            </a:r>
            <a:r>
              <a:rPr lang="en-US" err="1"/>
              <a:t>elke</a:t>
            </a:r>
            <a:r>
              <a:rPr lang="en-US"/>
              <a:t> </a:t>
            </a:r>
            <a:r>
              <a:rPr lang="en-US" err="1"/>
              <a:t>relevante</a:t>
            </a:r>
            <a:r>
              <a:rPr lang="en-US"/>
              <a:t> </a:t>
            </a:r>
            <a:r>
              <a:rPr lang="en-US" err="1"/>
              <a:t>verzameling</a:t>
            </a:r>
            <a:r>
              <a:rPr lang="en-US"/>
              <a:t> van </a:t>
            </a:r>
            <a:r>
              <a:rPr lang="en-US" err="1"/>
              <a:t>toestanden</a:t>
            </a:r>
            <a:r>
              <a:rPr lang="en-US"/>
              <a:t> </a:t>
            </a:r>
            <a:r>
              <a:rPr lang="en-US" err="1"/>
              <a:t>waarin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eNFA</a:t>
            </a:r>
            <a:r>
              <a:rPr lang="en-US"/>
              <a:t> </a:t>
            </a:r>
            <a:r>
              <a:rPr lang="en-US" err="1"/>
              <a:t>zich</a:t>
            </a:r>
            <a:r>
              <a:rPr lang="en-US"/>
              <a:t> </a:t>
            </a:r>
            <a:r>
              <a:rPr lang="en-US" err="1"/>
              <a:t>gelijktijdig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bevinden</a:t>
            </a:r>
            <a:r>
              <a:rPr lang="en-US"/>
              <a:t>, 1 node in de DFA.</a:t>
            </a:r>
            <a:br>
              <a:rPr lang="en-US"/>
            </a:br>
            <a:br>
              <a:rPr lang="en-US"/>
            </a:br>
            <a:r>
              <a:rPr lang="en-US"/>
              <a:t>Hou </a:t>
            </a:r>
            <a:r>
              <a:rPr lang="en-US" err="1"/>
              <a:t>rekening</a:t>
            </a:r>
            <a:r>
              <a:rPr lang="en-US"/>
              <a:t> met de e-closure, </a:t>
            </a:r>
            <a:r>
              <a:rPr lang="en-US" err="1"/>
              <a:t>tijdens</a:t>
            </a:r>
            <a:r>
              <a:rPr lang="en-US"/>
              <a:t> het </a:t>
            </a:r>
            <a:r>
              <a:rPr lang="en-US" err="1"/>
              <a:t>bouwen</a:t>
            </a:r>
            <a:r>
              <a:rPr lang="en-US"/>
              <a:t> van de DFA</a:t>
            </a:r>
          </a:p>
        </p:txBody>
      </p:sp>
      <p:pic>
        <p:nvPicPr>
          <p:cNvPr id="7" name="Picture 6" descr="https://logowik.com/content/uploads/images/university-of-antwerp3433.jpg">
            <a:extLst>
              <a:ext uri="{FF2B5EF4-FFF2-40B4-BE49-F238E27FC236}">
                <a16:creationId xmlns:a16="http://schemas.microsoft.com/office/drawing/2014/main" id="{B0992EA7-8625-0486-3E0C-CFB9E171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8D1A-D76A-35B7-201B-A2FDEF0D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r>
              <a:rPr lang="en-US" dirty="0"/>
              <a:t> 2.22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4718-2196-63A9-6EDD-654E08D4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43" y="1697244"/>
            <a:ext cx="10818171" cy="4612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+mn-lt"/>
                <a:cs typeface="+mn-lt"/>
              </a:rPr>
              <a:t>Eigenschap: Een taal L wordt </a:t>
            </a:r>
            <a:r>
              <a:rPr lang="nl-BE" dirty="0" err="1">
                <a:ea typeface="+mn-lt"/>
                <a:cs typeface="+mn-lt"/>
              </a:rPr>
              <a:t>geaccepteeerd</a:t>
            </a:r>
            <a:r>
              <a:rPr lang="nl-BE" dirty="0">
                <a:ea typeface="+mn-lt"/>
                <a:cs typeface="+mn-lt"/>
              </a:rPr>
              <a:t> door een ε-NFA E als en slechts als L geaccepteerd wordt door een DFA D.</a:t>
            </a:r>
          </a:p>
          <a:p>
            <a:r>
              <a:rPr lang="nl-BE" dirty="0">
                <a:ea typeface="+mn-lt"/>
                <a:cs typeface="+mn-lt"/>
              </a:rPr>
              <a:t>Bewijs 1 (</a:t>
            </a:r>
            <a:r>
              <a:rPr lang="nl-BE" dirty="0" err="1">
                <a:ea typeface="+mn-lt"/>
                <a:cs typeface="+mn-lt"/>
              </a:rPr>
              <a:t>Only-if</a:t>
            </a:r>
            <a:r>
              <a:rPr lang="nl-BE" dirty="0">
                <a:ea typeface="+mn-lt"/>
                <a:cs typeface="+mn-lt"/>
              </a:rPr>
              <a:t>): Stel E = (Q</a:t>
            </a:r>
            <a:r>
              <a:rPr lang="nl-BE" baseline="-25000" dirty="0">
                <a:ea typeface="+mn-lt"/>
                <a:cs typeface="+mn-lt"/>
              </a:rPr>
              <a:t>E</a:t>
            </a:r>
            <a:r>
              <a:rPr lang="nl-BE" dirty="0">
                <a:ea typeface="+mn-lt"/>
                <a:cs typeface="+mn-lt"/>
              </a:rPr>
              <a:t> , Σ, </a:t>
            </a:r>
            <a:r>
              <a:rPr lang="nl-BE" dirty="0" err="1">
                <a:ea typeface="+mn-lt"/>
                <a:cs typeface="+mn-lt"/>
              </a:rPr>
              <a:t>δ</a:t>
            </a:r>
            <a:r>
              <a:rPr lang="nl-BE" baseline="-25000" dirty="0" err="1">
                <a:ea typeface="+mn-lt"/>
                <a:cs typeface="+mn-lt"/>
              </a:rPr>
              <a:t>E</a:t>
            </a:r>
            <a:r>
              <a:rPr lang="nl-BE" dirty="0">
                <a:ea typeface="+mn-lt"/>
                <a:cs typeface="+mn-lt"/>
              </a:rPr>
              <a:t> , q</a:t>
            </a:r>
            <a:r>
              <a:rPr lang="nl-BE" baseline="-25000" dirty="0">
                <a:ea typeface="+mn-lt"/>
                <a:cs typeface="+mn-lt"/>
              </a:rPr>
              <a:t>0</a:t>
            </a:r>
            <a:r>
              <a:rPr lang="nl-BE" dirty="0">
                <a:ea typeface="+mn-lt"/>
                <a:cs typeface="+mn-lt"/>
              </a:rPr>
              <a:t>, F</a:t>
            </a:r>
            <a:r>
              <a:rPr lang="nl-BE" baseline="-25000" dirty="0">
                <a:ea typeface="+mn-lt"/>
                <a:cs typeface="+mn-lt"/>
              </a:rPr>
              <a:t>E</a:t>
            </a:r>
            <a:r>
              <a:rPr lang="nl-BE" dirty="0">
                <a:ea typeface="+mn-lt"/>
                <a:cs typeface="+mn-lt"/>
              </a:rPr>
              <a:t> ). Voer </a:t>
            </a:r>
            <a:r>
              <a:rPr lang="nl-BE" dirty="0" err="1">
                <a:ea typeface="+mn-lt"/>
                <a:cs typeface="+mn-lt"/>
              </a:rPr>
              <a:t>modified</a:t>
            </a:r>
            <a:r>
              <a:rPr lang="nl-BE" dirty="0">
                <a:ea typeface="+mn-lt"/>
                <a:cs typeface="+mn-lt"/>
              </a:rPr>
              <a:t> subset </a:t>
            </a:r>
            <a:r>
              <a:rPr lang="nl-BE" dirty="0" err="1">
                <a:ea typeface="+mn-lt"/>
                <a:cs typeface="+mn-lt"/>
              </a:rPr>
              <a:t>construction</a:t>
            </a:r>
            <a:r>
              <a:rPr lang="nl-BE" dirty="0">
                <a:ea typeface="+mn-lt"/>
                <a:cs typeface="+mn-lt"/>
              </a:rPr>
              <a:t> uit om D = (Q</a:t>
            </a:r>
            <a:r>
              <a:rPr lang="nl-BE" baseline="-25000" dirty="0">
                <a:ea typeface="+mn-lt"/>
                <a:cs typeface="+mn-lt"/>
              </a:rPr>
              <a:t>D</a:t>
            </a:r>
            <a:r>
              <a:rPr lang="nl-BE" dirty="0">
                <a:ea typeface="+mn-lt"/>
                <a:cs typeface="+mn-lt"/>
              </a:rPr>
              <a:t> , Σ, </a:t>
            </a:r>
            <a:r>
              <a:rPr lang="nl-BE" dirty="0" err="1">
                <a:ea typeface="+mn-lt"/>
                <a:cs typeface="+mn-lt"/>
              </a:rPr>
              <a:t>δ</a:t>
            </a:r>
            <a:r>
              <a:rPr lang="nl-BE" baseline="-25000" dirty="0" err="1"/>
              <a:t>D</a:t>
            </a:r>
            <a:r>
              <a:rPr lang="nl-BE" dirty="0">
                <a:ea typeface="+mn-lt"/>
                <a:cs typeface="+mn-lt"/>
              </a:rPr>
              <a:t> , </a:t>
            </a:r>
            <a:r>
              <a:rPr lang="nl-BE" dirty="0" err="1">
                <a:ea typeface="+mn-lt"/>
                <a:cs typeface="+mn-lt"/>
              </a:rPr>
              <a:t>q</a:t>
            </a:r>
            <a:r>
              <a:rPr lang="nl-BE" baseline="-25000" dirty="0" err="1">
                <a:ea typeface="+mn-lt"/>
                <a:cs typeface="+mn-lt"/>
              </a:rPr>
              <a:t>D</a:t>
            </a:r>
            <a:r>
              <a:rPr lang="nl-BE" dirty="0">
                <a:ea typeface="+mn-lt"/>
                <a:cs typeface="+mn-lt"/>
              </a:rPr>
              <a:t> , F</a:t>
            </a:r>
            <a:r>
              <a:rPr lang="nl-BE" baseline="-25000" dirty="0">
                <a:ea typeface="+mn-lt"/>
                <a:cs typeface="+mn-lt"/>
              </a:rPr>
              <a:t>D</a:t>
            </a:r>
            <a:r>
              <a:rPr lang="nl-BE" dirty="0">
                <a:ea typeface="+mn-lt"/>
                <a:cs typeface="+mn-lt"/>
              </a:rPr>
              <a:t> ) te bekomen en toon aan per inductie dat </a:t>
            </a:r>
            <a:r>
              <a:rPr lang="nl-BE" dirty="0" err="1">
                <a:ea typeface="+mn-lt"/>
                <a:cs typeface="+mn-lt"/>
              </a:rPr>
              <a:t>δ̂</a:t>
            </a:r>
            <a:r>
              <a:rPr lang="nl-BE" baseline="-25000" dirty="0" err="1">
                <a:ea typeface="+mn-lt"/>
                <a:cs typeface="+mn-lt"/>
              </a:rPr>
              <a:t>D</a:t>
            </a:r>
            <a:r>
              <a:rPr lang="nl-BE" dirty="0">
                <a:ea typeface="+mn-lt"/>
                <a:cs typeface="+mn-lt"/>
              </a:rPr>
              <a:t> (</a:t>
            </a:r>
            <a:r>
              <a:rPr lang="nl-BE" dirty="0" err="1">
                <a:ea typeface="+mn-lt"/>
                <a:cs typeface="+mn-lt"/>
              </a:rPr>
              <a:t>q</a:t>
            </a:r>
            <a:r>
              <a:rPr lang="nl-BE" baseline="-25000" dirty="0" err="1">
                <a:ea typeface="+mn-lt"/>
                <a:cs typeface="+mn-lt"/>
              </a:rPr>
              <a:t>D</a:t>
            </a:r>
            <a:r>
              <a:rPr lang="nl-BE" dirty="0">
                <a:ea typeface="+mn-lt"/>
                <a:cs typeface="+mn-lt"/>
              </a:rPr>
              <a:t> , w) = </a:t>
            </a:r>
            <a:r>
              <a:rPr lang="nl-BE" dirty="0" err="1">
                <a:ea typeface="+mn-lt"/>
                <a:cs typeface="+mn-lt"/>
              </a:rPr>
              <a:t>δ̂</a:t>
            </a:r>
            <a:r>
              <a:rPr lang="nl-BE" baseline="-25000" dirty="0" err="1">
                <a:ea typeface="+mn-lt"/>
                <a:cs typeface="+mn-lt"/>
              </a:rPr>
              <a:t>E</a:t>
            </a:r>
            <a:r>
              <a:rPr lang="nl-BE" dirty="0">
                <a:ea typeface="+mn-lt"/>
                <a:cs typeface="+mn-lt"/>
              </a:rPr>
              <a:t> (q</a:t>
            </a:r>
            <a:r>
              <a:rPr lang="nl-BE" baseline="-25000" dirty="0">
                <a:ea typeface="+mn-lt"/>
                <a:cs typeface="+mn-lt"/>
              </a:rPr>
              <a:t>0</a:t>
            </a:r>
            <a:r>
              <a:rPr lang="nl-BE" dirty="0">
                <a:ea typeface="+mn-lt"/>
                <a:cs typeface="+mn-lt"/>
              </a:rPr>
              <a:t>, w)</a:t>
            </a:r>
          </a:p>
          <a:p>
            <a:r>
              <a:rPr lang="nl-BE" dirty="0"/>
              <a:t> </a:t>
            </a:r>
          </a:p>
          <a:p>
            <a:r>
              <a:rPr lang="nl-BE" b="1" dirty="0"/>
              <a:t>Inductie Hypothese:                                                                                                                     </a:t>
            </a:r>
            <a:r>
              <a:rPr lang="nl-BE" sz="1800" dirty="0">
                <a:latin typeface="Cambria Math"/>
                <a:ea typeface="Cambria Math"/>
              </a:rPr>
              <a:t>w</a:t>
            </a:r>
            <a:br>
              <a:rPr lang="nl-BE" sz="1800" dirty="0">
                <a:latin typeface="Cambria Math"/>
                <a:ea typeface="Cambria Math"/>
              </a:rPr>
            </a:br>
            <a:r>
              <a:rPr lang="nl-BE" sz="1800" dirty="0">
                <a:latin typeface="Cambria Math"/>
                <a:ea typeface="Cambria Math"/>
              </a:rPr>
              <a:t>           Met voor alle w:|w| </a:t>
            </a:r>
            <a:r>
              <a:rPr lang="nl-BE" sz="1800" dirty="0">
                <a:latin typeface="Cambria Math"/>
                <a:ea typeface="+mn-lt"/>
                <a:cs typeface="+mn-lt"/>
              </a:rPr>
              <a:t>≤ n</a:t>
            </a:r>
            <a:endParaRPr lang="nl-BE" dirty="0">
              <a:ea typeface="Cambria Math"/>
            </a:endParaRPr>
          </a:p>
          <a:p>
            <a:endParaRPr lang="nl-BE" dirty="0">
              <a:ea typeface="+mn-lt"/>
              <a:cs typeface="+mn-lt"/>
            </a:endParaRPr>
          </a:p>
        </p:txBody>
      </p:sp>
      <p:pic>
        <p:nvPicPr>
          <p:cNvPr id="4" name="Picture 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2150B09-4AC6-59E9-CEF7-CD99B15E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1" y="3431845"/>
            <a:ext cx="628650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F74B7-3E41-77B7-DF70-84561D76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971" y="3933680"/>
            <a:ext cx="70294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764C0-97BF-9347-314D-2B54246BF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413" y="3477804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5BD8FD-BE4E-D9FA-AD66-96A8C84C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</p:spPr>
        <p:txBody>
          <a:bodyPr/>
          <a:lstStyle/>
          <a:p>
            <a:r>
              <a:rPr lang="en-US" dirty="0" err="1"/>
              <a:t>Inductie</a:t>
            </a:r>
          </a:p>
        </p:txBody>
      </p:sp>
      <p:pic>
        <p:nvPicPr>
          <p:cNvPr id="9" name="Picture 8" descr="A group of math equations&#10;&#10;AI-generated content may be incorrect.">
            <a:extLst>
              <a:ext uri="{FF2B5EF4-FFF2-40B4-BE49-F238E27FC236}">
                <a16:creationId xmlns:a16="http://schemas.microsoft.com/office/drawing/2014/main" id="{0E103B82-9E3D-19C5-F9C0-204D5487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8" y="1466850"/>
            <a:ext cx="54578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5FD5316-5B21-F3BF-A171-9B64CCAED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84583"/>
          <a:stretch/>
        </p:blipFill>
        <p:spPr>
          <a:xfrm>
            <a:off x="773381" y="1237472"/>
            <a:ext cx="10653579" cy="675735"/>
          </a:xfrm>
        </p:spPr>
      </p:pic>
      <p:pic>
        <p:nvPicPr>
          <p:cNvPr id="2" name="Picture 1" descr="A group of black text&#10;&#10;AI-generated content may be incorrect.">
            <a:extLst>
              <a:ext uri="{FF2B5EF4-FFF2-40B4-BE49-F238E27FC236}">
                <a16:creationId xmlns:a16="http://schemas.microsoft.com/office/drawing/2014/main" id="{6D1095FF-E954-690B-1D20-0BC8C1D88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33" y="1914906"/>
            <a:ext cx="5525199" cy="3721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C34077-07A4-6025-1FAE-6EF9CB25BBFD}"/>
              </a:ext>
            </a:extLst>
          </p:cNvPr>
          <p:cNvSpPr/>
          <p:nvPr/>
        </p:nvSpPr>
        <p:spPr>
          <a:xfrm>
            <a:off x="8375009" y="5438862"/>
            <a:ext cx="391486" cy="3914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9C36-C597-B1DA-EE9D-8ED4388C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vragen</a:t>
            </a:r>
            <a:r>
              <a:rPr lang="en-US" dirty="0"/>
              <a:t> over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deelbewijs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C354-0B91-B58D-B9FA-62F3D711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Welk </a:t>
            </a:r>
            <a:r>
              <a:rPr lang="en-US" i="1" dirty="0" err="1"/>
              <a:t>Theorema</a:t>
            </a:r>
            <a:r>
              <a:rPr lang="en-US" i="1" dirty="0"/>
              <a:t> </a:t>
            </a:r>
            <a:r>
              <a:rPr lang="en-US" i="1" dirty="0" err="1"/>
              <a:t>Bewijs</a:t>
            </a:r>
            <a:r>
              <a:rPr lang="en-US" i="1" dirty="0"/>
              <a:t> je?</a:t>
            </a:r>
            <a:r>
              <a:rPr lang="en-US" dirty="0"/>
              <a:t> </a:t>
            </a:r>
          </a:p>
          <a:p>
            <a:r>
              <a:rPr lang="en-US" i="1" dirty="0"/>
              <a:t>Wat </a:t>
            </a:r>
            <a:r>
              <a:rPr lang="en-US" i="1" dirty="0" err="1"/>
              <a:t>bewijs</a:t>
            </a:r>
            <a:r>
              <a:rPr lang="en-US" i="1" dirty="0"/>
              <a:t> je per </a:t>
            </a:r>
            <a:r>
              <a:rPr lang="en-US" i="1" dirty="0" err="1"/>
              <a:t>inductie</a:t>
            </a:r>
            <a:r>
              <a:rPr lang="en-US" i="1" dirty="0"/>
              <a:t>?</a:t>
            </a:r>
          </a:p>
          <a:p>
            <a:r>
              <a:rPr lang="en-US" i="1" dirty="0" err="1"/>
              <a:t>Waarop</a:t>
            </a:r>
            <a:r>
              <a:rPr lang="en-US" i="1" dirty="0"/>
              <a:t> pas je de </a:t>
            </a:r>
            <a:r>
              <a:rPr lang="en-US" i="1" dirty="0" err="1"/>
              <a:t>inductie</a:t>
            </a:r>
            <a:r>
              <a:rPr lang="en-US" i="1" dirty="0"/>
              <a:t> toe?</a:t>
            </a:r>
          </a:p>
          <a:p>
            <a:r>
              <a:rPr lang="en-US" i="1" dirty="0"/>
              <a:t>Wat is het </a:t>
            </a:r>
            <a:r>
              <a:rPr lang="en-US" i="1" err="1"/>
              <a:t>basisgeval</a:t>
            </a:r>
            <a:r>
              <a:rPr lang="en-US" i="1" dirty="0"/>
              <a:t>?</a:t>
            </a:r>
          </a:p>
          <a:p>
            <a:r>
              <a:rPr lang="en-US" i="1" dirty="0"/>
              <a:t>IH, wat is de </a:t>
            </a:r>
            <a:r>
              <a:rPr lang="en-US" i="1" err="1"/>
              <a:t>inductiehypothese</a:t>
            </a:r>
            <a:r>
              <a:rPr lang="en-US" i="1" dirty="0"/>
              <a:t>? </a:t>
            </a:r>
            <a:r>
              <a:rPr lang="en-US" i="1" err="1"/>
              <a:t>M.a.w.</a:t>
            </a:r>
            <a:r>
              <a:rPr lang="en-US" i="1" dirty="0"/>
              <a:t> </a:t>
            </a:r>
            <a:r>
              <a:rPr lang="en-US" i="1" err="1"/>
              <a:t>welke</a:t>
            </a:r>
            <a:r>
              <a:rPr lang="en-US" i="1" dirty="0"/>
              <a:t> </a:t>
            </a:r>
            <a:r>
              <a:rPr lang="en-US" i="1" err="1"/>
              <a:t>veronderstelling</a:t>
            </a:r>
            <a:r>
              <a:rPr lang="en-US" i="1" dirty="0"/>
              <a:t> ga je </a:t>
            </a:r>
            <a:r>
              <a:rPr lang="en-US" i="1" err="1"/>
              <a:t>gebruiken</a:t>
            </a:r>
            <a:r>
              <a:rPr lang="en-US" i="1" dirty="0"/>
              <a:t> om het </a:t>
            </a:r>
            <a:r>
              <a:rPr lang="en-US" i="1" err="1"/>
              <a:t>inductiegeval</a:t>
            </a:r>
            <a:r>
              <a:rPr lang="en-US" i="1" dirty="0"/>
              <a:t> </a:t>
            </a:r>
            <a:r>
              <a:rPr lang="en-US" i="1" err="1"/>
              <a:t>te</a:t>
            </a:r>
            <a:r>
              <a:rPr lang="en-US" i="1" dirty="0"/>
              <a:t> </a:t>
            </a:r>
            <a:r>
              <a:rPr lang="en-US" i="1" err="1"/>
              <a:t>bewijzen</a:t>
            </a:r>
            <a:r>
              <a:rPr lang="en-US" i="1" dirty="0"/>
              <a:t>?</a:t>
            </a:r>
          </a:p>
          <a:p>
            <a:r>
              <a:rPr lang="en-US" i="1" dirty="0"/>
              <a:t>Wat is het </a:t>
            </a:r>
            <a:r>
              <a:rPr lang="en-US" i="1" dirty="0" err="1"/>
              <a:t>inductiegeval</a:t>
            </a:r>
            <a:r>
              <a:rPr lang="en-US" i="1" dirty="0"/>
              <a:t>?</a:t>
            </a:r>
          </a:p>
          <a:p>
            <a:r>
              <a:rPr lang="en-US" i="1" dirty="0" err="1"/>
              <a:t>Waar</a:t>
            </a:r>
            <a:r>
              <a:rPr lang="en-US" i="1" dirty="0"/>
              <a:t> </a:t>
            </a:r>
            <a:r>
              <a:rPr lang="en-US" i="1" dirty="0" err="1"/>
              <a:t>gebruik</a:t>
            </a:r>
            <a:r>
              <a:rPr lang="en-US" i="1" dirty="0"/>
              <a:t> je de </a:t>
            </a:r>
            <a:r>
              <a:rPr lang="en-US" i="1" dirty="0" err="1"/>
              <a:t>inductiehypothese</a:t>
            </a:r>
            <a:r>
              <a:rPr lang="en-US" i="1" dirty="0"/>
              <a:t>?</a:t>
            </a:r>
          </a:p>
          <a:p>
            <a:r>
              <a:rPr lang="en-US" i="1" dirty="0" err="1"/>
              <a:t>Waarom</a:t>
            </a:r>
            <a:r>
              <a:rPr lang="en-US" i="1" dirty="0"/>
              <a:t> mag je de </a:t>
            </a:r>
            <a:r>
              <a:rPr lang="en-US" i="1" dirty="0" err="1"/>
              <a:t>inductiehypothese</a:t>
            </a:r>
            <a:r>
              <a:rPr lang="en-US" i="1" dirty="0"/>
              <a:t> </a:t>
            </a:r>
            <a:r>
              <a:rPr lang="en-US" i="1" dirty="0" err="1"/>
              <a:t>hier</a:t>
            </a:r>
            <a:r>
              <a:rPr lang="en-US" i="1" dirty="0"/>
              <a:t> </a:t>
            </a:r>
            <a:r>
              <a:rPr lang="en-US" i="1" dirty="0" err="1"/>
              <a:t>gebruiken</a:t>
            </a:r>
            <a:r>
              <a:rPr lang="en-US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764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EE31-E161-2CAC-5954-0E7B0C267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FA19-B93F-7C3F-E5F7-09993FB2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r>
              <a:rPr lang="en-US" dirty="0"/>
              <a:t> 2.22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67C8-4DA5-0BF0-DE76-B16315E8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43" y="1197372"/>
            <a:ext cx="10763307" cy="5514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ea typeface="+mn-lt"/>
                <a:cs typeface="+mn-lt"/>
              </a:rPr>
              <a:t>Bewijs</a:t>
            </a:r>
            <a:r>
              <a:rPr lang="en-US" b="1" dirty="0">
                <a:ea typeface="+mn-lt"/>
                <a:cs typeface="+mn-lt"/>
              </a:rPr>
              <a:t> 2 (If):</a:t>
            </a:r>
            <a:r>
              <a:rPr lang="en-US" dirty="0">
                <a:ea typeface="+mn-lt"/>
                <a:cs typeface="+mn-lt"/>
              </a:rPr>
              <a:t> Elke DFA D = (Q, Σ, </a:t>
            </a:r>
            <a:r>
              <a:rPr lang="en-US" err="1">
                <a:ea typeface="+mn-lt"/>
                <a:cs typeface="+mn-lt"/>
              </a:rPr>
              <a:t>δ</a:t>
            </a:r>
            <a:r>
              <a:rPr lang="en-US" baseline="-25000" err="1">
                <a:ea typeface="+mn-lt"/>
                <a:cs typeface="+mn-lt"/>
              </a:rPr>
              <a:t>D</a:t>
            </a:r>
            <a:r>
              <a:rPr lang="en-US" dirty="0">
                <a:ea typeface="+mn-lt"/>
                <a:cs typeface="+mn-lt"/>
              </a:rPr>
              <a:t> , q</a:t>
            </a:r>
            <a:r>
              <a:rPr lang="en-US" baseline="-25000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, F ) </a:t>
            </a:r>
            <a:r>
              <a:rPr lang="en-US" err="1">
                <a:ea typeface="+mn-lt"/>
                <a:cs typeface="+mn-lt"/>
              </a:rPr>
              <a:t>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omgezet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worden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 ε-NFA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E = (Q, Σ, </a:t>
            </a:r>
            <a:r>
              <a:rPr lang="en-US" err="1">
                <a:ea typeface="+mn-lt"/>
                <a:cs typeface="+mn-lt"/>
              </a:rPr>
              <a:t>δ</a:t>
            </a:r>
            <a:r>
              <a:rPr lang="en-US" baseline="-25000" err="1">
                <a:ea typeface="+mn-lt"/>
                <a:cs typeface="+mn-lt"/>
              </a:rPr>
              <a:t>E</a:t>
            </a:r>
            <a:r>
              <a:rPr lang="en-US" dirty="0">
                <a:ea typeface="+mn-lt"/>
                <a:cs typeface="+mn-lt"/>
              </a:rPr>
              <a:t> , q</a:t>
            </a:r>
            <a:r>
              <a:rPr lang="en-US" baseline="-25000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, F ) door </a:t>
            </a:r>
            <a:r>
              <a:rPr lang="en-US" err="1">
                <a:ea typeface="+mn-lt"/>
                <a:cs typeface="+mn-lt"/>
              </a:rPr>
              <a:t>δ</a:t>
            </a:r>
            <a:r>
              <a:rPr lang="en-US" baseline="-25000" err="1">
                <a:ea typeface="+mn-lt"/>
                <a:cs typeface="+mn-lt"/>
              </a:rPr>
              <a:t>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definiëren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voor</a:t>
            </a:r>
            <a:r>
              <a:rPr lang="en-US" dirty="0">
                <a:ea typeface="+mn-lt"/>
                <a:cs typeface="+mn-lt"/>
              </a:rPr>
              <a:t> alle </a:t>
            </a:r>
            <a:r>
              <a:rPr lang="en-US" err="1">
                <a:ea typeface="+mn-lt"/>
                <a:cs typeface="+mn-lt"/>
              </a:rPr>
              <a:t>staten</a:t>
            </a:r>
            <a:r>
              <a:rPr lang="en-US" dirty="0">
                <a:ea typeface="+mn-lt"/>
                <a:cs typeface="+mn-lt"/>
              </a:rPr>
              <a:t> q 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inputsymbolen</a:t>
            </a:r>
            <a:r>
              <a:rPr lang="en-US" dirty="0">
                <a:ea typeface="+mn-lt"/>
                <a:cs typeface="+mn-lt"/>
              </a:rPr>
              <a:t> a </a:t>
            </a:r>
            <a:r>
              <a:rPr lang="en-US" err="1">
                <a:ea typeface="+mn-lt"/>
                <a:cs typeface="+mn-lt"/>
              </a:rPr>
              <a:t>volgens</a:t>
            </a:r>
            <a:r>
              <a:rPr lang="en-US" dirty="0">
                <a:ea typeface="+mn-lt"/>
                <a:cs typeface="+mn-lt"/>
              </a:rPr>
              <a:t> de regels.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Via </a:t>
            </a:r>
            <a:r>
              <a:rPr lang="en-US" dirty="0" err="1">
                <a:ea typeface="+mn-lt"/>
                <a:cs typeface="+mn-lt"/>
              </a:rPr>
              <a:t>inductie</a:t>
            </a:r>
            <a:r>
              <a:rPr lang="en-US" dirty="0">
                <a:ea typeface="+mn-lt"/>
                <a:cs typeface="+mn-lt"/>
              </a:rPr>
              <a:t> over </a:t>
            </a:r>
            <a:r>
              <a:rPr lang="en-US" i="1" dirty="0">
                <a:ea typeface="+mn-lt"/>
                <a:cs typeface="+mn-lt"/>
              </a:rPr>
              <a:t>|w| </a:t>
            </a:r>
            <a:r>
              <a:rPr lang="en-US" dirty="0" err="1">
                <a:ea typeface="+mn-lt"/>
                <a:cs typeface="+mn-lt"/>
              </a:rPr>
              <a:t>tonen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91ECA-49BD-8FF6-BEDE-A7531204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26" y="2443353"/>
            <a:ext cx="2828925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6F421-484F-3D3D-EBC3-82563C13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" y="3952304"/>
            <a:ext cx="3200400" cy="428625"/>
          </a:xfrm>
          <a:prstGeom prst="rect">
            <a:avLst/>
          </a:prstGeom>
        </p:spPr>
      </p:pic>
      <p:pic>
        <p:nvPicPr>
          <p:cNvPr id="10" name="Picture 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B5DEDCF6-4CB4-BC14-F7C7-72067AFCE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45" y="4743069"/>
            <a:ext cx="6429375" cy="590550"/>
          </a:xfrm>
          <a:prstGeom prst="rect">
            <a:avLst/>
          </a:prstGeom>
        </p:spPr>
      </p:pic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DB73E41-2223-CD93-FB64-BD0C24478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16" y="5818941"/>
            <a:ext cx="10832592" cy="840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46663-50B9-833A-1823-9465A7670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370" y="4876800"/>
            <a:ext cx="14859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26248E-7CE7-1F8F-9228-DBEA5D717F3E}"/>
              </a:ext>
            </a:extLst>
          </p:cNvPr>
          <p:cNvSpPr txBox="1"/>
          <p:nvPr/>
        </p:nvSpPr>
        <p:spPr>
          <a:xfrm>
            <a:off x="7528560" y="591312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4A24D-F94E-6C75-9495-34B6876C63B7}"/>
              </a:ext>
            </a:extLst>
          </p:cNvPr>
          <p:cNvSpPr txBox="1"/>
          <p:nvPr/>
        </p:nvSpPr>
        <p:spPr>
          <a:xfrm>
            <a:off x="8630920" y="591311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9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210342-C3F4-5EAC-3A4D-4770C07F3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27F3A247-CC75-6564-EAD0-6CF1FD8C6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542" y="110252"/>
            <a:ext cx="5942829" cy="6265148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CAF58B-5555-6210-AF35-C60AF81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</p:spPr>
        <p:txBody>
          <a:bodyPr/>
          <a:lstStyle/>
          <a:p>
            <a:r>
              <a:rPr lang="en-US" dirty="0" err="1"/>
              <a:t>Inductie</a:t>
            </a:r>
          </a:p>
        </p:txBody>
      </p:sp>
    </p:spTree>
    <p:extLst>
      <p:ext uri="{BB962C8B-B14F-4D97-AF65-F5344CB8AC3E}">
        <p14:creationId xmlns:p14="http://schemas.microsoft.com/office/powerpoint/2010/main" val="17583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B8C82124-103A-3EB5-3877-13D7FC0D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44" b="80801"/>
          <a:stretch/>
        </p:blipFill>
        <p:spPr>
          <a:xfrm>
            <a:off x="366712" y="1271587"/>
            <a:ext cx="11463663" cy="828408"/>
          </a:xfrm>
          <a:prstGeom prst="rect">
            <a:avLst/>
          </a:prstGeom>
        </p:spPr>
      </p:pic>
      <p:pic>
        <p:nvPicPr>
          <p:cNvPr id="2" name="Picture 1" descr="A group of black text&#10;&#10;AI-generated content may be incorrect.">
            <a:extLst>
              <a:ext uri="{FF2B5EF4-FFF2-40B4-BE49-F238E27FC236}">
                <a16:creationId xmlns:a16="http://schemas.microsoft.com/office/drawing/2014/main" id="{4B05930D-6E64-536F-C4DF-F245BCA1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35" y="2101850"/>
            <a:ext cx="615569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AB990-1FE2-C35F-9AC9-EC3D2F62D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C2EDBF-1141-F41C-E816-FFFB400B2B6F}"/>
              </a:ext>
            </a:extLst>
          </p:cNvPr>
          <p:cNvSpPr txBox="1"/>
          <p:nvPr/>
        </p:nvSpPr>
        <p:spPr>
          <a:xfrm>
            <a:off x="2066324" y="3205893"/>
            <a:ext cx="80566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>
                <a:latin typeface="Cambria Math"/>
                <a:ea typeface="Cambria Math"/>
              </a:rPr>
              <a:t>E = (Q, </a:t>
            </a:r>
            <a:r>
              <a:rPr lang="nl-BE" sz="7200">
                <a:latin typeface="Cambria Math"/>
                <a:ea typeface="Cambria Math"/>
              </a:rPr>
              <a:t>Σ, δ, q</a:t>
            </a:r>
            <a:r>
              <a:rPr lang="nl-BE" sz="7200" baseline="-25000">
                <a:latin typeface="Cambria Math"/>
                <a:ea typeface="Cambria Math"/>
              </a:rPr>
              <a:t>0</a:t>
            </a:r>
            <a:r>
              <a:rPr lang="en-US" sz="720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E114A-0ADE-3D84-DF1B-3AEECEA7A004}"/>
              </a:ext>
            </a:extLst>
          </p:cNvPr>
          <p:cNvSpPr txBox="1"/>
          <p:nvPr/>
        </p:nvSpPr>
        <p:spPr>
          <a:xfrm>
            <a:off x="130433" y="1894704"/>
            <a:ext cx="11914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i="1"/>
              <a:t>&lt; Epsilon Non-</a:t>
            </a:r>
            <a:r>
              <a:rPr lang="en-US" sz="3600" i="1" err="1"/>
              <a:t>Deterministische</a:t>
            </a:r>
            <a:r>
              <a:rPr lang="en-US" sz="3600" i="1"/>
              <a:t> </a:t>
            </a:r>
            <a:r>
              <a:rPr lang="en-US" sz="3600" i="1" err="1"/>
              <a:t>Eindige</a:t>
            </a:r>
            <a:r>
              <a:rPr lang="en-US" sz="3600" i="1"/>
              <a:t> </a:t>
            </a:r>
            <a:r>
              <a:rPr lang="en-US" sz="3600" i="1" err="1"/>
              <a:t>Automaten</a:t>
            </a:r>
            <a:r>
              <a:rPr lang="en-US" sz="3600" i="1"/>
              <a:t>&gt;</a:t>
            </a:r>
          </a:p>
        </p:txBody>
      </p:sp>
      <p:pic>
        <p:nvPicPr>
          <p:cNvPr id="4" name="Picture 3" descr="https://logowik.com/content/uploads/images/university-of-antwerp3433.jpg">
            <a:extLst>
              <a:ext uri="{FF2B5EF4-FFF2-40B4-BE49-F238E27FC236}">
                <a16:creationId xmlns:a16="http://schemas.microsoft.com/office/drawing/2014/main" id="{AE2C0FE1-6CC1-49A6-7DFE-BAEE1A43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7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4C577-18BC-316B-F36A-1C682C10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CB8C-78D6-915C-4596-F03A3E5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vragen</a:t>
            </a:r>
            <a:r>
              <a:rPr lang="en-US" dirty="0"/>
              <a:t> over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deelbewijs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EECD-C639-5E21-E6D6-E9FD3938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Welk </a:t>
            </a:r>
            <a:r>
              <a:rPr lang="en-US" i="1" dirty="0" err="1"/>
              <a:t>Theorema</a:t>
            </a:r>
            <a:r>
              <a:rPr lang="en-US" i="1" dirty="0"/>
              <a:t> </a:t>
            </a:r>
            <a:r>
              <a:rPr lang="en-US" i="1" dirty="0" err="1"/>
              <a:t>Bewijs</a:t>
            </a:r>
            <a:r>
              <a:rPr lang="en-US" i="1" dirty="0"/>
              <a:t> je?</a:t>
            </a:r>
            <a:r>
              <a:rPr lang="en-US" dirty="0"/>
              <a:t> </a:t>
            </a:r>
          </a:p>
          <a:p>
            <a:r>
              <a:rPr lang="en-US" i="1" dirty="0"/>
              <a:t>Wat </a:t>
            </a:r>
            <a:r>
              <a:rPr lang="en-US" i="1" dirty="0" err="1"/>
              <a:t>bewijs</a:t>
            </a:r>
            <a:r>
              <a:rPr lang="en-US" i="1" dirty="0"/>
              <a:t> je per </a:t>
            </a:r>
            <a:r>
              <a:rPr lang="en-US" i="1" dirty="0" err="1"/>
              <a:t>inductie</a:t>
            </a:r>
            <a:r>
              <a:rPr lang="en-US" i="1" dirty="0"/>
              <a:t>?</a:t>
            </a:r>
          </a:p>
          <a:p>
            <a:r>
              <a:rPr lang="en-US" i="1" dirty="0" err="1"/>
              <a:t>Waarop</a:t>
            </a:r>
            <a:r>
              <a:rPr lang="en-US" i="1" dirty="0"/>
              <a:t> pas je de </a:t>
            </a:r>
            <a:r>
              <a:rPr lang="en-US" i="1" dirty="0" err="1"/>
              <a:t>inductie</a:t>
            </a:r>
            <a:r>
              <a:rPr lang="en-US" i="1" dirty="0"/>
              <a:t> toe?</a:t>
            </a:r>
          </a:p>
          <a:p>
            <a:r>
              <a:rPr lang="en-US" i="1" dirty="0"/>
              <a:t>Wat is het </a:t>
            </a:r>
            <a:r>
              <a:rPr lang="en-US" i="1" err="1"/>
              <a:t>basisgeval</a:t>
            </a:r>
            <a:r>
              <a:rPr lang="en-US" i="1" dirty="0"/>
              <a:t>?</a:t>
            </a:r>
          </a:p>
          <a:p>
            <a:r>
              <a:rPr lang="en-US" i="1" dirty="0"/>
              <a:t>IH, wat is de </a:t>
            </a:r>
            <a:r>
              <a:rPr lang="en-US" i="1" err="1"/>
              <a:t>inductiehypothese</a:t>
            </a:r>
            <a:r>
              <a:rPr lang="en-US" i="1" dirty="0"/>
              <a:t>? </a:t>
            </a:r>
            <a:r>
              <a:rPr lang="en-US" i="1" err="1"/>
              <a:t>M.a.w.</a:t>
            </a:r>
            <a:r>
              <a:rPr lang="en-US" i="1" dirty="0"/>
              <a:t> </a:t>
            </a:r>
            <a:r>
              <a:rPr lang="en-US" i="1" err="1"/>
              <a:t>welke</a:t>
            </a:r>
            <a:r>
              <a:rPr lang="en-US" i="1" dirty="0"/>
              <a:t> </a:t>
            </a:r>
            <a:r>
              <a:rPr lang="en-US" i="1" err="1"/>
              <a:t>veronderstelling</a:t>
            </a:r>
            <a:r>
              <a:rPr lang="en-US" i="1" dirty="0"/>
              <a:t> ga je </a:t>
            </a:r>
            <a:r>
              <a:rPr lang="en-US" i="1" err="1"/>
              <a:t>gebruiken</a:t>
            </a:r>
            <a:r>
              <a:rPr lang="en-US" i="1" dirty="0"/>
              <a:t> om het </a:t>
            </a:r>
            <a:r>
              <a:rPr lang="en-US" i="1" err="1"/>
              <a:t>inductiegeval</a:t>
            </a:r>
            <a:r>
              <a:rPr lang="en-US" i="1" dirty="0"/>
              <a:t> </a:t>
            </a:r>
            <a:r>
              <a:rPr lang="en-US" i="1" err="1"/>
              <a:t>te</a:t>
            </a:r>
            <a:r>
              <a:rPr lang="en-US" i="1" dirty="0"/>
              <a:t> </a:t>
            </a:r>
            <a:r>
              <a:rPr lang="en-US" i="1" err="1"/>
              <a:t>bewijzen</a:t>
            </a:r>
            <a:r>
              <a:rPr lang="en-US" i="1" dirty="0"/>
              <a:t>?</a:t>
            </a:r>
          </a:p>
          <a:p>
            <a:r>
              <a:rPr lang="en-US" i="1" dirty="0"/>
              <a:t>Wat is het </a:t>
            </a:r>
            <a:r>
              <a:rPr lang="en-US" i="1" dirty="0" err="1"/>
              <a:t>inductiegeval</a:t>
            </a:r>
            <a:r>
              <a:rPr lang="en-US" i="1" dirty="0"/>
              <a:t>?</a:t>
            </a:r>
          </a:p>
          <a:p>
            <a:r>
              <a:rPr lang="en-US" i="1" dirty="0" err="1"/>
              <a:t>Waar</a:t>
            </a:r>
            <a:r>
              <a:rPr lang="en-US" i="1" dirty="0"/>
              <a:t> </a:t>
            </a:r>
            <a:r>
              <a:rPr lang="en-US" i="1" dirty="0" err="1"/>
              <a:t>gebruik</a:t>
            </a:r>
            <a:r>
              <a:rPr lang="en-US" i="1" dirty="0"/>
              <a:t> je de </a:t>
            </a:r>
            <a:r>
              <a:rPr lang="en-US" i="1" dirty="0" err="1"/>
              <a:t>inductiehypothese</a:t>
            </a:r>
            <a:r>
              <a:rPr lang="en-US" i="1" dirty="0"/>
              <a:t>?</a:t>
            </a:r>
          </a:p>
          <a:p>
            <a:r>
              <a:rPr lang="en-US" i="1" dirty="0" err="1"/>
              <a:t>Waarom</a:t>
            </a:r>
            <a:r>
              <a:rPr lang="en-US" i="1" dirty="0"/>
              <a:t> mag je de </a:t>
            </a:r>
            <a:r>
              <a:rPr lang="en-US" i="1" dirty="0" err="1"/>
              <a:t>inductiehypothese</a:t>
            </a:r>
            <a:r>
              <a:rPr lang="en-US" i="1" dirty="0"/>
              <a:t> </a:t>
            </a:r>
            <a:r>
              <a:rPr lang="en-US" i="1" dirty="0" err="1"/>
              <a:t>hier</a:t>
            </a:r>
            <a:r>
              <a:rPr lang="en-US" i="1" dirty="0"/>
              <a:t> </a:t>
            </a:r>
            <a:r>
              <a:rPr lang="en-US" i="1" dirty="0" err="1"/>
              <a:t>gebruiken</a:t>
            </a:r>
            <a:r>
              <a:rPr lang="en-US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2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606B19-A86B-7D05-162A-B2EE00237D20}"/>
              </a:ext>
            </a:extLst>
          </p:cNvPr>
          <p:cNvSpPr/>
          <p:nvPr/>
        </p:nvSpPr>
        <p:spPr>
          <a:xfrm>
            <a:off x="2750001" y="2503987"/>
            <a:ext cx="6689415" cy="1847681"/>
          </a:xfrm>
          <a:prstGeom prst="round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i="0" u="none" strike="noStrike" baseline="0">
                <a:solidFill>
                  <a:srgbClr val="000000"/>
                </a:solidFill>
                <a:latin typeface="Neue Haas Grotesk Text Pro"/>
              </a:rPr>
              <a:t>&lt;/PAL-clips 1&gt;</a:t>
            </a:r>
            <a:r>
              <a:rPr lang="en-US" sz="3600" b="0" i="0">
                <a:latin typeface="Neue Haas Grotesk Text Pro"/>
              </a:rPr>
              <a:t>​</a:t>
            </a:r>
            <a:br>
              <a:rPr lang="en-US" sz="3600" b="0" i="0">
                <a:latin typeface="Neue Haas Grotesk Text Pro"/>
              </a:rPr>
            </a:br>
            <a:r>
              <a:rPr lang="en-US" sz="3600" b="1" i="0" u="none" strike="noStrike" baseline="0" err="1">
                <a:solidFill>
                  <a:srgbClr val="000000"/>
                </a:solidFill>
                <a:latin typeface="Neue Haas Grotesk Text Pro"/>
              </a:rPr>
              <a:t>Zijn</a:t>
            </a:r>
            <a:r>
              <a:rPr lang="en-US" sz="3600" b="1" i="0" u="none" strike="noStrike" baseline="0">
                <a:solidFill>
                  <a:srgbClr val="000000"/>
                </a:solidFill>
                <a:latin typeface="Neue Haas Grotesk Text Pro"/>
              </a:rPr>
              <a:t> er </a:t>
            </a:r>
            <a:r>
              <a:rPr lang="en-US" sz="3600" b="1" i="0" u="none" strike="noStrike" baseline="0" err="1">
                <a:solidFill>
                  <a:srgbClr val="000000"/>
                </a:solidFill>
                <a:latin typeface="Neue Haas Grotesk Text Pro"/>
              </a:rPr>
              <a:t>nog</a:t>
            </a:r>
            <a:r>
              <a:rPr lang="en-US" sz="3600" b="1" i="0" u="none" strike="noStrike" baseline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3600" b="1" i="0" u="none" strike="noStrike" baseline="0" err="1">
                <a:solidFill>
                  <a:srgbClr val="000000"/>
                </a:solidFill>
                <a:latin typeface="Neue Haas Grotesk Text Pro"/>
              </a:rPr>
              <a:t>vragen</a:t>
            </a:r>
            <a:r>
              <a:rPr lang="en-US" sz="3600" b="1" i="0" u="none" strike="noStrike" baseline="0">
                <a:solidFill>
                  <a:srgbClr val="000000"/>
                </a:solidFill>
                <a:latin typeface="Neue Haas Grotesk Text Pro"/>
              </a:rPr>
              <a:t>?</a:t>
            </a:r>
            <a:r>
              <a:rPr lang="en-US" sz="3600" b="0" i="0">
                <a:latin typeface="Neue Haas Grotesk Text Pro"/>
              </a:rPr>
              <a:t>​</a:t>
            </a:r>
            <a:endParaRPr lang="en-US"/>
          </a:p>
        </p:txBody>
      </p:sp>
      <p:pic>
        <p:nvPicPr>
          <p:cNvPr id="6" name="Picture 5" descr="https://logowik.com/content/uploads/images/university-of-antwerp3433.jpg">
            <a:extLst>
              <a:ext uri="{FF2B5EF4-FFF2-40B4-BE49-F238E27FC236}">
                <a16:creationId xmlns:a16="http://schemas.microsoft.com/office/drawing/2014/main" id="{A7C6C1C0-4513-BAFB-419C-F7AB35A0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55" y="4583975"/>
            <a:ext cx="3016041" cy="22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F7179-2282-5CC6-1031-42FFEC762EB5}"/>
              </a:ext>
            </a:extLst>
          </p:cNvPr>
          <p:cNvSpPr/>
          <p:nvPr/>
        </p:nvSpPr>
        <p:spPr>
          <a:xfrm>
            <a:off x="-175327" y="-161840"/>
            <a:ext cx="12583115" cy="70940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white text&#10;&#10;AI-generated content may be incorrect.">
            <a:extLst>
              <a:ext uri="{FF2B5EF4-FFF2-40B4-BE49-F238E27FC236}">
                <a16:creationId xmlns:a16="http://schemas.microsoft.com/office/drawing/2014/main" id="{35676999-63B3-D099-B32E-5A8820E5E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2275" y="1862137"/>
            <a:ext cx="6267450" cy="313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020BF6-9AF1-413F-D31A-57C4D435D334}"/>
              </a:ext>
            </a:extLst>
          </p:cNvPr>
          <p:cNvSpPr txBox="1"/>
          <p:nvPr/>
        </p:nvSpPr>
        <p:spPr>
          <a:xfrm>
            <a:off x="-202300" y="5954389"/>
            <a:ext cx="12588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3F3F3F"/>
                </a:solidFill>
              </a:rPr>
              <a:t>Even </a:t>
            </a:r>
            <a:r>
              <a:rPr lang="en-US" err="1">
                <a:solidFill>
                  <a:srgbClr val="3F3F3F"/>
                </a:solidFill>
              </a:rPr>
              <a:t>een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herinnering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dat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deze</a:t>
            </a:r>
            <a:r>
              <a:rPr lang="en-US">
                <a:solidFill>
                  <a:srgbClr val="3F3F3F"/>
                </a:solidFill>
              </a:rPr>
              <a:t> video </a:t>
            </a:r>
            <a:r>
              <a:rPr lang="en-US" err="1">
                <a:solidFill>
                  <a:srgbClr val="3F3F3F"/>
                </a:solidFill>
              </a:rPr>
              <a:t>onder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geen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geval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verspreid</a:t>
            </a:r>
            <a:r>
              <a:rPr lang="en-US">
                <a:solidFill>
                  <a:srgbClr val="3F3F3F"/>
                </a:solidFill>
              </a:rPr>
              <a:t> of </a:t>
            </a:r>
            <a:r>
              <a:rPr lang="en-US" err="1">
                <a:solidFill>
                  <a:srgbClr val="3F3F3F"/>
                </a:solidFill>
              </a:rPr>
              <a:t>gedownload</a:t>
            </a:r>
            <a:r>
              <a:rPr lang="en-US">
                <a:solidFill>
                  <a:srgbClr val="3F3F3F"/>
                </a:solidFill>
              </a:rPr>
              <a:t> mag </a:t>
            </a:r>
            <a:r>
              <a:rPr lang="en-US" err="1">
                <a:solidFill>
                  <a:srgbClr val="3F3F3F"/>
                </a:solidFill>
              </a:rPr>
              <a:t>worden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onder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welke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vorm</a:t>
            </a:r>
            <a:r>
              <a:rPr lang="en-US">
                <a:solidFill>
                  <a:srgbClr val="3F3F3F"/>
                </a:solidFill>
              </a:rPr>
              <a:t> dan </a:t>
            </a:r>
            <a:r>
              <a:rPr lang="en-US" err="1">
                <a:solidFill>
                  <a:srgbClr val="3F3F3F"/>
                </a:solidFill>
              </a:rPr>
              <a:t>ook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zonder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expliciete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 err="1">
                <a:solidFill>
                  <a:srgbClr val="3F3F3F"/>
                </a:solidFill>
              </a:rPr>
              <a:t>toestemming</a:t>
            </a:r>
            <a:r>
              <a:rPr lang="en-US">
                <a:solidFill>
                  <a:srgbClr val="3F3F3F"/>
                </a:solidFill>
              </a:rPr>
              <a:t> van de auteur</a:t>
            </a:r>
          </a:p>
        </p:txBody>
      </p:sp>
    </p:spTree>
    <p:extLst>
      <p:ext uri="{BB962C8B-B14F-4D97-AF65-F5344CB8AC3E}">
        <p14:creationId xmlns:p14="http://schemas.microsoft.com/office/powerpoint/2010/main" val="35274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4346-C5CC-34C6-5084-34EC6E8D0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12613C-0A33-4885-3D04-A51CFEC349C2}"/>
              </a:ext>
            </a:extLst>
          </p:cNvPr>
          <p:cNvSpPr/>
          <p:nvPr/>
        </p:nvSpPr>
        <p:spPr>
          <a:xfrm>
            <a:off x="-175327" y="-161840"/>
            <a:ext cx="12583115" cy="70940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white text&#10;&#10;AI-generated content may be incorrect.">
            <a:extLst>
              <a:ext uri="{FF2B5EF4-FFF2-40B4-BE49-F238E27FC236}">
                <a16:creationId xmlns:a16="http://schemas.microsoft.com/office/drawing/2014/main" id="{C26105AC-4924-8765-26FC-03912A2F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2275" y="1862137"/>
            <a:ext cx="6267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6FAC7-9DEC-054B-7BB0-2F541F060C2E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Cambria Math"/>
                <a:ea typeface="Cambria Math"/>
              </a:rPr>
              <a:t>E = (</a:t>
            </a:r>
            <a:r>
              <a:rPr lang="en-US" sz="3200" b="1">
                <a:latin typeface="Cambria Math"/>
                <a:ea typeface="Cambria Math"/>
              </a:rPr>
              <a:t>Q</a:t>
            </a:r>
            <a:r>
              <a:rPr lang="en-US" sz="3200">
                <a:latin typeface="Cambria Math"/>
                <a:ea typeface="Cambria Math"/>
              </a:rPr>
              <a:t>, </a:t>
            </a:r>
            <a:r>
              <a:rPr lang="nl-BE" sz="3200">
                <a:latin typeface="Cambria Math"/>
                <a:ea typeface="Cambria Math"/>
              </a:rPr>
              <a:t>Σ, δ, q</a:t>
            </a:r>
            <a:r>
              <a:rPr lang="nl-BE" sz="3200" baseline="-25000">
                <a:latin typeface="Cambria Math"/>
                <a:ea typeface="Cambria Math"/>
              </a:rPr>
              <a:t>0</a:t>
            </a:r>
            <a:r>
              <a:rPr lang="en-US" sz="320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C9C1BFA-437A-C841-B0E8-CBF2A52C2F0E}"/>
              </a:ext>
            </a:extLst>
          </p:cNvPr>
          <p:cNvSpPr/>
          <p:nvPr/>
        </p:nvSpPr>
        <p:spPr>
          <a:xfrm>
            <a:off x="1317355" y="749084"/>
            <a:ext cx="348711" cy="3874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541C2-D8E6-6ACD-313D-4EF81A2618A9}"/>
              </a:ext>
            </a:extLst>
          </p:cNvPr>
          <p:cNvSpPr txBox="1"/>
          <p:nvPr/>
        </p:nvSpPr>
        <p:spPr>
          <a:xfrm>
            <a:off x="600559" y="1330271"/>
            <a:ext cx="1099604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3200" b="1"/>
              <a:t>Q</a:t>
            </a:r>
            <a:r>
              <a:rPr lang="en-US" sz="3200"/>
              <a:t>: de </a:t>
            </a:r>
            <a:r>
              <a:rPr lang="en-US" sz="3200" err="1"/>
              <a:t>eindige</a:t>
            </a:r>
            <a:r>
              <a:rPr lang="en-US" sz="3200"/>
              <a:t> </a:t>
            </a:r>
            <a:r>
              <a:rPr lang="en-US" sz="3200" err="1"/>
              <a:t>verzameling</a:t>
            </a:r>
            <a:r>
              <a:rPr lang="en-US" sz="3200"/>
              <a:t> </a:t>
            </a:r>
            <a:r>
              <a:rPr lang="en-US" sz="3200" err="1"/>
              <a:t>aan</a:t>
            </a:r>
            <a:r>
              <a:rPr lang="en-US" sz="3200"/>
              <a:t> </a:t>
            </a:r>
            <a:r>
              <a:rPr lang="en-US" sz="3200" err="1"/>
              <a:t>staten</a:t>
            </a:r>
            <a:endParaRPr lang="en-US"/>
          </a:p>
          <a:p>
            <a:pPr marL="914400" lvl="1" indent="-457200">
              <a:buFont typeface="Courier New"/>
              <a:buChar char="o"/>
            </a:pPr>
            <a:r>
              <a:rPr lang="en-US" sz="2400" i="1" err="1"/>
              <a:t>M.a.w.</a:t>
            </a:r>
            <a:r>
              <a:rPr lang="en-US" sz="2400" i="1"/>
              <a:t> alle </a:t>
            </a:r>
            <a:r>
              <a:rPr lang="en-US" sz="2400" i="1" err="1"/>
              <a:t>toestanden</a:t>
            </a:r>
            <a:r>
              <a:rPr lang="en-US" sz="2400" i="1"/>
              <a:t> </a:t>
            </a:r>
            <a:r>
              <a:rPr lang="en-US" sz="2400" i="1" err="1"/>
              <a:t>waarin</a:t>
            </a:r>
            <a:r>
              <a:rPr lang="en-US" sz="2400" i="1"/>
              <a:t> de e-NFA </a:t>
            </a:r>
            <a:r>
              <a:rPr lang="en-US" sz="2400" i="1" err="1"/>
              <a:t>zich</a:t>
            </a:r>
            <a:r>
              <a:rPr lang="en-US" sz="2400" i="1"/>
              <a:t> </a:t>
            </a:r>
            <a:r>
              <a:rPr lang="en-US" sz="2400" i="1" err="1"/>
              <a:t>kan</a:t>
            </a:r>
            <a:r>
              <a:rPr lang="en-US" sz="2400" i="1"/>
              <a:t> </a:t>
            </a:r>
            <a:r>
              <a:rPr lang="en-US" sz="2400" i="1" err="1"/>
              <a:t>bevinden</a:t>
            </a:r>
            <a:r>
              <a:rPr lang="en-US" sz="2400" i="1"/>
              <a:t>, alle nodes</a:t>
            </a:r>
            <a:endParaRPr lang="en-US" sz="2400"/>
          </a:p>
        </p:txBody>
      </p:sp>
      <p:pic>
        <p:nvPicPr>
          <p:cNvPr id="3" name="Picture 2" descr="https://logowik.com/content/uploads/images/university-of-antwerp3433.jpg">
            <a:extLst>
              <a:ext uri="{FF2B5EF4-FFF2-40B4-BE49-F238E27FC236}">
                <a16:creationId xmlns:a16="http://schemas.microsoft.com/office/drawing/2014/main" id="{6BF0C4D8-6610-CE2A-4F9D-1595FD27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9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96456-2CAF-0BE6-497F-4FDB379E4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784B28-DD97-9CD4-C54D-33D9F7435A23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Cambria Math"/>
                <a:ea typeface="Cambria Math"/>
              </a:rPr>
              <a:t>E = (Q, </a:t>
            </a:r>
            <a:r>
              <a:rPr lang="nl-BE" sz="3200" b="1">
                <a:latin typeface="Cambria Math"/>
                <a:ea typeface="Cambria Math"/>
              </a:rPr>
              <a:t>Σ</a:t>
            </a:r>
            <a:r>
              <a:rPr lang="nl-BE" sz="3200">
                <a:latin typeface="Cambria Math"/>
                <a:ea typeface="Cambria Math"/>
              </a:rPr>
              <a:t>, δ, q</a:t>
            </a:r>
            <a:r>
              <a:rPr lang="nl-BE" sz="3200" baseline="-25000">
                <a:latin typeface="Cambria Math"/>
                <a:ea typeface="Cambria Math"/>
              </a:rPr>
              <a:t>0</a:t>
            </a:r>
            <a:r>
              <a:rPr lang="en-US" sz="320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169BCAB-3A87-C973-4E0C-048CA6A1477D}"/>
              </a:ext>
            </a:extLst>
          </p:cNvPr>
          <p:cNvSpPr/>
          <p:nvPr/>
        </p:nvSpPr>
        <p:spPr>
          <a:xfrm>
            <a:off x="1738246" y="743680"/>
            <a:ext cx="348711" cy="3874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996C-163E-2E17-902F-BF13E15AC959}"/>
              </a:ext>
            </a:extLst>
          </p:cNvPr>
          <p:cNvSpPr txBox="1"/>
          <p:nvPr/>
        </p:nvSpPr>
        <p:spPr>
          <a:xfrm>
            <a:off x="600559" y="1330271"/>
            <a:ext cx="1099604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400" b="1"/>
              <a:t>Q</a:t>
            </a:r>
            <a:r>
              <a:rPr lang="en-US" sz="2400"/>
              <a:t>: de </a:t>
            </a:r>
            <a:r>
              <a:rPr lang="en-US" sz="2400" err="1"/>
              <a:t>eindige</a:t>
            </a:r>
            <a:r>
              <a:rPr lang="en-US" sz="2400"/>
              <a:t> </a:t>
            </a:r>
            <a:r>
              <a:rPr lang="en-US" sz="2400" err="1"/>
              <a:t>verzameling</a:t>
            </a:r>
            <a:r>
              <a:rPr lang="en-US" sz="2400"/>
              <a:t> </a:t>
            </a:r>
            <a:r>
              <a:rPr lang="en-US" sz="2400" err="1"/>
              <a:t>aan</a:t>
            </a:r>
            <a:r>
              <a:rPr lang="en-US" sz="2400"/>
              <a:t> </a:t>
            </a:r>
            <a:r>
              <a:rPr lang="en-US" sz="2400" err="1"/>
              <a:t>staten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 i="1" err="1"/>
              <a:t>M.a.w.</a:t>
            </a:r>
            <a:r>
              <a:rPr lang="en-US" i="1"/>
              <a:t> alle </a:t>
            </a:r>
            <a:r>
              <a:rPr lang="en-US" i="1" err="1"/>
              <a:t>toestanden</a:t>
            </a:r>
            <a:r>
              <a:rPr lang="en-US" i="1"/>
              <a:t> </a:t>
            </a:r>
            <a:r>
              <a:rPr lang="en-US" i="1" err="1"/>
              <a:t>waarin</a:t>
            </a:r>
            <a:r>
              <a:rPr lang="en-US" i="1"/>
              <a:t> de e-NFA </a:t>
            </a:r>
            <a:r>
              <a:rPr lang="en-US" i="1" err="1"/>
              <a:t>zich</a:t>
            </a:r>
            <a:r>
              <a:rPr lang="en-US" i="1"/>
              <a:t> </a:t>
            </a:r>
            <a:r>
              <a:rPr lang="en-US" i="1" err="1"/>
              <a:t>kan</a:t>
            </a:r>
            <a:r>
              <a:rPr lang="en-US" i="1"/>
              <a:t> </a:t>
            </a:r>
            <a:r>
              <a:rPr lang="en-US" i="1" err="1"/>
              <a:t>bevinden</a:t>
            </a:r>
            <a:r>
              <a:rPr lang="en-US" i="1"/>
              <a:t>, alle nodes</a:t>
            </a:r>
          </a:p>
          <a:p>
            <a:pPr marL="457200" indent="-457200">
              <a:buFont typeface="Calibri"/>
              <a:buChar char="-"/>
            </a:pPr>
            <a:r>
              <a:rPr lang="en-US" sz="3200" b="1"/>
              <a:t>Σ</a:t>
            </a:r>
            <a:r>
              <a:rPr lang="en-US" sz="3200"/>
              <a:t>: het </a:t>
            </a:r>
            <a:r>
              <a:rPr lang="en-US" sz="3200" err="1"/>
              <a:t>alfabet</a:t>
            </a:r>
            <a:r>
              <a:rPr lang="en-US" sz="3200"/>
              <a:t> </a:t>
            </a:r>
            <a:r>
              <a:rPr lang="en-US" sz="3200" err="1"/>
              <a:t>aan</a:t>
            </a:r>
            <a:r>
              <a:rPr lang="en-US" sz="3200"/>
              <a:t> </a:t>
            </a:r>
            <a:r>
              <a:rPr lang="en-US" sz="3200" err="1"/>
              <a:t>inputsymbolen</a:t>
            </a:r>
            <a:endParaRPr lang="en-US" sz="3200"/>
          </a:p>
          <a:p>
            <a:pPr marL="914400" lvl="1" indent="-457200">
              <a:buFont typeface="Courier New"/>
              <a:buChar char="o"/>
            </a:pPr>
            <a:r>
              <a:rPr lang="en-US" sz="2400"/>
              <a:t>Alle </a:t>
            </a:r>
            <a:r>
              <a:rPr lang="en-US" sz="2400" err="1"/>
              <a:t>symbolen</a:t>
            </a:r>
            <a:r>
              <a:rPr lang="en-US" sz="2400"/>
              <a:t> die </a:t>
            </a:r>
            <a:r>
              <a:rPr lang="en-US" sz="2400" err="1"/>
              <a:t>gebruikt</a:t>
            </a:r>
            <a:r>
              <a:rPr lang="en-US" sz="2400"/>
              <a:t> </a:t>
            </a:r>
            <a:r>
              <a:rPr lang="en-US" sz="2400" err="1"/>
              <a:t>kunnen</a:t>
            </a:r>
            <a:r>
              <a:rPr lang="en-US" sz="2400"/>
              <a:t> </a:t>
            </a:r>
            <a:r>
              <a:rPr lang="en-US" sz="2400" err="1"/>
              <a:t>worden</a:t>
            </a:r>
            <a:r>
              <a:rPr lang="en-US" sz="2400"/>
              <a:t> in strings die de e-NFA </a:t>
            </a:r>
            <a:r>
              <a:rPr lang="en-US" sz="2400" err="1"/>
              <a:t>moet</a:t>
            </a:r>
            <a:r>
              <a:rPr lang="en-US" sz="2400"/>
              <a:t> </a:t>
            </a:r>
            <a:r>
              <a:rPr lang="en-US" sz="2400" err="1"/>
              <a:t>verwerken</a:t>
            </a:r>
            <a:endParaRPr lang="en-US" sz="2400"/>
          </a:p>
          <a:p>
            <a:pPr marL="457200" indent="-457200">
              <a:buFont typeface="Calibri"/>
              <a:buChar char="-"/>
            </a:pPr>
            <a:endParaRPr lang="en-US" sz="2400" i="1"/>
          </a:p>
          <a:p>
            <a:pPr marL="457200" indent="-457200">
              <a:buFont typeface="Calibri"/>
              <a:buChar char="-"/>
            </a:pPr>
            <a:endParaRPr lang="en-US" sz="2400" i="1"/>
          </a:p>
        </p:txBody>
      </p:sp>
      <p:pic>
        <p:nvPicPr>
          <p:cNvPr id="3" name="Picture 2" descr="https://logowik.com/content/uploads/images/university-of-antwerp3433.jpg">
            <a:extLst>
              <a:ext uri="{FF2B5EF4-FFF2-40B4-BE49-F238E27FC236}">
                <a16:creationId xmlns:a16="http://schemas.microsoft.com/office/drawing/2014/main" id="{522526DD-40C3-59FE-42C0-91A179DF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9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F87D0-17B5-9D96-C98B-4C962FC97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3DC4DC-A0DE-1D6D-CF6B-5E3159379DF6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Cambria Math"/>
                <a:ea typeface="Cambria Math"/>
              </a:rPr>
              <a:t>E = (Q, </a:t>
            </a:r>
            <a:r>
              <a:rPr lang="nl-BE" sz="3200">
                <a:latin typeface="Cambria Math"/>
                <a:ea typeface="Cambria Math"/>
              </a:rPr>
              <a:t>Σ, </a:t>
            </a:r>
            <a:r>
              <a:rPr lang="nl-BE" sz="3200" b="1">
                <a:latin typeface="Cambria Math"/>
                <a:ea typeface="Cambria Math"/>
              </a:rPr>
              <a:t>δ</a:t>
            </a:r>
            <a:r>
              <a:rPr lang="nl-BE" sz="3200">
                <a:latin typeface="Cambria Math"/>
                <a:ea typeface="Cambria Math"/>
              </a:rPr>
              <a:t>, q</a:t>
            </a:r>
            <a:r>
              <a:rPr lang="nl-BE" sz="3200" baseline="-25000">
                <a:latin typeface="Cambria Math"/>
                <a:ea typeface="Cambria Math"/>
              </a:rPr>
              <a:t>0</a:t>
            </a:r>
            <a:r>
              <a:rPr lang="en-US" sz="320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C447725-6E32-BC54-929C-B959820A7E3E}"/>
              </a:ext>
            </a:extLst>
          </p:cNvPr>
          <p:cNvSpPr/>
          <p:nvPr/>
        </p:nvSpPr>
        <p:spPr>
          <a:xfrm>
            <a:off x="2122678" y="743680"/>
            <a:ext cx="348711" cy="3874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E2E0F-FCF3-6481-3F63-C6313B5E5D96}"/>
              </a:ext>
            </a:extLst>
          </p:cNvPr>
          <p:cNvSpPr txBox="1"/>
          <p:nvPr/>
        </p:nvSpPr>
        <p:spPr>
          <a:xfrm>
            <a:off x="568363" y="1330271"/>
            <a:ext cx="1116776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400" b="1"/>
              <a:t>Q</a:t>
            </a:r>
            <a:r>
              <a:rPr lang="en-US" sz="2400"/>
              <a:t>: de </a:t>
            </a:r>
            <a:r>
              <a:rPr lang="en-US" sz="2400" err="1"/>
              <a:t>eindige</a:t>
            </a:r>
            <a:r>
              <a:rPr lang="en-US" sz="2400"/>
              <a:t> </a:t>
            </a:r>
            <a:r>
              <a:rPr lang="en-US" sz="2400" err="1"/>
              <a:t>verzameling</a:t>
            </a:r>
            <a:r>
              <a:rPr lang="en-US" sz="2400"/>
              <a:t> </a:t>
            </a:r>
            <a:r>
              <a:rPr lang="en-US" sz="2400" err="1"/>
              <a:t>aan</a:t>
            </a:r>
            <a:r>
              <a:rPr lang="en-US" sz="2400"/>
              <a:t> </a:t>
            </a:r>
            <a:r>
              <a:rPr lang="en-US" sz="2400" err="1"/>
              <a:t>staten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 i="1" err="1"/>
              <a:t>M.a.w.</a:t>
            </a:r>
            <a:r>
              <a:rPr lang="en-US" i="1"/>
              <a:t> alle </a:t>
            </a:r>
            <a:r>
              <a:rPr lang="en-US" i="1" err="1"/>
              <a:t>toestanden</a:t>
            </a:r>
            <a:r>
              <a:rPr lang="en-US" i="1"/>
              <a:t> </a:t>
            </a:r>
            <a:r>
              <a:rPr lang="en-US" i="1" err="1"/>
              <a:t>waarin</a:t>
            </a:r>
            <a:r>
              <a:rPr lang="en-US" i="1"/>
              <a:t> de e-NFA </a:t>
            </a:r>
            <a:r>
              <a:rPr lang="en-US" i="1" err="1"/>
              <a:t>zich</a:t>
            </a:r>
            <a:r>
              <a:rPr lang="en-US" i="1"/>
              <a:t> </a:t>
            </a:r>
            <a:r>
              <a:rPr lang="en-US" i="1" err="1"/>
              <a:t>kan</a:t>
            </a:r>
            <a:r>
              <a:rPr lang="en-US" i="1"/>
              <a:t> </a:t>
            </a:r>
            <a:r>
              <a:rPr lang="en-US" i="1" err="1"/>
              <a:t>bevinden</a:t>
            </a:r>
            <a:r>
              <a:rPr lang="en-US" i="1"/>
              <a:t>, alle nodes</a:t>
            </a:r>
          </a:p>
          <a:p>
            <a:pPr marL="457200" indent="-457200">
              <a:buFont typeface="Calibri"/>
              <a:buChar char="-"/>
            </a:pPr>
            <a:r>
              <a:rPr lang="en-US" sz="2400" b="1"/>
              <a:t>Σ</a:t>
            </a:r>
            <a:r>
              <a:rPr lang="en-US" sz="2400"/>
              <a:t>: het </a:t>
            </a:r>
            <a:r>
              <a:rPr lang="en-US" sz="2400" err="1"/>
              <a:t>alfabet</a:t>
            </a:r>
            <a:r>
              <a:rPr lang="en-US" sz="2400"/>
              <a:t> </a:t>
            </a:r>
            <a:r>
              <a:rPr lang="en-US" sz="2400" err="1"/>
              <a:t>aan</a:t>
            </a:r>
            <a:r>
              <a:rPr lang="en-US" sz="2400"/>
              <a:t> </a:t>
            </a:r>
            <a:r>
              <a:rPr lang="en-US" sz="2400" err="1"/>
              <a:t>inputsymbolen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/>
              <a:t>Alle </a:t>
            </a:r>
            <a:r>
              <a:rPr lang="en-US" err="1"/>
              <a:t>symbolen</a:t>
            </a:r>
            <a:r>
              <a:rPr lang="en-US"/>
              <a:t> die </a:t>
            </a:r>
            <a:r>
              <a:rPr lang="en-US" err="1"/>
              <a:t>gebruikt</a:t>
            </a:r>
            <a:r>
              <a:rPr lang="en-US"/>
              <a:t> </a:t>
            </a:r>
            <a:r>
              <a:rPr lang="en-US" err="1"/>
              <a:t>kunnen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in strings die de e-NFA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verwerken</a:t>
            </a:r>
            <a:endParaRPr lang="en-US"/>
          </a:p>
          <a:p>
            <a:pPr marL="457200" indent="-457200">
              <a:buFont typeface="Calibri"/>
              <a:buChar char="-"/>
            </a:pPr>
            <a:r>
              <a:rPr lang="en-US" sz="3200" b="1"/>
              <a:t>δ</a:t>
            </a:r>
            <a:r>
              <a:rPr lang="en-US" sz="3200"/>
              <a:t>: de </a:t>
            </a:r>
            <a:r>
              <a:rPr lang="en-US" sz="3200" err="1"/>
              <a:t>transitiefunctie</a:t>
            </a:r>
            <a:r>
              <a:rPr lang="en-US" sz="3200"/>
              <a:t>   - 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err="1"/>
              <a:t>Stelt</a:t>
            </a:r>
            <a:r>
              <a:rPr lang="en-US" sz="2400"/>
              <a:t> </a:t>
            </a:r>
            <a:r>
              <a:rPr lang="en-US" sz="2400" err="1"/>
              <a:t>welke</a:t>
            </a:r>
            <a:r>
              <a:rPr lang="en-US" sz="2400"/>
              <a:t> </a:t>
            </a:r>
            <a:r>
              <a:rPr lang="en-US" sz="2400" err="1"/>
              <a:t>staat</a:t>
            </a:r>
            <a:r>
              <a:rPr lang="en-US" sz="2400"/>
              <a:t> + </a:t>
            </a:r>
            <a:r>
              <a:rPr lang="en-US" sz="2400" err="1"/>
              <a:t>inputsymbool</a:t>
            </a:r>
            <a:r>
              <a:rPr lang="en-US" sz="2400"/>
              <a:t> combo </a:t>
            </a:r>
            <a:r>
              <a:rPr lang="en-US" sz="2400" err="1"/>
              <a:t>naar</a:t>
            </a:r>
            <a:r>
              <a:rPr lang="en-US" sz="2400"/>
              <a:t> </a:t>
            </a:r>
            <a:r>
              <a:rPr lang="en-US" sz="2400" err="1"/>
              <a:t>welke</a:t>
            </a:r>
            <a:r>
              <a:rPr lang="en-US" sz="2400"/>
              <a:t> </a:t>
            </a:r>
            <a:r>
              <a:rPr lang="en-US" sz="2400" err="1"/>
              <a:t>staat</a:t>
            </a:r>
            <a:r>
              <a:rPr lang="en-US" sz="2400"/>
              <a:t> </a:t>
            </a:r>
            <a:r>
              <a:rPr lang="en-US" sz="2400" err="1"/>
              <a:t>gaat</a:t>
            </a:r>
            <a:r>
              <a:rPr lang="en-US" sz="2400"/>
              <a:t> = </a:t>
            </a:r>
            <a:r>
              <a:rPr lang="en-US" sz="2400" err="1"/>
              <a:t>pijlen</a:t>
            </a:r>
            <a:endParaRPr lang="en-US" sz="2400"/>
          </a:p>
        </p:txBody>
      </p:sp>
      <p:pic>
        <p:nvPicPr>
          <p:cNvPr id="8" name="Picture 7" descr="https://logowik.com/content/uploads/images/university-of-antwerp3433.jpg">
            <a:extLst>
              <a:ext uri="{FF2B5EF4-FFF2-40B4-BE49-F238E27FC236}">
                <a16:creationId xmlns:a16="http://schemas.microsoft.com/office/drawing/2014/main" id="{08E97DD0-1F38-1971-D2DE-080D281D9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  <p:pic>
        <p:nvPicPr>
          <p:cNvPr id="3" name="Picture 2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BEABA791-BD6B-5687-1E7C-70D22875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586" y="2665122"/>
            <a:ext cx="2583421" cy="4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5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29F9B-F76B-B56D-2177-9292565BE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1D585-7180-BC82-4805-C1AF9BBFF9C7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Cambria Math"/>
                <a:ea typeface="Cambria Math"/>
              </a:rPr>
              <a:t>E = (Q, </a:t>
            </a:r>
            <a:r>
              <a:rPr lang="nl-BE" sz="3200">
                <a:latin typeface="Cambria Math"/>
                <a:ea typeface="Cambria Math"/>
              </a:rPr>
              <a:t>Σ, δ, </a:t>
            </a:r>
            <a:r>
              <a:rPr lang="nl-BE" sz="3200" b="1">
                <a:latin typeface="Cambria Math"/>
                <a:ea typeface="Cambria Math"/>
              </a:rPr>
              <a:t>q</a:t>
            </a:r>
            <a:r>
              <a:rPr lang="nl-BE" sz="3200" b="1" baseline="-25000">
                <a:latin typeface="Cambria Math"/>
                <a:ea typeface="Cambria Math"/>
              </a:rPr>
              <a:t>0</a:t>
            </a:r>
            <a:r>
              <a:rPr lang="en-US" sz="320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98FD99A-539D-C446-E8A7-E0D955AAA612}"/>
              </a:ext>
            </a:extLst>
          </p:cNvPr>
          <p:cNvSpPr/>
          <p:nvPr/>
        </p:nvSpPr>
        <p:spPr>
          <a:xfrm>
            <a:off x="2493381" y="743680"/>
            <a:ext cx="348711" cy="3874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23EF4-591D-ECE7-998E-2ACB1298BEC3}"/>
              </a:ext>
            </a:extLst>
          </p:cNvPr>
          <p:cNvSpPr txBox="1"/>
          <p:nvPr/>
        </p:nvSpPr>
        <p:spPr>
          <a:xfrm>
            <a:off x="616657" y="1330271"/>
            <a:ext cx="10400398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400" b="1"/>
              <a:t>Q</a:t>
            </a:r>
            <a:r>
              <a:rPr lang="en-US" sz="2400"/>
              <a:t>: de </a:t>
            </a:r>
            <a:r>
              <a:rPr lang="en-US" sz="2400" err="1"/>
              <a:t>eindige</a:t>
            </a:r>
            <a:r>
              <a:rPr lang="en-US" sz="2400"/>
              <a:t> </a:t>
            </a:r>
            <a:r>
              <a:rPr lang="en-US" sz="2400" err="1"/>
              <a:t>verzameling</a:t>
            </a:r>
            <a:r>
              <a:rPr lang="en-US" sz="2400"/>
              <a:t> </a:t>
            </a:r>
            <a:r>
              <a:rPr lang="en-US" sz="2400" err="1"/>
              <a:t>aan</a:t>
            </a:r>
            <a:r>
              <a:rPr lang="en-US" sz="2400"/>
              <a:t> </a:t>
            </a:r>
            <a:r>
              <a:rPr lang="en-US" sz="2400" err="1"/>
              <a:t>staten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 i="1" err="1"/>
              <a:t>M.a.w.</a:t>
            </a:r>
            <a:r>
              <a:rPr lang="en-US" i="1"/>
              <a:t> alle </a:t>
            </a:r>
            <a:r>
              <a:rPr lang="en-US" i="1" err="1"/>
              <a:t>toestanden</a:t>
            </a:r>
            <a:r>
              <a:rPr lang="en-US" i="1"/>
              <a:t> </a:t>
            </a:r>
            <a:r>
              <a:rPr lang="en-US" i="1" err="1"/>
              <a:t>waarin</a:t>
            </a:r>
            <a:r>
              <a:rPr lang="en-US" i="1"/>
              <a:t> de e-NFA </a:t>
            </a:r>
            <a:r>
              <a:rPr lang="en-US" i="1" err="1"/>
              <a:t>zich</a:t>
            </a:r>
            <a:r>
              <a:rPr lang="en-US" i="1"/>
              <a:t> </a:t>
            </a:r>
            <a:r>
              <a:rPr lang="en-US" i="1" err="1"/>
              <a:t>kan</a:t>
            </a:r>
            <a:r>
              <a:rPr lang="en-US" i="1"/>
              <a:t> </a:t>
            </a:r>
            <a:r>
              <a:rPr lang="en-US" i="1" err="1"/>
              <a:t>bevinden</a:t>
            </a:r>
            <a:r>
              <a:rPr lang="en-US" i="1"/>
              <a:t>, alle nodes</a:t>
            </a:r>
          </a:p>
          <a:p>
            <a:pPr marL="457200" indent="-457200">
              <a:buFont typeface="Calibri"/>
              <a:buChar char="-"/>
            </a:pPr>
            <a:r>
              <a:rPr lang="en-US" sz="2400" b="1"/>
              <a:t>Σ</a:t>
            </a:r>
            <a:r>
              <a:rPr lang="en-US" sz="2400"/>
              <a:t>: het </a:t>
            </a:r>
            <a:r>
              <a:rPr lang="en-US" sz="2400" err="1"/>
              <a:t>alfabet</a:t>
            </a:r>
            <a:r>
              <a:rPr lang="en-US" sz="2400"/>
              <a:t> </a:t>
            </a:r>
            <a:r>
              <a:rPr lang="en-US" sz="2400" err="1"/>
              <a:t>aan</a:t>
            </a:r>
            <a:r>
              <a:rPr lang="en-US" sz="2400"/>
              <a:t> </a:t>
            </a:r>
            <a:r>
              <a:rPr lang="en-US" sz="2400" err="1"/>
              <a:t>inputsymbolen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/>
              <a:t>Alle </a:t>
            </a:r>
            <a:r>
              <a:rPr lang="en-US" err="1"/>
              <a:t>symbolen</a:t>
            </a:r>
            <a:r>
              <a:rPr lang="en-US"/>
              <a:t> die </a:t>
            </a:r>
            <a:r>
              <a:rPr lang="en-US" err="1"/>
              <a:t>gebruikt</a:t>
            </a:r>
            <a:r>
              <a:rPr lang="en-US"/>
              <a:t> </a:t>
            </a:r>
            <a:r>
              <a:rPr lang="en-US" err="1"/>
              <a:t>kunnen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in strings die de e-NFA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verwerken</a:t>
            </a:r>
            <a:endParaRPr lang="en-US"/>
          </a:p>
          <a:p>
            <a:pPr marL="457200" indent="-457200">
              <a:buFont typeface="Calibri"/>
              <a:buChar char="-"/>
            </a:pPr>
            <a:r>
              <a:rPr lang="en-US" sz="2400" b="1"/>
              <a:t>δ</a:t>
            </a:r>
            <a:r>
              <a:rPr lang="en-US" sz="2400"/>
              <a:t>: de </a:t>
            </a:r>
            <a:r>
              <a:rPr lang="en-US" sz="2400" err="1"/>
              <a:t>transitiefunctie</a:t>
            </a:r>
            <a:r>
              <a:rPr lang="en-US" sz="2400"/>
              <a:t>   - </a:t>
            </a:r>
          </a:p>
          <a:p>
            <a:pPr marL="914400" lvl="1" indent="-457200">
              <a:buFont typeface="Courier New"/>
              <a:buChar char="o"/>
            </a:pPr>
            <a:r>
              <a:rPr lang="en-US" err="1"/>
              <a:t>Stelt</a:t>
            </a:r>
            <a:r>
              <a:rPr lang="en-US"/>
              <a:t>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staat</a:t>
            </a:r>
            <a:r>
              <a:rPr lang="en-US"/>
              <a:t> + </a:t>
            </a:r>
            <a:r>
              <a:rPr lang="en-US" err="1"/>
              <a:t>inputsymbool</a:t>
            </a:r>
            <a:r>
              <a:rPr lang="en-US"/>
              <a:t> combo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staat</a:t>
            </a:r>
            <a:r>
              <a:rPr lang="en-US"/>
              <a:t> </a:t>
            </a:r>
            <a:r>
              <a:rPr lang="en-US" err="1"/>
              <a:t>gaat</a:t>
            </a:r>
            <a:r>
              <a:rPr lang="en-US"/>
              <a:t> = </a:t>
            </a:r>
            <a:r>
              <a:rPr lang="en-US" err="1"/>
              <a:t>pijlen</a:t>
            </a:r>
            <a:endParaRPr lang="en-US"/>
          </a:p>
          <a:p>
            <a:pPr marL="457200" indent="-457200">
              <a:buFont typeface="Calibri"/>
              <a:buChar char="-"/>
            </a:pPr>
            <a:r>
              <a:rPr lang="en-US" sz="3200" b="1"/>
              <a:t>q</a:t>
            </a:r>
            <a:r>
              <a:rPr lang="en-US" sz="3200" b="1" baseline="-25000"/>
              <a:t>0</a:t>
            </a:r>
            <a:r>
              <a:rPr lang="en-US" sz="3200"/>
              <a:t>∈ Q: de </a:t>
            </a:r>
            <a:r>
              <a:rPr lang="en-US" sz="3200" err="1"/>
              <a:t>startstaat</a:t>
            </a:r>
            <a:endParaRPr lang="en-US" sz="3200"/>
          </a:p>
          <a:p>
            <a:pPr marL="914400" lvl="1" indent="-457200">
              <a:buFont typeface="Courier New"/>
              <a:buChar char="o"/>
            </a:pPr>
            <a:r>
              <a:rPr lang="en-US" sz="2400"/>
              <a:t>De </a:t>
            </a:r>
            <a:r>
              <a:rPr lang="en-US" sz="2400" i="1" err="1"/>
              <a:t>unieke</a:t>
            </a:r>
            <a:r>
              <a:rPr lang="en-US" sz="2400" i="1"/>
              <a:t> </a:t>
            </a:r>
            <a:r>
              <a:rPr lang="en-US" sz="2400" err="1"/>
              <a:t>staat</a:t>
            </a:r>
            <a:r>
              <a:rPr lang="en-US" sz="2400"/>
              <a:t> </a:t>
            </a:r>
            <a:r>
              <a:rPr lang="en-US" sz="2400" err="1"/>
              <a:t>waarin</a:t>
            </a:r>
            <a:r>
              <a:rPr lang="en-US" sz="2400"/>
              <a:t> de e-NFA </a:t>
            </a:r>
            <a:r>
              <a:rPr lang="en-US" sz="2400" err="1"/>
              <a:t>zich</a:t>
            </a:r>
            <a:r>
              <a:rPr lang="en-US" sz="2400"/>
              <a:t> </a:t>
            </a:r>
            <a:r>
              <a:rPr lang="en-US" sz="2400" err="1"/>
              <a:t>bevindt</a:t>
            </a:r>
            <a:r>
              <a:rPr lang="en-US" sz="2400"/>
              <a:t> </a:t>
            </a:r>
            <a:r>
              <a:rPr lang="en-US" sz="2400" err="1"/>
              <a:t>voordat</a:t>
            </a:r>
            <a:r>
              <a:rPr lang="en-US" sz="2400"/>
              <a:t> er </a:t>
            </a:r>
            <a:r>
              <a:rPr lang="en-US" sz="2400" err="1"/>
              <a:t>een</a:t>
            </a:r>
            <a:r>
              <a:rPr lang="en-US" sz="2400"/>
              <a:t> </a:t>
            </a:r>
            <a:r>
              <a:rPr lang="en-US" sz="2400" err="1"/>
              <a:t>karakter</a:t>
            </a:r>
            <a:r>
              <a:rPr lang="en-US" sz="2400"/>
              <a:t> </a:t>
            </a:r>
            <a:r>
              <a:rPr lang="en-US" sz="2400" err="1"/>
              <a:t>verwerkt</a:t>
            </a:r>
            <a:r>
              <a:rPr lang="en-US" sz="2400"/>
              <a:t> </a:t>
            </a:r>
            <a:r>
              <a:rPr lang="en-US" sz="2400" err="1"/>
              <a:t>wordt</a:t>
            </a:r>
            <a:endParaRPr lang="en-US" sz="2400"/>
          </a:p>
          <a:p>
            <a:pPr indent="-457200">
              <a:buFont typeface="Calibri"/>
              <a:buChar char="-"/>
            </a:pPr>
            <a:endParaRPr lang="en-US" sz="2400" i="1"/>
          </a:p>
        </p:txBody>
      </p:sp>
      <p:pic>
        <p:nvPicPr>
          <p:cNvPr id="8" name="Picture 7" descr="https://logowik.com/content/uploads/images/university-of-antwerp3433.jpg">
            <a:extLst>
              <a:ext uri="{FF2B5EF4-FFF2-40B4-BE49-F238E27FC236}">
                <a16:creationId xmlns:a16="http://schemas.microsoft.com/office/drawing/2014/main" id="{68A8400F-97C1-58CF-F8BE-261D6E34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  <p:pic>
        <p:nvPicPr>
          <p:cNvPr id="9" name="Picture 8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67BF771F-9356-75A9-386E-304F20AD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882" y="2654390"/>
            <a:ext cx="1885816" cy="3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9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7FB30-39BD-8DFB-C1E4-218DE8B69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D188DF-5199-8325-9AED-161F2E460684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Cambria Math"/>
                <a:ea typeface="Cambria Math"/>
              </a:rPr>
              <a:t>E = (Q, </a:t>
            </a:r>
            <a:r>
              <a:rPr lang="nl-BE" sz="3200">
                <a:latin typeface="Cambria Math"/>
                <a:ea typeface="Cambria Math"/>
              </a:rPr>
              <a:t>Σ, δ, q</a:t>
            </a:r>
            <a:r>
              <a:rPr lang="nl-BE" sz="3200" baseline="-25000">
                <a:latin typeface="Cambria Math"/>
                <a:ea typeface="Cambria Math"/>
              </a:rPr>
              <a:t>0</a:t>
            </a:r>
            <a:r>
              <a:rPr lang="en-US" sz="3200">
                <a:latin typeface="Cambria Math"/>
                <a:ea typeface="Cambria Math"/>
              </a:rPr>
              <a:t>, </a:t>
            </a:r>
            <a:r>
              <a:rPr lang="en-US" sz="3200" b="1">
                <a:latin typeface="Cambria Math"/>
                <a:ea typeface="Cambria Math"/>
              </a:rPr>
              <a:t>F</a:t>
            </a:r>
            <a:r>
              <a:rPr lang="en-US" sz="3200">
                <a:latin typeface="Cambria Math"/>
                <a:ea typeface="Cambria Math"/>
              </a:rPr>
              <a:t>) 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88407B1-4A13-783E-F2A3-7846C30AA4EF}"/>
              </a:ext>
            </a:extLst>
          </p:cNvPr>
          <p:cNvSpPr/>
          <p:nvPr/>
        </p:nvSpPr>
        <p:spPr>
          <a:xfrm>
            <a:off x="3001381" y="743680"/>
            <a:ext cx="348711" cy="3874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E6CB9-6741-8FC7-A08E-7ED4ACF33A35}"/>
              </a:ext>
            </a:extLst>
          </p:cNvPr>
          <p:cNvSpPr txBox="1"/>
          <p:nvPr/>
        </p:nvSpPr>
        <p:spPr>
          <a:xfrm>
            <a:off x="616657" y="1330271"/>
            <a:ext cx="11162398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400" b="1"/>
              <a:t>Q</a:t>
            </a:r>
            <a:r>
              <a:rPr lang="en-US" sz="2400"/>
              <a:t>: de </a:t>
            </a:r>
            <a:r>
              <a:rPr lang="en-US" sz="2400" err="1"/>
              <a:t>eindige</a:t>
            </a:r>
            <a:r>
              <a:rPr lang="en-US" sz="2400"/>
              <a:t> </a:t>
            </a:r>
            <a:r>
              <a:rPr lang="en-US" sz="2400" err="1"/>
              <a:t>verzameling</a:t>
            </a:r>
            <a:r>
              <a:rPr lang="en-US" sz="2400"/>
              <a:t> </a:t>
            </a:r>
            <a:r>
              <a:rPr lang="en-US" sz="2400" err="1"/>
              <a:t>aan</a:t>
            </a:r>
            <a:r>
              <a:rPr lang="en-US" sz="2400"/>
              <a:t> </a:t>
            </a:r>
            <a:r>
              <a:rPr lang="en-US" sz="2400" err="1"/>
              <a:t>staten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 i="1" err="1"/>
              <a:t>M.a.w.</a:t>
            </a:r>
            <a:r>
              <a:rPr lang="en-US" i="1"/>
              <a:t> alle </a:t>
            </a:r>
            <a:r>
              <a:rPr lang="en-US" i="1" err="1"/>
              <a:t>toestanden</a:t>
            </a:r>
            <a:r>
              <a:rPr lang="en-US" i="1"/>
              <a:t> </a:t>
            </a:r>
            <a:r>
              <a:rPr lang="en-US" i="1" err="1"/>
              <a:t>waarin</a:t>
            </a:r>
            <a:r>
              <a:rPr lang="en-US" i="1"/>
              <a:t> de e-NFA </a:t>
            </a:r>
            <a:r>
              <a:rPr lang="en-US" i="1" err="1"/>
              <a:t>zich</a:t>
            </a:r>
            <a:r>
              <a:rPr lang="en-US" i="1"/>
              <a:t> </a:t>
            </a:r>
            <a:r>
              <a:rPr lang="en-US" i="1" err="1"/>
              <a:t>kan</a:t>
            </a:r>
            <a:r>
              <a:rPr lang="en-US" i="1"/>
              <a:t> </a:t>
            </a:r>
            <a:r>
              <a:rPr lang="en-US" i="1" err="1"/>
              <a:t>bevinden</a:t>
            </a:r>
            <a:r>
              <a:rPr lang="en-US" i="1"/>
              <a:t>, alle nodes</a:t>
            </a:r>
          </a:p>
          <a:p>
            <a:pPr marL="457200" indent="-457200">
              <a:buFont typeface="Calibri"/>
              <a:buChar char="-"/>
            </a:pPr>
            <a:r>
              <a:rPr lang="en-US" sz="2400" b="1"/>
              <a:t>Σ</a:t>
            </a:r>
            <a:r>
              <a:rPr lang="en-US" sz="2400"/>
              <a:t>: het </a:t>
            </a:r>
            <a:r>
              <a:rPr lang="en-US" sz="2400" err="1"/>
              <a:t>alfabet</a:t>
            </a:r>
            <a:r>
              <a:rPr lang="en-US" sz="2400"/>
              <a:t> </a:t>
            </a:r>
            <a:r>
              <a:rPr lang="en-US" sz="2400" err="1"/>
              <a:t>aan</a:t>
            </a:r>
            <a:r>
              <a:rPr lang="en-US" sz="2400"/>
              <a:t> </a:t>
            </a:r>
            <a:r>
              <a:rPr lang="en-US" sz="2400" err="1"/>
              <a:t>inputsymbolen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/>
              <a:t>Alle </a:t>
            </a:r>
            <a:r>
              <a:rPr lang="en-US" err="1"/>
              <a:t>symbolen</a:t>
            </a:r>
            <a:r>
              <a:rPr lang="en-US"/>
              <a:t> die </a:t>
            </a:r>
            <a:r>
              <a:rPr lang="en-US" err="1"/>
              <a:t>gebruikt</a:t>
            </a:r>
            <a:r>
              <a:rPr lang="en-US"/>
              <a:t> </a:t>
            </a:r>
            <a:r>
              <a:rPr lang="en-US" err="1"/>
              <a:t>kunnen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in strings die de e-NFA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verwerken</a:t>
            </a:r>
            <a:endParaRPr lang="en-US"/>
          </a:p>
          <a:p>
            <a:pPr marL="457200" indent="-457200">
              <a:buFont typeface="Calibri"/>
              <a:buChar char="-"/>
            </a:pPr>
            <a:r>
              <a:rPr lang="en-US" sz="2400" b="1"/>
              <a:t>δ</a:t>
            </a:r>
            <a:r>
              <a:rPr lang="en-US" sz="2400"/>
              <a:t>: de </a:t>
            </a:r>
            <a:r>
              <a:rPr lang="en-US" sz="2400" err="1"/>
              <a:t>transitiefunctie</a:t>
            </a:r>
            <a:r>
              <a:rPr lang="en-US" sz="2400"/>
              <a:t>   - </a:t>
            </a:r>
          </a:p>
          <a:p>
            <a:pPr marL="914400" lvl="1" indent="-457200">
              <a:buFont typeface="Courier New"/>
              <a:buChar char="o"/>
            </a:pPr>
            <a:r>
              <a:rPr lang="en-US" err="1"/>
              <a:t>Stelt</a:t>
            </a:r>
            <a:r>
              <a:rPr lang="en-US"/>
              <a:t>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staat</a:t>
            </a:r>
            <a:r>
              <a:rPr lang="en-US"/>
              <a:t> + </a:t>
            </a:r>
            <a:r>
              <a:rPr lang="en-US" err="1"/>
              <a:t>inputsymbool</a:t>
            </a:r>
            <a:r>
              <a:rPr lang="en-US"/>
              <a:t> combo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staat</a:t>
            </a:r>
            <a:r>
              <a:rPr lang="en-US"/>
              <a:t> </a:t>
            </a:r>
            <a:r>
              <a:rPr lang="en-US" err="1"/>
              <a:t>gaat</a:t>
            </a:r>
            <a:r>
              <a:rPr lang="en-US"/>
              <a:t> = </a:t>
            </a:r>
            <a:r>
              <a:rPr lang="en-US" err="1"/>
              <a:t>pijlen</a:t>
            </a:r>
            <a:endParaRPr lang="en-US"/>
          </a:p>
          <a:p>
            <a:pPr marL="457200" indent="-457200">
              <a:buFont typeface="Calibri"/>
              <a:buChar char="-"/>
            </a:pPr>
            <a:r>
              <a:rPr lang="en-US" sz="2400" b="1"/>
              <a:t>q</a:t>
            </a:r>
            <a:r>
              <a:rPr lang="en-US" sz="2400" b="1" baseline="-25000"/>
              <a:t>0</a:t>
            </a:r>
            <a:r>
              <a:rPr lang="en-US" sz="2400"/>
              <a:t>∈ Q: de </a:t>
            </a:r>
            <a:r>
              <a:rPr lang="en-US" sz="2400" err="1"/>
              <a:t>startstaat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/>
              <a:t>De </a:t>
            </a:r>
            <a:r>
              <a:rPr lang="en-US" i="1" err="1"/>
              <a:t>unieke</a:t>
            </a:r>
            <a:r>
              <a:rPr lang="en-US" i="1"/>
              <a:t> </a:t>
            </a:r>
            <a:r>
              <a:rPr lang="en-US" err="1"/>
              <a:t>staat</a:t>
            </a:r>
            <a:r>
              <a:rPr lang="en-US"/>
              <a:t> </a:t>
            </a:r>
            <a:r>
              <a:rPr lang="en-US" err="1"/>
              <a:t>waarin</a:t>
            </a:r>
            <a:r>
              <a:rPr lang="en-US"/>
              <a:t> de e-NFA </a:t>
            </a:r>
            <a:r>
              <a:rPr lang="en-US" err="1"/>
              <a:t>zich</a:t>
            </a:r>
            <a:r>
              <a:rPr lang="en-US"/>
              <a:t> </a:t>
            </a:r>
            <a:r>
              <a:rPr lang="en-US" err="1"/>
              <a:t>bevindt</a:t>
            </a:r>
            <a:r>
              <a:rPr lang="en-US"/>
              <a:t> </a:t>
            </a:r>
            <a:r>
              <a:rPr lang="en-US" err="1"/>
              <a:t>voordat</a:t>
            </a:r>
            <a:r>
              <a:rPr lang="en-US"/>
              <a:t> er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karakter</a:t>
            </a:r>
            <a:r>
              <a:rPr lang="en-US"/>
              <a:t> </a:t>
            </a:r>
            <a:r>
              <a:rPr lang="en-US" err="1"/>
              <a:t>verwerkt</a:t>
            </a:r>
            <a:r>
              <a:rPr lang="en-US"/>
              <a:t> </a:t>
            </a:r>
            <a:r>
              <a:rPr lang="en-US" err="1"/>
              <a:t>wordt</a:t>
            </a:r>
            <a:endParaRPr lang="en-US"/>
          </a:p>
          <a:p>
            <a:pPr marL="457200" indent="-457200">
              <a:buFont typeface="Calibri"/>
              <a:buChar char="-"/>
            </a:pPr>
            <a:r>
              <a:rPr lang="en-US" sz="3200" b="1"/>
              <a:t>F </a:t>
            </a:r>
            <a:r>
              <a:rPr lang="en-US" sz="3200">
                <a:ea typeface="+mn-lt"/>
                <a:cs typeface="+mn-lt"/>
              </a:rPr>
              <a:t>⊆ Q: de </a:t>
            </a:r>
            <a:r>
              <a:rPr lang="en-US" sz="3200" err="1">
                <a:ea typeface="+mn-lt"/>
                <a:cs typeface="+mn-lt"/>
              </a:rPr>
              <a:t>verzameling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aan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eindstaten</a:t>
            </a:r>
            <a:endParaRPr lang="en-US" sz="320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/>
              <a:t>Staten </a:t>
            </a:r>
            <a:r>
              <a:rPr lang="en-US" sz="2400" err="1"/>
              <a:t>waarin</a:t>
            </a:r>
            <a:r>
              <a:rPr lang="en-US" sz="2400"/>
              <a:t> de string </a:t>
            </a:r>
            <a:r>
              <a:rPr lang="en-US" sz="2400" err="1"/>
              <a:t>aanvaard</a:t>
            </a:r>
            <a:r>
              <a:rPr lang="en-US" sz="2400"/>
              <a:t> </a:t>
            </a:r>
            <a:r>
              <a:rPr lang="en-US" sz="2400" err="1"/>
              <a:t>wordt</a:t>
            </a:r>
            <a:r>
              <a:rPr lang="en-US" sz="2400"/>
              <a:t> </a:t>
            </a:r>
            <a:r>
              <a:rPr lang="en-US" sz="2400" err="1"/>
              <a:t>wanneer</a:t>
            </a:r>
            <a:r>
              <a:rPr lang="en-US" sz="2400"/>
              <a:t> de e-NFA er </a:t>
            </a:r>
            <a:r>
              <a:rPr lang="en-US" sz="2400" err="1"/>
              <a:t>zich</a:t>
            </a:r>
            <a:r>
              <a:rPr lang="en-US" sz="2400"/>
              <a:t> in </a:t>
            </a:r>
            <a:r>
              <a:rPr lang="en-US" sz="2400" err="1"/>
              <a:t>bevindt</a:t>
            </a:r>
            <a:r>
              <a:rPr lang="en-US" sz="2400"/>
              <a:t> </a:t>
            </a:r>
            <a:r>
              <a:rPr lang="en-US" sz="2400" err="1"/>
              <a:t>nadat</a:t>
            </a:r>
            <a:r>
              <a:rPr lang="en-US" sz="2400"/>
              <a:t> het </a:t>
            </a:r>
            <a:r>
              <a:rPr lang="en-US" sz="2400" err="1"/>
              <a:t>laatste</a:t>
            </a:r>
            <a:r>
              <a:rPr lang="en-US" sz="2400"/>
              <a:t> </a:t>
            </a:r>
            <a:r>
              <a:rPr lang="en-US" sz="2400" err="1"/>
              <a:t>karakter</a:t>
            </a:r>
            <a:r>
              <a:rPr lang="en-US" sz="2400"/>
              <a:t> </a:t>
            </a:r>
            <a:r>
              <a:rPr lang="en-US" sz="2400" err="1"/>
              <a:t>verwerkt</a:t>
            </a:r>
            <a:r>
              <a:rPr lang="en-US" sz="2400"/>
              <a:t> </a:t>
            </a:r>
            <a:r>
              <a:rPr lang="en-US" sz="2400" err="1"/>
              <a:t>werd</a:t>
            </a:r>
            <a:endParaRPr lang="en-US" sz="2400"/>
          </a:p>
          <a:p>
            <a:pPr indent="-457200">
              <a:buFont typeface="Calibri"/>
              <a:buChar char="-"/>
            </a:pPr>
            <a:endParaRPr lang="en-US" sz="2400" i="1"/>
          </a:p>
        </p:txBody>
      </p:sp>
      <p:pic>
        <p:nvPicPr>
          <p:cNvPr id="8" name="Picture 7" descr="https://logowik.com/content/uploads/images/university-of-antwerp3433.jpg">
            <a:extLst>
              <a:ext uri="{FF2B5EF4-FFF2-40B4-BE49-F238E27FC236}">
                <a16:creationId xmlns:a16="http://schemas.microsoft.com/office/drawing/2014/main" id="{1BBDD2CC-4D12-1815-EC7E-95E0C8F8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  <p:pic>
        <p:nvPicPr>
          <p:cNvPr id="9" name="Picture 8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37096B5E-F905-3D15-9004-12F91935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685" y="2665122"/>
            <a:ext cx="1853619" cy="3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1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1E9A-BF0D-A911-CA73-DB00029F7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7DD2-D8FB-B9DA-280C-2A77DF0D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Neue Haas Grotesk Text Pro"/>
                <a:ea typeface="Cambria Math"/>
              </a:rPr>
              <a:t>ε-closure</a:t>
            </a:r>
          </a:p>
        </p:txBody>
      </p:sp>
      <p:pic>
        <p:nvPicPr>
          <p:cNvPr id="10" name="Picture 9" descr="https://logowik.com/content/uploads/images/university-of-antwerp3433.jpg">
            <a:extLst>
              <a:ext uri="{FF2B5EF4-FFF2-40B4-BE49-F238E27FC236}">
                <a16:creationId xmlns:a16="http://schemas.microsoft.com/office/drawing/2014/main" id="{1686A6E0-B010-6BCE-679D-301ED048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  <p:pic>
        <p:nvPicPr>
          <p:cNvPr id="9" name="Picture 8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E1BF30B-6334-BECF-3DA4-3E4E698F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89" y="2535526"/>
            <a:ext cx="5348143" cy="40152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BBB95D-847F-AEA3-A836-0FD907812E91}"/>
              </a:ext>
            </a:extLst>
          </p:cNvPr>
          <p:cNvSpPr/>
          <p:nvPr/>
        </p:nvSpPr>
        <p:spPr>
          <a:xfrm>
            <a:off x="2932545" y="2620819"/>
            <a:ext cx="5738090" cy="41101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9BDE-DBB7-B82F-A337-D13912DA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56" y="1132487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800" dirty="0"/>
              <a:t>Definitie: </a:t>
            </a:r>
            <a:r>
              <a:rPr lang="nl-BE" sz="2800" dirty="0">
                <a:ea typeface="+mn-lt"/>
                <a:cs typeface="+mn-lt"/>
              </a:rPr>
              <a:t> De ε-sluiting van een staat q, verzamelt alle staten die vanuit q bereikbaar zijn via een opeenvolging van </a:t>
            </a:r>
            <a:br>
              <a:rPr lang="nl-BE" sz="2800" dirty="0">
                <a:ea typeface="+mn-lt"/>
                <a:cs typeface="+mn-lt"/>
              </a:rPr>
            </a:br>
            <a:r>
              <a:rPr lang="nl-BE" sz="2800" dirty="0">
                <a:ea typeface="+mn-lt"/>
                <a:cs typeface="+mn-lt"/>
              </a:rPr>
              <a:t>ε-transities.</a:t>
            </a:r>
            <a:endParaRPr lang="nl-BE" dirty="0"/>
          </a:p>
          <a:p>
            <a:pPr lvl="3"/>
            <a:endParaRPr lang="nl-BE" sz="2200" dirty="0">
              <a:ea typeface="Cambria Math"/>
              <a:cs typeface="+mn-lt"/>
            </a:endParaRPr>
          </a:p>
          <a:p>
            <a:pPr lvl="3"/>
            <a:endParaRPr lang="nl-BE" sz="2200" dirty="0">
              <a:ea typeface="Cambria Math"/>
              <a:cs typeface="+mn-lt"/>
            </a:endParaRPr>
          </a:p>
          <a:p>
            <a:pPr lvl="3"/>
            <a:endParaRPr lang="nl-BE" sz="2200" dirty="0">
              <a:ea typeface="Cambria Math"/>
              <a:cs typeface="+mn-lt"/>
            </a:endParaRPr>
          </a:p>
          <a:p>
            <a:pPr marL="0" indent="0">
              <a:buNone/>
            </a:pPr>
            <a:endParaRPr lang="nl-BE" sz="2800" i="1" dirty="0">
              <a:ea typeface="+mn-lt"/>
              <a:cs typeface="+mn-lt"/>
            </a:endParaRPr>
          </a:p>
          <a:p>
            <a:pPr marL="0" indent="0">
              <a:buNone/>
            </a:pPr>
            <a:endParaRPr lang="nl-BE" sz="2800" dirty="0">
              <a:latin typeface="Neue Haas Grotesk Text Pro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22883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4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032C-CB69-6C18-5782-9DF25777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/>
              <a:t>De </a:t>
            </a:r>
            <a:r>
              <a:rPr lang="en-US" err="1"/>
              <a:t>uitgebreide</a:t>
            </a:r>
            <a:r>
              <a:rPr lang="en-US"/>
              <a:t> </a:t>
            </a:r>
            <a:r>
              <a:rPr lang="en-US" err="1"/>
              <a:t>transitiefunctie</a:t>
            </a:r>
            <a:r>
              <a:rPr lang="en-US">
                <a:latin typeface="Cambria Math"/>
                <a:ea typeface="Cambria Math"/>
              </a:rPr>
              <a:t> </a:t>
            </a:r>
            <a:r>
              <a:rPr lang="en-US">
                <a:ea typeface="+mj-lt"/>
                <a:cs typeface="+mj-lt"/>
              </a:rPr>
              <a:t>δ  van e-NFA</a:t>
            </a:r>
            <a:endParaRPr lang="en-US" sz="2800">
              <a:latin typeface="Cambria Math"/>
              <a:ea typeface="Cambria Math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3682-BE5A-2910-94CD-17FE3E1A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err="1"/>
              <a:t>Definitie</a:t>
            </a:r>
            <a:r>
              <a:rPr lang="en-US" sz="2800"/>
              <a:t>: De </a:t>
            </a:r>
            <a:r>
              <a:rPr lang="en-US" sz="2800" err="1"/>
              <a:t>uitgebreide</a:t>
            </a:r>
            <a:r>
              <a:rPr lang="en-US" sz="2800"/>
              <a:t> </a:t>
            </a:r>
            <a:r>
              <a:rPr lang="en-US" sz="2800" err="1"/>
              <a:t>transitiefunctie</a:t>
            </a:r>
            <a:r>
              <a:rPr lang="en-US" sz="2800"/>
              <a:t> </a:t>
            </a:r>
            <a:r>
              <a:rPr lang="en-US" sz="2800">
                <a:ea typeface="+mn-lt"/>
                <a:cs typeface="+mn-lt"/>
              </a:rPr>
              <a:t>δ̂ van </a:t>
            </a:r>
            <a:r>
              <a:rPr lang="en-US" sz="2800" err="1">
                <a:ea typeface="+mn-lt"/>
                <a:cs typeface="+mn-lt"/>
              </a:rPr>
              <a:t>een</a:t>
            </a:r>
            <a:r>
              <a:rPr lang="en-US" sz="2800">
                <a:ea typeface="+mn-lt"/>
                <a:cs typeface="+mn-lt"/>
              </a:rPr>
              <a:t> DFA </a:t>
            </a:r>
            <a:br>
              <a:rPr lang="en-US" sz="2800">
                <a:latin typeface="Neue Haas Grotesk Text Pro"/>
                <a:ea typeface="Cambria Math"/>
                <a:cs typeface="+mn-lt"/>
              </a:rPr>
            </a:br>
            <a:r>
              <a:rPr lang="en-US" sz="2800">
                <a:latin typeface="Cambria Math"/>
                <a:ea typeface="Cambria Math"/>
                <a:cs typeface="+mn-lt"/>
              </a:rPr>
              <a:t>E = (Q, </a:t>
            </a:r>
            <a:r>
              <a:rPr lang="nl-BE" sz="2800">
                <a:latin typeface="Cambria Math"/>
                <a:ea typeface="Cambria Math"/>
                <a:cs typeface="+mn-lt"/>
              </a:rPr>
              <a:t>Σ, </a:t>
            </a:r>
            <a:r>
              <a:rPr lang="nl-BE" sz="2800" b="1">
                <a:latin typeface="Cambria Math"/>
                <a:ea typeface="Cambria Math"/>
                <a:cs typeface="+mn-lt"/>
              </a:rPr>
              <a:t>δ</a:t>
            </a:r>
            <a:r>
              <a:rPr lang="nl-BE" sz="2800">
                <a:latin typeface="Cambria Math"/>
                <a:ea typeface="Cambria Math"/>
                <a:cs typeface="+mn-lt"/>
              </a:rPr>
              <a:t>, q</a:t>
            </a:r>
            <a:r>
              <a:rPr lang="nl-BE" sz="2800" baseline="-25000">
                <a:latin typeface="Cambria Math"/>
                <a:ea typeface="Cambria Math"/>
                <a:cs typeface="+mn-lt"/>
              </a:rPr>
              <a:t>0</a:t>
            </a:r>
            <a:r>
              <a:rPr lang="en-US" sz="2800">
                <a:latin typeface="Cambria Math"/>
                <a:ea typeface="Cambria Math"/>
                <a:cs typeface="+mn-lt"/>
              </a:rPr>
              <a:t>, F) </a:t>
            </a:r>
            <a:r>
              <a:rPr lang="en-US" sz="2800" err="1">
                <a:latin typeface="Neue Haas Grotesk Text Pro"/>
                <a:ea typeface="Cambria Math"/>
                <a:cs typeface="+mn-lt"/>
              </a:rPr>
              <a:t>werkt</a:t>
            </a:r>
            <a:r>
              <a:rPr lang="en-US" sz="2800">
                <a:latin typeface="Neue Haas Grotesk Text Pro"/>
                <a:ea typeface="Cambria Math"/>
                <a:cs typeface="+mn-lt"/>
              </a:rPr>
              <a:t> op strings</a:t>
            </a:r>
          </a:p>
          <a:p>
            <a:pPr lvl="3"/>
            <a:r>
              <a:rPr lang="en-US" sz="2200">
                <a:ea typeface="Cambria Math"/>
                <a:cs typeface="+mn-lt"/>
              </a:rPr>
              <a:t>Basis</a:t>
            </a:r>
          </a:p>
          <a:p>
            <a:pPr lvl="3"/>
            <a:endParaRPr lang="en-US" sz="2200">
              <a:ea typeface="Cambria Math"/>
              <a:cs typeface="+mn-lt"/>
            </a:endParaRPr>
          </a:p>
          <a:p>
            <a:pPr lvl="3"/>
            <a:r>
              <a:rPr lang="en-US" sz="2200" err="1">
                <a:ea typeface="Cambria Math"/>
                <a:cs typeface="+mn-lt"/>
              </a:rPr>
              <a:t>Inductie</a:t>
            </a:r>
            <a:endParaRPr lang="en-US" sz="2200">
              <a:ea typeface="Cambria Math"/>
              <a:cs typeface="+mn-lt"/>
            </a:endParaRPr>
          </a:p>
          <a:p>
            <a:pPr lvl="3"/>
            <a:endParaRPr lang="en-US" sz="2200">
              <a:ea typeface="Cambria Math"/>
              <a:cs typeface="+mn-lt"/>
            </a:endParaRPr>
          </a:p>
          <a:p>
            <a:pPr lvl="3"/>
            <a:endParaRPr lang="en-US" sz="2200">
              <a:ea typeface="Cambria Math"/>
              <a:cs typeface="+mn-lt"/>
            </a:endParaRPr>
          </a:p>
          <a:p>
            <a:pPr marL="0" indent="0">
              <a:buNone/>
            </a:pPr>
            <a:endParaRPr lang="en-US" sz="2800" i="1">
              <a:ea typeface="+mn-lt"/>
              <a:cs typeface="+mn-lt"/>
            </a:endParaRPr>
          </a:p>
          <a:p>
            <a:r>
              <a:rPr lang="en-US" sz="2800" i="1">
                <a:ea typeface="+mn-lt"/>
                <a:cs typeface="+mn-lt"/>
              </a:rPr>
              <a:t>δ̂</a:t>
            </a:r>
            <a:r>
              <a:rPr lang="en-US" sz="2800" i="1">
                <a:latin typeface="Neue Haas Grotesk Text Pro"/>
                <a:ea typeface="Cambria Math"/>
              </a:rPr>
              <a:t> is </a:t>
            </a:r>
            <a:r>
              <a:rPr lang="en-US" sz="2800" i="1" err="1">
                <a:latin typeface="Neue Haas Grotesk Text Pro"/>
                <a:ea typeface="Cambria Math"/>
              </a:rPr>
              <a:t>dus</a:t>
            </a:r>
            <a:r>
              <a:rPr lang="en-US" sz="2800" i="1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een</a:t>
            </a:r>
            <a:r>
              <a:rPr lang="en-US" sz="2800" i="1">
                <a:latin typeface="Neue Haas Grotesk Text Pro"/>
                <a:ea typeface="Cambria Math"/>
              </a:rPr>
              <a:t> pad van </a:t>
            </a:r>
            <a:r>
              <a:rPr lang="en-US" sz="2800" i="1" err="1">
                <a:latin typeface="Neue Haas Grotesk Text Pro"/>
                <a:ea typeface="Cambria Math"/>
              </a:rPr>
              <a:t>symbolen</a:t>
            </a:r>
            <a:r>
              <a:rPr lang="en-US" sz="2800" i="1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vanaf</a:t>
            </a:r>
            <a:r>
              <a:rPr lang="en-US" sz="2800" i="1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een</a:t>
            </a:r>
            <a:r>
              <a:rPr lang="en-US" sz="2800" i="1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staat</a:t>
            </a:r>
            <a:r>
              <a:rPr lang="en-US" sz="2800" i="1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dat</a:t>
            </a:r>
            <a:r>
              <a:rPr lang="en-US" sz="2800" i="1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leidt</a:t>
            </a:r>
            <a:r>
              <a:rPr lang="en-US" sz="2800" i="1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naar</a:t>
            </a:r>
            <a:r>
              <a:rPr lang="en-US" sz="2800" i="1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een</a:t>
            </a:r>
            <a:r>
              <a:rPr lang="en-US" sz="2800" i="1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nieuwe</a:t>
            </a:r>
            <a:r>
              <a:rPr lang="en-US" sz="2800" i="1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staat</a:t>
            </a:r>
            <a:endParaRPr lang="en-US" sz="2800" i="1">
              <a:latin typeface="Neue Haas Grotesk Text Pro"/>
              <a:ea typeface="Cambria Math"/>
            </a:endParaRPr>
          </a:p>
          <a:p>
            <a:pPr marL="0" indent="0">
              <a:buNone/>
            </a:pPr>
            <a:endParaRPr lang="en-US" sz="2800">
              <a:latin typeface="Neue Haas Grotesk Text Pro"/>
              <a:ea typeface="Cambria Math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5B66B-7C40-F067-8BF5-9BC656FA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72" y="232291"/>
            <a:ext cx="434374" cy="887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E95E82-97B6-B708-3F98-E647820EF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6" y="5208827"/>
            <a:ext cx="333375" cy="581025"/>
          </a:xfrm>
          <a:prstGeom prst="rect">
            <a:avLst/>
          </a:prstGeom>
        </p:spPr>
      </p:pic>
      <p:pic>
        <p:nvPicPr>
          <p:cNvPr id="10" name="Picture 9" descr="https://logowik.com/content/uploads/images/university-of-antwerp3433.jpg">
            <a:extLst>
              <a:ext uri="{FF2B5EF4-FFF2-40B4-BE49-F238E27FC236}">
                <a16:creationId xmlns:a16="http://schemas.microsoft.com/office/drawing/2014/main" id="{A6FE2336-5199-AF43-3284-6C4C2A112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  <p:pic>
        <p:nvPicPr>
          <p:cNvPr id="11" name="Picture 10" descr="A close-up of math symbols&#10;&#10;AI-generated content may be incorrect.">
            <a:extLst>
              <a:ext uri="{FF2B5EF4-FFF2-40B4-BE49-F238E27FC236}">
                <a16:creationId xmlns:a16="http://schemas.microsoft.com/office/drawing/2014/main" id="{FA6DB3FD-3F95-D760-AF13-7879C211A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873" y="2706831"/>
            <a:ext cx="4472709" cy="2015837"/>
          </a:xfrm>
          <a:prstGeom prst="rect">
            <a:avLst/>
          </a:prstGeom>
        </p:spPr>
      </p:pic>
      <p:pic>
        <p:nvPicPr>
          <p:cNvPr id="9" name="Picture 8" descr="A black symbols with a white background&#10;&#10;AI-generated content may be incorrect.">
            <a:extLst>
              <a:ext uri="{FF2B5EF4-FFF2-40B4-BE49-F238E27FC236}">
                <a16:creationId xmlns:a16="http://schemas.microsoft.com/office/drawing/2014/main" id="{658AC28E-D646-9122-F9CE-9785631AA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614" y="2204894"/>
            <a:ext cx="3238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0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VanillaVTI</vt:lpstr>
      <vt:lpstr>PAL-clip 2 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ε-closure</vt:lpstr>
      <vt:lpstr>De uitgebreide transitiefunctie δ  van e-NFA</vt:lpstr>
      <vt:lpstr>L(E) de taal aanvaard door de e-NFA E</vt:lpstr>
      <vt:lpstr>PowerPoint Presentation</vt:lpstr>
      <vt:lpstr>Equivalentie tussen DFA en ε-NFA</vt:lpstr>
      <vt:lpstr>Theorema 2.22</vt:lpstr>
      <vt:lpstr>Inductie</vt:lpstr>
      <vt:lpstr>PowerPoint Presentation</vt:lpstr>
      <vt:lpstr>8 vragen over dit deelbewijs</vt:lpstr>
      <vt:lpstr>Theorema 2.22</vt:lpstr>
      <vt:lpstr>Inductie</vt:lpstr>
      <vt:lpstr>PowerPoint Presentation</vt:lpstr>
      <vt:lpstr>8 vragen over dit deelbewijs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269</cp:revision>
  <dcterms:created xsi:type="dcterms:W3CDTF">2025-02-23T09:21:20Z</dcterms:created>
  <dcterms:modified xsi:type="dcterms:W3CDTF">2025-05-16T09:56:43Z</dcterms:modified>
</cp:coreProperties>
</file>