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3"/>
    <p:sldId id="294" r:id="rId4"/>
    <p:sldId id="296" r:id="rId5"/>
    <p:sldId id="308" r:id="rId6"/>
    <p:sldId id="276" r:id="rId7"/>
    <p:sldId id="299" r:id="rId8"/>
    <p:sldId id="300" r:id="rId9"/>
    <p:sldId id="301" r:id="rId10"/>
    <p:sldId id="303" r:id="rId11"/>
    <p:sldId id="304" r:id="rId12"/>
    <p:sldId id="307" r:id="rId13"/>
    <p:sldId id="297" r:id="rId14"/>
    <p:sldId id="309" r:id="rId15"/>
    <p:sldId id="305" r:id="rId16"/>
    <p:sldId id="306" r:id="rId17"/>
    <p:sldId id="295" r:id="rId18"/>
    <p:sldId id="311" r:id="rId19"/>
    <p:sldId id="310"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E0E0FF"/>
    <a:srgbClr val="FA56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hyperlink" Target="https://board.xcpcio.com/icpc/49th/xian-invitational?group=official" TargetMode="Externa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 name="图片 12" descr="NKU"/>
          <p:cNvPicPr>
            <a:picLocks noChangeAspect="1"/>
          </p:cNvPicPr>
          <p:nvPr/>
        </p:nvPicPr>
        <p:blipFill>
          <a:blip r:embed="rId1"/>
          <a:stretch>
            <a:fillRect/>
          </a:stretch>
        </p:blipFill>
        <p:spPr>
          <a:xfrm>
            <a:off x="0" y="0"/>
            <a:ext cx="3856990" cy="1438910"/>
          </a:xfrm>
          <a:prstGeom prst="rect">
            <a:avLst/>
          </a:prstGeom>
        </p:spPr>
      </p:pic>
      <p:sp>
        <p:nvSpPr>
          <p:cNvPr id="2" name="标题 1"/>
          <p:cNvSpPr>
            <a:spLocks noGrp="1"/>
          </p:cNvSpPr>
          <p:nvPr>
            <p:ph type="ctrTitle"/>
          </p:nvPr>
        </p:nvSpPr>
        <p:spPr>
          <a:xfrm>
            <a:off x="2409190" y="1438910"/>
            <a:ext cx="7373620" cy="1073150"/>
          </a:xfrm>
        </p:spPr>
        <p:txBody>
          <a:bodyPr/>
          <a:p>
            <a:r>
              <a:rPr lang="zh-CN" altLang="en-US">
                <a:latin typeface="华文楷体" panose="02010600040101010101" charset="-122"/>
                <a:ea typeface="华文楷体" panose="02010600040101010101" charset="-122"/>
                <a:cs typeface="华文楷体" panose="02010600040101010101" charset="-122"/>
              </a:rPr>
              <a:t>计组创新</a:t>
            </a:r>
            <a:r>
              <a:rPr lang="zh-CN" altLang="en-US">
                <a:latin typeface="华文楷体" panose="02010600040101010101" charset="-122"/>
                <a:ea typeface="华文楷体" panose="02010600040101010101" charset="-122"/>
                <a:cs typeface="华文楷体" panose="02010600040101010101" charset="-122"/>
              </a:rPr>
              <a:t>作业一</a:t>
            </a:r>
            <a:endParaRPr lang="zh-CN" altLang="en-US">
              <a:latin typeface="华文楷体" panose="02010600040101010101" charset="-122"/>
              <a:ea typeface="华文楷体" panose="02010600040101010101" charset="-122"/>
              <a:cs typeface="华文楷体" panose="02010600040101010101" charset="-122"/>
            </a:endParaRPr>
          </a:p>
        </p:txBody>
      </p:sp>
      <p:sp>
        <p:nvSpPr>
          <p:cNvPr id="7" name="文本框 6"/>
          <p:cNvSpPr txBox="1"/>
          <p:nvPr/>
        </p:nvSpPr>
        <p:spPr>
          <a:xfrm>
            <a:off x="9048750" y="4578985"/>
            <a:ext cx="1966595" cy="1076325"/>
          </a:xfrm>
          <a:prstGeom prst="rect">
            <a:avLst/>
          </a:prstGeom>
          <a:noFill/>
        </p:spPr>
        <p:txBody>
          <a:bodyPr wrap="square" rtlCol="0">
            <a:spAutoFit/>
          </a:bodyPr>
          <a:p>
            <a:pPr algn="ctr"/>
            <a:r>
              <a:rPr lang="zh-CN" altLang="en-US" sz="2400">
                <a:latin typeface="华文新魏" panose="02010800040101010101" charset="-122"/>
                <a:ea typeface="华文新魏" panose="02010800040101010101" charset="-122"/>
              </a:rPr>
              <a:t>章壹程</a:t>
            </a:r>
            <a:endParaRPr lang="zh-CN" altLang="en-US" sz="2400">
              <a:latin typeface="华文新魏" panose="02010800040101010101" charset="-122"/>
              <a:ea typeface="华文新魏" panose="02010800040101010101" charset="-122"/>
            </a:endParaRPr>
          </a:p>
          <a:p>
            <a:pPr algn="ctr"/>
            <a:r>
              <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rPr>
              <a:t>@</a:t>
            </a:r>
            <a:r>
              <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rPr>
              <a:t>u2003yuge</a:t>
            </a:r>
            <a:endPar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endParaRPr>
          </a:p>
          <a:p>
            <a:pPr algn="ctr"/>
            <a:r>
              <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rPr>
              <a:t>2313469</a:t>
            </a:r>
            <a:endPar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endParaRPr>
          </a:p>
        </p:txBody>
      </p:sp>
      <p:sp>
        <p:nvSpPr>
          <p:cNvPr id="8" name="文本框 7"/>
          <p:cNvSpPr txBox="1"/>
          <p:nvPr/>
        </p:nvSpPr>
        <p:spPr>
          <a:xfrm>
            <a:off x="3087370" y="4578985"/>
            <a:ext cx="2745105" cy="1076325"/>
          </a:xfrm>
          <a:prstGeom prst="rect">
            <a:avLst/>
          </a:prstGeom>
          <a:noFill/>
        </p:spPr>
        <p:txBody>
          <a:bodyPr wrap="square" rtlCol="0">
            <a:spAutoFit/>
          </a:bodyPr>
          <a:p>
            <a:pPr algn="ctr"/>
            <a:r>
              <a:rPr lang="zh-CN" altLang="en-US" sz="2400">
                <a:latin typeface="华文新魏" panose="02010800040101010101" charset="-122"/>
                <a:ea typeface="华文新魏" panose="02010800040101010101" charset="-122"/>
              </a:rPr>
              <a:t>杨宇翔</a:t>
            </a:r>
            <a:endParaRPr lang="zh-CN" altLang="en-US" sz="2400">
              <a:latin typeface="华文新魏" panose="02010800040101010101" charset="-122"/>
              <a:ea typeface="华文新魏" panose="02010800040101010101" charset="-122"/>
            </a:endParaRPr>
          </a:p>
          <a:p>
            <a:pPr algn="ctr"/>
            <a:r>
              <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rPr>
              <a:t>@SheepSpaceFly</a:t>
            </a:r>
            <a:endPar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endParaRPr>
          </a:p>
          <a:p>
            <a:pPr algn="ctr"/>
            <a:r>
              <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rPr>
              <a:t>2312506</a:t>
            </a:r>
            <a:endPar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endParaRPr>
          </a:p>
        </p:txBody>
      </p:sp>
      <p:sp>
        <p:nvSpPr>
          <p:cNvPr id="9" name="文本框 8"/>
          <p:cNvSpPr txBox="1"/>
          <p:nvPr/>
        </p:nvSpPr>
        <p:spPr>
          <a:xfrm>
            <a:off x="6169025" y="4578985"/>
            <a:ext cx="2542540" cy="1076325"/>
          </a:xfrm>
          <a:prstGeom prst="rect">
            <a:avLst/>
          </a:prstGeom>
          <a:noFill/>
        </p:spPr>
        <p:txBody>
          <a:bodyPr wrap="square" rtlCol="0">
            <a:spAutoFit/>
          </a:bodyPr>
          <a:p>
            <a:pPr algn="ctr"/>
            <a:r>
              <a:rPr lang="zh-CN" altLang="en-US" sz="2400">
                <a:latin typeface="华文新魏" panose="02010800040101010101" charset="-122"/>
                <a:ea typeface="华文新魏" panose="02010800040101010101" charset="-122"/>
              </a:rPr>
              <a:t>钱俊</a:t>
            </a:r>
            <a:r>
              <a:rPr lang="zh-CN" altLang="en-US" sz="2400">
                <a:latin typeface="华文新魏" panose="02010800040101010101" charset="-122"/>
                <a:ea typeface="华文新魏" panose="02010800040101010101" charset="-122"/>
              </a:rPr>
              <a:t>玮</a:t>
            </a:r>
            <a:endParaRPr lang="zh-CN" altLang="en-US" sz="2400">
              <a:latin typeface="华文新魏" panose="02010800040101010101" charset="-122"/>
              <a:ea typeface="华文新魏" panose="02010800040101010101" charset="-122"/>
            </a:endParaRPr>
          </a:p>
          <a:p>
            <a:pPr algn="ctr"/>
            <a:r>
              <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rPr>
              <a:t>@afluren</a:t>
            </a:r>
            <a:endPar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endParaRPr>
          </a:p>
          <a:p>
            <a:pPr algn="ctr"/>
            <a:r>
              <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rPr>
              <a:t>2312480</a:t>
            </a:r>
            <a:endPar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endParaRPr>
          </a:p>
        </p:txBody>
      </p:sp>
      <p:sp>
        <p:nvSpPr>
          <p:cNvPr id="3" name="文本框 2"/>
          <p:cNvSpPr txBox="1"/>
          <p:nvPr/>
        </p:nvSpPr>
        <p:spPr>
          <a:xfrm>
            <a:off x="4597400" y="3044825"/>
            <a:ext cx="2997200" cy="768350"/>
          </a:xfrm>
          <a:prstGeom prst="rect">
            <a:avLst/>
          </a:prstGeom>
          <a:noFill/>
        </p:spPr>
        <p:txBody>
          <a:bodyPr wrap="square" rtlCol="0">
            <a:spAutoFit/>
          </a:bodyPr>
          <a:p>
            <a:pPr algn="ctr"/>
            <a:r>
              <a:rPr lang="zh-CN" altLang="en-US" sz="2000"/>
              <a:t>计</a:t>
            </a:r>
            <a:r>
              <a:rPr lang="en-US" altLang="zh-CN" sz="2000"/>
              <a:t>  </a:t>
            </a:r>
            <a:r>
              <a:rPr lang="zh-CN" altLang="en-US" sz="2000"/>
              <a:t>组</a:t>
            </a:r>
            <a:r>
              <a:rPr lang="en-US" altLang="zh-CN" sz="2000"/>
              <a:t> </a:t>
            </a:r>
            <a:endParaRPr lang="en-US" altLang="zh-CN" sz="2000"/>
          </a:p>
          <a:p>
            <a:pPr algn="ctr"/>
            <a:r>
              <a:rPr lang="en-US" altLang="zh-CN" sz="2400">
                <a:solidFill>
                  <a:schemeClr val="tx1">
                    <a:lumMod val="65000"/>
                    <a:lumOff val="35000"/>
                  </a:schemeClr>
                </a:solidFill>
              </a:rPr>
              <a:t>Count group</a:t>
            </a:r>
            <a:endParaRPr lang="en-US" altLang="zh-CN" sz="2400">
              <a:solidFill>
                <a:schemeClr val="tx1">
                  <a:lumMod val="65000"/>
                  <a:lumOff val="35000"/>
                </a:schemeClr>
              </a:solidFill>
            </a:endParaRPr>
          </a:p>
        </p:txBody>
      </p:sp>
      <p:sp>
        <p:nvSpPr>
          <p:cNvPr id="6" name="文本框 5"/>
          <p:cNvSpPr txBox="1"/>
          <p:nvPr/>
        </p:nvSpPr>
        <p:spPr>
          <a:xfrm>
            <a:off x="828040" y="4578985"/>
            <a:ext cx="2021205" cy="1076325"/>
          </a:xfrm>
          <a:prstGeom prst="rect">
            <a:avLst/>
          </a:prstGeom>
          <a:noFill/>
        </p:spPr>
        <p:txBody>
          <a:bodyPr wrap="square" rtlCol="0">
            <a:spAutoFit/>
          </a:bodyPr>
          <a:p>
            <a:pPr algn="ctr"/>
            <a:r>
              <a:rPr lang="zh-CN" altLang="en-US" sz="2400">
                <a:latin typeface="华文新魏" panose="02010800040101010101" charset="-122"/>
                <a:ea typeface="华文新魏" panose="02010800040101010101" charset="-122"/>
              </a:rPr>
              <a:t>朱荟宇</a:t>
            </a:r>
            <a:endParaRPr lang="zh-CN" altLang="en-US" sz="2400">
              <a:latin typeface="华文新魏" panose="02010800040101010101" charset="-122"/>
              <a:ea typeface="华文新魏" panose="02010800040101010101" charset="-122"/>
            </a:endParaRPr>
          </a:p>
          <a:p>
            <a:pPr algn="ctr"/>
            <a:r>
              <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rPr>
              <a:t>@</a:t>
            </a:r>
            <a:r>
              <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rPr>
              <a:t>Hongfei666</a:t>
            </a:r>
            <a:endPar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endParaRPr>
          </a:p>
          <a:p>
            <a:pPr algn="ctr"/>
            <a:r>
              <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rPr>
              <a:t>2311824</a:t>
            </a:r>
            <a:endPar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endParaRPr>
          </a:p>
        </p:txBody>
      </p:sp>
      <p:sp>
        <p:nvSpPr>
          <p:cNvPr id="20" name="文本框 19"/>
          <p:cNvSpPr txBox="1"/>
          <p:nvPr/>
        </p:nvSpPr>
        <p:spPr>
          <a:xfrm>
            <a:off x="512445" y="6212840"/>
            <a:ext cx="6750685" cy="645160"/>
          </a:xfrm>
          <a:prstGeom prst="rect">
            <a:avLst/>
          </a:prstGeom>
          <a:noFill/>
        </p:spPr>
        <p:txBody>
          <a:bodyPr wrap="square" rtlCol="0">
            <a:spAutoFit/>
          </a:bodyPr>
          <a:p>
            <a:r>
              <a:rPr lang="zh-CN" altLang="en-US">
                <a:solidFill>
                  <a:schemeClr val="bg2">
                    <a:lumMod val="50000"/>
                  </a:schemeClr>
                </a:solidFill>
                <a:latin typeface="仿宋" panose="02010609060101010101" charset="-122"/>
                <a:ea typeface="仿宋" panose="02010609060101010101" charset="-122"/>
                <a:cs typeface="仿宋" panose="02010609060101010101" charset="-122"/>
                <a:sym typeface="+mn-ea"/>
              </a:rPr>
              <a:t>*姓名按学号升序排列</a:t>
            </a:r>
            <a:endParaRPr lang="zh-CN" altLang="en-US">
              <a:solidFill>
                <a:schemeClr val="bg2">
                  <a:lumMod val="50000"/>
                </a:schemeClr>
              </a:solidFill>
              <a:latin typeface="仿宋" panose="02010609060101010101" charset="-122"/>
              <a:ea typeface="仿宋" panose="02010609060101010101" charset="-122"/>
              <a:cs typeface="仿宋" panose="02010609060101010101" charset="-122"/>
            </a:endParaRPr>
          </a:p>
          <a:p>
            <a:endParaRPr lang="zh-CN" altLang="en-US">
              <a:solidFill>
                <a:schemeClr val="bg2">
                  <a:lumMod val="50000"/>
                </a:schemeClr>
              </a:solidFill>
              <a:latin typeface="仿宋" panose="02010609060101010101" charset="-122"/>
              <a:ea typeface="仿宋" panose="02010609060101010101" charset="-122"/>
              <a:cs typeface="仿宋" panose="02010609060101010101"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0" y="0"/>
            <a:ext cx="36000" cy="75882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173355" y="57150"/>
            <a:ext cx="4009390" cy="645160"/>
          </a:xfrm>
          <a:prstGeom prst="rect">
            <a:avLst/>
          </a:prstGeom>
          <a:noFill/>
        </p:spPr>
        <p:txBody>
          <a:bodyPr wrap="square" rtlCol="0">
            <a:spAutoFit/>
          </a:bodyPr>
          <a:p>
            <a:r>
              <a:rPr lang="en-US" altLang="zh-CN" sz="3600">
                <a:latin typeface="Tw Cen MT Condensed" panose="020B0606020104020203" charset="0"/>
                <a:ea typeface="华文中宋" panose="02010600040101010101" charset="-122"/>
                <a:cs typeface="Tw Cen MT Condensed" panose="020B0606020104020203" charset="0"/>
                <a:sym typeface="+mn-ea"/>
              </a:rPr>
              <a:t>TASK 1</a:t>
            </a:r>
            <a:r>
              <a:rPr lang="en-US" altLang="zh-CN" sz="3600">
                <a:latin typeface="Berlin Sans FB" panose="020E0602020502020306" charset="0"/>
                <a:ea typeface="华文中宋" panose="02010600040101010101" charset="-122"/>
                <a:cs typeface="Berlin Sans FB" panose="020E0602020502020306" charset="0"/>
                <a:sym typeface="+mn-ea"/>
              </a:rPr>
              <a:t> </a:t>
            </a:r>
            <a:r>
              <a:rPr lang="en-US" altLang="zh-CN" sz="3600">
                <a:latin typeface="Castellar" panose="020A0402060406010301" charset="0"/>
                <a:ea typeface="华文中宋" panose="02010600040101010101" charset="-122"/>
                <a:cs typeface="Castellar" panose="020A0402060406010301" charset="0"/>
                <a:sym typeface="+mn-ea"/>
              </a:rPr>
              <a:t> </a:t>
            </a:r>
            <a:r>
              <a:rPr lang="zh-CN" altLang="en-US" sz="3600">
                <a:latin typeface="Castellar" panose="020A0402060406010301" charset="0"/>
                <a:ea typeface="华文中宋" panose="02010600040101010101" charset="-122"/>
                <a:cs typeface="Castellar" panose="020A0402060406010301" charset="0"/>
                <a:sym typeface="+mn-ea"/>
              </a:rPr>
              <a:t>结果</a:t>
            </a:r>
            <a:endParaRPr lang="zh-CN" altLang="en-US" sz="3600">
              <a:latin typeface="Castellar" panose="020A0402060406010301" charset="0"/>
              <a:ea typeface="华文中宋" panose="02010600040101010101" charset="-122"/>
              <a:cs typeface="Castellar" panose="020A0402060406010301" charset="0"/>
              <a:sym typeface="+mn-ea"/>
            </a:endParaRPr>
          </a:p>
        </p:txBody>
      </p:sp>
      <p:pic>
        <p:nvPicPr>
          <p:cNvPr id="2" name="图片 1" descr="doubao"/>
          <p:cNvPicPr>
            <a:picLocks noChangeAspect="1"/>
          </p:cNvPicPr>
          <p:nvPr/>
        </p:nvPicPr>
        <p:blipFill>
          <a:blip r:embed="rId1"/>
          <a:stretch>
            <a:fillRect/>
          </a:stretch>
        </p:blipFill>
        <p:spPr>
          <a:xfrm>
            <a:off x="4453890" y="3802380"/>
            <a:ext cx="2931160" cy="2931160"/>
          </a:xfrm>
          <a:prstGeom prst="rect">
            <a:avLst/>
          </a:prstGeom>
        </p:spPr>
      </p:pic>
      <p:pic>
        <p:nvPicPr>
          <p:cNvPr id="3" name="图片 2" descr="kimi"/>
          <p:cNvPicPr>
            <a:picLocks noChangeAspect="1"/>
          </p:cNvPicPr>
          <p:nvPr/>
        </p:nvPicPr>
        <p:blipFill>
          <a:blip r:embed="rId2"/>
          <a:stretch>
            <a:fillRect/>
          </a:stretch>
        </p:blipFill>
        <p:spPr>
          <a:xfrm>
            <a:off x="1520825" y="3801745"/>
            <a:ext cx="2933065" cy="2933065"/>
          </a:xfrm>
          <a:prstGeom prst="rect">
            <a:avLst/>
          </a:prstGeom>
        </p:spPr>
      </p:pic>
      <p:pic>
        <p:nvPicPr>
          <p:cNvPr id="7" name="图片 6" descr="chatGPT"/>
          <p:cNvPicPr>
            <a:picLocks noChangeAspect="1"/>
          </p:cNvPicPr>
          <p:nvPr/>
        </p:nvPicPr>
        <p:blipFill>
          <a:blip r:embed="rId3"/>
          <a:stretch>
            <a:fillRect/>
          </a:stretch>
        </p:blipFill>
        <p:spPr>
          <a:xfrm>
            <a:off x="1525905" y="758825"/>
            <a:ext cx="2927985" cy="2927985"/>
          </a:xfrm>
          <a:prstGeom prst="rect">
            <a:avLst/>
          </a:prstGeom>
        </p:spPr>
      </p:pic>
      <p:pic>
        <p:nvPicPr>
          <p:cNvPr id="8" name="图片 7" descr="DeepSeek"/>
          <p:cNvPicPr>
            <a:picLocks noChangeAspect="1"/>
          </p:cNvPicPr>
          <p:nvPr/>
        </p:nvPicPr>
        <p:blipFill>
          <a:blip r:embed="rId4"/>
          <a:stretch>
            <a:fillRect/>
          </a:stretch>
        </p:blipFill>
        <p:spPr>
          <a:xfrm>
            <a:off x="4453890" y="755650"/>
            <a:ext cx="2931160" cy="2931160"/>
          </a:xfrm>
          <a:prstGeom prst="rect">
            <a:avLst/>
          </a:prstGeom>
        </p:spPr>
      </p:pic>
      <p:sp>
        <p:nvSpPr>
          <p:cNvPr id="9" name="文本框 8"/>
          <p:cNvSpPr txBox="1"/>
          <p:nvPr/>
        </p:nvSpPr>
        <p:spPr>
          <a:xfrm>
            <a:off x="3467735" y="3260725"/>
            <a:ext cx="986155" cy="337185"/>
          </a:xfrm>
          <a:prstGeom prst="rect">
            <a:avLst/>
          </a:prstGeom>
          <a:noFill/>
        </p:spPr>
        <p:txBody>
          <a:bodyPr wrap="square" rtlCol="0">
            <a:spAutoFit/>
          </a:bodyPr>
          <a:p>
            <a:r>
              <a:rPr lang="en-US" altLang="zh-CN" sz="1600">
                <a:solidFill>
                  <a:schemeClr val="bg2">
                    <a:lumMod val="50000"/>
                  </a:schemeClr>
                </a:solidFill>
              </a:rPr>
              <a:t>ChatGPT</a:t>
            </a:r>
            <a:endParaRPr lang="en-US" altLang="zh-CN" sz="1600">
              <a:solidFill>
                <a:schemeClr val="bg2">
                  <a:lumMod val="50000"/>
                </a:schemeClr>
              </a:solidFill>
            </a:endParaRPr>
          </a:p>
        </p:txBody>
      </p:sp>
      <p:sp>
        <p:nvSpPr>
          <p:cNvPr id="10" name="文本框 9"/>
          <p:cNvSpPr txBox="1"/>
          <p:nvPr/>
        </p:nvSpPr>
        <p:spPr>
          <a:xfrm>
            <a:off x="6343650" y="3260725"/>
            <a:ext cx="1041400" cy="337185"/>
          </a:xfrm>
          <a:prstGeom prst="rect">
            <a:avLst/>
          </a:prstGeom>
          <a:noFill/>
        </p:spPr>
        <p:txBody>
          <a:bodyPr wrap="square" rtlCol="0">
            <a:spAutoFit/>
          </a:bodyPr>
          <a:p>
            <a:r>
              <a:rPr lang="en-US" altLang="zh-CN" sz="1600">
                <a:solidFill>
                  <a:schemeClr val="bg2">
                    <a:lumMod val="50000"/>
                  </a:schemeClr>
                </a:solidFill>
              </a:rPr>
              <a:t>DeepSeek</a:t>
            </a:r>
            <a:endParaRPr lang="en-US" altLang="zh-CN" sz="1600">
              <a:solidFill>
                <a:schemeClr val="bg2">
                  <a:lumMod val="50000"/>
                </a:schemeClr>
              </a:solidFill>
            </a:endParaRPr>
          </a:p>
        </p:txBody>
      </p:sp>
      <p:sp>
        <p:nvSpPr>
          <p:cNvPr id="11" name="文本框 10"/>
          <p:cNvSpPr txBox="1"/>
          <p:nvPr/>
        </p:nvSpPr>
        <p:spPr>
          <a:xfrm>
            <a:off x="3850005" y="6396355"/>
            <a:ext cx="603885" cy="337185"/>
          </a:xfrm>
          <a:prstGeom prst="rect">
            <a:avLst/>
          </a:prstGeom>
          <a:noFill/>
        </p:spPr>
        <p:txBody>
          <a:bodyPr wrap="square" rtlCol="0">
            <a:spAutoFit/>
          </a:bodyPr>
          <a:p>
            <a:r>
              <a:rPr lang="en-US" altLang="zh-CN" sz="1600">
                <a:solidFill>
                  <a:schemeClr val="bg2">
                    <a:lumMod val="50000"/>
                  </a:schemeClr>
                </a:solidFill>
              </a:rPr>
              <a:t>kimi</a:t>
            </a:r>
            <a:endParaRPr lang="en-US" altLang="zh-CN" sz="1600">
              <a:solidFill>
                <a:schemeClr val="bg2">
                  <a:lumMod val="50000"/>
                </a:schemeClr>
              </a:solidFill>
            </a:endParaRPr>
          </a:p>
        </p:txBody>
      </p:sp>
      <p:sp>
        <p:nvSpPr>
          <p:cNvPr id="12" name="文本框 11"/>
          <p:cNvSpPr txBox="1"/>
          <p:nvPr/>
        </p:nvSpPr>
        <p:spPr>
          <a:xfrm>
            <a:off x="6491605" y="6397625"/>
            <a:ext cx="893445" cy="337185"/>
          </a:xfrm>
          <a:prstGeom prst="rect">
            <a:avLst/>
          </a:prstGeom>
          <a:noFill/>
        </p:spPr>
        <p:txBody>
          <a:bodyPr wrap="square" rtlCol="0">
            <a:spAutoFit/>
          </a:bodyPr>
          <a:p>
            <a:r>
              <a:rPr lang="en-US" altLang="zh-CN" sz="1600">
                <a:solidFill>
                  <a:schemeClr val="bg2">
                    <a:lumMod val="50000"/>
                  </a:schemeClr>
                </a:solidFill>
              </a:rPr>
              <a:t>doubao</a:t>
            </a:r>
            <a:endParaRPr lang="en-US" altLang="zh-CN" sz="1600">
              <a:solidFill>
                <a:schemeClr val="bg2">
                  <a:lumMod val="50000"/>
                </a:schemeClr>
              </a:solidFill>
            </a:endParaRPr>
          </a:p>
        </p:txBody>
      </p:sp>
      <p:sp>
        <p:nvSpPr>
          <p:cNvPr id="13" name="文本框 12"/>
          <p:cNvSpPr txBox="1"/>
          <p:nvPr/>
        </p:nvSpPr>
        <p:spPr>
          <a:xfrm>
            <a:off x="7635875" y="5474335"/>
            <a:ext cx="4555490" cy="1383665"/>
          </a:xfrm>
          <a:prstGeom prst="rect">
            <a:avLst/>
          </a:prstGeom>
        </p:spPr>
        <p:txBody>
          <a:bodyPr wrap="square">
            <a:spAutoFit/>
          </a:bodyPr>
          <a:p>
            <a:pPr marL="0" indent="457200" algn="l">
              <a:buClrTx/>
              <a:buSzTx/>
              <a:buNone/>
            </a:pPr>
            <a:r>
              <a:rPr lang="zh-CN" altLang="en-US" sz="1400" b="0" i="0">
                <a:solidFill>
                  <a:schemeClr val="bg2">
                    <a:lumMod val="75000"/>
                  </a:schemeClr>
                </a:solidFill>
                <a:latin typeface="华文宋体" panose="02010600040101010101" charset="-122"/>
                <a:ea typeface="华文宋体" panose="02010600040101010101" charset="-122"/>
                <a:cs typeface="华文宋体" panose="02010600040101010101" charset="-122"/>
              </a:rPr>
              <a:t>问题：请你生成一段python代码，支持对给定的评测结果数据绘制美观的雷达图。总共有四个评测对象，评测结果共四个指标，每个维度的基础分最高为100分，额外分最高为20分。请你使用不同的颜色标识，能标记出数值并尽量保证数字之间不发生重叠。要求能显示中文字体。</a:t>
            </a:r>
            <a:endParaRPr lang="zh-CN" altLang="en-US" sz="1400" b="0" i="0">
              <a:solidFill>
                <a:schemeClr val="bg2">
                  <a:lumMod val="75000"/>
                </a:schemeClr>
              </a:solidFill>
              <a:latin typeface="华文宋体" panose="02010600040101010101" charset="-122"/>
              <a:ea typeface="华文宋体" panose="02010600040101010101" charset="-122"/>
              <a:cs typeface="华文宋体" panose="02010600040101010101" charset="-122"/>
            </a:endParaRPr>
          </a:p>
        </p:txBody>
      </p:sp>
      <p:sp>
        <p:nvSpPr>
          <p:cNvPr id="15" name="文本框 14"/>
          <p:cNvSpPr txBox="1"/>
          <p:nvPr/>
        </p:nvSpPr>
        <p:spPr>
          <a:xfrm>
            <a:off x="8039735" y="1941830"/>
            <a:ext cx="3647440" cy="368300"/>
          </a:xfrm>
          <a:prstGeom prst="rect">
            <a:avLst/>
          </a:prstGeom>
          <a:noFill/>
        </p:spPr>
        <p:txBody>
          <a:bodyPr wrap="square" rtlCol="0">
            <a:spAutoFit/>
          </a:bodyPr>
          <a:p>
            <a:pPr algn="ctr"/>
            <a:r>
              <a:rPr lang="zh-CN" altLang="en-US"/>
              <a:t>使用四种模型绘制的得分</a:t>
            </a:r>
            <a:r>
              <a:rPr lang="zh-CN" altLang="en-US"/>
              <a:t>雷达图</a:t>
            </a:r>
            <a:endParaRPr lang="zh-CN" altLang="en-US"/>
          </a:p>
        </p:txBody>
      </p:sp>
      <p:sp>
        <p:nvSpPr>
          <p:cNvPr id="17" name="文本框 16"/>
          <p:cNvSpPr txBox="1"/>
          <p:nvPr/>
        </p:nvSpPr>
        <p:spPr>
          <a:xfrm>
            <a:off x="7805420" y="2712720"/>
            <a:ext cx="4116705" cy="1753235"/>
          </a:xfrm>
          <a:prstGeom prst="rect">
            <a:avLst/>
          </a:prstGeom>
          <a:noFill/>
        </p:spPr>
        <p:txBody>
          <a:bodyPr wrap="square" rtlCol="0">
            <a:spAutoFit/>
          </a:bodyPr>
          <a:p>
            <a:pPr indent="457200"/>
            <a:r>
              <a:rPr lang="zh-CN" altLang="en-US">
                <a:solidFill>
                  <a:schemeClr val="tx1"/>
                </a:solidFill>
                <a:latin typeface="华文宋体" panose="02010600040101010101" charset="-122"/>
                <a:ea typeface="华文宋体" panose="02010600040101010101" charset="-122"/>
                <a:cs typeface="华文宋体" panose="02010600040101010101" charset="-122"/>
              </a:rPr>
              <a:t>综合评价下来，ChatGPT效果最优，DeepSeek效果次之，kimi和doubao的效果很差。</a:t>
            </a:r>
            <a:endParaRPr lang="zh-CN" altLang="en-US">
              <a:solidFill>
                <a:schemeClr val="tx1"/>
              </a:solidFill>
              <a:latin typeface="华文宋体" panose="02010600040101010101" charset="-122"/>
              <a:ea typeface="华文宋体" panose="02010600040101010101" charset="-122"/>
              <a:cs typeface="华文宋体" panose="02010600040101010101" charset="-122"/>
            </a:endParaRPr>
          </a:p>
          <a:p>
            <a:pPr indent="457200"/>
            <a:r>
              <a:rPr lang="zh-CN" altLang="en-US">
                <a:solidFill>
                  <a:schemeClr val="tx1"/>
                </a:solidFill>
                <a:latin typeface="华文宋体" panose="02010600040101010101" charset="-122"/>
                <a:ea typeface="华文宋体" panose="02010600040101010101" charset="-122"/>
                <a:cs typeface="华文宋体" panose="02010600040101010101" charset="-122"/>
              </a:rPr>
              <a:t>在解决简单和经典问题上四种模型的效果都不错，但在解决有挑战性的ACM竞赛上差异显著并且效果都一般。</a:t>
            </a:r>
            <a:endParaRPr lang="zh-CN" altLang="en-US">
              <a:solidFill>
                <a:schemeClr val="tx1"/>
              </a:solidFill>
              <a:latin typeface="华文宋体" panose="02010600040101010101" charset="-122"/>
              <a:ea typeface="华文宋体" panose="02010600040101010101" charset="-122"/>
              <a:cs typeface="华文宋体" panose="02010600040101010101"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0" y="0"/>
            <a:ext cx="36000" cy="75882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173355" y="57150"/>
            <a:ext cx="4009390" cy="645160"/>
          </a:xfrm>
          <a:prstGeom prst="rect">
            <a:avLst/>
          </a:prstGeom>
          <a:noFill/>
        </p:spPr>
        <p:txBody>
          <a:bodyPr wrap="square" rtlCol="0">
            <a:spAutoFit/>
          </a:bodyPr>
          <a:p>
            <a:r>
              <a:rPr lang="en-US" altLang="zh-CN" sz="3600">
                <a:latin typeface="Tw Cen MT Condensed" panose="020B0606020104020203" charset="0"/>
                <a:ea typeface="华文中宋" panose="02010600040101010101" charset="-122"/>
                <a:cs typeface="Tw Cen MT Condensed" panose="020B0606020104020203" charset="0"/>
                <a:sym typeface="+mn-ea"/>
              </a:rPr>
              <a:t>TASK 1</a:t>
            </a:r>
            <a:r>
              <a:rPr lang="en-US" altLang="zh-CN" sz="3600">
                <a:latin typeface="Berlin Sans FB" panose="020E0602020502020306" charset="0"/>
                <a:ea typeface="华文中宋" panose="02010600040101010101" charset="-122"/>
                <a:cs typeface="Berlin Sans FB" panose="020E0602020502020306" charset="0"/>
                <a:sym typeface="+mn-ea"/>
              </a:rPr>
              <a:t> </a:t>
            </a:r>
            <a:r>
              <a:rPr lang="en-US" altLang="zh-CN" sz="3600">
                <a:latin typeface="Castellar" panose="020A0402060406010301" charset="0"/>
                <a:ea typeface="华文中宋" panose="02010600040101010101" charset="-122"/>
                <a:cs typeface="Castellar" panose="020A0402060406010301" charset="0"/>
                <a:sym typeface="+mn-ea"/>
              </a:rPr>
              <a:t> </a:t>
            </a:r>
            <a:r>
              <a:rPr lang="zh-CN" altLang="en-US" sz="3600">
                <a:latin typeface="Castellar" panose="020A0402060406010301" charset="0"/>
                <a:ea typeface="华文中宋" panose="02010600040101010101" charset="-122"/>
                <a:cs typeface="Castellar" panose="020A0402060406010301" charset="0"/>
                <a:sym typeface="+mn-ea"/>
              </a:rPr>
              <a:t>结果</a:t>
            </a:r>
            <a:endParaRPr lang="zh-CN" altLang="en-US" sz="3600">
              <a:latin typeface="Castellar" panose="020A0402060406010301" charset="0"/>
              <a:ea typeface="华文中宋" panose="02010600040101010101" charset="-122"/>
              <a:cs typeface="Castellar" panose="020A0402060406010301" charset="0"/>
              <a:sym typeface="+mn-ea"/>
            </a:endParaRPr>
          </a:p>
        </p:txBody>
      </p:sp>
      <p:pic>
        <p:nvPicPr>
          <p:cNvPr id="14" name="图片 13" descr="1bc93429819ecb4f6e0805789248d29f"/>
          <p:cNvPicPr>
            <a:picLocks noChangeAspect="1"/>
          </p:cNvPicPr>
          <p:nvPr/>
        </p:nvPicPr>
        <p:blipFill>
          <a:blip r:embed="rId1"/>
          <a:stretch>
            <a:fillRect/>
          </a:stretch>
        </p:blipFill>
        <p:spPr>
          <a:xfrm>
            <a:off x="474980" y="3053715"/>
            <a:ext cx="11198860" cy="619125"/>
          </a:xfrm>
          <a:prstGeom prst="rect">
            <a:avLst/>
          </a:prstGeom>
        </p:spPr>
      </p:pic>
      <p:pic>
        <p:nvPicPr>
          <p:cNvPr id="15" name="图片 14" descr="3722a9d835b54d5c226b0832c9db4e1a"/>
          <p:cNvPicPr>
            <a:picLocks noChangeAspect="1"/>
          </p:cNvPicPr>
          <p:nvPr/>
        </p:nvPicPr>
        <p:blipFill>
          <a:blip r:embed="rId2"/>
          <a:stretch>
            <a:fillRect/>
          </a:stretch>
        </p:blipFill>
        <p:spPr>
          <a:xfrm>
            <a:off x="474980" y="2434590"/>
            <a:ext cx="11198225" cy="619125"/>
          </a:xfrm>
          <a:prstGeom prst="rect">
            <a:avLst/>
          </a:prstGeom>
        </p:spPr>
      </p:pic>
      <p:pic>
        <p:nvPicPr>
          <p:cNvPr id="16" name="图片 15" descr="923986e8fbcabfb12e0f3e51825f4af1"/>
          <p:cNvPicPr>
            <a:picLocks noChangeAspect="1"/>
          </p:cNvPicPr>
          <p:nvPr/>
        </p:nvPicPr>
        <p:blipFill>
          <a:blip r:embed="rId3"/>
          <a:stretch>
            <a:fillRect/>
          </a:stretch>
        </p:blipFill>
        <p:spPr>
          <a:xfrm>
            <a:off x="468630" y="3723640"/>
            <a:ext cx="11183620" cy="571500"/>
          </a:xfrm>
          <a:prstGeom prst="rect">
            <a:avLst/>
          </a:prstGeom>
        </p:spPr>
      </p:pic>
      <p:sp>
        <p:nvSpPr>
          <p:cNvPr id="17" name="文本框 16"/>
          <p:cNvSpPr txBox="1"/>
          <p:nvPr/>
        </p:nvSpPr>
        <p:spPr>
          <a:xfrm>
            <a:off x="111125" y="2522220"/>
            <a:ext cx="363855" cy="368300"/>
          </a:xfrm>
          <a:prstGeom prst="rect">
            <a:avLst/>
          </a:prstGeom>
          <a:noFill/>
        </p:spPr>
        <p:txBody>
          <a:bodyPr wrap="square" rtlCol="0">
            <a:spAutoFit/>
          </a:bodyPr>
          <a:p>
            <a:r>
              <a:rPr lang="zh-CN" altLang="en-US"/>
              <a:t>金</a:t>
            </a:r>
            <a:endParaRPr lang="zh-CN" altLang="en-US"/>
          </a:p>
        </p:txBody>
      </p:sp>
      <p:sp>
        <p:nvSpPr>
          <p:cNvPr id="18" name="文本框 17"/>
          <p:cNvSpPr txBox="1"/>
          <p:nvPr/>
        </p:nvSpPr>
        <p:spPr>
          <a:xfrm>
            <a:off x="111125" y="3178810"/>
            <a:ext cx="363855" cy="368300"/>
          </a:xfrm>
          <a:prstGeom prst="rect">
            <a:avLst/>
          </a:prstGeom>
          <a:noFill/>
        </p:spPr>
        <p:txBody>
          <a:bodyPr wrap="square" rtlCol="0">
            <a:spAutoFit/>
          </a:bodyPr>
          <a:p>
            <a:r>
              <a:rPr lang="zh-CN" altLang="en-US"/>
              <a:t>银</a:t>
            </a:r>
            <a:endParaRPr lang="zh-CN" altLang="en-US"/>
          </a:p>
        </p:txBody>
      </p:sp>
      <p:sp>
        <p:nvSpPr>
          <p:cNvPr id="19" name="文本框 18"/>
          <p:cNvSpPr txBox="1"/>
          <p:nvPr/>
        </p:nvSpPr>
        <p:spPr>
          <a:xfrm>
            <a:off x="111125" y="3823970"/>
            <a:ext cx="363855" cy="368300"/>
          </a:xfrm>
          <a:prstGeom prst="rect">
            <a:avLst/>
          </a:prstGeom>
          <a:noFill/>
        </p:spPr>
        <p:txBody>
          <a:bodyPr wrap="square" rtlCol="0">
            <a:spAutoFit/>
          </a:bodyPr>
          <a:p>
            <a:r>
              <a:rPr lang="zh-CN" altLang="en-US"/>
              <a:t>铜</a:t>
            </a:r>
            <a:endParaRPr lang="zh-CN" altLang="en-US"/>
          </a:p>
        </p:txBody>
      </p:sp>
      <p:sp>
        <p:nvSpPr>
          <p:cNvPr id="20" name="文本框 19"/>
          <p:cNvSpPr txBox="1"/>
          <p:nvPr/>
        </p:nvSpPr>
        <p:spPr>
          <a:xfrm>
            <a:off x="4574540" y="2560320"/>
            <a:ext cx="383540" cy="368300"/>
          </a:xfrm>
          <a:prstGeom prst="rect">
            <a:avLst/>
          </a:prstGeom>
          <a:noFill/>
        </p:spPr>
        <p:txBody>
          <a:bodyPr wrap="square" rtlCol="0">
            <a:spAutoFit/>
          </a:bodyPr>
          <a:p>
            <a:r>
              <a:rPr lang="zh-CN" altLang="en-US"/>
              <a:t>我</a:t>
            </a:r>
            <a:endParaRPr lang="zh-CN" altLang="en-US"/>
          </a:p>
        </p:txBody>
      </p:sp>
      <p:sp>
        <p:nvSpPr>
          <p:cNvPr id="21" name="矩形 20"/>
          <p:cNvSpPr/>
          <p:nvPr/>
        </p:nvSpPr>
        <p:spPr>
          <a:xfrm>
            <a:off x="2212975" y="3208655"/>
            <a:ext cx="1372235" cy="290830"/>
          </a:xfrm>
          <a:prstGeom prst="rect">
            <a:avLst/>
          </a:prstGeom>
          <a:solidFill>
            <a:srgbClr val="E0E0F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 name="矩形 21"/>
          <p:cNvSpPr/>
          <p:nvPr/>
        </p:nvSpPr>
        <p:spPr>
          <a:xfrm>
            <a:off x="2299335" y="3771265"/>
            <a:ext cx="1341755" cy="321310"/>
          </a:xfrm>
          <a:prstGeom prst="rect">
            <a:avLst/>
          </a:prstGeom>
          <a:solidFill>
            <a:srgbClr val="F2F2F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 name="矩形 24"/>
          <p:cNvSpPr/>
          <p:nvPr/>
        </p:nvSpPr>
        <p:spPr>
          <a:xfrm>
            <a:off x="6562725" y="3178810"/>
            <a:ext cx="1372235" cy="290830"/>
          </a:xfrm>
          <a:prstGeom prst="rect">
            <a:avLst/>
          </a:prstGeom>
          <a:solidFill>
            <a:srgbClr val="E0E0F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 name="矩形 25"/>
          <p:cNvSpPr/>
          <p:nvPr/>
        </p:nvSpPr>
        <p:spPr>
          <a:xfrm>
            <a:off x="6593205" y="3797935"/>
            <a:ext cx="1341755" cy="321310"/>
          </a:xfrm>
          <a:prstGeom prst="rect">
            <a:avLst/>
          </a:prstGeom>
          <a:solidFill>
            <a:srgbClr val="F2F2F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文本框 22"/>
          <p:cNvSpPr txBox="1"/>
          <p:nvPr/>
        </p:nvSpPr>
        <p:spPr>
          <a:xfrm>
            <a:off x="6014720" y="3178810"/>
            <a:ext cx="2583815" cy="368300"/>
          </a:xfrm>
          <a:prstGeom prst="rect">
            <a:avLst/>
          </a:prstGeom>
          <a:noFill/>
        </p:spPr>
        <p:txBody>
          <a:bodyPr wrap="square" rtlCol="0">
            <a:spAutoFit/>
          </a:bodyPr>
          <a:p>
            <a:pPr algn="ctr"/>
            <a:r>
              <a:rPr lang="en-US" altLang="zh-CN">
                <a:solidFill>
                  <a:schemeClr val="accent6">
                    <a:lumMod val="75000"/>
                  </a:schemeClr>
                </a:solidFill>
              </a:rPr>
              <a:t>ChatGPT-o3-mini</a:t>
            </a:r>
            <a:endParaRPr lang="en-US" altLang="zh-CN">
              <a:solidFill>
                <a:schemeClr val="accent6">
                  <a:lumMod val="75000"/>
                </a:schemeClr>
              </a:solidFill>
            </a:endParaRPr>
          </a:p>
        </p:txBody>
      </p:sp>
      <p:sp>
        <p:nvSpPr>
          <p:cNvPr id="24" name="文本框 23"/>
          <p:cNvSpPr txBox="1"/>
          <p:nvPr/>
        </p:nvSpPr>
        <p:spPr>
          <a:xfrm>
            <a:off x="6429375" y="3823335"/>
            <a:ext cx="1755140" cy="368300"/>
          </a:xfrm>
          <a:prstGeom prst="rect">
            <a:avLst/>
          </a:prstGeom>
          <a:noFill/>
        </p:spPr>
        <p:txBody>
          <a:bodyPr wrap="square" rtlCol="0">
            <a:spAutoFit/>
          </a:bodyPr>
          <a:p>
            <a:pPr algn="ctr"/>
            <a:r>
              <a:rPr lang="en-US" altLang="zh-CN">
                <a:solidFill>
                  <a:schemeClr val="accent6">
                    <a:lumMod val="75000"/>
                  </a:schemeClr>
                </a:solidFill>
              </a:rPr>
              <a:t>DeepSeek-R1</a:t>
            </a:r>
            <a:endParaRPr lang="en-US" altLang="zh-CN">
              <a:solidFill>
                <a:schemeClr val="accent6">
                  <a:lumMod val="75000"/>
                </a:schemeClr>
              </a:solidFill>
            </a:endParaRPr>
          </a:p>
        </p:txBody>
      </p:sp>
      <p:pic>
        <p:nvPicPr>
          <p:cNvPr id="27" name="图片 26"/>
          <p:cNvPicPr>
            <a:picLocks noChangeAspect="1"/>
          </p:cNvPicPr>
          <p:nvPr/>
        </p:nvPicPr>
        <p:blipFill>
          <a:blip r:embed="rId4"/>
          <a:stretch>
            <a:fillRect/>
          </a:stretch>
        </p:blipFill>
        <p:spPr>
          <a:xfrm>
            <a:off x="2082800" y="1207770"/>
            <a:ext cx="7981950" cy="457200"/>
          </a:xfrm>
          <a:prstGeom prst="rect">
            <a:avLst/>
          </a:prstGeom>
        </p:spPr>
      </p:pic>
      <p:sp>
        <p:nvSpPr>
          <p:cNvPr id="28" name="文本框 27"/>
          <p:cNvSpPr txBox="1"/>
          <p:nvPr/>
        </p:nvSpPr>
        <p:spPr>
          <a:xfrm>
            <a:off x="0" y="6520815"/>
            <a:ext cx="7905750" cy="337185"/>
          </a:xfrm>
          <a:prstGeom prst="rect">
            <a:avLst/>
          </a:prstGeom>
        </p:spPr>
        <p:txBody>
          <a:bodyPr wrap="square">
            <a:spAutoFit/>
          </a:bodyPr>
          <a:p>
            <a:r>
              <a:rPr lang="zh-CN" altLang="en-US" sz="1600">
                <a:hlinkClick r:id="rId5"/>
              </a:rPr>
              <a:t>第 </a:t>
            </a:r>
            <a:r>
              <a:rPr lang="en-US" altLang="zh-CN" sz="1600">
                <a:hlinkClick r:id="rId5"/>
              </a:rPr>
              <a:t>49 </a:t>
            </a:r>
            <a:r>
              <a:rPr lang="zh-CN" altLang="en-US" sz="1600">
                <a:hlinkClick r:id="rId5"/>
              </a:rPr>
              <a:t>届 </a:t>
            </a:r>
            <a:r>
              <a:rPr lang="en-US" altLang="zh-CN" sz="1600">
                <a:hlinkClick r:id="rId5"/>
              </a:rPr>
              <a:t>ICPC </a:t>
            </a:r>
            <a:r>
              <a:rPr lang="zh-CN" altLang="en-US" sz="1600">
                <a:hlinkClick r:id="rId5"/>
              </a:rPr>
              <a:t>国际大学生程序设计竞赛邀请赛西安站 </a:t>
            </a:r>
            <a:r>
              <a:rPr lang="en-US" altLang="zh-CN" sz="1600">
                <a:hlinkClick r:id="rId5"/>
              </a:rPr>
              <a:t>- </a:t>
            </a:r>
            <a:r>
              <a:rPr lang="zh-CN" altLang="en-US" sz="1600">
                <a:hlinkClick r:id="rId5"/>
              </a:rPr>
              <a:t>正式赛 </a:t>
            </a:r>
            <a:r>
              <a:rPr lang="en-US" altLang="zh-CN" sz="1600">
                <a:hlinkClick r:id="rId5"/>
              </a:rPr>
              <a:t>| Board - XCPCIO</a:t>
            </a:r>
            <a:endParaRPr lang="en-US" altLang="zh-CN" sz="1600">
              <a:hlinkClick r:id="rId5"/>
            </a:endParaRPr>
          </a:p>
        </p:txBody>
      </p:sp>
      <p:sp>
        <p:nvSpPr>
          <p:cNvPr id="2" name="文本框 1"/>
          <p:cNvSpPr txBox="1"/>
          <p:nvPr/>
        </p:nvSpPr>
        <p:spPr>
          <a:xfrm>
            <a:off x="935355" y="4863465"/>
            <a:ext cx="10321290" cy="1198880"/>
          </a:xfrm>
          <a:prstGeom prst="rect">
            <a:avLst/>
          </a:prstGeom>
          <a:noFill/>
        </p:spPr>
        <p:txBody>
          <a:bodyPr wrap="square" rtlCol="0">
            <a:spAutoFit/>
          </a:bodyPr>
          <a:p>
            <a:pPr indent="457200"/>
            <a:r>
              <a:rPr lang="zh-CN" altLang="en-US" sz="2400">
                <a:solidFill>
                  <a:schemeClr val="bg2">
                    <a:lumMod val="50000"/>
                  </a:schemeClr>
                </a:solidFill>
                <a:latin typeface="华文宋体" panose="02010600040101010101" charset="-122"/>
                <a:ea typeface="华文宋体" panose="02010600040101010101" charset="-122"/>
                <a:cs typeface="华文宋体" panose="02010600040101010101" charset="-122"/>
              </a:rPr>
              <a:t>按照大模型的平均做题速度假设思考20分钟能做一道题，按照题号进行顺序串行做题，三次之内未能答对的题只记一次思考时间，计算模型最后的过题数与总用时并进行排名。</a:t>
            </a:r>
            <a:endParaRPr lang="zh-CN" altLang="en-US" sz="2400">
              <a:solidFill>
                <a:schemeClr val="bg2">
                  <a:lumMod val="50000"/>
                </a:schemeClr>
              </a:solidFill>
              <a:latin typeface="华文宋体" panose="02010600040101010101" charset="-122"/>
              <a:ea typeface="华文宋体" panose="02010600040101010101" charset="-122"/>
              <a:cs typeface="华文宋体" panose="02010600040101010101"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0" y="0"/>
            <a:ext cx="36000" cy="75882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173355" y="57150"/>
            <a:ext cx="5145405" cy="645160"/>
          </a:xfrm>
          <a:prstGeom prst="rect">
            <a:avLst/>
          </a:prstGeom>
          <a:noFill/>
        </p:spPr>
        <p:txBody>
          <a:bodyPr wrap="square" rtlCol="0">
            <a:spAutoFit/>
          </a:bodyPr>
          <a:p>
            <a:r>
              <a:rPr lang="en-US" altLang="zh-CN" sz="3600">
                <a:latin typeface="Tw Cen MT Condensed" panose="020B0606020104020203" charset="0"/>
                <a:ea typeface="华文中宋" panose="02010600040101010101" charset="-122"/>
                <a:cs typeface="Tw Cen MT Condensed" panose="020B0606020104020203" charset="0"/>
              </a:rPr>
              <a:t>TASK 2</a:t>
            </a:r>
            <a:r>
              <a:rPr lang="en-US" altLang="zh-CN" sz="3600">
                <a:latin typeface="Berlin Sans FB" panose="020E0602020502020306" charset="0"/>
                <a:ea typeface="华文中宋" panose="02010600040101010101" charset="-122"/>
                <a:cs typeface="Berlin Sans FB" panose="020E0602020502020306" charset="0"/>
              </a:rPr>
              <a:t> </a:t>
            </a:r>
            <a:r>
              <a:rPr lang="en-US" altLang="zh-CN" sz="3600">
                <a:latin typeface="Castellar" panose="020A0402060406010301" charset="0"/>
                <a:ea typeface="华文中宋" panose="02010600040101010101" charset="-122"/>
                <a:cs typeface="Castellar" panose="020A0402060406010301" charset="0"/>
              </a:rPr>
              <a:t> </a:t>
            </a:r>
            <a:r>
              <a:rPr lang="en-US" altLang="zh-CN" sz="3600">
                <a:latin typeface="Cambria" panose="02040503050406030204" charset="0"/>
                <a:ea typeface="华文中宋" panose="02010600040101010101" charset="-122"/>
                <a:cs typeface="Cambria" panose="02040503050406030204" charset="0"/>
              </a:rPr>
              <a:t>DeepSeek-V3</a:t>
            </a:r>
            <a:r>
              <a:rPr lang="zh-CN" altLang="en-US" sz="3600">
                <a:latin typeface="Cambria" panose="02040503050406030204" charset="0"/>
                <a:ea typeface="华文中宋" panose="02010600040101010101" charset="-122"/>
                <a:cs typeface="Cambria" panose="02040503050406030204" charset="0"/>
              </a:rPr>
              <a:t>成本</a:t>
            </a:r>
            <a:endParaRPr lang="zh-CN" altLang="en-US" sz="3600">
              <a:latin typeface="Cambria" panose="02040503050406030204" charset="0"/>
              <a:ea typeface="华文中宋" panose="02010600040101010101" charset="-122"/>
              <a:cs typeface="Cambria" panose="02040503050406030204" charset="0"/>
            </a:endParaRPr>
          </a:p>
        </p:txBody>
      </p:sp>
      <p:sp>
        <p:nvSpPr>
          <p:cNvPr id="13" name="文本框 12"/>
          <p:cNvSpPr txBox="1"/>
          <p:nvPr/>
        </p:nvSpPr>
        <p:spPr>
          <a:xfrm>
            <a:off x="1077595" y="1752600"/>
            <a:ext cx="9577705" cy="3353435"/>
          </a:xfrm>
          <a:prstGeom prst="rect">
            <a:avLst/>
          </a:prstGeom>
          <a:noFill/>
        </p:spPr>
        <p:txBody>
          <a:bodyPr wrap="square" rtlCol="0" anchor="t">
            <a:spAutoFit/>
          </a:bodyPr>
          <a:p>
            <a:pPr indent="0" algn="l">
              <a:spcAft>
                <a:spcPts val="1200"/>
              </a:spcAft>
              <a:buClrTx/>
              <a:buSzTx/>
              <a:buFont typeface="Arial" panose="020B0604020202020204" pitchFamily="34" charset="0"/>
              <a:buNone/>
            </a:pPr>
            <a:r>
              <a:rPr lang="zh-CN" altLang="en-US" sz="3200">
                <a:latin typeface="华文中宋" panose="02010600040101010101" charset="-122"/>
                <a:ea typeface="华文中宋" panose="02010600040101010101" charset="-122"/>
                <a:cs typeface="华文中宋" panose="02010600040101010101" charset="-122"/>
                <a:sym typeface="+mn-ea"/>
              </a:rPr>
              <a:t>训练成本</a:t>
            </a:r>
            <a:r>
              <a:rPr lang="en-US" altLang="zh-CN" sz="3200">
                <a:latin typeface="华文中宋" panose="02010600040101010101" charset="-122"/>
                <a:ea typeface="华文中宋" panose="02010600040101010101" charset="-122"/>
                <a:cs typeface="华文中宋" panose="02010600040101010101" charset="-122"/>
                <a:sym typeface="+mn-ea"/>
              </a:rPr>
              <a:t> </a:t>
            </a:r>
            <a:endParaRPr lang="en-US" altLang="zh-CN" sz="3200">
              <a:latin typeface="华文中宋" panose="02010600040101010101" charset="-122"/>
              <a:ea typeface="华文中宋" panose="02010600040101010101" charset="-122"/>
              <a:cs typeface="华文中宋" panose="02010600040101010101" charset="-122"/>
              <a:sym typeface="+mn-ea"/>
            </a:endParaRPr>
          </a:p>
          <a:p>
            <a:pPr marL="800100" lvl="1" indent="-342900" algn="l">
              <a:spcAft>
                <a:spcPts val="1200"/>
              </a:spcAft>
              <a:buClrTx/>
              <a:buSzTx/>
              <a:buFont typeface="Arial" panose="020B0604020202020204" pitchFamily="34" charset="0"/>
              <a:buChar char="•"/>
            </a:pPr>
            <a:r>
              <a:rPr lang="zh-CN" altLang="en-US" sz="2000">
                <a:latin typeface="华文宋体" panose="02010600040101010101" charset="-122"/>
                <a:ea typeface="华文宋体" panose="02010600040101010101" charset="-122"/>
                <a:cs typeface="华文宋体" panose="02010600040101010101" charset="-122"/>
                <a:sym typeface="+mn-ea"/>
              </a:rPr>
              <a:t>2788K H800 GPUHours</a:t>
            </a:r>
            <a:r>
              <a:rPr lang="en-US" altLang="zh-CN" sz="2000" baseline="30000">
                <a:latin typeface="华文宋体" panose="02010600040101010101" charset="-122"/>
                <a:ea typeface="华文宋体" panose="02010600040101010101" charset="-122"/>
                <a:cs typeface="华文宋体" panose="02010600040101010101" charset="-122"/>
                <a:sym typeface="+mn-ea"/>
              </a:rPr>
              <a:t>1</a:t>
            </a:r>
            <a:r>
              <a:rPr lang="zh-CN" altLang="en-US" sz="2000">
                <a:latin typeface="华文宋体" panose="02010600040101010101" charset="-122"/>
                <a:ea typeface="华文宋体" panose="02010600040101010101" charset="-122"/>
                <a:cs typeface="华文宋体" panose="02010600040101010101" charset="-122"/>
                <a:sym typeface="+mn-ea"/>
              </a:rPr>
              <a:t> </a:t>
            </a:r>
            <a:r>
              <a:rPr lang="en-US" altLang="zh-CN" sz="2000">
                <a:latin typeface="华文宋体" panose="02010600040101010101" charset="-122"/>
                <a:ea typeface="华文宋体" panose="02010600040101010101" charset="-122"/>
                <a:cs typeface="华文宋体" panose="02010600040101010101" charset="-122"/>
                <a:sym typeface="+mn-ea"/>
              </a:rPr>
              <a:t> </a:t>
            </a:r>
            <a:r>
              <a:rPr lang="zh-CN" altLang="en-US" sz="1800">
                <a:solidFill>
                  <a:schemeClr val="bg2">
                    <a:lumMod val="50000"/>
                  </a:schemeClr>
                </a:solidFill>
                <a:latin typeface="仿宋" panose="02010609060101010101" charset="-122"/>
                <a:ea typeface="仿宋" panose="02010609060101010101" charset="-122"/>
                <a:cs typeface="仿宋" panose="02010609060101010101" charset="-122"/>
                <a:sym typeface="+mn-ea"/>
              </a:rPr>
              <a:t>2048卡训练约57天</a:t>
            </a:r>
            <a:endParaRPr lang="zh-CN" altLang="en-US" sz="1800">
              <a:solidFill>
                <a:schemeClr val="bg2">
                  <a:lumMod val="50000"/>
                </a:schemeClr>
              </a:solidFill>
              <a:latin typeface="仿宋" panose="02010609060101010101" charset="-122"/>
              <a:ea typeface="仿宋" panose="02010609060101010101" charset="-122"/>
              <a:cs typeface="仿宋" panose="02010609060101010101" charset="-122"/>
              <a:sym typeface="+mn-ea"/>
            </a:endParaRPr>
          </a:p>
          <a:p>
            <a:pPr marL="800100" lvl="1" indent="-342900" algn="l">
              <a:spcAft>
                <a:spcPts val="1200"/>
              </a:spcAft>
              <a:buClrTx/>
              <a:buSzTx/>
              <a:buFont typeface="Arial" panose="020B0604020202020204" pitchFamily="34" charset="0"/>
              <a:buChar char="•"/>
            </a:pPr>
            <a:r>
              <a:rPr lang="zh-CN" altLang="en-US" sz="2000">
                <a:latin typeface="华文宋体" panose="02010600040101010101" charset="-122"/>
                <a:ea typeface="华文宋体" panose="02010600040101010101" charset="-122"/>
                <a:cs typeface="华文宋体" panose="02010600040101010101" charset="-122"/>
                <a:sym typeface="+mn-ea"/>
              </a:rPr>
              <a:t>$5.576M</a:t>
            </a:r>
            <a:r>
              <a:rPr lang="en-US" altLang="zh-CN" sz="2000" baseline="30000">
                <a:latin typeface="华文宋体" panose="02010600040101010101" charset="-122"/>
                <a:ea typeface="华文宋体" panose="02010600040101010101" charset="-122"/>
                <a:cs typeface="华文宋体" panose="02010600040101010101" charset="-122"/>
                <a:sym typeface="+mn-ea"/>
              </a:rPr>
              <a:t>1</a:t>
            </a:r>
            <a:r>
              <a:rPr lang="en-US" altLang="zh-CN" sz="2000">
                <a:latin typeface="华文宋体" panose="02010600040101010101" charset="-122"/>
                <a:ea typeface="华文宋体" panose="02010600040101010101" charset="-122"/>
                <a:cs typeface="华文宋体" panose="02010600040101010101" charset="-122"/>
                <a:sym typeface="+mn-ea"/>
              </a:rPr>
              <a:t> </a:t>
            </a:r>
            <a:r>
              <a:rPr lang="zh-CN" altLang="en-US" sz="1800">
                <a:solidFill>
                  <a:schemeClr val="bg2">
                    <a:lumMod val="50000"/>
                  </a:schemeClr>
                </a:solidFill>
                <a:latin typeface="仿宋" panose="02010609060101010101" charset="-122"/>
                <a:ea typeface="仿宋" panose="02010609060101010101" charset="-122"/>
                <a:cs typeface="仿宋" panose="02010609060101010101" charset="-122"/>
                <a:sym typeface="+mn-ea"/>
              </a:rPr>
              <a:t>约4000万人民币</a:t>
            </a:r>
            <a:endParaRPr lang="zh-CN" altLang="en-US" sz="1800">
              <a:solidFill>
                <a:schemeClr val="bg2">
                  <a:lumMod val="50000"/>
                </a:schemeClr>
              </a:solidFill>
              <a:latin typeface="仿宋" panose="02010609060101010101" charset="-122"/>
              <a:ea typeface="仿宋" panose="02010609060101010101" charset="-122"/>
              <a:cs typeface="仿宋" panose="02010609060101010101" charset="-122"/>
              <a:sym typeface="+mn-ea"/>
            </a:endParaRPr>
          </a:p>
          <a:p>
            <a:pPr marL="800100" lvl="1" indent="-342900" algn="l">
              <a:spcAft>
                <a:spcPts val="1200"/>
              </a:spcAft>
              <a:buClrTx/>
              <a:buSzTx/>
              <a:buFont typeface="Arial" panose="020B0604020202020204" pitchFamily="34" charset="0"/>
              <a:buChar char="•"/>
            </a:pPr>
            <a:r>
              <a:rPr lang="zh-CN" altLang="en-US" sz="2000">
                <a:latin typeface="华文宋体" panose="02010600040101010101" charset="-122"/>
                <a:ea typeface="华文宋体" panose="02010600040101010101" charset="-122"/>
                <a:cs typeface="华文宋体" panose="02010600040101010101" charset="-122"/>
                <a:sym typeface="+mn-ea"/>
              </a:rPr>
              <a:t>4.56e+24 Training compute</a:t>
            </a:r>
            <a:r>
              <a:rPr lang="en-US" altLang="zh-CN" sz="2000">
                <a:latin typeface="华文宋体" panose="02010600040101010101" charset="-122"/>
                <a:ea typeface="华文宋体" panose="02010600040101010101" charset="-122"/>
                <a:cs typeface="华文宋体" panose="02010600040101010101" charset="-122"/>
                <a:sym typeface="+mn-ea"/>
              </a:rPr>
              <a:t>(FLOP)</a:t>
            </a:r>
            <a:r>
              <a:rPr lang="en-US" altLang="zh-CN" sz="2000" baseline="30000">
                <a:latin typeface="华文宋体" panose="02010600040101010101" charset="-122"/>
                <a:ea typeface="华文宋体" panose="02010600040101010101" charset="-122"/>
                <a:cs typeface="华文宋体" panose="02010600040101010101" charset="-122"/>
                <a:sym typeface="+mn-ea"/>
              </a:rPr>
              <a:t>2</a:t>
            </a:r>
            <a:endParaRPr lang="zh-CN" altLang="en-US" sz="2000">
              <a:latin typeface="华文宋体" panose="02010600040101010101" charset="-122"/>
              <a:ea typeface="华文宋体" panose="02010600040101010101" charset="-122"/>
              <a:cs typeface="华文宋体" panose="02010600040101010101" charset="-122"/>
              <a:sym typeface="+mn-ea"/>
            </a:endParaRPr>
          </a:p>
          <a:p>
            <a:pPr marL="800100" lvl="1" indent="-342900" algn="l">
              <a:spcAft>
                <a:spcPts val="1200"/>
              </a:spcAft>
              <a:buClrTx/>
              <a:buSzTx/>
              <a:buFont typeface="Arial" panose="020B0604020202020204" pitchFamily="34" charset="0"/>
              <a:buChar char="•"/>
            </a:pPr>
            <a:r>
              <a:rPr lang="zh-CN" altLang="en-US" sz="2000">
                <a:latin typeface="华文宋体" panose="02010600040101010101" charset="-122"/>
                <a:ea typeface="华文宋体" panose="02010600040101010101" charset="-122"/>
                <a:cs typeface="华文宋体" panose="02010600040101010101" charset="-122"/>
                <a:sym typeface="+mn-ea"/>
              </a:rPr>
              <a:t>total parameters</a:t>
            </a:r>
            <a:r>
              <a:rPr lang="en-US" altLang="zh-CN" sz="2000">
                <a:latin typeface="华文宋体" panose="02010600040101010101" charset="-122"/>
                <a:ea typeface="华文宋体" panose="02010600040101010101" charset="-122"/>
                <a:cs typeface="华文宋体" panose="02010600040101010101" charset="-122"/>
                <a:sym typeface="+mn-ea"/>
              </a:rPr>
              <a:t>:</a:t>
            </a:r>
            <a:r>
              <a:rPr lang="zh-CN" altLang="en-US" sz="2000">
                <a:latin typeface="华文宋体" panose="02010600040101010101" charset="-122"/>
                <a:ea typeface="华文宋体" panose="02010600040101010101" charset="-122"/>
                <a:cs typeface="华文宋体" panose="02010600040101010101" charset="-122"/>
                <a:sym typeface="+mn-ea"/>
              </a:rPr>
              <a:t> 671B  </a:t>
            </a:r>
            <a:r>
              <a:rPr lang="en-US" altLang="zh-CN" sz="2000">
                <a:latin typeface="华文宋体" panose="02010600040101010101" charset="-122"/>
                <a:ea typeface="华文宋体" panose="02010600040101010101" charset="-122"/>
                <a:cs typeface="华文宋体" panose="02010600040101010101" charset="-122"/>
                <a:sym typeface="+mn-ea"/>
              </a:rPr>
              <a:t>; </a:t>
            </a:r>
            <a:r>
              <a:rPr lang="zh-CN" altLang="en-US" sz="2000">
                <a:latin typeface="华文宋体" panose="02010600040101010101" charset="-122"/>
                <a:ea typeface="华文宋体" panose="02010600040101010101" charset="-122"/>
                <a:cs typeface="华文宋体" panose="02010600040101010101" charset="-122"/>
                <a:sym typeface="+mn-ea"/>
              </a:rPr>
              <a:t>activated</a:t>
            </a:r>
            <a:r>
              <a:rPr lang="zh-CN" altLang="en-US" sz="2000">
                <a:latin typeface="华文宋体" panose="02010600040101010101" charset="-122"/>
                <a:ea typeface="华文宋体" panose="02010600040101010101" charset="-122"/>
                <a:cs typeface="华文宋体" panose="02010600040101010101" charset="-122"/>
                <a:sym typeface="+mn-ea"/>
              </a:rPr>
              <a:t> </a:t>
            </a:r>
            <a:r>
              <a:rPr lang="zh-CN" altLang="en-US" sz="2000">
                <a:latin typeface="华文宋体" panose="02010600040101010101" charset="-122"/>
                <a:ea typeface="华文宋体" panose="02010600040101010101" charset="-122"/>
                <a:cs typeface="华文宋体" panose="02010600040101010101" charset="-122"/>
                <a:sym typeface="+mn-ea"/>
              </a:rPr>
              <a:t>parameters</a:t>
            </a:r>
            <a:r>
              <a:rPr lang="en-US" altLang="zh-CN" sz="2000">
                <a:latin typeface="华文宋体" panose="02010600040101010101" charset="-122"/>
                <a:ea typeface="华文宋体" panose="02010600040101010101" charset="-122"/>
                <a:cs typeface="华文宋体" panose="02010600040101010101" charset="-122"/>
                <a:sym typeface="+mn-ea"/>
              </a:rPr>
              <a:t>:</a:t>
            </a:r>
            <a:r>
              <a:rPr lang="zh-CN" altLang="en-US" sz="2000">
                <a:latin typeface="华文宋体" panose="02010600040101010101" charset="-122"/>
                <a:ea typeface="华文宋体" panose="02010600040101010101" charset="-122"/>
                <a:cs typeface="华文宋体" panose="02010600040101010101" charset="-122"/>
                <a:sym typeface="+mn-ea"/>
              </a:rPr>
              <a:t>37B </a:t>
            </a:r>
            <a:endParaRPr lang="zh-CN" altLang="en-US" sz="2000">
              <a:latin typeface="华文宋体" panose="02010600040101010101" charset="-122"/>
              <a:ea typeface="华文宋体" panose="02010600040101010101" charset="-122"/>
              <a:cs typeface="华文宋体" panose="02010600040101010101" charset="-122"/>
              <a:sym typeface="+mn-ea"/>
            </a:endParaRPr>
          </a:p>
          <a:p>
            <a:pPr marL="800100" lvl="1" indent="-342900" algn="l">
              <a:spcAft>
                <a:spcPts val="1200"/>
              </a:spcAft>
              <a:buClrTx/>
              <a:buSzTx/>
              <a:buFont typeface="Arial" panose="020B0604020202020204" pitchFamily="34" charset="0"/>
              <a:buChar char="•"/>
            </a:pPr>
            <a:r>
              <a:rPr lang="zh-CN" altLang="en-US" sz="2000">
                <a:latin typeface="华文宋体" panose="02010600040101010101" charset="-122"/>
                <a:ea typeface="华文宋体" panose="02010600040101010101" charset="-122"/>
                <a:cs typeface="华文宋体" panose="02010600040101010101" charset="-122"/>
                <a:sym typeface="+mn-ea"/>
              </a:rPr>
              <a:t>MFU（Model FLOPS Utilization，用于</a:t>
            </a:r>
            <a:r>
              <a:rPr lang="zh-CN" altLang="en-US" sz="2000">
                <a:latin typeface="华文宋体" panose="02010600040101010101" charset="-122"/>
                <a:ea typeface="华文宋体" panose="02010600040101010101" charset="-122"/>
                <a:cs typeface="华文宋体" panose="02010600040101010101" charset="-122"/>
                <a:sym typeface="+mn-ea"/>
              </a:rPr>
              <a:t>评估GPU算力利用率）</a:t>
            </a:r>
            <a:r>
              <a:rPr lang="zh-CN" altLang="en-US" sz="2000">
                <a:latin typeface="华文宋体" panose="02010600040101010101" charset="-122"/>
                <a:ea typeface="华文宋体" panose="02010600040101010101" charset="-122"/>
                <a:cs typeface="华文宋体" panose="02010600040101010101" charset="-122"/>
                <a:sym typeface="+mn-ea"/>
              </a:rPr>
              <a:t>:</a:t>
            </a:r>
            <a:r>
              <a:rPr lang="en-US" altLang="zh-CN" sz="2000">
                <a:latin typeface="华文宋体" panose="02010600040101010101" charset="-122"/>
                <a:ea typeface="华文宋体" panose="02010600040101010101" charset="-122"/>
                <a:cs typeface="华文宋体" panose="02010600040101010101" charset="-122"/>
                <a:sym typeface="+mn-ea"/>
              </a:rPr>
              <a:t> </a:t>
            </a:r>
            <a:r>
              <a:rPr lang="zh-CN" altLang="en-US" sz="2000">
                <a:latin typeface="华文宋体" panose="02010600040101010101" charset="-122"/>
                <a:ea typeface="华文宋体" panose="02010600040101010101" charset="-122"/>
                <a:cs typeface="华文宋体" panose="02010600040101010101" charset="-122"/>
                <a:sym typeface="+mn-ea"/>
              </a:rPr>
              <a:t>39.4%</a:t>
            </a:r>
            <a:endParaRPr lang="zh-CN" altLang="en-US" sz="2000">
              <a:latin typeface="华文宋体" panose="02010600040101010101" charset="-122"/>
              <a:ea typeface="华文宋体" panose="02010600040101010101" charset="-122"/>
              <a:cs typeface="华文宋体" panose="02010600040101010101" charset="-122"/>
              <a:sym typeface="+mn-ea"/>
            </a:endParaRPr>
          </a:p>
          <a:p>
            <a:pPr indent="0" algn="l">
              <a:spcAft>
                <a:spcPts val="1200"/>
              </a:spcAft>
              <a:buClrTx/>
              <a:buSzTx/>
              <a:buFont typeface="Arial" panose="020B0604020202020204" pitchFamily="34" charset="0"/>
              <a:buNone/>
            </a:pPr>
            <a:endParaRPr lang="zh-CN" altLang="en-US" sz="2000">
              <a:solidFill>
                <a:schemeClr val="bg2">
                  <a:lumMod val="50000"/>
                </a:schemeClr>
              </a:solidFill>
              <a:latin typeface="华文宋体" panose="02010600040101010101" charset="-122"/>
              <a:ea typeface="华文宋体" panose="02010600040101010101" charset="-122"/>
              <a:cs typeface="华文宋体" panose="02010600040101010101" charset="-122"/>
              <a:sym typeface="+mn-ea"/>
            </a:endParaRPr>
          </a:p>
        </p:txBody>
      </p:sp>
      <p:sp>
        <p:nvSpPr>
          <p:cNvPr id="2" name="文本框 1"/>
          <p:cNvSpPr txBox="1"/>
          <p:nvPr/>
        </p:nvSpPr>
        <p:spPr>
          <a:xfrm>
            <a:off x="3556000" y="3293745"/>
            <a:ext cx="5080000" cy="270510"/>
          </a:xfrm>
          <a:prstGeom prst="rect">
            <a:avLst/>
          </a:prstGeom>
        </p:spPr>
        <p:txBody>
          <a:bodyPr>
            <a:spAutoFit/>
          </a:bodyPr>
          <a:p>
            <a:pPr marL="127000" indent="0">
              <a:lnSpc>
                <a:spcPts val="1400"/>
              </a:lnSpc>
              <a:spcBef>
                <a:spcPts val="200"/>
              </a:spcBef>
              <a:spcAft>
                <a:spcPts val="600"/>
              </a:spcAft>
            </a:pPr>
            <a:endParaRPr lang="en-US" altLang="zh-CN" sz="1600" b="1" i="0">
              <a:solidFill>
                <a:srgbClr val="000000"/>
              </a:solidFill>
              <a:latin typeface="Lucida Grande"/>
              <a:ea typeface="Lucida Grande"/>
            </a:endParaRPr>
          </a:p>
        </p:txBody>
      </p:sp>
      <p:sp>
        <p:nvSpPr>
          <p:cNvPr id="20" name="文本框 19"/>
          <p:cNvSpPr txBox="1"/>
          <p:nvPr/>
        </p:nvSpPr>
        <p:spPr>
          <a:xfrm>
            <a:off x="804545" y="5821680"/>
            <a:ext cx="9427210" cy="1198880"/>
          </a:xfrm>
          <a:prstGeom prst="rect">
            <a:avLst/>
          </a:prstGeom>
          <a:noFill/>
        </p:spPr>
        <p:txBody>
          <a:bodyPr wrap="square" rtlCol="0">
            <a:spAutoFit/>
          </a:bodyPr>
          <a:p>
            <a:r>
              <a:rPr lang="en-US" altLang="zh-CN">
                <a:solidFill>
                  <a:schemeClr val="bg2">
                    <a:lumMod val="50000"/>
                  </a:schemeClr>
                </a:solidFill>
                <a:latin typeface="仿宋" panose="02010609060101010101" charset="-122"/>
                <a:ea typeface="仿宋" panose="02010609060101010101" charset="-122"/>
                <a:cs typeface="仿宋" panose="02010609060101010101" charset="-122"/>
                <a:sym typeface="+mn-ea"/>
              </a:rPr>
              <a:t>1. </a:t>
            </a:r>
            <a:r>
              <a:rPr lang="zh-CN" altLang="en-US" i="0">
                <a:solidFill>
                  <a:schemeClr val="bg2">
                    <a:lumMod val="50000"/>
                  </a:schemeClr>
                </a:solidFill>
                <a:latin typeface="仿宋" panose="02010609060101010101" charset="-122"/>
                <a:ea typeface="仿宋" panose="02010609060101010101" charset="-122"/>
                <a:cs typeface="仿宋" panose="02010609060101010101" charset="-122"/>
              </a:rPr>
              <a:t>https://arxiv.org/abs/2412.19437</a:t>
            </a:r>
            <a:endParaRPr lang="zh-CN" altLang="en-US" i="0">
              <a:solidFill>
                <a:schemeClr val="bg2">
                  <a:lumMod val="50000"/>
                </a:schemeClr>
              </a:solidFill>
              <a:latin typeface="仿宋" panose="02010609060101010101" charset="-122"/>
              <a:ea typeface="仿宋" panose="02010609060101010101" charset="-122"/>
              <a:cs typeface="仿宋" panose="02010609060101010101" charset="-122"/>
            </a:endParaRPr>
          </a:p>
          <a:p>
            <a:r>
              <a:rPr lang="en-US" altLang="zh-CN" i="0">
                <a:solidFill>
                  <a:schemeClr val="bg2">
                    <a:lumMod val="50000"/>
                  </a:schemeClr>
                </a:solidFill>
                <a:latin typeface="仿宋" panose="02010609060101010101" charset="-122"/>
                <a:ea typeface="仿宋" panose="02010609060101010101" charset="-122"/>
                <a:cs typeface="仿宋" panose="02010609060101010101" charset="-122"/>
              </a:rPr>
              <a:t>2. https://epoch.ai/data/large-scale-ai-models</a:t>
            </a:r>
            <a:endParaRPr lang="en-US" altLang="zh-CN" i="0">
              <a:solidFill>
                <a:schemeClr val="bg2">
                  <a:lumMod val="50000"/>
                </a:schemeClr>
              </a:solidFill>
              <a:latin typeface="仿宋" panose="02010609060101010101" charset="-122"/>
              <a:ea typeface="仿宋" panose="02010609060101010101" charset="-122"/>
              <a:cs typeface="仿宋" panose="02010609060101010101" charset="-122"/>
            </a:endParaRPr>
          </a:p>
          <a:p>
            <a:r>
              <a:rPr lang="en-US" altLang="zh-CN">
                <a:solidFill>
                  <a:schemeClr val="bg2">
                    <a:lumMod val="50000"/>
                  </a:schemeClr>
                </a:solidFill>
                <a:latin typeface="仿宋" panose="02010609060101010101" charset="-122"/>
                <a:ea typeface="仿宋" panose="02010609060101010101" charset="-122"/>
                <a:cs typeface="仿宋" panose="02010609060101010101" charset="-122"/>
              </a:rPr>
              <a:t>3. https://zhuanlan.zhihu.com/p/16445683081</a:t>
            </a:r>
            <a:endParaRPr lang="en-US" altLang="zh-CN">
              <a:solidFill>
                <a:schemeClr val="bg2">
                  <a:lumMod val="50000"/>
                </a:schemeClr>
              </a:solidFill>
              <a:latin typeface="仿宋" panose="02010609060101010101" charset="-122"/>
              <a:ea typeface="仿宋" panose="02010609060101010101" charset="-122"/>
              <a:cs typeface="仿宋" panose="02010609060101010101" charset="-122"/>
            </a:endParaRPr>
          </a:p>
          <a:p>
            <a:endParaRPr lang="en-US" altLang="zh-CN">
              <a:solidFill>
                <a:schemeClr val="bg2">
                  <a:lumMod val="50000"/>
                </a:schemeClr>
              </a:solidFill>
              <a:latin typeface="仿宋" panose="02010609060101010101" charset="-122"/>
              <a:ea typeface="仿宋" panose="02010609060101010101" charset="-122"/>
              <a:cs typeface="仿宋" panose="02010609060101010101"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0" y="0"/>
            <a:ext cx="36000" cy="75882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173355" y="57150"/>
            <a:ext cx="5145405" cy="645160"/>
          </a:xfrm>
          <a:prstGeom prst="rect">
            <a:avLst/>
          </a:prstGeom>
          <a:noFill/>
        </p:spPr>
        <p:txBody>
          <a:bodyPr wrap="square" rtlCol="0">
            <a:spAutoFit/>
          </a:bodyPr>
          <a:p>
            <a:r>
              <a:rPr lang="en-US" altLang="zh-CN" sz="3600">
                <a:latin typeface="Tw Cen MT Condensed" panose="020B0606020104020203" charset="0"/>
                <a:ea typeface="华文中宋" panose="02010600040101010101" charset="-122"/>
                <a:cs typeface="Tw Cen MT Condensed" panose="020B0606020104020203" charset="0"/>
              </a:rPr>
              <a:t>TASK 2</a:t>
            </a:r>
            <a:r>
              <a:rPr lang="en-US" altLang="zh-CN" sz="3600">
                <a:latin typeface="Berlin Sans FB" panose="020E0602020502020306" charset="0"/>
                <a:ea typeface="华文中宋" panose="02010600040101010101" charset="-122"/>
                <a:cs typeface="Berlin Sans FB" panose="020E0602020502020306" charset="0"/>
              </a:rPr>
              <a:t> </a:t>
            </a:r>
            <a:r>
              <a:rPr lang="en-US" altLang="zh-CN" sz="3600">
                <a:latin typeface="Castellar" panose="020A0402060406010301" charset="0"/>
                <a:ea typeface="华文中宋" panose="02010600040101010101" charset="-122"/>
                <a:cs typeface="Castellar" panose="020A0402060406010301" charset="0"/>
              </a:rPr>
              <a:t> </a:t>
            </a:r>
            <a:r>
              <a:rPr lang="en-US" altLang="zh-CN" sz="3600">
                <a:latin typeface="Cambria" panose="02040503050406030204" charset="0"/>
                <a:ea typeface="华文中宋" panose="02010600040101010101" charset="-122"/>
                <a:cs typeface="Cambria" panose="02040503050406030204" charset="0"/>
              </a:rPr>
              <a:t>DeepSeek-V3</a:t>
            </a:r>
            <a:r>
              <a:rPr lang="zh-CN" altLang="en-US" sz="3600">
                <a:latin typeface="Cambria" panose="02040503050406030204" charset="0"/>
                <a:ea typeface="华文中宋" panose="02010600040101010101" charset="-122"/>
                <a:cs typeface="Cambria" panose="02040503050406030204" charset="0"/>
              </a:rPr>
              <a:t>成本</a:t>
            </a:r>
            <a:endParaRPr lang="zh-CN" altLang="en-US" sz="3600">
              <a:latin typeface="Cambria" panose="02040503050406030204" charset="0"/>
              <a:ea typeface="华文中宋" panose="02010600040101010101" charset="-122"/>
              <a:cs typeface="Cambria" panose="02040503050406030204" charset="0"/>
            </a:endParaRPr>
          </a:p>
        </p:txBody>
      </p:sp>
      <p:sp>
        <p:nvSpPr>
          <p:cNvPr id="13" name="文本框 12"/>
          <p:cNvSpPr txBox="1"/>
          <p:nvPr/>
        </p:nvSpPr>
        <p:spPr>
          <a:xfrm>
            <a:off x="1077595" y="1751965"/>
            <a:ext cx="9577705" cy="3353435"/>
          </a:xfrm>
          <a:prstGeom prst="rect">
            <a:avLst/>
          </a:prstGeom>
          <a:noFill/>
        </p:spPr>
        <p:txBody>
          <a:bodyPr wrap="square" rtlCol="0" anchor="t">
            <a:spAutoFit/>
          </a:bodyPr>
          <a:p>
            <a:pPr indent="0" algn="l">
              <a:spcAft>
                <a:spcPts val="1200"/>
              </a:spcAft>
              <a:buClrTx/>
              <a:buSzTx/>
              <a:buFont typeface="Arial" panose="020B0604020202020204" pitchFamily="34" charset="0"/>
              <a:buNone/>
            </a:pPr>
            <a:r>
              <a:rPr lang="zh-CN" altLang="en-US" sz="3200">
                <a:latin typeface="华文中宋" panose="02010600040101010101" charset="-122"/>
                <a:ea typeface="华文中宋" panose="02010600040101010101" charset="-122"/>
                <a:cs typeface="华文中宋" panose="02010600040101010101" charset="-122"/>
                <a:sym typeface="+mn-ea"/>
              </a:rPr>
              <a:t>推理成本</a:t>
            </a:r>
            <a:endParaRPr lang="zh-CN" altLang="en-US" sz="3200">
              <a:latin typeface="华文中宋" panose="02010600040101010101" charset="-122"/>
              <a:ea typeface="华文中宋" panose="02010600040101010101" charset="-122"/>
              <a:cs typeface="华文中宋" panose="02010600040101010101" charset="-122"/>
              <a:sym typeface="+mn-ea"/>
            </a:endParaRPr>
          </a:p>
          <a:p>
            <a:pPr lvl="1" indent="457200" algn="l">
              <a:spcAft>
                <a:spcPts val="1200"/>
              </a:spcAft>
              <a:buClrTx/>
              <a:buSzTx/>
              <a:buFont typeface="Arial" panose="020B0604020202020204" pitchFamily="34" charset="0"/>
              <a:buNone/>
            </a:pPr>
            <a:r>
              <a:rPr lang="zh-CN" altLang="en-US" sz="2000">
                <a:latin typeface="华文宋体" panose="02010600040101010101" charset="-122"/>
                <a:ea typeface="华文宋体" panose="02010600040101010101" charset="-122"/>
                <a:cs typeface="华文宋体" panose="02010600040101010101" charset="-122"/>
                <a:sym typeface="+mn-ea"/>
              </a:rPr>
              <a:t>DeepSeek V3 和 R1 推理服务占用节点总和，峰值占用为 278 个节点，平均占用 226.75 个节点（每个节点为 8 个 H800 GPU）。假定 GPU 租赁成本为 2 美金/小时，总成本为 $87,072/天。</a:t>
            </a:r>
            <a:endParaRPr lang="zh-CN" altLang="en-US" sz="2000">
              <a:latin typeface="华文宋体" panose="02010600040101010101" charset="-122"/>
              <a:ea typeface="华文宋体" panose="02010600040101010101" charset="-122"/>
              <a:cs typeface="华文宋体" panose="02010600040101010101" charset="-122"/>
              <a:sym typeface="+mn-ea"/>
            </a:endParaRPr>
          </a:p>
          <a:p>
            <a:pPr lvl="1" indent="457200" algn="l">
              <a:spcAft>
                <a:spcPts val="1200"/>
              </a:spcAft>
              <a:buClrTx/>
              <a:buSzTx/>
              <a:buFont typeface="Arial" panose="020B0604020202020204" pitchFamily="34" charset="0"/>
              <a:buNone/>
            </a:pPr>
            <a:r>
              <a:rPr lang="zh-CN" altLang="en-US" sz="2000">
                <a:latin typeface="华文宋体" panose="02010600040101010101" charset="-122"/>
                <a:ea typeface="华文宋体" panose="02010600040101010101" charset="-122"/>
                <a:cs typeface="华文宋体" panose="02010600040101010101" charset="-122"/>
                <a:sym typeface="+mn-ea"/>
              </a:rPr>
              <a:t>平均每台 H800 的吞吐量为：对于 prefill 任务，输入吞吐约 73.7k tokens/s（含缓存命中）；对于 decode 任务，输出吞吐约 14.8k tokens/s</a:t>
            </a:r>
            <a:r>
              <a:rPr lang="en-US" altLang="zh-CN" sz="2000" baseline="30000">
                <a:latin typeface="华文宋体" panose="02010600040101010101" charset="-122"/>
                <a:ea typeface="华文宋体" panose="02010600040101010101" charset="-122"/>
                <a:cs typeface="华文宋体" panose="02010600040101010101" charset="-122"/>
                <a:sym typeface="+mn-ea"/>
              </a:rPr>
              <a:t>1</a:t>
            </a:r>
            <a:r>
              <a:rPr lang="zh-CN" altLang="en-US" sz="2000">
                <a:latin typeface="华文宋体" panose="02010600040101010101" charset="-122"/>
                <a:ea typeface="华文宋体" panose="02010600040101010101" charset="-122"/>
                <a:cs typeface="华文宋体" panose="02010600040101010101" charset="-122"/>
                <a:sym typeface="+mn-ea"/>
              </a:rPr>
              <a:t>。</a:t>
            </a:r>
            <a:endParaRPr lang="zh-CN" altLang="en-US" sz="2000">
              <a:latin typeface="华文宋体" panose="02010600040101010101" charset="-122"/>
              <a:ea typeface="华文宋体" panose="02010600040101010101" charset="-122"/>
              <a:cs typeface="华文宋体" panose="02010600040101010101" charset="-122"/>
              <a:sym typeface="+mn-ea"/>
            </a:endParaRPr>
          </a:p>
          <a:p>
            <a:pPr lvl="1" indent="457200" algn="l">
              <a:spcAft>
                <a:spcPts val="1200"/>
              </a:spcAft>
              <a:buClrTx/>
              <a:buSzTx/>
              <a:buFont typeface="Arial" panose="020B0604020202020204" pitchFamily="34" charset="0"/>
              <a:buNone/>
            </a:pPr>
            <a:r>
              <a:rPr lang="zh-CN" altLang="en-US" sz="2000">
                <a:latin typeface="华文宋体" panose="02010600040101010101" charset="-122"/>
                <a:ea typeface="华文宋体" panose="02010600040101010101" charset="-122"/>
                <a:cs typeface="华文宋体" panose="02010600040101010101" charset="-122"/>
                <a:sym typeface="+mn-ea"/>
              </a:rPr>
              <a:t>平均成本为$</a:t>
            </a:r>
            <a:r>
              <a:rPr lang="en-US" altLang="zh-CN" sz="2000">
                <a:latin typeface="华文宋体" panose="02010600040101010101" charset="-122"/>
                <a:ea typeface="华文宋体" panose="02010600040101010101" charset="-122"/>
                <a:cs typeface="华文宋体" panose="02010600040101010101" charset="-122"/>
                <a:sym typeface="+mn-ea"/>
              </a:rPr>
              <a:t>0.0063/</a:t>
            </a:r>
            <a:r>
              <a:rPr lang="zh-CN" altLang="en-US" sz="2000">
                <a:latin typeface="华文宋体" panose="02010600040101010101" charset="-122"/>
                <a:ea typeface="华文宋体" panose="02010600040101010101" charset="-122"/>
                <a:cs typeface="华文宋体" panose="02010600040101010101" charset="-122"/>
                <a:sym typeface="+mn-ea"/>
              </a:rPr>
              <a:t>百万输入</a:t>
            </a:r>
            <a:r>
              <a:rPr lang="en-US" altLang="zh-CN" sz="2000">
                <a:latin typeface="华文宋体" panose="02010600040101010101" charset="-122"/>
                <a:ea typeface="华文宋体" panose="02010600040101010101" charset="-122"/>
                <a:cs typeface="华文宋体" panose="02010600040101010101" charset="-122"/>
                <a:sym typeface="+mn-ea"/>
              </a:rPr>
              <a:t>+</a:t>
            </a:r>
            <a:r>
              <a:rPr lang="zh-CN" altLang="en-US" sz="2000">
                <a:latin typeface="华文宋体" panose="02010600040101010101" charset="-122"/>
                <a:ea typeface="华文宋体" panose="02010600040101010101" charset="-122"/>
                <a:cs typeface="华文宋体" panose="02010600040101010101" charset="-122"/>
                <a:sym typeface="+mn-ea"/>
              </a:rPr>
              <a:t>输出</a:t>
            </a:r>
            <a:r>
              <a:rPr lang="en-US" altLang="zh-CN" sz="2000">
                <a:latin typeface="华文宋体" panose="02010600040101010101" charset="-122"/>
                <a:ea typeface="华文宋体" panose="02010600040101010101" charset="-122"/>
                <a:cs typeface="华文宋体" panose="02010600040101010101" charset="-122"/>
                <a:sym typeface="+mn-ea"/>
              </a:rPr>
              <a:t>token</a:t>
            </a:r>
            <a:r>
              <a:rPr lang="zh-CN" altLang="en-US" sz="2000">
                <a:latin typeface="华文宋体" panose="02010600040101010101" charset="-122"/>
                <a:ea typeface="华文宋体" panose="02010600040101010101" charset="-122"/>
                <a:cs typeface="华文宋体" panose="02010600040101010101" charset="-122"/>
                <a:sym typeface="+mn-ea"/>
              </a:rPr>
              <a:t>。</a:t>
            </a:r>
            <a:endParaRPr lang="zh-CN" altLang="en-US" sz="2000">
              <a:latin typeface="华文宋体" panose="02010600040101010101" charset="-122"/>
              <a:ea typeface="华文宋体" panose="02010600040101010101" charset="-122"/>
              <a:cs typeface="华文宋体" panose="02010600040101010101" charset="-122"/>
              <a:sym typeface="+mn-ea"/>
            </a:endParaRPr>
          </a:p>
          <a:p>
            <a:pPr marL="342900" indent="-342900" algn="l">
              <a:spcAft>
                <a:spcPts val="1200"/>
              </a:spcAft>
              <a:buClrTx/>
              <a:buSzTx/>
              <a:buFont typeface="Arial" panose="020B0604020202020204" pitchFamily="34" charset="0"/>
              <a:buChar char="•"/>
            </a:pPr>
            <a:endParaRPr lang="zh-CN" altLang="en-US" sz="2000">
              <a:solidFill>
                <a:schemeClr val="bg2">
                  <a:lumMod val="50000"/>
                </a:schemeClr>
              </a:solidFill>
              <a:latin typeface="华文宋体" panose="02010600040101010101" charset="-122"/>
              <a:ea typeface="华文宋体" panose="02010600040101010101" charset="-122"/>
              <a:cs typeface="华文宋体" panose="02010600040101010101" charset="-122"/>
              <a:sym typeface="+mn-ea"/>
            </a:endParaRPr>
          </a:p>
        </p:txBody>
      </p:sp>
      <p:sp>
        <p:nvSpPr>
          <p:cNvPr id="20" name="文本框 19"/>
          <p:cNvSpPr txBox="1"/>
          <p:nvPr/>
        </p:nvSpPr>
        <p:spPr>
          <a:xfrm>
            <a:off x="804545" y="6341745"/>
            <a:ext cx="9427210" cy="368300"/>
          </a:xfrm>
          <a:prstGeom prst="rect">
            <a:avLst/>
          </a:prstGeom>
          <a:noFill/>
        </p:spPr>
        <p:txBody>
          <a:bodyPr wrap="square" rtlCol="0">
            <a:spAutoFit/>
          </a:bodyPr>
          <a:p>
            <a:r>
              <a:rPr lang="en-US" altLang="zh-CN">
                <a:solidFill>
                  <a:schemeClr val="bg2">
                    <a:lumMod val="50000"/>
                  </a:schemeClr>
                </a:solidFill>
                <a:latin typeface="仿宋" panose="02010609060101010101" charset="-122"/>
                <a:ea typeface="仿宋" panose="02010609060101010101" charset="-122"/>
                <a:cs typeface="仿宋" panose="02010609060101010101" charset="-122"/>
              </a:rPr>
              <a:t>1. https://zhuanlan.zhihu.com/p/27181462601</a:t>
            </a:r>
            <a:endParaRPr lang="en-US" altLang="zh-CN">
              <a:solidFill>
                <a:schemeClr val="bg2">
                  <a:lumMod val="50000"/>
                </a:schemeClr>
              </a:solidFill>
              <a:latin typeface="仿宋" panose="02010609060101010101" charset="-122"/>
              <a:ea typeface="仿宋" panose="02010609060101010101" charset="-122"/>
              <a:cs typeface="仿宋" panose="02010609060101010101"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0" y="0"/>
            <a:ext cx="36000" cy="75882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173355" y="57150"/>
            <a:ext cx="5145405" cy="645160"/>
          </a:xfrm>
          <a:prstGeom prst="rect">
            <a:avLst/>
          </a:prstGeom>
          <a:noFill/>
        </p:spPr>
        <p:txBody>
          <a:bodyPr wrap="square" rtlCol="0">
            <a:spAutoFit/>
          </a:bodyPr>
          <a:p>
            <a:r>
              <a:rPr lang="en-US" altLang="zh-CN" sz="3600">
                <a:latin typeface="Tw Cen MT Condensed" panose="020B0606020104020203" charset="0"/>
                <a:ea typeface="华文中宋" panose="02010600040101010101" charset="-122"/>
                <a:cs typeface="Tw Cen MT Condensed" panose="020B0606020104020203" charset="0"/>
              </a:rPr>
              <a:t>TASK 2</a:t>
            </a:r>
            <a:r>
              <a:rPr lang="en-US" altLang="zh-CN" sz="3600">
                <a:latin typeface="Berlin Sans FB" panose="020E0602020502020306" charset="0"/>
                <a:ea typeface="华文中宋" panose="02010600040101010101" charset="-122"/>
                <a:cs typeface="Berlin Sans FB" panose="020E0602020502020306" charset="0"/>
              </a:rPr>
              <a:t> </a:t>
            </a:r>
            <a:r>
              <a:rPr lang="en-US" altLang="zh-CN" sz="3600">
                <a:latin typeface="Castellar" panose="020A0402060406010301" charset="0"/>
                <a:ea typeface="华文中宋" panose="02010600040101010101" charset="-122"/>
                <a:cs typeface="Castellar" panose="020A0402060406010301" charset="0"/>
              </a:rPr>
              <a:t> </a:t>
            </a:r>
            <a:r>
              <a:rPr lang="zh-CN" altLang="en-US" sz="3600">
                <a:latin typeface="Castellar" panose="020A0402060406010301" charset="0"/>
                <a:ea typeface="华文中宋" panose="02010600040101010101" charset="-122"/>
                <a:cs typeface="Castellar" panose="020A0402060406010301" charset="0"/>
              </a:rPr>
              <a:t>朴素</a:t>
            </a:r>
            <a:r>
              <a:rPr lang="zh-CN" altLang="en-US" sz="3600">
                <a:latin typeface="Cambria" panose="02040503050406030204" charset="0"/>
                <a:ea typeface="华文中宋" panose="02010600040101010101" charset="-122"/>
                <a:cs typeface="Cambria" panose="02040503050406030204" charset="0"/>
              </a:rPr>
              <a:t>大模型</a:t>
            </a:r>
            <a:r>
              <a:rPr lang="zh-CN" altLang="en-US" sz="3600">
                <a:latin typeface="Cambria" panose="02040503050406030204" charset="0"/>
                <a:ea typeface="华文中宋" panose="02010600040101010101" charset="-122"/>
                <a:cs typeface="Cambria" panose="02040503050406030204" charset="0"/>
              </a:rPr>
              <a:t>优化</a:t>
            </a:r>
            <a:endParaRPr lang="zh-CN" altLang="en-US" sz="3600">
              <a:latin typeface="Cambria" panose="02040503050406030204" charset="0"/>
              <a:ea typeface="华文中宋" panose="02010600040101010101" charset="-122"/>
              <a:cs typeface="Cambria" panose="02040503050406030204" charset="0"/>
            </a:endParaRPr>
          </a:p>
        </p:txBody>
      </p:sp>
      <p:sp>
        <p:nvSpPr>
          <p:cNvPr id="3" name="矩形 2"/>
          <p:cNvSpPr/>
          <p:nvPr/>
        </p:nvSpPr>
        <p:spPr>
          <a:xfrm>
            <a:off x="2347595" y="1254760"/>
            <a:ext cx="1675130"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矩形 6"/>
          <p:cNvSpPr/>
          <p:nvPr/>
        </p:nvSpPr>
        <p:spPr>
          <a:xfrm>
            <a:off x="4022725" y="1254760"/>
            <a:ext cx="1230630"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p:nvSpPr>
        <p:spPr>
          <a:xfrm>
            <a:off x="5253355" y="1254760"/>
            <a:ext cx="1334770"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矩形 8"/>
          <p:cNvSpPr/>
          <p:nvPr/>
        </p:nvSpPr>
        <p:spPr>
          <a:xfrm>
            <a:off x="6588125" y="1254760"/>
            <a:ext cx="1292225"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矩形 9"/>
          <p:cNvSpPr/>
          <p:nvPr/>
        </p:nvSpPr>
        <p:spPr>
          <a:xfrm>
            <a:off x="2347595" y="1932305"/>
            <a:ext cx="970280"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p:nvSpPr>
        <p:spPr>
          <a:xfrm>
            <a:off x="3317875" y="1932305"/>
            <a:ext cx="1094105"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 name="矩形 11"/>
          <p:cNvSpPr/>
          <p:nvPr/>
        </p:nvSpPr>
        <p:spPr>
          <a:xfrm>
            <a:off x="4411980" y="1932305"/>
            <a:ext cx="809625"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 name="矩形 14"/>
          <p:cNvSpPr/>
          <p:nvPr/>
        </p:nvSpPr>
        <p:spPr>
          <a:xfrm>
            <a:off x="2351405" y="2507615"/>
            <a:ext cx="772795"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矩形 15"/>
          <p:cNvSpPr/>
          <p:nvPr/>
        </p:nvSpPr>
        <p:spPr>
          <a:xfrm>
            <a:off x="3124200" y="2507615"/>
            <a:ext cx="556895"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矩形 16"/>
          <p:cNvSpPr/>
          <p:nvPr/>
        </p:nvSpPr>
        <p:spPr>
          <a:xfrm>
            <a:off x="3681095" y="2507615"/>
            <a:ext cx="809625"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 name="矩形 18"/>
          <p:cNvSpPr/>
          <p:nvPr/>
        </p:nvSpPr>
        <p:spPr>
          <a:xfrm>
            <a:off x="2347595" y="3128645"/>
            <a:ext cx="1275715"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矩形 20"/>
          <p:cNvSpPr/>
          <p:nvPr/>
        </p:nvSpPr>
        <p:spPr>
          <a:xfrm>
            <a:off x="3404235" y="3128645"/>
            <a:ext cx="1352550"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 name="矩形 21"/>
          <p:cNvSpPr/>
          <p:nvPr/>
        </p:nvSpPr>
        <p:spPr>
          <a:xfrm>
            <a:off x="4411980" y="3128645"/>
            <a:ext cx="1064895"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矩形 22"/>
          <p:cNvSpPr/>
          <p:nvPr/>
        </p:nvSpPr>
        <p:spPr>
          <a:xfrm>
            <a:off x="5221605" y="3128645"/>
            <a:ext cx="1292225"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3" name="矩形 42"/>
          <p:cNvSpPr/>
          <p:nvPr/>
        </p:nvSpPr>
        <p:spPr>
          <a:xfrm>
            <a:off x="2347595" y="4027805"/>
            <a:ext cx="1675130"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 name="矩形 43"/>
          <p:cNvSpPr/>
          <p:nvPr/>
        </p:nvSpPr>
        <p:spPr>
          <a:xfrm>
            <a:off x="4022725" y="4027805"/>
            <a:ext cx="1230630"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5" name="矩形 44"/>
          <p:cNvSpPr/>
          <p:nvPr/>
        </p:nvSpPr>
        <p:spPr>
          <a:xfrm>
            <a:off x="5253355" y="4027805"/>
            <a:ext cx="1334770"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 name="矩形 45"/>
          <p:cNvSpPr/>
          <p:nvPr/>
        </p:nvSpPr>
        <p:spPr>
          <a:xfrm>
            <a:off x="6588125" y="4027805"/>
            <a:ext cx="1292225" cy="284480"/>
          </a:xfrm>
          <a:prstGeom prst="rect">
            <a:avLst/>
          </a:prstGeom>
          <a:solidFill>
            <a:schemeClr val="accent1">
              <a:lumMod val="20000"/>
              <a:lumOff val="80000"/>
            </a:schemeClr>
          </a:solidFill>
          <a:ln w="19050">
            <a:solidFill>
              <a:schemeClr val="bg2">
                <a:lumMod val="50000"/>
              </a:schemeClr>
            </a:solidFill>
            <a:prstDash val="sys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 name="矩形 46"/>
          <p:cNvSpPr/>
          <p:nvPr/>
        </p:nvSpPr>
        <p:spPr>
          <a:xfrm>
            <a:off x="2347595" y="4705350"/>
            <a:ext cx="970280"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8" name="矩形 47"/>
          <p:cNvSpPr/>
          <p:nvPr/>
        </p:nvSpPr>
        <p:spPr>
          <a:xfrm>
            <a:off x="3317875" y="4705350"/>
            <a:ext cx="1094105"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9" name="矩形 48"/>
          <p:cNvSpPr/>
          <p:nvPr/>
        </p:nvSpPr>
        <p:spPr>
          <a:xfrm>
            <a:off x="4411980" y="4705350"/>
            <a:ext cx="809625"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 name="矩形 49"/>
          <p:cNvSpPr/>
          <p:nvPr/>
        </p:nvSpPr>
        <p:spPr>
          <a:xfrm>
            <a:off x="5221605" y="4705350"/>
            <a:ext cx="1155700"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1" name="矩形 50"/>
          <p:cNvSpPr/>
          <p:nvPr/>
        </p:nvSpPr>
        <p:spPr>
          <a:xfrm>
            <a:off x="2351405" y="5280660"/>
            <a:ext cx="772795"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2" name="矩形 51"/>
          <p:cNvSpPr/>
          <p:nvPr/>
        </p:nvSpPr>
        <p:spPr>
          <a:xfrm>
            <a:off x="3124200" y="5280660"/>
            <a:ext cx="556895"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3" name="矩形 52"/>
          <p:cNvSpPr/>
          <p:nvPr/>
        </p:nvSpPr>
        <p:spPr>
          <a:xfrm>
            <a:off x="3681095" y="5280660"/>
            <a:ext cx="809625"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4" name="矩形 53"/>
          <p:cNvSpPr/>
          <p:nvPr/>
        </p:nvSpPr>
        <p:spPr>
          <a:xfrm>
            <a:off x="4490720" y="5280660"/>
            <a:ext cx="655320"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5" name="矩形 54"/>
          <p:cNvSpPr/>
          <p:nvPr/>
        </p:nvSpPr>
        <p:spPr>
          <a:xfrm>
            <a:off x="2347595" y="5901690"/>
            <a:ext cx="1275715"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6" name="矩形 55"/>
          <p:cNvSpPr/>
          <p:nvPr/>
        </p:nvSpPr>
        <p:spPr>
          <a:xfrm>
            <a:off x="3404235" y="5901690"/>
            <a:ext cx="1352550"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7" name="矩形 56"/>
          <p:cNvSpPr/>
          <p:nvPr/>
        </p:nvSpPr>
        <p:spPr>
          <a:xfrm>
            <a:off x="4411980" y="5901690"/>
            <a:ext cx="1064895"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8" name="矩形 57"/>
          <p:cNvSpPr/>
          <p:nvPr/>
        </p:nvSpPr>
        <p:spPr>
          <a:xfrm>
            <a:off x="5221605" y="5901690"/>
            <a:ext cx="1292225"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4" name="文本框 63"/>
          <p:cNvSpPr txBox="1"/>
          <p:nvPr/>
        </p:nvSpPr>
        <p:spPr>
          <a:xfrm>
            <a:off x="4824730" y="654685"/>
            <a:ext cx="1490980" cy="460375"/>
          </a:xfrm>
          <a:prstGeom prst="rect">
            <a:avLst/>
          </a:prstGeom>
          <a:noFill/>
        </p:spPr>
        <p:txBody>
          <a:bodyPr wrap="square" rtlCol="0">
            <a:spAutoFit/>
          </a:bodyPr>
          <a:p>
            <a:r>
              <a:rPr lang="en-US" altLang="zh-CN" sz="2400" b="1">
                <a:latin typeface="Cambria" panose="02040503050406030204" charset="0"/>
                <a:cs typeface="Cambria" panose="02040503050406030204" charset="0"/>
              </a:rPr>
              <a:t>Forword</a:t>
            </a:r>
            <a:endParaRPr lang="en-US" altLang="zh-CN" sz="2400" b="1">
              <a:latin typeface="Cambria" panose="02040503050406030204" charset="0"/>
              <a:cs typeface="Cambria" panose="02040503050406030204" charset="0"/>
            </a:endParaRPr>
          </a:p>
        </p:txBody>
      </p:sp>
      <p:sp>
        <p:nvSpPr>
          <p:cNvPr id="65" name="文本框 64"/>
          <p:cNvSpPr txBox="1"/>
          <p:nvPr/>
        </p:nvSpPr>
        <p:spPr>
          <a:xfrm>
            <a:off x="8519160" y="654685"/>
            <a:ext cx="1874520" cy="460375"/>
          </a:xfrm>
          <a:prstGeom prst="rect">
            <a:avLst/>
          </a:prstGeom>
          <a:noFill/>
        </p:spPr>
        <p:txBody>
          <a:bodyPr wrap="square" rtlCol="0">
            <a:spAutoFit/>
          </a:bodyPr>
          <a:p>
            <a:r>
              <a:rPr lang="en-US" altLang="zh-CN" sz="2400" b="1">
                <a:latin typeface="Cambria" panose="02040503050406030204" charset="0"/>
                <a:cs typeface="Cambria" panose="02040503050406030204" charset="0"/>
              </a:rPr>
              <a:t>Backword</a:t>
            </a:r>
            <a:endParaRPr lang="en-US" altLang="zh-CN" sz="2400" b="1">
              <a:latin typeface="Cambria" panose="02040503050406030204" charset="0"/>
              <a:cs typeface="Cambria" panose="02040503050406030204" charset="0"/>
            </a:endParaRPr>
          </a:p>
        </p:txBody>
      </p:sp>
      <p:sp>
        <p:nvSpPr>
          <p:cNvPr id="66" name="矩形 65"/>
          <p:cNvSpPr/>
          <p:nvPr/>
        </p:nvSpPr>
        <p:spPr>
          <a:xfrm>
            <a:off x="7880350" y="2223135"/>
            <a:ext cx="1675130" cy="284480"/>
          </a:xfrm>
          <a:prstGeom prst="rect">
            <a:avLst/>
          </a:prstGeom>
          <a:solidFill>
            <a:srgbClr val="FFC000"/>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7" name="矩形 66"/>
          <p:cNvSpPr/>
          <p:nvPr/>
        </p:nvSpPr>
        <p:spPr>
          <a:xfrm>
            <a:off x="6588125" y="4996180"/>
            <a:ext cx="1675130" cy="284480"/>
          </a:xfrm>
          <a:prstGeom prst="rect">
            <a:avLst/>
          </a:prstGeom>
          <a:solidFill>
            <a:srgbClr val="FFC000"/>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8" name="文本框 67"/>
          <p:cNvSpPr txBox="1"/>
          <p:nvPr/>
        </p:nvSpPr>
        <p:spPr>
          <a:xfrm>
            <a:off x="8947785" y="5647055"/>
            <a:ext cx="3244215" cy="1210945"/>
          </a:xfrm>
          <a:prstGeom prst="rect">
            <a:avLst/>
          </a:prstGeom>
          <a:noFill/>
        </p:spPr>
        <p:txBody>
          <a:bodyPr wrap="square" rtlCol="0">
            <a:noAutofit/>
          </a:bodyPr>
          <a:p>
            <a:pPr indent="457200"/>
            <a:r>
              <a:rPr lang="zh-CN" altLang="en-US">
                <a:solidFill>
                  <a:schemeClr val="bg2">
                    <a:lumMod val="50000"/>
                  </a:schemeClr>
                </a:solidFill>
                <a:latin typeface="仿宋" panose="02010609060101010101" charset="-122"/>
                <a:ea typeface="仿宋" panose="02010609060101010101" charset="-122"/>
                <a:cs typeface="仿宋" panose="02010609060101010101" charset="-122"/>
              </a:rPr>
              <a:t>任务的长度表示任务所需要的时间，任务时间由输入token数量和输出token</a:t>
            </a:r>
            <a:r>
              <a:rPr lang="zh-CN" altLang="en-US">
                <a:solidFill>
                  <a:schemeClr val="bg2">
                    <a:lumMod val="50000"/>
                  </a:schemeClr>
                </a:solidFill>
                <a:latin typeface="仿宋" panose="02010609060101010101" charset="-122"/>
                <a:ea typeface="仿宋" panose="02010609060101010101" charset="-122"/>
                <a:cs typeface="仿宋" panose="02010609060101010101" charset="-122"/>
              </a:rPr>
              <a:t>数量共同决定。</a:t>
            </a:r>
            <a:endParaRPr lang="zh-CN" altLang="en-US">
              <a:solidFill>
                <a:schemeClr val="bg2">
                  <a:lumMod val="50000"/>
                </a:schemeClr>
              </a:solidFill>
              <a:latin typeface="仿宋" panose="02010609060101010101" charset="-122"/>
              <a:ea typeface="仿宋" panose="02010609060101010101" charset="-122"/>
              <a:cs typeface="仿宋" panose="02010609060101010101" charset="-122"/>
            </a:endParaRPr>
          </a:p>
        </p:txBody>
      </p:sp>
      <p:sp>
        <p:nvSpPr>
          <p:cNvPr id="71" name="矩形 70"/>
          <p:cNvSpPr/>
          <p:nvPr/>
        </p:nvSpPr>
        <p:spPr>
          <a:xfrm>
            <a:off x="5146040" y="2507615"/>
            <a:ext cx="2734310" cy="284480"/>
          </a:xfrm>
          <a:prstGeom prst="rect">
            <a:avLst/>
          </a:prstGeom>
          <a:solidFill>
            <a:schemeClr val="bg2"/>
          </a:solidFill>
          <a:ln>
            <a:solidFill>
              <a:schemeClr val="bg2">
                <a:lumMod val="50000"/>
              </a:schemeClr>
            </a:solidFill>
            <a:prstDash val="sysDot"/>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72" name="文本框 71"/>
          <p:cNvSpPr txBox="1"/>
          <p:nvPr/>
        </p:nvSpPr>
        <p:spPr>
          <a:xfrm>
            <a:off x="5135880" y="2464435"/>
            <a:ext cx="2743835" cy="271780"/>
          </a:xfrm>
          <a:prstGeom prst="rect">
            <a:avLst/>
          </a:prstGeom>
          <a:noFill/>
        </p:spPr>
        <p:txBody>
          <a:bodyPr wrap="square" rtlCol="0">
            <a:noAutofit/>
          </a:bodyPr>
          <a:p>
            <a:pPr algn="ctr"/>
            <a:r>
              <a:rPr lang="en-US" altLang="zh-CN" sz="1600" b="1">
                <a:solidFill>
                  <a:schemeClr val="bg2">
                    <a:lumMod val="50000"/>
                  </a:schemeClr>
                </a:solidFill>
                <a:latin typeface="Cambria" panose="02040503050406030204" charset="0"/>
                <a:cs typeface="Cambria" panose="02040503050406030204" charset="0"/>
              </a:rPr>
              <a:t>Wasted waiting time</a:t>
            </a:r>
            <a:endParaRPr lang="en-US" altLang="zh-CN" sz="1600" b="1">
              <a:solidFill>
                <a:schemeClr val="bg2">
                  <a:lumMod val="50000"/>
                </a:schemeClr>
              </a:solidFill>
              <a:latin typeface="Cambria" panose="02040503050406030204" charset="0"/>
              <a:cs typeface="Cambria" panose="02040503050406030204" charset="0"/>
            </a:endParaRPr>
          </a:p>
        </p:txBody>
      </p:sp>
      <p:sp>
        <p:nvSpPr>
          <p:cNvPr id="73" name="矩形 72"/>
          <p:cNvSpPr/>
          <p:nvPr/>
        </p:nvSpPr>
        <p:spPr>
          <a:xfrm>
            <a:off x="6377305" y="1938655"/>
            <a:ext cx="1501775" cy="284480"/>
          </a:xfrm>
          <a:prstGeom prst="rect">
            <a:avLst/>
          </a:prstGeom>
          <a:solidFill>
            <a:schemeClr val="bg2"/>
          </a:solidFill>
          <a:ln>
            <a:solidFill>
              <a:schemeClr val="bg2">
                <a:lumMod val="50000"/>
              </a:schemeClr>
            </a:solidFill>
            <a:prstDash val="sysDot"/>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74" name="矩形 73"/>
          <p:cNvSpPr/>
          <p:nvPr/>
        </p:nvSpPr>
        <p:spPr>
          <a:xfrm>
            <a:off x="6513830" y="3128645"/>
            <a:ext cx="1365250" cy="284480"/>
          </a:xfrm>
          <a:prstGeom prst="rect">
            <a:avLst/>
          </a:prstGeom>
          <a:solidFill>
            <a:schemeClr val="bg2"/>
          </a:solidFill>
          <a:ln>
            <a:solidFill>
              <a:schemeClr val="bg2">
                <a:lumMod val="50000"/>
              </a:schemeClr>
            </a:solidFill>
            <a:prstDash val="sysDot"/>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75" name="矩形 74"/>
          <p:cNvSpPr/>
          <p:nvPr/>
        </p:nvSpPr>
        <p:spPr>
          <a:xfrm>
            <a:off x="6377305" y="4705350"/>
            <a:ext cx="211455" cy="284480"/>
          </a:xfrm>
          <a:prstGeom prst="rect">
            <a:avLst/>
          </a:prstGeom>
          <a:solidFill>
            <a:schemeClr val="bg2"/>
          </a:solidFill>
          <a:ln>
            <a:solidFill>
              <a:schemeClr val="bg2">
                <a:lumMod val="50000"/>
              </a:schemeClr>
            </a:solidFill>
            <a:prstDash val="sysDot"/>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76" name="矩形 75"/>
          <p:cNvSpPr/>
          <p:nvPr/>
        </p:nvSpPr>
        <p:spPr>
          <a:xfrm>
            <a:off x="6438265" y="5280660"/>
            <a:ext cx="149860" cy="284480"/>
          </a:xfrm>
          <a:prstGeom prst="rect">
            <a:avLst/>
          </a:prstGeom>
          <a:solidFill>
            <a:schemeClr val="bg2"/>
          </a:solidFill>
          <a:ln>
            <a:solidFill>
              <a:schemeClr val="bg2">
                <a:lumMod val="50000"/>
              </a:schemeClr>
            </a:solidFill>
            <a:prstDash val="sysDot"/>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77" name="矩形 76"/>
          <p:cNvSpPr/>
          <p:nvPr/>
        </p:nvSpPr>
        <p:spPr>
          <a:xfrm>
            <a:off x="6513830" y="5901690"/>
            <a:ext cx="76200" cy="284480"/>
          </a:xfrm>
          <a:prstGeom prst="rect">
            <a:avLst/>
          </a:prstGeom>
          <a:solidFill>
            <a:schemeClr val="bg2"/>
          </a:solidFill>
          <a:ln>
            <a:solidFill>
              <a:schemeClr val="bg2">
                <a:lumMod val="50000"/>
              </a:schemeClr>
            </a:solidFill>
            <a:prstDash val="sysDot"/>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cxnSp>
        <p:nvCxnSpPr>
          <p:cNvPr id="62" name="直接连接符 61"/>
          <p:cNvCxnSpPr/>
          <p:nvPr/>
        </p:nvCxnSpPr>
        <p:spPr>
          <a:xfrm flipH="1">
            <a:off x="7874635" y="903605"/>
            <a:ext cx="5715" cy="2731770"/>
          </a:xfrm>
          <a:prstGeom prst="line">
            <a:avLst/>
          </a:prstGeom>
          <a:ln w="38100" cap="flat" cmpd="sng" algn="ctr">
            <a:solidFill>
              <a:srgbClr val="00B050"/>
            </a:solidFill>
            <a:prstDash val="dash"/>
            <a:miter lim="800000"/>
          </a:ln>
        </p:spPr>
        <p:style>
          <a:lnRef idx="0">
            <a:schemeClr val="accent1"/>
          </a:lnRef>
          <a:fillRef idx="0">
            <a:srgbClr val="FFFFFF"/>
          </a:fillRef>
          <a:effectRef idx="0">
            <a:srgbClr val="FFFFFF"/>
          </a:effectRef>
          <a:fontRef idx="minor">
            <a:schemeClr val="tx1"/>
          </a:fontRef>
        </p:style>
      </p:cxnSp>
      <p:cxnSp>
        <p:nvCxnSpPr>
          <p:cNvPr id="78" name="直接连接符 77"/>
          <p:cNvCxnSpPr/>
          <p:nvPr/>
        </p:nvCxnSpPr>
        <p:spPr>
          <a:xfrm flipH="1">
            <a:off x="6590030" y="3653155"/>
            <a:ext cx="5715" cy="2731770"/>
          </a:xfrm>
          <a:prstGeom prst="line">
            <a:avLst/>
          </a:prstGeom>
          <a:ln w="38100" cap="flat" cmpd="sng" algn="ctr">
            <a:solidFill>
              <a:srgbClr val="00B050"/>
            </a:solidFill>
            <a:prstDash val="dash"/>
            <a:miter lim="800000"/>
          </a:ln>
        </p:spPr>
        <p:style>
          <a:lnRef idx="0">
            <a:schemeClr val="accent1"/>
          </a:lnRef>
          <a:fillRef idx="0">
            <a:srgbClr val="FFFFFF"/>
          </a:fillRef>
          <a:effectRef idx="0">
            <a:srgbClr val="FFFFFF"/>
          </a:effectRef>
          <a:fontRef idx="minor">
            <a:schemeClr val="tx1"/>
          </a:fontRef>
        </p:style>
      </p:cxnSp>
      <p:cxnSp>
        <p:nvCxnSpPr>
          <p:cNvPr id="60" name="曲线连接符 59"/>
          <p:cNvCxnSpPr/>
          <p:nvPr/>
        </p:nvCxnSpPr>
        <p:spPr>
          <a:xfrm rot="5400000">
            <a:off x="6244590" y="4098290"/>
            <a:ext cx="1347470" cy="1205865"/>
          </a:xfrm>
          <a:prstGeom prst="curvedConnector3">
            <a:avLst>
              <a:gd name="adj1" fmla="val -22832"/>
            </a:avLst>
          </a:prstGeom>
          <a:ln w="28575">
            <a:solidFill>
              <a:srgbClr val="FF0000"/>
            </a:solidFill>
            <a:tailEnd type="arrow"/>
          </a:ln>
        </p:spPr>
        <p:style>
          <a:lnRef idx="2">
            <a:schemeClr val="accent1"/>
          </a:lnRef>
          <a:fillRef idx="0">
            <a:srgbClr val="FFFFFF"/>
          </a:fillRef>
          <a:effectRef idx="0">
            <a:srgbClr val="FFFFFF"/>
          </a:effectRef>
          <a:fontRef idx="minor">
            <a:schemeClr val="tx1"/>
          </a:fontRef>
        </p:style>
      </p:cxnSp>
      <p:sp>
        <p:nvSpPr>
          <p:cNvPr id="79" name="文本框 78"/>
          <p:cNvSpPr txBox="1"/>
          <p:nvPr/>
        </p:nvSpPr>
        <p:spPr>
          <a:xfrm>
            <a:off x="548005" y="4912360"/>
            <a:ext cx="1471295" cy="460375"/>
          </a:xfrm>
          <a:prstGeom prst="rect">
            <a:avLst/>
          </a:prstGeom>
          <a:noFill/>
        </p:spPr>
        <p:txBody>
          <a:bodyPr wrap="square" rtlCol="0">
            <a:spAutoFit/>
          </a:bodyPr>
          <a:p>
            <a:r>
              <a:rPr lang="en-US" altLang="zh-CN" sz="2400" b="1">
                <a:latin typeface="Cambria" panose="02040503050406030204" charset="0"/>
                <a:cs typeface="Cambria" panose="02040503050406030204" charset="0"/>
              </a:rPr>
              <a:t>Expected</a:t>
            </a:r>
            <a:endParaRPr lang="en-US" altLang="zh-CN"/>
          </a:p>
        </p:txBody>
      </p:sp>
      <p:sp>
        <p:nvSpPr>
          <p:cNvPr id="59" name="矩形 58"/>
          <p:cNvSpPr/>
          <p:nvPr/>
        </p:nvSpPr>
        <p:spPr>
          <a:xfrm>
            <a:off x="5146040" y="5280660"/>
            <a:ext cx="1292225" cy="284480"/>
          </a:xfrm>
          <a:prstGeom prst="rect">
            <a:avLst/>
          </a:prstGeom>
          <a:solidFill>
            <a:schemeClr val="accent1">
              <a:lumMod val="60000"/>
              <a:lumOff val="40000"/>
            </a:schemeClr>
          </a:solidFill>
          <a:ln w="19050">
            <a:solidFill>
              <a:schemeClr val="tx1"/>
            </a:solidFill>
            <a:prstDash val="sys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 name="矩形 17"/>
          <p:cNvSpPr/>
          <p:nvPr/>
        </p:nvSpPr>
        <p:spPr>
          <a:xfrm>
            <a:off x="4490720" y="2507615"/>
            <a:ext cx="655320"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文本框 1"/>
          <p:cNvSpPr txBox="1"/>
          <p:nvPr/>
        </p:nvSpPr>
        <p:spPr>
          <a:xfrm>
            <a:off x="548005" y="2004060"/>
            <a:ext cx="1471295" cy="460375"/>
          </a:xfrm>
          <a:prstGeom prst="rect">
            <a:avLst/>
          </a:prstGeom>
          <a:noFill/>
        </p:spPr>
        <p:txBody>
          <a:bodyPr wrap="square" rtlCol="0">
            <a:spAutoFit/>
          </a:bodyPr>
          <a:p>
            <a:r>
              <a:rPr lang="en-US" altLang="zh-CN" sz="2400" b="1">
                <a:latin typeface="Cambria" panose="02040503050406030204" charset="0"/>
                <a:cs typeface="Cambria" panose="02040503050406030204" charset="0"/>
              </a:rPr>
              <a:t>Fact</a:t>
            </a:r>
            <a:endParaRPr lang="en-US" altLang="zh-CN"/>
          </a:p>
        </p:txBody>
      </p:sp>
      <p:sp>
        <p:nvSpPr>
          <p:cNvPr id="14" name="矩形 13"/>
          <p:cNvSpPr/>
          <p:nvPr/>
        </p:nvSpPr>
        <p:spPr>
          <a:xfrm>
            <a:off x="5221605" y="1932305"/>
            <a:ext cx="1155700"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 name="文本框 3"/>
          <p:cNvSpPr txBox="1"/>
          <p:nvPr/>
        </p:nvSpPr>
        <p:spPr>
          <a:xfrm>
            <a:off x="1866900" y="842645"/>
            <a:ext cx="890270" cy="368300"/>
          </a:xfrm>
          <a:prstGeom prst="rect">
            <a:avLst/>
          </a:prstGeom>
          <a:noFill/>
        </p:spPr>
        <p:txBody>
          <a:bodyPr wrap="square" rtlCol="0">
            <a:spAutoFit/>
          </a:bodyPr>
          <a:p>
            <a:r>
              <a:rPr lang="en-US" altLang="zh-CN">
                <a:solidFill>
                  <a:schemeClr val="bg2">
                    <a:lumMod val="50000"/>
                  </a:schemeClr>
                </a:solidFill>
                <a:latin typeface="Cambria" panose="02040503050406030204" charset="0"/>
                <a:cs typeface="Cambria" panose="02040503050406030204" charset="0"/>
              </a:rPr>
              <a:t>GPU</a:t>
            </a:r>
            <a:endParaRPr lang="en-US" altLang="zh-CN">
              <a:solidFill>
                <a:schemeClr val="bg2">
                  <a:lumMod val="50000"/>
                </a:schemeClr>
              </a:solidFill>
              <a:latin typeface="Cambria" panose="02040503050406030204" charset="0"/>
              <a:cs typeface="Cambria" panose="02040503050406030204" charset="0"/>
            </a:endParaRPr>
          </a:p>
        </p:txBody>
      </p:sp>
      <p:sp>
        <p:nvSpPr>
          <p:cNvPr id="13" name="文本框 12"/>
          <p:cNvSpPr txBox="1"/>
          <p:nvPr/>
        </p:nvSpPr>
        <p:spPr>
          <a:xfrm>
            <a:off x="2019300" y="1210945"/>
            <a:ext cx="353060" cy="283845"/>
          </a:xfrm>
          <a:prstGeom prst="rect">
            <a:avLst/>
          </a:prstGeom>
          <a:noFill/>
        </p:spPr>
        <p:txBody>
          <a:bodyPr wrap="square" rtlCol="0" anchor="t">
            <a:noAutofit/>
          </a:bodyPr>
          <a:p>
            <a:r>
              <a:rPr lang="en-US" altLang="zh-CN" sz="1600">
                <a:solidFill>
                  <a:schemeClr val="bg2">
                    <a:lumMod val="50000"/>
                  </a:schemeClr>
                </a:solidFill>
                <a:latin typeface="Cambria" panose="02040503050406030204" charset="0"/>
                <a:cs typeface="Cambria" panose="02040503050406030204" charset="0"/>
                <a:sym typeface="+mn-ea"/>
              </a:rPr>
              <a:t>0</a:t>
            </a:r>
            <a:endParaRPr lang="en-US" altLang="zh-CN" sz="1600">
              <a:solidFill>
                <a:schemeClr val="bg2">
                  <a:lumMod val="50000"/>
                </a:schemeClr>
              </a:solidFill>
              <a:latin typeface="Cambria" panose="02040503050406030204" charset="0"/>
              <a:cs typeface="Cambria" panose="02040503050406030204" charset="0"/>
              <a:sym typeface="+mn-ea"/>
            </a:endParaRPr>
          </a:p>
        </p:txBody>
      </p:sp>
      <p:sp>
        <p:nvSpPr>
          <p:cNvPr id="20" name="文本框 19"/>
          <p:cNvSpPr txBox="1"/>
          <p:nvPr/>
        </p:nvSpPr>
        <p:spPr>
          <a:xfrm>
            <a:off x="2019300" y="1901825"/>
            <a:ext cx="353060" cy="283845"/>
          </a:xfrm>
          <a:prstGeom prst="rect">
            <a:avLst/>
          </a:prstGeom>
          <a:noFill/>
        </p:spPr>
        <p:txBody>
          <a:bodyPr wrap="square" rtlCol="0" anchor="t">
            <a:noAutofit/>
          </a:bodyPr>
          <a:p>
            <a:r>
              <a:rPr lang="en-US" altLang="zh-CN" sz="1600">
                <a:solidFill>
                  <a:schemeClr val="bg2">
                    <a:lumMod val="50000"/>
                  </a:schemeClr>
                </a:solidFill>
                <a:latin typeface="Cambria" panose="02040503050406030204" charset="0"/>
                <a:cs typeface="Cambria" panose="02040503050406030204" charset="0"/>
                <a:sym typeface="+mn-ea"/>
              </a:rPr>
              <a:t>1</a:t>
            </a:r>
            <a:endParaRPr lang="en-US" altLang="zh-CN" sz="1600">
              <a:solidFill>
                <a:schemeClr val="bg2">
                  <a:lumMod val="50000"/>
                </a:schemeClr>
              </a:solidFill>
              <a:latin typeface="Cambria" panose="02040503050406030204" charset="0"/>
              <a:cs typeface="Cambria" panose="02040503050406030204" charset="0"/>
              <a:sym typeface="+mn-ea"/>
            </a:endParaRPr>
          </a:p>
        </p:txBody>
      </p:sp>
      <p:sp>
        <p:nvSpPr>
          <p:cNvPr id="24" name="文本框 23"/>
          <p:cNvSpPr txBox="1"/>
          <p:nvPr/>
        </p:nvSpPr>
        <p:spPr>
          <a:xfrm>
            <a:off x="2019300" y="2452370"/>
            <a:ext cx="353060" cy="283845"/>
          </a:xfrm>
          <a:prstGeom prst="rect">
            <a:avLst/>
          </a:prstGeom>
          <a:noFill/>
        </p:spPr>
        <p:txBody>
          <a:bodyPr wrap="square" rtlCol="0" anchor="t">
            <a:noAutofit/>
          </a:bodyPr>
          <a:p>
            <a:r>
              <a:rPr lang="en-US" altLang="zh-CN" sz="1600">
                <a:solidFill>
                  <a:schemeClr val="bg2">
                    <a:lumMod val="50000"/>
                  </a:schemeClr>
                </a:solidFill>
                <a:latin typeface="Cambria" panose="02040503050406030204" charset="0"/>
                <a:cs typeface="Cambria" panose="02040503050406030204" charset="0"/>
                <a:sym typeface="+mn-ea"/>
              </a:rPr>
              <a:t>2</a:t>
            </a:r>
            <a:endParaRPr lang="en-US" altLang="zh-CN" sz="1600">
              <a:solidFill>
                <a:schemeClr val="bg2">
                  <a:lumMod val="50000"/>
                </a:schemeClr>
              </a:solidFill>
              <a:latin typeface="Cambria" panose="02040503050406030204" charset="0"/>
              <a:cs typeface="Cambria" panose="02040503050406030204" charset="0"/>
              <a:sym typeface="+mn-ea"/>
            </a:endParaRPr>
          </a:p>
        </p:txBody>
      </p:sp>
      <p:sp>
        <p:nvSpPr>
          <p:cNvPr id="25" name="文本框 24"/>
          <p:cNvSpPr txBox="1"/>
          <p:nvPr/>
        </p:nvSpPr>
        <p:spPr>
          <a:xfrm>
            <a:off x="2019300" y="3103245"/>
            <a:ext cx="353060" cy="283845"/>
          </a:xfrm>
          <a:prstGeom prst="rect">
            <a:avLst/>
          </a:prstGeom>
          <a:noFill/>
        </p:spPr>
        <p:txBody>
          <a:bodyPr wrap="square" rtlCol="0" anchor="t">
            <a:noAutofit/>
          </a:bodyPr>
          <a:p>
            <a:r>
              <a:rPr lang="en-US" altLang="zh-CN" sz="1600">
                <a:solidFill>
                  <a:schemeClr val="bg2">
                    <a:lumMod val="50000"/>
                  </a:schemeClr>
                </a:solidFill>
                <a:latin typeface="Cambria" panose="02040503050406030204" charset="0"/>
                <a:cs typeface="Cambria" panose="02040503050406030204" charset="0"/>
                <a:sym typeface="+mn-ea"/>
              </a:rPr>
              <a:t>3</a:t>
            </a:r>
            <a:endParaRPr lang="en-US" altLang="zh-CN" sz="1600">
              <a:solidFill>
                <a:schemeClr val="bg2">
                  <a:lumMod val="50000"/>
                </a:schemeClr>
              </a:solidFill>
              <a:latin typeface="Cambria" panose="02040503050406030204" charset="0"/>
              <a:cs typeface="Cambria" panose="02040503050406030204" charset="0"/>
              <a:sym typeface="+mn-ea"/>
            </a:endParaRPr>
          </a:p>
        </p:txBody>
      </p:sp>
      <p:sp>
        <p:nvSpPr>
          <p:cNvPr id="26" name="文本框 25"/>
          <p:cNvSpPr txBox="1"/>
          <p:nvPr/>
        </p:nvSpPr>
        <p:spPr>
          <a:xfrm>
            <a:off x="2019300" y="4006215"/>
            <a:ext cx="353060" cy="283845"/>
          </a:xfrm>
          <a:prstGeom prst="rect">
            <a:avLst/>
          </a:prstGeom>
          <a:noFill/>
        </p:spPr>
        <p:txBody>
          <a:bodyPr wrap="square" rtlCol="0" anchor="t">
            <a:noAutofit/>
          </a:bodyPr>
          <a:p>
            <a:r>
              <a:rPr lang="en-US" altLang="zh-CN" sz="1600">
                <a:solidFill>
                  <a:schemeClr val="bg2">
                    <a:lumMod val="50000"/>
                  </a:schemeClr>
                </a:solidFill>
                <a:latin typeface="Cambria" panose="02040503050406030204" charset="0"/>
                <a:cs typeface="Cambria" panose="02040503050406030204" charset="0"/>
                <a:sym typeface="+mn-ea"/>
              </a:rPr>
              <a:t>0</a:t>
            </a:r>
            <a:endParaRPr lang="en-US" altLang="zh-CN" sz="1600">
              <a:solidFill>
                <a:schemeClr val="bg2">
                  <a:lumMod val="50000"/>
                </a:schemeClr>
              </a:solidFill>
              <a:latin typeface="Cambria" panose="02040503050406030204" charset="0"/>
              <a:cs typeface="Cambria" panose="02040503050406030204" charset="0"/>
              <a:sym typeface="+mn-ea"/>
            </a:endParaRPr>
          </a:p>
        </p:txBody>
      </p:sp>
      <p:sp>
        <p:nvSpPr>
          <p:cNvPr id="27" name="文本框 26"/>
          <p:cNvSpPr txBox="1"/>
          <p:nvPr/>
        </p:nvSpPr>
        <p:spPr>
          <a:xfrm>
            <a:off x="2019300" y="4697095"/>
            <a:ext cx="353060" cy="283845"/>
          </a:xfrm>
          <a:prstGeom prst="rect">
            <a:avLst/>
          </a:prstGeom>
          <a:noFill/>
        </p:spPr>
        <p:txBody>
          <a:bodyPr wrap="square" rtlCol="0" anchor="t">
            <a:noAutofit/>
          </a:bodyPr>
          <a:p>
            <a:r>
              <a:rPr lang="en-US" altLang="zh-CN" sz="1600">
                <a:solidFill>
                  <a:schemeClr val="bg2">
                    <a:lumMod val="50000"/>
                  </a:schemeClr>
                </a:solidFill>
                <a:latin typeface="Cambria" panose="02040503050406030204" charset="0"/>
                <a:cs typeface="Cambria" panose="02040503050406030204" charset="0"/>
                <a:sym typeface="+mn-ea"/>
              </a:rPr>
              <a:t>1</a:t>
            </a:r>
            <a:endParaRPr lang="en-US" altLang="zh-CN" sz="1600">
              <a:solidFill>
                <a:schemeClr val="bg2">
                  <a:lumMod val="50000"/>
                </a:schemeClr>
              </a:solidFill>
              <a:latin typeface="Cambria" panose="02040503050406030204" charset="0"/>
              <a:cs typeface="Cambria" panose="02040503050406030204" charset="0"/>
              <a:sym typeface="+mn-ea"/>
            </a:endParaRPr>
          </a:p>
        </p:txBody>
      </p:sp>
      <p:sp>
        <p:nvSpPr>
          <p:cNvPr id="28" name="文本框 27"/>
          <p:cNvSpPr txBox="1"/>
          <p:nvPr/>
        </p:nvSpPr>
        <p:spPr>
          <a:xfrm>
            <a:off x="2019300" y="5247640"/>
            <a:ext cx="353060" cy="283845"/>
          </a:xfrm>
          <a:prstGeom prst="rect">
            <a:avLst/>
          </a:prstGeom>
          <a:noFill/>
        </p:spPr>
        <p:txBody>
          <a:bodyPr wrap="square" rtlCol="0" anchor="t">
            <a:noAutofit/>
          </a:bodyPr>
          <a:p>
            <a:r>
              <a:rPr lang="en-US" altLang="zh-CN" sz="1600">
                <a:solidFill>
                  <a:schemeClr val="bg2">
                    <a:lumMod val="50000"/>
                  </a:schemeClr>
                </a:solidFill>
                <a:latin typeface="Cambria" panose="02040503050406030204" charset="0"/>
                <a:cs typeface="Cambria" panose="02040503050406030204" charset="0"/>
                <a:sym typeface="+mn-ea"/>
              </a:rPr>
              <a:t>2</a:t>
            </a:r>
            <a:endParaRPr lang="en-US" altLang="zh-CN" sz="1600">
              <a:solidFill>
                <a:schemeClr val="bg2">
                  <a:lumMod val="50000"/>
                </a:schemeClr>
              </a:solidFill>
              <a:latin typeface="Cambria" panose="02040503050406030204" charset="0"/>
              <a:cs typeface="Cambria" panose="02040503050406030204" charset="0"/>
              <a:sym typeface="+mn-ea"/>
            </a:endParaRPr>
          </a:p>
        </p:txBody>
      </p:sp>
      <p:sp>
        <p:nvSpPr>
          <p:cNvPr id="29" name="文本框 28"/>
          <p:cNvSpPr txBox="1"/>
          <p:nvPr/>
        </p:nvSpPr>
        <p:spPr>
          <a:xfrm>
            <a:off x="2019300" y="5898515"/>
            <a:ext cx="353060" cy="283845"/>
          </a:xfrm>
          <a:prstGeom prst="rect">
            <a:avLst/>
          </a:prstGeom>
          <a:noFill/>
        </p:spPr>
        <p:txBody>
          <a:bodyPr wrap="square" rtlCol="0" anchor="t">
            <a:noAutofit/>
          </a:bodyPr>
          <a:p>
            <a:r>
              <a:rPr lang="en-US" altLang="zh-CN" sz="1600">
                <a:solidFill>
                  <a:schemeClr val="bg2">
                    <a:lumMod val="50000"/>
                  </a:schemeClr>
                </a:solidFill>
                <a:latin typeface="Cambria" panose="02040503050406030204" charset="0"/>
                <a:cs typeface="Cambria" panose="02040503050406030204" charset="0"/>
                <a:sym typeface="+mn-ea"/>
              </a:rPr>
              <a:t>3</a:t>
            </a:r>
            <a:endParaRPr lang="en-US" altLang="zh-CN" sz="1600">
              <a:solidFill>
                <a:schemeClr val="bg2">
                  <a:lumMod val="50000"/>
                </a:schemeClr>
              </a:solidFill>
              <a:latin typeface="Cambria" panose="02040503050406030204" charset="0"/>
              <a:cs typeface="Cambria" panose="02040503050406030204" charset="0"/>
              <a:sym typeface="+mn-ea"/>
            </a:endParaRPr>
          </a:p>
        </p:txBody>
      </p:sp>
      <p:sp>
        <p:nvSpPr>
          <p:cNvPr id="34" name="文本框 33"/>
          <p:cNvSpPr txBox="1"/>
          <p:nvPr/>
        </p:nvSpPr>
        <p:spPr>
          <a:xfrm>
            <a:off x="3317875" y="6384925"/>
            <a:ext cx="3644900" cy="368300"/>
          </a:xfrm>
          <a:prstGeom prst="rect">
            <a:avLst/>
          </a:prstGeom>
          <a:noFill/>
        </p:spPr>
        <p:txBody>
          <a:bodyPr wrap="square" rtlCol="0">
            <a:spAutoFit/>
          </a:bodyPr>
          <a:p>
            <a:pPr algn="ctr"/>
            <a:r>
              <a:rPr lang="en-US" altLang="zh-CN">
                <a:solidFill>
                  <a:schemeClr val="bg2">
                    <a:lumMod val="50000"/>
                  </a:schemeClr>
                </a:solidFill>
                <a:latin typeface="Cambria" panose="02040503050406030204" charset="0"/>
                <a:cs typeface="Cambria" panose="02040503050406030204" charset="0"/>
              </a:rPr>
              <a:t>batchsize=16,GPU number=4</a:t>
            </a:r>
            <a:endParaRPr lang="en-US" altLang="zh-CN">
              <a:solidFill>
                <a:schemeClr val="bg2">
                  <a:lumMod val="50000"/>
                </a:schemeClr>
              </a:solidFill>
              <a:latin typeface="Cambria" panose="02040503050406030204" charset="0"/>
              <a:cs typeface="Cambria" panose="020405030504060302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0" y="0"/>
            <a:ext cx="36000" cy="75882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173355" y="57150"/>
            <a:ext cx="5145405" cy="645160"/>
          </a:xfrm>
          <a:prstGeom prst="rect">
            <a:avLst/>
          </a:prstGeom>
          <a:noFill/>
        </p:spPr>
        <p:txBody>
          <a:bodyPr wrap="square" rtlCol="0">
            <a:spAutoFit/>
          </a:bodyPr>
          <a:p>
            <a:r>
              <a:rPr lang="en-US" altLang="zh-CN" sz="3600">
                <a:latin typeface="Tw Cen MT Condensed" panose="020B0606020104020203" charset="0"/>
                <a:ea typeface="华文中宋" panose="02010600040101010101" charset="-122"/>
                <a:cs typeface="Tw Cen MT Condensed" panose="020B0606020104020203" charset="0"/>
              </a:rPr>
              <a:t>TASK 2</a:t>
            </a:r>
            <a:r>
              <a:rPr lang="en-US" altLang="zh-CN" sz="3600">
                <a:latin typeface="Berlin Sans FB" panose="020E0602020502020306" charset="0"/>
                <a:ea typeface="华文中宋" panose="02010600040101010101" charset="-122"/>
                <a:cs typeface="Berlin Sans FB" panose="020E0602020502020306" charset="0"/>
              </a:rPr>
              <a:t> </a:t>
            </a:r>
            <a:r>
              <a:rPr lang="en-US" altLang="zh-CN" sz="3600">
                <a:latin typeface="Castellar" panose="020A0402060406010301" charset="0"/>
                <a:ea typeface="华文中宋" panose="02010600040101010101" charset="-122"/>
                <a:cs typeface="Castellar" panose="020A0402060406010301" charset="0"/>
              </a:rPr>
              <a:t> </a:t>
            </a:r>
            <a:r>
              <a:rPr lang="zh-CN" altLang="en-US" sz="3600">
                <a:latin typeface="Castellar" panose="020A0402060406010301" charset="0"/>
                <a:ea typeface="华文中宋" panose="02010600040101010101" charset="-122"/>
                <a:cs typeface="Castellar" panose="020A0402060406010301" charset="0"/>
              </a:rPr>
              <a:t>朴素大模型</a:t>
            </a:r>
            <a:r>
              <a:rPr lang="zh-CN" altLang="en-US" sz="3600">
                <a:latin typeface="Castellar" panose="020A0402060406010301" charset="0"/>
                <a:ea typeface="华文中宋" panose="02010600040101010101" charset="-122"/>
                <a:cs typeface="Castellar" panose="020A0402060406010301" charset="0"/>
              </a:rPr>
              <a:t>优化</a:t>
            </a:r>
            <a:endParaRPr lang="zh-CN" altLang="en-US" sz="3600">
              <a:latin typeface="Castellar" panose="020A0402060406010301" charset="0"/>
              <a:ea typeface="华文中宋" panose="02010600040101010101" charset="-122"/>
              <a:cs typeface="Castellar" panose="020A0402060406010301" charset="0"/>
            </a:endParaRPr>
          </a:p>
        </p:txBody>
      </p:sp>
      <p:sp>
        <p:nvSpPr>
          <p:cNvPr id="13" name="文本框 12"/>
          <p:cNvSpPr txBox="1"/>
          <p:nvPr/>
        </p:nvSpPr>
        <p:spPr>
          <a:xfrm>
            <a:off x="1077595" y="1492250"/>
            <a:ext cx="9577705" cy="3723005"/>
          </a:xfrm>
          <a:prstGeom prst="rect">
            <a:avLst/>
          </a:prstGeom>
          <a:noFill/>
        </p:spPr>
        <p:txBody>
          <a:bodyPr wrap="square" rtlCol="0" anchor="t">
            <a:spAutoFit/>
          </a:bodyPr>
          <a:p>
            <a:pPr marL="342900" indent="-342900" algn="l">
              <a:spcAft>
                <a:spcPts val="1200"/>
              </a:spcAft>
              <a:buClrTx/>
              <a:buSzTx/>
              <a:buFont typeface="Arial" panose="020B0604020202020204" pitchFamily="34" charset="0"/>
              <a:buChar char="•"/>
            </a:pPr>
            <a:r>
              <a:rPr lang="zh-CN" altLang="en-US" sz="2400">
                <a:latin typeface="华文宋体" panose="02010600040101010101" charset="-122"/>
                <a:ea typeface="华文宋体" panose="02010600040101010101" charset="-122"/>
                <a:cs typeface="华文宋体" panose="02010600040101010101" charset="-122"/>
                <a:sym typeface="+mn-ea"/>
              </a:rPr>
              <a:t>训练一个远小于大语言模型（LLM）规模的预测模型（</a:t>
            </a:r>
            <a:r>
              <a:rPr lang="zh-CN" altLang="en-US" sz="2400">
                <a:solidFill>
                  <a:schemeClr val="bg2">
                    <a:lumMod val="50000"/>
                  </a:schemeClr>
                </a:solidFill>
                <a:latin typeface="华文宋体" panose="02010600040101010101" charset="-122"/>
                <a:ea typeface="华文宋体" panose="02010600040101010101" charset="-122"/>
                <a:cs typeface="华文宋体" panose="02010600040101010101" charset="-122"/>
                <a:sym typeface="+mn-ea"/>
              </a:rPr>
              <a:t>比如一个更小的Transfomer，并可以</a:t>
            </a:r>
            <a:r>
              <a:rPr lang="zh-CN" altLang="en-US" sz="2400">
                <a:solidFill>
                  <a:schemeClr val="bg2">
                    <a:lumMod val="50000"/>
                  </a:schemeClr>
                </a:solidFill>
                <a:latin typeface="华文宋体" panose="02010600040101010101" charset="-122"/>
                <a:ea typeface="华文宋体" panose="02010600040101010101" charset="-122"/>
                <a:cs typeface="华文宋体" panose="02010600040101010101" charset="-122"/>
                <a:sym typeface="+mn-ea"/>
              </a:rPr>
              <a:t>与LLM共用分词器</a:t>
            </a:r>
            <a:r>
              <a:rPr lang="zh-CN" altLang="en-US" sz="2400">
                <a:solidFill>
                  <a:schemeClr val="bg2">
                    <a:lumMod val="50000"/>
                  </a:schemeClr>
                </a:solidFill>
                <a:latin typeface="华文宋体" panose="02010600040101010101" charset="-122"/>
                <a:ea typeface="华文宋体" panose="02010600040101010101" charset="-122"/>
                <a:cs typeface="华文宋体" panose="02010600040101010101" charset="-122"/>
                <a:sym typeface="+mn-ea"/>
              </a:rPr>
              <a:t>）</a:t>
            </a:r>
            <a:r>
              <a:rPr lang="zh-CN" altLang="en-US" sz="2400">
                <a:latin typeface="华文宋体" panose="02010600040101010101" charset="-122"/>
                <a:ea typeface="华文宋体" panose="02010600040101010101" charset="-122"/>
                <a:cs typeface="华文宋体" panose="02010600040101010101" charset="-122"/>
                <a:sym typeface="+mn-ea"/>
              </a:rPr>
              <a:t>，</a:t>
            </a:r>
            <a:r>
              <a:rPr lang="zh-CN" altLang="en-US" sz="2400" b="1" u="sng">
                <a:latin typeface="华文宋体" panose="02010600040101010101" charset="-122"/>
                <a:ea typeface="华文宋体" panose="02010600040101010101" charset="-122"/>
                <a:cs typeface="华文宋体" panose="02010600040101010101" charset="-122"/>
                <a:sym typeface="+mn-ea"/>
              </a:rPr>
              <a:t>利用输入的问题预测输出的token数量或直接预测任务所需时间</a:t>
            </a:r>
            <a:r>
              <a:rPr lang="zh-CN" altLang="en-US" sz="2400">
                <a:latin typeface="华文宋体" panose="02010600040101010101" charset="-122"/>
                <a:ea typeface="华文宋体" panose="02010600040101010101" charset="-122"/>
                <a:cs typeface="华文宋体" panose="02010600040101010101" charset="-122"/>
                <a:sym typeface="+mn-ea"/>
              </a:rPr>
              <a:t>，再根据预测任务时间对任务划分分配使得各个GPU的训练时间比较均匀。</a:t>
            </a:r>
            <a:endParaRPr lang="zh-CN" altLang="en-US" sz="2400">
              <a:latin typeface="华文宋体" panose="02010600040101010101" charset="-122"/>
              <a:ea typeface="华文宋体" panose="02010600040101010101" charset="-122"/>
              <a:cs typeface="华文宋体" panose="02010600040101010101" charset="-122"/>
              <a:sym typeface="+mn-ea"/>
            </a:endParaRPr>
          </a:p>
          <a:p>
            <a:pPr marL="342900" indent="-342900" algn="l">
              <a:spcAft>
                <a:spcPts val="1200"/>
              </a:spcAft>
              <a:buClrTx/>
              <a:buSzTx/>
              <a:buFont typeface="Arial" panose="020B0604020202020204" pitchFamily="34" charset="0"/>
              <a:buChar char="•"/>
            </a:pPr>
            <a:r>
              <a:rPr lang="zh-CN" altLang="en-US" sz="2400">
                <a:latin typeface="华文宋体" panose="02010600040101010101" charset="-122"/>
                <a:ea typeface="华文宋体" panose="02010600040101010101" charset="-122"/>
                <a:cs typeface="华文宋体" panose="02010600040101010101" charset="-122"/>
                <a:sym typeface="+mn-ea"/>
              </a:rPr>
              <a:t>任务的分配是NP的，但利用一些贪心手段（如按任务难度从大到小依次分配）</a:t>
            </a:r>
            <a:r>
              <a:rPr lang="zh-CN" altLang="en-US" sz="2400">
                <a:latin typeface="华文宋体" panose="02010600040101010101" charset="-122"/>
                <a:ea typeface="华文宋体" panose="02010600040101010101" charset="-122"/>
                <a:cs typeface="华文宋体" panose="02010600040101010101" charset="-122"/>
                <a:sym typeface="+mn-ea"/>
              </a:rPr>
              <a:t>可以做到比较均匀。我们不需要最优，只需要</a:t>
            </a:r>
            <a:r>
              <a:rPr lang="zh-CN" altLang="en-US" sz="2400" b="1" u="sng">
                <a:latin typeface="华文宋体" panose="02010600040101010101" charset="-122"/>
                <a:ea typeface="华文宋体" panose="02010600040101010101" charset="-122"/>
                <a:cs typeface="华文宋体" panose="02010600040101010101" charset="-122"/>
                <a:sym typeface="+mn-ea"/>
              </a:rPr>
              <a:t>较优</a:t>
            </a:r>
            <a:r>
              <a:rPr lang="zh-CN" altLang="en-US" sz="2400">
                <a:latin typeface="华文宋体" panose="02010600040101010101" charset="-122"/>
                <a:ea typeface="华文宋体" panose="02010600040101010101" charset="-122"/>
                <a:cs typeface="华文宋体" panose="02010600040101010101" charset="-122"/>
                <a:sym typeface="+mn-ea"/>
              </a:rPr>
              <a:t>即可。</a:t>
            </a:r>
            <a:endParaRPr lang="zh-CN" altLang="en-US" sz="2400">
              <a:latin typeface="华文宋体" panose="02010600040101010101" charset="-122"/>
              <a:ea typeface="华文宋体" panose="02010600040101010101" charset="-122"/>
              <a:cs typeface="华文宋体" panose="02010600040101010101" charset="-122"/>
              <a:sym typeface="+mn-ea"/>
            </a:endParaRPr>
          </a:p>
          <a:p>
            <a:pPr marL="342900" indent="-342900" algn="l">
              <a:spcAft>
                <a:spcPts val="1200"/>
              </a:spcAft>
              <a:buClrTx/>
              <a:buSzTx/>
              <a:buFont typeface="Arial" panose="020B0604020202020204" pitchFamily="34" charset="0"/>
              <a:buChar char="•"/>
            </a:pPr>
            <a:r>
              <a:rPr lang="zh-CN" altLang="en-US" sz="2400">
                <a:latin typeface="华文宋体" panose="02010600040101010101" charset="-122"/>
                <a:ea typeface="华文宋体" panose="02010600040101010101" charset="-122"/>
                <a:cs typeface="华文宋体" panose="02010600040101010101" charset="-122"/>
                <a:sym typeface="+mn-ea"/>
              </a:rPr>
              <a:t>预测模型的训练可以与</a:t>
            </a:r>
            <a:r>
              <a:rPr lang="en-US" altLang="zh-CN" sz="2400">
                <a:latin typeface="华文宋体" panose="02010600040101010101" charset="-122"/>
                <a:ea typeface="华文宋体" panose="02010600040101010101" charset="-122"/>
                <a:cs typeface="华文宋体" panose="02010600040101010101" charset="-122"/>
                <a:sym typeface="+mn-ea"/>
              </a:rPr>
              <a:t>LLM</a:t>
            </a:r>
            <a:r>
              <a:rPr lang="zh-CN" altLang="en-US" sz="2400">
                <a:latin typeface="华文宋体" panose="02010600040101010101" charset="-122"/>
                <a:ea typeface="华文宋体" panose="02010600040101010101" charset="-122"/>
                <a:cs typeface="华文宋体" panose="02010600040101010101" charset="-122"/>
                <a:sym typeface="+mn-ea"/>
              </a:rPr>
              <a:t>的训练同步，利用</a:t>
            </a:r>
            <a:r>
              <a:rPr lang="en-US" altLang="zh-CN" sz="2400">
                <a:latin typeface="华文宋体" panose="02010600040101010101" charset="-122"/>
                <a:ea typeface="华文宋体" panose="02010600040101010101" charset="-122"/>
                <a:cs typeface="华文宋体" panose="02010600040101010101" charset="-122"/>
                <a:sym typeface="+mn-ea"/>
              </a:rPr>
              <a:t>LLM</a:t>
            </a:r>
            <a:r>
              <a:rPr lang="zh-CN" altLang="en-US" sz="2400">
                <a:latin typeface="华文宋体" panose="02010600040101010101" charset="-122"/>
                <a:ea typeface="华文宋体" panose="02010600040101010101" charset="-122"/>
                <a:cs typeface="华文宋体" panose="02010600040101010101" charset="-122"/>
                <a:sym typeface="+mn-ea"/>
              </a:rPr>
              <a:t>的输入输出进行训练。预测模型的训练成本应当远小于</a:t>
            </a:r>
            <a:r>
              <a:rPr lang="en-US" altLang="zh-CN" sz="2400">
                <a:latin typeface="华文宋体" panose="02010600040101010101" charset="-122"/>
                <a:ea typeface="华文宋体" panose="02010600040101010101" charset="-122"/>
                <a:cs typeface="华文宋体" panose="02010600040101010101" charset="-122"/>
                <a:sym typeface="+mn-ea"/>
              </a:rPr>
              <a:t>LLM</a:t>
            </a:r>
            <a:r>
              <a:rPr lang="zh-CN" altLang="en-US" sz="2400">
                <a:latin typeface="华文宋体" panose="02010600040101010101" charset="-122"/>
                <a:ea typeface="华文宋体" panose="02010600040101010101" charset="-122"/>
                <a:cs typeface="华文宋体" panose="02010600040101010101" charset="-122"/>
                <a:sym typeface="+mn-ea"/>
              </a:rPr>
              <a:t>训练成本，</a:t>
            </a:r>
            <a:r>
              <a:rPr lang="en-US" altLang="zh-CN" sz="2400">
                <a:latin typeface="华文宋体" panose="02010600040101010101" charset="-122"/>
                <a:ea typeface="华文宋体" panose="02010600040101010101" charset="-122"/>
                <a:cs typeface="华文宋体" panose="02010600040101010101" charset="-122"/>
                <a:sym typeface="+mn-ea"/>
              </a:rPr>
              <a:t>1</a:t>
            </a:r>
            <a:r>
              <a:rPr lang="zh-CN" altLang="en-US" sz="2400">
                <a:latin typeface="华文宋体" panose="02010600040101010101" charset="-122"/>
                <a:ea typeface="华文宋体" panose="02010600040101010101" charset="-122"/>
                <a:cs typeface="华文宋体" panose="02010600040101010101" charset="-122"/>
                <a:sym typeface="+mn-ea"/>
              </a:rPr>
              <a:t>卡即可，只要能</a:t>
            </a:r>
            <a:r>
              <a:rPr lang="zh-CN" altLang="en-US" sz="2400">
                <a:latin typeface="华文宋体" panose="02010600040101010101" charset="-122"/>
                <a:ea typeface="华文宋体" panose="02010600040101010101" charset="-122"/>
                <a:cs typeface="华文宋体" panose="02010600040101010101" charset="-122"/>
                <a:sym typeface="+mn-ea"/>
              </a:rPr>
              <a:t>起到。</a:t>
            </a:r>
            <a:endParaRPr lang="zh-CN" altLang="en-US" sz="2400">
              <a:latin typeface="华文宋体" panose="02010600040101010101" charset="-122"/>
              <a:ea typeface="华文宋体" panose="02010600040101010101" charset="-122"/>
              <a:cs typeface="华文宋体" panose="02010600040101010101" charset="-122"/>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0" y="0"/>
            <a:ext cx="36000" cy="75882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173355" y="57150"/>
            <a:ext cx="4328795" cy="645160"/>
          </a:xfrm>
          <a:prstGeom prst="rect">
            <a:avLst/>
          </a:prstGeom>
          <a:noFill/>
        </p:spPr>
        <p:txBody>
          <a:bodyPr wrap="square" rtlCol="0">
            <a:spAutoFit/>
          </a:bodyPr>
          <a:p>
            <a:r>
              <a:rPr lang="en-US" altLang="zh-CN" sz="3600">
                <a:latin typeface="Tw Cen MT Condensed" panose="020B0606020104020203" charset="0"/>
                <a:ea typeface="华文中宋" panose="02010600040101010101" charset="-122"/>
                <a:cs typeface="Tw Cen MT Condensed" panose="020B0606020104020203" charset="0"/>
              </a:rPr>
              <a:t>APPENDIX</a:t>
            </a:r>
            <a:r>
              <a:rPr lang="en-US" altLang="zh-CN" sz="3600">
                <a:latin typeface="Berlin Sans FB" panose="020E0602020502020306" charset="0"/>
                <a:ea typeface="华文中宋" panose="02010600040101010101" charset="-122"/>
                <a:cs typeface="Berlin Sans FB" panose="020E0602020502020306" charset="0"/>
              </a:rPr>
              <a:t> </a:t>
            </a:r>
            <a:r>
              <a:rPr lang="en-US" altLang="zh-CN" sz="3600">
                <a:latin typeface="Castellar" panose="020A0402060406010301" charset="0"/>
                <a:ea typeface="华文中宋" panose="02010600040101010101" charset="-122"/>
                <a:cs typeface="Castellar" panose="020A0402060406010301" charset="0"/>
              </a:rPr>
              <a:t> </a:t>
            </a:r>
            <a:r>
              <a:rPr lang="zh-CN" altLang="en-US" sz="3600">
                <a:latin typeface="华文中宋" panose="02010600040101010101" charset="-122"/>
                <a:ea typeface="华文中宋" panose="02010600040101010101" charset="-122"/>
              </a:rPr>
              <a:t>小组</a:t>
            </a:r>
            <a:r>
              <a:rPr lang="zh-CN" altLang="en-US" sz="3600">
                <a:latin typeface="华文中宋" panose="02010600040101010101" charset="-122"/>
                <a:ea typeface="华文中宋" panose="02010600040101010101" charset="-122"/>
              </a:rPr>
              <a:t>分工</a:t>
            </a:r>
            <a:endParaRPr lang="zh-CN" altLang="en-US" sz="3600">
              <a:latin typeface="华文中宋" panose="02010600040101010101" charset="-122"/>
              <a:ea typeface="华文中宋" panose="02010600040101010101" charset="-122"/>
            </a:endParaRPr>
          </a:p>
        </p:txBody>
      </p:sp>
      <p:sp>
        <p:nvSpPr>
          <p:cNvPr id="13" name="文本框 12"/>
          <p:cNvSpPr txBox="1"/>
          <p:nvPr/>
        </p:nvSpPr>
        <p:spPr>
          <a:xfrm>
            <a:off x="1572895" y="1675130"/>
            <a:ext cx="9577705" cy="3507740"/>
          </a:xfrm>
          <a:prstGeom prst="rect">
            <a:avLst/>
          </a:prstGeom>
          <a:noFill/>
        </p:spPr>
        <p:txBody>
          <a:bodyPr wrap="square" rtlCol="0" anchor="t">
            <a:spAutoFit/>
          </a:bodyPr>
          <a:p>
            <a:pPr indent="0" algn="l">
              <a:spcAft>
                <a:spcPts val="1200"/>
              </a:spcAft>
              <a:buClrTx/>
              <a:buSzTx/>
              <a:buFont typeface="Arial" panose="020B0604020202020204" pitchFamily="34" charset="0"/>
              <a:buNone/>
            </a:pPr>
            <a:r>
              <a:rPr lang="zh-CN" altLang="en-US" sz="2000" b="1">
                <a:latin typeface="华文中宋" panose="02010600040101010101" charset="-122"/>
                <a:ea typeface="华文中宋" panose="02010600040101010101" charset="-122"/>
                <a:cs typeface="华文中宋" panose="02010600040101010101" charset="-122"/>
                <a:sym typeface="+mn-ea"/>
              </a:rPr>
              <a:t>思路构建：</a:t>
            </a:r>
            <a:r>
              <a:rPr lang="zh-CN" altLang="en-US">
                <a:latin typeface="华文中宋" panose="02010600040101010101" charset="-122"/>
                <a:ea typeface="华文中宋" panose="02010600040101010101" charset="-122"/>
                <a:cs typeface="华文中宋" panose="02010600040101010101" charset="-122"/>
                <a:sym typeface="+mn-ea"/>
              </a:rPr>
              <a:t>章壹程</a:t>
            </a:r>
            <a:endParaRPr lang="zh-CN" altLang="en-US">
              <a:latin typeface="华文中宋" panose="02010600040101010101" charset="-122"/>
              <a:ea typeface="华文中宋" panose="02010600040101010101" charset="-122"/>
              <a:cs typeface="华文中宋" panose="02010600040101010101" charset="-122"/>
              <a:sym typeface="+mn-ea"/>
            </a:endParaRPr>
          </a:p>
          <a:p>
            <a:pPr indent="0" algn="l">
              <a:spcAft>
                <a:spcPts val="1200"/>
              </a:spcAft>
              <a:buClrTx/>
              <a:buSzTx/>
              <a:buFont typeface="Arial" panose="020B0604020202020204" pitchFamily="34" charset="0"/>
              <a:buNone/>
            </a:pPr>
            <a:r>
              <a:rPr lang="zh-CN" altLang="en-US" sz="2000" b="1">
                <a:latin typeface="华文中宋" panose="02010600040101010101" charset="-122"/>
                <a:ea typeface="华文中宋" panose="02010600040101010101" charset="-122"/>
                <a:cs typeface="华文中宋" panose="02010600040101010101" charset="-122"/>
                <a:sym typeface="+mn-ea"/>
              </a:rPr>
              <a:t>数据集收集与评测</a:t>
            </a:r>
            <a:r>
              <a:rPr lang="zh-CN" altLang="en-US" b="1">
                <a:latin typeface="华文中宋" panose="02010600040101010101" charset="-122"/>
                <a:ea typeface="华文中宋" panose="02010600040101010101" charset="-122"/>
                <a:cs typeface="华文中宋" panose="02010600040101010101" charset="-122"/>
                <a:sym typeface="+mn-ea"/>
              </a:rPr>
              <a:t>：</a:t>
            </a:r>
            <a:endParaRPr lang="zh-CN" altLang="en-US">
              <a:latin typeface="华文中宋" panose="02010600040101010101" charset="-122"/>
              <a:ea typeface="华文中宋" panose="02010600040101010101" charset="-122"/>
              <a:cs typeface="华文中宋" panose="02010600040101010101" charset="-122"/>
              <a:sym typeface="+mn-ea"/>
            </a:endParaRPr>
          </a:p>
          <a:p>
            <a:pPr marL="457200" lvl="1" indent="0" algn="l">
              <a:spcAft>
                <a:spcPts val="1200"/>
              </a:spcAft>
              <a:buClrTx/>
              <a:buSzTx/>
              <a:buFont typeface="Arial" panose="020B0604020202020204" pitchFamily="34" charset="0"/>
              <a:buNone/>
            </a:pPr>
            <a:r>
              <a:rPr lang="zh-CN" altLang="en-US">
                <a:solidFill>
                  <a:schemeClr val="tx1"/>
                </a:solidFill>
                <a:latin typeface="华文中宋" panose="02010600040101010101" charset="-122"/>
                <a:ea typeface="华文中宋" panose="02010600040101010101" charset="-122"/>
                <a:cs typeface="华文中宋" panose="02010600040101010101" charset="-122"/>
                <a:sym typeface="+mn-ea"/>
              </a:rPr>
              <a:t>经典算法数据集：朱荟</a:t>
            </a:r>
            <a:r>
              <a:rPr lang="zh-CN" altLang="en-US">
                <a:solidFill>
                  <a:schemeClr val="tx1"/>
                </a:solidFill>
                <a:latin typeface="华文中宋" panose="02010600040101010101" charset="-122"/>
                <a:ea typeface="华文中宋" panose="02010600040101010101" charset="-122"/>
                <a:cs typeface="华文中宋" panose="02010600040101010101" charset="-122"/>
                <a:sym typeface="+mn-ea"/>
              </a:rPr>
              <a:t>宇</a:t>
            </a:r>
            <a:endParaRPr lang="zh-CN" altLang="en-US">
              <a:solidFill>
                <a:schemeClr val="tx1"/>
              </a:solidFill>
              <a:latin typeface="华文中宋" panose="02010600040101010101" charset="-122"/>
              <a:ea typeface="华文中宋" panose="02010600040101010101" charset="-122"/>
              <a:cs typeface="华文中宋" panose="02010600040101010101" charset="-122"/>
              <a:sym typeface="+mn-ea"/>
            </a:endParaRPr>
          </a:p>
          <a:p>
            <a:pPr marL="457200" lvl="1" indent="0" algn="l">
              <a:spcAft>
                <a:spcPts val="1200"/>
              </a:spcAft>
              <a:buClrTx/>
              <a:buSzTx/>
              <a:buFont typeface="Arial" panose="020B0604020202020204" pitchFamily="34" charset="0"/>
              <a:buNone/>
            </a:pPr>
            <a:r>
              <a:rPr lang="zh-CN" altLang="en-US">
                <a:solidFill>
                  <a:schemeClr val="tx1"/>
                </a:solidFill>
                <a:latin typeface="华文中宋" panose="02010600040101010101" charset="-122"/>
                <a:ea typeface="华文中宋" panose="02010600040101010101" charset="-122"/>
                <a:cs typeface="华文中宋" panose="02010600040101010101" charset="-122"/>
                <a:sym typeface="+mn-ea"/>
              </a:rPr>
              <a:t>深度学习数据集：</a:t>
            </a:r>
            <a:r>
              <a:rPr lang="zh-CN" altLang="en-US">
                <a:solidFill>
                  <a:schemeClr val="tx1"/>
                </a:solidFill>
                <a:latin typeface="华文中宋" panose="02010600040101010101" charset="-122"/>
                <a:ea typeface="华文中宋" panose="02010600040101010101" charset="-122"/>
                <a:cs typeface="华文中宋" panose="02010600040101010101" charset="-122"/>
                <a:sym typeface="+mn-ea"/>
              </a:rPr>
              <a:t>钱俊玮</a:t>
            </a:r>
            <a:endParaRPr lang="zh-CN" altLang="en-US">
              <a:solidFill>
                <a:schemeClr val="tx1"/>
              </a:solidFill>
              <a:latin typeface="华文中宋" panose="02010600040101010101" charset="-122"/>
              <a:ea typeface="华文中宋" panose="02010600040101010101" charset="-122"/>
              <a:cs typeface="华文中宋" panose="02010600040101010101" charset="-122"/>
              <a:sym typeface="+mn-ea"/>
            </a:endParaRPr>
          </a:p>
          <a:p>
            <a:pPr marL="457200" lvl="1" indent="0" algn="l">
              <a:spcAft>
                <a:spcPts val="1200"/>
              </a:spcAft>
              <a:buClrTx/>
              <a:buSzTx/>
              <a:buFont typeface="Arial" panose="020B0604020202020204" pitchFamily="34" charset="0"/>
              <a:buNone/>
            </a:pPr>
            <a:r>
              <a:rPr lang="zh-CN" altLang="en-US">
                <a:solidFill>
                  <a:schemeClr val="tx1"/>
                </a:solidFill>
                <a:latin typeface="华文中宋" panose="02010600040101010101" charset="-122"/>
                <a:ea typeface="华文中宋" panose="02010600040101010101" charset="-122"/>
                <a:cs typeface="华文中宋" panose="02010600040101010101" charset="-122"/>
                <a:sym typeface="+mn-ea"/>
              </a:rPr>
              <a:t>日常使用数据集：</a:t>
            </a:r>
            <a:r>
              <a:rPr lang="zh-CN" altLang="en-US">
                <a:solidFill>
                  <a:schemeClr val="tx1"/>
                </a:solidFill>
                <a:latin typeface="华文中宋" panose="02010600040101010101" charset="-122"/>
                <a:ea typeface="华文中宋" panose="02010600040101010101" charset="-122"/>
                <a:cs typeface="华文中宋" panose="02010600040101010101" charset="-122"/>
                <a:sym typeface="+mn-ea"/>
              </a:rPr>
              <a:t>杨宇翔</a:t>
            </a:r>
            <a:endParaRPr lang="zh-CN" altLang="en-US">
              <a:solidFill>
                <a:schemeClr val="tx1"/>
              </a:solidFill>
              <a:latin typeface="华文中宋" panose="02010600040101010101" charset="-122"/>
              <a:ea typeface="华文中宋" panose="02010600040101010101" charset="-122"/>
              <a:cs typeface="华文中宋" panose="02010600040101010101" charset="-122"/>
              <a:sym typeface="+mn-ea"/>
            </a:endParaRPr>
          </a:p>
          <a:p>
            <a:pPr marL="457200" lvl="1" indent="0" algn="l">
              <a:spcAft>
                <a:spcPts val="1200"/>
              </a:spcAft>
              <a:buClrTx/>
              <a:buSzTx/>
              <a:buFont typeface="Arial" panose="020B0604020202020204" pitchFamily="34" charset="0"/>
              <a:buNone/>
            </a:pPr>
            <a:r>
              <a:rPr lang="en-US" altLang="zh-CN">
                <a:solidFill>
                  <a:schemeClr val="tx1"/>
                </a:solidFill>
                <a:latin typeface="华文中宋" panose="02010600040101010101" charset="-122"/>
                <a:ea typeface="华文中宋" panose="02010600040101010101" charset="-122"/>
                <a:cs typeface="华文中宋" panose="02010600040101010101" charset="-122"/>
                <a:sym typeface="+mn-ea"/>
              </a:rPr>
              <a:t>ACM</a:t>
            </a:r>
            <a:r>
              <a:rPr lang="zh-CN" altLang="en-US">
                <a:solidFill>
                  <a:schemeClr val="tx1"/>
                </a:solidFill>
                <a:latin typeface="华文中宋" panose="02010600040101010101" charset="-122"/>
                <a:ea typeface="华文中宋" panose="02010600040101010101" charset="-122"/>
                <a:cs typeface="华文中宋" panose="02010600040101010101" charset="-122"/>
                <a:sym typeface="+mn-ea"/>
              </a:rPr>
              <a:t>竞赛数据集：章壹程，</a:t>
            </a:r>
            <a:r>
              <a:rPr lang="zh-CN" altLang="en-US">
                <a:solidFill>
                  <a:schemeClr val="tx1"/>
                </a:solidFill>
                <a:latin typeface="华文中宋" panose="02010600040101010101" charset="-122"/>
                <a:ea typeface="华文中宋" panose="02010600040101010101" charset="-122"/>
                <a:cs typeface="华文中宋" panose="02010600040101010101" charset="-122"/>
                <a:sym typeface="+mn-ea"/>
              </a:rPr>
              <a:t>杨宇翔</a:t>
            </a:r>
            <a:endParaRPr lang="zh-CN" altLang="en-US">
              <a:solidFill>
                <a:schemeClr val="tx1"/>
              </a:solidFill>
              <a:latin typeface="华文中宋" panose="02010600040101010101" charset="-122"/>
              <a:ea typeface="华文中宋" panose="02010600040101010101" charset="-122"/>
              <a:cs typeface="华文中宋" panose="02010600040101010101" charset="-122"/>
              <a:sym typeface="+mn-ea"/>
            </a:endParaRPr>
          </a:p>
          <a:p>
            <a:pPr marL="0" lvl="0" indent="0" algn="l">
              <a:spcAft>
                <a:spcPts val="1200"/>
              </a:spcAft>
              <a:buClrTx/>
              <a:buSzTx/>
              <a:buFont typeface="Arial" panose="020B0604020202020204" pitchFamily="34" charset="0"/>
              <a:buNone/>
            </a:pPr>
            <a:r>
              <a:rPr lang="zh-CN" altLang="en-US" sz="2000" b="1">
                <a:solidFill>
                  <a:schemeClr val="tx1"/>
                </a:solidFill>
                <a:latin typeface="华文中宋" panose="02010600040101010101" charset="-122"/>
                <a:ea typeface="华文中宋" panose="02010600040101010101" charset="-122"/>
                <a:cs typeface="华文中宋" panose="02010600040101010101" charset="-122"/>
                <a:sym typeface="+mn-ea"/>
              </a:rPr>
              <a:t>大模型成本调研调优：</a:t>
            </a:r>
            <a:r>
              <a:rPr lang="zh-CN" altLang="en-US">
                <a:solidFill>
                  <a:schemeClr val="tx1"/>
                </a:solidFill>
                <a:latin typeface="华文中宋" panose="02010600040101010101" charset="-122"/>
                <a:ea typeface="华文中宋" panose="02010600040101010101" charset="-122"/>
                <a:cs typeface="华文中宋" panose="02010600040101010101" charset="-122"/>
                <a:sym typeface="+mn-ea"/>
              </a:rPr>
              <a:t>章壹程，</a:t>
            </a:r>
            <a:r>
              <a:rPr lang="zh-CN" altLang="en-US">
                <a:solidFill>
                  <a:schemeClr val="tx1"/>
                </a:solidFill>
                <a:latin typeface="华文中宋" panose="02010600040101010101" charset="-122"/>
                <a:ea typeface="华文中宋" panose="02010600040101010101" charset="-122"/>
                <a:cs typeface="华文中宋" panose="02010600040101010101" charset="-122"/>
                <a:sym typeface="+mn-ea"/>
              </a:rPr>
              <a:t>钱俊玮</a:t>
            </a:r>
            <a:endParaRPr lang="zh-CN" altLang="en-US">
              <a:solidFill>
                <a:schemeClr val="tx1"/>
              </a:solidFill>
              <a:latin typeface="华文中宋" panose="02010600040101010101" charset="-122"/>
              <a:ea typeface="华文中宋" panose="02010600040101010101" charset="-122"/>
              <a:cs typeface="华文中宋" panose="02010600040101010101" charset="-122"/>
              <a:sym typeface="+mn-ea"/>
            </a:endParaRPr>
          </a:p>
          <a:p>
            <a:pPr marL="0" lvl="0" indent="0" algn="l">
              <a:spcAft>
                <a:spcPts val="1200"/>
              </a:spcAft>
              <a:buClrTx/>
              <a:buSzTx/>
              <a:buFont typeface="Arial" panose="020B0604020202020204" pitchFamily="34" charset="0"/>
              <a:buNone/>
            </a:pPr>
            <a:r>
              <a:rPr lang="en-US" altLang="zh-CN" sz="2000" b="1">
                <a:solidFill>
                  <a:schemeClr val="tx1"/>
                </a:solidFill>
                <a:latin typeface="华文中宋" panose="02010600040101010101" charset="-122"/>
                <a:ea typeface="华文中宋" panose="02010600040101010101" charset="-122"/>
                <a:cs typeface="华文中宋" panose="02010600040101010101" charset="-122"/>
                <a:sym typeface="+mn-ea"/>
              </a:rPr>
              <a:t>PPT</a:t>
            </a:r>
            <a:r>
              <a:rPr lang="zh-CN" altLang="en-US" sz="2000" b="1">
                <a:solidFill>
                  <a:schemeClr val="tx1"/>
                </a:solidFill>
                <a:latin typeface="华文中宋" panose="02010600040101010101" charset="-122"/>
                <a:ea typeface="华文中宋" panose="02010600040101010101" charset="-122"/>
                <a:cs typeface="华文中宋" panose="02010600040101010101" charset="-122"/>
                <a:sym typeface="+mn-ea"/>
              </a:rPr>
              <a:t>制作与视频录制：</a:t>
            </a:r>
            <a:r>
              <a:rPr lang="zh-CN" altLang="en-US">
                <a:solidFill>
                  <a:schemeClr val="tx1"/>
                </a:solidFill>
                <a:latin typeface="华文中宋" panose="02010600040101010101" charset="-122"/>
                <a:ea typeface="华文中宋" panose="02010600040101010101" charset="-122"/>
                <a:cs typeface="华文中宋" panose="02010600040101010101" charset="-122"/>
                <a:sym typeface="+mn-ea"/>
              </a:rPr>
              <a:t>章壹程，朱荟</a:t>
            </a:r>
            <a:r>
              <a:rPr lang="zh-CN" altLang="en-US">
                <a:solidFill>
                  <a:schemeClr val="tx1"/>
                </a:solidFill>
                <a:latin typeface="华文中宋" panose="02010600040101010101" charset="-122"/>
                <a:ea typeface="华文中宋" panose="02010600040101010101" charset="-122"/>
                <a:cs typeface="华文中宋" panose="02010600040101010101" charset="-122"/>
                <a:sym typeface="+mn-ea"/>
              </a:rPr>
              <a:t>宇</a:t>
            </a:r>
            <a:endParaRPr lang="zh-CN" altLang="en-US">
              <a:solidFill>
                <a:schemeClr val="tx1"/>
              </a:solidFill>
              <a:latin typeface="华文中宋" panose="02010600040101010101" charset="-122"/>
              <a:ea typeface="华文中宋" panose="02010600040101010101" charset="-122"/>
              <a:cs typeface="华文中宋" panose="02010600040101010101" charset="-122"/>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0" y="0"/>
            <a:ext cx="36000" cy="75882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173355" y="57150"/>
            <a:ext cx="4328795" cy="645160"/>
          </a:xfrm>
          <a:prstGeom prst="rect">
            <a:avLst/>
          </a:prstGeom>
          <a:noFill/>
        </p:spPr>
        <p:txBody>
          <a:bodyPr wrap="square" rtlCol="0">
            <a:spAutoFit/>
          </a:bodyPr>
          <a:p>
            <a:r>
              <a:rPr lang="en-US" altLang="zh-CN" sz="3600">
                <a:latin typeface="Tw Cen MT Condensed" panose="020B0606020104020203" charset="0"/>
                <a:ea typeface="华文中宋" panose="02010600040101010101" charset="-122"/>
                <a:cs typeface="Tw Cen MT Condensed" panose="020B0606020104020203" charset="0"/>
              </a:rPr>
              <a:t>APPENDIX</a:t>
            </a:r>
            <a:r>
              <a:rPr lang="en-US" altLang="zh-CN" sz="3600">
                <a:latin typeface="Berlin Sans FB" panose="020E0602020502020306" charset="0"/>
                <a:ea typeface="华文中宋" panose="02010600040101010101" charset="-122"/>
                <a:cs typeface="Berlin Sans FB" panose="020E0602020502020306" charset="0"/>
              </a:rPr>
              <a:t> </a:t>
            </a:r>
            <a:r>
              <a:rPr lang="en-US" altLang="zh-CN" sz="3600">
                <a:latin typeface="Castellar" panose="020A0402060406010301" charset="0"/>
                <a:ea typeface="华文中宋" panose="02010600040101010101" charset="-122"/>
                <a:cs typeface="Castellar" panose="020A0402060406010301" charset="0"/>
              </a:rPr>
              <a:t> </a:t>
            </a:r>
            <a:r>
              <a:rPr lang="en-US" altLang="zh-CN" sz="3600">
                <a:latin typeface="华文中宋" panose="02010600040101010101" charset="-122"/>
                <a:ea typeface="华文中宋" panose="02010600040101010101" charset="-122"/>
              </a:rPr>
              <a:t>Github</a:t>
            </a:r>
            <a:r>
              <a:rPr lang="zh-CN" altLang="en-US" sz="3600">
                <a:latin typeface="华文中宋" panose="02010600040101010101" charset="-122"/>
                <a:ea typeface="华文中宋" panose="02010600040101010101" charset="-122"/>
              </a:rPr>
              <a:t>文件</a:t>
            </a:r>
            <a:endParaRPr lang="zh-CN" altLang="en-US" sz="3600">
              <a:latin typeface="华文中宋" panose="02010600040101010101" charset="-122"/>
              <a:ea typeface="华文中宋" panose="02010600040101010101" charset="-122"/>
            </a:endParaRPr>
          </a:p>
        </p:txBody>
      </p:sp>
      <p:sp>
        <p:nvSpPr>
          <p:cNvPr id="13" name="文本框 12"/>
          <p:cNvSpPr txBox="1"/>
          <p:nvPr/>
        </p:nvSpPr>
        <p:spPr>
          <a:xfrm>
            <a:off x="1572895" y="2367915"/>
            <a:ext cx="9577705" cy="2430145"/>
          </a:xfrm>
          <a:prstGeom prst="rect">
            <a:avLst/>
          </a:prstGeom>
          <a:noFill/>
        </p:spPr>
        <p:txBody>
          <a:bodyPr wrap="square" rtlCol="0" anchor="t">
            <a:spAutoFit/>
          </a:bodyPr>
          <a:p>
            <a:pPr indent="0" algn="l">
              <a:spcAft>
                <a:spcPts val="1200"/>
              </a:spcAft>
              <a:buClrTx/>
              <a:buSzTx/>
              <a:buFont typeface="Arial" panose="020B0604020202020204" pitchFamily="34" charset="0"/>
              <a:buNone/>
            </a:pPr>
            <a:r>
              <a:rPr lang="en-US" altLang="zh-CN" sz="2400" b="1">
                <a:latin typeface="华文中宋" panose="02010600040101010101" charset="-122"/>
                <a:ea typeface="华文中宋" panose="02010600040101010101" charset="-122"/>
                <a:cs typeface="华文中宋" panose="02010600040101010101" charset="-122"/>
                <a:sym typeface="+mn-ea"/>
              </a:rPr>
              <a:t>dataset</a:t>
            </a:r>
            <a:r>
              <a:rPr lang="zh-CN" altLang="en-US" sz="2400" b="1">
                <a:latin typeface="华文中宋" panose="02010600040101010101" charset="-122"/>
                <a:ea typeface="华文中宋" panose="02010600040101010101" charset="-122"/>
                <a:cs typeface="华文中宋" panose="02010600040101010101" charset="-122"/>
                <a:sym typeface="+mn-ea"/>
              </a:rPr>
              <a:t>：评测数据集及提示词</a:t>
            </a:r>
            <a:endParaRPr lang="zh-CN" altLang="en-US" sz="2000">
              <a:latin typeface="华文中宋" panose="02010600040101010101" charset="-122"/>
              <a:ea typeface="华文中宋" panose="02010600040101010101" charset="-122"/>
              <a:cs typeface="华文中宋" panose="02010600040101010101" charset="-122"/>
              <a:sym typeface="+mn-ea"/>
            </a:endParaRPr>
          </a:p>
          <a:p>
            <a:pPr algn="l">
              <a:spcAft>
                <a:spcPts val="1200"/>
              </a:spcAft>
              <a:buClrTx/>
              <a:buSzTx/>
              <a:buFont typeface="Arial" panose="020B0604020202020204" pitchFamily="34" charset="0"/>
              <a:buNone/>
            </a:pPr>
            <a:r>
              <a:rPr lang="en-US" altLang="zh-CN" sz="2400" b="1">
                <a:latin typeface="华文中宋" panose="02010600040101010101" charset="-122"/>
                <a:ea typeface="华文中宋" panose="02010600040101010101" charset="-122"/>
                <a:cs typeface="华文中宋" panose="02010600040101010101" charset="-122"/>
                <a:sym typeface="+mn-ea"/>
              </a:rPr>
              <a:t>result：</a:t>
            </a:r>
            <a:endParaRPr lang="en-US" altLang="zh-CN" sz="2400" b="1">
              <a:latin typeface="华文中宋" panose="02010600040101010101" charset="-122"/>
              <a:ea typeface="华文中宋" panose="02010600040101010101" charset="-122"/>
              <a:cs typeface="华文中宋" panose="02010600040101010101" charset="-122"/>
              <a:sym typeface="+mn-ea"/>
            </a:endParaRPr>
          </a:p>
          <a:p>
            <a:pPr marL="0" lvl="1" indent="457200" algn="l">
              <a:spcAft>
                <a:spcPts val="1200"/>
              </a:spcAft>
              <a:buClrTx/>
              <a:buSzTx/>
              <a:buFont typeface="Arial" panose="020B0604020202020204" pitchFamily="34" charset="0"/>
              <a:buNone/>
            </a:pPr>
            <a:r>
              <a:rPr lang="en-US" altLang="zh-CN" sz="2000">
                <a:latin typeface="华文中宋" panose="02010600040101010101" charset="-122"/>
                <a:ea typeface="华文中宋" panose="02010600040101010101" charset="-122"/>
                <a:cs typeface="华文中宋" panose="02010600040101010101" charset="-122"/>
                <a:sym typeface="+mn-ea"/>
              </a:rPr>
              <a:t>score</a:t>
            </a:r>
            <a:r>
              <a:rPr lang="zh-CN" altLang="en-US" sz="2000">
                <a:latin typeface="华文中宋" panose="02010600040101010101" charset="-122"/>
                <a:ea typeface="华文中宋" panose="02010600040101010101" charset="-122"/>
                <a:cs typeface="华文中宋" panose="02010600040101010101" charset="-122"/>
                <a:sym typeface="+mn-ea"/>
              </a:rPr>
              <a:t>：评分及额外分给分理由</a:t>
            </a:r>
            <a:endParaRPr lang="zh-CN" altLang="en-US" sz="2000">
              <a:latin typeface="华文中宋" panose="02010600040101010101" charset="-122"/>
              <a:ea typeface="华文中宋" panose="02010600040101010101" charset="-122"/>
              <a:cs typeface="华文中宋" panose="02010600040101010101" charset="-122"/>
              <a:sym typeface="+mn-ea"/>
            </a:endParaRPr>
          </a:p>
          <a:p>
            <a:pPr marL="457200" lvl="1" indent="0" algn="l">
              <a:spcAft>
                <a:spcPts val="1200"/>
              </a:spcAft>
              <a:buClrTx/>
              <a:buSzTx/>
              <a:buFont typeface="Arial" panose="020B0604020202020204" pitchFamily="34" charset="0"/>
              <a:buNone/>
            </a:pPr>
            <a:r>
              <a:rPr lang="en-US" altLang="zh-CN" sz="2000">
                <a:solidFill>
                  <a:schemeClr val="tx1"/>
                </a:solidFill>
                <a:latin typeface="华文中宋" panose="02010600040101010101" charset="-122"/>
                <a:ea typeface="华文中宋" panose="02010600040101010101" charset="-122"/>
                <a:cs typeface="华文中宋" panose="02010600040101010101" charset="-122"/>
                <a:sym typeface="+mn-ea"/>
              </a:rPr>
              <a:t>codes</a:t>
            </a:r>
            <a:r>
              <a:rPr lang="zh-CN" altLang="en-US" sz="2000">
                <a:solidFill>
                  <a:schemeClr val="tx1"/>
                </a:solidFill>
                <a:latin typeface="华文中宋" panose="02010600040101010101" charset="-122"/>
                <a:ea typeface="华文中宋" panose="02010600040101010101" charset="-122"/>
                <a:cs typeface="华文中宋" panose="02010600040101010101" charset="-122"/>
                <a:sym typeface="+mn-ea"/>
              </a:rPr>
              <a:t>：大语言模型回答结果</a:t>
            </a:r>
            <a:endParaRPr lang="zh-CN" altLang="en-US" sz="2000">
              <a:solidFill>
                <a:schemeClr val="tx1"/>
              </a:solidFill>
              <a:latin typeface="华文中宋" panose="02010600040101010101" charset="-122"/>
              <a:ea typeface="华文中宋" panose="02010600040101010101" charset="-122"/>
              <a:cs typeface="华文中宋" panose="02010600040101010101" charset="-122"/>
              <a:sym typeface="+mn-ea"/>
            </a:endParaRPr>
          </a:p>
          <a:p>
            <a:pPr marL="0" lvl="0" algn="l">
              <a:spcAft>
                <a:spcPts val="1200"/>
              </a:spcAft>
              <a:buClrTx/>
              <a:buSzTx/>
              <a:buFont typeface="Arial" panose="020B0604020202020204" pitchFamily="34" charset="0"/>
              <a:buNone/>
            </a:pPr>
            <a:r>
              <a:rPr lang="en-US" altLang="zh-CN" sz="2400" b="1">
                <a:solidFill>
                  <a:schemeClr val="tx1"/>
                </a:solidFill>
                <a:latin typeface="华文中宋" panose="02010600040101010101" charset="-122"/>
                <a:ea typeface="华文中宋" panose="02010600040101010101" charset="-122"/>
                <a:cs typeface="华文中宋" panose="02010600040101010101" charset="-122"/>
                <a:sym typeface="+mn-ea"/>
              </a:rPr>
              <a:t>推理成本：Task2相关文件</a:t>
            </a:r>
            <a:endParaRPr lang="en-US" altLang="zh-CN" sz="2400" b="1">
              <a:solidFill>
                <a:schemeClr val="tx1"/>
              </a:solidFill>
              <a:latin typeface="华文中宋" panose="02010600040101010101" charset="-122"/>
              <a:ea typeface="华文中宋" panose="02010600040101010101" charset="-122"/>
              <a:cs typeface="华文中宋" panose="02010600040101010101" charset="-122"/>
              <a:sym typeface="+mn-ea"/>
            </a:endParaRPr>
          </a:p>
        </p:txBody>
      </p:sp>
      <p:sp>
        <p:nvSpPr>
          <p:cNvPr id="3" name="文本框 2"/>
          <p:cNvSpPr txBox="1"/>
          <p:nvPr/>
        </p:nvSpPr>
        <p:spPr>
          <a:xfrm>
            <a:off x="1572895" y="1756410"/>
            <a:ext cx="10554335" cy="460375"/>
          </a:xfrm>
          <a:prstGeom prst="rect">
            <a:avLst/>
          </a:prstGeom>
          <a:noFill/>
        </p:spPr>
        <p:txBody>
          <a:bodyPr wrap="square" rtlCol="0" anchor="t">
            <a:spAutoFit/>
          </a:bodyPr>
          <a:p>
            <a:r>
              <a:rPr lang="en-US" altLang="zh-CN" sz="2400" b="1">
                <a:solidFill>
                  <a:schemeClr val="accent6">
                    <a:lumMod val="75000"/>
                  </a:schemeClr>
                </a:solidFill>
                <a:latin typeface="华文中宋" panose="02010600040101010101" charset="-122"/>
                <a:ea typeface="华文中宋" panose="02010600040101010101" charset="-122"/>
                <a:cs typeface="华文中宋" panose="02010600040101010101" charset="-122"/>
              </a:rPr>
              <a:t>https://github.com/Count-group/project1</a:t>
            </a:r>
            <a:endParaRPr lang="en-US" altLang="zh-CN" sz="2400" b="1">
              <a:solidFill>
                <a:schemeClr val="accent6">
                  <a:lumMod val="75000"/>
                </a:schemeClr>
              </a:solidFill>
              <a:latin typeface="华文中宋" panose="02010600040101010101" charset="-122"/>
              <a:ea typeface="华文中宋" panose="02010600040101010101" charset="-122"/>
              <a:cs typeface="华文中宋" panose="02010600040101010101"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 name="图片 12" descr="NKU"/>
          <p:cNvPicPr>
            <a:picLocks noChangeAspect="1"/>
          </p:cNvPicPr>
          <p:nvPr/>
        </p:nvPicPr>
        <p:blipFill>
          <a:blip r:embed="rId1"/>
          <a:stretch>
            <a:fillRect/>
          </a:stretch>
        </p:blipFill>
        <p:spPr>
          <a:xfrm>
            <a:off x="0" y="0"/>
            <a:ext cx="3856990" cy="1438910"/>
          </a:xfrm>
          <a:prstGeom prst="rect">
            <a:avLst/>
          </a:prstGeom>
        </p:spPr>
      </p:pic>
      <p:sp>
        <p:nvSpPr>
          <p:cNvPr id="2" name="标题 1"/>
          <p:cNvSpPr>
            <a:spLocks noGrp="1"/>
          </p:cNvSpPr>
          <p:nvPr>
            <p:ph type="ctrTitle"/>
          </p:nvPr>
        </p:nvSpPr>
        <p:spPr>
          <a:xfrm>
            <a:off x="2409190" y="1438910"/>
            <a:ext cx="7373620" cy="1073150"/>
          </a:xfrm>
        </p:spPr>
        <p:txBody>
          <a:bodyPr/>
          <a:p>
            <a:r>
              <a:rPr lang="zh-CN" altLang="en-US">
                <a:latin typeface="华文楷体" panose="02010600040101010101" charset="-122"/>
                <a:ea typeface="华文楷体" panose="02010600040101010101" charset="-122"/>
                <a:cs typeface="华文楷体" panose="02010600040101010101" charset="-122"/>
              </a:rPr>
              <a:t>感</a:t>
            </a:r>
            <a:r>
              <a:rPr lang="en-US" altLang="zh-CN">
                <a:latin typeface="华文楷体" panose="02010600040101010101" charset="-122"/>
                <a:ea typeface="华文楷体" panose="02010600040101010101" charset="-122"/>
                <a:cs typeface="华文楷体" panose="02010600040101010101" charset="-122"/>
              </a:rPr>
              <a:t> </a:t>
            </a:r>
            <a:r>
              <a:rPr lang="zh-CN" altLang="en-US">
                <a:latin typeface="华文楷体" panose="02010600040101010101" charset="-122"/>
                <a:ea typeface="华文楷体" panose="02010600040101010101" charset="-122"/>
                <a:cs typeface="华文楷体" panose="02010600040101010101" charset="-122"/>
              </a:rPr>
              <a:t>谢</a:t>
            </a:r>
            <a:r>
              <a:rPr lang="en-US" altLang="zh-CN">
                <a:latin typeface="华文楷体" panose="02010600040101010101" charset="-122"/>
                <a:ea typeface="华文楷体" panose="02010600040101010101" charset="-122"/>
                <a:cs typeface="华文楷体" panose="02010600040101010101" charset="-122"/>
              </a:rPr>
              <a:t> </a:t>
            </a:r>
            <a:r>
              <a:rPr lang="zh-CN" altLang="en-US">
                <a:latin typeface="华文楷体" panose="02010600040101010101" charset="-122"/>
                <a:ea typeface="华文楷体" panose="02010600040101010101" charset="-122"/>
                <a:cs typeface="华文楷体" panose="02010600040101010101" charset="-122"/>
              </a:rPr>
              <a:t>聆</a:t>
            </a:r>
            <a:r>
              <a:rPr lang="en-US" altLang="zh-CN">
                <a:latin typeface="华文楷体" panose="02010600040101010101" charset="-122"/>
                <a:ea typeface="华文楷体" panose="02010600040101010101" charset="-122"/>
                <a:cs typeface="华文楷体" panose="02010600040101010101" charset="-122"/>
              </a:rPr>
              <a:t> </a:t>
            </a:r>
            <a:r>
              <a:rPr lang="zh-CN" altLang="en-US">
                <a:latin typeface="华文楷体" panose="02010600040101010101" charset="-122"/>
                <a:ea typeface="华文楷体" panose="02010600040101010101" charset="-122"/>
                <a:cs typeface="华文楷体" panose="02010600040101010101" charset="-122"/>
              </a:rPr>
              <a:t>听</a:t>
            </a:r>
            <a:endParaRPr lang="zh-CN" altLang="en-US">
              <a:latin typeface="华文楷体" panose="02010600040101010101" charset="-122"/>
              <a:ea typeface="华文楷体" panose="02010600040101010101" charset="-122"/>
              <a:cs typeface="华文楷体" panose="02010600040101010101" charset="-122"/>
            </a:endParaRPr>
          </a:p>
        </p:txBody>
      </p:sp>
      <p:sp>
        <p:nvSpPr>
          <p:cNvPr id="7" name="文本框 6"/>
          <p:cNvSpPr txBox="1"/>
          <p:nvPr/>
        </p:nvSpPr>
        <p:spPr>
          <a:xfrm>
            <a:off x="9048750" y="4578985"/>
            <a:ext cx="1966595" cy="1076325"/>
          </a:xfrm>
          <a:prstGeom prst="rect">
            <a:avLst/>
          </a:prstGeom>
          <a:noFill/>
        </p:spPr>
        <p:txBody>
          <a:bodyPr wrap="square" rtlCol="0">
            <a:spAutoFit/>
          </a:bodyPr>
          <a:p>
            <a:pPr algn="ctr"/>
            <a:r>
              <a:rPr lang="zh-CN" altLang="en-US" sz="2400">
                <a:latin typeface="华文新魏" panose="02010800040101010101" charset="-122"/>
                <a:ea typeface="华文新魏" panose="02010800040101010101" charset="-122"/>
              </a:rPr>
              <a:t>章壹程</a:t>
            </a:r>
            <a:endParaRPr lang="zh-CN" altLang="en-US" sz="2400">
              <a:latin typeface="华文新魏" panose="02010800040101010101" charset="-122"/>
              <a:ea typeface="华文新魏" panose="02010800040101010101" charset="-122"/>
            </a:endParaRPr>
          </a:p>
          <a:p>
            <a:pPr algn="ctr"/>
            <a:r>
              <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rPr>
              <a:t>@</a:t>
            </a:r>
            <a:r>
              <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rPr>
              <a:t>u2003yuge</a:t>
            </a:r>
            <a:endPar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endParaRPr>
          </a:p>
          <a:p>
            <a:pPr algn="ctr"/>
            <a:r>
              <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rPr>
              <a:t>2313469</a:t>
            </a:r>
            <a:endPar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endParaRPr>
          </a:p>
        </p:txBody>
      </p:sp>
      <p:sp>
        <p:nvSpPr>
          <p:cNvPr id="8" name="文本框 7"/>
          <p:cNvSpPr txBox="1"/>
          <p:nvPr/>
        </p:nvSpPr>
        <p:spPr>
          <a:xfrm>
            <a:off x="3087370" y="4578985"/>
            <a:ext cx="2745105" cy="1076325"/>
          </a:xfrm>
          <a:prstGeom prst="rect">
            <a:avLst/>
          </a:prstGeom>
          <a:noFill/>
        </p:spPr>
        <p:txBody>
          <a:bodyPr wrap="square" rtlCol="0">
            <a:spAutoFit/>
          </a:bodyPr>
          <a:p>
            <a:pPr algn="ctr"/>
            <a:r>
              <a:rPr lang="zh-CN" altLang="en-US" sz="2400">
                <a:latin typeface="华文新魏" panose="02010800040101010101" charset="-122"/>
                <a:ea typeface="华文新魏" panose="02010800040101010101" charset="-122"/>
              </a:rPr>
              <a:t>杨宇翔</a:t>
            </a:r>
            <a:endParaRPr lang="zh-CN" altLang="en-US" sz="2400">
              <a:latin typeface="华文新魏" panose="02010800040101010101" charset="-122"/>
              <a:ea typeface="华文新魏" panose="02010800040101010101" charset="-122"/>
            </a:endParaRPr>
          </a:p>
          <a:p>
            <a:pPr algn="ctr"/>
            <a:r>
              <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rPr>
              <a:t>@SheepSpaceFly</a:t>
            </a:r>
            <a:endPar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endParaRPr>
          </a:p>
          <a:p>
            <a:pPr algn="ctr"/>
            <a:r>
              <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rPr>
              <a:t>2312506</a:t>
            </a:r>
            <a:endPar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endParaRPr>
          </a:p>
        </p:txBody>
      </p:sp>
      <p:sp>
        <p:nvSpPr>
          <p:cNvPr id="9" name="文本框 8"/>
          <p:cNvSpPr txBox="1"/>
          <p:nvPr/>
        </p:nvSpPr>
        <p:spPr>
          <a:xfrm>
            <a:off x="6169025" y="4578985"/>
            <a:ext cx="2542540" cy="1076325"/>
          </a:xfrm>
          <a:prstGeom prst="rect">
            <a:avLst/>
          </a:prstGeom>
          <a:noFill/>
        </p:spPr>
        <p:txBody>
          <a:bodyPr wrap="square" rtlCol="0">
            <a:spAutoFit/>
          </a:bodyPr>
          <a:p>
            <a:pPr algn="ctr"/>
            <a:r>
              <a:rPr lang="zh-CN" altLang="en-US" sz="2400">
                <a:latin typeface="华文新魏" panose="02010800040101010101" charset="-122"/>
                <a:ea typeface="华文新魏" panose="02010800040101010101" charset="-122"/>
              </a:rPr>
              <a:t>钱俊</a:t>
            </a:r>
            <a:r>
              <a:rPr lang="zh-CN" altLang="en-US" sz="2400">
                <a:latin typeface="华文新魏" panose="02010800040101010101" charset="-122"/>
                <a:ea typeface="华文新魏" panose="02010800040101010101" charset="-122"/>
              </a:rPr>
              <a:t>玮</a:t>
            </a:r>
            <a:endParaRPr lang="zh-CN" altLang="en-US" sz="2400">
              <a:latin typeface="华文新魏" panose="02010800040101010101" charset="-122"/>
              <a:ea typeface="华文新魏" panose="02010800040101010101" charset="-122"/>
            </a:endParaRPr>
          </a:p>
          <a:p>
            <a:pPr algn="ctr"/>
            <a:r>
              <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rPr>
              <a:t>@afluren</a:t>
            </a:r>
            <a:endPar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endParaRPr>
          </a:p>
          <a:p>
            <a:pPr algn="ctr"/>
            <a:r>
              <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rPr>
              <a:t>2312480</a:t>
            </a:r>
            <a:endPar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endParaRPr>
          </a:p>
        </p:txBody>
      </p:sp>
      <p:sp>
        <p:nvSpPr>
          <p:cNvPr id="3" name="文本框 2"/>
          <p:cNvSpPr txBox="1"/>
          <p:nvPr/>
        </p:nvSpPr>
        <p:spPr>
          <a:xfrm>
            <a:off x="4597400" y="3044825"/>
            <a:ext cx="2997200" cy="768350"/>
          </a:xfrm>
          <a:prstGeom prst="rect">
            <a:avLst/>
          </a:prstGeom>
          <a:noFill/>
        </p:spPr>
        <p:txBody>
          <a:bodyPr wrap="square" rtlCol="0">
            <a:spAutoFit/>
          </a:bodyPr>
          <a:p>
            <a:pPr algn="ctr"/>
            <a:r>
              <a:rPr lang="zh-CN" altLang="en-US" sz="2000"/>
              <a:t>计</a:t>
            </a:r>
            <a:r>
              <a:rPr lang="en-US" altLang="zh-CN" sz="2000"/>
              <a:t>  </a:t>
            </a:r>
            <a:r>
              <a:rPr lang="zh-CN" altLang="en-US" sz="2000"/>
              <a:t>组</a:t>
            </a:r>
            <a:r>
              <a:rPr lang="en-US" altLang="zh-CN" sz="2000"/>
              <a:t> </a:t>
            </a:r>
            <a:endParaRPr lang="en-US" altLang="zh-CN" sz="2000"/>
          </a:p>
          <a:p>
            <a:pPr algn="ctr"/>
            <a:r>
              <a:rPr lang="en-US" altLang="zh-CN" sz="2400">
                <a:solidFill>
                  <a:schemeClr val="tx1">
                    <a:lumMod val="65000"/>
                    <a:lumOff val="35000"/>
                  </a:schemeClr>
                </a:solidFill>
              </a:rPr>
              <a:t>Count group</a:t>
            </a:r>
            <a:endParaRPr lang="en-US" altLang="zh-CN" sz="2400">
              <a:solidFill>
                <a:schemeClr val="tx1">
                  <a:lumMod val="65000"/>
                  <a:lumOff val="35000"/>
                </a:schemeClr>
              </a:solidFill>
            </a:endParaRPr>
          </a:p>
        </p:txBody>
      </p:sp>
      <p:sp>
        <p:nvSpPr>
          <p:cNvPr id="6" name="文本框 5"/>
          <p:cNvSpPr txBox="1"/>
          <p:nvPr/>
        </p:nvSpPr>
        <p:spPr>
          <a:xfrm>
            <a:off x="828040" y="4578985"/>
            <a:ext cx="2021205" cy="1076325"/>
          </a:xfrm>
          <a:prstGeom prst="rect">
            <a:avLst/>
          </a:prstGeom>
          <a:noFill/>
        </p:spPr>
        <p:txBody>
          <a:bodyPr wrap="square" rtlCol="0">
            <a:spAutoFit/>
          </a:bodyPr>
          <a:p>
            <a:pPr algn="ctr"/>
            <a:r>
              <a:rPr lang="zh-CN" altLang="en-US" sz="2400">
                <a:latin typeface="华文新魏" panose="02010800040101010101" charset="-122"/>
                <a:ea typeface="华文新魏" panose="02010800040101010101" charset="-122"/>
              </a:rPr>
              <a:t>朱荟宇</a:t>
            </a:r>
            <a:endParaRPr lang="zh-CN" altLang="en-US" sz="2400">
              <a:latin typeface="华文新魏" panose="02010800040101010101" charset="-122"/>
              <a:ea typeface="华文新魏" panose="02010800040101010101" charset="-122"/>
            </a:endParaRPr>
          </a:p>
          <a:p>
            <a:pPr algn="ctr"/>
            <a:r>
              <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rPr>
              <a:t>@</a:t>
            </a:r>
            <a:r>
              <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rPr>
              <a:t>Hongfei666</a:t>
            </a:r>
            <a:endPar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endParaRPr>
          </a:p>
          <a:p>
            <a:pPr algn="ctr"/>
            <a:r>
              <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rPr>
              <a:t>2311824</a:t>
            </a:r>
            <a:endPar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endParaRPr>
          </a:p>
        </p:txBody>
      </p:sp>
      <p:sp>
        <p:nvSpPr>
          <p:cNvPr id="20" name="文本框 19"/>
          <p:cNvSpPr txBox="1"/>
          <p:nvPr/>
        </p:nvSpPr>
        <p:spPr>
          <a:xfrm>
            <a:off x="512445" y="6212840"/>
            <a:ext cx="6750685" cy="645160"/>
          </a:xfrm>
          <a:prstGeom prst="rect">
            <a:avLst/>
          </a:prstGeom>
          <a:noFill/>
        </p:spPr>
        <p:txBody>
          <a:bodyPr wrap="square" rtlCol="0">
            <a:spAutoFit/>
          </a:bodyPr>
          <a:p>
            <a:r>
              <a:rPr lang="zh-CN" altLang="en-US">
                <a:solidFill>
                  <a:schemeClr val="bg2">
                    <a:lumMod val="50000"/>
                  </a:schemeClr>
                </a:solidFill>
                <a:latin typeface="仿宋" panose="02010609060101010101" charset="-122"/>
                <a:ea typeface="仿宋" panose="02010609060101010101" charset="-122"/>
                <a:cs typeface="仿宋" panose="02010609060101010101" charset="-122"/>
                <a:sym typeface="+mn-ea"/>
              </a:rPr>
              <a:t>*姓名按学号升序排列</a:t>
            </a:r>
            <a:endParaRPr lang="zh-CN" altLang="en-US">
              <a:solidFill>
                <a:schemeClr val="bg2">
                  <a:lumMod val="50000"/>
                </a:schemeClr>
              </a:solidFill>
              <a:latin typeface="仿宋" panose="02010609060101010101" charset="-122"/>
              <a:ea typeface="仿宋" panose="02010609060101010101" charset="-122"/>
              <a:cs typeface="仿宋" panose="02010609060101010101" charset="-122"/>
            </a:endParaRPr>
          </a:p>
          <a:p>
            <a:endParaRPr lang="zh-CN" altLang="en-US">
              <a:solidFill>
                <a:schemeClr val="bg2">
                  <a:lumMod val="50000"/>
                </a:schemeClr>
              </a:solidFill>
              <a:latin typeface="仿宋" panose="02010609060101010101" charset="-122"/>
              <a:ea typeface="仿宋" panose="02010609060101010101" charset="-122"/>
              <a:cs typeface="仿宋" panose="0201060906010101010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0" y="0"/>
            <a:ext cx="36000" cy="75882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173355" y="57150"/>
            <a:ext cx="5205095" cy="645160"/>
          </a:xfrm>
          <a:prstGeom prst="rect">
            <a:avLst/>
          </a:prstGeom>
          <a:noFill/>
        </p:spPr>
        <p:txBody>
          <a:bodyPr wrap="square" rtlCol="0">
            <a:spAutoFit/>
          </a:bodyPr>
          <a:p>
            <a:r>
              <a:rPr lang="en-US" altLang="zh-CN" sz="3600">
                <a:latin typeface="Tw Cen MT Condensed" panose="020B0606020104020203" charset="0"/>
                <a:ea typeface="华文中宋" panose="02010600040101010101" charset="-122"/>
                <a:cs typeface="Tw Cen MT Condensed" panose="020B0606020104020203" charset="0"/>
              </a:rPr>
              <a:t>TASK 1</a:t>
            </a:r>
            <a:r>
              <a:rPr lang="en-US" altLang="zh-CN" sz="3600">
                <a:latin typeface="Berlin Sans FB" panose="020E0602020502020306" charset="0"/>
                <a:ea typeface="华文中宋" panose="02010600040101010101" charset="-122"/>
                <a:cs typeface="Berlin Sans FB" panose="020E0602020502020306" charset="0"/>
              </a:rPr>
              <a:t> </a:t>
            </a:r>
            <a:r>
              <a:rPr lang="en-US" altLang="zh-CN" sz="3600">
                <a:latin typeface="Castellar" panose="020A0402060406010301" charset="0"/>
                <a:ea typeface="华文中宋" panose="02010600040101010101" charset="-122"/>
                <a:cs typeface="Castellar" panose="020A0402060406010301" charset="0"/>
              </a:rPr>
              <a:t> </a:t>
            </a:r>
            <a:r>
              <a:rPr lang="zh-CN" altLang="en-US" sz="3600">
                <a:latin typeface="华文中宋" panose="02010600040101010101" charset="-122"/>
                <a:ea typeface="华文中宋" panose="02010600040101010101" charset="-122"/>
              </a:rPr>
              <a:t>原子指标</a:t>
            </a:r>
            <a:r>
              <a:rPr lang="zh-CN" altLang="en-US" sz="3600">
                <a:latin typeface="华文中宋" panose="02010600040101010101" charset="-122"/>
                <a:ea typeface="华文中宋" panose="02010600040101010101" charset="-122"/>
                <a:sym typeface="+mn-ea"/>
              </a:rPr>
              <a:t>设计</a:t>
            </a:r>
            <a:r>
              <a:rPr lang="zh-CN" altLang="en-US" sz="3600">
                <a:latin typeface="华文中宋" panose="02010600040101010101" charset="-122"/>
                <a:ea typeface="华文中宋" panose="02010600040101010101" charset="-122"/>
                <a:sym typeface="+mn-ea"/>
              </a:rPr>
              <a:t>理念</a:t>
            </a:r>
            <a:endParaRPr lang="zh-CN" altLang="en-US" sz="3600">
              <a:latin typeface="华文中宋" panose="02010600040101010101" charset="-122"/>
              <a:ea typeface="华文中宋" panose="02010600040101010101" charset="-122"/>
              <a:sym typeface="+mn-ea"/>
            </a:endParaRPr>
          </a:p>
        </p:txBody>
      </p:sp>
      <p:sp>
        <p:nvSpPr>
          <p:cNvPr id="13" name="文本框 12"/>
          <p:cNvSpPr txBox="1"/>
          <p:nvPr/>
        </p:nvSpPr>
        <p:spPr>
          <a:xfrm>
            <a:off x="1572895" y="2044700"/>
            <a:ext cx="9577705" cy="2768600"/>
          </a:xfrm>
          <a:prstGeom prst="rect">
            <a:avLst/>
          </a:prstGeom>
          <a:noFill/>
        </p:spPr>
        <p:txBody>
          <a:bodyPr wrap="square" rtlCol="0" anchor="t">
            <a:spAutoFit/>
          </a:bodyPr>
          <a:p>
            <a:pPr marL="342900" indent="-342900" algn="l">
              <a:spcAft>
                <a:spcPts val="1200"/>
              </a:spcAft>
              <a:buClrTx/>
              <a:buSzTx/>
              <a:buFont typeface="Arial" panose="020B0604020202020204" pitchFamily="34" charset="0"/>
              <a:buChar char="•"/>
            </a:pPr>
            <a:r>
              <a:rPr lang="zh-CN" altLang="en-US" sz="3600">
                <a:latin typeface="华文中宋" panose="02010600040101010101" charset="-122"/>
                <a:ea typeface="华文中宋" panose="02010600040101010101" charset="-122"/>
                <a:cs typeface="华文中宋" panose="02010600040101010101" charset="-122"/>
                <a:sym typeface="+mn-ea"/>
              </a:rPr>
              <a:t>可度量</a:t>
            </a:r>
            <a:r>
              <a:rPr lang="en-US" altLang="zh-CN" sz="3200">
                <a:latin typeface="华文中宋" panose="02010600040101010101" charset="-122"/>
                <a:ea typeface="华文中宋" panose="02010600040101010101" charset="-122"/>
                <a:cs typeface="华文中宋" panose="02010600040101010101" charset="-122"/>
                <a:sym typeface="+mn-ea"/>
              </a:rPr>
              <a:t> </a:t>
            </a:r>
            <a:r>
              <a:rPr lang="zh-CN" altLang="en-US" sz="1800">
                <a:solidFill>
                  <a:schemeClr val="bg2">
                    <a:lumMod val="50000"/>
                  </a:schemeClr>
                </a:solidFill>
                <a:latin typeface="仿宋" panose="02010609060101010101" charset="-122"/>
                <a:ea typeface="仿宋" panose="02010609060101010101" charset="-122"/>
                <a:cs typeface="仿宋" panose="02010609060101010101" charset="-122"/>
                <a:sym typeface="+mn-ea"/>
              </a:rPr>
              <a:t>可以计算出具体得分</a:t>
            </a:r>
            <a:endParaRPr lang="zh-CN" altLang="en-US" sz="3200">
              <a:latin typeface="华文中宋" panose="02010600040101010101" charset="-122"/>
              <a:ea typeface="华文中宋" panose="02010600040101010101" charset="-122"/>
              <a:cs typeface="华文中宋" panose="02010600040101010101" charset="-122"/>
              <a:sym typeface="+mn-ea"/>
            </a:endParaRPr>
          </a:p>
          <a:p>
            <a:pPr marL="342900" indent="-342900" algn="l">
              <a:spcAft>
                <a:spcPts val="1200"/>
              </a:spcAft>
              <a:buClrTx/>
              <a:buSzTx/>
              <a:buFont typeface="Arial" panose="020B0604020202020204" pitchFamily="34" charset="0"/>
              <a:buChar char="•"/>
            </a:pPr>
            <a:r>
              <a:rPr lang="zh-CN" altLang="en-US" sz="3600">
                <a:latin typeface="华文中宋" panose="02010600040101010101" charset="-122"/>
                <a:ea typeface="华文中宋" panose="02010600040101010101" charset="-122"/>
                <a:cs typeface="华文中宋" panose="02010600040101010101" charset="-122"/>
                <a:sym typeface="+mn-ea"/>
              </a:rPr>
              <a:t>可重复</a:t>
            </a:r>
            <a:r>
              <a:rPr lang="zh-CN" altLang="en-US" sz="1800">
                <a:solidFill>
                  <a:schemeClr val="bg2">
                    <a:lumMod val="50000"/>
                  </a:schemeClr>
                </a:solidFill>
                <a:latin typeface="仿宋" panose="02010609060101010101" charset="-122"/>
                <a:ea typeface="仿宋" panose="02010609060101010101" charset="-122"/>
                <a:cs typeface="仿宋" panose="02010609060101010101" charset="-122"/>
                <a:sym typeface="+mn-ea"/>
              </a:rPr>
              <a:t> 指标公正且在绝大多数模型上都能</a:t>
            </a:r>
            <a:r>
              <a:rPr lang="zh-CN" altLang="en-US" sz="1800">
                <a:solidFill>
                  <a:schemeClr val="bg2">
                    <a:lumMod val="50000"/>
                  </a:schemeClr>
                </a:solidFill>
                <a:latin typeface="仿宋" panose="02010609060101010101" charset="-122"/>
                <a:ea typeface="仿宋" panose="02010609060101010101" charset="-122"/>
                <a:cs typeface="仿宋" panose="02010609060101010101" charset="-122"/>
                <a:sym typeface="+mn-ea"/>
              </a:rPr>
              <a:t>使用</a:t>
            </a:r>
            <a:endParaRPr lang="zh-CN" altLang="en-US" sz="1800">
              <a:solidFill>
                <a:schemeClr val="bg2">
                  <a:lumMod val="50000"/>
                </a:schemeClr>
              </a:solidFill>
              <a:latin typeface="仿宋" panose="02010609060101010101" charset="-122"/>
              <a:ea typeface="仿宋" panose="02010609060101010101" charset="-122"/>
              <a:cs typeface="仿宋" panose="02010609060101010101" charset="-122"/>
              <a:sym typeface="+mn-ea"/>
            </a:endParaRPr>
          </a:p>
          <a:p>
            <a:pPr marL="342900" indent="-342900" algn="l">
              <a:spcAft>
                <a:spcPts val="1200"/>
              </a:spcAft>
              <a:buClrTx/>
              <a:buSzTx/>
              <a:buFont typeface="Arial" panose="020B0604020202020204" pitchFamily="34" charset="0"/>
              <a:buChar char="•"/>
            </a:pPr>
            <a:r>
              <a:rPr lang="zh-CN" altLang="en-US" sz="3600">
                <a:latin typeface="华文中宋" panose="02010600040101010101" charset="-122"/>
                <a:ea typeface="华文中宋" panose="02010600040101010101" charset="-122"/>
                <a:cs typeface="华文中宋" panose="02010600040101010101" charset="-122"/>
                <a:sym typeface="+mn-ea"/>
              </a:rPr>
              <a:t>有区分度</a:t>
            </a:r>
            <a:r>
              <a:rPr lang="en-US" altLang="zh-CN" sz="3600">
                <a:latin typeface="华文中宋" panose="02010600040101010101" charset="-122"/>
                <a:ea typeface="华文中宋" panose="02010600040101010101" charset="-122"/>
                <a:cs typeface="华文中宋" panose="02010600040101010101" charset="-122"/>
                <a:sym typeface="+mn-ea"/>
              </a:rPr>
              <a:t> </a:t>
            </a:r>
            <a:r>
              <a:rPr lang="zh-CN" altLang="en-US" sz="1800">
                <a:solidFill>
                  <a:schemeClr val="bg2">
                    <a:lumMod val="50000"/>
                  </a:schemeClr>
                </a:solidFill>
                <a:latin typeface="仿宋" panose="02010609060101010101" charset="-122"/>
                <a:ea typeface="仿宋" panose="02010609060101010101" charset="-122"/>
                <a:cs typeface="仿宋" panose="02010609060101010101" charset="-122"/>
                <a:sym typeface="+mn-ea"/>
              </a:rPr>
              <a:t>指标评价能有效拉开模型间的差距</a:t>
            </a:r>
            <a:endParaRPr lang="zh-CN" altLang="en-US" sz="3200">
              <a:latin typeface="华文中宋" panose="02010600040101010101" charset="-122"/>
              <a:ea typeface="华文中宋" panose="02010600040101010101" charset="-122"/>
              <a:cs typeface="华文中宋" panose="02010600040101010101" charset="-122"/>
              <a:sym typeface="+mn-ea"/>
            </a:endParaRPr>
          </a:p>
          <a:p>
            <a:pPr marL="342900" indent="-342900" algn="l">
              <a:spcAft>
                <a:spcPts val="1200"/>
              </a:spcAft>
              <a:buClrTx/>
              <a:buSzTx/>
              <a:buFont typeface="Arial" panose="020B0604020202020204" pitchFamily="34" charset="0"/>
              <a:buChar char="•"/>
            </a:pPr>
            <a:r>
              <a:rPr lang="zh-CN" altLang="en-US" sz="3600">
                <a:latin typeface="华文中宋" panose="02010600040101010101" charset="-122"/>
                <a:ea typeface="华文中宋" panose="02010600040101010101" charset="-122"/>
                <a:cs typeface="华文中宋" panose="02010600040101010101" charset="-122"/>
                <a:sym typeface="+mn-ea"/>
              </a:rPr>
              <a:t>有针对性</a:t>
            </a:r>
            <a:r>
              <a:rPr lang="en-US" altLang="zh-CN" sz="3200">
                <a:latin typeface="华文中宋" panose="02010600040101010101" charset="-122"/>
                <a:ea typeface="华文中宋" panose="02010600040101010101" charset="-122"/>
                <a:cs typeface="华文中宋" panose="02010600040101010101" charset="-122"/>
                <a:sym typeface="+mn-ea"/>
              </a:rPr>
              <a:t>  </a:t>
            </a:r>
            <a:r>
              <a:rPr lang="zh-CN" altLang="en-US" sz="1800">
                <a:solidFill>
                  <a:schemeClr val="bg2">
                    <a:lumMod val="50000"/>
                  </a:schemeClr>
                </a:solidFill>
                <a:latin typeface="仿宋" panose="02010609060101010101" charset="-122"/>
                <a:ea typeface="仿宋" panose="02010609060101010101" charset="-122"/>
                <a:cs typeface="仿宋" panose="02010609060101010101" charset="-122"/>
                <a:sym typeface="+mn-ea"/>
              </a:rPr>
              <a:t>指标评价模型在某一具体场景的</a:t>
            </a:r>
            <a:r>
              <a:rPr lang="zh-CN" altLang="en-US" sz="1800">
                <a:solidFill>
                  <a:schemeClr val="bg2">
                    <a:lumMod val="50000"/>
                  </a:schemeClr>
                </a:solidFill>
                <a:latin typeface="仿宋" panose="02010609060101010101" charset="-122"/>
                <a:ea typeface="仿宋" panose="02010609060101010101" charset="-122"/>
                <a:cs typeface="仿宋" panose="02010609060101010101" charset="-122"/>
                <a:sym typeface="+mn-ea"/>
              </a:rPr>
              <a:t>性能</a:t>
            </a:r>
            <a:endParaRPr lang="zh-CN" altLang="en-US" sz="1800">
              <a:solidFill>
                <a:schemeClr val="bg2">
                  <a:lumMod val="50000"/>
                </a:schemeClr>
              </a:solidFill>
              <a:latin typeface="仿宋" panose="02010609060101010101" charset="-122"/>
              <a:ea typeface="仿宋" panose="02010609060101010101" charset="-122"/>
              <a:cs typeface="仿宋" panose="02010609060101010101"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0" y="0"/>
            <a:ext cx="36000" cy="75882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173355" y="57150"/>
            <a:ext cx="4328795" cy="645160"/>
          </a:xfrm>
          <a:prstGeom prst="rect">
            <a:avLst/>
          </a:prstGeom>
          <a:noFill/>
        </p:spPr>
        <p:txBody>
          <a:bodyPr wrap="square" rtlCol="0">
            <a:spAutoFit/>
          </a:bodyPr>
          <a:p>
            <a:r>
              <a:rPr lang="en-US" altLang="zh-CN" sz="3600">
                <a:latin typeface="Tw Cen MT Condensed" panose="020B0606020104020203" charset="0"/>
                <a:ea typeface="华文中宋" panose="02010600040101010101" charset="-122"/>
                <a:cs typeface="Tw Cen MT Condensed" panose="020B0606020104020203" charset="0"/>
              </a:rPr>
              <a:t>TASK 1</a:t>
            </a:r>
            <a:r>
              <a:rPr lang="en-US" altLang="zh-CN" sz="3600">
                <a:latin typeface="Berlin Sans FB" panose="020E0602020502020306" charset="0"/>
                <a:ea typeface="华文中宋" panose="02010600040101010101" charset="-122"/>
                <a:cs typeface="Berlin Sans FB" panose="020E0602020502020306" charset="0"/>
              </a:rPr>
              <a:t> </a:t>
            </a:r>
            <a:r>
              <a:rPr lang="en-US" altLang="zh-CN" sz="3600">
                <a:latin typeface="Castellar" panose="020A0402060406010301" charset="0"/>
                <a:ea typeface="华文中宋" panose="02010600040101010101" charset="-122"/>
                <a:cs typeface="Castellar" panose="020A0402060406010301" charset="0"/>
              </a:rPr>
              <a:t> </a:t>
            </a:r>
            <a:r>
              <a:rPr lang="zh-CN" altLang="en-US" sz="3600">
                <a:latin typeface="华文中宋" panose="02010600040101010101" charset="-122"/>
                <a:ea typeface="华文中宋" panose="02010600040101010101" charset="-122"/>
              </a:rPr>
              <a:t>设计</a:t>
            </a:r>
            <a:r>
              <a:rPr lang="zh-CN" altLang="en-US" sz="3600">
                <a:latin typeface="华文中宋" panose="02010600040101010101" charset="-122"/>
                <a:ea typeface="华文中宋" panose="02010600040101010101" charset="-122"/>
              </a:rPr>
              <a:t>原子指标</a:t>
            </a:r>
            <a:endParaRPr lang="zh-CN" altLang="en-US" sz="3600">
              <a:latin typeface="Castellar" panose="020A0402060406010301" charset="0"/>
              <a:ea typeface="华文中宋" panose="02010600040101010101" charset="-122"/>
              <a:cs typeface="Castellar" panose="020A0402060406010301" charset="0"/>
            </a:endParaRPr>
          </a:p>
        </p:txBody>
      </p:sp>
      <p:sp>
        <p:nvSpPr>
          <p:cNvPr id="13" name="文本框 12"/>
          <p:cNvSpPr txBox="1"/>
          <p:nvPr/>
        </p:nvSpPr>
        <p:spPr>
          <a:xfrm>
            <a:off x="1230630" y="1625600"/>
            <a:ext cx="9919970" cy="3261360"/>
          </a:xfrm>
          <a:prstGeom prst="rect">
            <a:avLst/>
          </a:prstGeom>
          <a:noFill/>
        </p:spPr>
        <p:txBody>
          <a:bodyPr wrap="square" rtlCol="0" anchor="t">
            <a:spAutoFit/>
          </a:bodyPr>
          <a:p>
            <a:pPr indent="0" algn="l">
              <a:spcAft>
                <a:spcPts val="1200"/>
              </a:spcAft>
              <a:buClrTx/>
              <a:buSzTx/>
              <a:buFont typeface="Arial" panose="020B0604020202020204" pitchFamily="34" charset="0"/>
              <a:buNone/>
            </a:pPr>
            <a:r>
              <a:rPr lang="zh-CN" altLang="en-US" sz="4000" b="1">
                <a:solidFill>
                  <a:schemeClr val="accent6">
                    <a:lumMod val="75000"/>
                  </a:schemeClr>
                </a:solidFill>
                <a:latin typeface="华文中宋" panose="02010600040101010101" charset="-122"/>
                <a:ea typeface="华文中宋" panose="02010600040101010101" charset="-122"/>
                <a:cs typeface="华文中宋" panose="02010600040101010101" charset="-122"/>
                <a:sym typeface="+mn-ea"/>
              </a:rPr>
              <a:t>代码生成</a:t>
            </a:r>
            <a:r>
              <a:rPr lang="en-US" altLang="zh-CN" sz="3200">
                <a:latin typeface="华文中宋" panose="02010600040101010101" charset="-122"/>
                <a:ea typeface="华文中宋" panose="02010600040101010101" charset="-122"/>
                <a:cs typeface="华文中宋" panose="02010600040101010101" charset="-122"/>
                <a:sym typeface="+mn-ea"/>
              </a:rPr>
              <a:t> </a:t>
            </a:r>
            <a:endParaRPr lang="zh-CN" altLang="en-US" sz="3200">
              <a:latin typeface="华文中宋" panose="02010600040101010101" charset="-122"/>
              <a:ea typeface="华文中宋" panose="02010600040101010101" charset="-122"/>
              <a:cs typeface="华文中宋" panose="02010600040101010101" charset="-122"/>
              <a:sym typeface="+mn-ea"/>
            </a:endParaRPr>
          </a:p>
          <a:p>
            <a:pPr marL="800100" lvl="1" indent="-342900" algn="l">
              <a:spcAft>
                <a:spcPts val="1200"/>
              </a:spcAft>
              <a:buClrTx/>
              <a:buSzTx/>
              <a:buFont typeface="Arial" panose="020B0604020202020204" pitchFamily="34" charset="0"/>
              <a:buChar char="•"/>
            </a:pPr>
            <a:r>
              <a:rPr lang="zh-CN" altLang="en-US" sz="3600">
                <a:latin typeface="华文中宋" panose="02010600040101010101" charset="-122"/>
                <a:ea typeface="华文中宋" panose="02010600040101010101" charset="-122"/>
                <a:cs typeface="华文中宋" panose="02010600040101010101" charset="-122"/>
                <a:sym typeface="+mn-ea"/>
              </a:rPr>
              <a:t>正确性易判别</a:t>
            </a:r>
            <a:r>
              <a:rPr lang="zh-CN" altLang="en-US" sz="1800">
                <a:solidFill>
                  <a:schemeClr val="bg2">
                    <a:lumMod val="50000"/>
                  </a:schemeClr>
                </a:solidFill>
                <a:latin typeface="仿宋" panose="02010609060101010101" charset="-122"/>
                <a:ea typeface="仿宋" panose="02010609060101010101" charset="-122"/>
                <a:cs typeface="仿宋" panose="02010609060101010101" charset="-122"/>
                <a:sym typeface="+mn-ea"/>
              </a:rPr>
              <a:t> 利用评测网站可以很容易评测正确性</a:t>
            </a:r>
            <a:endParaRPr lang="zh-CN" altLang="en-US" sz="1800">
              <a:solidFill>
                <a:schemeClr val="bg2">
                  <a:lumMod val="50000"/>
                </a:schemeClr>
              </a:solidFill>
              <a:latin typeface="仿宋" panose="02010609060101010101" charset="-122"/>
              <a:ea typeface="仿宋" panose="02010609060101010101" charset="-122"/>
              <a:cs typeface="仿宋" panose="02010609060101010101" charset="-122"/>
              <a:sym typeface="+mn-ea"/>
            </a:endParaRPr>
          </a:p>
          <a:p>
            <a:pPr marL="800100" lvl="1" indent="-342900" algn="l">
              <a:spcAft>
                <a:spcPts val="1200"/>
              </a:spcAft>
              <a:buClrTx/>
              <a:buSzTx/>
              <a:buFont typeface="Arial" panose="020B0604020202020204" pitchFamily="34" charset="0"/>
              <a:buChar char="•"/>
            </a:pPr>
            <a:r>
              <a:rPr lang="zh-CN" altLang="en-US" sz="3600">
                <a:latin typeface="华文中宋" panose="02010600040101010101" charset="-122"/>
                <a:ea typeface="华文中宋" panose="02010600040101010101" charset="-122"/>
                <a:cs typeface="华文中宋" panose="02010600040101010101" charset="-122"/>
                <a:sym typeface="+mn-ea"/>
              </a:rPr>
              <a:t>与专业相关性大</a:t>
            </a:r>
            <a:r>
              <a:rPr lang="en-US" altLang="zh-CN" sz="3600">
                <a:latin typeface="华文中宋" panose="02010600040101010101" charset="-122"/>
                <a:ea typeface="华文中宋" panose="02010600040101010101" charset="-122"/>
                <a:cs typeface="华文中宋" panose="02010600040101010101" charset="-122"/>
                <a:sym typeface="+mn-ea"/>
              </a:rPr>
              <a:t> </a:t>
            </a:r>
            <a:r>
              <a:rPr lang="zh-CN" altLang="en-US" sz="1800">
                <a:solidFill>
                  <a:schemeClr val="bg2">
                    <a:lumMod val="50000"/>
                  </a:schemeClr>
                </a:solidFill>
                <a:latin typeface="仿宋" panose="02010609060101010101" charset="-122"/>
                <a:ea typeface="仿宋" panose="02010609060101010101" charset="-122"/>
                <a:cs typeface="仿宋" panose="02010609060101010101" charset="-122"/>
                <a:sym typeface="+mn-ea"/>
              </a:rPr>
              <a:t>利于我们构建数据集，也对未来使用有帮助</a:t>
            </a:r>
            <a:endParaRPr lang="zh-CN" altLang="en-US" sz="3200">
              <a:latin typeface="华文中宋" panose="02010600040101010101" charset="-122"/>
              <a:ea typeface="华文中宋" panose="02010600040101010101" charset="-122"/>
              <a:cs typeface="华文中宋" panose="02010600040101010101" charset="-122"/>
              <a:sym typeface="+mn-ea"/>
            </a:endParaRPr>
          </a:p>
          <a:p>
            <a:pPr marL="800100" lvl="1" indent="-342900" algn="l">
              <a:spcAft>
                <a:spcPts val="1200"/>
              </a:spcAft>
              <a:buClrTx/>
              <a:buSzTx/>
              <a:buFont typeface="Arial" panose="020B0604020202020204" pitchFamily="34" charset="0"/>
              <a:buChar char="•"/>
            </a:pPr>
            <a:r>
              <a:rPr lang="zh-CN" altLang="en-US" sz="3600">
                <a:latin typeface="华文中宋" panose="02010600040101010101" charset="-122"/>
                <a:ea typeface="华文中宋" panose="02010600040101010101" charset="-122"/>
                <a:cs typeface="华文中宋" panose="02010600040101010101" charset="-122"/>
                <a:sym typeface="+mn-ea"/>
              </a:rPr>
              <a:t>未来发展方向</a:t>
            </a:r>
            <a:r>
              <a:rPr lang="en-US" altLang="zh-CN" sz="3200">
                <a:latin typeface="华文中宋" panose="02010600040101010101" charset="-122"/>
                <a:ea typeface="华文中宋" panose="02010600040101010101" charset="-122"/>
                <a:cs typeface="华文中宋" panose="02010600040101010101" charset="-122"/>
                <a:sym typeface="+mn-ea"/>
              </a:rPr>
              <a:t>  </a:t>
            </a:r>
            <a:r>
              <a:rPr lang="zh-CN" altLang="en-US" sz="1800">
                <a:solidFill>
                  <a:schemeClr val="bg2">
                    <a:lumMod val="50000"/>
                  </a:schemeClr>
                </a:solidFill>
                <a:latin typeface="仿宋" panose="02010609060101010101" charset="-122"/>
                <a:ea typeface="仿宋" panose="02010609060101010101" charset="-122"/>
                <a:cs typeface="仿宋" panose="02010609060101010101" charset="-122"/>
                <a:sym typeface="+mn-ea"/>
              </a:rPr>
              <a:t>所有大模型都有相关功能，并且未来必定会成为研究重点</a:t>
            </a:r>
            <a:endParaRPr lang="zh-CN" altLang="en-US" sz="1800">
              <a:solidFill>
                <a:schemeClr val="bg2">
                  <a:lumMod val="50000"/>
                </a:schemeClr>
              </a:solidFill>
              <a:latin typeface="仿宋" panose="02010609060101010101" charset="-122"/>
              <a:ea typeface="仿宋" panose="02010609060101010101" charset="-122"/>
              <a:cs typeface="仿宋" panose="02010609060101010101" charset="-122"/>
              <a:sym typeface="+mn-ea"/>
            </a:endParaRPr>
          </a:p>
          <a:p>
            <a:pPr marL="342900" indent="-342900" algn="l">
              <a:spcAft>
                <a:spcPts val="1200"/>
              </a:spcAft>
              <a:buClrTx/>
              <a:buSzTx/>
              <a:buFont typeface="Arial" panose="020B0604020202020204" pitchFamily="34" charset="0"/>
              <a:buChar char="•"/>
            </a:pPr>
            <a:endParaRPr lang="zh-CN" altLang="en-US" sz="1800">
              <a:solidFill>
                <a:schemeClr val="bg2">
                  <a:lumMod val="50000"/>
                </a:schemeClr>
              </a:solidFill>
              <a:latin typeface="仿宋" panose="02010609060101010101" charset="-122"/>
              <a:ea typeface="仿宋" panose="02010609060101010101" charset="-122"/>
              <a:cs typeface="仿宋" panose="02010609060101010101"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0" y="0"/>
            <a:ext cx="36000" cy="75882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173355" y="57150"/>
            <a:ext cx="4328795" cy="645160"/>
          </a:xfrm>
          <a:prstGeom prst="rect">
            <a:avLst/>
          </a:prstGeom>
          <a:noFill/>
        </p:spPr>
        <p:txBody>
          <a:bodyPr wrap="square" rtlCol="0">
            <a:spAutoFit/>
          </a:bodyPr>
          <a:p>
            <a:r>
              <a:rPr lang="en-US" altLang="zh-CN" sz="3600">
                <a:latin typeface="Tw Cen MT Condensed" panose="020B0606020104020203" charset="0"/>
                <a:ea typeface="华文中宋" panose="02010600040101010101" charset="-122"/>
                <a:cs typeface="Tw Cen MT Condensed" panose="020B0606020104020203" charset="0"/>
              </a:rPr>
              <a:t>TASK 1</a:t>
            </a:r>
            <a:r>
              <a:rPr lang="en-US" altLang="zh-CN" sz="3600">
                <a:latin typeface="Berlin Sans FB" panose="020E0602020502020306" charset="0"/>
                <a:ea typeface="华文中宋" panose="02010600040101010101" charset="-122"/>
                <a:cs typeface="Berlin Sans FB" panose="020E0602020502020306" charset="0"/>
              </a:rPr>
              <a:t> </a:t>
            </a:r>
            <a:r>
              <a:rPr lang="en-US" altLang="zh-CN" sz="3600">
                <a:latin typeface="Castellar" panose="020A0402060406010301" charset="0"/>
                <a:ea typeface="华文中宋" panose="02010600040101010101" charset="-122"/>
                <a:cs typeface="Castellar" panose="020A0402060406010301" charset="0"/>
              </a:rPr>
              <a:t> </a:t>
            </a:r>
            <a:r>
              <a:rPr lang="zh-CN" altLang="en-US" sz="3600">
                <a:latin typeface="华文中宋" panose="02010600040101010101" charset="-122"/>
                <a:ea typeface="华文中宋" panose="02010600040101010101" charset="-122"/>
              </a:rPr>
              <a:t>设计</a:t>
            </a:r>
            <a:r>
              <a:rPr lang="zh-CN" altLang="en-US" sz="3600">
                <a:latin typeface="华文中宋" panose="02010600040101010101" charset="-122"/>
                <a:ea typeface="华文中宋" panose="02010600040101010101" charset="-122"/>
              </a:rPr>
              <a:t>原子指标</a:t>
            </a:r>
            <a:endParaRPr lang="zh-CN" altLang="en-US" sz="3600">
              <a:latin typeface="Castellar" panose="020A0402060406010301" charset="0"/>
              <a:ea typeface="华文中宋" panose="02010600040101010101" charset="-122"/>
              <a:cs typeface="Castellar" panose="020A0402060406010301" charset="0"/>
            </a:endParaRPr>
          </a:p>
        </p:txBody>
      </p:sp>
      <p:sp>
        <p:nvSpPr>
          <p:cNvPr id="4" name="文本框 3"/>
          <p:cNvSpPr txBox="1"/>
          <p:nvPr/>
        </p:nvSpPr>
        <p:spPr>
          <a:xfrm>
            <a:off x="939165" y="1875155"/>
            <a:ext cx="9853930" cy="3907790"/>
          </a:xfrm>
          <a:prstGeom prst="rect">
            <a:avLst/>
          </a:prstGeom>
          <a:noFill/>
        </p:spPr>
        <p:txBody>
          <a:bodyPr wrap="square" rtlCol="0" anchor="t">
            <a:spAutoFit/>
          </a:bodyPr>
          <a:p>
            <a:pPr indent="0">
              <a:buFont typeface="Arial" panose="020B0604020202020204" pitchFamily="34" charset="0"/>
              <a:buNone/>
            </a:pPr>
            <a:r>
              <a:rPr lang="zh-CN" altLang="en-US" sz="2800">
                <a:latin typeface="华文中宋" panose="02010600040101010101" charset="-122"/>
                <a:ea typeface="华文中宋" panose="02010600040101010101" charset="-122"/>
                <a:cs typeface="华文中宋" panose="02010600040101010101" charset="-122"/>
                <a:sym typeface="+mn-ea"/>
              </a:rPr>
              <a:t>鼓励自我修正</a:t>
            </a:r>
            <a:endParaRPr lang="zh-CN" altLang="en-US" sz="2800" b="1">
              <a:solidFill>
                <a:schemeClr val="tx1"/>
              </a:solidFill>
              <a:latin typeface="华文中宋" panose="02010600040101010101" charset="-122"/>
              <a:ea typeface="华文中宋" panose="02010600040101010101" charset="-122"/>
              <a:cs typeface="华文中宋" panose="02010600040101010101" charset="-122"/>
              <a:sym typeface="+mn-ea"/>
            </a:endParaRPr>
          </a:p>
          <a:p>
            <a:pPr indent="457200" algn="l">
              <a:buClrTx/>
              <a:buSzTx/>
              <a:buFont typeface="Arial" panose="020B0604020202020204" pitchFamily="34" charset="0"/>
              <a:buNone/>
            </a:pPr>
            <a:r>
              <a:rPr lang="zh-CN" altLang="en-US" sz="2400">
                <a:latin typeface="华文宋体" panose="02010600040101010101" charset="-122"/>
                <a:ea typeface="华文宋体" panose="02010600040101010101" charset="-122"/>
                <a:cs typeface="华文宋体" panose="02010600040101010101" charset="-122"/>
                <a:sym typeface="+mn-ea"/>
              </a:rPr>
              <a:t>能自我修正也是模型能力的一部分，</a:t>
            </a:r>
            <a:r>
              <a:rPr lang="zh-CN" altLang="en-US" sz="2400" b="1">
                <a:latin typeface="华文宋体" panose="02010600040101010101" charset="-122"/>
                <a:ea typeface="华文宋体" panose="02010600040101010101" charset="-122"/>
                <a:cs typeface="华文宋体" panose="02010600040101010101" charset="-122"/>
                <a:sym typeface="+mn-ea"/>
              </a:rPr>
              <a:t>但并没有调研到有对此的评测。</a:t>
            </a:r>
            <a:r>
              <a:rPr lang="zh-CN" altLang="en-US" sz="2400">
                <a:latin typeface="华文宋体" panose="02010600040101010101" charset="-122"/>
                <a:ea typeface="华文宋体" panose="02010600040101010101" charset="-122"/>
                <a:cs typeface="华文宋体" panose="02010600040101010101" charset="-122"/>
                <a:sym typeface="+mn-ea"/>
              </a:rPr>
              <a:t>给予了模型两次修正答案的</a:t>
            </a:r>
            <a:r>
              <a:rPr lang="zh-CN" altLang="en-US" sz="2400">
                <a:latin typeface="华文宋体" panose="02010600040101010101" charset="-122"/>
                <a:ea typeface="华文宋体" panose="02010600040101010101" charset="-122"/>
                <a:cs typeface="华文宋体" panose="02010600040101010101" charset="-122"/>
                <a:sym typeface="+mn-ea"/>
              </a:rPr>
              <a:t>机会，为维持公平性提示词进行了统一。</a:t>
            </a:r>
            <a:endParaRPr lang="zh-CN" altLang="en-US" sz="2400">
              <a:latin typeface="华文宋体" panose="02010600040101010101" charset="-122"/>
              <a:ea typeface="华文宋体" panose="02010600040101010101" charset="-122"/>
              <a:cs typeface="华文宋体" panose="02010600040101010101" charset="-122"/>
              <a:sym typeface="+mn-ea"/>
            </a:endParaRPr>
          </a:p>
          <a:p>
            <a:pPr indent="0" algn="l">
              <a:buClrTx/>
              <a:buSzTx/>
              <a:buFont typeface="Arial" panose="020B0604020202020204" pitchFamily="34" charset="0"/>
              <a:buNone/>
            </a:pPr>
            <a:r>
              <a:rPr lang="zh-CN" altLang="en-US" sz="2800">
                <a:latin typeface="华文中宋" panose="02010600040101010101" charset="-122"/>
                <a:ea typeface="华文中宋" panose="02010600040101010101" charset="-122"/>
                <a:cs typeface="华文中宋" panose="02010600040101010101" charset="-122"/>
                <a:sym typeface="+mn-ea"/>
              </a:rPr>
              <a:t>选择模型</a:t>
            </a:r>
            <a:endParaRPr lang="zh-CN" altLang="en-US" sz="2800">
              <a:latin typeface="华文中宋" panose="02010600040101010101" charset="-122"/>
              <a:ea typeface="华文中宋" panose="02010600040101010101" charset="-122"/>
              <a:cs typeface="华文中宋" panose="02010600040101010101" charset="-122"/>
              <a:sym typeface="+mn-ea"/>
            </a:endParaRPr>
          </a:p>
          <a:p>
            <a:pPr indent="457200" algn="l">
              <a:buClrTx/>
              <a:buSzTx/>
              <a:buFont typeface="Arial" panose="020B0604020202020204" pitchFamily="34" charset="0"/>
              <a:buNone/>
            </a:pPr>
            <a:r>
              <a:rPr lang="zh-CN" altLang="en-US" sz="2400">
                <a:latin typeface="华文宋体" panose="02010600040101010101" charset="-122"/>
                <a:ea typeface="华文宋体" panose="02010600040101010101" charset="-122"/>
                <a:cs typeface="华文宋体" panose="02010600040101010101" charset="-122"/>
                <a:sym typeface="+mn-ea"/>
              </a:rPr>
              <a:t>选择ChatGPT-o3-mini-high、DeepSeek</a:t>
            </a:r>
            <a:r>
              <a:rPr lang="en-US" altLang="zh-CN" sz="2400">
                <a:latin typeface="华文宋体" panose="02010600040101010101" charset="-122"/>
                <a:ea typeface="华文宋体" panose="02010600040101010101" charset="-122"/>
                <a:cs typeface="华文宋体" panose="02010600040101010101" charset="-122"/>
                <a:sym typeface="+mn-ea"/>
              </a:rPr>
              <a:t>-</a:t>
            </a:r>
            <a:r>
              <a:rPr lang="zh-CN" altLang="en-US" sz="2400">
                <a:latin typeface="华文宋体" panose="02010600040101010101" charset="-122"/>
                <a:ea typeface="华文宋体" panose="02010600040101010101" charset="-122"/>
                <a:cs typeface="华文宋体" panose="02010600040101010101" charset="-122"/>
                <a:sym typeface="+mn-ea"/>
              </a:rPr>
              <a:t>R1、kimi k1.5长思考、doubao深度思考四种模型。</a:t>
            </a:r>
            <a:endParaRPr lang="zh-CN" altLang="en-US" sz="2400">
              <a:latin typeface="华文宋体" panose="02010600040101010101" charset="-122"/>
              <a:ea typeface="华文宋体" panose="02010600040101010101" charset="-122"/>
              <a:cs typeface="华文宋体" panose="02010600040101010101" charset="-122"/>
              <a:sym typeface="+mn-ea"/>
            </a:endParaRPr>
          </a:p>
          <a:p>
            <a:pPr indent="457200" algn="l">
              <a:buClrTx/>
              <a:buSzTx/>
              <a:buFont typeface="Arial" panose="020B0604020202020204" pitchFamily="34" charset="0"/>
              <a:buNone/>
            </a:pPr>
            <a:r>
              <a:rPr lang="zh-CN" altLang="en-US" sz="2400">
                <a:latin typeface="华文宋体" panose="02010600040101010101" charset="-122"/>
                <a:ea typeface="华文宋体" panose="02010600040101010101" charset="-122"/>
                <a:cs typeface="华文宋体" panose="02010600040101010101" charset="-122"/>
                <a:sym typeface="+mn-ea"/>
              </a:rPr>
              <a:t>其中</a:t>
            </a:r>
            <a:r>
              <a:rPr lang="zh-CN" altLang="en-US" sz="2400">
                <a:latin typeface="华文宋体" panose="02010600040101010101" charset="-122"/>
                <a:ea typeface="华文宋体" panose="02010600040101010101" charset="-122"/>
                <a:cs typeface="华文宋体" panose="02010600040101010101" charset="-122"/>
                <a:sym typeface="+mn-ea"/>
              </a:rPr>
              <a:t>DeepSeek</a:t>
            </a:r>
            <a:r>
              <a:rPr lang="en-US" altLang="zh-CN" sz="2400">
                <a:latin typeface="华文宋体" panose="02010600040101010101" charset="-122"/>
                <a:ea typeface="华文宋体" panose="02010600040101010101" charset="-122"/>
                <a:cs typeface="华文宋体" panose="02010600040101010101" charset="-122"/>
                <a:sym typeface="+mn-ea"/>
              </a:rPr>
              <a:t>-</a:t>
            </a:r>
            <a:r>
              <a:rPr lang="zh-CN" altLang="en-US" sz="2400">
                <a:latin typeface="华文宋体" panose="02010600040101010101" charset="-122"/>
                <a:ea typeface="华文宋体" panose="02010600040101010101" charset="-122"/>
                <a:cs typeface="华文宋体" panose="02010600040101010101" charset="-122"/>
                <a:sym typeface="+mn-ea"/>
              </a:rPr>
              <a:t>R1由于容易服务器繁忙</a:t>
            </a:r>
            <a:r>
              <a:rPr lang="zh-CN" altLang="en-US" sz="2400">
                <a:solidFill>
                  <a:srgbClr val="FF0000"/>
                </a:solidFill>
                <a:latin typeface="华文宋体" panose="02010600040101010101" charset="-122"/>
                <a:ea typeface="华文宋体" panose="02010600040101010101" charset="-122"/>
                <a:cs typeface="华文宋体" panose="02010600040101010101" charset="-122"/>
                <a:sym typeface="+mn-ea"/>
              </a:rPr>
              <a:t>斥资</a:t>
            </a:r>
            <a:r>
              <a:rPr lang="en-US" altLang="zh-CN" sz="2400">
                <a:solidFill>
                  <a:srgbClr val="FF0000"/>
                </a:solidFill>
                <a:latin typeface="华文宋体" panose="02010600040101010101" charset="-122"/>
                <a:ea typeface="华文宋体" panose="02010600040101010101" charset="-122"/>
                <a:cs typeface="华文宋体" panose="02010600040101010101" charset="-122"/>
                <a:sym typeface="+mn-ea"/>
              </a:rPr>
              <a:t>20</a:t>
            </a:r>
            <a:r>
              <a:rPr lang="zh-CN" altLang="en-US" sz="2400">
                <a:latin typeface="华文宋体" panose="02010600040101010101" charset="-122"/>
                <a:ea typeface="华文宋体" panose="02010600040101010101" charset="-122"/>
                <a:cs typeface="华文宋体" panose="02010600040101010101" charset="-122"/>
                <a:sym typeface="+mn-ea"/>
              </a:rPr>
              <a:t>买了个</a:t>
            </a:r>
            <a:r>
              <a:rPr lang="en-US" altLang="zh-CN" sz="2400">
                <a:latin typeface="华文宋体" panose="02010600040101010101" charset="-122"/>
                <a:ea typeface="华文宋体" panose="02010600040101010101" charset="-122"/>
                <a:cs typeface="华文宋体" panose="02010600040101010101" charset="-122"/>
                <a:sym typeface="+mn-ea"/>
              </a:rPr>
              <a:t>API</a:t>
            </a:r>
            <a:r>
              <a:rPr lang="zh-CN" altLang="en-US" sz="2400">
                <a:latin typeface="华文宋体" panose="02010600040101010101" charset="-122"/>
                <a:ea typeface="华文宋体" panose="02010600040101010101" charset="-122"/>
                <a:cs typeface="华文宋体" panose="02010600040101010101" charset="-122"/>
                <a:sym typeface="+mn-ea"/>
              </a:rPr>
              <a:t>使用，</a:t>
            </a:r>
            <a:r>
              <a:rPr lang="en-US" altLang="zh-CN" sz="2400">
                <a:latin typeface="华文宋体" panose="02010600040101010101" charset="-122"/>
                <a:ea typeface="华文宋体" panose="02010600040101010101" charset="-122"/>
                <a:cs typeface="华文宋体" panose="02010600040101010101" charset="-122"/>
                <a:sym typeface="+mn-ea"/>
              </a:rPr>
              <a:t>kimi</a:t>
            </a:r>
            <a:r>
              <a:rPr lang="zh-CN" altLang="en-US" sz="2400">
                <a:latin typeface="华文宋体" panose="02010600040101010101" charset="-122"/>
                <a:ea typeface="华文宋体" panose="02010600040101010101" charset="-122"/>
                <a:cs typeface="华文宋体" panose="02010600040101010101" charset="-122"/>
                <a:sym typeface="+mn-ea"/>
              </a:rPr>
              <a:t>和</a:t>
            </a:r>
            <a:r>
              <a:rPr lang="en-US" altLang="zh-CN" sz="2400">
                <a:latin typeface="华文宋体" panose="02010600040101010101" charset="-122"/>
                <a:ea typeface="华文宋体" panose="02010600040101010101" charset="-122"/>
                <a:cs typeface="华文宋体" panose="02010600040101010101" charset="-122"/>
                <a:sym typeface="+mn-ea"/>
              </a:rPr>
              <a:t>doubao</a:t>
            </a:r>
            <a:r>
              <a:rPr lang="zh-CN" altLang="en-US" sz="2400">
                <a:latin typeface="华文宋体" panose="02010600040101010101" charset="-122"/>
                <a:ea typeface="华文宋体" panose="02010600040101010101" charset="-122"/>
                <a:cs typeface="华文宋体" panose="02010600040101010101" charset="-122"/>
                <a:sym typeface="+mn-ea"/>
              </a:rPr>
              <a:t>开启长思考后在</a:t>
            </a:r>
            <a:r>
              <a:rPr lang="zh-CN" altLang="en-US" sz="2400">
                <a:latin typeface="华文宋体" panose="02010600040101010101" charset="-122"/>
                <a:ea typeface="华文宋体" panose="02010600040101010101" charset="-122"/>
                <a:cs typeface="华文宋体" panose="02010600040101010101" charset="-122"/>
                <a:sym typeface="+mn-ea"/>
              </a:rPr>
              <a:t>部分数据集由于思考时间过长，内容量太大会导致页面卡死不再生成，</a:t>
            </a:r>
            <a:r>
              <a:rPr lang="zh-CN" altLang="en-US" sz="2400" b="1">
                <a:latin typeface="华文宋体" panose="02010600040101010101" charset="-122"/>
                <a:ea typeface="华文宋体" panose="02010600040101010101" charset="-122"/>
                <a:cs typeface="华文宋体" panose="02010600040101010101" charset="-122"/>
                <a:sym typeface="+mn-ea"/>
              </a:rPr>
              <a:t>当这种情况发生时会选择关闭深度思考</a:t>
            </a:r>
            <a:r>
              <a:rPr lang="zh-CN" altLang="en-US" sz="2400">
                <a:latin typeface="华文宋体" panose="02010600040101010101" charset="-122"/>
                <a:ea typeface="华文宋体" panose="02010600040101010101" charset="-122"/>
                <a:cs typeface="华文宋体" panose="02010600040101010101" charset="-122"/>
                <a:sym typeface="+mn-ea"/>
              </a:rPr>
              <a:t>。</a:t>
            </a:r>
            <a:endParaRPr lang="zh-CN" altLang="en-US" sz="2400">
              <a:latin typeface="华文宋体" panose="02010600040101010101" charset="-122"/>
              <a:ea typeface="华文宋体" panose="02010600040101010101" charset="-122"/>
              <a:cs typeface="华文宋体" panose="02010600040101010101" charset="-122"/>
              <a:sym typeface="+mn-ea"/>
            </a:endParaRPr>
          </a:p>
          <a:p>
            <a:pPr indent="457200" algn="l">
              <a:buClrTx/>
              <a:buSzTx/>
              <a:buFont typeface="Arial" panose="020B0604020202020204" pitchFamily="34" charset="0"/>
              <a:buNone/>
            </a:pPr>
            <a:endParaRPr lang="zh-CN" altLang="en-US" sz="2400">
              <a:latin typeface="华文宋体" panose="02010600040101010101" charset="-122"/>
              <a:ea typeface="华文宋体" panose="02010600040101010101" charset="-122"/>
              <a:cs typeface="华文宋体" panose="02010600040101010101" charset="-122"/>
              <a:sym typeface="+mn-ea"/>
            </a:endParaRPr>
          </a:p>
        </p:txBody>
      </p:sp>
      <p:sp>
        <p:nvSpPr>
          <p:cNvPr id="20" name="文本框 19"/>
          <p:cNvSpPr txBox="1"/>
          <p:nvPr/>
        </p:nvSpPr>
        <p:spPr>
          <a:xfrm>
            <a:off x="939165" y="5958840"/>
            <a:ext cx="9611995" cy="645160"/>
          </a:xfrm>
          <a:prstGeom prst="rect">
            <a:avLst/>
          </a:prstGeom>
          <a:noFill/>
        </p:spPr>
        <p:txBody>
          <a:bodyPr wrap="square" rtlCol="0">
            <a:spAutoFit/>
          </a:bodyPr>
          <a:p>
            <a:r>
              <a:rPr lang="zh-CN" altLang="en-US">
                <a:solidFill>
                  <a:schemeClr val="bg2">
                    <a:lumMod val="50000"/>
                  </a:schemeClr>
                </a:solidFill>
                <a:latin typeface="仿宋" panose="02010609060101010101" charset="-122"/>
                <a:ea typeface="仿宋" panose="02010609060101010101" charset="-122"/>
                <a:cs typeface="仿宋" panose="02010609060101010101" charset="-122"/>
                <a:sym typeface="+mn-ea"/>
              </a:rPr>
              <a:t>*</a:t>
            </a:r>
            <a:r>
              <a:rPr lang="en-US" altLang="zh-CN">
                <a:solidFill>
                  <a:schemeClr val="bg2">
                    <a:lumMod val="50000"/>
                  </a:schemeClr>
                </a:solidFill>
                <a:latin typeface="仿宋" panose="02010609060101010101" charset="-122"/>
                <a:ea typeface="仿宋" panose="02010609060101010101" charset="-122"/>
                <a:cs typeface="仿宋" panose="02010609060101010101" charset="-122"/>
                <a:sym typeface="+mn-ea"/>
              </a:rPr>
              <a:t> </a:t>
            </a:r>
            <a:r>
              <a:rPr lang="zh-CN" altLang="en-US">
                <a:solidFill>
                  <a:schemeClr val="bg2">
                    <a:lumMod val="50000"/>
                  </a:schemeClr>
                </a:solidFill>
                <a:latin typeface="仿宋" panose="02010609060101010101" charset="-122"/>
                <a:ea typeface="仿宋" panose="02010609060101010101" charset="-122"/>
                <a:cs typeface="仿宋" panose="02010609060101010101" charset="-122"/>
              </a:rPr>
              <a:t>后续默认将</a:t>
            </a:r>
            <a:r>
              <a:rPr lang="zh-CN" altLang="en-US">
                <a:solidFill>
                  <a:schemeClr val="bg2">
                    <a:lumMod val="50000"/>
                  </a:schemeClr>
                </a:solidFill>
                <a:latin typeface="仿宋" panose="02010609060101010101" charset="-122"/>
                <a:ea typeface="仿宋" panose="02010609060101010101" charset="-122"/>
                <a:cs typeface="仿宋" panose="02010609060101010101" charset="-122"/>
                <a:sym typeface="+mn-ea"/>
              </a:rPr>
              <a:t>ChatGPT-o3-mini-high称为ChatGPT，DeepSeek-R1称为DeepSeek，kimi k1.5称为kimi，doubao深度思考称为doubao。</a:t>
            </a:r>
            <a:endParaRPr lang="zh-CN" altLang="en-US">
              <a:solidFill>
                <a:schemeClr val="bg2">
                  <a:lumMod val="50000"/>
                </a:schemeClr>
              </a:solidFill>
              <a:latin typeface="仿宋" panose="02010609060101010101" charset="-122"/>
              <a:ea typeface="仿宋" panose="02010609060101010101" charset="-122"/>
              <a:cs typeface="仿宋" panose="02010609060101010101"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0" y="0"/>
            <a:ext cx="36000" cy="75882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173355" y="57150"/>
            <a:ext cx="4009390" cy="645160"/>
          </a:xfrm>
          <a:prstGeom prst="rect">
            <a:avLst/>
          </a:prstGeom>
          <a:noFill/>
        </p:spPr>
        <p:txBody>
          <a:bodyPr wrap="square" rtlCol="0">
            <a:spAutoFit/>
          </a:bodyPr>
          <a:p>
            <a:r>
              <a:rPr lang="en-US" altLang="zh-CN" sz="3600">
                <a:latin typeface="Tw Cen MT Condensed" panose="020B0606020104020203" charset="0"/>
                <a:ea typeface="华文中宋" panose="02010600040101010101" charset="-122"/>
                <a:cs typeface="Tw Cen MT Condensed" panose="020B0606020104020203" charset="0"/>
                <a:sym typeface="+mn-ea"/>
              </a:rPr>
              <a:t>TASK 1</a:t>
            </a:r>
            <a:r>
              <a:rPr lang="en-US" altLang="zh-CN" sz="3600">
                <a:latin typeface="Berlin Sans FB" panose="020E0602020502020306" charset="0"/>
                <a:ea typeface="华文中宋" panose="02010600040101010101" charset="-122"/>
                <a:cs typeface="Berlin Sans FB" panose="020E0602020502020306" charset="0"/>
                <a:sym typeface="+mn-ea"/>
              </a:rPr>
              <a:t> </a:t>
            </a:r>
            <a:r>
              <a:rPr lang="en-US" altLang="zh-CN" sz="3600">
                <a:latin typeface="Castellar" panose="020A0402060406010301" charset="0"/>
                <a:ea typeface="华文中宋" panose="02010600040101010101" charset="-122"/>
                <a:cs typeface="Castellar" panose="020A0402060406010301" charset="0"/>
                <a:sym typeface="+mn-ea"/>
              </a:rPr>
              <a:t> </a:t>
            </a:r>
            <a:r>
              <a:rPr lang="zh-CN" altLang="en-US" sz="3600">
                <a:latin typeface="Castellar" panose="020A0402060406010301" charset="0"/>
                <a:ea typeface="华文中宋" panose="02010600040101010101" charset="-122"/>
                <a:cs typeface="Castellar" panose="020A0402060406010301" charset="0"/>
                <a:sym typeface="+mn-ea"/>
              </a:rPr>
              <a:t>构建数据集</a:t>
            </a:r>
            <a:endParaRPr lang="zh-CN" altLang="en-US" sz="3600">
              <a:latin typeface="华文中宋" panose="02010600040101010101" charset="-122"/>
              <a:ea typeface="华文中宋" panose="02010600040101010101" charset="-122"/>
            </a:endParaRPr>
          </a:p>
        </p:txBody>
      </p:sp>
      <p:sp>
        <p:nvSpPr>
          <p:cNvPr id="20" name="文本框 19"/>
          <p:cNvSpPr txBox="1"/>
          <p:nvPr/>
        </p:nvSpPr>
        <p:spPr>
          <a:xfrm>
            <a:off x="804545" y="6151880"/>
            <a:ext cx="8171180" cy="368300"/>
          </a:xfrm>
          <a:prstGeom prst="rect">
            <a:avLst/>
          </a:prstGeom>
          <a:noFill/>
        </p:spPr>
        <p:txBody>
          <a:bodyPr wrap="square" rtlCol="0">
            <a:spAutoFit/>
          </a:bodyPr>
          <a:p>
            <a:r>
              <a:rPr lang="zh-CN" altLang="en-US">
                <a:solidFill>
                  <a:schemeClr val="bg2">
                    <a:lumMod val="50000"/>
                  </a:schemeClr>
                </a:solidFill>
                <a:latin typeface="仿宋" panose="02010609060101010101" charset="-122"/>
                <a:ea typeface="仿宋" panose="02010609060101010101" charset="-122"/>
                <a:cs typeface="仿宋" panose="02010609060101010101" charset="-122"/>
                <a:sym typeface="+mn-ea"/>
              </a:rPr>
              <a:t>*</a:t>
            </a:r>
            <a:r>
              <a:rPr lang="en-US" altLang="zh-CN">
                <a:solidFill>
                  <a:schemeClr val="bg2">
                    <a:lumMod val="50000"/>
                  </a:schemeClr>
                </a:solidFill>
                <a:latin typeface="仿宋" panose="02010609060101010101" charset="-122"/>
                <a:ea typeface="仿宋" panose="02010609060101010101" charset="-122"/>
                <a:cs typeface="仿宋" panose="02010609060101010101" charset="-122"/>
                <a:sym typeface="+mn-ea"/>
              </a:rPr>
              <a:t> </a:t>
            </a:r>
            <a:r>
              <a:rPr lang="en-US" altLang="zh-CN">
                <a:solidFill>
                  <a:schemeClr val="bg2">
                    <a:lumMod val="50000"/>
                  </a:schemeClr>
                </a:solidFill>
                <a:latin typeface="仿宋" panose="02010609060101010101" charset="-122"/>
                <a:ea typeface="仿宋" panose="02010609060101010101" charset="-122"/>
                <a:cs typeface="仿宋" panose="02010609060101010101" charset="-122"/>
              </a:rPr>
              <a:t>https://huggingface.co/datasets/google-research-datasets/mbp</a:t>
            </a:r>
            <a:r>
              <a:rPr lang="en-US" altLang="zh-CN">
                <a:solidFill>
                  <a:schemeClr val="bg2">
                    <a:lumMod val="50000"/>
                  </a:schemeClr>
                </a:solidFill>
                <a:latin typeface="仿宋" panose="02010609060101010101" charset="-122"/>
                <a:ea typeface="仿宋" panose="02010609060101010101" charset="-122"/>
                <a:cs typeface="仿宋" panose="02010609060101010101" charset="-122"/>
              </a:rPr>
              <a:t>p</a:t>
            </a:r>
            <a:endParaRPr lang="en-US" altLang="zh-CN">
              <a:solidFill>
                <a:schemeClr val="bg2">
                  <a:lumMod val="50000"/>
                </a:schemeClr>
              </a:solidFill>
              <a:latin typeface="仿宋" panose="02010609060101010101" charset="-122"/>
              <a:ea typeface="仿宋" panose="02010609060101010101" charset="-122"/>
              <a:cs typeface="仿宋" panose="02010609060101010101" charset="-122"/>
            </a:endParaRPr>
          </a:p>
        </p:txBody>
      </p:sp>
      <p:sp>
        <p:nvSpPr>
          <p:cNvPr id="13" name="文本框 12"/>
          <p:cNvSpPr txBox="1"/>
          <p:nvPr/>
        </p:nvSpPr>
        <p:spPr>
          <a:xfrm>
            <a:off x="494030" y="1369060"/>
            <a:ext cx="4864100" cy="521970"/>
          </a:xfrm>
          <a:prstGeom prst="rect">
            <a:avLst/>
          </a:prstGeom>
          <a:noFill/>
        </p:spPr>
        <p:txBody>
          <a:bodyPr wrap="square" rtlCol="0" anchor="t">
            <a:spAutoFit/>
          </a:bodyPr>
          <a:p>
            <a:r>
              <a:rPr lang="zh-CN" altLang="en-US" sz="2800" b="1">
                <a:solidFill>
                  <a:schemeClr val="accent4">
                    <a:lumMod val="60000"/>
                    <a:lumOff val="40000"/>
                  </a:schemeClr>
                </a:solidFill>
                <a:latin typeface="+mj-ea"/>
                <a:ea typeface="+mj-ea"/>
                <a:cs typeface="华文中宋" panose="02010600040101010101" charset="-122"/>
                <a:sym typeface="+mn-ea"/>
              </a:rPr>
              <a:t>日常使用数据集</a:t>
            </a:r>
            <a:endParaRPr lang="zh-CN" altLang="en-US" sz="2800" b="1">
              <a:solidFill>
                <a:schemeClr val="accent4">
                  <a:lumMod val="60000"/>
                  <a:lumOff val="40000"/>
                </a:schemeClr>
              </a:solidFill>
              <a:latin typeface="+mj-ea"/>
              <a:ea typeface="+mj-ea"/>
              <a:cs typeface="华文中宋" panose="02010600040101010101" charset="-122"/>
              <a:sym typeface="+mn-ea"/>
            </a:endParaRPr>
          </a:p>
        </p:txBody>
      </p:sp>
      <p:sp>
        <p:nvSpPr>
          <p:cNvPr id="4" name="文本框 3"/>
          <p:cNvSpPr txBox="1"/>
          <p:nvPr/>
        </p:nvSpPr>
        <p:spPr>
          <a:xfrm>
            <a:off x="990600" y="1891030"/>
            <a:ext cx="10173970" cy="3230245"/>
          </a:xfrm>
          <a:prstGeom prst="rect">
            <a:avLst/>
          </a:prstGeom>
          <a:noFill/>
        </p:spPr>
        <p:txBody>
          <a:bodyPr wrap="square" rtlCol="0" anchor="t">
            <a:spAutoFit/>
          </a:bodyPr>
          <a:p>
            <a:pPr indent="0">
              <a:buFont typeface="Arial" panose="020B0604020202020204" pitchFamily="34" charset="0"/>
              <a:buNone/>
            </a:pPr>
            <a:r>
              <a:rPr lang="zh-CN" altLang="en-US" sz="2800" b="1">
                <a:solidFill>
                  <a:schemeClr val="tx1"/>
                </a:solidFill>
                <a:latin typeface="华文中宋" panose="02010600040101010101" charset="-122"/>
                <a:ea typeface="华文中宋" panose="02010600040101010101" charset="-122"/>
                <a:cs typeface="华文中宋" panose="02010600040101010101" charset="-122"/>
                <a:sym typeface="+mn-ea"/>
              </a:rPr>
              <a:t>数据集介绍</a:t>
            </a:r>
            <a:endParaRPr lang="zh-CN" altLang="en-US" sz="2800" b="1">
              <a:solidFill>
                <a:schemeClr val="tx1"/>
              </a:solidFill>
              <a:latin typeface="华文中宋" panose="02010600040101010101" charset="-122"/>
              <a:ea typeface="华文中宋" panose="02010600040101010101" charset="-122"/>
              <a:cs typeface="华文中宋" panose="02010600040101010101" charset="-122"/>
              <a:sym typeface="+mn-ea"/>
            </a:endParaRPr>
          </a:p>
          <a:p>
            <a:pPr indent="457200"/>
            <a:r>
              <a:rPr lang="zh-CN" altLang="en-US" sz="2400">
                <a:latin typeface="华文宋体" panose="02010600040101010101" charset="-122"/>
                <a:ea typeface="华文宋体" panose="02010600040101010101" charset="-122"/>
                <a:cs typeface="华文宋体" panose="02010600040101010101" charset="-122"/>
                <a:sym typeface="+mn-ea"/>
              </a:rPr>
              <a:t>提问完成如</a:t>
            </a:r>
            <a:r>
              <a:rPr lang="en-US" altLang="zh-CN" sz="2400">
                <a:solidFill>
                  <a:schemeClr val="bg1">
                    <a:lumMod val="50000"/>
                  </a:schemeClr>
                </a:solidFill>
                <a:latin typeface="华文宋体" panose="02010600040101010101" charset="-122"/>
                <a:ea typeface="华文宋体" panose="02010600040101010101" charset="-122"/>
                <a:cs typeface="华文宋体" panose="02010600040101010101" charset="-122"/>
                <a:sym typeface="+mn-ea"/>
              </a:rPr>
              <a:t>“</a:t>
            </a:r>
            <a:r>
              <a:rPr lang="zh-CN" altLang="en-US" sz="2400">
                <a:solidFill>
                  <a:schemeClr val="bg1">
                    <a:lumMod val="50000"/>
                  </a:schemeClr>
                </a:solidFill>
                <a:latin typeface="华文宋体" panose="02010600040101010101" charset="-122"/>
                <a:ea typeface="华文宋体" panose="02010600040101010101" charset="-122"/>
                <a:cs typeface="华文宋体" panose="02010600040101010101" charset="-122"/>
                <a:sym typeface="+mn-ea"/>
              </a:rPr>
              <a:t>写一个</a:t>
            </a:r>
            <a:r>
              <a:rPr lang="en-US" altLang="zh-CN" sz="2400">
                <a:solidFill>
                  <a:schemeClr val="bg1">
                    <a:lumMod val="50000"/>
                  </a:schemeClr>
                </a:solidFill>
                <a:latin typeface="华文宋体" panose="02010600040101010101" charset="-122"/>
                <a:ea typeface="华文宋体" panose="02010600040101010101" charset="-122"/>
                <a:cs typeface="华文宋体" panose="02010600040101010101" charset="-122"/>
                <a:sym typeface="+mn-ea"/>
              </a:rPr>
              <a:t>python</a:t>
            </a:r>
            <a:r>
              <a:rPr lang="zh-CN" altLang="en-US" sz="2400">
                <a:solidFill>
                  <a:schemeClr val="bg1">
                    <a:lumMod val="50000"/>
                  </a:schemeClr>
                </a:solidFill>
                <a:latin typeface="华文宋体" panose="02010600040101010101" charset="-122"/>
                <a:ea typeface="华文宋体" panose="02010600040101010101" charset="-122"/>
                <a:cs typeface="华文宋体" panose="02010600040101010101" charset="-122"/>
                <a:sym typeface="+mn-ea"/>
              </a:rPr>
              <a:t>程序，读取图片并将其中所有</a:t>
            </a:r>
            <a:r>
              <a:rPr lang="en-US" altLang="zh-CN" sz="2400">
                <a:solidFill>
                  <a:schemeClr val="bg1">
                    <a:lumMod val="50000"/>
                  </a:schemeClr>
                </a:solidFill>
                <a:latin typeface="华文宋体" panose="02010600040101010101" charset="-122"/>
                <a:ea typeface="华文宋体" panose="02010600040101010101" charset="-122"/>
                <a:cs typeface="华文宋体" panose="02010600040101010101" charset="-122"/>
                <a:sym typeface="+mn-ea"/>
              </a:rPr>
              <a:t>rgb</a:t>
            </a:r>
            <a:r>
              <a:rPr lang="zh-CN" altLang="en-US" sz="2400">
                <a:solidFill>
                  <a:schemeClr val="bg1">
                    <a:lumMod val="50000"/>
                  </a:schemeClr>
                </a:solidFill>
                <a:latin typeface="华文宋体" panose="02010600040101010101" charset="-122"/>
                <a:ea typeface="华文宋体" panose="02010600040101010101" charset="-122"/>
                <a:cs typeface="华文宋体" panose="02010600040101010101" charset="-122"/>
                <a:sym typeface="+mn-ea"/>
              </a:rPr>
              <a:t>值处于</a:t>
            </a:r>
            <a:r>
              <a:rPr lang="en-US" altLang="zh-CN" sz="2400">
                <a:solidFill>
                  <a:schemeClr val="bg1">
                    <a:lumMod val="50000"/>
                  </a:schemeClr>
                </a:solidFill>
                <a:latin typeface="华文宋体" panose="02010600040101010101" charset="-122"/>
                <a:ea typeface="华文宋体" panose="02010600040101010101" charset="-122"/>
                <a:cs typeface="华文宋体" panose="02010600040101010101" charset="-122"/>
                <a:sym typeface="+mn-ea"/>
              </a:rPr>
              <a:t>(220,220,220)</a:t>
            </a:r>
            <a:r>
              <a:rPr lang="zh-CN" altLang="en-US" sz="2400">
                <a:solidFill>
                  <a:schemeClr val="bg1">
                    <a:lumMod val="50000"/>
                  </a:schemeClr>
                </a:solidFill>
                <a:latin typeface="华文宋体" panose="02010600040101010101" charset="-122"/>
                <a:ea typeface="华文宋体" panose="02010600040101010101" charset="-122"/>
                <a:cs typeface="华文宋体" panose="02010600040101010101" charset="-122"/>
                <a:sym typeface="+mn-ea"/>
              </a:rPr>
              <a:t>到</a:t>
            </a:r>
            <a:r>
              <a:rPr lang="en-US" altLang="zh-CN" sz="2400">
                <a:solidFill>
                  <a:schemeClr val="bg1">
                    <a:lumMod val="50000"/>
                  </a:schemeClr>
                </a:solidFill>
                <a:latin typeface="华文宋体" panose="02010600040101010101" charset="-122"/>
                <a:ea typeface="华文宋体" panose="02010600040101010101" charset="-122"/>
                <a:cs typeface="华文宋体" panose="02010600040101010101" charset="-122"/>
                <a:sym typeface="+mn-ea"/>
              </a:rPr>
              <a:t>(255,255,255)</a:t>
            </a:r>
            <a:r>
              <a:rPr lang="zh-CN" altLang="en-US" sz="2400">
                <a:solidFill>
                  <a:schemeClr val="bg1">
                    <a:lumMod val="50000"/>
                  </a:schemeClr>
                </a:solidFill>
                <a:latin typeface="华文宋体" panose="02010600040101010101" charset="-122"/>
                <a:ea typeface="华文宋体" panose="02010600040101010101" charset="-122"/>
                <a:cs typeface="华文宋体" panose="02010600040101010101" charset="-122"/>
                <a:sym typeface="+mn-ea"/>
              </a:rPr>
              <a:t>的颜色替换成透明色</a:t>
            </a:r>
            <a:r>
              <a:rPr lang="en-US" altLang="zh-CN" sz="2400">
                <a:solidFill>
                  <a:schemeClr val="bg2">
                    <a:lumMod val="50000"/>
                  </a:schemeClr>
                </a:solidFill>
                <a:latin typeface="华文宋体" panose="02010600040101010101" charset="-122"/>
                <a:ea typeface="华文宋体" panose="02010600040101010101" charset="-122"/>
                <a:cs typeface="华文宋体" panose="02010600040101010101" charset="-122"/>
                <a:sym typeface="+mn-ea"/>
              </a:rPr>
              <a:t>”</a:t>
            </a:r>
            <a:r>
              <a:rPr lang="zh-CN" altLang="en-US" sz="2400">
                <a:latin typeface="华文宋体" panose="02010600040101010101" charset="-122"/>
                <a:ea typeface="华文宋体" panose="02010600040101010101" charset="-122"/>
                <a:cs typeface="华文宋体" panose="02010600040101010101" charset="-122"/>
                <a:sym typeface="+mn-ea"/>
              </a:rPr>
              <a:t>的需要少量相关知识即可上手的代码</a:t>
            </a:r>
            <a:r>
              <a:rPr lang="zh-CN" altLang="en-US" sz="2400">
                <a:latin typeface="华文宋体" panose="02010600040101010101" charset="-122"/>
                <a:ea typeface="华文宋体" panose="02010600040101010101" charset="-122"/>
                <a:cs typeface="华文宋体" panose="02010600040101010101" charset="-122"/>
                <a:sym typeface="+mn-ea"/>
              </a:rPr>
              <a:t>任务。</a:t>
            </a:r>
            <a:endParaRPr lang="zh-CN" altLang="en-US" sz="2400">
              <a:latin typeface="华文中宋" panose="02010600040101010101" charset="-122"/>
              <a:ea typeface="华文中宋" panose="02010600040101010101" charset="-122"/>
              <a:cs typeface="华文中宋" panose="02010600040101010101" charset="-122"/>
              <a:sym typeface="+mn-ea"/>
            </a:endParaRPr>
          </a:p>
          <a:p>
            <a:pPr algn="l">
              <a:buClrTx/>
              <a:buSzTx/>
              <a:buFont typeface="Arial" panose="020B0604020202020204" pitchFamily="34" charset="0"/>
              <a:buNone/>
            </a:pPr>
            <a:r>
              <a:rPr lang="zh-CN" altLang="en-US" sz="2800" b="1">
                <a:latin typeface="华文中宋" panose="02010600040101010101" charset="-122"/>
                <a:ea typeface="华文中宋" panose="02010600040101010101" charset="-122"/>
                <a:cs typeface="华文中宋" panose="02010600040101010101" charset="-122"/>
                <a:sym typeface="+mn-ea"/>
              </a:rPr>
              <a:t>数据集目的</a:t>
            </a:r>
            <a:endParaRPr lang="zh-CN" altLang="en-US" sz="2800" b="1">
              <a:latin typeface="华文中宋" panose="02010600040101010101" charset="-122"/>
              <a:ea typeface="华文中宋" panose="02010600040101010101" charset="-122"/>
              <a:cs typeface="华文中宋" panose="02010600040101010101" charset="-122"/>
              <a:sym typeface="+mn-ea"/>
            </a:endParaRPr>
          </a:p>
          <a:p>
            <a:pPr indent="457200"/>
            <a:r>
              <a:rPr lang="zh-CN" altLang="en-US" sz="2400">
                <a:latin typeface="华文宋体" panose="02010600040101010101" charset="-122"/>
                <a:ea typeface="华文宋体" panose="02010600040101010101" charset="-122"/>
                <a:cs typeface="华文宋体" panose="02010600040101010101" charset="-122"/>
                <a:sym typeface="+mn-ea"/>
              </a:rPr>
              <a:t>测试大预言模型取代技术文档的能力，评价帮助程序员快速上手的能力。</a:t>
            </a:r>
            <a:endParaRPr lang="zh-CN" altLang="en-US" sz="2400">
              <a:latin typeface="华文中宋" panose="02010600040101010101" charset="-122"/>
              <a:ea typeface="华文中宋" panose="02010600040101010101" charset="-122"/>
              <a:cs typeface="华文中宋" panose="02010600040101010101" charset="-122"/>
              <a:sym typeface="+mn-ea"/>
            </a:endParaRPr>
          </a:p>
          <a:p>
            <a:pPr algn="l">
              <a:buClrTx/>
              <a:buSzTx/>
              <a:buFont typeface="Arial" panose="020B0604020202020204" pitchFamily="34" charset="0"/>
              <a:buNone/>
            </a:pPr>
            <a:r>
              <a:rPr lang="zh-CN" altLang="en-US" sz="2800" b="1">
                <a:latin typeface="华文中宋" panose="02010600040101010101" charset="-122"/>
                <a:ea typeface="华文中宋" panose="02010600040101010101" charset="-122"/>
                <a:cs typeface="华文中宋" panose="02010600040101010101" charset="-122"/>
                <a:sym typeface="+mn-ea"/>
              </a:rPr>
              <a:t>数据集构建</a:t>
            </a:r>
            <a:endParaRPr lang="zh-CN" altLang="en-US" sz="2800" b="1">
              <a:latin typeface="华文中宋" panose="02010600040101010101" charset="-122"/>
              <a:ea typeface="华文中宋" panose="02010600040101010101" charset="-122"/>
              <a:cs typeface="华文中宋" panose="02010600040101010101" charset="-122"/>
              <a:sym typeface="+mn-ea"/>
            </a:endParaRPr>
          </a:p>
          <a:p>
            <a:pPr indent="457200"/>
            <a:r>
              <a:rPr lang="zh-CN" altLang="en-US" sz="2400">
                <a:latin typeface="华文宋体" panose="02010600040101010101" charset="-122"/>
                <a:ea typeface="华文宋体" panose="02010600040101010101" charset="-122"/>
                <a:cs typeface="华文宋体" panose="02010600040101010101" charset="-122"/>
                <a:sym typeface="+mn-ea"/>
              </a:rPr>
              <a:t>共30个中文问题，尽可能丰富问题种类，格式参考MBPP</a:t>
            </a:r>
            <a:r>
              <a:rPr lang="zh-CN" altLang="en-US" sz="2400" baseline="30000">
                <a:latin typeface="华文宋体" panose="02010600040101010101" charset="-122"/>
                <a:ea typeface="华文宋体" panose="02010600040101010101" charset="-122"/>
                <a:cs typeface="华文宋体" panose="02010600040101010101" charset="-122"/>
                <a:sym typeface="+mn-ea"/>
              </a:rPr>
              <a:t>*</a:t>
            </a:r>
            <a:r>
              <a:rPr lang="zh-CN" altLang="en-US" sz="2400">
                <a:latin typeface="华文宋体" panose="02010600040101010101" charset="-122"/>
                <a:ea typeface="华文宋体" panose="02010600040101010101" charset="-122"/>
                <a:cs typeface="华文宋体" panose="02010600040101010101" charset="-122"/>
                <a:sym typeface="+mn-ea"/>
              </a:rPr>
              <a:t>。</a:t>
            </a:r>
            <a:endParaRPr lang="zh-CN" altLang="en-US" sz="2400">
              <a:latin typeface="华文中宋" panose="02010600040101010101" charset="-122"/>
              <a:ea typeface="华文中宋" panose="02010600040101010101" charset="-122"/>
              <a:cs typeface="华文中宋" panose="02010600040101010101"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0" y="0"/>
            <a:ext cx="36000" cy="75882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173355" y="57150"/>
            <a:ext cx="4009390" cy="645160"/>
          </a:xfrm>
          <a:prstGeom prst="rect">
            <a:avLst/>
          </a:prstGeom>
          <a:noFill/>
        </p:spPr>
        <p:txBody>
          <a:bodyPr wrap="square" rtlCol="0">
            <a:spAutoFit/>
          </a:bodyPr>
          <a:p>
            <a:r>
              <a:rPr lang="en-US" altLang="zh-CN" sz="3600">
                <a:latin typeface="Tw Cen MT Condensed" panose="020B0606020104020203" charset="0"/>
                <a:ea typeface="华文中宋" panose="02010600040101010101" charset="-122"/>
                <a:cs typeface="Tw Cen MT Condensed" panose="020B0606020104020203" charset="0"/>
                <a:sym typeface="+mn-ea"/>
              </a:rPr>
              <a:t>TASK 1</a:t>
            </a:r>
            <a:r>
              <a:rPr lang="en-US" altLang="zh-CN" sz="3600">
                <a:latin typeface="Berlin Sans FB" panose="020E0602020502020306" charset="0"/>
                <a:ea typeface="华文中宋" panose="02010600040101010101" charset="-122"/>
                <a:cs typeface="Berlin Sans FB" panose="020E0602020502020306" charset="0"/>
                <a:sym typeface="+mn-ea"/>
              </a:rPr>
              <a:t> </a:t>
            </a:r>
            <a:r>
              <a:rPr lang="en-US" altLang="zh-CN" sz="3600">
                <a:latin typeface="Castellar" panose="020A0402060406010301" charset="0"/>
                <a:ea typeface="华文中宋" panose="02010600040101010101" charset="-122"/>
                <a:cs typeface="Castellar" panose="020A0402060406010301" charset="0"/>
                <a:sym typeface="+mn-ea"/>
              </a:rPr>
              <a:t> </a:t>
            </a:r>
            <a:r>
              <a:rPr lang="zh-CN" altLang="en-US" sz="3600">
                <a:latin typeface="Castellar" panose="020A0402060406010301" charset="0"/>
                <a:ea typeface="华文中宋" panose="02010600040101010101" charset="-122"/>
                <a:cs typeface="Castellar" panose="020A0402060406010301" charset="0"/>
                <a:sym typeface="+mn-ea"/>
              </a:rPr>
              <a:t>构建数据集</a:t>
            </a:r>
            <a:endParaRPr lang="zh-CN" altLang="en-US" sz="3600">
              <a:latin typeface="华文中宋" panose="02010600040101010101" charset="-122"/>
              <a:ea typeface="华文中宋" panose="02010600040101010101" charset="-122"/>
            </a:endParaRPr>
          </a:p>
        </p:txBody>
      </p:sp>
      <p:sp>
        <p:nvSpPr>
          <p:cNvPr id="13" name="文本框 12"/>
          <p:cNvSpPr txBox="1"/>
          <p:nvPr/>
        </p:nvSpPr>
        <p:spPr>
          <a:xfrm>
            <a:off x="494030" y="1369060"/>
            <a:ext cx="4864100" cy="521970"/>
          </a:xfrm>
          <a:prstGeom prst="rect">
            <a:avLst/>
          </a:prstGeom>
          <a:noFill/>
        </p:spPr>
        <p:txBody>
          <a:bodyPr wrap="square" rtlCol="0" anchor="t">
            <a:spAutoFit/>
          </a:bodyPr>
          <a:p>
            <a:r>
              <a:rPr lang="zh-CN" altLang="en-US" sz="2800" b="1">
                <a:solidFill>
                  <a:schemeClr val="accent3">
                    <a:lumMod val="60000"/>
                    <a:lumOff val="40000"/>
                  </a:schemeClr>
                </a:solidFill>
                <a:latin typeface="+mj-ea"/>
                <a:ea typeface="+mj-ea"/>
                <a:cs typeface="华文中宋" panose="02010600040101010101" charset="-122"/>
                <a:sym typeface="+mn-ea"/>
              </a:rPr>
              <a:t>深度学习数据集</a:t>
            </a:r>
            <a:endParaRPr lang="zh-CN" altLang="en-US" sz="2800" b="1">
              <a:solidFill>
                <a:schemeClr val="accent3">
                  <a:lumMod val="60000"/>
                  <a:lumOff val="40000"/>
                </a:schemeClr>
              </a:solidFill>
              <a:latin typeface="+mj-ea"/>
              <a:ea typeface="+mj-ea"/>
              <a:cs typeface="华文中宋" panose="02010600040101010101" charset="-122"/>
              <a:sym typeface="+mn-ea"/>
            </a:endParaRPr>
          </a:p>
        </p:txBody>
      </p:sp>
      <p:sp>
        <p:nvSpPr>
          <p:cNvPr id="4" name="文本框 3"/>
          <p:cNvSpPr txBox="1"/>
          <p:nvPr/>
        </p:nvSpPr>
        <p:spPr>
          <a:xfrm>
            <a:off x="990600" y="1891030"/>
            <a:ext cx="10156190" cy="3230245"/>
          </a:xfrm>
          <a:prstGeom prst="rect">
            <a:avLst/>
          </a:prstGeom>
          <a:noFill/>
        </p:spPr>
        <p:txBody>
          <a:bodyPr wrap="square" rtlCol="0" anchor="t">
            <a:spAutoFit/>
          </a:bodyPr>
          <a:p>
            <a:pPr indent="0">
              <a:buFont typeface="Arial" panose="020B0604020202020204" pitchFamily="34" charset="0"/>
              <a:buNone/>
            </a:pPr>
            <a:r>
              <a:rPr lang="zh-CN" altLang="en-US" sz="2800" b="1">
                <a:solidFill>
                  <a:schemeClr val="tx1"/>
                </a:solidFill>
                <a:latin typeface="华文中宋" panose="02010600040101010101" charset="-122"/>
                <a:ea typeface="华文中宋" panose="02010600040101010101" charset="-122"/>
                <a:cs typeface="华文中宋" panose="02010600040101010101" charset="-122"/>
                <a:sym typeface="+mn-ea"/>
              </a:rPr>
              <a:t>数据集介绍</a:t>
            </a:r>
            <a:endParaRPr lang="zh-CN" altLang="en-US" sz="2800" b="1">
              <a:solidFill>
                <a:schemeClr val="tx1"/>
              </a:solidFill>
              <a:latin typeface="华文中宋" panose="02010600040101010101" charset="-122"/>
              <a:ea typeface="华文中宋" panose="02010600040101010101" charset="-122"/>
              <a:cs typeface="华文中宋" panose="02010600040101010101" charset="-122"/>
              <a:sym typeface="+mn-ea"/>
            </a:endParaRPr>
          </a:p>
          <a:p>
            <a:pPr indent="457200"/>
            <a:r>
              <a:rPr lang="zh-CN" altLang="en-US" sz="2400">
                <a:latin typeface="华文宋体" panose="02010600040101010101" charset="-122"/>
                <a:ea typeface="华文宋体" panose="02010600040101010101" charset="-122"/>
                <a:cs typeface="华文宋体" panose="02010600040101010101" charset="-122"/>
                <a:sym typeface="+mn-ea"/>
              </a:rPr>
              <a:t>分为给定</a:t>
            </a:r>
            <a:r>
              <a:rPr lang="zh-CN" altLang="en-US" sz="2400">
                <a:latin typeface="华文宋体" panose="02010600040101010101" charset="-122"/>
                <a:ea typeface="华文宋体" panose="02010600040101010101" charset="-122"/>
                <a:cs typeface="华文宋体" panose="02010600040101010101" charset="-122"/>
                <a:sym typeface="+mn-ea"/>
              </a:rPr>
              <a:t>模型完成代码的固定任务和给定目标任务自行选择性能最优模型的开放性</a:t>
            </a:r>
            <a:r>
              <a:rPr lang="zh-CN" altLang="en-US" sz="2400">
                <a:latin typeface="华文宋体" panose="02010600040101010101" charset="-122"/>
                <a:ea typeface="华文宋体" panose="02010600040101010101" charset="-122"/>
                <a:cs typeface="华文宋体" panose="02010600040101010101" charset="-122"/>
                <a:sym typeface="+mn-ea"/>
              </a:rPr>
              <a:t>任务。</a:t>
            </a:r>
            <a:endParaRPr lang="zh-CN" altLang="en-US" sz="2400">
              <a:latin typeface="华文中宋" panose="02010600040101010101" charset="-122"/>
              <a:ea typeface="华文中宋" panose="02010600040101010101" charset="-122"/>
              <a:cs typeface="华文中宋" panose="02010600040101010101" charset="-122"/>
              <a:sym typeface="+mn-ea"/>
            </a:endParaRPr>
          </a:p>
          <a:p>
            <a:pPr algn="l">
              <a:buClrTx/>
              <a:buSzTx/>
              <a:buFont typeface="Arial" panose="020B0604020202020204" pitchFamily="34" charset="0"/>
              <a:buNone/>
            </a:pPr>
            <a:r>
              <a:rPr lang="zh-CN" altLang="en-US" sz="2800" b="1">
                <a:latin typeface="华文中宋" panose="02010600040101010101" charset="-122"/>
                <a:ea typeface="华文中宋" panose="02010600040101010101" charset="-122"/>
                <a:cs typeface="华文中宋" panose="02010600040101010101" charset="-122"/>
                <a:sym typeface="+mn-ea"/>
              </a:rPr>
              <a:t>数据集目的</a:t>
            </a:r>
            <a:endParaRPr lang="zh-CN" altLang="en-US" sz="2800" b="1">
              <a:latin typeface="华文中宋" panose="02010600040101010101" charset="-122"/>
              <a:ea typeface="华文中宋" panose="02010600040101010101" charset="-122"/>
              <a:cs typeface="华文中宋" panose="02010600040101010101" charset="-122"/>
              <a:sym typeface="+mn-ea"/>
            </a:endParaRPr>
          </a:p>
          <a:p>
            <a:pPr indent="457200"/>
            <a:r>
              <a:rPr lang="zh-CN" altLang="en-US" sz="2400">
                <a:latin typeface="华文宋体" panose="02010600040101010101" charset="-122"/>
                <a:ea typeface="华文宋体" panose="02010600040101010101" charset="-122"/>
                <a:cs typeface="华文宋体" panose="02010600040101010101" charset="-122"/>
                <a:sym typeface="+mn-ea"/>
              </a:rPr>
              <a:t>测试大预言模型对深度学习模型的代码生成，评价辅助深度学习相关工作者完成功能性函数的</a:t>
            </a:r>
            <a:r>
              <a:rPr lang="zh-CN" altLang="en-US" sz="2400">
                <a:latin typeface="华文宋体" panose="02010600040101010101" charset="-122"/>
                <a:ea typeface="华文宋体" panose="02010600040101010101" charset="-122"/>
                <a:cs typeface="华文宋体" panose="02010600040101010101" charset="-122"/>
                <a:sym typeface="+mn-ea"/>
              </a:rPr>
              <a:t>能力。</a:t>
            </a:r>
            <a:endParaRPr lang="zh-CN" altLang="en-US" sz="2400">
              <a:latin typeface="华文中宋" panose="02010600040101010101" charset="-122"/>
              <a:ea typeface="华文中宋" panose="02010600040101010101" charset="-122"/>
              <a:cs typeface="华文中宋" panose="02010600040101010101" charset="-122"/>
              <a:sym typeface="+mn-ea"/>
            </a:endParaRPr>
          </a:p>
          <a:p>
            <a:pPr algn="l">
              <a:buClrTx/>
              <a:buSzTx/>
              <a:buFont typeface="Arial" panose="020B0604020202020204" pitchFamily="34" charset="0"/>
              <a:buNone/>
            </a:pPr>
            <a:r>
              <a:rPr lang="zh-CN" altLang="en-US" sz="2800" b="1">
                <a:latin typeface="华文中宋" panose="02010600040101010101" charset="-122"/>
                <a:ea typeface="华文中宋" panose="02010600040101010101" charset="-122"/>
                <a:cs typeface="华文中宋" panose="02010600040101010101" charset="-122"/>
                <a:sym typeface="+mn-ea"/>
              </a:rPr>
              <a:t>数据集构建</a:t>
            </a:r>
            <a:endParaRPr lang="zh-CN" altLang="en-US" sz="2800" b="1">
              <a:latin typeface="华文中宋" panose="02010600040101010101" charset="-122"/>
              <a:ea typeface="华文中宋" panose="02010600040101010101" charset="-122"/>
              <a:cs typeface="华文中宋" panose="02010600040101010101" charset="-122"/>
              <a:sym typeface="+mn-ea"/>
            </a:endParaRPr>
          </a:p>
          <a:p>
            <a:pPr indent="457200"/>
            <a:r>
              <a:rPr lang="zh-CN" altLang="en-US" sz="2400">
                <a:latin typeface="华文宋体" panose="02010600040101010101" charset="-122"/>
                <a:ea typeface="华文宋体" panose="02010600040101010101" charset="-122"/>
                <a:cs typeface="华文宋体" panose="02010600040101010101" charset="-122"/>
                <a:sym typeface="+mn-ea"/>
              </a:rPr>
              <a:t>共</a:t>
            </a:r>
            <a:r>
              <a:rPr lang="en-US" altLang="zh-CN" sz="2400">
                <a:latin typeface="华文宋体" panose="02010600040101010101" charset="-122"/>
                <a:ea typeface="华文宋体" panose="02010600040101010101" charset="-122"/>
                <a:cs typeface="华文宋体" panose="02010600040101010101" charset="-122"/>
                <a:sym typeface="+mn-ea"/>
              </a:rPr>
              <a:t>7</a:t>
            </a:r>
            <a:r>
              <a:rPr lang="zh-CN" altLang="en-US" sz="2400">
                <a:latin typeface="华文宋体" panose="02010600040101010101" charset="-122"/>
                <a:ea typeface="华文宋体" panose="02010600040101010101" charset="-122"/>
                <a:cs typeface="华文宋体" panose="02010600040101010101" charset="-122"/>
                <a:sym typeface="+mn-ea"/>
              </a:rPr>
              <a:t>个中文问题，其中</a:t>
            </a:r>
            <a:r>
              <a:rPr lang="en-US" altLang="zh-CN" sz="2400">
                <a:latin typeface="华文宋体" panose="02010600040101010101" charset="-122"/>
                <a:ea typeface="华文宋体" panose="02010600040101010101" charset="-122"/>
                <a:cs typeface="华文宋体" panose="02010600040101010101" charset="-122"/>
                <a:sym typeface="+mn-ea"/>
              </a:rPr>
              <a:t>5</a:t>
            </a:r>
            <a:r>
              <a:rPr lang="zh-CN" altLang="en-US" sz="2400">
                <a:latin typeface="华文宋体" panose="02010600040101010101" charset="-122"/>
                <a:ea typeface="华文宋体" panose="02010600040101010101" charset="-122"/>
                <a:cs typeface="华文宋体" panose="02010600040101010101" charset="-122"/>
                <a:sym typeface="+mn-ea"/>
              </a:rPr>
              <a:t>个为固定任务，</a:t>
            </a:r>
            <a:r>
              <a:rPr lang="en-US" altLang="zh-CN" sz="2400">
                <a:latin typeface="华文宋体" panose="02010600040101010101" charset="-122"/>
                <a:ea typeface="华文宋体" panose="02010600040101010101" charset="-122"/>
                <a:cs typeface="华文宋体" panose="02010600040101010101" charset="-122"/>
                <a:sym typeface="+mn-ea"/>
              </a:rPr>
              <a:t>2</a:t>
            </a:r>
            <a:r>
              <a:rPr lang="zh-CN" altLang="en-US" sz="2400">
                <a:latin typeface="华文宋体" panose="02010600040101010101" charset="-122"/>
                <a:ea typeface="华文宋体" panose="02010600040101010101" charset="-122"/>
                <a:cs typeface="华文宋体" panose="02010600040101010101" charset="-122"/>
                <a:sym typeface="+mn-ea"/>
              </a:rPr>
              <a:t>个为</a:t>
            </a:r>
            <a:r>
              <a:rPr lang="zh-CN" altLang="en-US" sz="2400">
                <a:latin typeface="华文宋体" panose="02010600040101010101" charset="-122"/>
                <a:ea typeface="华文宋体" panose="02010600040101010101" charset="-122"/>
                <a:cs typeface="华文宋体" panose="02010600040101010101" charset="-122"/>
                <a:sym typeface="+mn-ea"/>
              </a:rPr>
              <a:t>开放性任务。</a:t>
            </a:r>
            <a:endParaRPr lang="zh-CN" altLang="en-US" sz="2400">
              <a:latin typeface="华文宋体" panose="02010600040101010101" charset="-122"/>
              <a:ea typeface="华文宋体" panose="02010600040101010101" charset="-122"/>
              <a:cs typeface="华文宋体" panose="02010600040101010101" charset="-122"/>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0" y="0"/>
            <a:ext cx="36000" cy="75882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173355" y="57150"/>
            <a:ext cx="4009390" cy="645160"/>
          </a:xfrm>
          <a:prstGeom prst="rect">
            <a:avLst/>
          </a:prstGeom>
          <a:noFill/>
        </p:spPr>
        <p:txBody>
          <a:bodyPr wrap="square" rtlCol="0">
            <a:spAutoFit/>
          </a:bodyPr>
          <a:p>
            <a:r>
              <a:rPr lang="en-US" altLang="zh-CN" sz="3600">
                <a:latin typeface="Tw Cen MT Condensed" panose="020B0606020104020203" charset="0"/>
                <a:ea typeface="华文中宋" panose="02010600040101010101" charset="-122"/>
                <a:cs typeface="Tw Cen MT Condensed" panose="020B0606020104020203" charset="0"/>
                <a:sym typeface="+mn-ea"/>
              </a:rPr>
              <a:t>TASK 1</a:t>
            </a:r>
            <a:r>
              <a:rPr lang="en-US" altLang="zh-CN" sz="3600">
                <a:latin typeface="Berlin Sans FB" panose="020E0602020502020306" charset="0"/>
                <a:ea typeface="华文中宋" panose="02010600040101010101" charset="-122"/>
                <a:cs typeface="Berlin Sans FB" panose="020E0602020502020306" charset="0"/>
                <a:sym typeface="+mn-ea"/>
              </a:rPr>
              <a:t> </a:t>
            </a:r>
            <a:r>
              <a:rPr lang="en-US" altLang="zh-CN" sz="3600">
                <a:latin typeface="Castellar" panose="020A0402060406010301" charset="0"/>
                <a:ea typeface="华文中宋" panose="02010600040101010101" charset="-122"/>
                <a:cs typeface="Castellar" panose="020A0402060406010301" charset="0"/>
                <a:sym typeface="+mn-ea"/>
              </a:rPr>
              <a:t> </a:t>
            </a:r>
            <a:r>
              <a:rPr lang="zh-CN" altLang="en-US" sz="3600">
                <a:latin typeface="Castellar" panose="020A0402060406010301" charset="0"/>
                <a:ea typeface="华文中宋" panose="02010600040101010101" charset="-122"/>
                <a:cs typeface="Castellar" panose="020A0402060406010301" charset="0"/>
                <a:sym typeface="+mn-ea"/>
              </a:rPr>
              <a:t>构建数据集</a:t>
            </a:r>
            <a:endParaRPr lang="zh-CN" altLang="en-US" sz="3600">
              <a:latin typeface="华文中宋" panose="02010600040101010101" charset="-122"/>
              <a:ea typeface="华文中宋" panose="02010600040101010101" charset="-122"/>
            </a:endParaRPr>
          </a:p>
        </p:txBody>
      </p:sp>
      <p:sp>
        <p:nvSpPr>
          <p:cNvPr id="20" name="文本框 19"/>
          <p:cNvSpPr txBox="1"/>
          <p:nvPr/>
        </p:nvSpPr>
        <p:spPr>
          <a:xfrm>
            <a:off x="804545" y="6151880"/>
            <a:ext cx="8171180" cy="368300"/>
          </a:xfrm>
          <a:prstGeom prst="rect">
            <a:avLst/>
          </a:prstGeom>
          <a:noFill/>
        </p:spPr>
        <p:txBody>
          <a:bodyPr wrap="square" rtlCol="0">
            <a:spAutoFit/>
          </a:bodyPr>
          <a:p>
            <a:r>
              <a:rPr lang="zh-CN" altLang="en-US">
                <a:solidFill>
                  <a:schemeClr val="bg2">
                    <a:lumMod val="50000"/>
                  </a:schemeClr>
                </a:solidFill>
                <a:latin typeface="仿宋" panose="02010609060101010101" charset="-122"/>
                <a:ea typeface="仿宋" panose="02010609060101010101" charset="-122"/>
                <a:cs typeface="仿宋" panose="02010609060101010101" charset="-122"/>
                <a:sym typeface="+mn-ea"/>
              </a:rPr>
              <a:t>*</a:t>
            </a:r>
            <a:r>
              <a:rPr lang="en-US" altLang="zh-CN">
                <a:solidFill>
                  <a:schemeClr val="bg2">
                    <a:lumMod val="50000"/>
                  </a:schemeClr>
                </a:solidFill>
                <a:latin typeface="仿宋" panose="02010609060101010101" charset="-122"/>
                <a:ea typeface="仿宋" panose="02010609060101010101" charset="-122"/>
                <a:cs typeface="仿宋" panose="02010609060101010101" charset="-122"/>
                <a:sym typeface="+mn-ea"/>
              </a:rPr>
              <a:t> </a:t>
            </a:r>
            <a:r>
              <a:rPr lang="en-US" altLang="zh-CN">
                <a:solidFill>
                  <a:schemeClr val="bg2">
                    <a:lumMod val="50000"/>
                  </a:schemeClr>
                </a:solidFill>
                <a:latin typeface="仿宋" panose="02010609060101010101" charset="-122"/>
                <a:ea typeface="仿宋" panose="02010609060101010101" charset="-122"/>
                <a:cs typeface="仿宋" panose="02010609060101010101" charset="-122"/>
              </a:rPr>
              <a:t>https://www.luogu.com.cn/</a:t>
            </a:r>
            <a:endParaRPr lang="en-US" altLang="zh-CN">
              <a:solidFill>
                <a:schemeClr val="bg2">
                  <a:lumMod val="50000"/>
                </a:schemeClr>
              </a:solidFill>
              <a:latin typeface="仿宋" panose="02010609060101010101" charset="-122"/>
              <a:ea typeface="仿宋" panose="02010609060101010101" charset="-122"/>
              <a:cs typeface="仿宋" panose="02010609060101010101" charset="-122"/>
            </a:endParaRPr>
          </a:p>
        </p:txBody>
      </p:sp>
      <p:sp>
        <p:nvSpPr>
          <p:cNvPr id="13" name="文本框 12"/>
          <p:cNvSpPr txBox="1"/>
          <p:nvPr/>
        </p:nvSpPr>
        <p:spPr>
          <a:xfrm>
            <a:off x="494030" y="1369060"/>
            <a:ext cx="4864100" cy="521970"/>
          </a:xfrm>
          <a:prstGeom prst="rect">
            <a:avLst/>
          </a:prstGeom>
          <a:noFill/>
        </p:spPr>
        <p:txBody>
          <a:bodyPr wrap="square" rtlCol="0" anchor="t">
            <a:spAutoFit/>
          </a:bodyPr>
          <a:p>
            <a:r>
              <a:rPr lang="zh-CN" altLang="en-US" sz="2800" b="1">
                <a:solidFill>
                  <a:schemeClr val="accent2"/>
                </a:solidFill>
                <a:latin typeface="+mj-ea"/>
                <a:ea typeface="+mj-ea"/>
                <a:cs typeface="华文中宋" panose="02010600040101010101" charset="-122"/>
                <a:sym typeface="+mn-ea"/>
              </a:rPr>
              <a:t>经典算法数据集</a:t>
            </a:r>
            <a:endParaRPr lang="zh-CN" altLang="en-US" sz="2800" b="1">
              <a:solidFill>
                <a:schemeClr val="accent2"/>
              </a:solidFill>
              <a:latin typeface="+mj-ea"/>
              <a:ea typeface="+mj-ea"/>
              <a:cs typeface="华文中宋" panose="02010600040101010101" charset="-122"/>
              <a:sym typeface="+mn-ea"/>
            </a:endParaRPr>
          </a:p>
        </p:txBody>
      </p:sp>
      <p:sp>
        <p:nvSpPr>
          <p:cNvPr id="4" name="文本框 3"/>
          <p:cNvSpPr txBox="1"/>
          <p:nvPr/>
        </p:nvSpPr>
        <p:spPr>
          <a:xfrm>
            <a:off x="990600" y="1891030"/>
            <a:ext cx="9853930" cy="3138170"/>
          </a:xfrm>
          <a:prstGeom prst="rect">
            <a:avLst/>
          </a:prstGeom>
          <a:noFill/>
        </p:spPr>
        <p:txBody>
          <a:bodyPr wrap="square" rtlCol="0" anchor="t">
            <a:spAutoFit/>
          </a:bodyPr>
          <a:p>
            <a:pPr indent="0">
              <a:buFont typeface="Arial" panose="020B0604020202020204" pitchFamily="34" charset="0"/>
              <a:buNone/>
            </a:pPr>
            <a:r>
              <a:rPr lang="zh-CN" altLang="en-US" sz="2800" b="1">
                <a:solidFill>
                  <a:schemeClr val="tx1"/>
                </a:solidFill>
                <a:latin typeface="华文中宋" panose="02010600040101010101" charset="-122"/>
                <a:ea typeface="华文中宋" panose="02010600040101010101" charset="-122"/>
                <a:cs typeface="华文中宋" panose="02010600040101010101" charset="-122"/>
                <a:sym typeface="+mn-ea"/>
              </a:rPr>
              <a:t>数据集介绍</a:t>
            </a:r>
            <a:endParaRPr lang="zh-CN" altLang="en-US" sz="2800" b="1">
              <a:solidFill>
                <a:schemeClr val="tx1"/>
              </a:solidFill>
              <a:latin typeface="华文中宋" panose="02010600040101010101" charset="-122"/>
              <a:ea typeface="华文中宋" panose="02010600040101010101" charset="-122"/>
              <a:cs typeface="华文中宋" panose="02010600040101010101" charset="-122"/>
              <a:sym typeface="+mn-ea"/>
            </a:endParaRPr>
          </a:p>
          <a:p>
            <a:pPr indent="457200" algn="l">
              <a:buClrTx/>
              <a:buSzTx/>
              <a:buFont typeface="Arial" panose="020B0604020202020204" pitchFamily="34" charset="0"/>
              <a:buNone/>
            </a:pPr>
            <a:r>
              <a:rPr lang="zh-CN" altLang="en-US" sz="2400">
                <a:latin typeface="华文宋体" panose="02010600040101010101" charset="-122"/>
                <a:ea typeface="华文宋体" panose="02010600040101010101" charset="-122"/>
                <a:cs typeface="华文宋体" panose="02010600040101010101" charset="-122"/>
                <a:sym typeface="+mn-ea"/>
              </a:rPr>
              <a:t>提问完成如实现堆、排序和裴蜀定理等经典算法或</a:t>
            </a:r>
            <a:r>
              <a:rPr lang="zh-CN" altLang="en-US" sz="2400">
                <a:latin typeface="华文宋体" panose="02010600040101010101" charset="-122"/>
                <a:ea typeface="华文宋体" panose="02010600040101010101" charset="-122"/>
                <a:cs typeface="华文宋体" panose="02010600040101010101" charset="-122"/>
                <a:sym typeface="+mn-ea"/>
              </a:rPr>
              <a:t>数据结构。</a:t>
            </a:r>
            <a:endParaRPr lang="zh-CN" altLang="en-US" sz="2400">
              <a:latin typeface="华文宋体" panose="02010600040101010101" charset="-122"/>
              <a:ea typeface="华文宋体" panose="02010600040101010101" charset="-122"/>
              <a:cs typeface="华文宋体" panose="02010600040101010101" charset="-122"/>
              <a:sym typeface="+mn-ea"/>
            </a:endParaRPr>
          </a:p>
          <a:p>
            <a:pPr algn="l">
              <a:buClrTx/>
              <a:buSzTx/>
              <a:buFont typeface="Arial" panose="020B0604020202020204" pitchFamily="34" charset="0"/>
              <a:buNone/>
            </a:pPr>
            <a:r>
              <a:rPr lang="zh-CN" altLang="en-US" sz="2800" b="1">
                <a:latin typeface="华文中宋" panose="02010600040101010101" charset="-122"/>
                <a:ea typeface="华文中宋" panose="02010600040101010101" charset="-122"/>
                <a:cs typeface="华文中宋" panose="02010600040101010101" charset="-122"/>
                <a:sym typeface="+mn-ea"/>
              </a:rPr>
              <a:t>数据集目的</a:t>
            </a:r>
            <a:endParaRPr lang="zh-CN" altLang="en-US" sz="2800" b="1">
              <a:latin typeface="华文中宋" panose="02010600040101010101" charset="-122"/>
              <a:ea typeface="华文中宋" panose="02010600040101010101" charset="-122"/>
              <a:cs typeface="华文中宋" panose="02010600040101010101" charset="-122"/>
              <a:sym typeface="+mn-ea"/>
            </a:endParaRPr>
          </a:p>
          <a:p>
            <a:pPr indent="457200"/>
            <a:r>
              <a:rPr lang="zh-CN" altLang="en-US" sz="2400">
                <a:latin typeface="华文宋体" panose="02010600040101010101" charset="-122"/>
                <a:ea typeface="华文宋体" panose="02010600040101010101" charset="-122"/>
                <a:cs typeface="华文宋体" panose="02010600040101010101" charset="-122"/>
                <a:sym typeface="+mn-ea"/>
              </a:rPr>
              <a:t>测试大</a:t>
            </a:r>
            <a:r>
              <a:rPr lang="zh-CN" altLang="en-US" sz="2400">
                <a:latin typeface="华文宋体" panose="02010600040101010101" charset="-122"/>
                <a:ea typeface="华文宋体" panose="02010600040101010101" charset="-122"/>
                <a:cs typeface="华文宋体" panose="02010600040101010101" charset="-122"/>
                <a:sym typeface="+mn-ea"/>
              </a:rPr>
              <a:t>语言模型完成如算法导论等课程作业的能力。</a:t>
            </a:r>
            <a:endParaRPr lang="zh-CN" altLang="en-US" sz="2400">
              <a:latin typeface="华文宋体" panose="02010600040101010101" charset="-122"/>
              <a:ea typeface="华文宋体" panose="02010600040101010101" charset="-122"/>
              <a:cs typeface="华文宋体" panose="02010600040101010101" charset="-122"/>
              <a:sym typeface="+mn-ea"/>
            </a:endParaRPr>
          </a:p>
          <a:p>
            <a:pPr indent="457200"/>
            <a:r>
              <a:rPr lang="zh-CN" altLang="en-US">
                <a:solidFill>
                  <a:schemeClr val="bg1">
                    <a:lumMod val="50000"/>
                  </a:schemeClr>
                </a:solidFill>
                <a:latin typeface="华文宋体" panose="02010600040101010101" charset="-122"/>
                <a:ea typeface="华文宋体" panose="02010600040101010101" charset="-122"/>
                <a:cs typeface="华文宋体" panose="02010600040101010101" charset="-122"/>
                <a:sym typeface="+mn-ea"/>
              </a:rPr>
              <a:t>（免责声明：本队伍的成员此前没有且未来不会使用大语言模型完成课程设计内容）</a:t>
            </a:r>
            <a:endParaRPr lang="zh-CN" altLang="en-US">
              <a:solidFill>
                <a:schemeClr val="bg2">
                  <a:lumMod val="75000"/>
                </a:schemeClr>
              </a:solidFill>
              <a:latin typeface="华文中宋" panose="02010600040101010101" charset="-122"/>
              <a:ea typeface="华文中宋" panose="02010600040101010101" charset="-122"/>
              <a:cs typeface="华文中宋" panose="02010600040101010101" charset="-122"/>
              <a:sym typeface="+mn-ea"/>
            </a:endParaRPr>
          </a:p>
          <a:p>
            <a:pPr algn="l">
              <a:buClrTx/>
              <a:buSzTx/>
              <a:buFont typeface="Arial" panose="020B0604020202020204" pitchFamily="34" charset="0"/>
              <a:buNone/>
            </a:pPr>
            <a:r>
              <a:rPr lang="zh-CN" altLang="en-US" sz="2800" b="1">
                <a:latin typeface="华文中宋" panose="02010600040101010101" charset="-122"/>
                <a:ea typeface="华文中宋" panose="02010600040101010101" charset="-122"/>
                <a:cs typeface="华文中宋" panose="02010600040101010101" charset="-122"/>
                <a:sym typeface="+mn-ea"/>
              </a:rPr>
              <a:t>数据集构建</a:t>
            </a:r>
            <a:r>
              <a:rPr lang="zh-CN" altLang="en-US" sz="2800" b="1">
                <a:latin typeface="华文中宋" panose="02010600040101010101" charset="-122"/>
                <a:ea typeface="华文中宋" panose="02010600040101010101" charset="-122"/>
                <a:cs typeface="华文中宋" panose="02010600040101010101" charset="-122"/>
                <a:sym typeface="+mn-ea"/>
              </a:rPr>
              <a:t>与评测</a:t>
            </a:r>
            <a:endParaRPr lang="zh-CN" altLang="en-US" sz="2800" b="1">
              <a:latin typeface="华文中宋" panose="02010600040101010101" charset="-122"/>
              <a:ea typeface="华文中宋" panose="02010600040101010101" charset="-122"/>
              <a:cs typeface="华文中宋" panose="02010600040101010101" charset="-122"/>
              <a:sym typeface="+mn-ea"/>
            </a:endParaRPr>
          </a:p>
          <a:p>
            <a:pPr indent="457200"/>
            <a:r>
              <a:rPr lang="zh-CN" altLang="en-US" sz="2400">
                <a:latin typeface="华文宋体" panose="02010600040101010101" charset="-122"/>
                <a:ea typeface="华文宋体" panose="02010600040101010101" charset="-122"/>
                <a:cs typeface="华文宋体" panose="02010600040101010101" charset="-122"/>
                <a:sym typeface="+mn-ea"/>
              </a:rPr>
              <a:t>共</a:t>
            </a:r>
            <a:r>
              <a:rPr lang="en-US" altLang="zh-CN" sz="2400">
                <a:latin typeface="华文宋体" panose="02010600040101010101" charset="-122"/>
                <a:ea typeface="华文宋体" panose="02010600040101010101" charset="-122"/>
                <a:cs typeface="华文宋体" panose="02010600040101010101" charset="-122"/>
                <a:sym typeface="+mn-ea"/>
              </a:rPr>
              <a:t>20</a:t>
            </a:r>
            <a:r>
              <a:rPr lang="zh-CN" altLang="en-US" sz="2400">
                <a:latin typeface="华文宋体" panose="02010600040101010101" charset="-122"/>
                <a:ea typeface="华文宋体" panose="02010600040101010101" charset="-122"/>
                <a:cs typeface="华文宋体" panose="02010600040101010101" charset="-122"/>
                <a:sym typeface="+mn-ea"/>
              </a:rPr>
              <a:t>个中文问题，题面是对洛谷</a:t>
            </a:r>
            <a:r>
              <a:rPr lang="en-US" altLang="zh-CN" sz="2400" baseline="30000">
                <a:latin typeface="华文宋体" panose="02010600040101010101" charset="-122"/>
                <a:ea typeface="华文宋体" panose="02010600040101010101" charset="-122"/>
                <a:cs typeface="华文宋体" panose="02010600040101010101" charset="-122"/>
                <a:sym typeface="+mn-ea"/>
              </a:rPr>
              <a:t>*</a:t>
            </a:r>
            <a:r>
              <a:rPr lang="zh-CN" altLang="en-US" sz="2400">
                <a:latin typeface="华文宋体" panose="02010600040101010101" charset="-122"/>
                <a:ea typeface="华文宋体" panose="02010600040101010101" charset="-122"/>
                <a:cs typeface="华文宋体" panose="02010600040101010101" charset="-122"/>
                <a:sym typeface="+mn-ea"/>
              </a:rPr>
              <a:t>的【模板】类题目的精简，并使用洛谷进行</a:t>
            </a:r>
            <a:r>
              <a:rPr lang="zh-CN" altLang="en-US" sz="2400">
                <a:latin typeface="华文宋体" panose="02010600040101010101" charset="-122"/>
                <a:ea typeface="华文宋体" panose="02010600040101010101" charset="-122"/>
                <a:cs typeface="华文宋体" panose="02010600040101010101" charset="-122"/>
                <a:sym typeface="+mn-ea"/>
              </a:rPr>
              <a:t>评测。</a:t>
            </a:r>
            <a:endParaRPr lang="zh-CN" altLang="en-US" sz="2400">
              <a:latin typeface="华文宋体" panose="02010600040101010101" charset="-122"/>
              <a:ea typeface="华文宋体" panose="02010600040101010101" charset="-122"/>
              <a:cs typeface="华文宋体" panose="02010600040101010101"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0" y="0"/>
            <a:ext cx="36000" cy="75882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173355" y="57150"/>
            <a:ext cx="4009390" cy="645160"/>
          </a:xfrm>
          <a:prstGeom prst="rect">
            <a:avLst/>
          </a:prstGeom>
          <a:noFill/>
        </p:spPr>
        <p:txBody>
          <a:bodyPr wrap="square" rtlCol="0">
            <a:spAutoFit/>
          </a:bodyPr>
          <a:p>
            <a:r>
              <a:rPr lang="en-US" altLang="zh-CN" sz="3600">
                <a:latin typeface="Tw Cen MT Condensed" panose="020B0606020104020203" charset="0"/>
                <a:ea typeface="华文中宋" panose="02010600040101010101" charset="-122"/>
                <a:cs typeface="Tw Cen MT Condensed" panose="020B0606020104020203" charset="0"/>
                <a:sym typeface="+mn-ea"/>
              </a:rPr>
              <a:t>TASK 1</a:t>
            </a:r>
            <a:r>
              <a:rPr lang="en-US" altLang="zh-CN" sz="3600">
                <a:latin typeface="Berlin Sans FB" panose="020E0602020502020306" charset="0"/>
                <a:ea typeface="华文中宋" panose="02010600040101010101" charset="-122"/>
                <a:cs typeface="Berlin Sans FB" panose="020E0602020502020306" charset="0"/>
                <a:sym typeface="+mn-ea"/>
              </a:rPr>
              <a:t> </a:t>
            </a:r>
            <a:r>
              <a:rPr lang="en-US" altLang="zh-CN" sz="3600">
                <a:latin typeface="Castellar" panose="020A0402060406010301" charset="0"/>
                <a:ea typeface="华文中宋" panose="02010600040101010101" charset="-122"/>
                <a:cs typeface="Castellar" panose="020A0402060406010301" charset="0"/>
                <a:sym typeface="+mn-ea"/>
              </a:rPr>
              <a:t> </a:t>
            </a:r>
            <a:r>
              <a:rPr lang="zh-CN" altLang="en-US" sz="3600">
                <a:latin typeface="Castellar" panose="020A0402060406010301" charset="0"/>
                <a:ea typeface="华文中宋" panose="02010600040101010101" charset="-122"/>
                <a:cs typeface="Castellar" panose="020A0402060406010301" charset="0"/>
                <a:sym typeface="+mn-ea"/>
              </a:rPr>
              <a:t>构建数据集</a:t>
            </a:r>
            <a:endParaRPr lang="zh-CN" altLang="en-US" sz="3600">
              <a:latin typeface="华文中宋" panose="02010600040101010101" charset="-122"/>
              <a:ea typeface="华文中宋" panose="02010600040101010101" charset="-122"/>
            </a:endParaRPr>
          </a:p>
        </p:txBody>
      </p:sp>
      <p:sp>
        <p:nvSpPr>
          <p:cNvPr id="20" name="文本框 19"/>
          <p:cNvSpPr txBox="1"/>
          <p:nvPr/>
        </p:nvSpPr>
        <p:spPr>
          <a:xfrm>
            <a:off x="804545" y="5659120"/>
            <a:ext cx="11577320" cy="1198880"/>
          </a:xfrm>
          <a:prstGeom prst="rect">
            <a:avLst/>
          </a:prstGeom>
          <a:noFill/>
        </p:spPr>
        <p:txBody>
          <a:bodyPr wrap="square" rtlCol="0">
            <a:spAutoFit/>
          </a:bodyPr>
          <a:p>
            <a:r>
              <a:rPr lang="en-US" altLang="zh-CN">
                <a:solidFill>
                  <a:schemeClr val="bg2">
                    <a:lumMod val="50000"/>
                  </a:schemeClr>
                </a:solidFill>
                <a:latin typeface="仿宋" panose="02010609060101010101" charset="-122"/>
                <a:ea typeface="仿宋" panose="02010609060101010101" charset="-122"/>
                <a:cs typeface="仿宋" panose="02010609060101010101" charset="-122"/>
                <a:sym typeface="+mn-ea"/>
              </a:rPr>
              <a:t>1. </a:t>
            </a:r>
            <a:r>
              <a:rPr lang="en-US" altLang="zh-CN">
                <a:solidFill>
                  <a:schemeClr val="bg2">
                    <a:lumMod val="50000"/>
                  </a:schemeClr>
                </a:solidFill>
                <a:latin typeface="仿宋" panose="02010609060101010101" charset="-122"/>
                <a:ea typeface="仿宋" panose="02010609060101010101" charset="-122"/>
                <a:cs typeface="仿宋" panose="02010609060101010101" charset="-122"/>
              </a:rPr>
              <a:t>https://codeforces.com/contest/2066</a:t>
            </a:r>
            <a:endParaRPr lang="en-US" altLang="zh-CN">
              <a:solidFill>
                <a:schemeClr val="bg2">
                  <a:lumMod val="50000"/>
                </a:schemeClr>
              </a:solidFill>
              <a:latin typeface="仿宋" panose="02010609060101010101" charset="-122"/>
              <a:ea typeface="仿宋" panose="02010609060101010101" charset="-122"/>
              <a:cs typeface="仿宋" panose="02010609060101010101" charset="-122"/>
            </a:endParaRPr>
          </a:p>
          <a:p>
            <a:r>
              <a:rPr lang="en-US" altLang="zh-CN">
                <a:solidFill>
                  <a:schemeClr val="bg2">
                    <a:lumMod val="50000"/>
                  </a:schemeClr>
                </a:solidFill>
                <a:latin typeface="仿宋" panose="02010609060101010101" charset="-122"/>
                <a:ea typeface="仿宋" panose="02010609060101010101" charset="-122"/>
                <a:cs typeface="仿宋" panose="02010609060101010101" charset="-122"/>
              </a:rPr>
              <a:t>2. https://codeforces.com/contest/2071</a:t>
            </a:r>
            <a:endParaRPr lang="en-US" altLang="zh-CN">
              <a:solidFill>
                <a:schemeClr val="bg2">
                  <a:lumMod val="50000"/>
                </a:schemeClr>
              </a:solidFill>
              <a:latin typeface="仿宋" panose="02010609060101010101" charset="-122"/>
              <a:ea typeface="仿宋" panose="02010609060101010101" charset="-122"/>
              <a:cs typeface="仿宋" panose="02010609060101010101" charset="-122"/>
            </a:endParaRPr>
          </a:p>
          <a:p>
            <a:r>
              <a:rPr lang="en-US" altLang="zh-CN">
                <a:solidFill>
                  <a:schemeClr val="bg2">
                    <a:lumMod val="50000"/>
                  </a:schemeClr>
                </a:solidFill>
                <a:latin typeface="仿宋" panose="02010609060101010101" charset="-122"/>
                <a:ea typeface="仿宋" panose="02010609060101010101" charset="-122"/>
                <a:cs typeface="仿宋" panose="02010609060101010101" charset="-122"/>
              </a:rPr>
              <a:t>3. https://www.luogu.com.cn/contest/173404</a:t>
            </a:r>
            <a:endParaRPr lang="en-US" altLang="zh-CN">
              <a:solidFill>
                <a:schemeClr val="bg2">
                  <a:lumMod val="50000"/>
                </a:schemeClr>
              </a:solidFill>
              <a:latin typeface="仿宋" panose="02010609060101010101" charset="-122"/>
              <a:ea typeface="仿宋" panose="02010609060101010101" charset="-122"/>
              <a:cs typeface="仿宋" panose="02010609060101010101" charset="-122"/>
            </a:endParaRPr>
          </a:p>
          <a:p>
            <a:r>
              <a:rPr lang="en-US" altLang="zh-CN">
                <a:solidFill>
                  <a:schemeClr val="bg2">
                    <a:lumMod val="50000"/>
                  </a:schemeClr>
                </a:solidFill>
                <a:latin typeface="仿宋" panose="02010609060101010101" charset="-122"/>
                <a:ea typeface="仿宋" panose="02010609060101010101" charset="-122"/>
                <a:cs typeface="仿宋" panose="02010609060101010101" charset="-122"/>
              </a:rPr>
              <a:t>4. https://huggingface.co/datasets/evanellis/Codeforces-LLM-Generations_with_completions</a:t>
            </a:r>
            <a:endParaRPr lang="en-US" altLang="zh-CN">
              <a:solidFill>
                <a:schemeClr val="bg2">
                  <a:lumMod val="50000"/>
                </a:schemeClr>
              </a:solidFill>
              <a:latin typeface="仿宋" panose="02010609060101010101" charset="-122"/>
              <a:ea typeface="仿宋" panose="02010609060101010101" charset="-122"/>
              <a:cs typeface="仿宋" panose="02010609060101010101" charset="-122"/>
            </a:endParaRPr>
          </a:p>
        </p:txBody>
      </p:sp>
      <p:sp>
        <p:nvSpPr>
          <p:cNvPr id="13" name="文本框 12"/>
          <p:cNvSpPr txBox="1"/>
          <p:nvPr/>
        </p:nvSpPr>
        <p:spPr>
          <a:xfrm>
            <a:off x="494030" y="1369060"/>
            <a:ext cx="4864100" cy="521970"/>
          </a:xfrm>
          <a:prstGeom prst="rect">
            <a:avLst/>
          </a:prstGeom>
          <a:noFill/>
        </p:spPr>
        <p:txBody>
          <a:bodyPr wrap="square" rtlCol="0" anchor="t">
            <a:spAutoFit/>
          </a:bodyPr>
          <a:p>
            <a:r>
              <a:rPr lang="en-US" altLang="zh-CN" sz="2800" b="1">
                <a:solidFill>
                  <a:schemeClr val="accent6">
                    <a:lumMod val="75000"/>
                  </a:schemeClr>
                </a:solidFill>
                <a:latin typeface="+mj-ea"/>
                <a:ea typeface="+mj-ea"/>
                <a:cs typeface="华文中宋" panose="02010600040101010101" charset="-122"/>
                <a:sym typeface="+mn-ea"/>
              </a:rPr>
              <a:t>ACM</a:t>
            </a:r>
            <a:r>
              <a:rPr lang="zh-CN" altLang="en-US" sz="2800" b="1">
                <a:solidFill>
                  <a:schemeClr val="accent6">
                    <a:lumMod val="75000"/>
                  </a:schemeClr>
                </a:solidFill>
                <a:latin typeface="+mj-ea"/>
                <a:ea typeface="+mj-ea"/>
                <a:cs typeface="华文中宋" panose="02010600040101010101" charset="-122"/>
                <a:sym typeface="+mn-ea"/>
              </a:rPr>
              <a:t>竞赛数据集</a:t>
            </a:r>
            <a:endParaRPr lang="zh-CN" altLang="en-US" sz="2800" b="1">
              <a:solidFill>
                <a:schemeClr val="accent6">
                  <a:lumMod val="75000"/>
                </a:schemeClr>
              </a:solidFill>
              <a:latin typeface="+mj-ea"/>
              <a:ea typeface="+mj-ea"/>
              <a:cs typeface="华文中宋" panose="02010600040101010101" charset="-122"/>
              <a:sym typeface="+mn-ea"/>
            </a:endParaRPr>
          </a:p>
        </p:txBody>
      </p:sp>
      <p:sp>
        <p:nvSpPr>
          <p:cNvPr id="4" name="文本框 3"/>
          <p:cNvSpPr txBox="1"/>
          <p:nvPr/>
        </p:nvSpPr>
        <p:spPr>
          <a:xfrm>
            <a:off x="990600" y="1891030"/>
            <a:ext cx="9853930" cy="3969385"/>
          </a:xfrm>
          <a:prstGeom prst="rect">
            <a:avLst/>
          </a:prstGeom>
          <a:noFill/>
        </p:spPr>
        <p:txBody>
          <a:bodyPr wrap="square" rtlCol="0" anchor="t">
            <a:spAutoFit/>
          </a:bodyPr>
          <a:p>
            <a:pPr indent="0">
              <a:buFont typeface="Arial" panose="020B0604020202020204" pitchFamily="34" charset="0"/>
              <a:buNone/>
            </a:pPr>
            <a:r>
              <a:rPr lang="zh-CN" altLang="en-US" sz="2800" b="1">
                <a:solidFill>
                  <a:schemeClr val="tx1"/>
                </a:solidFill>
                <a:latin typeface="华文中宋" panose="02010600040101010101" charset="-122"/>
                <a:ea typeface="华文中宋" panose="02010600040101010101" charset="-122"/>
                <a:cs typeface="华文中宋" panose="02010600040101010101" charset="-122"/>
                <a:sym typeface="+mn-ea"/>
              </a:rPr>
              <a:t>数据集介绍</a:t>
            </a:r>
            <a:endParaRPr lang="zh-CN" altLang="en-US" sz="2800" b="1">
              <a:solidFill>
                <a:schemeClr val="tx1"/>
              </a:solidFill>
              <a:latin typeface="华文中宋" panose="02010600040101010101" charset="-122"/>
              <a:ea typeface="华文中宋" panose="02010600040101010101" charset="-122"/>
              <a:cs typeface="华文中宋" panose="02010600040101010101" charset="-122"/>
              <a:sym typeface="+mn-ea"/>
            </a:endParaRPr>
          </a:p>
          <a:p>
            <a:pPr indent="457200" algn="l">
              <a:buClrTx/>
              <a:buSzTx/>
              <a:buFont typeface="Arial" panose="020B0604020202020204" pitchFamily="34" charset="0"/>
              <a:buNone/>
            </a:pPr>
            <a:r>
              <a:rPr lang="en-US" altLang="zh-CN" sz="2400">
                <a:latin typeface="华文宋体" panose="02010600040101010101" charset="-122"/>
                <a:ea typeface="华文宋体" panose="02010600040101010101" charset="-122"/>
                <a:cs typeface="华文宋体" panose="02010600040101010101" charset="-122"/>
                <a:sym typeface="+mn-ea"/>
              </a:rPr>
              <a:t>Codeforce</a:t>
            </a:r>
            <a:r>
              <a:rPr lang="zh-CN" altLang="en-US" sz="2400">
                <a:latin typeface="华文宋体" panose="02010600040101010101" charset="-122"/>
                <a:ea typeface="华文宋体" panose="02010600040101010101" charset="-122"/>
                <a:cs typeface="华文宋体" panose="02010600040101010101" charset="-122"/>
                <a:sym typeface="+mn-ea"/>
              </a:rPr>
              <a:t>和</a:t>
            </a:r>
            <a:r>
              <a:rPr lang="en-US" altLang="zh-CN" sz="2400">
                <a:latin typeface="华文宋体" panose="02010600040101010101" charset="-122"/>
                <a:ea typeface="华文宋体" panose="02010600040101010101" charset="-122"/>
                <a:cs typeface="华文宋体" panose="02010600040101010101" charset="-122"/>
                <a:sym typeface="+mn-ea"/>
              </a:rPr>
              <a:t>ICPC</a:t>
            </a:r>
            <a:r>
              <a:rPr lang="zh-CN" altLang="en-US" sz="2400">
                <a:latin typeface="华文宋体" panose="02010600040101010101" charset="-122"/>
                <a:ea typeface="华文宋体" panose="02010600040101010101" charset="-122"/>
                <a:cs typeface="华文宋体" panose="02010600040101010101" charset="-122"/>
                <a:sym typeface="+mn-ea"/>
              </a:rPr>
              <a:t>的</a:t>
            </a:r>
            <a:r>
              <a:rPr lang="zh-CN" altLang="en-US" sz="2400">
                <a:latin typeface="华文宋体" panose="02010600040101010101" charset="-122"/>
                <a:ea typeface="华文宋体" panose="02010600040101010101" charset="-122"/>
                <a:cs typeface="华文宋体" panose="02010600040101010101" charset="-122"/>
                <a:sym typeface="+mn-ea"/>
              </a:rPr>
              <a:t>整套成熟比赛</a:t>
            </a:r>
            <a:r>
              <a:rPr lang="zh-CN" altLang="en-US" sz="2400">
                <a:latin typeface="华文宋体" panose="02010600040101010101" charset="-122"/>
                <a:ea typeface="华文宋体" panose="02010600040101010101" charset="-122"/>
                <a:cs typeface="华文宋体" panose="02010600040101010101" charset="-122"/>
                <a:sym typeface="+mn-ea"/>
              </a:rPr>
              <a:t>题目。</a:t>
            </a:r>
            <a:endParaRPr lang="zh-CN" altLang="en-US" sz="2400">
              <a:latin typeface="华文宋体" panose="02010600040101010101" charset="-122"/>
              <a:ea typeface="华文宋体" panose="02010600040101010101" charset="-122"/>
              <a:cs typeface="华文宋体" panose="02010600040101010101" charset="-122"/>
              <a:sym typeface="+mn-ea"/>
            </a:endParaRPr>
          </a:p>
          <a:p>
            <a:pPr algn="l">
              <a:buClrTx/>
              <a:buSzTx/>
              <a:buFont typeface="Arial" panose="020B0604020202020204" pitchFamily="34" charset="0"/>
              <a:buNone/>
            </a:pPr>
            <a:r>
              <a:rPr lang="zh-CN" altLang="en-US" sz="2800" b="1">
                <a:latin typeface="华文中宋" panose="02010600040101010101" charset="-122"/>
                <a:ea typeface="华文中宋" panose="02010600040101010101" charset="-122"/>
                <a:cs typeface="华文中宋" panose="02010600040101010101" charset="-122"/>
                <a:sym typeface="+mn-ea"/>
              </a:rPr>
              <a:t>数据集目的</a:t>
            </a:r>
            <a:endParaRPr lang="zh-CN" altLang="en-US" sz="2800" b="1">
              <a:latin typeface="华文中宋" panose="02010600040101010101" charset="-122"/>
              <a:ea typeface="华文中宋" panose="02010600040101010101" charset="-122"/>
              <a:cs typeface="华文中宋" panose="02010600040101010101" charset="-122"/>
              <a:sym typeface="+mn-ea"/>
            </a:endParaRPr>
          </a:p>
          <a:p>
            <a:pPr indent="457200" algn="l">
              <a:buClrTx/>
              <a:buSzTx/>
              <a:buFont typeface="Arial" panose="020B0604020202020204" pitchFamily="34" charset="0"/>
              <a:buNone/>
            </a:pPr>
            <a:r>
              <a:rPr lang="zh-CN" altLang="en-US" sz="2400">
                <a:latin typeface="华文宋体" panose="02010600040101010101" charset="-122"/>
                <a:ea typeface="华文宋体" panose="02010600040101010101" charset="-122"/>
                <a:cs typeface="华文宋体" panose="02010600040101010101" charset="-122"/>
                <a:sym typeface="+mn-ea"/>
              </a:rPr>
              <a:t>测试模型自主</a:t>
            </a:r>
            <a:r>
              <a:rPr lang="zh-CN" altLang="en-US" sz="2400">
                <a:latin typeface="华文宋体" panose="02010600040101010101" charset="-122"/>
                <a:ea typeface="华文宋体" panose="02010600040101010101" charset="-122"/>
                <a:cs typeface="华文宋体" panose="02010600040101010101" charset="-122"/>
                <a:sym typeface="+mn-ea"/>
              </a:rPr>
              <a:t>建模完成复杂编程任务的能力。</a:t>
            </a:r>
            <a:endParaRPr lang="zh-CN" altLang="en-US" sz="2400">
              <a:latin typeface="华文宋体" panose="02010600040101010101" charset="-122"/>
              <a:ea typeface="华文宋体" panose="02010600040101010101" charset="-122"/>
              <a:cs typeface="华文宋体" panose="02010600040101010101" charset="-122"/>
              <a:sym typeface="+mn-ea"/>
            </a:endParaRPr>
          </a:p>
          <a:p>
            <a:pPr algn="l">
              <a:buClrTx/>
              <a:buSzTx/>
              <a:buFont typeface="Arial" panose="020B0604020202020204" pitchFamily="34" charset="0"/>
              <a:buNone/>
            </a:pPr>
            <a:r>
              <a:rPr lang="zh-CN" altLang="en-US" sz="2800" b="1">
                <a:latin typeface="华文中宋" panose="02010600040101010101" charset="-122"/>
                <a:ea typeface="华文中宋" panose="02010600040101010101" charset="-122"/>
                <a:cs typeface="华文中宋" panose="02010600040101010101" charset="-122"/>
                <a:sym typeface="+mn-ea"/>
              </a:rPr>
              <a:t>数据集构建</a:t>
            </a:r>
            <a:r>
              <a:rPr lang="zh-CN" altLang="en-US" sz="2800" b="1">
                <a:latin typeface="华文中宋" panose="02010600040101010101" charset="-122"/>
                <a:ea typeface="华文中宋" panose="02010600040101010101" charset="-122"/>
                <a:cs typeface="华文中宋" panose="02010600040101010101" charset="-122"/>
                <a:sym typeface="+mn-ea"/>
              </a:rPr>
              <a:t>与评测</a:t>
            </a:r>
            <a:endParaRPr lang="zh-CN" altLang="en-US" sz="2800" b="1">
              <a:latin typeface="华文中宋" panose="02010600040101010101" charset="-122"/>
              <a:ea typeface="华文中宋" panose="02010600040101010101" charset="-122"/>
              <a:cs typeface="华文中宋" panose="02010600040101010101" charset="-122"/>
              <a:sym typeface="+mn-ea"/>
            </a:endParaRPr>
          </a:p>
          <a:p>
            <a:pPr indent="457200"/>
            <a:r>
              <a:rPr lang="zh-CN" altLang="en-US" sz="2400">
                <a:latin typeface="华文宋体" panose="02010600040101010101" charset="-122"/>
                <a:ea typeface="华文宋体" panose="02010600040101010101" charset="-122"/>
                <a:cs typeface="华文宋体" panose="02010600040101010101" charset="-122"/>
                <a:sym typeface="+mn-ea"/>
              </a:rPr>
              <a:t>数据集选取了</a:t>
            </a:r>
            <a:r>
              <a:rPr lang="en-US" altLang="zh-CN" sz="2400">
                <a:latin typeface="华文宋体" panose="02010600040101010101" charset="-122"/>
                <a:ea typeface="华文宋体" panose="02010600040101010101" charset="-122"/>
                <a:cs typeface="华文宋体" panose="02010600040101010101" charset="-122"/>
                <a:sym typeface="+mn-ea"/>
              </a:rPr>
              <a:t> Codeforces Round 1004 (Div. 1)</a:t>
            </a:r>
            <a:r>
              <a:rPr lang="en-US" altLang="zh-CN" sz="2400" baseline="30000">
                <a:solidFill>
                  <a:schemeClr val="bg2">
                    <a:lumMod val="50000"/>
                  </a:schemeClr>
                </a:solidFill>
                <a:latin typeface="华文宋体" panose="02010600040101010101" charset="-122"/>
                <a:ea typeface="华文宋体" panose="02010600040101010101" charset="-122"/>
                <a:cs typeface="华文宋体" panose="02010600040101010101" charset="-122"/>
                <a:sym typeface="+mn-ea"/>
              </a:rPr>
              <a:t>1</a:t>
            </a:r>
            <a:r>
              <a:rPr lang="en-US" altLang="zh-CN" sz="2400">
                <a:latin typeface="华文宋体" panose="02010600040101010101" charset="-122"/>
                <a:ea typeface="华文宋体" panose="02010600040101010101" charset="-122"/>
                <a:cs typeface="华文宋体" panose="02010600040101010101" charset="-122"/>
                <a:sym typeface="+mn-ea"/>
              </a:rPr>
              <a:t> </a:t>
            </a:r>
            <a:r>
              <a:rPr lang="zh-CN" altLang="en-US" sz="2400">
                <a:latin typeface="华文宋体" panose="02010600040101010101" charset="-122"/>
                <a:ea typeface="华文宋体" panose="02010600040101010101" charset="-122"/>
                <a:cs typeface="华文宋体" panose="02010600040101010101" charset="-122"/>
                <a:sym typeface="+mn-ea"/>
              </a:rPr>
              <a:t>、</a:t>
            </a:r>
            <a:r>
              <a:rPr lang="en-US" altLang="zh-CN" sz="2400">
                <a:latin typeface="华文宋体" panose="02010600040101010101" charset="-122"/>
                <a:ea typeface="华文宋体" panose="02010600040101010101" charset="-122"/>
                <a:cs typeface="华文宋体" panose="02010600040101010101" charset="-122"/>
                <a:sym typeface="+mn-ea"/>
              </a:rPr>
              <a:t>Codeforces Round 1007 (Div. 2)</a:t>
            </a:r>
            <a:r>
              <a:rPr lang="en-US" altLang="zh-CN" sz="2400" baseline="30000">
                <a:solidFill>
                  <a:schemeClr val="bg2">
                    <a:lumMod val="50000"/>
                  </a:schemeClr>
                </a:solidFill>
                <a:latin typeface="华文宋体" panose="02010600040101010101" charset="-122"/>
                <a:ea typeface="华文宋体" panose="02010600040101010101" charset="-122"/>
                <a:cs typeface="华文宋体" panose="02010600040101010101" charset="-122"/>
                <a:sym typeface="+mn-ea"/>
              </a:rPr>
              <a:t>2</a:t>
            </a:r>
            <a:r>
              <a:rPr lang="en-US" altLang="zh-CN" sz="2400">
                <a:latin typeface="华文宋体" panose="02010600040101010101" charset="-122"/>
                <a:ea typeface="华文宋体" panose="02010600040101010101" charset="-122"/>
                <a:cs typeface="华文宋体" panose="02010600040101010101" charset="-122"/>
                <a:sym typeface="+mn-ea"/>
              </a:rPr>
              <a:t> </a:t>
            </a:r>
            <a:r>
              <a:rPr lang="zh-CN" altLang="en-US" sz="2400">
                <a:latin typeface="华文宋体" panose="02010600040101010101" charset="-122"/>
                <a:ea typeface="华文宋体" panose="02010600040101010101" charset="-122"/>
                <a:cs typeface="华文宋体" panose="02010600040101010101" charset="-122"/>
                <a:sym typeface="+mn-ea"/>
              </a:rPr>
              <a:t>和</a:t>
            </a:r>
            <a:r>
              <a:rPr lang="en-US" altLang="zh-CN" sz="2400">
                <a:latin typeface="华文宋体" panose="02010600040101010101" charset="-122"/>
                <a:ea typeface="华文宋体" panose="02010600040101010101" charset="-122"/>
                <a:cs typeface="华文宋体" panose="02010600040101010101" charset="-122"/>
                <a:sym typeface="+mn-ea"/>
              </a:rPr>
              <a:t> ICPC2024</a:t>
            </a:r>
            <a:r>
              <a:rPr lang="zh-CN" altLang="en-US" sz="2400">
                <a:latin typeface="华文宋体" panose="02010600040101010101" charset="-122"/>
                <a:ea typeface="华文宋体" panose="02010600040101010101" charset="-122"/>
                <a:cs typeface="华文宋体" panose="02010600040101010101" charset="-122"/>
                <a:sym typeface="+mn-ea"/>
              </a:rPr>
              <a:t>邀请赛西安站</a:t>
            </a:r>
            <a:r>
              <a:rPr lang="en-US" altLang="zh-CN" sz="2400" baseline="30000">
                <a:solidFill>
                  <a:schemeClr val="bg2">
                    <a:lumMod val="50000"/>
                  </a:schemeClr>
                </a:solidFill>
                <a:latin typeface="华文宋体" panose="02010600040101010101" charset="-122"/>
                <a:ea typeface="华文宋体" panose="02010600040101010101" charset="-122"/>
                <a:cs typeface="华文宋体" panose="02010600040101010101" charset="-122"/>
                <a:sym typeface="+mn-ea"/>
              </a:rPr>
              <a:t>3</a:t>
            </a:r>
            <a:r>
              <a:rPr lang="en-US" altLang="zh-CN" sz="2400">
                <a:latin typeface="华文宋体" panose="02010600040101010101" charset="-122"/>
                <a:ea typeface="华文宋体" panose="02010600040101010101" charset="-122"/>
                <a:cs typeface="华文宋体" panose="02010600040101010101" charset="-122"/>
                <a:sym typeface="+mn-ea"/>
              </a:rPr>
              <a:t> </a:t>
            </a:r>
            <a:r>
              <a:rPr lang="zh-CN" altLang="en-US" sz="2400">
                <a:latin typeface="华文宋体" panose="02010600040101010101" charset="-122"/>
                <a:ea typeface="华文宋体" panose="02010600040101010101" charset="-122"/>
                <a:cs typeface="华文宋体" panose="02010600040101010101" charset="-122"/>
                <a:sym typeface="+mn-ea"/>
              </a:rPr>
              <a:t>三套共</a:t>
            </a:r>
            <a:r>
              <a:rPr lang="en-US" altLang="zh-CN" sz="2400">
                <a:latin typeface="华文宋体" panose="02010600040101010101" charset="-122"/>
                <a:ea typeface="华文宋体" panose="02010600040101010101" charset="-122"/>
                <a:cs typeface="华文宋体" panose="02010600040101010101" charset="-122"/>
                <a:sym typeface="+mn-ea"/>
              </a:rPr>
              <a:t>27</a:t>
            </a:r>
            <a:r>
              <a:rPr lang="zh-CN" altLang="en-US" sz="2400">
                <a:latin typeface="华文宋体" panose="02010600040101010101" charset="-122"/>
                <a:ea typeface="华文宋体" panose="02010600040101010101" charset="-122"/>
                <a:cs typeface="华文宋体" panose="02010600040101010101" charset="-122"/>
                <a:sym typeface="+mn-ea"/>
              </a:rPr>
              <a:t>道题</a:t>
            </a:r>
            <a:r>
              <a:rPr lang="zh-CN" sz="2400">
                <a:latin typeface="华文宋体" panose="02010600040101010101" charset="-122"/>
                <a:ea typeface="华文宋体" panose="02010600040101010101" charset="-122"/>
                <a:cs typeface="华文宋体" panose="02010600040101010101" charset="-122"/>
                <a:sym typeface="+mn-ea"/>
              </a:rPr>
              <a:t>。</a:t>
            </a:r>
            <a:endParaRPr lang="zh-CN" altLang="en-US" sz="2400">
              <a:latin typeface="华文宋体" panose="02010600040101010101" charset="-122"/>
              <a:ea typeface="华文宋体" panose="02010600040101010101" charset="-122"/>
              <a:cs typeface="华文宋体" panose="02010600040101010101" charset="-122"/>
              <a:sym typeface="+mn-ea"/>
            </a:endParaRPr>
          </a:p>
          <a:p>
            <a:pPr indent="457200"/>
            <a:r>
              <a:rPr lang="zh-CN" altLang="en-US" sz="2400">
                <a:latin typeface="华文宋体" panose="02010600040101010101" charset="-122"/>
                <a:ea typeface="华文宋体" panose="02010600040101010101" charset="-122"/>
                <a:cs typeface="华文宋体" panose="02010600040101010101" charset="-122"/>
                <a:sym typeface="+mn-ea"/>
              </a:rPr>
              <a:t>由于未能</a:t>
            </a:r>
            <a:r>
              <a:rPr lang="zh-CN" altLang="en-US" sz="2400">
                <a:latin typeface="华文宋体" panose="02010600040101010101" charset="-122"/>
                <a:ea typeface="华文宋体" panose="02010600040101010101" charset="-122"/>
                <a:cs typeface="华文宋体" panose="02010600040101010101" charset="-122"/>
                <a:sym typeface="+mn-ea"/>
              </a:rPr>
              <a:t>查阅到大模型使用的</a:t>
            </a:r>
            <a:r>
              <a:rPr lang="en-US" altLang="zh-CN" sz="2400">
                <a:latin typeface="华文宋体" panose="02010600040101010101" charset="-122"/>
                <a:ea typeface="华文宋体" panose="02010600040101010101" charset="-122"/>
                <a:cs typeface="华文宋体" panose="02010600040101010101" charset="-122"/>
                <a:sym typeface="+mn-ea"/>
              </a:rPr>
              <a:t>Codeforce</a:t>
            </a:r>
            <a:r>
              <a:rPr lang="zh-CN" altLang="en-US" sz="2400">
                <a:latin typeface="华文宋体" panose="02010600040101010101" charset="-122"/>
                <a:ea typeface="华文宋体" panose="02010600040101010101" charset="-122"/>
                <a:cs typeface="华文宋体" panose="02010600040101010101" charset="-122"/>
                <a:sym typeface="+mn-ea"/>
              </a:rPr>
              <a:t>数据集，数据集格式参照</a:t>
            </a:r>
            <a:r>
              <a:rPr lang="zh-CN" altLang="en-US" sz="2400">
                <a:latin typeface="华文宋体" panose="02010600040101010101" charset="-122"/>
                <a:ea typeface="华文宋体" panose="02010600040101010101" charset="-122"/>
                <a:cs typeface="华文宋体" panose="02010600040101010101" charset="-122"/>
                <a:sym typeface="+mn-ea"/>
              </a:rPr>
              <a:t>Codeforces-LLM-Generations_with_completions</a:t>
            </a:r>
            <a:r>
              <a:rPr lang="en-US" altLang="zh-CN" sz="2400" baseline="30000">
                <a:solidFill>
                  <a:schemeClr val="bg2">
                    <a:lumMod val="50000"/>
                  </a:schemeClr>
                </a:solidFill>
                <a:latin typeface="华文宋体" panose="02010600040101010101" charset="-122"/>
                <a:ea typeface="华文宋体" panose="02010600040101010101" charset="-122"/>
                <a:cs typeface="华文宋体" panose="02010600040101010101" charset="-122"/>
                <a:sym typeface="+mn-ea"/>
              </a:rPr>
              <a:t>4</a:t>
            </a:r>
            <a:r>
              <a:rPr lang="zh-CN" altLang="en-US" sz="2400">
                <a:solidFill>
                  <a:schemeClr val="tx1"/>
                </a:solidFill>
                <a:latin typeface="华文宋体" panose="02010600040101010101" charset="-122"/>
                <a:ea typeface="华文宋体" panose="02010600040101010101" charset="-122"/>
                <a:cs typeface="华文宋体" panose="02010600040101010101" charset="-122"/>
                <a:sym typeface="+mn-ea"/>
              </a:rPr>
              <a:t>。</a:t>
            </a:r>
            <a:endParaRPr lang="zh-CN" altLang="en-US" sz="2400">
              <a:latin typeface="华文宋体" panose="02010600040101010101" charset="-122"/>
              <a:ea typeface="华文宋体" panose="02010600040101010101" charset="-122"/>
              <a:cs typeface="华文宋体" panose="02010600040101010101" charset="-122"/>
            </a:endParaRPr>
          </a:p>
          <a:p>
            <a:pPr indent="457200"/>
            <a:endParaRPr lang="zh-CN" altLang="en-US" sz="2400">
              <a:latin typeface="华文宋体" panose="02010600040101010101" charset="-122"/>
              <a:ea typeface="华文宋体" panose="02010600040101010101" charset="-122"/>
              <a:cs typeface="华文宋体" panose="02010600040101010101"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0" y="0"/>
            <a:ext cx="36000" cy="75882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173355" y="57150"/>
            <a:ext cx="4009390" cy="645160"/>
          </a:xfrm>
          <a:prstGeom prst="rect">
            <a:avLst/>
          </a:prstGeom>
          <a:noFill/>
        </p:spPr>
        <p:txBody>
          <a:bodyPr wrap="square" rtlCol="0">
            <a:spAutoFit/>
          </a:bodyPr>
          <a:p>
            <a:r>
              <a:rPr lang="en-US" altLang="zh-CN" sz="3600">
                <a:latin typeface="Tw Cen MT Condensed" panose="020B0606020104020203" charset="0"/>
                <a:ea typeface="华文中宋" panose="02010600040101010101" charset="-122"/>
                <a:cs typeface="Tw Cen MT Condensed" panose="020B0606020104020203" charset="0"/>
                <a:sym typeface="+mn-ea"/>
              </a:rPr>
              <a:t>TASK 1</a:t>
            </a:r>
            <a:r>
              <a:rPr lang="en-US" altLang="zh-CN" sz="3600">
                <a:latin typeface="Berlin Sans FB" panose="020E0602020502020306" charset="0"/>
                <a:ea typeface="华文中宋" panose="02010600040101010101" charset="-122"/>
                <a:cs typeface="Berlin Sans FB" panose="020E0602020502020306" charset="0"/>
                <a:sym typeface="+mn-ea"/>
              </a:rPr>
              <a:t> </a:t>
            </a:r>
            <a:r>
              <a:rPr lang="en-US" altLang="zh-CN" sz="3600">
                <a:latin typeface="Castellar" panose="020A0402060406010301" charset="0"/>
                <a:ea typeface="华文中宋" panose="02010600040101010101" charset="-122"/>
                <a:cs typeface="Castellar" panose="020A0402060406010301" charset="0"/>
                <a:sym typeface="+mn-ea"/>
              </a:rPr>
              <a:t> </a:t>
            </a:r>
            <a:r>
              <a:rPr lang="zh-CN" altLang="en-US" sz="3600">
                <a:latin typeface="Castellar" panose="020A0402060406010301" charset="0"/>
                <a:ea typeface="华文中宋" panose="02010600040101010101" charset="-122"/>
                <a:cs typeface="Castellar" panose="020A0402060406010301" charset="0"/>
                <a:sym typeface="+mn-ea"/>
              </a:rPr>
              <a:t>评分</a:t>
            </a:r>
            <a:r>
              <a:rPr lang="zh-CN" altLang="en-US" sz="3600">
                <a:latin typeface="Castellar" panose="020A0402060406010301" charset="0"/>
                <a:ea typeface="华文中宋" panose="02010600040101010101" charset="-122"/>
                <a:cs typeface="Castellar" panose="020A0402060406010301" charset="0"/>
                <a:sym typeface="+mn-ea"/>
              </a:rPr>
              <a:t>标准</a:t>
            </a:r>
            <a:endParaRPr lang="zh-CN" altLang="en-US" sz="3600">
              <a:latin typeface="Castellar" panose="020A0402060406010301" charset="0"/>
              <a:ea typeface="华文中宋" panose="02010600040101010101" charset="-122"/>
              <a:cs typeface="Castellar" panose="020A0402060406010301" charset="0"/>
              <a:sym typeface="+mn-ea"/>
            </a:endParaRPr>
          </a:p>
        </p:txBody>
      </p:sp>
      <p:sp>
        <p:nvSpPr>
          <p:cNvPr id="4" name="文本框 3"/>
          <p:cNvSpPr txBox="1"/>
          <p:nvPr/>
        </p:nvSpPr>
        <p:spPr>
          <a:xfrm>
            <a:off x="990600" y="1131570"/>
            <a:ext cx="9853930" cy="4276725"/>
          </a:xfrm>
          <a:prstGeom prst="rect">
            <a:avLst/>
          </a:prstGeom>
          <a:noFill/>
        </p:spPr>
        <p:txBody>
          <a:bodyPr wrap="square" rtlCol="0" anchor="t">
            <a:spAutoFit/>
          </a:bodyPr>
          <a:p>
            <a:pPr indent="0">
              <a:buFont typeface="Arial" panose="020B0604020202020204" pitchFamily="34" charset="0"/>
              <a:buNone/>
            </a:pPr>
            <a:r>
              <a:rPr lang="zh-CN" altLang="en-US" sz="2800" b="1">
                <a:solidFill>
                  <a:schemeClr val="tx1"/>
                </a:solidFill>
                <a:latin typeface="华文中宋" panose="02010600040101010101" charset="-122"/>
                <a:ea typeface="华文中宋" panose="02010600040101010101" charset="-122"/>
                <a:cs typeface="华文中宋" panose="02010600040101010101" charset="-122"/>
                <a:sym typeface="+mn-ea"/>
              </a:rPr>
              <a:t>基础分</a:t>
            </a:r>
            <a:endParaRPr lang="zh-CN" altLang="en-US" sz="2800" b="1">
              <a:solidFill>
                <a:schemeClr val="tx1"/>
              </a:solidFill>
              <a:latin typeface="华文中宋" panose="02010600040101010101" charset="-122"/>
              <a:ea typeface="华文中宋" panose="02010600040101010101" charset="-122"/>
              <a:cs typeface="华文中宋" panose="02010600040101010101" charset="-122"/>
              <a:sym typeface="+mn-ea"/>
            </a:endParaRPr>
          </a:p>
          <a:p>
            <a:pPr indent="457200" algn="l">
              <a:buClrTx/>
              <a:buSzTx/>
              <a:buFont typeface="Arial" panose="020B0604020202020204" pitchFamily="34" charset="0"/>
              <a:buNone/>
            </a:pPr>
            <a:r>
              <a:rPr lang="zh-CN" altLang="en-US" sz="2400">
                <a:latin typeface="华文宋体" panose="02010600040101010101" charset="-122"/>
                <a:ea typeface="华文宋体" panose="02010600040101010101" charset="-122"/>
                <a:cs typeface="华文宋体" panose="02010600040101010101" charset="-122"/>
                <a:sym typeface="+mn-ea"/>
              </a:rPr>
              <a:t>第一次答对记</a:t>
            </a:r>
            <a:r>
              <a:rPr lang="en-US" altLang="zh-CN" sz="2400">
                <a:latin typeface="华文宋体" panose="02010600040101010101" charset="-122"/>
                <a:ea typeface="华文宋体" panose="02010600040101010101" charset="-122"/>
                <a:cs typeface="华文宋体" panose="02010600040101010101" charset="-122"/>
                <a:sym typeface="+mn-ea"/>
              </a:rPr>
              <a:t>100</a:t>
            </a:r>
            <a:r>
              <a:rPr lang="zh-CN" altLang="en-US" sz="2400">
                <a:latin typeface="华文宋体" panose="02010600040101010101" charset="-122"/>
                <a:ea typeface="华文宋体" panose="02010600040101010101" charset="-122"/>
                <a:cs typeface="华文宋体" panose="02010600040101010101" charset="-122"/>
                <a:sym typeface="+mn-ea"/>
              </a:rPr>
              <a:t>分，第二次记</a:t>
            </a:r>
            <a:r>
              <a:rPr lang="en-US" altLang="zh-CN" sz="2400">
                <a:latin typeface="华文宋体" panose="02010600040101010101" charset="-122"/>
                <a:ea typeface="华文宋体" panose="02010600040101010101" charset="-122"/>
                <a:cs typeface="华文宋体" panose="02010600040101010101" charset="-122"/>
                <a:sym typeface="+mn-ea"/>
              </a:rPr>
              <a:t>80</a:t>
            </a:r>
            <a:r>
              <a:rPr lang="zh-CN" altLang="en-US" sz="2400">
                <a:latin typeface="华文宋体" panose="02010600040101010101" charset="-122"/>
                <a:ea typeface="华文宋体" panose="02010600040101010101" charset="-122"/>
                <a:cs typeface="华文宋体" panose="02010600040101010101" charset="-122"/>
                <a:sym typeface="+mn-ea"/>
              </a:rPr>
              <a:t>分，第三次记</a:t>
            </a:r>
            <a:r>
              <a:rPr lang="en-US" altLang="zh-CN" sz="2400">
                <a:latin typeface="华文宋体" panose="02010600040101010101" charset="-122"/>
                <a:ea typeface="华文宋体" panose="02010600040101010101" charset="-122"/>
                <a:cs typeface="华文宋体" panose="02010600040101010101" charset="-122"/>
                <a:sym typeface="+mn-ea"/>
              </a:rPr>
              <a:t>60</a:t>
            </a:r>
            <a:r>
              <a:rPr lang="zh-CN" altLang="en-US" sz="2400">
                <a:latin typeface="华文宋体" panose="02010600040101010101" charset="-122"/>
                <a:ea typeface="华文宋体" panose="02010600040101010101" charset="-122"/>
                <a:cs typeface="华文宋体" panose="02010600040101010101" charset="-122"/>
                <a:sym typeface="+mn-ea"/>
              </a:rPr>
              <a:t>分，三次未</a:t>
            </a:r>
            <a:r>
              <a:rPr lang="zh-CN" altLang="en-US" sz="2400">
                <a:latin typeface="华文宋体" panose="02010600040101010101" charset="-122"/>
                <a:ea typeface="华文宋体" panose="02010600040101010101" charset="-122"/>
                <a:cs typeface="华文宋体" panose="02010600040101010101" charset="-122"/>
                <a:sym typeface="+mn-ea"/>
              </a:rPr>
              <a:t>答对记</a:t>
            </a:r>
            <a:r>
              <a:rPr lang="en-US" altLang="zh-CN" sz="2400">
                <a:latin typeface="华文宋体" panose="02010600040101010101" charset="-122"/>
                <a:ea typeface="华文宋体" panose="02010600040101010101" charset="-122"/>
                <a:cs typeface="华文宋体" panose="02010600040101010101" charset="-122"/>
                <a:sym typeface="+mn-ea"/>
              </a:rPr>
              <a:t>0</a:t>
            </a:r>
            <a:r>
              <a:rPr lang="zh-CN" altLang="en-US" sz="2400">
                <a:latin typeface="华文宋体" panose="02010600040101010101" charset="-122"/>
                <a:ea typeface="华文宋体" panose="02010600040101010101" charset="-122"/>
                <a:cs typeface="华文宋体" panose="02010600040101010101" charset="-122"/>
                <a:sym typeface="+mn-ea"/>
              </a:rPr>
              <a:t>分。</a:t>
            </a:r>
            <a:endParaRPr lang="zh-CN" altLang="en-US" sz="2400">
              <a:latin typeface="华文宋体" panose="02010600040101010101" charset="-122"/>
              <a:ea typeface="华文宋体" panose="02010600040101010101" charset="-122"/>
              <a:cs typeface="华文宋体" panose="02010600040101010101" charset="-122"/>
              <a:sym typeface="+mn-ea"/>
            </a:endParaRPr>
          </a:p>
          <a:p>
            <a:pPr algn="l">
              <a:buClrTx/>
              <a:buSzTx/>
              <a:buFont typeface="Arial" panose="020B0604020202020204" pitchFamily="34" charset="0"/>
              <a:buNone/>
            </a:pPr>
            <a:r>
              <a:rPr lang="zh-CN" altLang="en-US" sz="2800" b="1">
                <a:latin typeface="华文中宋" panose="02010600040101010101" charset="-122"/>
                <a:ea typeface="华文中宋" panose="02010600040101010101" charset="-122"/>
                <a:cs typeface="华文中宋" panose="02010600040101010101" charset="-122"/>
                <a:sym typeface="+mn-ea"/>
              </a:rPr>
              <a:t>额外分</a:t>
            </a:r>
            <a:endParaRPr lang="zh-CN" altLang="en-US" sz="2800" b="1">
              <a:latin typeface="华文中宋" panose="02010600040101010101" charset="-122"/>
              <a:ea typeface="华文中宋" panose="02010600040101010101" charset="-122"/>
              <a:cs typeface="华文中宋" panose="02010600040101010101" charset="-122"/>
              <a:sym typeface="+mn-ea"/>
            </a:endParaRPr>
          </a:p>
          <a:p>
            <a:pPr indent="457200" algn="l">
              <a:buClrTx/>
              <a:buSzTx/>
              <a:buFont typeface="Arial" panose="020B0604020202020204" pitchFamily="34" charset="0"/>
              <a:buNone/>
            </a:pPr>
            <a:r>
              <a:rPr lang="zh-CN" altLang="en-US" sz="2400">
                <a:latin typeface="华文宋体" panose="02010600040101010101" charset="-122"/>
                <a:ea typeface="华文宋体" panose="02010600040101010101" charset="-122"/>
                <a:cs typeface="华文宋体" panose="02010600040101010101" charset="-122"/>
                <a:sym typeface="+mn-ea"/>
              </a:rPr>
              <a:t>日常使用</a:t>
            </a:r>
            <a:r>
              <a:rPr lang="zh-CN" altLang="en-US" sz="2400">
                <a:latin typeface="华文宋体" panose="02010600040101010101" charset="-122"/>
                <a:ea typeface="华文宋体" panose="02010600040101010101" charset="-122"/>
                <a:cs typeface="华文宋体" panose="02010600040101010101" charset="-122"/>
                <a:sym typeface="+mn-ea"/>
              </a:rPr>
              <a:t>数据集给效果最好（安全性、鲁棒性、美观度等综合考量）的额外加</a:t>
            </a:r>
            <a:r>
              <a:rPr lang="en-US" altLang="zh-CN" sz="2400">
                <a:latin typeface="华文宋体" panose="02010600040101010101" charset="-122"/>
                <a:ea typeface="华文宋体" panose="02010600040101010101" charset="-122"/>
                <a:cs typeface="华文宋体" panose="02010600040101010101" charset="-122"/>
                <a:sym typeface="+mn-ea"/>
              </a:rPr>
              <a:t>20</a:t>
            </a:r>
            <a:r>
              <a:rPr lang="zh-CN" altLang="en-US" sz="2400">
                <a:latin typeface="华文宋体" panose="02010600040101010101" charset="-122"/>
                <a:ea typeface="华文宋体" panose="02010600040101010101" charset="-122"/>
                <a:cs typeface="华文宋体" panose="02010600040101010101" charset="-122"/>
                <a:sym typeface="+mn-ea"/>
              </a:rPr>
              <a:t>分；</a:t>
            </a:r>
            <a:endParaRPr lang="zh-CN" altLang="en-US" sz="2400">
              <a:latin typeface="华文宋体" panose="02010600040101010101" charset="-122"/>
              <a:ea typeface="华文宋体" panose="02010600040101010101" charset="-122"/>
              <a:cs typeface="华文宋体" panose="02010600040101010101" charset="-122"/>
              <a:sym typeface="+mn-ea"/>
            </a:endParaRPr>
          </a:p>
          <a:p>
            <a:pPr indent="457200" algn="l">
              <a:buClrTx/>
              <a:buSzTx/>
              <a:buFont typeface="Arial" panose="020B0604020202020204" pitchFamily="34" charset="0"/>
              <a:buNone/>
            </a:pPr>
            <a:r>
              <a:rPr lang="zh-CN" altLang="en-US" sz="2400">
                <a:latin typeface="华文宋体" panose="02010600040101010101" charset="-122"/>
                <a:ea typeface="华文宋体" panose="02010600040101010101" charset="-122"/>
                <a:cs typeface="华文宋体" panose="02010600040101010101" charset="-122"/>
                <a:sym typeface="+mn-ea"/>
              </a:rPr>
              <a:t>深度学习</a:t>
            </a:r>
            <a:r>
              <a:rPr lang="zh-CN" altLang="en-US" sz="2400">
                <a:latin typeface="华文宋体" panose="02010600040101010101" charset="-122"/>
                <a:ea typeface="华文宋体" panose="02010600040101010101" charset="-122"/>
                <a:cs typeface="华文宋体" panose="02010600040101010101" charset="-122"/>
                <a:sym typeface="+mn-ea"/>
              </a:rPr>
              <a:t>数据集给功能最完善或性能最好的额外加</a:t>
            </a:r>
            <a:r>
              <a:rPr lang="en-US" altLang="zh-CN" sz="2400">
                <a:latin typeface="华文宋体" panose="02010600040101010101" charset="-122"/>
                <a:ea typeface="华文宋体" panose="02010600040101010101" charset="-122"/>
                <a:cs typeface="华文宋体" panose="02010600040101010101" charset="-122"/>
                <a:sym typeface="+mn-ea"/>
              </a:rPr>
              <a:t>20</a:t>
            </a:r>
            <a:r>
              <a:rPr lang="zh-CN" altLang="en-US" sz="2400">
                <a:latin typeface="华文宋体" panose="02010600040101010101" charset="-122"/>
                <a:ea typeface="华文宋体" panose="02010600040101010101" charset="-122"/>
                <a:cs typeface="华文宋体" panose="02010600040101010101" charset="-122"/>
                <a:sym typeface="+mn-ea"/>
              </a:rPr>
              <a:t>分；</a:t>
            </a:r>
            <a:endParaRPr lang="zh-CN" altLang="en-US" sz="2400">
              <a:latin typeface="华文宋体" panose="02010600040101010101" charset="-122"/>
              <a:ea typeface="华文宋体" panose="02010600040101010101" charset="-122"/>
              <a:cs typeface="华文宋体" panose="02010600040101010101" charset="-122"/>
              <a:sym typeface="+mn-ea"/>
            </a:endParaRPr>
          </a:p>
          <a:p>
            <a:pPr indent="457200" algn="l">
              <a:buClrTx/>
              <a:buSzTx/>
              <a:buFont typeface="Arial" panose="020B0604020202020204" pitchFamily="34" charset="0"/>
              <a:buNone/>
            </a:pPr>
            <a:r>
              <a:rPr lang="zh-CN" altLang="en-US" sz="2400">
                <a:latin typeface="华文宋体" panose="02010600040101010101" charset="-122"/>
                <a:ea typeface="华文宋体" panose="02010600040101010101" charset="-122"/>
                <a:cs typeface="华文宋体" panose="02010600040101010101" charset="-122"/>
                <a:sym typeface="+mn-ea"/>
              </a:rPr>
              <a:t>经典算法</a:t>
            </a:r>
            <a:r>
              <a:rPr lang="zh-CN" altLang="en-US" sz="2400">
                <a:latin typeface="华文宋体" panose="02010600040101010101" charset="-122"/>
                <a:ea typeface="华文宋体" panose="02010600040101010101" charset="-122"/>
                <a:cs typeface="华文宋体" panose="02010600040101010101" charset="-122"/>
                <a:sym typeface="+mn-ea"/>
              </a:rPr>
              <a:t>数据集不额外</a:t>
            </a:r>
            <a:r>
              <a:rPr lang="zh-CN" altLang="en-US" sz="2400">
                <a:latin typeface="华文宋体" panose="02010600040101010101" charset="-122"/>
                <a:ea typeface="华文宋体" panose="02010600040101010101" charset="-122"/>
                <a:cs typeface="华文宋体" panose="02010600040101010101" charset="-122"/>
                <a:sym typeface="+mn-ea"/>
              </a:rPr>
              <a:t>赋分；</a:t>
            </a:r>
            <a:endParaRPr lang="zh-CN" altLang="en-US" sz="2400">
              <a:latin typeface="华文宋体" panose="02010600040101010101" charset="-122"/>
              <a:ea typeface="华文宋体" panose="02010600040101010101" charset="-122"/>
              <a:cs typeface="华文宋体" panose="02010600040101010101" charset="-122"/>
              <a:sym typeface="+mn-ea"/>
            </a:endParaRPr>
          </a:p>
          <a:p>
            <a:pPr indent="457200" algn="l">
              <a:buClrTx/>
              <a:buSzTx/>
              <a:buFont typeface="Arial" panose="020B0604020202020204" pitchFamily="34" charset="0"/>
              <a:buNone/>
            </a:pPr>
            <a:r>
              <a:rPr lang="en-US" altLang="zh-CN" sz="2400">
                <a:latin typeface="华文宋体" panose="02010600040101010101" charset="-122"/>
                <a:ea typeface="华文宋体" panose="02010600040101010101" charset="-122"/>
                <a:cs typeface="华文宋体" panose="02010600040101010101" charset="-122"/>
                <a:sym typeface="+mn-ea"/>
              </a:rPr>
              <a:t>ACM</a:t>
            </a:r>
            <a:r>
              <a:rPr lang="zh-CN" altLang="en-US" sz="2400">
                <a:latin typeface="华文宋体" panose="02010600040101010101" charset="-122"/>
                <a:ea typeface="华文宋体" panose="02010600040101010101" charset="-122"/>
                <a:cs typeface="华文宋体" panose="02010600040101010101" charset="-122"/>
                <a:sym typeface="+mn-ea"/>
              </a:rPr>
              <a:t>竞赛</a:t>
            </a:r>
            <a:r>
              <a:rPr lang="zh-CN" altLang="en-US" sz="2400">
                <a:latin typeface="华文宋体" panose="02010600040101010101" charset="-122"/>
                <a:ea typeface="华文宋体" panose="02010600040101010101" charset="-122"/>
                <a:cs typeface="华文宋体" panose="02010600040101010101" charset="-122"/>
                <a:sym typeface="+mn-ea"/>
              </a:rPr>
              <a:t>数据集由于任务难度较大，给通过测试点最多的额外加</a:t>
            </a:r>
            <a:r>
              <a:rPr lang="en-US" altLang="zh-CN" sz="2400">
                <a:latin typeface="华文宋体" panose="02010600040101010101" charset="-122"/>
                <a:ea typeface="华文宋体" panose="02010600040101010101" charset="-122"/>
                <a:cs typeface="华文宋体" panose="02010600040101010101" charset="-122"/>
                <a:sym typeface="+mn-ea"/>
              </a:rPr>
              <a:t>20</a:t>
            </a:r>
            <a:r>
              <a:rPr lang="zh-CN" altLang="en-US" sz="2400">
                <a:latin typeface="华文宋体" panose="02010600040101010101" charset="-122"/>
                <a:ea typeface="华文宋体" panose="02010600040101010101" charset="-122"/>
                <a:cs typeface="华文宋体" panose="02010600040101010101" charset="-122"/>
                <a:sym typeface="+mn-ea"/>
              </a:rPr>
              <a:t>分。</a:t>
            </a:r>
            <a:endParaRPr lang="zh-CN" altLang="en-US" sz="2400">
              <a:latin typeface="华文宋体" panose="02010600040101010101" charset="-122"/>
              <a:ea typeface="华文宋体" panose="02010600040101010101" charset="-122"/>
              <a:cs typeface="华文宋体" panose="02010600040101010101" charset="-122"/>
              <a:sym typeface="+mn-ea"/>
            </a:endParaRPr>
          </a:p>
          <a:p>
            <a:pPr indent="457200" algn="l">
              <a:buClrTx/>
              <a:buSzTx/>
              <a:buFont typeface="Arial" panose="020B0604020202020204" pitchFamily="34" charset="0"/>
              <a:buNone/>
            </a:pPr>
            <a:r>
              <a:rPr lang="zh-CN" altLang="en-US" sz="2400" b="1">
                <a:latin typeface="华文宋体" panose="02010600040101010101" charset="-122"/>
                <a:ea typeface="华文宋体" panose="02010600040101010101" charset="-122"/>
                <a:cs typeface="华文宋体" panose="02010600040101010101" charset="-122"/>
                <a:sym typeface="+mn-ea"/>
              </a:rPr>
              <a:t>所有加分只给最优的，当有多个最优或难以评判时不给</a:t>
            </a:r>
            <a:r>
              <a:rPr lang="zh-CN" altLang="en-US" sz="2400" b="1">
                <a:latin typeface="华文宋体" panose="02010600040101010101" charset="-122"/>
                <a:ea typeface="华文宋体" panose="02010600040101010101" charset="-122"/>
                <a:cs typeface="华文宋体" panose="02010600040101010101" charset="-122"/>
                <a:sym typeface="+mn-ea"/>
              </a:rPr>
              <a:t>额外分。</a:t>
            </a:r>
            <a:endParaRPr lang="zh-CN" altLang="en-US" sz="2400" b="1">
              <a:latin typeface="华文宋体" panose="02010600040101010101" charset="-122"/>
              <a:ea typeface="华文宋体" panose="02010600040101010101" charset="-122"/>
              <a:cs typeface="华文宋体" panose="02010600040101010101" charset="-122"/>
              <a:sym typeface="+mn-ea"/>
            </a:endParaRPr>
          </a:p>
          <a:p>
            <a:pPr indent="457200"/>
            <a:endParaRPr lang="zh-CN" altLang="en-US" sz="2400" b="1">
              <a:latin typeface="华文宋体" panose="02010600040101010101" charset="-122"/>
              <a:ea typeface="华文宋体" panose="02010600040101010101" charset="-122"/>
              <a:cs typeface="华文宋体" panose="02010600040101010101" charset="-122"/>
              <a:sym typeface="+mn-ea"/>
            </a:endParaRPr>
          </a:p>
        </p:txBody>
      </p:sp>
    </p:spTree>
  </p:cSld>
  <p:clrMapOvr>
    <a:masterClrMapping/>
  </p:clrMapOvr>
</p:sld>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3734</Words>
  <Application>WPS 演示</Application>
  <PresentationFormat>宽屏</PresentationFormat>
  <Paragraphs>263</Paragraphs>
  <Slides>18</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18</vt:i4>
      </vt:variant>
    </vt:vector>
  </HeadingPairs>
  <TitlesOfParts>
    <vt:vector size="36" baseType="lpstr">
      <vt:lpstr>Arial</vt:lpstr>
      <vt:lpstr>宋体</vt:lpstr>
      <vt:lpstr>Wingdings</vt:lpstr>
      <vt:lpstr>华文楷体</vt:lpstr>
      <vt:lpstr>华文新魏</vt:lpstr>
      <vt:lpstr>仿宋</vt:lpstr>
      <vt:lpstr>Tw Cen MT Condensed</vt:lpstr>
      <vt:lpstr>华文中宋</vt:lpstr>
      <vt:lpstr>Berlin Sans FB</vt:lpstr>
      <vt:lpstr>Castellar</vt:lpstr>
      <vt:lpstr>华文宋体</vt:lpstr>
      <vt:lpstr>Cambria</vt:lpstr>
      <vt:lpstr>Lucida Grande</vt:lpstr>
      <vt:lpstr>微软雅黑</vt:lpstr>
      <vt:lpstr>Calibri</vt:lpstr>
      <vt:lpstr>Arial Unicode MS</vt:lpstr>
      <vt:lpstr>MS PGothic</vt:lpstr>
      <vt:lpstr>WPS</vt:lpstr>
      <vt:lpstr>计组创新作业一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计组创新作业一</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Yicheng Zhang</dc:creator>
  <cp:lastModifiedBy>渔歌</cp:lastModifiedBy>
  <cp:revision>313</cp:revision>
  <dcterms:created xsi:type="dcterms:W3CDTF">2023-08-09T12:44:00Z</dcterms:created>
  <dcterms:modified xsi:type="dcterms:W3CDTF">2025-03-26T09:33:04Z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2052-12.1.0.20305</vt:lpwstr>
  </property>
</Properties>
</file>