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91" r:id="rId3"/>
    <p:sldId id="257" r:id="rId4"/>
    <p:sldId id="287" r:id="rId5"/>
    <p:sldId id="302" r:id="rId6"/>
    <p:sldId id="288" r:id="rId7"/>
    <p:sldId id="289" r:id="rId8"/>
    <p:sldId id="290" r:id="rId9"/>
    <p:sldId id="292" r:id="rId10"/>
    <p:sldId id="293" r:id="rId11"/>
    <p:sldId id="294" r:id="rId12"/>
    <p:sldId id="295" r:id="rId13"/>
    <p:sldId id="296" r:id="rId14"/>
    <p:sldId id="297" r:id="rId15"/>
    <p:sldId id="298" r:id="rId16"/>
    <p:sldId id="299" r:id="rId17"/>
    <p:sldId id="300" r:id="rId18"/>
    <p:sldId id="301" r:id="rId19"/>
    <p:sldId id="303" r:id="rId20"/>
    <p:sldId id="304" r:id="rId21"/>
    <p:sldId id="305" r:id="rId22"/>
    <p:sldId id="306" r:id="rId23"/>
    <p:sldId id="307" r:id="rId24"/>
    <p:sldId id="308" r:id="rId25"/>
    <p:sldId id="309" r:id="rId26"/>
    <p:sldId id="310" r:id="rId27"/>
    <p:sldId id="311" r:id="rId28"/>
    <p:sldId id="312" r:id="rId29"/>
    <p:sldId id="313" r:id="rId30"/>
    <p:sldId id="314" r:id="rId31"/>
    <p:sldId id="315" r:id="rId32"/>
    <p:sldId id="316" r:id="rId33"/>
    <p:sldId id="317" r:id="rId34"/>
    <p:sldId id="318" r:id="rId35"/>
    <p:sldId id="319" r:id="rId36"/>
    <p:sldId id="320" r:id="rId37"/>
    <p:sldId id="321" r:id="rId38"/>
    <p:sldId id="322" r:id="rId39"/>
    <p:sldId id="323" r:id="rId40"/>
    <p:sldId id="326" r:id="rId41"/>
    <p:sldId id="327" r:id="rId42"/>
    <p:sldId id="286"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9D3B3C7E-BC2D-4436-8B03-AC421FA66787}"/>
              </a:ext>
            </a:extLst>
          </p:cNvPr>
          <p:cNvSpPr/>
          <p:nvPr/>
        </p:nvSpPr>
        <p:spPr>
          <a:xfrm>
            <a:off x="160920" y="157606"/>
            <a:ext cx="11870161" cy="65427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66887E-4265-46F7-9DE0-605FFFC90761}"/>
              </a:ext>
            </a:extLst>
          </p:cNvPr>
          <p:cNvSpPr>
            <a:spLocks noGrp="1"/>
          </p:cNvSpPr>
          <p:nvPr>
            <p:ph type="ctrTitle" hasCustomPrompt="1"/>
          </p:nvPr>
        </p:nvSpPr>
        <p:spPr>
          <a:xfrm>
            <a:off x="2035130" y="1066800"/>
            <a:ext cx="8112369" cy="2073119"/>
          </a:xfrm>
        </p:spPr>
        <p:txBody>
          <a:bodyPr anchor="b">
            <a:normAutofit/>
          </a:bodyPr>
          <a:lstStyle>
            <a:lvl1pPr algn="ctr">
              <a:lnSpc>
                <a:spcPct val="110000"/>
              </a:lnSpc>
              <a:defRPr sz="2800" cap="all" spc="390" baseline="0"/>
            </a:lvl1pPr>
          </a:lstStyle>
          <a:p>
            <a:r>
              <a:rPr lang="en-US" dirty="0"/>
              <a:t>CLICK TO EDIT MASTER TITLE STYLE</a:t>
            </a:r>
          </a:p>
        </p:txBody>
      </p:sp>
      <p:sp>
        <p:nvSpPr>
          <p:cNvPr id="3" name="Subtitle 2">
            <a:extLst>
              <a:ext uri="{FF2B5EF4-FFF2-40B4-BE49-F238E27FC236}">
                <a16:creationId xmlns:a16="http://schemas.microsoft.com/office/drawing/2014/main" id="{7EDB1A74-54F5-45CA-8922-87FFD57515D4}"/>
              </a:ext>
            </a:extLst>
          </p:cNvPr>
          <p:cNvSpPr>
            <a:spLocks noGrp="1"/>
          </p:cNvSpPr>
          <p:nvPr>
            <p:ph type="subTitle" idx="1"/>
          </p:nvPr>
        </p:nvSpPr>
        <p:spPr>
          <a:xfrm>
            <a:off x="2175804" y="4876802"/>
            <a:ext cx="7821637" cy="1028697"/>
          </a:xfrm>
        </p:spPr>
        <p:txBody>
          <a:bodyPr>
            <a:normAutofit/>
          </a:bodyPr>
          <a:lstStyle>
            <a:lvl1pPr marL="0" indent="0" algn="ctr">
              <a:lnSpc>
                <a:spcPct val="10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0B6BE6EF-9D0F-4ABF-B92C-E967FE3F16CF}"/>
              </a:ext>
            </a:extLst>
          </p:cNvPr>
          <p:cNvSpPr>
            <a:spLocks noGrp="1"/>
          </p:cNvSpPr>
          <p:nvPr>
            <p:ph type="dt" sz="half" idx="10"/>
          </p:nvPr>
        </p:nvSpPr>
        <p:spPr/>
        <p:txBody>
          <a:bodyPr/>
          <a:lstStyle/>
          <a:p>
            <a:fld id="{C485584D-7D79-4248-9986-4CA35242F944}" type="datetimeFigureOut">
              <a:rPr lang="en-US" smtClean="0"/>
              <a:t>3/28/2024</a:t>
            </a:fld>
            <a:endParaRPr lang="en-US"/>
          </a:p>
        </p:txBody>
      </p:sp>
      <p:sp>
        <p:nvSpPr>
          <p:cNvPr id="5" name="Footer Placeholder 4">
            <a:extLst>
              <a:ext uri="{FF2B5EF4-FFF2-40B4-BE49-F238E27FC236}">
                <a16:creationId xmlns:a16="http://schemas.microsoft.com/office/drawing/2014/main" id="{4E4AB150-954C-4F02-89AC-DA7163D75C39}"/>
              </a:ext>
            </a:extLst>
          </p:cNvPr>
          <p:cNvSpPr>
            <a:spLocks noGrp="1"/>
          </p:cNvSpPr>
          <p:nvPr>
            <p:ph type="ftr" sz="quarter" idx="11"/>
          </p:nvPr>
        </p:nvSpPr>
        <p:spPr>
          <a:xfrm>
            <a:off x="7279965" y="6245352"/>
            <a:ext cx="4114800" cy="365125"/>
          </a:xfrm>
        </p:spPr>
        <p:txBody>
          <a:bodyPr/>
          <a:lstStyle/>
          <a:p>
            <a:endParaRPr lang="en-US"/>
          </a:p>
        </p:txBody>
      </p:sp>
      <p:sp>
        <p:nvSpPr>
          <p:cNvPr id="6" name="Slide Number Placeholder 5">
            <a:extLst>
              <a:ext uri="{FF2B5EF4-FFF2-40B4-BE49-F238E27FC236}">
                <a16:creationId xmlns:a16="http://schemas.microsoft.com/office/drawing/2014/main" id="{E8E16270-CBD7-4ACC-BFC5-9CADE7226688}"/>
              </a:ext>
            </a:extLst>
          </p:cNvPr>
          <p:cNvSpPr>
            <a:spLocks noGrp="1"/>
          </p:cNvSpPr>
          <p:nvPr>
            <p:ph type="sldNum" sz="quarter" idx="12"/>
          </p:nvPr>
        </p:nvSpPr>
        <p:spPr/>
        <p:txBody>
          <a:bodyPr/>
          <a:lstStyle/>
          <a:p>
            <a:fld id="{19590046-DA73-4BBF-84B5-C08E6F75191A}" type="slidenum">
              <a:rPr lang="en-US" smtClean="0"/>
              <a:t>‹#›</a:t>
            </a:fld>
            <a:endParaRPr lang="en-US"/>
          </a:p>
        </p:txBody>
      </p:sp>
      <p:grpSp>
        <p:nvGrpSpPr>
          <p:cNvPr id="7" name="Group 6">
            <a:extLst>
              <a:ext uri="{FF2B5EF4-FFF2-40B4-BE49-F238E27FC236}">
                <a16:creationId xmlns:a16="http://schemas.microsoft.com/office/drawing/2014/main" id="{79B5D0C1-066E-4C02-A6B8-59FAE4A19724}"/>
              </a:ext>
            </a:extLst>
          </p:cNvPr>
          <p:cNvGrpSpPr/>
          <p:nvPr/>
        </p:nvGrpSpPr>
        <p:grpSpPr>
          <a:xfrm>
            <a:off x="5662258" y="4240546"/>
            <a:ext cx="867485" cy="115439"/>
            <a:chOff x="8910933" y="1861308"/>
            <a:chExt cx="867485" cy="115439"/>
          </a:xfrm>
        </p:grpSpPr>
        <p:sp>
          <p:nvSpPr>
            <p:cNvPr id="8" name="Rectangle 7">
              <a:extLst>
                <a:ext uri="{FF2B5EF4-FFF2-40B4-BE49-F238E27FC236}">
                  <a16:creationId xmlns:a16="http://schemas.microsoft.com/office/drawing/2014/main" id="{D4386904-AFDC-449E-8D1B-906B305EBDA7}"/>
                </a:ext>
              </a:extLst>
            </p:cNvPr>
            <p:cNvSpPr/>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9" name="Straight Connector 8">
              <a:extLst>
                <a:ext uri="{FF2B5EF4-FFF2-40B4-BE49-F238E27FC236}">
                  <a16:creationId xmlns:a16="http://schemas.microsoft.com/office/drawing/2014/main" id="{F70778F2-11E8-428C-8324-479CA9D6FE92}"/>
                </a:ext>
              </a:extLst>
            </p:cNvPr>
            <p:cNvCxnSpPr/>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4A0BE89E-CB2D-48BA-A8D2-533FAAAA725F}"/>
                </a:ext>
              </a:extLst>
            </p:cNvPr>
            <p:cNvCxnSpPr/>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3573142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B1126-542A-43AD-8078-EE356516544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4A5F98B-5F32-4561-BFBC-9F6E5DA0A347}"/>
              </a:ext>
            </a:extLst>
          </p:cNvPr>
          <p:cNvSpPr>
            <a:spLocks noGrp="1"/>
          </p:cNvSpPr>
          <p:nvPr>
            <p:ph type="body" orient="vert" idx="1"/>
          </p:nvPr>
        </p:nvSpPr>
        <p:spPr>
          <a:xfrm>
            <a:off x="1028700" y="2161903"/>
            <a:ext cx="10134600" cy="374359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73D0DD-B04E-4E48-8EE1-51E46131A9A2}"/>
              </a:ext>
            </a:extLst>
          </p:cNvPr>
          <p:cNvSpPr>
            <a:spLocks noGrp="1"/>
          </p:cNvSpPr>
          <p:nvPr>
            <p:ph type="dt" sz="half" idx="10"/>
          </p:nvPr>
        </p:nvSpPr>
        <p:spPr/>
        <p:txBody>
          <a:bodyPr/>
          <a:lstStyle/>
          <a:p>
            <a:fld id="{C485584D-7D79-4248-9986-4CA35242F944}" type="datetimeFigureOut">
              <a:rPr lang="en-US" smtClean="0"/>
              <a:t>3/28/2024</a:t>
            </a:fld>
            <a:endParaRPr lang="en-US"/>
          </a:p>
        </p:txBody>
      </p:sp>
      <p:sp>
        <p:nvSpPr>
          <p:cNvPr id="5" name="Footer Placeholder 4">
            <a:extLst>
              <a:ext uri="{FF2B5EF4-FFF2-40B4-BE49-F238E27FC236}">
                <a16:creationId xmlns:a16="http://schemas.microsoft.com/office/drawing/2014/main" id="{0481352D-F9C0-4442-9601-A09A7655E6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FC0801-9C45-40AE-AB33-5742CDA4DAC7}"/>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19977695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946561-59BF-4566-AD2C-9B05C4771DF4}"/>
              </a:ext>
            </a:extLst>
          </p:cNvPr>
          <p:cNvSpPr>
            <a:spLocks noGrp="1"/>
          </p:cNvSpPr>
          <p:nvPr>
            <p:ph type="title" orient="vert"/>
          </p:nvPr>
        </p:nvSpPr>
        <p:spPr>
          <a:xfrm>
            <a:off x="9196250" y="723899"/>
            <a:ext cx="2271849" cy="5410201"/>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A1DF7870-6CBD-47E2-854C-68141BAA101D}"/>
              </a:ext>
            </a:extLst>
          </p:cNvPr>
          <p:cNvSpPr>
            <a:spLocks noGrp="1"/>
          </p:cNvSpPr>
          <p:nvPr>
            <p:ph type="body" orient="vert" idx="1"/>
          </p:nvPr>
        </p:nvSpPr>
        <p:spPr>
          <a:xfrm>
            <a:off x="723900" y="723899"/>
            <a:ext cx="8302534" cy="54102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712FAF3-C106-49CB-A845-1FC7F731399D}"/>
              </a:ext>
            </a:extLst>
          </p:cNvPr>
          <p:cNvSpPr>
            <a:spLocks noGrp="1"/>
          </p:cNvSpPr>
          <p:nvPr>
            <p:ph type="dt" sz="half" idx="10"/>
          </p:nvPr>
        </p:nvSpPr>
        <p:spPr/>
        <p:txBody>
          <a:bodyPr/>
          <a:lstStyle/>
          <a:p>
            <a:fld id="{C485584D-7D79-4248-9986-4CA35242F944}" type="datetimeFigureOut">
              <a:rPr lang="en-US" smtClean="0"/>
              <a:t>3/28/2024</a:t>
            </a:fld>
            <a:endParaRPr lang="en-US"/>
          </a:p>
        </p:txBody>
      </p:sp>
      <p:sp>
        <p:nvSpPr>
          <p:cNvPr id="5" name="Footer Placeholder 4">
            <a:extLst>
              <a:ext uri="{FF2B5EF4-FFF2-40B4-BE49-F238E27FC236}">
                <a16:creationId xmlns:a16="http://schemas.microsoft.com/office/drawing/2014/main" id="{E34D5CCC-00E8-48FA-91A6-921E7B6440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7E1751-E7AA-406D-A977-1ACEF1FBD134}"/>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33421268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2DC87-4B97-4A7C-BC4C-6E7724561615}"/>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4B59FD9-57FD-4ABA-9FCD-7954052534C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7BD40E-B0AA-47B8-900F-488A8AEC1BC2}"/>
              </a:ext>
            </a:extLst>
          </p:cNvPr>
          <p:cNvSpPr>
            <a:spLocks noGrp="1"/>
          </p:cNvSpPr>
          <p:nvPr>
            <p:ph type="dt" sz="half" idx="10"/>
          </p:nvPr>
        </p:nvSpPr>
        <p:spPr/>
        <p:txBody>
          <a:bodyPr/>
          <a:lstStyle/>
          <a:p>
            <a:fld id="{C485584D-7D79-4248-9986-4CA35242F944}" type="datetimeFigureOut">
              <a:rPr lang="en-US" smtClean="0"/>
              <a:t>3/28/2024</a:t>
            </a:fld>
            <a:endParaRPr lang="en-US"/>
          </a:p>
        </p:txBody>
      </p:sp>
      <p:sp>
        <p:nvSpPr>
          <p:cNvPr id="5" name="Footer Placeholder 4">
            <a:extLst>
              <a:ext uri="{FF2B5EF4-FFF2-40B4-BE49-F238E27FC236}">
                <a16:creationId xmlns:a16="http://schemas.microsoft.com/office/drawing/2014/main" id="{865E623C-1E35-4485-A5B4-A71969BE70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5C6BB9-EF4F-465E-985B-34521F68C583}"/>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39942379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87F5577-D71B-4279-B07A-62F703E5D1DC}"/>
              </a:ext>
            </a:extLst>
          </p:cNvPr>
          <p:cNvSpPr>
            <a:spLocks noGrp="1"/>
          </p:cNvSpPr>
          <p:nvPr>
            <p:ph type="dt" sz="half" idx="10"/>
          </p:nvPr>
        </p:nvSpPr>
        <p:spPr/>
        <p:txBody>
          <a:bodyPr/>
          <a:lstStyle/>
          <a:p>
            <a:fld id="{C485584D-7D79-4248-9986-4CA35242F944}" type="datetimeFigureOut">
              <a:rPr lang="en-US" smtClean="0"/>
              <a:t>3/28/2024</a:t>
            </a:fld>
            <a:endParaRPr lang="en-US"/>
          </a:p>
        </p:txBody>
      </p:sp>
      <p:sp>
        <p:nvSpPr>
          <p:cNvPr id="5" name="Footer Placeholder 4">
            <a:extLst>
              <a:ext uri="{FF2B5EF4-FFF2-40B4-BE49-F238E27FC236}">
                <a16:creationId xmlns:a16="http://schemas.microsoft.com/office/drawing/2014/main" id="{F648367D-C35C-4023-BEBE-F834D033B0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BFCF8A-B8C6-496A-98A5-BBB52DB70F16}"/>
              </a:ext>
            </a:extLst>
          </p:cNvPr>
          <p:cNvSpPr>
            <a:spLocks noGrp="1"/>
          </p:cNvSpPr>
          <p:nvPr>
            <p:ph type="sldNum" sz="quarter" idx="12"/>
          </p:nvPr>
        </p:nvSpPr>
        <p:spPr/>
        <p:txBody>
          <a:bodyPr/>
          <a:lstStyle/>
          <a:p>
            <a:fld id="{19590046-DA73-4BBF-84B5-C08E6F75191A}" type="slidenum">
              <a:rPr lang="en-US" smtClean="0"/>
              <a:t>‹#›</a:t>
            </a:fld>
            <a:endParaRPr lang="en-US"/>
          </a:p>
        </p:txBody>
      </p:sp>
      <p:sp>
        <p:nvSpPr>
          <p:cNvPr id="11" name="Rectangle 5">
            <a:extLst>
              <a:ext uri="{FF2B5EF4-FFF2-40B4-BE49-F238E27FC236}">
                <a16:creationId xmlns:a16="http://schemas.microsoft.com/office/drawing/2014/main" id="{CDE45C10-227D-42DF-A888-EEFD3784FA8E}"/>
              </a:ext>
              <a:ext uri="{C183D7F6-B498-43B3-948B-1728B52AA6E4}">
                <adec:decorative xmlns:adec="http://schemas.microsoft.com/office/drawing/2017/decorative" val="1"/>
              </a:ext>
            </a:extLst>
          </p:cNvPr>
          <p:cNvSpPr/>
          <p:nvPr/>
        </p:nvSpPr>
        <p:spPr>
          <a:xfrm>
            <a:off x="723900" y="750338"/>
            <a:ext cx="4580642" cy="5494694"/>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DA214944-8898-48BC-AE6F-065DA7BBB8E8}"/>
              </a:ext>
              <a:ext uri="{C183D7F6-B498-43B3-948B-1728B52AA6E4}">
                <adec:decorative xmlns:adec="http://schemas.microsoft.com/office/drawing/2017/decorative" val="1"/>
              </a:ext>
            </a:extLst>
          </p:cNvPr>
          <p:cNvGrpSpPr/>
          <p:nvPr/>
        </p:nvGrpSpPr>
        <p:grpSpPr>
          <a:xfrm>
            <a:off x="2580478" y="4714704"/>
            <a:ext cx="867485" cy="115439"/>
            <a:chOff x="8910933" y="1861308"/>
            <a:chExt cx="867485" cy="115439"/>
          </a:xfrm>
        </p:grpSpPr>
        <p:sp>
          <p:nvSpPr>
            <p:cNvPr id="8" name="Rectangle 7">
              <a:extLst>
                <a:ext uri="{FF2B5EF4-FFF2-40B4-BE49-F238E27FC236}">
                  <a16:creationId xmlns:a16="http://schemas.microsoft.com/office/drawing/2014/main" id="{B94B3AAB-30C4-441D-B481-D253F8325953}"/>
                </a:ext>
              </a:extLst>
            </p:cNvPr>
            <p:cNvSpPr/>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9" name="Straight Connector 8">
              <a:extLst>
                <a:ext uri="{FF2B5EF4-FFF2-40B4-BE49-F238E27FC236}">
                  <a16:creationId xmlns:a16="http://schemas.microsoft.com/office/drawing/2014/main" id="{FDCB6176-5585-40BC-BC9C-CA625F989F1B}"/>
                </a:ext>
              </a:extLst>
            </p:cNvPr>
            <p:cNvCxnSpPr/>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7C4F1D9-97D8-43DD-A319-C56367F97FCE}"/>
                </a:ext>
              </a:extLst>
            </p:cNvPr>
            <p:cNvCxnSpPr/>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D25E64ED-B373-4866-B5A2-E805D3168BBB}"/>
              </a:ext>
            </a:extLst>
          </p:cNvPr>
          <p:cNvSpPr>
            <a:spLocks noGrp="1"/>
          </p:cNvSpPr>
          <p:nvPr>
            <p:ph type="title"/>
          </p:nvPr>
        </p:nvSpPr>
        <p:spPr>
          <a:xfrm>
            <a:off x="1151291" y="1274475"/>
            <a:ext cx="3761832" cy="2823913"/>
          </a:xfrm>
        </p:spPr>
        <p:txBody>
          <a:bodyPr anchor="b">
            <a:normAutofit/>
          </a:bodyPr>
          <a:lstStyle>
            <a:lvl1pPr algn="ctr">
              <a:defRPr sz="3200" cap="all" spc="600" baseline="0"/>
            </a:lvl1pPr>
          </a:lstStyle>
          <a:p>
            <a:r>
              <a:rPr lang="en-US" dirty="0"/>
              <a:t>Click to edit Master title style</a:t>
            </a:r>
          </a:p>
        </p:txBody>
      </p:sp>
      <p:sp>
        <p:nvSpPr>
          <p:cNvPr id="3" name="Text Placeholder 2">
            <a:extLst>
              <a:ext uri="{FF2B5EF4-FFF2-40B4-BE49-F238E27FC236}">
                <a16:creationId xmlns:a16="http://schemas.microsoft.com/office/drawing/2014/main" id="{AB6D6168-DDAE-41B2-A0D5-42185A2D028C}"/>
              </a:ext>
            </a:extLst>
          </p:cNvPr>
          <p:cNvSpPr>
            <a:spLocks noGrp="1"/>
          </p:cNvSpPr>
          <p:nvPr>
            <p:ph type="body" idx="1"/>
          </p:nvPr>
        </p:nvSpPr>
        <p:spPr>
          <a:xfrm>
            <a:off x="6556756" y="2730304"/>
            <a:ext cx="4383030" cy="1397390"/>
          </a:xfrm>
        </p:spPr>
        <p:txBody>
          <a:bodyPr anchor="ctr">
            <a:normAutofit/>
          </a:bodyPr>
          <a:lstStyle>
            <a:lvl1pPr marL="0" indent="0" algn="ctr">
              <a:buNone/>
              <a:defRPr sz="20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27888546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825EB-71EE-41B3-89D2-47A0C7C359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E662F7D-C4AD-4BD4-AAC8-F0223EE4A38B}"/>
              </a:ext>
            </a:extLst>
          </p:cNvPr>
          <p:cNvSpPr>
            <a:spLocks noGrp="1"/>
          </p:cNvSpPr>
          <p:nvPr>
            <p:ph sz="half" idx="1"/>
          </p:nvPr>
        </p:nvSpPr>
        <p:spPr>
          <a:xfrm>
            <a:off x="1037305" y="2155369"/>
            <a:ext cx="4953000" cy="399832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9D0FB088-28C6-4667-8DF2-0DE32AE3EC30}"/>
              </a:ext>
            </a:extLst>
          </p:cNvPr>
          <p:cNvSpPr>
            <a:spLocks noGrp="1"/>
          </p:cNvSpPr>
          <p:nvPr>
            <p:ph sz="half" idx="2"/>
          </p:nvPr>
        </p:nvSpPr>
        <p:spPr>
          <a:xfrm>
            <a:off x="6172200" y="2155369"/>
            <a:ext cx="4953000" cy="39983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F36095F-AE34-4E94-B722-E3A1205AEEDC}"/>
              </a:ext>
            </a:extLst>
          </p:cNvPr>
          <p:cNvSpPr>
            <a:spLocks noGrp="1"/>
          </p:cNvSpPr>
          <p:nvPr>
            <p:ph type="dt" sz="half" idx="10"/>
          </p:nvPr>
        </p:nvSpPr>
        <p:spPr/>
        <p:txBody>
          <a:bodyPr/>
          <a:lstStyle/>
          <a:p>
            <a:fld id="{C485584D-7D79-4248-9986-4CA35242F944}" type="datetimeFigureOut">
              <a:rPr lang="en-US" smtClean="0"/>
              <a:t>3/28/2024</a:t>
            </a:fld>
            <a:endParaRPr lang="en-US"/>
          </a:p>
        </p:txBody>
      </p:sp>
      <p:sp>
        <p:nvSpPr>
          <p:cNvPr id="6" name="Footer Placeholder 5">
            <a:extLst>
              <a:ext uri="{FF2B5EF4-FFF2-40B4-BE49-F238E27FC236}">
                <a16:creationId xmlns:a16="http://schemas.microsoft.com/office/drawing/2014/main" id="{6E06A8E6-BD94-48EA-8F35-DA0DF910AC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478AEF-56B8-49F5-81E8-663B1FFA073B}"/>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15423095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F873F-001F-4254-97F3-05329E6A7B67}"/>
              </a:ext>
            </a:extLst>
          </p:cNvPr>
          <p:cNvSpPr>
            <a:spLocks noGrp="1"/>
          </p:cNvSpPr>
          <p:nvPr>
            <p:ph type="title"/>
          </p:nvPr>
        </p:nvSpPr>
        <p:spPr>
          <a:xfrm>
            <a:off x="1028700" y="555171"/>
            <a:ext cx="10134600" cy="1135517"/>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4A37B575-060F-4296-A28A-93DA109F96F5}"/>
              </a:ext>
            </a:extLst>
          </p:cNvPr>
          <p:cNvSpPr>
            <a:spLocks noGrp="1"/>
          </p:cNvSpPr>
          <p:nvPr>
            <p:ph type="body" idx="1"/>
          </p:nvPr>
        </p:nvSpPr>
        <p:spPr>
          <a:xfrm>
            <a:off x="1037306" y="1801620"/>
            <a:ext cx="4849036" cy="814387"/>
          </a:xfrm>
        </p:spPr>
        <p:txBody>
          <a:bodyPr anchor="b">
            <a:normAutofit/>
          </a:bodyPr>
          <a:lstStyle>
            <a:lvl1pPr marL="0" indent="0">
              <a:buNone/>
              <a:defRPr sz="18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BA581A51-F4D1-4A02-9918-C416F820B646}"/>
              </a:ext>
            </a:extLst>
          </p:cNvPr>
          <p:cNvSpPr>
            <a:spLocks noGrp="1"/>
          </p:cNvSpPr>
          <p:nvPr>
            <p:ph sz="half" idx="2"/>
          </p:nvPr>
        </p:nvSpPr>
        <p:spPr>
          <a:xfrm>
            <a:off x="1037306" y="2619103"/>
            <a:ext cx="4849036" cy="35149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32916D0-3DFE-455D-9888-3FDEFD3DE0CD}"/>
              </a:ext>
            </a:extLst>
          </p:cNvPr>
          <p:cNvSpPr>
            <a:spLocks noGrp="1"/>
          </p:cNvSpPr>
          <p:nvPr>
            <p:ph type="body" sz="quarter" idx="3"/>
          </p:nvPr>
        </p:nvSpPr>
        <p:spPr>
          <a:xfrm>
            <a:off x="6250108" y="1801620"/>
            <a:ext cx="4904585" cy="814387"/>
          </a:xfrm>
        </p:spPr>
        <p:txBody>
          <a:bodyPr anchor="b">
            <a:normAutofit/>
          </a:bodyPr>
          <a:lstStyle>
            <a:lvl1pPr marL="0" indent="0">
              <a:buNone/>
              <a:defRPr sz="18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F093D763-0643-4A48-8007-93391C59F6D5}"/>
              </a:ext>
            </a:extLst>
          </p:cNvPr>
          <p:cNvSpPr>
            <a:spLocks noGrp="1"/>
          </p:cNvSpPr>
          <p:nvPr>
            <p:ph sz="quarter" idx="4"/>
          </p:nvPr>
        </p:nvSpPr>
        <p:spPr>
          <a:xfrm>
            <a:off x="6250108" y="2619103"/>
            <a:ext cx="4904585" cy="35149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9A2D07B-3A5D-41C2-83B8-BD1AD6522CAD}"/>
              </a:ext>
            </a:extLst>
          </p:cNvPr>
          <p:cNvSpPr>
            <a:spLocks noGrp="1"/>
          </p:cNvSpPr>
          <p:nvPr>
            <p:ph type="dt" sz="half" idx="10"/>
          </p:nvPr>
        </p:nvSpPr>
        <p:spPr/>
        <p:txBody>
          <a:bodyPr/>
          <a:lstStyle/>
          <a:p>
            <a:fld id="{C485584D-7D79-4248-9986-4CA35242F944}" type="datetimeFigureOut">
              <a:rPr lang="en-US" smtClean="0"/>
              <a:t>3/28/2024</a:t>
            </a:fld>
            <a:endParaRPr lang="en-US"/>
          </a:p>
        </p:txBody>
      </p:sp>
      <p:sp>
        <p:nvSpPr>
          <p:cNvPr id="8" name="Footer Placeholder 7">
            <a:extLst>
              <a:ext uri="{FF2B5EF4-FFF2-40B4-BE49-F238E27FC236}">
                <a16:creationId xmlns:a16="http://schemas.microsoft.com/office/drawing/2014/main" id="{0E2C1367-FE5A-4CDD-B85B-724FFFE5B58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992F244-23EB-4E1A-B74F-77F23F87978D}"/>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5672130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76C0A-BEF4-4DE4-A9D2-C60298FC7F9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67C0AC-3C98-4D68-AE72-CFFA1638CC02}"/>
              </a:ext>
            </a:extLst>
          </p:cNvPr>
          <p:cNvSpPr>
            <a:spLocks noGrp="1"/>
          </p:cNvSpPr>
          <p:nvPr>
            <p:ph type="dt" sz="half" idx="10"/>
          </p:nvPr>
        </p:nvSpPr>
        <p:spPr/>
        <p:txBody>
          <a:bodyPr/>
          <a:lstStyle/>
          <a:p>
            <a:fld id="{C485584D-7D79-4248-9986-4CA35242F944}" type="datetimeFigureOut">
              <a:rPr lang="en-US" smtClean="0"/>
              <a:t>3/28/2024</a:t>
            </a:fld>
            <a:endParaRPr lang="en-US"/>
          </a:p>
        </p:txBody>
      </p:sp>
      <p:sp>
        <p:nvSpPr>
          <p:cNvPr id="4" name="Footer Placeholder 3">
            <a:extLst>
              <a:ext uri="{FF2B5EF4-FFF2-40B4-BE49-F238E27FC236}">
                <a16:creationId xmlns:a16="http://schemas.microsoft.com/office/drawing/2014/main" id="{FEA7722A-E2E4-45D2-8A20-4853ED6837B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46B9201-B20B-4412-B745-F2F6A91487E8}"/>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20193298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BC4889A-9ABE-4409-BAD8-F84C36C1FA09}"/>
              </a:ext>
            </a:extLst>
          </p:cNvPr>
          <p:cNvSpPr>
            <a:spLocks noGrp="1"/>
          </p:cNvSpPr>
          <p:nvPr>
            <p:ph type="dt" sz="half" idx="10"/>
          </p:nvPr>
        </p:nvSpPr>
        <p:spPr/>
        <p:txBody>
          <a:bodyPr/>
          <a:lstStyle/>
          <a:p>
            <a:fld id="{C485584D-7D79-4248-9986-4CA35242F944}" type="datetimeFigureOut">
              <a:rPr lang="en-US" smtClean="0"/>
              <a:t>3/28/2024</a:t>
            </a:fld>
            <a:endParaRPr lang="en-US"/>
          </a:p>
        </p:txBody>
      </p:sp>
      <p:sp>
        <p:nvSpPr>
          <p:cNvPr id="3" name="Footer Placeholder 2">
            <a:extLst>
              <a:ext uri="{FF2B5EF4-FFF2-40B4-BE49-F238E27FC236}">
                <a16:creationId xmlns:a16="http://schemas.microsoft.com/office/drawing/2014/main" id="{7DDA5A70-FE21-4CB6-A67B-1DC798E9E3B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984AD11-7FD2-432C-A6AB-395BE9275C1B}"/>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25745766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397CF-9CDD-4E78-8F35-A2FFE7867419}"/>
              </a:ext>
            </a:extLst>
          </p:cNvPr>
          <p:cNvSpPr>
            <a:spLocks noGrp="1"/>
          </p:cNvSpPr>
          <p:nvPr>
            <p:ph type="title"/>
          </p:nvPr>
        </p:nvSpPr>
        <p:spPr>
          <a:xfrm>
            <a:off x="1066800" y="457200"/>
            <a:ext cx="3705225" cy="1600200"/>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7194BFE-7A85-4123-B0F7-4DB1C141CE60}"/>
              </a:ext>
            </a:extLst>
          </p:cNvPr>
          <p:cNvSpPr>
            <a:spLocks noGrp="1"/>
          </p:cNvSpPr>
          <p:nvPr>
            <p:ph idx="1"/>
          </p:nvPr>
        </p:nvSpPr>
        <p:spPr>
          <a:xfrm>
            <a:off x="5183188" y="1066800"/>
            <a:ext cx="6172200" cy="483869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641EFD6D-1929-4A73-A860-22A36FF5C17D}"/>
              </a:ext>
            </a:extLst>
          </p:cNvPr>
          <p:cNvSpPr>
            <a:spLocks noGrp="1"/>
          </p:cNvSpPr>
          <p:nvPr>
            <p:ph type="body" sz="half" idx="2"/>
          </p:nvPr>
        </p:nvSpPr>
        <p:spPr>
          <a:xfrm>
            <a:off x="1066800" y="2057400"/>
            <a:ext cx="37052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B399A5-94A1-4452-AFF0-918BDA8B14F9}"/>
              </a:ext>
            </a:extLst>
          </p:cNvPr>
          <p:cNvSpPr>
            <a:spLocks noGrp="1"/>
          </p:cNvSpPr>
          <p:nvPr>
            <p:ph type="dt" sz="half" idx="10"/>
          </p:nvPr>
        </p:nvSpPr>
        <p:spPr/>
        <p:txBody>
          <a:bodyPr/>
          <a:lstStyle/>
          <a:p>
            <a:fld id="{C485584D-7D79-4248-9986-4CA35242F944}" type="datetimeFigureOut">
              <a:rPr lang="en-US" smtClean="0"/>
              <a:t>3/28/2024</a:t>
            </a:fld>
            <a:endParaRPr lang="en-US"/>
          </a:p>
        </p:txBody>
      </p:sp>
      <p:sp>
        <p:nvSpPr>
          <p:cNvPr id="6" name="Footer Placeholder 5">
            <a:extLst>
              <a:ext uri="{FF2B5EF4-FFF2-40B4-BE49-F238E27FC236}">
                <a16:creationId xmlns:a16="http://schemas.microsoft.com/office/drawing/2014/main" id="{489589D8-DD83-406C-A77A-176D23993B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DE46024-82ED-40EF-8846-F6CC44BC53DE}"/>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12394113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D12FA-83A4-42AF-98D7-312C4C5A7128}"/>
              </a:ext>
            </a:extLst>
          </p:cNvPr>
          <p:cNvSpPr>
            <a:spLocks noGrp="1"/>
          </p:cNvSpPr>
          <p:nvPr>
            <p:ph type="title"/>
          </p:nvPr>
        </p:nvSpPr>
        <p:spPr>
          <a:xfrm>
            <a:off x="1066800" y="457200"/>
            <a:ext cx="3705225" cy="1600200"/>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46CF1DC8-2932-4C6E-BFBB-8BA1C9598425}"/>
              </a:ext>
            </a:extLst>
          </p:cNvPr>
          <p:cNvSpPr>
            <a:spLocks noGrp="1"/>
          </p:cNvSpPr>
          <p:nvPr>
            <p:ph type="pic" idx="1"/>
          </p:nvPr>
        </p:nvSpPr>
        <p:spPr>
          <a:xfrm>
            <a:off x="5183188" y="1066800"/>
            <a:ext cx="5942012" cy="48387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8D6E0000-EF01-46A5-8A71-25FB7EA3F94A}"/>
              </a:ext>
            </a:extLst>
          </p:cNvPr>
          <p:cNvSpPr>
            <a:spLocks noGrp="1"/>
          </p:cNvSpPr>
          <p:nvPr>
            <p:ph type="body" sz="half" idx="2"/>
          </p:nvPr>
        </p:nvSpPr>
        <p:spPr>
          <a:xfrm>
            <a:off x="1066800" y="2057400"/>
            <a:ext cx="37052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01AD40B-9246-4532-9F73-5BA9061C3ABA}"/>
              </a:ext>
            </a:extLst>
          </p:cNvPr>
          <p:cNvSpPr>
            <a:spLocks noGrp="1"/>
          </p:cNvSpPr>
          <p:nvPr>
            <p:ph type="dt" sz="half" idx="10"/>
          </p:nvPr>
        </p:nvSpPr>
        <p:spPr/>
        <p:txBody>
          <a:bodyPr/>
          <a:lstStyle/>
          <a:p>
            <a:fld id="{C485584D-7D79-4248-9986-4CA35242F944}" type="datetimeFigureOut">
              <a:rPr lang="en-US" smtClean="0"/>
              <a:t>3/28/2024</a:t>
            </a:fld>
            <a:endParaRPr lang="en-US"/>
          </a:p>
        </p:txBody>
      </p:sp>
      <p:sp>
        <p:nvSpPr>
          <p:cNvPr id="6" name="Footer Placeholder 5">
            <a:extLst>
              <a:ext uri="{FF2B5EF4-FFF2-40B4-BE49-F238E27FC236}">
                <a16:creationId xmlns:a16="http://schemas.microsoft.com/office/drawing/2014/main" id="{8BE6B9A0-5B1C-4F7B-828A-EF74E51478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2E99FB-C932-4165-A612-8B302D8F7229}"/>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42113524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CE7638-D991-46E7-BF2C-67D1AC829628}"/>
              </a:ext>
            </a:extLst>
          </p:cNvPr>
          <p:cNvSpPr>
            <a:spLocks noGrp="1"/>
          </p:cNvSpPr>
          <p:nvPr>
            <p:ph type="title"/>
          </p:nvPr>
        </p:nvSpPr>
        <p:spPr>
          <a:xfrm>
            <a:off x="1028700" y="723900"/>
            <a:ext cx="10134600" cy="1288489"/>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CA7C6B9C-4923-4DAB-9748-D5CD289EB978}"/>
              </a:ext>
            </a:extLst>
          </p:cNvPr>
          <p:cNvSpPr>
            <a:spLocks noGrp="1"/>
          </p:cNvSpPr>
          <p:nvPr>
            <p:ph type="body" idx="1"/>
          </p:nvPr>
        </p:nvSpPr>
        <p:spPr>
          <a:xfrm>
            <a:off x="1028700" y="2161903"/>
            <a:ext cx="10134600" cy="396934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E7578CF6-4B33-40E4-B881-5F4C568378E1}"/>
              </a:ext>
            </a:extLst>
          </p:cNvPr>
          <p:cNvSpPr>
            <a:spLocks noGrp="1"/>
          </p:cNvSpPr>
          <p:nvPr>
            <p:ph type="sldNum" sz="quarter" idx="4"/>
          </p:nvPr>
        </p:nvSpPr>
        <p:spPr>
          <a:xfrm>
            <a:off x="11394765" y="6245032"/>
            <a:ext cx="524491" cy="365125"/>
          </a:xfrm>
          <a:prstGeom prst="rect">
            <a:avLst/>
          </a:prstGeom>
        </p:spPr>
        <p:txBody>
          <a:bodyPr vert="horz" lIns="91440" tIns="45720" rIns="91440" bIns="45720" rtlCol="0" anchor="ctr"/>
          <a:lstStyle>
            <a:lvl1pPr algn="r">
              <a:defRPr sz="1050">
                <a:solidFill>
                  <a:schemeClr val="tx2"/>
                </a:solidFill>
              </a:defRPr>
            </a:lvl1pPr>
          </a:lstStyle>
          <a:p>
            <a:fld id="{19590046-DA73-4BBF-84B5-C08E6F75191A}" type="slidenum">
              <a:rPr lang="en-US" smtClean="0"/>
              <a:t>‹#›</a:t>
            </a:fld>
            <a:endParaRPr lang="en-US"/>
          </a:p>
        </p:txBody>
      </p:sp>
      <p:sp>
        <p:nvSpPr>
          <p:cNvPr id="4" name="Date Placeholder 3">
            <a:extLst>
              <a:ext uri="{FF2B5EF4-FFF2-40B4-BE49-F238E27FC236}">
                <a16:creationId xmlns:a16="http://schemas.microsoft.com/office/drawing/2014/main" id="{25AE857E-F564-4539-9984-10435B6140AC}"/>
              </a:ext>
            </a:extLst>
          </p:cNvPr>
          <p:cNvSpPr>
            <a:spLocks noGrp="1"/>
          </p:cNvSpPr>
          <p:nvPr>
            <p:ph type="dt" sz="half" idx="2"/>
          </p:nvPr>
        </p:nvSpPr>
        <p:spPr>
          <a:xfrm>
            <a:off x="354841" y="6245032"/>
            <a:ext cx="2659380" cy="365125"/>
          </a:xfrm>
          <a:prstGeom prst="rect">
            <a:avLst/>
          </a:prstGeom>
        </p:spPr>
        <p:txBody>
          <a:bodyPr vert="horz" lIns="91440" tIns="45720" rIns="91440" bIns="45720" rtlCol="0" anchor="ctr"/>
          <a:lstStyle>
            <a:lvl1pPr algn="l">
              <a:defRPr sz="1050">
                <a:solidFill>
                  <a:schemeClr val="tx2"/>
                </a:solidFill>
              </a:defRPr>
            </a:lvl1pPr>
          </a:lstStyle>
          <a:p>
            <a:fld id="{C485584D-7D79-4248-9986-4CA35242F944}" type="datetimeFigureOut">
              <a:rPr lang="en-US" smtClean="0"/>
              <a:t>3/28/2024</a:t>
            </a:fld>
            <a:endParaRPr lang="en-US"/>
          </a:p>
        </p:txBody>
      </p:sp>
      <p:sp>
        <p:nvSpPr>
          <p:cNvPr id="5" name="Footer Placeholder 4">
            <a:extLst>
              <a:ext uri="{FF2B5EF4-FFF2-40B4-BE49-F238E27FC236}">
                <a16:creationId xmlns:a16="http://schemas.microsoft.com/office/drawing/2014/main" id="{7D1EABEF-B998-4B11-A878-8F492F8E3983}"/>
              </a:ext>
            </a:extLst>
          </p:cNvPr>
          <p:cNvSpPr>
            <a:spLocks noGrp="1"/>
          </p:cNvSpPr>
          <p:nvPr>
            <p:ph type="ftr" sz="quarter" idx="3"/>
          </p:nvPr>
        </p:nvSpPr>
        <p:spPr>
          <a:xfrm>
            <a:off x="7279964" y="6245033"/>
            <a:ext cx="4112222" cy="365125"/>
          </a:xfrm>
          <a:prstGeom prst="rect">
            <a:avLst/>
          </a:prstGeom>
        </p:spPr>
        <p:txBody>
          <a:bodyPr vert="horz" lIns="91440" tIns="45720" rIns="91440" bIns="45720" rtlCol="0" anchor="ctr"/>
          <a:lstStyle>
            <a:lvl1pPr algn="r">
              <a:defRPr sz="1050">
                <a:solidFill>
                  <a:schemeClr val="tx2"/>
                </a:solidFill>
              </a:defRPr>
            </a:lvl1pPr>
          </a:lstStyle>
          <a:p>
            <a:endParaRPr lang="en-US"/>
          </a:p>
        </p:txBody>
      </p:sp>
      <p:sp>
        <p:nvSpPr>
          <p:cNvPr id="16" name="Freeform: Shape 15">
            <a:extLst>
              <a:ext uri="{FF2B5EF4-FFF2-40B4-BE49-F238E27FC236}">
                <a16:creationId xmlns:a16="http://schemas.microsoft.com/office/drawing/2014/main" id="{9EB54D17-3792-403D-9127-495845021D2B}"/>
              </a:ext>
            </a:extLst>
          </p:cNvPr>
          <p:cNvSpPr/>
          <p:nvPr/>
        </p:nvSpPr>
        <p:spPr>
          <a:xfrm>
            <a:off x="0" y="0"/>
            <a:ext cx="12192000" cy="6858000"/>
          </a:xfrm>
          <a:custGeom>
            <a:avLst/>
            <a:gdLst>
              <a:gd name="connsiteX0" fmla="*/ 160920 w 12192000"/>
              <a:gd name="connsiteY0" fmla="*/ 157606 h 6858000"/>
              <a:gd name="connsiteX1" fmla="*/ 160920 w 12192000"/>
              <a:gd name="connsiteY1" fmla="*/ 6700394 h 6858000"/>
              <a:gd name="connsiteX2" fmla="*/ 12031081 w 12192000"/>
              <a:gd name="connsiteY2" fmla="*/ 6700394 h 6858000"/>
              <a:gd name="connsiteX3" fmla="*/ 12031081 w 12192000"/>
              <a:gd name="connsiteY3" fmla="*/ 15760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160920" y="157606"/>
                </a:moveTo>
                <a:lnTo>
                  <a:pt x="160920" y="6700394"/>
                </a:lnTo>
                <a:lnTo>
                  <a:pt x="12031081" y="6700394"/>
                </a:lnTo>
                <a:lnTo>
                  <a:pt x="12031081" y="157606"/>
                </a:lnTo>
                <a:close/>
                <a:moveTo>
                  <a:pt x="0" y="0"/>
                </a:moveTo>
                <a:lnTo>
                  <a:pt x="12192000" y="0"/>
                </a:lnTo>
                <a:lnTo>
                  <a:pt x="12192000" y="6858000"/>
                </a:lnTo>
                <a:lnTo>
                  <a:pt x="0" y="685800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68727241"/>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txStyles>
    <p:titleStyle>
      <a:lvl1pPr algn="l" defTabSz="914400" rtl="0" eaLnBrk="1" latinLnBrk="0" hangingPunct="1">
        <a:lnSpc>
          <a:spcPct val="110000"/>
        </a:lnSpc>
        <a:spcBef>
          <a:spcPct val="0"/>
        </a:spcBef>
        <a:buNone/>
        <a:defRPr sz="3200" kern="1200" cap="none" baseline="0">
          <a:solidFill>
            <a:schemeClr val="tx2"/>
          </a:solidFill>
          <a:latin typeface="+mj-lt"/>
          <a:ea typeface="+mj-ea"/>
          <a:cs typeface="+mj-cs"/>
        </a:defRPr>
      </a:lvl1pPr>
    </p:titleStyle>
    <p:bodyStyle>
      <a:lvl1pPr marL="0" indent="0" algn="l" defTabSz="914400" rtl="0" eaLnBrk="1" latinLnBrk="0" hangingPunct="1">
        <a:lnSpc>
          <a:spcPct val="110000"/>
        </a:lnSpc>
        <a:spcBef>
          <a:spcPts val="1000"/>
        </a:spcBef>
        <a:buFontTx/>
        <a:buNone/>
        <a:defRPr sz="2000" kern="1200">
          <a:solidFill>
            <a:schemeClr val="tx2"/>
          </a:solidFill>
          <a:latin typeface="+mn-lt"/>
          <a:ea typeface="+mn-ea"/>
          <a:cs typeface="+mn-cs"/>
        </a:defRPr>
      </a:lvl1pPr>
      <a:lvl2pPr marL="274320" indent="-228600" algn="l" defTabSz="914400" rtl="0" eaLnBrk="1" latinLnBrk="0" hangingPunct="1">
        <a:lnSpc>
          <a:spcPct val="110000"/>
        </a:lnSpc>
        <a:spcBef>
          <a:spcPts val="500"/>
        </a:spcBef>
        <a:buSzPct val="85000"/>
        <a:buFont typeface="Arial" panose="020B0604020202020204" pitchFamily="34" charset="0"/>
        <a:buChar char="•"/>
        <a:defRPr sz="1800" kern="1200">
          <a:solidFill>
            <a:schemeClr val="tx2"/>
          </a:solidFill>
          <a:latin typeface="+mn-lt"/>
          <a:ea typeface="+mn-ea"/>
          <a:cs typeface="+mn-cs"/>
        </a:defRPr>
      </a:lvl2pPr>
      <a:lvl3pPr marL="274320" indent="0" algn="l" defTabSz="914400" rtl="0" eaLnBrk="1" latinLnBrk="0" hangingPunct="1">
        <a:lnSpc>
          <a:spcPct val="110000"/>
        </a:lnSpc>
        <a:spcBef>
          <a:spcPts val="500"/>
        </a:spcBef>
        <a:buFontTx/>
        <a:buNone/>
        <a:defRPr sz="1600" kern="1200">
          <a:solidFill>
            <a:schemeClr val="tx2"/>
          </a:solidFill>
          <a:latin typeface="+mn-lt"/>
          <a:ea typeface="+mn-ea"/>
          <a:cs typeface="+mn-cs"/>
        </a:defRPr>
      </a:lvl3pPr>
      <a:lvl4pPr marL="548640" indent="-228600" algn="l" defTabSz="914400" rtl="0" eaLnBrk="1" latinLnBrk="0" hangingPunct="1">
        <a:lnSpc>
          <a:spcPct val="110000"/>
        </a:lnSpc>
        <a:spcBef>
          <a:spcPts val="500"/>
        </a:spcBef>
        <a:buFont typeface="Arial" panose="020B0604020202020204" pitchFamily="34" charset="0"/>
        <a:buChar char="•"/>
        <a:defRPr sz="1400" kern="1200">
          <a:solidFill>
            <a:schemeClr val="tx2"/>
          </a:solidFill>
          <a:latin typeface="+mn-lt"/>
          <a:ea typeface="+mn-ea"/>
          <a:cs typeface="+mn-cs"/>
        </a:defRPr>
      </a:lvl4pPr>
      <a:lvl5pPr marL="548640" indent="0" algn="l" defTabSz="914400" rtl="0" eaLnBrk="1" latinLnBrk="0" hangingPunct="1">
        <a:lnSpc>
          <a:spcPct val="110000"/>
        </a:lnSpc>
        <a:spcBef>
          <a:spcPts val="500"/>
        </a:spcBef>
        <a:buFontTx/>
        <a:buNone/>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hyperlink" Target="https://www.ncbi.nlm.nih.gov/pmc/articles/PMC7720497/"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F0CAD46-2E46-44EB-A063-C05881768C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Hexagonal background with blue neon lights">
            <a:extLst>
              <a:ext uri="{FF2B5EF4-FFF2-40B4-BE49-F238E27FC236}">
                <a16:creationId xmlns:a16="http://schemas.microsoft.com/office/drawing/2014/main" id="{53E792F1-5537-8BF2-E6FD-936B09F542B2}"/>
              </a:ext>
            </a:extLst>
          </p:cNvPr>
          <p:cNvPicPr>
            <a:picLocks noChangeAspect="1"/>
          </p:cNvPicPr>
          <p:nvPr/>
        </p:nvPicPr>
        <p:blipFill rotWithShape="1">
          <a:blip r:embed="rId2"/>
          <a:srcRect/>
          <a:stretch/>
        </p:blipFill>
        <p:spPr>
          <a:xfrm>
            <a:off x="20" y="10"/>
            <a:ext cx="12191980" cy="6857989"/>
          </a:xfrm>
          <a:prstGeom prst="rect">
            <a:avLst/>
          </a:prstGeom>
        </p:spPr>
      </p:pic>
      <p:sp>
        <p:nvSpPr>
          <p:cNvPr id="11" name="Rectangle 10">
            <a:extLst>
              <a:ext uri="{FF2B5EF4-FFF2-40B4-BE49-F238E27FC236}">
                <a16:creationId xmlns:a16="http://schemas.microsoft.com/office/drawing/2014/main" id="{0FDFF237-4369-41A3-9CE4-CD1A68139E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49553"/>
            <a:ext cx="12191999" cy="5320052"/>
          </a:xfrm>
          <a:prstGeom prst="rect">
            <a:avLst/>
          </a:prstGeom>
          <a:gradFill flip="none" rotWithShape="1">
            <a:gsLst>
              <a:gs pos="0">
                <a:srgbClr val="000000">
                  <a:alpha val="0"/>
                </a:srgbClr>
              </a:gs>
              <a:gs pos="47000">
                <a:srgbClr val="000000">
                  <a:alpha val="41000"/>
                </a:srgbClr>
              </a:gs>
              <a:gs pos="81000">
                <a:srgbClr val="000000">
                  <a:alpha val="56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1E39336-9F06-EA8C-7EEC-C86B4949FAF9}"/>
              </a:ext>
            </a:extLst>
          </p:cNvPr>
          <p:cNvSpPr>
            <a:spLocks noGrp="1"/>
          </p:cNvSpPr>
          <p:nvPr>
            <p:ph type="ctrTitle"/>
          </p:nvPr>
        </p:nvSpPr>
        <p:spPr>
          <a:xfrm>
            <a:off x="2076091" y="2633933"/>
            <a:ext cx="8039818" cy="1643572"/>
          </a:xfrm>
        </p:spPr>
        <p:txBody>
          <a:bodyPr>
            <a:normAutofit/>
          </a:bodyPr>
          <a:lstStyle/>
          <a:p>
            <a:r>
              <a:rPr lang="en-US" dirty="0">
                <a:solidFill>
                  <a:srgbClr val="FFFFFF"/>
                </a:solidFill>
              </a:rPr>
              <a:t>Predicting 30-day mortality due to sepsis using machine learning</a:t>
            </a:r>
          </a:p>
        </p:txBody>
      </p:sp>
      <p:sp>
        <p:nvSpPr>
          <p:cNvPr id="3" name="Subtitle 2">
            <a:extLst>
              <a:ext uri="{FF2B5EF4-FFF2-40B4-BE49-F238E27FC236}">
                <a16:creationId xmlns:a16="http://schemas.microsoft.com/office/drawing/2014/main" id="{E1C1C393-1B2F-EBA8-D389-6FEC02F5C12D}"/>
              </a:ext>
            </a:extLst>
          </p:cNvPr>
          <p:cNvSpPr>
            <a:spLocks noGrp="1"/>
          </p:cNvSpPr>
          <p:nvPr>
            <p:ph type="subTitle" idx="1"/>
          </p:nvPr>
        </p:nvSpPr>
        <p:spPr>
          <a:xfrm>
            <a:off x="1857556" y="5272809"/>
            <a:ext cx="8442384" cy="725018"/>
          </a:xfrm>
        </p:spPr>
        <p:txBody>
          <a:bodyPr>
            <a:normAutofit fontScale="92500" lnSpcReduction="20000"/>
          </a:bodyPr>
          <a:lstStyle/>
          <a:p>
            <a:r>
              <a:rPr lang="en-US" dirty="0">
                <a:solidFill>
                  <a:srgbClr val="FFFFFF"/>
                </a:solidFill>
              </a:rPr>
              <a:t>Greg Gipson</a:t>
            </a:r>
          </a:p>
          <a:p>
            <a:r>
              <a:rPr lang="en-US" dirty="0">
                <a:solidFill>
                  <a:srgbClr val="FFFFFF"/>
                </a:solidFill>
              </a:rPr>
              <a:t>https://github.com/gregg2024/AI_in_HC_public</a:t>
            </a:r>
          </a:p>
        </p:txBody>
      </p:sp>
      <p:grpSp>
        <p:nvGrpSpPr>
          <p:cNvPr id="13" name="Group 12">
            <a:extLst>
              <a:ext uri="{FF2B5EF4-FFF2-40B4-BE49-F238E27FC236}">
                <a16:creationId xmlns:a16="http://schemas.microsoft.com/office/drawing/2014/main" id="{C3E45FAB-3768-4529-B0E8-A0E9BE5E382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8" y="4739509"/>
            <a:ext cx="867485" cy="115439"/>
            <a:chOff x="8910933" y="1861308"/>
            <a:chExt cx="867485" cy="115439"/>
          </a:xfrm>
        </p:grpSpPr>
        <p:sp>
          <p:nvSpPr>
            <p:cNvPr id="14" name="Rectangle 13">
              <a:extLst>
                <a:ext uri="{FF2B5EF4-FFF2-40B4-BE49-F238E27FC236}">
                  <a16:creationId xmlns:a16="http://schemas.microsoft.com/office/drawing/2014/main" id="{6FF68CFF-0675-43D9-8EF2-EAC1F19D24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15" name="Straight Connector 14">
              <a:extLst>
                <a:ext uri="{FF2B5EF4-FFF2-40B4-BE49-F238E27FC236}">
                  <a16:creationId xmlns:a16="http://schemas.microsoft.com/office/drawing/2014/main" id="{E1414FA8-D7DF-4B14-AD83-846AB2899B3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638B88A0-A01D-4106-8E09-1AEB09B04EC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0339106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F501A-DF9F-C840-45C8-6DE2B6B911CB}"/>
              </a:ext>
            </a:extLst>
          </p:cNvPr>
          <p:cNvSpPr>
            <a:spLocks noGrp="1"/>
          </p:cNvSpPr>
          <p:nvPr>
            <p:ph type="title"/>
          </p:nvPr>
        </p:nvSpPr>
        <p:spPr>
          <a:xfrm>
            <a:off x="373092" y="327803"/>
            <a:ext cx="10134600" cy="537272"/>
          </a:xfrm>
        </p:spPr>
        <p:txBody>
          <a:bodyPr>
            <a:normAutofit fontScale="90000"/>
          </a:bodyPr>
          <a:lstStyle/>
          <a:p>
            <a:r>
              <a:rPr lang="en-US" dirty="0"/>
              <a:t>Sepsis 30-day mortality prediction using </a:t>
            </a:r>
            <a:r>
              <a:rPr lang="en-US" dirty="0" err="1"/>
              <a:t>XGBoost</a:t>
            </a:r>
            <a:endParaRPr lang="en-US" dirty="0"/>
          </a:p>
        </p:txBody>
      </p:sp>
      <p:sp>
        <p:nvSpPr>
          <p:cNvPr id="3" name="Content Placeholder 2">
            <a:extLst>
              <a:ext uri="{FF2B5EF4-FFF2-40B4-BE49-F238E27FC236}">
                <a16:creationId xmlns:a16="http://schemas.microsoft.com/office/drawing/2014/main" id="{39134D03-F431-7223-EBD0-BB6999C87ADB}"/>
              </a:ext>
            </a:extLst>
          </p:cNvPr>
          <p:cNvSpPr>
            <a:spLocks noGrp="1"/>
          </p:cNvSpPr>
          <p:nvPr>
            <p:ph idx="1"/>
          </p:nvPr>
        </p:nvSpPr>
        <p:spPr>
          <a:xfrm>
            <a:off x="373092" y="966158"/>
            <a:ext cx="10790208" cy="301925"/>
          </a:xfrm>
          <a:ln>
            <a:solidFill>
              <a:schemeClr val="tx1"/>
            </a:solidFill>
          </a:ln>
        </p:spPr>
        <p:txBody>
          <a:bodyPr>
            <a:noAutofit/>
          </a:bodyPr>
          <a:lstStyle/>
          <a:p>
            <a:pPr>
              <a:lnSpc>
                <a:spcPct val="100000"/>
              </a:lnSpc>
            </a:pPr>
            <a:r>
              <a:rPr lang="en-US" sz="900" dirty="0">
                <a:solidFill>
                  <a:schemeClr val="tx1"/>
                </a:solidFill>
                <a:latin typeface="Courier New" panose="02070309020205020404" pitchFamily="49" charset="0"/>
              </a:rPr>
              <a:t>In the following section we will look at the learning curves for the model and then look to tune the model to increase its efficacy.</a:t>
            </a:r>
          </a:p>
        </p:txBody>
      </p:sp>
      <p:sp>
        <p:nvSpPr>
          <p:cNvPr id="4" name="Content Placeholder 2">
            <a:extLst>
              <a:ext uri="{FF2B5EF4-FFF2-40B4-BE49-F238E27FC236}">
                <a16:creationId xmlns:a16="http://schemas.microsoft.com/office/drawing/2014/main" id="{B3F83092-7137-0FDF-530B-3128E3196732}"/>
              </a:ext>
            </a:extLst>
          </p:cNvPr>
          <p:cNvSpPr txBox="1">
            <a:spLocks/>
          </p:cNvSpPr>
          <p:nvPr/>
        </p:nvSpPr>
        <p:spPr>
          <a:xfrm>
            <a:off x="373092" y="1369165"/>
            <a:ext cx="3595059" cy="5161031"/>
          </a:xfrm>
          <a:prstGeom prst="rect">
            <a:avLst/>
          </a:prstGeom>
          <a:ln>
            <a:solidFill>
              <a:schemeClr val="tx1"/>
            </a:solidFill>
          </a:ln>
        </p:spPr>
        <p:txBody>
          <a:bodyPr vert="horz" lIns="91440" tIns="45720" rIns="91440" bIns="45720" rtlCol="0">
            <a:noAutofit/>
          </a:bodyPr>
          <a:lstStyle>
            <a:lvl1pPr marL="0" indent="0" algn="l" defTabSz="914400" rtl="0" eaLnBrk="1" latinLnBrk="0" hangingPunct="1">
              <a:lnSpc>
                <a:spcPct val="110000"/>
              </a:lnSpc>
              <a:spcBef>
                <a:spcPts val="1000"/>
              </a:spcBef>
              <a:buFontTx/>
              <a:buNone/>
              <a:defRPr sz="2000" kern="1200">
                <a:solidFill>
                  <a:schemeClr val="tx2"/>
                </a:solidFill>
                <a:latin typeface="+mn-lt"/>
                <a:ea typeface="+mn-ea"/>
                <a:cs typeface="+mn-cs"/>
              </a:defRPr>
            </a:lvl1pPr>
            <a:lvl2pPr marL="274320" indent="-228600" algn="l" defTabSz="914400" rtl="0" eaLnBrk="1" latinLnBrk="0" hangingPunct="1">
              <a:lnSpc>
                <a:spcPct val="110000"/>
              </a:lnSpc>
              <a:spcBef>
                <a:spcPts val="500"/>
              </a:spcBef>
              <a:buSzPct val="85000"/>
              <a:buFont typeface="Arial" panose="020B0604020202020204" pitchFamily="34" charset="0"/>
              <a:buChar char="•"/>
              <a:defRPr sz="1800" kern="1200">
                <a:solidFill>
                  <a:schemeClr val="tx2"/>
                </a:solidFill>
                <a:latin typeface="+mn-lt"/>
                <a:ea typeface="+mn-ea"/>
                <a:cs typeface="+mn-cs"/>
              </a:defRPr>
            </a:lvl2pPr>
            <a:lvl3pPr marL="274320" indent="0" algn="l" defTabSz="914400" rtl="0" eaLnBrk="1" latinLnBrk="0" hangingPunct="1">
              <a:lnSpc>
                <a:spcPct val="110000"/>
              </a:lnSpc>
              <a:spcBef>
                <a:spcPts val="500"/>
              </a:spcBef>
              <a:buFontTx/>
              <a:buNone/>
              <a:defRPr sz="1600" kern="1200">
                <a:solidFill>
                  <a:schemeClr val="tx2"/>
                </a:solidFill>
                <a:latin typeface="+mn-lt"/>
                <a:ea typeface="+mn-ea"/>
                <a:cs typeface="+mn-cs"/>
              </a:defRPr>
            </a:lvl3pPr>
            <a:lvl4pPr marL="548640" indent="-228600" algn="l" defTabSz="914400" rtl="0" eaLnBrk="1" latinLnBrk="0" hangingPunct="1">
              <a:lnSpc>
                <a:spcPct val="110000"/>
              </a:lnSpc>
              <a:spcBef>
                <a:spcPts val="500"/>
              </a:spcBef>
              <a:buFont typeface="Arial" panose="020B0604020202020204" pitchFamily="34" charset="0"/>
              <a:buChar char="•"/>
              <a:defRPr sz="1400" kern="1200">
                <a:solidFill>
                  <a:schemeClr val="tx2"/>
                </a:solidFill>
                <a:latin typeface="+mn-lt"/>
                <a:ea typeface="+mn-ea"/>
                <a:cs typeface="+mn-cs"/>
              </a:defRPr>
            </a:lvl4pPr>
            <a:lvl5pPr marL="548640" indent="0" algn="l" defTabSz="914400" rtl="0" eaLnBrk="1" latinLnBrk="0" hangingPunct="1">
              <a:lnSpc>
                <a:spcPct val="110000"/>
              </a:lnSpc>
              <a:spcBef>
                <a:spcPts val="500"/>
              </a:spcBef>
              <a:buFontTx/>
              <a:buNone/>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600"/>
              </a:spcBef>
            </a:pPr>
            <a:r>
              <a:rPr lang="en-US" sz="700" dirty="0">
                <a:solidFill>
                  <a:schemeClr val="tx1"/>
                </a:solidFill>
                <a:latin typeface="Courier New" panose="02070309020205020404" pitchFamily="49" charset="0"/>
              </a:rPr>
              <a:t># plot learning curve of an </a:t>
            </a:r>
            <a:r>
              <a:rPr lang="en-US" sz="700" dirty="0" err="1">
                <a:solidFill>
                  <a:schemeClr val="tx1"/>
                </a:solidFill>
                <a:latin typeface="Courier New" panose="02070309020205020404" pitchFamily="49" charset="0"/>
              </a:rPr>
              <a:t>XGBoost</a:t>
            </a:r>
            <a:r>
              <a:rPr lang="en-US" sz="700" dirty="0">
                <a:solidFill>
                  <a:schemeClr val="tx1"/>
                </a:solidFill>
                <a:latin typeface="Courier New" panose="02070309020205020404" pitchFamily="49" charset="0"/>
              </a:rPr>
              <a:t> model</a:t>
            </a:r>
          </a:p>
          <a:p>
            <a:pPr>
              <a:lnSpc>
                <a:spcPct val="100000"/>
              </a:lnSpc>
              <a:spcBef>
                <a:spcPts val="600"/>
              </a:spcBef>
            </a:pPr>
            <a:r>
              <a:rPr lang="en-US" sz="700" dirty="0">
                <a:solidFill>
                  <a:schemeClr val="tx1"/>
                </a:solidFill>
                <a:latin typeface="Courier New" panose="02070309020205020404" pitchFamily="49" charset="0"/>
              </a:rPr>
              <a:t>from </a:t>
            </a:r>
            <a:r>
              <a:rPr lang="en-US" sz="700" dirty="0" err="1">
                <a:solidFill>
                  <a:schemeClr val="tx1"/>
                </a:solidFill>
                <a:latin typeface="Courier New" panose="02070309020205020404" pitchFamily="49" charset="0"/>
              </a:rPr>
              <a:t>sklearn.datasets</a:t>
            </a:r>
            <a:r>
              <a:rPr lang="en-US" sz="700" dirty="0">
                <a:solidFill>
                  <a:schemeClr val="tx1"/>
                </a:solidFill>
                <a:latin typeface="Courier New" panose="02070309020205020404" pitchFamily="49" charset="0"/>
              </a:rPr>
              <a:t> import </a:t>
            </a:r>
            <a:r>
              <a:rPr lang="en-US" sz="700" dirty="0" err="1">
                <a:solidFill>
                  <a:schemeClr val="tx1"/>
                </a:solidFill>
                <a:latin typeface="Courier New" panose="02070309020205020404" pitchFamily="49" charset="0"/>
              </a:rPr>
              <a:t>make_classification</a:t>
            </a:r>
            <a:endParaRPr lang="en-US" sz="700" dirty="0">
              <a:solidFill>
                <a:schemeClr val="tx1"/>
              </a:solidFill>
              <a:latin typeface="Courier New" panose="02070309020205020404" pitchFamily="49" charset="0"/>
            </a:endParaRPr>
          </a:p>
          <a:p>
            <a:pPr>
              <a:lnSpc>
                <a:spcPct val="100000"/>
              </a:lnSpc>
              <a:spcBef>
                <a:spcPts val="600"/>
              </a:spcBef>
            </a:pPr>
            <a:r>
              <a:rPr lang="en-US" sz="700" dirty="0">
                <a:solidFill>
                  <a:schemeClr val="tx1"/>
                </a:solidFill>
                <a:latin typeface="Courier New" panose="02070309020205020404" pitchFamily="49" charset="0"/>
              </a:rPr>
              <a:t>from </a:t>
            </a:r>
            <a:r>
              <a:rPr lang="en-US" sz="700" dirty="0" err="1">
                <a:solidFill>
                  <a:schemeClr val="tx1"/>
                </a:solidFill>
                <a:latin typeface="Courier New" panose="02070309020205020404" pitchFamily="49" charset="0"/>
              </a:rPr>
              <a:t>sklearn.model_selection</a:t>
            </a:r>
            <a:r>
              <a:rPr lang="en-US" sz="700" dirty="0">
                <a:solidFill>
                  <a:schemeClr val="tx1"/>
                </a:solidFill>
                <a:latin typeface="Courier New" panose="02070309020205020404" pitchFamily="49" charset="0"/>
              </a:rPr>
              <a:t> import </a:t>
            </a:r>
            <a:r>
              <a:rPr lang="en-US" sz="700" dirty="0" err="1">
                <a:solidFill>
                  <a:schemeClr val="tx1"/>
                </a:solidFill>
                <a:latin typeface="Courier New" panose="02070309020205020404" pitchFamily="49" charset="0"/>
              </a:rPr>
              <a:t>train_test_split</a:t>
            </a:r>
            <a:endParaRPr lang="en-US" sz="700" dirty="0">
              <a:solidFill>
                <a:schemeClr val="tx1"/>
              </a:solidFill>
              <a:latin typeface="Courier New" panose="02070309020205020404" pitchFamily="49" charset="0"/>
            </a:endParaRPr>
          </a:p>
          <a:p>
            <a:pPr>
              <a:lnSpc>
                <a:spcPct val="100000"/>
              </a:lnSpc>
              <a:spcBef>
                <a:spcPts val="600"/>
              </a:spcBef>
            </a:pPr>
            <a:r>
              <a:rPr lang="en-US" sz="700" dirty="0">
                <a:solidFill>
                  <a:schemeClr val="tx1"/>
                </a:solidFill>
                <a:latin typeface="Courier New" panose="02070309020205020404" pitchFamily="49" charset="0"/>
              </a:rPr>
              <a:t>from </a:t>
            </a:r>
            <a:r>
              <a:rPr lang="en-US" sz="700" dirty="0" err="1">
                <a:solidFill>
                  <a:schemeClr val="tx1"/>
                </a:solidFill>
                <a:latin typeface="Courier New" panose="02070309020205020404" pitchFamily="49" charset="0"/>
              </a:rPr>
              <a:t>sklearn.metrics</a:t>
            </a:r>
            <a:r>
              <a:rPr lang="en-US" sz="700" dirty="0">
                <a:solidFill>
                  <a:schemeClr val="tx1"/>
                </a:solidFill>
                <a:latin typeface="Courier New" panose="02070309020205020404" pitchFamily="49" charset="0"/>
              </a:rPr>
              <a:t> import </a:t>
            </a:r>
            <a:r>
              <a:rPr lang="en-US" sz="700" dirty="0" err="1">
                <a:solidFill>
                  <a:schemeClr val="tx1"/>
                </a:solidFill>
                <a:latin typeface="Courier New" panose="02070309020205020404" pitchFamily="49" charset="0"/>
              </a:rPr>
              <a:t>accuracy_score</a:t>
            </a:r>
            <a:endParaRPr lang="en-US" sz="700" dirty="0">
              <a:solidFill>
                <a:schemeClr val="tx1"/>
              </a:solidFill>
              <a:latin typeface="Courier New" panose="02070309020205020404" pitchFamily="49" charset="0"/>
            </a:endParaRPr>
          </a:p>
          <a:p>
            <a:pPr>
              <a:lnSpc>
                <a:spcPct val="100000"/>
              </a:lnSpc>
              <a:spcBef>
                <a:spcPts val="600"/>
              </a:spcBef>
            </a:pPr>
            <a:r>
              <a:rPr lang="en-US" sz="700" dirty="0">
                <a:solidFill>
                  <a:schemeClr val="tx1"/>
                </a:solidFill>
                <a:latin typeface="Courier New" panose="02070309020205020404" pitchFamily="49" charset="0"/>
              </a:rPr>
              <a:t>from </a:t>
            </a:r>
            <a:r>
              <a:rPr lang="en-US" sz="700" dirty="0" err="1">
                <a:solidFill>
                  <a:schemeClr val="tx1"/>
                </a:solidFill>
                <a:latin typeface="Courier New" panose="02070309020205020404" pitchFamily="49" charset="0"/>
              </a:rPr>
              <a:t>xgboost</a:t>
            </a:r>
            <a:r>
              <a:rPr lang="en-US" sz="700" dirty="0">
                <a:solidFill>
                  <a:schemeClr val="tx1"/>
                </a:solidFill>
                <a:latin typeface="Courier New" panose="02070309020205020404" pitchFamily="49" charset="0"/>
              </a:rPr>
              <a:t> import </a:t>
            </a:r>
            <a:r>
              <a:rPr lang="en-US" sz="700" dirty="0" err="1">
                <a:solidFill>
                  <a:schemeClr val="tx1"/>
                </a:solidFill>
                <a:latin typeface="Courier New" panose="02070309020205020404" pitchFamily="49" charset="0"/>
              </a:rPr>
              <a:t>XGBClassifier</a:t>
            </a:r>
            <a:endParaRPr lang="en-US" sz="700" dirty="0">
              <a:solidFill>
                <a:schemeClr val="tx1"/>
              </a:solidFill>
              <a:latin typeface="Courier New" panose="02070309020205020404" pitchFamily="49" charset="0"/>
            </a:endParaRPr>
          </a:p>
          <a:p>
            <a:pPr>
              <a:lnSpc>
                <a:spcPct val="100000"/>
              </a:lnSpc>
              <a:spcBef>
                <a:spcPts val="600"/>
              </a:spcBef>
            </a:pPr>
            <a:r>
              <a:rPr lang="en-US" sz="700" dirty="0">
                <a:solidFill>
                  <a:schemeClr val="tx1"/>
                </a:solidFill>
                <a:latin typeface="Courier New" panose="02070309020205020404" pitchFamily="49" charset="0"/>
              </a:rPr>
              <a:t>from matplotlib import </a:t>
            </a:r>
            <a:r>
              <a:rPr lang="en-US" sz="700" dirty="0" err="1">
                <a:solidFill>
                  <a:schemeClr val="tx1"/>
                </a:solidFill>
                <a:latin typeface="Courier New" panose="02070309020205020404" pitchFamily="49" charset="0"/>
              </a:rPr>
              <a:t>pyplot</a:t>
            </a:r>
            <a:endParaRPr lang="en-US" sz="700" dirty="0">
              <a:solidFill>
                <a:schemeClr val="tx1"/>
              </a:solidFill>
              <a:latin typeface="Courier New" panose="02070309020205020404" pitchFamily="49" charset="0"/>
            </a:endParaRPr>
          </a:p>
          <a:p>
            <a:pPr>
              <a:lnSpc>
                <a:spcPct val="100000"/>
              </a:lnSpc>
              <a:spcBef>
                <a:spcPts val="600"/>
              </a:spcBef>
            </a:pPr>
            <a:r>
              <a:rPr lang="en-US" sz="700" dirty="0">
                <a:solidFill>
                  <a:schemeClr val="tx1"/>
                </a:solidFill>
                <a:latin typeface="Courier New" panose="02070309020205020404" pitchFamily="49" charset="0"/>
              </a:rPr>
              <a:t># define the model</a:t>
            </a:r>
          </a:p>
          <a:p>
            <a:pPr>
              <a:lnSpc>
                <a:spcPct val="100000"/>
              </a:lnSpc>
              <a:spcBef>
                <a:spcPts val="600"/>
              </a:spcBef>
            </a:pPr>
            <a:r>
              <a:rPr lang="en-US" sz="700" dirty="0">
                <a:solidFill>
                  <a:schemeClr val="tx1"/>
                </a:solidFill>
                <a:latin typeface="Courier New" panose="02070309020205020404" pitchFamily="49" charset="0"/>
              </a:rPr>
              <a:t>model = </a:t>
            </a:r>
            <a:r>
              <a:rPr lang="en-US" sz="700" dirty="0" err="1">
                <a:solidFill>
                  <a:schemeClr val="tx1"/>
                </a:solidFill>
                <a:latin typeface="Courier New" panose="02070309020205020404" pitchFamily="49" charset="0"/>
              </a:rPr>
              <a:t>XGBClassifier</a:t>
            </a:r>
            <a:r>
              <a:rPr lang="en-US" sz="700" dirty="0">
                <a:solidFill>
                  <a:schemeClr val="tx1"/>
                </a:solidFill>
                <a:latin typeface="Courier New" panose="02070309020205020404" pitchFamily="49" charset="0"/>
              </a:rPr>
              <a:t>(</a:t>
            </a:r>
            <a:r>
              <a:rPr lang="en-US" sz="700" dirty="0" err="1">
                <a:solidFill>
                  <a:schemeClr val="tx1"/>
                </a:solidFill>
                <a:latin typeface="Courier New" panose="02070309020205020404" pitchFamily="49" charset="0"/>
              </a:rPr>
              <a:t>n_estimators</a:t>
            </a:r>
            <a:r>
              <a:rPr lang="en-US" sz="700" dirty="0">
                <a:solidFill>
                  <a:schemeClr val="tx1"/>
                </a:solidFill>
                <a:latin typeface="Courier New" panose="02070309020205020404" pitchFamily="49" charset="0"/>
              </a:rPr>
              <a:t>=500)</a:t>
            </a:r>
          </a:p>
          <a:p>
            <a:pPr>
              <a:lnSpc>
                <a:spcPct val="100000"/>
              </a:lnSpc>
              <a:spcBef>
                <a:spcPts val="600"/>
              </a:spcBef>
            </a:pPr>
            <a:r>
              <a:rPr lang="en-US" sz="700" dirty="0">
                <a:solidFill>
                  <a:schemeClr val="tx1"/>
                </a:solidFill>
                <a:latin typeface="Courier New" panose="02070309020205020404" pitchFamily="49" charset="0"/>
              </a:rPr>
              <a:t># define the datasets to evaluate each iteration</a:t>
            </a:r>
          </a:p>
          <a:p>
            <a:pPr>
              <a:lnSpc>
                <a:spcPct val="100000"/>
              </a:lnSpc>
              <a:spcBef>
                <a:spcPts val="600"/>
              </a:spcBef>
            </a:pPr>
            <a:r>
              <a:rPr lang="en-US" sz="700" dirty="0" err="1">
                <a:solidFill>
                  <a:schemeClr val="tx1"/>
                </a:solidFill>
                <a:latin typeface="Courier New" panose="02070309020205020404" pitchFamily="49" charset="0"/>
              </a:rPr>
              <a:t>evalset</a:t>
            </a:r>
            <a:r>
              <a:rPr lang="en-US" sz="700" dirty="0">
                <a:solidFill>
                  <a:schemeClr val="tx1"/>
                </a:solidFill>
                <a:latin typeface="Courier New" panose="02070309020205020404" pitchFamily="49" charset="0"/>
              </a:rPr>
              <a:t> = [(</a:t>
            </a:r>
            <a:r>
              <a:rPr lang="en-US" sz="700" dirty="0" err="1">
                <a:solidFill>
                  <a:schemeClr val="tx1"/>
                </a:solidFill>
                <a:latin typeface="Courier New" panose="02070309020205020404" pitchFamily="49" charset="0"/>
              </a:rPr>
              <a:t>X_train</a:t>
            </a:r>
            <a:r>
              <a:rPr lang="en-US" sz="700" dirty="0">
                <a:solidFill>
                  <a:schemeClr val="tx1"/>
                </a:solidFill>
                <a:latin typeface="Courier New" panose="02070309020205020404" pitchFamily="49" charset="0"/>
              </a:rPr>
              <a:t>, </a:t>
            </a:r>
            <a:r>
              <a:rPr lang="en-US" sz="700" dirty="0" err="1">
                <a:solidFill>
                  <a:schemeClr val="tx1"/>
                </a:solidFill>
                <a:latin typeface="Courier New" panose="02070309020205020404" pitchFamily="49" charset="0"/>
              </a:rPr>
              <a:t>y_train</a:t>
            </a:r>
            <a:r>
              <a:rPr lang="en-US" sz="700" dirty="0">
                <a:solidFill>
                  <a:schemeClr val="tx1"/>
                </a:solidFill>
                <a:latin typeface="Courier New" panose="02070309020205020404" pitchFamily="49" charset="0"/>
              </a:rPr>
              <a:t>), (</a:t>
            </a:r>
            <a:r>
              <a:rPr lang="en-US" sz="700" dirty="0" err="1">
                <a:solidFill>
                  <a:schemeClr val="tx1"/>
                </a:solidFill>
                <a:latin typeface="Courier New" panose="02070309020205020404" pitchFamily="49" charset="0"/>
              </a:rPr>
              <a:t>X_test,y_test</a:t>
            </a:r>
            <a:r>
              <a:rPr lang="en-US" sz="700" dirty="0">
                <a:solidFill>
                  <a:schemeClr val="tx1"/>
                </a:solidFill>
                <a:latin typeface="Courier New" panose="02070309020205020404" pitchFamily="49" charset="0"/>
              </a:rPr>
              <a:t>)]</a:t>
            </a:r>
          </a:p>
          <a:p>
            <a:pPr>
              <a:lnSpc>
                <a:spcPct val="100000"/>
              </a:lnSpc>
              <a:spcBef>
                <a:spcPts val="600"/>
              </a:spcBef>
            </a:pPr>
            <a:r>
              <a:rPr lang="en-US" sz="700" dirty="0">
                <a:solidFill>
                  <a:schemeClr val="tx1"/>
                </a:solidFill>
                <a:latin typeface="Courier New" panose="02070309020205020404" pitchFamily="49" charset="0"/>
              </a:rPr>
              <a:t># fit the model</a:t>
            </a:r>
          </a:p>
          <a:p>
            <a:pPr>
              <a:lnSpc>
                <a:spcPct val="100000"/>
              </a:lnSpc>
              <a:spcBef>
                <a:spcPts val="600"/>
              </a:spcBef>
            </a:pPr>
            <a:r>
              <a:rPr lang="en-US" sz="700" dirty="0" err="1">
                <a:solidFill>
                  <a:schemeClr val="tx1"/>
                </a:solidFill>
                <a:latin typeface="Courier New" panose="02070309020205020404" pitchFamily="49" charset="0"/>
              </a:rPr>
              <a:t>model.fit</a:t>
            </a:r>
            <a:r>
              <a:rPr lang="en-US" sz="700" dirty="0">
                <a:solidFill>
                  <a:schemeClr val="tx1"/>
                </a:solidFill>
                <a:latin typeface="Courier New" panose="02070309020205020404" pitchFamily="49" charset="0"/>
              </a:rPr>
              <a:t>(</a:t>
            </a:r>
            <a:r>
              <a:rPr lang="en-US" sz="700" dirty="0" err="1">
                <a:solidFill>
                  <a:schemeClr val="tx1"/>
                </a:solidFill>
                <a:latin typeface="Courier New" panose="02070309020205020404" pitchFamily="49" charset="0"/>
              </a:rPr>
              <a:t>X_train</a:t>
            </a:r>
            <a:r>
              <a:rPr lang="en-US" sz="700" dirty="0">
                <a:solidFill>
                  <a:schemeClr val="tx1"/>
                </a:solidFill>
                <a:latin typeface="Courier New" panose="02070309020205020404" pitchFamily="49" charset="0"/>
              </a:rPr>
              <a:t>, </a:t>
            </a:r>
            <a:r>
              <a:rPr lang="en-US" sz="700" dirty="0" err="1">
                <a:solidFill>
                  <a:schemeClr val="tx1"/>
                </a:solidFill>
                <a:latin typeface="Courier New" panose="02070309020205020404" pitchFamily="49" charset="0"/>
              </a:rPr>
              <a:t>y_train</a:t>
            </a:r>
            <a:r>
              <a:rPr lang="en-US" sz="700" dirty="0">
                <a:solidFill>
                  <a:schemeClr val="tx1"/>
                </a:solidFill>
                <a:latin typeface="Courier New" panose="02070309020205020404" pitchFamily="49" charset="0"/>
              </a:rPr>
              <a:t>, </a:t>
            </a:r>
            <a:r>
              <a:rPr lang="en-US" sz="700" dirty="0" err="1">
                <a:solidFill>
                  <a:schemeClr val="tx1"/>
                </a:solidFill>
                <a:latin typeface="Courier New" panose="02070309020205020404" pitchFamily="49" charset="0"/>
              </a:rPr>
              <a:t>eval_metric</a:t>
            </a:r>
            <a:r>
              <a:rPr lang="en-US" sz="700" dirty="0">
                <a:solidFill>
                  <a:schemeClr val="tx1"/>
                </a:solidFill>
                <a:latin typeface="Courier New" panose="02070309020205020404" pitchFamily="49" charset="0"/>
              </a:rPr>
              <a:t>='</a:t>
            </a:r>
            <a:r>
              <a:rPr lang="en-US" sz="700" dirty="0" err="1">
                <a:solidFill>
                  <a:schemeClr val="tx1"/>
                </a:solidFill>
                <a:latin typeface="Courier New" panose="02070309020205020404" pitchFamily="49" charset="0"/>
              </a:rPr>
              <a:t>logloss</a:t>
            </a:r>
            <a:r>
              <a:rPr lang="en-US" sz="700" dirty="0">
                <a:solidFill>
                  <a:schemeClr val="tx1"/>
                </a:solidFill>
                <a:latin typeface="Courier New" panose="02070309020205020404" pitchFamily="49" charset="0"/>
              </a:rPr>
              <a:t>', </a:t>
            </a:r>
            <a:r>
              <a:rPr lang="en-US" sz="700" dirty="0" err="1">
                <a:solidFill>
                  <a:schemeClr val="tx1"/>
                </a:solidFill>
                <a:latin typeface="Courier New" panose="02070309020205020404" pitchFamily="49" charset="0"/>
              </a:rPr>
              <a:t>eval_set</a:t>
            </a:r>
            <a:r>
              <a:rPr lang="en-US" sz="700" dirty="0">
                <a:solidFill>
                  <a:schemeClr val="tx1"/>
                </a:solidFill>
                <a:latin typeface="Courier New" panose="02070309020205020404" pitchFamily="49" charset="0"/>
              </a:rPr>
              <a:t>=</a:t>
            </a:r>
            <a:r>
              <a:rPr lang="en-US" sz="700" dirty="0" err="1">
                <a:solidFill>
                  <a:schemeClr val="tx1"/>
                </a:solidFill>
                <a:latin typeface="Courier New" panose="02070309020205020404" pitchFamily="49" charset="0"/>
              </a:rPr>
              <a:t>evalset</a:t>
            </a:r>
            <a:r>
              <a:rPr lang="en-US" sz="700" dirty="0">
                <a:solidFill>
                  <a:schemeClr val="tx1"/>
                </a:solidFill>
                <a:latin typeface="Courier New" panose="02070309020205020404" pitchFamily="49" charset="0"/>
              </a:rPr>
              <a:t>, verbose=0)</a:t>
            </a:r>
          </a:p>
          <a:p>
            <a:pPr>
              <a:lnSpc>
                <a:spcPct val="100000"/>
              </a:lnSpc>
              <a:spcBef>
                <a:spcPts val="600"/>
              </a:spcBef>
            </a:pPr>
            <a:r>
              <a:rPr lang="en-US" sz="700" dirty="0">
                <a:solidFill>
                  <a:schemeClr val="tx1"/>
                </a:solidFill>
                <a:latin typeface="Courier New" panose="02070309020205020404" pitchFamily="49" charset="0"/>
              </a:rPr>
              <a:t># evaluate performance</a:t>
            </a:r>
          </a:p>
          <a:p>
            <a:pPr>
              <a:lnSpc>
                <a:spcPct val="100000"/>
              </a:lnSpc>
              <a:spcBef>
                <a:spcPts val="600"/>
              </a:spcBef>
            </a:pPr>
            <a:r>
              <a:rPr lang="en-US" sz="700" dirty="0" err="1">
                <a:solidFill>
                  <a:schemeClr val="tx1"/>
                </a:solidFill>
                <a:latin typeface="Courier New" panose="02070309020205020404" pitchFamily="49" charset="0"/>
              </a:rPr>
              <a:t>yhat</a:t>
            </a:r>
            <a:r>
              <a:rPr lang="en-US" sz="700" dirty="0">
                <a:solidFill>
                  <a:schemeClr val="tx1"/>
                </a:solidFill>
                <a:latin typeface="Courier New" panose="02070309020205020404" pitchFamily="49" charset="0"/>
              </a:rPr>
              <a:t> = </a:t>
            </a:r>
            <a:r>
              <a:rPr lang="en-US" sz="700" dirty="0" err="1">
                <a:solidFill>
                  <a:schemeClr val="tx1"/>
                </a:solidFill>
                <a:latin typeface="Courier New" panose="02070309020205020404" pitchFamily="49" charset="0"/>
              </a:rPr>
              <a:t>model.predict</a:t>
            </a:r>
            <a:r>
              <a:rPr lang="en-US" sz="700" dirty="0">
                <a:solidFill>
                  <a:schemeClr val="tx1"/>
                </a:solidFill>
                <a:latin typeface="Courier New" panose="02070309020205020404" pitchFamily="49" charset="0"/>
              </a:rPr>
              <a:t>(</a:t>
            </a:r>
            <a:r>
              <a:rPr lang="en-US" sz="700" dirty="0" err="1">
                <a:solidFill>
                  <a:schemeClr val="tx1"/>
                </a:solidFill>
                <a:latin typeface="Courier New" panose="02070309020205020404" pitchFamily="49" charset="0"/>
              </a:rPr>
              <a:t>X_test</a:t>
            </a:r>
            <a:r>
              <a:rPr lang="en-US" sz="700" dirty="0">
                <a:solidFill>
                  <a:schemeClr val="tx1"/>
                </a:solidFill>
                <a:latin typeface="Courier New" panose="02070309020205020404" pitchFamily="49" charset="0"/>
              </a:rPr>
              <a:t>)</a:t>
            </a:r>
          </a:p>
          <a:p>
            <a:pPr>
              <a:lnSpc>
                <a:spcPct val="100000"/>
              </a:lnSpc>
              <a:spcBef>
                <a:spcPts val="600"/>
              </a:spcBef>
            </a:pPr>
            <a:r>
              <a:rPr lang="en-US" sz="700" dirty="0">
                <a:solidFill>
                  <a:schemeClr val="tx1"/>
                </a:solidFill>
                <a:latin typeface="Courier New" panose="02070309020205020404" pitchFamily="49" charset="0"/>
              </a:rPr>
              <a:t>score = </a:t>
            </a:r>
            <a:r>
              <a:rPr lang="en-US" sz="700" dirty="0" err="1">
                <a:solidFill>
                  <a:schemeClr val="tx1"/>
                </a:solidFill>
                <a:latin typeface="Courier New" panose="02070309020205020404" pitchFamily="49" charset="0"/>
              </a:rPr>
              <a:t>accuracy_score</a:t>
            </a:r>
            <a:r>
              <a:rPr lang="en-US" sz="700" dirty="0">
                <a:solidFill>
                  <a:schemeClr val="tx1"/>
                </a:solidFill>
                <a:latin typeface="Courier New" panose="02070309020205020404" pitchFamily="49" charset="0"/>
              </a:rPr>
              <a:t>(</a:t>
            </a:r>
            <a:r>
              <a:rPr lang="en-US" sz="700" dirty="0" err="1">
                <a:solidFill>
                  <a:schemeClr val="tx1"/>
                </a:solidFill>
                <a:latin typeface="Courier New" panose="02070309020205020404" pitchFamily="49" charset="0"/>
              </a:rPr>
              <a:t>y_test</a:t>
            </a:r>
            <a:r>
              <a:rPr lang="en-US" sz="700" dirty="0">
                <a:solidFill>
                  <a:schemeClr val="tx1"/>
                </a:solidFill>
                <a:latin typeface="Courier New" panose="02070309020205020404" pitchFamily="49" charset="0"/>
              </a:rPr>
              <a:t>, </a:t>
            </a:r>
            <a:r>
              <a:rPr lang="en-US" sz="700" dirty="0" err="1">
                <a:solidFill>
                  <a:schemeClr val="tx1"/>
                </a:solidFill>
                <a:latin typeface="Courier New" panose="02070309020205020404" pitchFamily="49" charset="0"/>
              </a:rPr>
              <a:t>yhat</a:t>
            </a:r>
            <a:r>
              <a:rPr lang="en-US" sz="700" dirty="0">
                <a:solidFill>
                  <a:schemeClr val="tx1"/>
                </a:solidFill>
                <a:latin typeface="Courier New" panose="02070309020205020404" pitchFamily="49" charset="0"/>
              </a:rPr>
              <a:t>)</a:t>
            </a:r>
          </a:p>
          <a:p>
            <a:pPr>
              <a:lnSpc>
                <a:spcPct val="100000"/>
              </a:lnSpc>
              <a:spcBef>
                <a:spcPts val="600"/>
              </a:spcBef>
            </a:pPr>
            <a:r>
              <a:rPr lang="en-US" sz="700" dirty="0">
                <a:solidFill>
                  <a:schemeClr val="tx1"/>
                </a:solidFill>
                <a:latin typeface="Courier New" panose="02070309020205020404" pitchFamily="49" charset="0"/>
              </a:rPr>
              <a:t># retrieve performance metrics</a:t>
            </a:r>
          </a:p>
          <a:p>
            <a:pPr>
              <a:lnSpc>
                <a:spcPct val="100000"/>
              </a:lnSpc>
              <a:spcBef>
                <a:spcPts val="600"/>
              </a:spcBef>
            </a:pPr>
            <a:r>
              <a:rPr lang="en-US" sz="700" dirty="0">
                <a:solidFill>
                  <a:schemeClr val="tx1"/>
                </a:solidFill>
                <a:latin typeface="Courier New" panose="02070309020205020404" pitchFamily="49" charset="0"/>
              </a:rPr>
              <a:t>results = </a:t>
            </a:r>
            <a:r>
              <a:rPr lang="en-US" sz="700" dirty="0" err="1">
                <a:solidFill>
                  <a:schemeClr val="tx1"/>
                </a:solidFill>
                <a:latin typeface="Courier New" panose="02070309020205020404" pitchFamily="49" charset="0"/>
              </a:rPr>
              <a:t>model.evals_result</a:t>
            </a:r>
            <a:r>
              <a:rPr lang="en-US" sz="700" dirty="0">
                <a:solidFill>
                  <a:schemeClr val="tx1"/>
                </a:solidFill>
                <a:latin typeface="Courier New" panose="02070309020205020404" pitchFamily="49" charset="0"/>
              </a:rPr>
              <a:t>()</a:t>
            </a:r>
          </a:p>
          <a:p>
            <a:pPr>
              <a:lnSpc>
                <a:spcPct val="100000"/>
              </a:lnSpc>
              <a:spcBef>
                <a:spcPts val="600"/>
              </a:spcBef>
            </a:pPr>
            <a:r>
              <a:rPr lang="en-US" sz="700" dirty="0">
                <a:solidFill>
                  <a:schemeClr val="tx1"/>
                </a:solidFill>
                <a:latin typeface="Courier New" panose="02070309020205020404" pitchFamily="49" charset="0"/>
              </a:rPr>
              <a:t># plot learning curves</a:t>
            </a:r>
          </a:p>
          <a:p>
            <a:pPr>
              <a:lnSpc>
                <a:spcPct val="100000"/>
              </a:lnSpc>
              <a:spcBef>
                <a:spcPts val="600"/>
              </a:spcBef>
            </a:pPr>
            <a:r>
              <a:rPr lang="en-US" sz="700" dirty="0" err="1">
                <a:solidFill>
                  <a:schemeClr val="tx1"/>
                </a:solidFill>
                <a:latin typeface="Courier New" panose="02070309020205020404" pitchFamily="49" charset="0"/>
              </a:rPr>
              <a:t>pyplot.plot</a:t>
            </a:r>
            <a:r>
              <a:rPr lang="en-US" sz="700" dirty="0">
                <a:solidFill>
                  <a:schemeClr val="tx1"/>
                </a:solidFill>
                <a:latin typeface="Courier New" panose="02070309020205020404" pitchFamily="49" charset="0"/>
              </a:rPr>
              <a:t>(results['validation_0']['</a:t>
            </a:r>
            <a:r>
              <a:rPr lang="en-US" sz="700" dirty="0" err="1">
                <a:solidFill>
                  <a:schemeClr val="tx1"/>
                </a:solidFill>
                <a:latin typeface="Courier New" panose="02070309020205020404" pitchFamily="49" charset="0"/>
              </a:rPr>
              <a:t>logloss</a:t>
            </a:r>
            <a:r>
              <a:rPr lang="en-US" sz="700" dirty="0">
                <a:solidFill>
                  <a:schemeClr val="tx1"/>
                </a:solidFill>
                <a:latin typeface="Courier New" panose="02070309020205020404" pitchFamily="49" charset="0"/>
              </a:rPr>
              <a:t>'], label='train')</a:t>
            </a:r>
          </a:p>
          <a:p>
            <a:pPr>
              <a:lnSpc>
                <a:spcPct val="100000"/>
              </a:lnSpc>
              <a:spcBef>
                <a:spcPts val="600"/>
              </a:spcBef>
            </a:pPr>
            <a:r>
              <a:rPr lang="en-US" sz="700" dirty="0" err="1">
                <a:solidFill>
                  <a:schemeClr val="tx1"/>
                </a:solidFill>
                <a:latin typeface="Courier New" panose="02070309020205020404" pitchFamily="49" charset="0"/>
              </a:rPr>
              <a:t>pyplot.plot</a:t>
            </a:r>
            <a:r>
              <a:rPr lang="en-US" sz="700" dirty="0">
                <a:solidFill>
                  <a:schemeClr val="tx1"/>
                </a:solidFill>
                <a:latin typeface="Courier New" panose="02070309020205020404" pitchFamily="49" charset="0"/>
              </a:rPr>
              <a:t>(results['validation_1']['</a:t>
            </a:r>
            <a:r>
              <a:rPr lang="en-US" sz="700" dirty="0" err="1">
                <a:solidFill>
                  <a:schemeClr val="tx1"/>
                </a:solidFill>
                <a:latin typeface="Courier New" panose="02070309020205020404" pitchFamily="49" charset="0"/>
              </a:rPr>
              <a:t>logloss</a:t>
            </a:r>
            <a:r>
              <a:rPr lang="en-US" sz="700" dirty="0">
                <a:solidFill>
                  <a:schemeClr val="tx1"/>
                </a:solidFill>
                <a:latin typeface="Courier New" panose="02070309020205020404" pitchFamily="49" charset="0"/>
              </a:rPr>
              <a:t>'], label='test')</a:t>
            </a:r>
          </a:p>
          <a:p>
            <a:pPr>
              <a:lnSpc>
                <a:spcPct val="100000"/>
              </a:lnSpc>
              <a:spcBef>
                <a:spcPts val="600"/>
              </a:spcBef>
            </a:pPr>
            <a:r>
              <a:rPr lang="en-US" sz="700" dirty="0">
                <a:solidFill>
                  <a:schemeClr val="tx1"/>
                </a:solidFill>
                <a:latin typeface="Courier New" panose="02070309020205020404" pitchFamily="49" charset="0"/>
              </a:rPr>
              <a:t># show the legend</a:t>
            </a:r>
          </a:p>
          <a:p>
            <a:pPr>
              <a:lnSpc>
                <a:spcPct val="100000"/>
              </a:lnSpc>
              <a:spcBef>
                <a:spcPts val="600"/>
              </a:spcBef>
            </a:pPr>
            <a:r>
              <a:rPr lang="en-US" sz="700" dirty="0" err="1">
                <a:solidFill>
                  <a:schemeClr val="tx1"/>
                </a:solidFill>
                <a:latin typeface="Courier New" panose="02070309020205020404" pitchFamily="49" charset="0"/>
              </a:rPr>
              <a:t>pyplot.legend</a:t>
            </a:r>
            <a:r>
              <a:rPr lang="en-US" sz="700" dirty="0">
                <a:solidFill>
                  <a:schemeClr val="tx1"/>
                </a:solidFill>
                <a:latin typeface="Courier New" panose="02070309020205020404" pitchFamily="49" charset="0"/>
              </a:rPr>
              <a:t>()</a:t>
            </a:r>
          </a:p>
          <a:p>
            <a:pPr>
              <a:lnSpc>
                <a:spcPct val="100000"/>
              </a:lnSpc>
              <a:spcBef>
                <a:spcPts val="600"/>
              </a:spcBef>
            </a:pPr>
            <a:r>
              <a:rPr lang="en-US" sz="700" dirty="0">
                <a:solidFill>
                  <a:schemeClr val="tx1"/>
                </a:solidFill>
                <a:latin typeface="Courier New" panose="02070309020205020404" pitchFamily="49" charset="0"/>
              </a:rPr>
              <a:t># show the plot</a:t>
            </a:r>
          </a:p>
          <a:p>
            <a:pPr>
              <a:lnSpc>
                <a:spcPct val="100000"/>
              </a:lnSpc>
              <a:spcBef>
                <a:spcPts val="600"/>
              </a:spcBef>
            </a:pPr>
            <a:r>
              <a:rPr lang="en-US" sz="700" dirty="0" err="1">
                <a:solidFill>
                  <a:schemeClr val="tx1"/>
                </a:solidFill>
                <a:latin typeface="Courier New" panose="02070309020205020404" pitchFamily="49" charset="0"/>
              </a:rPr>
              <a:t>pyplot.show</a:t>
            </a:r>
            <a:r>
              <a:rPr lang="en-US" sz="700" dirty="0">
                <a:solidFill>
                  <a:schemeClr val="tx1"/>
                </a:solidFill>
                <a:latin typeface="Courier New" panose="02070309020205020404" pitchFamily="49" charset="0"/>
              </a:rPr>
              <a:t>()</a:t>
            </a:r>
          </a:p>
          <a:p>
            <a:pPr>
              <a:lnSpc>
                <a:spcPct val="100000"/>
              </a:lnSpc>
              <a:spcBef>
                <a:spcPts val="600"/>
              </a:spcBef>
            </a:pPr>
            <a:r>
              <a:rPr lang="en-US" sz="700" dirty="0">
                <a:solidFill>
                  <a:schemeClr val="tx1"/>
                </a:solidFill>
                <a:latin typeface="Courier New" panose="02070309020205020404" pitchFamily="49" charset="0"/>
              </a:rPr>
              <a:t>print("Accuracy: %.2f%%" % (score * 100.0))</a:t>
            </a:r>
          </a:p>
        </p:txBody>
      </p:sp>
      <p:pic>
        <p:nvPicPr>
          <p:cNvPr id="2050" name="Picture 2">
            <a:extLst>
              <a:ext uri="{FF2B5EF4-FFF2-40B4-BE49-F238E27FC236}">
                <a16:creationId xmlns:a16="http://schemas.microsoft.com/office/drawing/2014/main" id="{08D904FD-5F6A-8AF3-34EC-BCF3492B03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12015" y="1369165"/>
            <a:ext cx="5210175" cy="3933825"/>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2">
            <a:extLst>
              <a:ext uri="{FF2B5EF4-FFF2-40B4-BE49-F238E27FC236}">
                <a16:creationId xmlns:a16="http://schemas.microsoft.com/office/drawing/2014/main" id="{654A39C2-854E-9EB3-F4D5-292883592108}"/>
              </a:ext>
            </a:extLst>
          </p:cNvPr>
          <p:cNvSpPr txBox="1">
            <a:spLocks/>
          </p:cNvSpPr>
          <p:nvPr/>
        </p:nvSpPr>
        <p:spPr>
          <a:xfrm>
            <a:off x="4112015" y="5337872"/>
            <a:ext cx="7051285" cy="1192324"/>
          </a:xfrm>
          <a:prstGeom prst="rect">
            <a:avLst/>
          </a:prstGeom>
          <a:ln>
            <a:solidFill>
              <a:schemeClr val="tx1"/>
            </a:solidFill>
          </a:ln>
        </p:spPr>
        <p:txBody>
          <a:bodyPr vert="horz" lIns="91440" tIns="45720" rIns="91440" bIns="45720" rtlCol="0">
            <a:noAutofit/>
          </a:bodyPr>
          <a:lstStyle>
            <a:lvl1pPr marL="0" indent="0" algn="l" defTabSz="914400" rtl="0" eaLnBrk="1" latinLnBrk="0" hangingPunct="1">
              <a:lnSpc>
                <a:spcPct val="110000"/>
              </a:lnSpc>
              <a:spcBef>
                <a:spcPts val="1000"/>
              </a:spcBef>
              <a:buFontTx/>
              <a:buNone/>
              <a:defRPr sz="2000" kern="1200">
                <a:solidFill>
                  <a:schemeClr val="tx2"/>
                </a:solidFill>
                <a:latin typeface="+mn-lt"/>
                <a:ea typeface="+mn-ea"/>
                <a:cs typeface="+mn-cs"/>
              </a:defRPr>
            </a:lvl1pPr>
            <a:lvl2pPr marL="274320" indent="-228600" algn="l" defTabSz="914400" rtl="0" eaLnBrk="1" latinLnBrk="0" hangingPunct="1">
              <a:lnSpc>
                <a:spcPct val="110000"/>
              </a:lnSpc>
              <a:spcBef>
                <a:spcPts val="500"/>
              </a:spcBef>
              <a:buSzPct val="85000"/>
              <a:buFont typeface="Arial" panose="020B0604020202020204" pitchFamily="34" charset="0"/>
              <a:buChar char="•"/>
              <a:defRPr sz="1800" kern="1200">
                <a:solidFill>
                  <a:schemeClr val="tx2"/>
                </a:solidFill>
                <a:latin typeface="+mn-lt"/>
                <a:ea typeface="+mn-ea"/>
                <a:cs typeface="+mn-cs"/>
              </a:defRPr>
            </a:lvl2pPr>
            <a:lvl3pPr marL="274320" indent="0" algn="l" defTabSz="914400" rtl="0" eaLnBrk="1" latinLnBrk="0" hangingPunct="1">
              <a:lnSpc>
                <a:spcPct val="110000"/>
              </a:lnSpc>
              <a:spcBef>
                <a:spcPts val="500"/>
              </a:spcBef>
              <a:buFontTx/>
              <a:buNone/>
              <a:defRPr sz="1600" kern="1200">
                <a:solidFill>
                  <a:schemeClr val="tx2"/>
                </a:solidFill>
                <a:latin typeface="+mn-lt"/>
                <a:ea typeface="+mn-ea"/>
                <a:cs typeface="+mn-cs"/>
              </a:defRPr>
            </a:lvl3pPr>
            <a:lvl4pPr marL="548640" indent="-228600" algn="l" defTabSz="914400" rtl="0" eaLnBrk="1" latinLnBrk="0" hangingPunct="1">
              <a:lnSpc>
                <a:spcPct val="110000"/>
              </a:lnSpc>
              <a:spcBef>
                <a:spcPts val="500"/>
              </a:spcBef>
              <a:buFont typeface="Arial" panose="020B0604020202020204" pitchFamily="34" charset="0"/>
              <a:buChar char="•"/>
              <a:defRPr sz="1400" kern="1200">
                <a:solidFill>
                  <a:schemeClr val="tx2"/>
                </a:solidFill>
                <a:latin typeface="+mn-lt"/>
                <a:ea typeface="+mn-ea"/>
                <a:cs typeface="+mn-cs"/>
              </a:defRPr>
            </a:lvl4pPr>
            <a:lvl5pPr marL="548640" indent="0" algn="l" defTabSz="914400" rtl="0" eaLnBrk="1" latinLnBrk="0" hangingPunct="1">
              <a:lnSpc>
                <a:spcPct val="110000"/>
              </a:lnSpc>
              <a:spcBef>
                <a:spcPts val="500"/>
              </a:spcBef>
              <a:buFontTx/>
              <a:buNone/>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sz="900" dirty="0">
                <a:solidFill>
                  <a:schemeClr val="tx1"/>
                </a:solidFill>
                <a:latin typeface="Courier New" panose="02070309020205020404" pitchFamily="49" charset="0"/>
              </a:rPr>
              <a:t>The plot shows learning curves for the train and test datasets where the x-axis is the number of iterations (or number of trees) of the algorithm while the y-axis is the </a:t>
            </a:r>
            <a:r>
              <a:rPr lang="en-US" sz="900" dirty="0" err="1">
                <a:solidFill>
                  <a:schemeClr val="tx1"/>
                </a:solidFill>
                <a:latin typeface="Courier New" panose="02070309020205020404" pitchFamily="49" charset="0"/>
              </a:rPr>
              <a:t>logloss</a:t>
            </a:r>
            <a:r>
              <a:rPr lang="en-US" sz="900" dirty="0">
                <a:solidFill>
                  <a:schemeClr val="tx1"/>
                </a:solidFill>
                <a:latin typeface="Courier New" panose="02070309020205020404" pitchFamily="49" charset="0"/>
              </a:rPr>
              <a:t> of the model. Each line shows the </a:t>
            </a:r>
            <a:r>
              <a:rPr lang="en-US" sz="900" dirty="0" err="1">
                <a:solidFill>
                  <a:schemeClr val="tx1"/>
                </a:solidFill>
                <a:latin typeface="Courier New" panose="02070309020205020404" pitchFamily="49" charset="0"/>
              </a:rPr>
              <a:t>logloss</a:t>
            </a:r>
            <a:r>
              <a:rPr lang="en-US" sz="900" dirty="0">
                <a:solidFill>
                  <a:schemeClr val="tx1"/>
                </a:solidFill>
                <a:latin typeface="Courier New" panose="02070309020205020404" pitchFamily="49" charset="0"/>
              </a:rPr>
              <a:t> per iteration for a given dataset.</a:t>
            </a:r>
          </a:p>
          <a:p>
            <a:pPr>
              <a:lnSpc>
                <a:spcPct val="100000"/>
              </a:lnSpc>
            </a:pPr>
            <a:r>
              <a:rPr lang="en-US" sz="900" dirty="0">
                <a:solidFill>
                  <a:schemeClr val="tx1"/>
                </a:solidFill>
                <a:latin typeface="Courier New" panose="02070309020205020404" pitchFamily="49" charset="0"/>
              </a:rPr>
              <a:t>From the learning curves, we can see that the performance of the model on the training dataset (blue line) has a lower loss than the performance of the model on the test dataset (orange line). This is an expected outcome though the shape of the test curve is of some concern. Let's see if we can improve the model through fine tuning of the hyperparameters.</a:t>
            </a:r>
          </a:p>
        </p:txBody>
      </p:sp>
      <p:sp>
        <p:nvSpPr>
          <p:cNvPr id="6" name="Content Placeholder 2">
            <a:extLst>
              <a:ext uri="{FF2B5EF4-FFF2-40B4-BE49-F238E27FC236}">
                <a16:creationId xmlns:a16="http://schemas.microsoft.com/office/drawing/2014/main" id="{31567D74-C07A-E446-4779-0E190CEE0F40}"/>
              </a:ext>
            </a:extLst>
          </p:cNvPr>
          <p:cNvSpPr txBox="1">
            <a:spLocks/>
          </p:cNvSpPr>
          <p:nvPr/>
        </p:nvSpPr>
        <p:spPr>
          <a:xfrm>
            <a:off x="9791700" y="1472241"/>
            <a:ext cx="1371600" cy="301925"/>
          </a:xfrm>
          <a:prstGeom prst="rect">
            <a:avLst/>
          </a:prstGeom>
          <a:ln>
            <a:solidFill>
              <a:schemeClr val="tx1"/>
            </a:solidFill>
          </a:ln>
        </p:spPr>
        <p:txBody>
          <a:bodyPr vert="horz" lIns="91440" tIns="45720" rIns="91440" bIns="45720" rtlCol="0">
            <a:noAutofit/>
          </a:bodyPr>
          <a:lstStyle>
            <a:lvl1pPr marL="0" indent="0" algn="l" defTabSz="914400" rtl="0" eaLnBrk="1" latinLnBrk="0" hangingPunct="1">
              <a:lnSpc>
                <a:spcPct val="110000"/>
              </a:lnSpc>
              <a:spcBef>
                <a:spcPts val="1000"/>
              </a:spcBef>
              <a:buFontTx/>
              <a:buNone/>
              <a:defRPr sz="2000" kern="1200">
                <a:solidFill>
                  <a:schemeClr val="tx2"/>
                </a:solidFill>
                <a:latin typeface="+mn-lt"/>
                <a:ea typeface="+mn-ea"/>
                <a:cs typeface="+mn-cs"/>
              </a:defRPr>
            </a:lvl1pPr>
            <a:lvl2pPr marL="274320" indent="-228600" algn="l" defTabSz="914400" rtl="0" eaLnBrk="1" latinLnBrk="0" hangingPunct="1">
              <a:lnSpc>
                <a:spcPct val="110000"/>
              </a:lnSpc>
              <a:spcBef>
                <a:spcPts val="500"/>
              </a:spcBef>
              <a:buSzPct val="85000"/>
              <a:buFont typeface="Arial" panose="020B0604020202020204" pitchFamily="34" charset="0"/>
              <a:buChar char="•"/>
              <a:defRPr sz="1800" kern="1200">
                <a:solidFill>
                  <a:schemeClr val="tx2"/>
                </a:solidFill>
                <a:latin typeface="+mn-lt"/>
                <a:ea typeface="+mn-ea"/>
                <a:cs typeface="+mn-cs"/>
              </a:defRPr>
            </a:lvl2pPr>
            <a:lvl3pPr marL="274320" indent="0" algn="l" defTabSz="914400" rtl="0" eaLnBrk="1" latinLnBrk="0" hangingPunct="1">
              <a:lnSpc>
                <a:spcPct val="110000"/>
              </a:lnSpc>
              <a:spcBef>
                <a:spcPts val="500"/>
              </a:spcBef>
              <a:buFontTx/>
              <a:buNone/>
              <a:defRPr sz="1600" kern="1200">
                <a:solidFill>
                  <a:schemeClr val="tx2"/>
                </a:solidFill>
                <a:latin typeface="+mn-lt"/>
                <a:ea typeface="+mn-ea"/>
                <a:cs typeface="+mn-cs"/>
              </a:defRPr>
            </a:lvl3pPr>
            <a:lvl4pPr marL="548640" indent="-228600" algn="l" defTabSz="914400" rtl="0" eaLnBrk="1" latinLnBrk="0" hangingPunct="1">
              <a:lnSpc>
                <a:spcPct val="110000"/>
              </a:lnSpc>
              <a:spcBef>
                <a:spcPts val="500"/>
              </a:spcBef>
              <a:buFont typeface="Arial" panose="020B0604020202020204" pitchFamily="34" charset="0"/>
              <a:buChar char="•"/>
              <a:defRPr sz="1400" kern="1200">
                <a:solidFill>
                  <a:schemeClr val="tx2"/>
                </a:solidFill>
                <a:latin typeface="+mn-lt"/>
                <a:ea typeface="+mn-ea"/>
                <a:cs typeface="+mn-cs"/>
              </a:defRPr>
            </a:lvl4pPr>
            <a:lvl5pPr marL="548640" indent="0" algn="l" defTabSz="914400" rtl="0" eaLnBrk="1" latinLnBrk="0" hangingPunct="1">
              <a:lnSpc>
                <a:spcPct val="110000"/>
              </a:lnSpc>
              <a:spcBef>
                <a:spcPts val="500"/>
              </a:spcBef>
              <a:buFontTx/>
              <a:buNone/>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sz="900" dirty="0">
                <a:solidFill>
                  <a:schemeClr val="tx1"/>
                </a:solidFill>
                <a:latin typeface="Courier New" panose="02070309020205020404" pitchFamily="49" charset="0"/>
              </a:rPr>
              <a:t>Accuracy: 83.63%</a:t>
            </a:r>
          </a:p>
        </p:txBody>
      </p:sp>
    </p:spTree>
    <p:extLst>
      <p:ext uri="{BB962C8B-B14F-4D97-AF65-F5344CB8AC3E}">
        <p14:creationId xmlns:p14="http://schemas.microsoft.com/office/powerpoint/2010/main" val="39805311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F501A-DF9F-C840-45C8-6DE2B6B911CB}"/>
              </a:ext>
            </a:extLst>
          </p:cNvPr>
          <p:cNvSpPr>
            <a:spLocks noGrp="1"/>
          </p:cNvSpPr>
          <p:nvPr>
            <p:ph type="title"/>
          </p:nvPr>
        </p:nvSpPr>
        <p:spPr>
          <a:xfrm>
            <a:off x="373092" y="327803"/>
            <a:ext cx="10134600" cy="537272"/>
          </a:xfrm>
        </p:spPr>
        <p:txBody>
          <a:bodyPr>
            <a:normAutofit fontScale="90000"/>
          </a:bodyPr>
          <a:lstStyle/>
          <a:p>
            <a:r>
              <a:rPr lang="en-US" dirty="0"/>
              <a:t>Sepsis 30-day mortality prediction using </a:t>
            </a:r>
            <a:r>
              <a:rPr lang="en-US" dirty="0" err="1"/>
              <a:t>XGBoost</a:t>
            </a:r>
            <a:endParaRPr lang="en-US" dirty="0"/>
          </a:p>
        </p:txBody>
      </p:sp>
      <p:sp>
        <p:nvSpPr>
          <p:cNvPr id="3" name="Content Placeholder 2">
            <a:extLst>
              <a:ext uri="{FF2B5EF4-FFF2-40B4-BE49-F238E27FC236}">
                <a16:creationId xmlns:a16="http://schemas.microsoft.com/office/drawing/2014/main" id="{39134D03-F431-7223-EBD0-BB6999C87ADB}"/>
              </a:ext>
            </a:extLst>
          </p:cNvPr>
          <p:cNvSpPr>
            <a:spLocks noGrp="1"/>
          </p:cNvSpPr>
          <p:nvPr>
            <p:ph idx="1"/>
          </p:nvPr>
        </p:nvSpPr>
        <p:spPr>
          <a:xfrm>
            <a:off x="373092" y="966158"/>
            <a:ext cx="10790208" cy="301925"/>
          </a:xfrm>
          <a:ln>
            <a:solidFill>
              <a:schemeClr val="tx1"/>
            </a:solidFill>
          </a:ln>
        </p:spPr>
        <p:txBody>
          <a:bodyPr>
            <a:noAutofit/>
          </a:bodyPr>
          <a:lstStyle/>
          <a:p>
            <a:pPr>
              <a:lnSpc>
                <a:spcPct val="100000"/>
              </a:lnSpc>
            </a:pPr>
            <a:r>
              <a:rPr lang="en-US" sz="900" dirty="0">
                <a:solidFill>
                  <a:schemeClr val="tx1"/>
                </a:solidFill>
                <a:latin typeface="Courier New" panose="02070309020205020404" pitchFamily="49" charset="0"/>
              </a:rPr>
              <a:t>Tuning the </a:t>
            </a:r>
            <a:r>
              <a:rPr lang="en-US" sz="900" dirty="0" err="1">
                <a:solidFill>
                  <a:schemeClr val="tx1"/>
                </a:solidFill>
                <a:latin typeface="Courier New" panose="02070309020205020404" pitchFamily="49" charset="0"/>
              </a:rPr>
              <a:t>XGBoost</a:t>
            </a:r>
            <a:r>
              <a:rPr lang="en-US" sz="900" dirty="0">
                <a:solidFill>
                  <a:schemeClr val="tx1"/>
                </a:solidFill>
                <a:latin typeface="Courier New" panose="02070309020205020404" pitchFamily="49" charset="0"/>
              </a:rPr>
              <a:t> model using learning curves: Increasing the number of iterations</a:t>
            </a:r>
          </a:p>
        </p:txBody>
      </p:sp>
      <p:sp>
        <p:nvSpPr>
          <p:cNvPr id="4" name="Content Placeholder 2">
            <a:extLst>
              <a:ext uri="{FF2B5EF4-FFF2-40B4-BE49-F238E27FC236}">
                <a16:creationId xmlns:a16="http://schemas.microsoft.com/office/drawing/2014/main" id="{B3F83092-7137-0FDF-530B-3128E3196732}"/>
              </a:ext>
            </a:extLst>
          </p:cNvPr>
          <p:cNvSpPr txBox="1">
            <a:spLocks/>
          </p:cNvSpPr>
          <p:nvPr/>
        </p:nvSpPr>
        <p:spPr>
          <a:xfrm>
            <a:off x="373092" y="1369165"/>
            <a:ext cx="3595059" cy="5161031"/>
          </a:xfrm>
          <a:prstGeom prst="rect">
            <a:avLst/>
          </a:prstGeom>
          <a:ln>
            <a:solidFill>
              <a:schemeClr val="tx1"/>
            </a:solidFill>
          </a:ln>
        </p:spPr>
        <p:txBody>
          <a:bodyPr vert="horz" lIns="91440" tIns="45720" rIns="91440" bIns="45720" rtlCol="0">
            <a:noAutofit/>
          </a:bodyPr>
          <a:lstStyle>
            <a:lvl1pPr marL="0" indent="0" algn="l" defTabSz="914400" rtl="0" eaLnBrk="1" latinLnBrk="0" hangingPunct="1">
              <a:lnSpc>
                <a:spcPct val="110000"/>
              </a:lnSpc>
              <a:spcBef>
                <a:spcPts val="1000"/>
              </a:spcBef>
              <a:buFontTx/>
              <a:buNone/>
              <a:defRPr sz="2000" kern="1200">
                <a:solidFill>
                  <a:schemeClr val="tx2"/>
                </a:solidFill>
                <a:latin typeface="+mn-lt"/>
                <a:ea typeface="+mn-ea"/>
                <a:cs typeface="+mn-cs"/>
              </a:defRPr>
            </a:lvl1pPr>
            <a:lvl2pPr marL="274320" indent="-228600" algn="l" defTabSz="914400" rtl="0" eaLnBrk="1" latinLnBrk="0" hangingPunct="1">
              <a:lnSpc>
                <a:spcPct val="110000"/>
              </a:lnSpc>
              <a:spcBef>
                <a:spcPts val="500"/>
              </a:spcBef>
              <a:buSzPct val="85000"/>
              <a:buFont typeface="Arial" panose="020B0604020202020204" pitchFamily="34" charset="0"/>
              <a:buChar char="•"/>
              <a:defRPr sz="1800" kern="1200">
                <a:solidFill>
                  <a:schemeClr val="tx2"/>
                </a:solidFill>
                <a:latin typeface="+mn-lt"/>
                <a:ea typeface="+mn-ea"/>
                <a:cs typeface="+mn-cs"/>
              </a:defRPr>
            </a:lvl2pPr>
            <a:lvl3pPr marL="274320" indent="0" algn="l" defTabSz="914400" rtl="0" eaLnBrk="1" latinLnBrk="0" hangingPunct="1">
              <a:lnSpc>
                <a:spcPct val="110000"/>
              </a:lnSpc>
              <a:spcBef>
                <a:spcPts val="500"/>
              </a:spcBef>
              <a:buFontTx/>
              <a:buNone/>
              <a:defRPr sz="1600" kern="1200">
                <a:solidFill>
                  <a:schemeClr val="tx2"/>
                </a:solidFill>
                <a:latin typeface="+mn-lt"/>
                <a:ea typeface="+mn-ea"/>
                <a:cs typeface="+mn-cs"/>
              </a:defRPr>
            </a:lvl3pPr>
            <a:lvl4pPr marL="548640" indent="-228600" algn="l" defTabSz="914400" rtl="0" eaLnBrk="1" latinLnBrk="0" hangingPunct="1">
              <a:lnSpc>
                <a:spcPct val="110000"/>
              </a:lnSpc>
              <a:spcBef>
                <a:spcPts val="500"/>
              </a:spcBef>
              <a:buFont typeface="Arial" panose="020B0604020202020204" pitchFamily="34" charset="0"/>
              <a:buChar char="•"/>
              <a:defRPr sz="1400" kern="1200">
                <a:solidFill>
                  <a:schemeClr val="tx2"/>
                </a:solidFill>
                <a:latin typeface="+mn-lt"/>
                <a:ea typeface="+mn-ea"/>
                <a:cs typeface="+mn-cs"/>
              </a:defRPr>
            </a:lvl4pPr>
            <a:lvl5pPr marL="548640" indent="0" algn="l" defTabSz="914400" rtl="0" eaLnBrk="1" latinLnBrk="0" hangingPunct="1">
              <a:lnSpc>
                <a:spcPct val="110000"/>
              </a:lnSpc>
              <a:spcBef>
                <a:spcPts val="500"/>
              </a:spcBef>
              <a:buFontTx/>
              <a:buNone/>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600"/>
              </a:spcBef>
            </a:pPr>
            <a:r>
              <a:rPr lang="en-US" sz="700" dirty="0">
                <a:solidFill>
                  <a:schemeClr val="tx1"/>
                </a:solidFill>
                <a:latin typeface="Courier New" panose="02070309020205020404" pitchFamily="49" charset="0"/>
              </a:rPr>
              <a:t>#Increasing the number of iterations</a:t>
            </a:r>
          </a:p>
          <a:p>
            <a:pPr>
              <a:lnSpc>
                <a:spcPct val="100000"/>
              </a:lnSpc>
              <a:spcBef>
                <a:spcPts val="600"/>
              </a:spcBef>
            </a:pPr>
            <a:r>
              <a:rPr lang="en-US" sz="700" dirty="0">
                <a:solidFill>
                  <a:schemeClr val="tx1"/>
                </a:solidFill>
                <a:latin typeface="Courier New" panose="02070309020205020404" pitchFamily="49" charset="0"/>
              </a:rPr>
              <a:t>#This can be achieved by increasing the estimators variable.</a:t>
            </a:r>
          </a:p>
          <a:p>
            <a:pPr>
              <a:lnSpc>
                <a:spcPct val="100000"/>
              </a:lnSpc>
              <a:spcBef>
                <a:spcPts val="600"/>
              </a:spcBef>
            </a:pPr>
            <a:r>
              <a:rPr lang="en-US" sz="700" dirty="0">
                <a:solidFill>
                  <a:schemeClr val="tx1"/>
                </a:solidFill>
                <a:latin typeface="Courier New" panose="02070309020205020404" pitchFamily="49" charset="0"/>
              </a:rPr>
              <a:t># plot learning curve of an </a:t>
            </a:r>
            <a:r>
              <a:rPr lang="en-US" sz="700" dirty="0" err="1">
                <a:solidFill>
                  <a:schemeClr val="tx1"/>
                </a:solidFill>
                <a:latin typeface="Courier New" panose="02070309020205020404" pitchFamily="49" charset="0"/>
              </a:rPr>
              <a:t>xgboost</a:t>
            </a:r>
            <a:r>
              <a:rPr lang="en-US" sz="700" dirty="0">
                <a:solidFill>
                  <a:schemeClr val="tx1"/>
                </a:solidFill>
                <a:latin typeface="Courier New" panose="02070309020205020404" pitchFamily="49" charset="0"/>
              </a:rPr>
              <a:t> model</a:t>
            </a:r>
          </a:p>
          <a:p>
            <a:pPr>
              <a:lnSpc>
                <a:spcPct val="100000"/>
              </a:lnSpc>
              <a:spcBef>
                <a:spcPts val="600"/>
              </a:spcBef>
            </a:pPr>
            <a:r>
              <a:rPr lang="en-US" sz="700" dirty="0">
                <a:solidFill>
                  <a:schemeClr val="tx1"/>
                </a:solidFill>
                <a:latin typeface="Courier New" panose="02070309020205020404" pitchFamily="49" charset="0"/>
              </a:rPr>
              <a:t>from </a:t>
            </a:r>
            <a:r>
              <a:rPr lang="en-US" sz="700" dirty="0" err="1">
                <a:solidFill>
                  <a:schemeClr val="tx1"/>
                </a:solidFill>
                <a:latin typeface="Courier New" panose="02070309020205020404" pitchFamily="49" charset="0"/>
              </a:rPr>
              <a:t>sklearn.datasets</a:t>
            </a:r>
            <a:r>
              <a:rPr lang="en-US" sz="700" dirty="0">
                <a:solidFill>
                  <a:schemeClr val="tx1"/>
                </a:solidFill>
                <a:latin typeface="Courier New" panose="02070309020205020404" pitchFamily="49" charset="0"/>
              </a:rPr>
              <a:t> import </a:t>
            </a:r>
            <a:r>
              <a:rPr lang="en-US" sz="700" dirty="0" err="1">
                <a:solidFill>
                  <a:schemeClr val="tx1"/>
                </a:solidFill>
                <a:latin typeface="Courier New" panose="02070309020205020404" pitchFamily="49" charset="0"/>
              </a:rPr>
              <a:t>make_classification</a:t>
            </a:r>
            <a:endParaRPr lang="en-US" sz="700" dirty="0">
              <a:solidFill>
                <a:schemeClr val="tx1"/>
              </a:solidFill>
              <a:latin typeface="Courier New" panose="02070309020205020404" pitchFamily="49" charset="0"/>
            </a:endParaRPr>
          </a:p>
          <a:p>
            <a:pPr>
              <a:lnSpc>
                <a:spcPct val="100000"/>
              </a:lnSpc>
              <a:spcBef>
                <a:spcPts val="600"/>
              </a:spcBef>
            </a:pPr>
            <a:r>
              <a:rPr lang="en-US" sz="700" dirty="0">
                <a:solidFill>
                  <a:schemeClr val="tx1"/>
                </a:solidFill>
                <a:latin typeface="Courier New" panose="02070309020205020404" pitchFamily="49" charset="0"/>
              </a:rPr>
              <a:t>from </a:t>
            </a:r>
            <a:r>
              <a:rPr lang="en-US" sz="700" dirty="0" err="1">
                <a:solidFill>
                  <a:schemeClr val="tx1"/>
                </a:solidFill>
                <a:latin typeface="Courier New" panose="02070309020205020404" pitchFamily="49" charset="0"/>
              </a:rPr>
              <a:t>sklearn.model_selection</a:t>
            </a:r>
            <a:r>
              <a:rPr lang="en-US" sz="700" dirty="0">
                <a:solidFill>
                  <a:schemeClr val="tx1"/>
                </a:solidFill>
                <a:latin typeface="Courier New" panose="02070309020205020404" pitchFamily="49" charset="0"/>
              </a:rPr>
              <a:t> import </a:t>
            </a:r>
            <a:r>
              <a:rPr lang="en-US" sz="700" dirty="0" err="1">
                <a:solidFill>
                  <a:schemeClr val="tx1"/>
                </a:solidFill>
                <a:latin typeface="Courier New" panose="02070309020205020404" pitchFamily="49" charset="0"/>
              </a:rPr>
              <a:t>train_test_split</a:t>
            </a:r>
            <a:endParaRPr lang="en-US" sz="700" dirty="0">
              <a:solidFill>
                <a:schemeClr val="tx1"/>
              </a:solidFill>
              <a:latin typeface="Courier New" panose="02070309020205020404" pitchFamily="49" charset="0"/>
            </a:endParaRPr>
          </a:p>
          <a:p>
            <a:pPr>
              <a:lnSpc>
                <a:spcPct val="100000"/>
              </a:lnSpc>
              <a:spcBef>
                <a:spcPts val="600"/>
              </a:spcBef>
            </a:pPr>
            <a:r>
              <a:rPr lang="en-US" sz="700" dirty="0">
                <a:solidFill>
                  <a:schemeClr val="tx1"/>
                </a:solidFill>
                <a:latin typeface="Courier New" panose="02070309020205020404" pitchFamily="49" charset="0"/>
              </a:rPr>
              <a:t>from </a:t>
            </a:r>
            <a:r>
              <a:rPr lang="en-US" sz="700" dirty="0" err="1">
                <a:solidFill>
                  <a:schemeClr val="tx1"/>
                </a:solidFill>
                <a:latin typeface="Courier New" panose="02070309020205020404" pitchFamily="49" charset="0"/>
              </a:rPr>
              <a:t>sklearn.metrics</a:t>
            </a:r>
            <a:r>
              <a:rPr lang="en-US" sz="700" dirty="0">
                <a:solidFill>
                  <a:schemeClr val="tx1"/>
                </a:solidFill>
                <a:latin typeface="Courier New" panose="02070309020205020404" pitchFamily="49" charset="0"/>
              </a:rPr>
              <a:t> import </a:t>
            </a:r>
            <a:r>
              <a:rPr lang="en-US" sz="700" dirty="0" err="1">
                <a:solidFill>
                  <a:schemeClr val="tx1"/>
                </a:solidFill>
                <a:latin typeface="Courier New" panose="02070309020205020404" pitchFamily="49" charset="0"/>
              </a:rPr>
              <a:t>accuracy_score</a:t>
            </a:r>
            <a:endParaRPr lang="en-US" sz="700" dirty="0">
              <a:solidFill>
                <a:schemeClr val="tx1"/>
              </a:solidFill>
              <a:latin typeface="Courier New" panose="02070309020205020404" pitchFamily="49" charset="0"/>
            </a:endParaRPr>
          </a:p>
          <a:p>
            <a:pPr>
              <a:lnSpc>
                <a:spcPct val="100000"/>
              </a:lnSpc>
              <a:spcBef>
                <a:spcPts val="600"/>
              </a:spcBef>
            </a:pPr>
            <a:r>
              <a:rPr lang="en-US" sz="700" dirty="0">
                <a:solidFill>
                  <a:schemeClr val="tx1"/>
                </a:solidFill>
                <a:latin typeface="Courier New" panose="02070309020205020404" pitchFamily="49" charset="0"/>
              </a:rPr>
              <a:t>from </a:t>
            </a:r>
            <a:r>
              <a:rPr lang="en-US" sz="700" dirty="0" err="1">
                <a:solidFill>
                  <a:schemeClr val="tx1"/>
                </a:solidFill>
                <a:latin typeface="Courier New" panose="02070309020205020404" pitchFamily="49" charset="0"/>
              </a:rPr>
              <a:t>xgboost</a:t>
            </a:r>
            <a:r>
              <a:rPr lang="en-US" sz="700" dirty="0">
                <a:solidFill>
                  <a:schemeClr val="tx1"/>
                </a:solidFill>
                <a:latin typeface="Courier New" panose="02070309020205020404" pitchFamily="49" charset="0"/>
              </a:rPr>
              <a:t> import </a:t>
            </a:r>
            <a:r>
              <a:rPr lang="en-US" sz="700" dirty="0" err="1">
                <a:solidFill>
                  <a:schemeClr val="tx1"/>
                </a:solidFill>
                <a:latin typeface="Courier New" panose="02070309020205020404" pitchFamily="49" charset="0"/>
              </a:rPr>
              <a:t>XGBClassifier</a:t>
            </a:r>
            <a:endParaRPr lang="en-US" sz="700" dirty="0">
              <a:solidFill>
                <a:schemeClr val="tx1"/>
              </a:solidFill>
              <a:latin typeface="Courier New" panose="02070309020205020404" pitchFamily="49" charset="0"/>
            </a:endParaRPr>
          </a:p>
          <a:p>
            <a:pPr>
              <a:lnSpc>
                <a:spcPct val="100000"/>
              </a:lnSpc>
              <a:spcBef>
                <a:spcPts val="600"/>
              </a:spcBef>
            </a:pPr>
            <a:r>
              <a:rPr lang="en-US" sz="700" dirty="0">
                <a:solidFill>
                  <a:schemeClr val="tx1"/>
                </a:solidFill>
                <a:latin typeface="Courier New" panose="02070309020205020404" pitchFamily="49" charset="0"/>
              </a:rPr>
              <a:t>from matplotlib import </a:t>
            </a:r>
            <a:r>
              <a:rPr lang="en-US" sz="700" dirty="0" err="1">
                <a:solidFill>
                  <a:schemeClr val="tx1"/>
                </a:solidFill>
                <a:latin typeface="Courier New" panose="02070309020205020404" pitchFamily="49" charset="0"/>
              </a:rPr>
              <a:t>pyplot</a:t>
            </a:r>
            <a:endParaRPr lang="en-US" sz="700" dirty="0">
              <a:solidFill>
                <a:schemeClr val="tx1"/>
              </a:solidFill>
              <a:latin typeface="Courier New" panose="02070309020205020404" pitchFamily="49" charset="0"/>
            </a:endParaRPr>
          </a:p>
          <a:p>
            <a:pPr>
              <a:lnSpc>
                <a:spcPct val="100000"/>
              </a:lnSpc>
              <a:spcBef>
                <a:spcPts val="600"/>
              </a:spcBef>
            </a:pPr>
            <a:r>
              <a:rPr lang="en-US" sz="700" dirty="0">
                <a:solidFill>
                  <a:schemeClr val="tx1"/>
                </a:solidFill>
                <a:latin typeface="Courier New" panose="02070309020205020404" pitchFamily="49" charset="0"/>
              </a:rPr>
              <a:t># define the model</a:t>
            </a:r>
          </a:p>
          <a:p>
            <a:pPr>
              <a:lnSpc>
                <a:spcPct val="100000"/>
              </a:lnSpc>
              <a:spcBef>
                <a:spcPts val="600"/>
              </a:spcBef>
            </a:pPr>
            <a:r>
              <a:rPr lang="en-US" sz="700" dirty="0">
                <a:solidFill>
                  <a:schemeClr val="tx1"/>
                </a:solidFill>
                <a:latin typeface="Courier New" panose="02070309020205020404" pitchFamily="49" charset="0"/>
              </a:rPr>
              <a:t>model = </a:t>
            </a:r>
            <a:r>
              <a:rPr lang="en-US" sz="700" dirty="0" err="1">
                <a:solidFill>
                  <a:schemeClr val="tx1"/>
                </a:solidFill>
                <a:latin typeface="Courier New" panose="02070309020205020404" pitchFamily="49" charset="0"/>
              </a:rPr>
              <a:t>XGBClassifier</a:t>
            </a:r>
            <a:r>
              <a:rPr lang="en-US" sz="700" dirty="0">
                <a:solidFill>
                  <a:schemeClr val="tx1"/>
                </a:solidFill>
                <a:latin typeface="Courier New" panose="02070309020205020404" pitchFamily="49" charset="0"/>
              </a:rPr>
              <a:t>(</a:t>
            </a:r>
            <a:r>
              <a:rPr lang="en-US" sz="700" dirty="0" err="1">
                <a:solidFill>
                  <a:schemeClr val="tx1"/>
                </a:solidFill>
                <a:latin typeface="Courier New" panose="02070309020205020404" pitchFamily="49" charset="0"/>
              </a:rPr>
              <a:t>n_estimators</a:t>
            </a:r>
            <a:r>
              <a:rPr lang="en-US" sz="700" dirty="0">
                <a:solidFill>
                  <a:schemeClr val="tx1"/>
                </a:solidFill>
                <a:latin typeface="Courier New" panose="02070309020205020404" pitchFamily="49" charset="0"/>
              </a:rPr>
              <a:t>=2000)</a:t>
            </a:r>
          </a:p>
          <a:p>
            <a:pPr>
              <a:lnSpc>
                <a:spcPct val="100000"/>
              </a:lnSpc>
              <a:spcBef>
                <a:spcPts val="600"/>
              </a:spcBef>
            </a:pPr>
            <a:r>
              <a:rPr lang="en-US" sz="700" dirty="0">
                <a:solidFill>
                  <a:schemeClr val="tx1"/>
                </a:solidFill>
                <a:latin typeface="Courier New" panose="02070309020205020404" pitchFamily="49" charset="0"/>
              </a:rPr>
              <a:t># define the datasets to evaluate each iteration</a:t>
            </a:r>
          </a:p>
          <a:p>
            <a:pPr>
              <a:lnSpc>
                <a:spcPct val="100000"/>
              </a:lnSpc>
              <a:spcBef>
                <a:spcPts val="600"/>
              </a:spcBef>
            </a:pPr>
            <a:r>
              <a:rPr lang="en-US" sz="700" dirty="0" err="1">
                <a:solidFill>
                  <a:schemeClr val="tx1"/>
                </a:solidFill>
                <a:latin typeface="Courier New" panose="02070309020205020404" pitchFamily="49" charset="0"/>
              </a:rPr>
              <a:t>evalset</a:t>
            </a:r>
            <a:r>
              <a:rPr lang="en-US" sz="700" dirty="0">
                <a:solidFill>
                  <a:schemeClr val="tx1"/>
                </a:solidFill>
                <a:latin typeface="Courier New" panose="02070309020205020404" pitchFamily="49" charset="0"/>
              </a:rPr>
              <a:t> = [(</a:t>
            </a:r>
            <a:r>
              <a:rPr lang="en-US" sz="700" dirty="0" err="1">
                <a:solidFill>
                  <a:schemeClr val="tx1"/>
                </a:solidFill>
                <a:latin typeface="Courier New" panose="02070309020205020404" pitchFamily="49" charset="0"/>
              </a:rPr>
              <a:t>X_train</a:t>
            </a:r>
            <a:r>
              <a:rPr lang="en-US" sz="700" dirty="0">
                <a:solidFill>
                  <a:schemeClr val="tx1"/>
                </a:solidFill>
                <a:latin typeface="Courier New" panose="02070309020205020404" pitchFamily="49" charset="0"/>
              </a:rPr>
              <a:t>, </a:t>
            </a:r>
            <a:r>
              <a:rPr lang="en-US" sz="700" dirty="0" err="1">
                <a:solidFill>
                  <a:schemeClr val="tx1"/>
                </a:solidFill>
                <a:latin typeface="Courier New" panose="02070309020205020404" pitchFamily="49" charset="0"/>
              </a:rPr>
              <a:t>y_train</a:t>
            </a:r>
            <a:r>
              <a:rPr lang="en-US" sz="700" dirty="0">
                <a:solidFill>
                  <a:schemeClr val="tx1"/>
                </a:solidFill>
                <a:latin typeface="Courier New" panose="02070309020205020404" pitchFamily="49" charset="0"/>
              </a:rPr>
              <a:t>), (</a:t>
            </a:r>
            <a:r>
              <a:rPr lang="en-US" sz="700" dirty="0" err="1">
                <a:solidFill>
                  <a:schemeClr val="tx1"/>
                </a:solidFill>
                <a:latin typeface="Courier New" panose="02070309020205020404" pitchFamily="49" charset="0"/>
              </a:rPr>
              <a:t>X_test,y_test</a:t>
            </a:r>
            <a:r>
              <a:rPr lang="en-US" sz="700" dirty="0">
                <a:solidFill>
                  <a:schemeClr val="tx1"/>
                </a:solidFill>
                <a:latin typeface="Courier New" panose="02070309020205020404" pitchFamily="49" charset="0"/>
              </a:rPr>
              <a:t>)]</a:t>
            </a:r>
          </a:p>
          <a:p>
            <a:pPr>
              <a:lnSpc>
                <a:spcPct val="100000"/>
              </a:lnSpc>
              <a:spcBef>
                <a:spcPts val="600"/>
              </a:spcBef>
            </a:pPr>
            <a:r>
              <a:rPr lang="en-US" sz="700" dirty="0">
                <a:solidFill>
                  <a:schemeClr val="tx1"/>
                </a:solidFill>
                <a:latin typeface="Courier New" panose="02070309020205020404" pitchFamily="49" charset="0"/>
              </a:rPr>
              <a:t># fit the model</a:t>
            </a:r>
          </a:p>
          <a:p>
            <a:pPr>
              <a:lnSpc>
                <a:spcPct val="100000"/>
              </a:lnSpc>
              <a:spcBef>
                <a:spcPts val="600"/>
              </a:spcBef>
            </a:pPr>
            <a:r>
              <a:rPr lang="en-US" sz="700" dirty="0" err="1">
                <a:solidFill>
                  <a:schemeClr val="tx1"/>
                </a:solidFill>
                <a:latin typeface="Courier New" panose="02070309020205020404" pitchFamily="49" charset="0"/>
              </a:rPr>
              <a:t>model.fit</a:t>
            </a:r>
            <a:r>
              <a:rPr lang="en-US" sz="700" dirty="0">
                <a:solidFill>
                  <a:schemeClr val="tx1"/>
                </a:solidFill>
                <a:latin typeface="Courier New" panose="02070309020205020404" pitchFamily="49" charset="0"/>
              </a:rPr>
              <a:t>(</a:t>
            </a:r>
            <a:r>
              <a:rPr lang="en-US" sz="700" dirty="0" err="1">
                <a:solidFill>
                  <a:schemeClr val="tx1"/>
                </a:solidFill>
                <a:latin typeface="Courier New" panose="02070309020205020404" pitchFamily="49" charset="0"/>
              </a:rPr>
              <a:t>X_train</a:t>
            </a:r>
            <a:r>
              <a:rPr lang="en-US" sz="700" dirty="0">
                <a:solidFill>
                  <a:schemeClr val="tx1"/>
                </a:solidFill>
                <a:latin typeface="Courier New" panose="02070309020205020404" pitchFamily="49" charset="0"/>
              </a:rPr>
              <a:t>, </a:t>
            </a:r>
            <a:r>
              <a:rPr lang="en-US" sz="700" dirty="0" err="1">
                <a:solidFill>
                  <a:schemeClr val="tx1"/>
                </a:solidFill>
                <a:latin typeface="Courier New" panose="02070309020205020404" pitchFamily="49" charset="0"/>
              </a:rPr>
              <a:t>y_train</a:t>
            </a:r>
            <a:r>
              <a:rPr lang="en-US" sz="700" dirty="0">
                <a:solidFill>
                  <a:schemeClr val="tx1"/>
                </a:solidFill>
                <a:latin typeface="Courier New" panose="02070309020205020404" pitchFamily="49" charset="0"/>
              </a:rPr>
              <a:t>, </a:t>
            </a:r>
            <a:r>
              <a:rPr lang="en-US" sz="700" dirty="0" err="1">
                <a:solidFill>
                  <a:schemeClr val="tx1"/>
                </a:solidFill>
                <a:latin typeface="Courier New" panose="02070309020205020404" pitchFamily="49" charset="0"/>
              </a:rPr>
              <a:t>eval_metric</a:t>
            </a:r>
            <a:r>
              <a:rPr lang="en-US" sz="700" dirty="0">
                <a:solidFill>
                  <a:schemeClr val="tx1"/>
                </a:solidFill>
                <a:latin typeface="Courier New" panose="02070309020205020404" pitchFamily="49" charset="0"/>
              </a:rPr>
              <a:t>='</a:t>
            </a:r>
            <a:r>
              <a:rPr lang="en-US" sz="700" dirty="0" err="1">
                <a:solidFill>
                  <a:schemeClr val="tx1"/>
                </a:solidFill>
                <a:latin typeface="Courier New" panose="02070309020205020404" pitchFamily="49" charset="0"/>
              </a:rPr>
              <a:t>logloss</a:t>
            </a:r>
            <a:r>
              <a:rPr lang="en-US" sz="700" dirty="0">
                <a:solidFill>
                  <a:schemeClr val="tx1"/>
                </a:solidFill>
                <a:latin typeface="Courier New" panose="02070309020205020404" pitchFamily="49" charset="0"/>
              </a:rPr>
              <a:t>', </a:t>
            </a:r>
            <a:r>
              <a:rPr lang="en-US" sz="700" dirty="0" err="1">
                <a:solidFill>
                  <a:schemeClr val="tx1"/>
                </a:solidFill>
                <a:latin typeface="Courier New" panose="02070309020205020404" pitchFamily="49" charset="0"/>
              </a:rPr>
              <a:t>eval_set</a:t>
            </a:r>
            <a:r>
              <a:rPr lang="en-US" sz="700" dirty="0">
                <a:solidFill>
                  <a:schemeClr val="tx1"/>
                </a:solidFill>
                <a:latin typeface="Courier New" panose="02070309020205020404" pitchFamily="49" charset="0"/>
              </a:rPr>
              <a:t>=</a:t>
            </a:r>
            <a:r>
              <a:rPr lang="en-US" sz="700" dirty="0" err="1">
                <a:solidFill>
                  <a:schemeClr val="tx1"/>
                </a:solidFill>
                <a:latin typeface="Courier New" panose="02070309020205020404" pitchFamily="49" charset="0"/>
              </a:rPr>
              <a:t>evalset</a:t>
            </a:r>
            <a:r>
              <a:rPr lang="en-US" sz="700" dirty="0">
                <a:solidFill>
                  <a:schemeClr val="tx1"/>
                </a:solidFill>
                <a:latin typeface="Courier New" panose="02070309020205020404" pitchFamily="49" charset="0"/>
              </a:rPr>
              <a:t>, verbose=0)</a:t>
            </a:r>
          </a:p>
          <a:p>
            <a:pPr>
              <a:lnSpc>
                <a:spcPct val="100000"/>
              </a:lnSpc>
              <a:spcBef>
                <a:spcPts val="600"/>
              </a:spcBef>
            </a:pPr>
            <a:r>
              <a:rPr lang="en-US" sz="700" dirty="0">
                <a:solidFill>
                  <a:schemeClr val="tx1"/>
                </a:solidFill>
                <a:latin typeface="Courier New" panose="02070309020205020404" pitchFamily="49" charset="0"/>
              </a:rPr>
              <a:t># evaluate performance</a:t>
            </a:r>
          </a:p>
          <a:p>
            <a:pPr>
              <a:lnSpc>
                <a:spcPct val="100000"/>
              </a:lnSpc>
              <a:spcBef>
                <a:spcPts val="600"/>
              </a:spcBef>
            </a:pPr>
            <a:r>
              <a:rPr lang="en-US" sz="700" dirty="0" err="1">
                <a:solidFill>
                  <a:schemeClr val="tx1"/>
                </a:solidFill>
                <a:latin typeface="Courier New" panose="02070309020205020404" pitchFamily="49" charset="0"/>
              </a:rPr>
              <a:t>yhat</a:t>
            </a:r>
            <a:r>
              <a:rPr lang="en-US" sz="700" dirty="0">
                <a:solidFill>
                  <a:schemeClr val="tx1"/>
                </a:solidFill>
                <a:latin typeface="Courier New" panose="02070309020205020404" pitchFamily="49" charset="0"/>
              </a:rPr>
              <a:t> = </a:t>
            </a:r>
            <a:r>
              <a:rPr lang="en-US" sz="700" dirty="0" err="1">
                <a:solidFill>
                  <a:schemeClr val="tx1"/>
                </a:solidFill>
                <a:latin typeface="Courier New" panose="02070309020205020404" pitchFamily="49" charset="0"/>
              </a:rPr>
              <a:t>model.predict</a:t>
            </a:r>
            <a:r>
              <a:rPr lang="en-US" sz="700" dirty="0">
                <a:solidFill>
                  <a:schemeClr val="tx1"/>
                </a:solidFill>
                <a:latin typeface="Courier New" panose="02070309020205020404" pitchFamily="49" charset="0"/>
              </a:rPr>
              <a:t>(</a:t>
            </a:r>
            <a:r>
              <a:rPr lang="en-US" sz="700" dirty="0" err="1">
                <a:solidFill>
                  <a:schemeClr val="tx1"/>
                </a:solidFill>
                <a:latin typeface="Courier New" panose="02070309020205020404" pitchFamily="49" charset="0"/>
              </a:rPr>
              <a:t>X_test</a:t>
            </a:r>
            <a:r>
              <a:rPr lang="en-US" sz="700" dirty="0">
                <a:solidFill>
                  <a:schemeClr val="tx1"/>
                </a:solidFill>
                <a:latin typeface="Courier New" panose="02070309020205020404" pitchFamily="49" charset="0"/>
              </a:rPr>
              <a:t>)</a:t>
            </a:r>
          </a:p>
          <a:p>
            <a:pPr>
              <a:lnSpc>
                <a:spcPct val="100000"/>
              </a:lnSpc>
              <a:spcBef>
                <a:spcPts val="600"/>
              </a:spcBef>
            </a:pPr>
            <a:r>
              <a:rPr lang="en-US" sz="700" dirty="0">
                <a:solidFill>
                  <a:schemeClr val="tx1"/>
                </a:solidFill>
                <a:latin typeface="Courier New" panose="02070309020205020404" pitchFamily="49" charset="0"/>
              </a:rPr>
              <a:t>score = </a:t>
            </a:r>
            <a:r>
              <a:rPr lang="en-US" sz="700" dirty="0" err="1">
                <a:solidFill>
                  <a:schemeClr val="tx1"/>
                </a:solidFill>
                <a:latin typeface="Courier New" panose="02070309020205020404" pitchFamily="49" charset="0"/>
              </a:rPr>
              <a:t>accuracy_score</a:t>
            </a:r>
            <a:r>
              <a:rPr lang="en-US" sz="700" dirty="0">
                <a:solidFill>
                  <a:schemeClr val="tx1"/>
                </a:solidFill>
                <a:latin typeface="Courier New" panose="02070309020205020404" pitchFamily="49" charset="0"/>
              </a:rPr>
              <a:t>(</a:t>
            </a:r>
            <a:r>
              <a:rPr lang="en-US" sz="700" dirty="0" err="1">
                <a:solidFill>
                  <a:schemeClr val="tx1"/>
                </a:solidFill>
                <a:latin typeface="Courier New" panose="02070309020205020404" pitchFamily="49" charset="0"/>
              </a:rPr>
              <a:t>y_test</a:t>
            </a:r>
            <a:r>
              <a:rPr lang="en-US" sz="700" dirty="0">
                <a:solidFill>
                  <a:schemeClr val="tx1"/>
                </a:solidFill>
                <a:latin typeface="Courier New" panose="02070309020205020404" pitchFamily="49" charset="0"/>
              </a:rPr>
              <a:t>, </a:t>
            </a:r>
            <a:r>
              <a:rPr lang="en-US" sz="700" dirty="0" err="1">
                <a:solidFill>
                  <a:schemeClr val="tx1"/>
                </a:solidFill>
                <a:latin typeface="Courier New" panose="02070309020205020404" pitchFamily="49" charset="0"/>
              </a:rPr>
              <a:t>yhat</a:t>
            </a:r>
            <a:r>
              <a:rPr lang="en-US" sz="700" dirty="0">
                <a:solidFill>
                  <a:schemeClr val="tx1"/>
                </a:solidFill>
                <a:latin typeface="Courier New" panose="02070309020205020404" pitchFamily="49" charset="0"/>
              </a:rPr>
              <a:t>)</a:t>
            </a:r>
          </a:p>
          <a:p>
            <a:pPr>
              <a:lnSpc>
                <a:spcPct val="100000"/>
              </a:lnSpc>
              <a:spcBef>
                <a:spcPts val="600"/>
              </a:spcBef>
            </a:pPr>
            <a:r>
              <a:rPr lang="en-US" sz="700" dirty="0">
                <a:solidFill>
                  <a:schemeClr val="tx1"/>
                </a:solidFill>
                <a:latin typeface="Courier New" panose="02070309020205020404" pitchFamily="49" charset="0"/>
              </a:rPr>
              <a:t># retrieve performance metrics</a:t>
            </a:r>
          </a:p>
          <a:p>
            <a:pPr>
              <a:lnSpc>
                <a:spcPct val="100000"/>
              </a:lnSpc>
              <a:spcBef>
                <a:spcPts val="600"/>
              </a:spcBef>
            </a:pPr>
            <a:r>
              <a:rPr lang="en-US" sz="700" dirty="0">
                <a:solidFill>
                  <a:schemeClr val="tx1"/>
                </a:solidFill>
                <a:latin typeface="Courier New" panose="02070309020205020404" pitchFamily="49" charset="0"/>
              </a:rPr>
              <a:t>results = </a:t>
            </a:r>
            <a:r>
              <a:rPr lang="en-US" sz="700" dirty="0" err="1">
                <a:solidFill>
                  <a:schemeClr val="tx1"/>
                </a:solidFill>
                <a:latin typeface="Courier New" panose="02070309020205020404" pitchFamily="49" charset="0"/>
              </a:rPr>
              <a:t>model.evals_result</a:t>
            </a:r>
            <a:r>
              <a:rPr lang="en-US" sz="700" dirty="0">
                <a:solidFill>
                  <a:schemeClr val="tx1"/>
                </a:solidFill>
                <a:latin typeface="Courier New" panose="02070309020205020404" pitchFamily="49" charset="0"/>
              </a:rPr>
              <a:t>()</a:t>
            </a:r>
          </a:p>
          <a:p>
            <a:pPr>
              <a:lnSpc>
                <a:spcPct val="100000"/>
              </a:lnSpc>
              <a:spcBef>
                <a:spcPts val="600"/>
              </a:spcBef>
            </a:pPr>
            <a:r>
              <a:rPr lang="en-US" sz="700" dirty="0">
                <a:solidFill>
                  <a:schemeClr val="tx1"/>
                </a:solidFill>
                <a:latin typeface="Courier New" panose="02070309020205020404" pitchFamily="49" charset="0"/>
              </a:rPr>
              <a:t># plot learning curves</a:t>
            </a:r>
          </a:p>
          <a:p>
            <a:pPr>
              <a:lnSpc>
                <a:spcPct val="100000"/>
              </a:lnSpc>
              <a:spcBef>
                <a:spcPts val="600"/>
              </a:spcBef>
            </a:pPr>
            <a:r>
              <a:rPr lang="en-US" sz="700" dirty="0" err="1">
                <a:solidFill>
                  <a:schemeClr val="tx1"/>
                </a:solidFill>
                <a:latin typeface="Courier New" panose="02070309020205020404" pitchFamily="49" charset="0"/>
              </a:rPr>
              <a:t>pyplot.plot</a:t>
            </a:r>
            <a:r>
              <a:rPr lang="en-US" sz="700" dirty="0">
                <a:solidFill>
                  <a:schemeClr val="tx1"/>
                </a:solidFill>
                <a:latin typeface="Courier New" panose="02070309020205020404" pitchFamily="49" charset="0"/>
              </a:rPr>
              <a:t>(results['validation_0']['</a:t>
            </a:r>
            <a:r>
              <a:rPr lang="en-US" sz="700" dirty="0" err="1">
                <a:solidFill>
                  <a:schemeClr val="tx1"/>
                </a:solidFill>
                <a:latin typeface="Courier New" panose="02070309020205020404" pitchFamily="49" charset="0"/>
              </a:rPr>
              <a:t>logloss</a:t>
            </a:r>
            <a:r>
              <a:rPr lang="en-US" sz="700" dirty="0">
                <a:solidFill>
                  <a:schemeClr val="tx1"/>
                </a:solidFill>
                <a:latin typeface="Courier New" panose="02070309020205020404" pitchFamily="49" charset="0"/>
              </a:rPr>
              <a:t>'], label='train')</a:t>
            </a:r>
          </a:p>
          <a:p>
            <a:pPr>
              <a:lnSpc>
                <a:spcPct val="100000"/>
              </a:lnSpc>
              <a:spcBef>
                <a:spcPts val="600"/>
              </a:spcBef>
            </a:pPr>
            <a:r>
              <a:rPr lang="en-US" sz="700" dirty="0" err="1">
                <a:solidFill>
                  <a:schemeClr val="tx1"/>
                </a:solidFill>
                <a:latin typeface="Courier New" panose="02070309020205020404" pitchFamily="49" charset="0"/>
              </a:rPr>
              <a:t>pyplot.plot</a:t>
            </a:r>
            <a:r>
              <a:rPr lang="en-US" sz="700" dirty="0">
                <a:solidFill>
                  <a:schemeClr val="tx1"/>
                </a:solidFill>
                <a:latin typeface="Courier New" panose="02070309020205020404" pitchFamily="49" charset="0"/>
              </a:rPr>
              <a:t>(results['validation_1']['</a:t>
            </a:r>
            <a:r>
              <a:rPr lang="en-US" sz="700" dirty="0" err="1">
                <a:solidFill>
                  <a:schemeClr val="tx1"/>
                </a:solidFill>
                <a:latin typeface="Courier New" panose="02070309020205020404" pitchFamily="49" charset="0"/>
              </a:rPr>
              <a:t>logloss</a:t>
            </a:r>
            <a:r>
              <a:rPr lang="en-US" sz="700" dirty="0">
                <a:solidFill>
                  <a:schemeClr val="tx1"/>
                </a:solidFill>
                <a:latin typeface="Courier New" panose="02070309020205020404" pitchFamily="49" charset="0"/>
              </a:rPr>
              <a:t>'], label='test')</a:t>
            </a:r>
          </a:p>
          <a:p>
            <a:pPr>
              <a:lnSpc>
                <a:spcPct val="100000"/>
              </a:lnSpc>
              <a:spcBef>
                <a:spcPts val="600"/>
              </a:spcBef>
            </a:pPr>
            <a:r>
              <a:rPr lang="en-US" sz="700" dirty="0">
                <a:solidFill>
                  <a:schemeClr val="tx1"/>
                </a:solidFill>
                <a:latin typeface="Courier New" panose="02070309020205020404" pitchFamily="49" charset="0"/>
              </a:rPr>
              <a:t># show the legend</a:t>
            </a:r>
          </a:p>
          <a:p>
            <a:pPr>
              <a:lnSpc>
                <a:spcPct val="100000"/>
              </a:lnSpc>
              <a:spcBef>
                <a:spcPts val="600"/>
              </a:spcBef>
            </a:pPr>
            <a:r>
              <a:rPr lang="en-US" sz="700" dirty="0" err="1">
                <a:solidFill>
                  <a:schemeClr val="tx1"/>
                </a:solidFill>
                <a:latin typeface="Courier New" panose="02070309020205020404" pitchFamily="49" charset="0"/>
              </a:rPr>
              <a:t>pyplot.legend</a:t>
            </a:r>
            <a:r>
              <a:rPr lang="en-US" sz="700" dirty="0">
                <a:solidFill>
                  <a:schemeClr val="tx1"/>
                </a:solidFill>
                <a:latin typeface="Courier New" panose="02070309020205020404" pitchFamily="49" charset="0"/>
              </a:rPr>
              <a:t>()</a:t>
            </a:r>
          </a:p>
          <a:p>
            <a:pPr>
              <a:lnSpc>
                <a:spcPct val="100000"/>
              </a:lnSpc>
              <a:spcBef>
                <a:spcPts val="600"/>
              </a:spcBef>
            </a:pPr>
            <a:r>
              <a:rPr lang="en-US" sz="700" dirty="0">
                <a:solidFill>
                  <a:schemeClr val="tx1"/>
                </a:solidFill>
                <a:latin typeface="Courier New" panose="02070309020205020404" pitchFamily="49" charset="0"/>
              </a:rPr>
              <a:t># show the plot</a:t>
            </a:r>
          </a:p>
          <a:p>
            <a:pPr>
              <a:lnSpc>
                <a:spcPct val="100000"/>
              </a:lnSpc>
              <a:spcBef>
                <a:spcPts val="600"/>
              </a:spcBef>
            </a:pPr>
            <a:r>
              <a:rPr lang="en-US" sz="700" dirty="0" err="1">
                <a:solidFill>
                  <a:schemeClr val="tx1"/>
                </a:solidFill>
                <a:latin typeface="Courier New" panose="02070309020205020404" pitchFamily="49" charset="0"/>
              </a:rPr>
              <a:t>pyplot.show</a:t>
            </a:r>
            <a:r>
              <a:rPr lang="en-US" sz="700" dirty="0">
                <a:solidFill>
                  <a:schemeClr val="tx1"/>
                </a:solidFill>
                <a:latin typeface="Courier New" panose="02070309020205020404" pitchFamily="49" charset="0"/>
              </a:rPr>
              <a:t>()</a:t>
            </a:r>
          </a:p>
          <a:p>
            <a:pPr>
              <a:lnSpc>
                <a:spcPct val="100000"/>
              </a:lnSpc>
              <a:spcBef>
                <a:spcPts val="600"/>
              </a:spcBef>
            </a:pPr>
            <a:r>
              <a:rPr lang="en-US" sz="700" dirty="0">
                <a:solidFill>
                  <a:schemeClr val="tx1"/>
                </a:solidFill>
                <a:latin typeface="Courier New" panose="02070309020205020404" pitchFamily="49" charset="0"/>
              </a:rPr>
              <a:t>print("Accuracy: %.2f%%" % (score * 100.0))</a:t>
            </a:r>
          </a:p>
        </p:txBody>
      </p:sp>
      <p:sp>
        <p:nvSpPr>
          <p:cNvPr id="5" name="Content Placeholder 2">
            <a:extLst>
              <a:ext uri="{FF2B5EF4-FFF2-40B4-BE49-F238E27FC236}">
                <a16:creationId xmlns:a16="http://schemas.microsoft.com/office/drawing/2014/main" id="{654A39C2-854E-9EB3-F4D5-292883592108}"/>
              </a:ext>
            </a:extLst>
          </p:cNvPr>
          <p:cNvSpPr txBox="1">
            <a:spLocks/>
          </p:cNvSpPr>
          <p:nvPr/>
        </p:nvSpPr>
        <p:spPr>
          <a:xfrm>
            <a:off x="4112015" y="5337872"/>
            <a:ext cx="7051285" cy="1192324"/>
          </a:xfrm>
          <a:prstGeom prst="rect">
            <a:avLst/>
          </a:prstGeom>
          <a:ln>
            <a:solidFill>
              <a:schemeClr val="tx1"/>
            </a:solidFill>
          </a:ln>
        </p:spPr>
        <p:txBody>
          <a:bodyPr vert="horz" lIns="91440" tIns="45720" rIns="91440" bIns="45720" rtlCol="0">
            <a:noAutofit/>
          </a:bodyPr>
          <a:lstStyle>
            <a:lvl1pPr marL="0" indent="0" algn="l" defTabSz="914400" rtl="0" eaLnBrk="1" latinLnBrk="0" hangingPunct="1">
              <a:lnSpc>
                <a:spcPct val="110000"/>
              </a:lnSpc>
              <a:spcBef>
                <a:spcPts val="1000"/>
              </a:spcBef>
              <a:buFontTx/>
              <a:buNone/>
              <a:defRPr sz="2000" kern="1200">
                <a:solidFill>
                  <a:schemeClr val="tx2"/>
                </a:solidFill>
                <a:latin typeface="+mn-lt"/>
                <a:ea typeface="+mn-ea"/>
                <a:cs typeface="+mn-cs"/>
              </a:defRPr>
            </a:lvl1pPr>
            <a:lvl2pPr marL="274320" indent="-228600" algn="l" defTabSz="914400" rtl="0" eaLnBrk="1" latinLnBrk="0" hangingPunct="1">
              <a:lnSpc>
                <a:spcPct val="110000"/>
              </a:lnSpc>
              <a:spcBef>
                <a:spcPts val="500"/>
              </a:spcBef>
              <a:buSzPct val="85000"/>
              <a:buFont typeface="Arial" panose="020B0604020202020204" pitchFamily="34" charset="0"/>
              <a:buChar char="•"/>
              <a:defRPr sz="1800" kern="1200">
                <a:solidFill>
                  <a:schemeClr val="tx2"/>
                </a:solidFill>
                <a:latin typeface="+mn-lt"/>
                <a:ea typeface="+mn-ea"/>
                <a:cs typeface="+mn-cs"/>
              </a:defRPr>
            </a:lvl2pPr>
            <a:lvl3pPr marL="274320" indent="0" algn="l" defTabSz="914400" rtl="0" eaLnBrk="1" latinLnBrk="0" hangingPunct="1">
              <a:lnSpc>
                <a:spcPct val="110000"/>
              </a:lnSpc>
              <a:spcBef>
                <a:spcPts val="500"/>
              </a:spcBef>
              <a:buFontTx/>
              <a:buNone/>
              <a:defRPr sz="1600" kern="1200">
                <a:solidFill>
                  <a:schemeClr val="tx2"/>
                </a:solidFill>
                <a:latin typeface="+mn-lt"/>
                <a:ea typeface="+mn-ea"/>
                <a:cs typeface="+mn-cs"/>
              </a:defRPr>
            </a:lvl3pPr>
            <a:lvl4pPr marL="548640" indent="-228600" algn="l" defTabSz="914400" rtl="0" eaLnBrk="1" latinLnBrk="0" hangingPunct="1">
              <a:lnSpc>
                <a:spcPct val="110000"/>
              </a:lnSpc>
              <a:spcBef>
                <a:spcPts val="500"/>
              </a:spcBef>
              <a:buFont typeface="Arial" panose="020B0604020202020204" pitchFamily="34" charset="0"/>
              <a:buChar char="•"/>
              <a:defRPr sz="1400" kern="1200">
                <a:solidFill>
                  <a:schemeClr val="tx2"/>
                </a:solidFill>
                <a:latin typeface="+mn-lt"/>
                <a:ea typeface="+mn-ea"/>
                <a:cs typeface="+mn-cs"/>
              </a:defRPr>
            </a:lvl4pPr>
            <a:lvl5pPr marL="548640" indent="0" algn="l" defTabSz="914400" rtl="0" eaLnBrk="1" latinLnBrk="0" hangingPunct="1">
              <a:lnSpc>
                <a:spcPct val="110000"/>
              </a:lnSpc>
              <a:spcBef>
                <a:spcPts val="500"/>
              </a:spcBef>
              <a:buFontTx/>
              <a:buNone/>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sz="900" dirty="0">
                <a:solidFill>
                  <a:schemeClr val="tx1"/>
                </a:solidFill>
                <a:latin typeface="Courier New" panose="02070309020205020404" pitchFamily="49" charset="0"/>
              </a:rPr>
              <a:t>Increasing the number of iterations appears to reduce the accuracy. Ideally we would want to see the difference between the </a:t>
            </a:r>
            <a:r>
              <a:rPr lang="en-US" sz="900" dirty="0" err="1">
                <a:solidFill>
                  <a:schemeClr val="tx1"/>
                </a:solidFill>
                <a:latin typeface="Courier New" panose="02070309020205020404" pitchFamily="49" charset="0"/>
              </a:rPr>
              <a:t>logloss</a:t>
            </a:r>
            <a:r>
              <a:rPr lang="en-US" sz="900" dirty="0">
                <a:solidFill>
                  <a:schemeClr val="tx1"/>
                </a:solidFill>
                <a:latin typeface="Courier New" panose="02070309020205020404" pitchFamily="49" charset="0"/>
              </a:rPr>
              <a:t> of the train and test data to converge and not increase. Perhaps if we maintain the 2000 iterations and adjust other hyperparameters, we may increase the accuracy of the model.</a:t>
            </a:r>
          </a:p>
        </p:txBody>
      </p:sp>
      <p:sp>
        <p:nvSpPr>
          <p:cNvPr id="6" name="Content Placeholder 2">
            <a:extLst>
              <a:ext uri="{FF2B5EF4-FFF2-40B4-BE49-F238E27FC236}">
                <a16:creationId xmlns:a16="http://schemas.microsoft.com/office/drawing/2014/main" id="{30B51CC3-7F19-C978-5870-D8DEB6E8AE7F}"/>
              </a:ext>
            </a:extLst>
          </p:cNvPr>
          <p:cNvSpPr txBox="1">
            <a:spLocks/>
          </p:cNvSpPr>
          <p:nvPr/>
        </p:nvSpPr>
        <p:spPr>
          <a:xfrm>
            <a:off x="9791700" y="1454988"/>
            <a:ext cx="1371600" cy="301925"/>
          </a:xfrm>
          <a:prstGeom prst="rect">
            <a:avLst/>
          </a:prstGeom>
          <a:ln>
            <a:solidFill>
              <a:schemeClr val="tx1"/>
            </a:solidFill>
          </a:ln>
        </p:spPr>
        <p:txBody>
          <a:bodyPr vert="horz" lIns="91440" tIns="45720" rIns="91440" bIns="45720" rtlCol="0">
            <a:noAutofit/>
          </a:bodyPr>
          <a:lstStyle>
            <a:lvl1pPr marL="0" indent="0" algn="l" defTabSz="914400" rtl="0" eaLnBrk="1" latinLnBrk="0" hangingPunct="1">
              <a:lnSpc>
                <a:spcPct val="110000"/>
              </a:lnSpc>
              <a:spcBef>
                <a:spcPts val="1000"/>
              </a:spcBef>
              <a:buFontTx/>
              <a:buNone/>
              <a:defRPr sz="2000" kern="1200">
                <a:solidFill>
                  <a:schemeClr val="tx2"/>
                </a:solidFill>
                <a:latin typeface="+mn-lt"/>
                <a:ea typeface="+mn-ea"/>
                <a:cs typeface="+mn-cs"/>
              </a:defRPr>
            </a:lvl1pPr>
            <a:lvl2pPr marL="274320" indent="-228600" algn="l" defTabSz="914400" rtl="0" eaLnBrk="1" latinLnBrk="0" hangingPunct="1">
              <a:lnSpc>
                <a:spcPct val="110000"/>
              </a:lnSpc>
              <a:spcBef>
                <a:spcPts val="500"/>
              </a:spcBef>
              <a:buSzPct val="85000"/>
              <a:buFont typeface="Arial" panose="020B0604020202020204" pitchFamily="34" charset="0"/>
              <a:buChar char="•"/>
              <a:defRPr sz="1800" kern="1200">
                <a:solidFill>
                  <a:schemeClr val="tx2"/>
                </a:solidFill>
                <a:latin typeface="+mn-lt"/>
                <a:ea typeface="+mn-ea"/>
                <a:cs typeface="+mn-cs"/>
              </a:defRPr>
            </a:lvl2pPr>
            <a:lvl3pPr marL="274320" indent="0" algn="l" defTabSz="914400" rtl="0" eaLnBrk="1" latinLnBrk="0" hangingPunct="1">
              <a:lnSpc>
                <a:spcPct val="110000"/>
              </a:lnSpc>
              <a:spcBef>
                <a:spcPts val="500"/>
              </a:spcBef>
              <a:buFontTx/>
              <a:buNone/>
              <a:defRPr sz="1600" kern="1200">
                <a:solidFill>
                  <a:schemeClr val="tx2"/>
                </a:solidFill>
                <a:latin typeface="+mn-lt"/>
                <a:ea typeface="+mn-ea"/>
                <a:cs typeface="+mn-cs"/>
              </a:defRPr>
            </a:lvl3pPr>
            <a:lvl4pPr marL="548640" indent="-228600" algn="l" defTabSz="914400" rtl="0" eaLnBrk="1" latinLnBrk="0" hangingPunct="1">
              <a:lnSpc>
                <a:spcPct val="110000"/>
              </a:lnSpc>
              <a:spcBef>
                <a:spcPts val="500"/>
              </a:spcBef>
              <a:buFont typeface="Arial" panose="020B0604020202020204" pitchFamily="34" charset="0"/>
              <a:buChar char="•"/>
              <a:defRPr sz="1400" kern="1200">
                <a:solidFill>
                  <a:schemeClr val="tx2"/>
                </a:solidFill>
                <a:latin typeface="+mn-lt"/>
                <a:ea typeface="+mn-ea"/>
                <a:cs typeface="+mn-cs"/>
              </a:defRPr>
            </a:lvl4pPr>
            <a:lvl5pPr marL="548640" indent="0" algn="l" defTabSz="914400" rtl="0" eaLnBrk="1" latinLnBrk="0" hangingPunct="1">
              <a:lnSpc>
                <a:spcPct val="110000"/>
              </a:lnSpc>
              <a:spcBef>
                <a:spcPts val="500"/>
              </a:spcBef>
              <a:buFontTx/>
              <a:buNone/>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sz="900" dirty="0">
                <a:solidFill>
                  <a:schemeClr val="tx1"/>
                </a:solidFill>
                <a:latin typeface="Courier New" panose="02070309020205020404" pitchFamily="49" charset="0"/>
              </a:rPr>
              <a:t>Accuracy: 83.19%</a:t>
            </a:r>
          </a:p>
        </p:txBody>
      </p:sp>
      <p:pic>
        <p:nvPicPr>
          <p:cNvPr id="3074" name="Picture 2">
            <a:extLst>
              <a:ext uri="{FF2B5EF4-FFF2-40B4-BE49-F238E27FC236}">
                <a16:creationId xmlns:a16="http://schemas.microsoft.com/office/drawing/2014/main" id="{0BDD85E9-237B-0CCD-B0BD-CFC560EAC5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12015" y="1369165"/>
            <a:ext cx="5210175" cy="3933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5794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F501A-DF9F-C840-45C8-6DE2B6B911CB}"/>
              </a:ext>
            </a:extLst>
          </p:cNvPr>
          <p:cNvSpPr>
            <a:spLocks noGrp="1"/>
          </p:cNvSpPr>
          <p:nvPr>
            <p:ph type="title"/>
          </p:nvPr>
        </p:nvSpPr>
        <p:spPr>
          <a:xfrm>
            <a:off x="373092" y="327803"/>
            <a:ext cx="10134600" cy="537272"/>
          </a:xfrm>
        </p:spPr>
        <p:txBody>
          <a:bodyPr>
            <a:normAutofit fontScale="90000"/>
          </a:bodyPr>
          <a:lstStyle/>
          <a:p>
            <a:r>
              <a:rPr lang="en-US" dirty="0"/>
              <a:t>Sepsis 30-day mortality prediction using </a:t>
            </a:r>
            <a:r>
              <a:rPr lang="en-US" dirty="0" err="1"/>
              <a:t>XGBoost</a:t>
            </a:r>
            <a:endParaRPr lang="en-US" dirty="0"/>
          </a:p>
        </p:txBody>
      </p:sp>
      <p:sp>
        <p:nvSpPr>
          <p:cNvPr id="3" name="Content Placeholder 2">
            <a:extLst>
              <a:ext uri="{FF2B5EF4-FFF2-40B4-BE49-F238E27FC236}">
                <a16:creationId xmlns:a16="http://schemas.microsoft.com/office/drawing/2014/main" id="{39134D03-F431-7223-EBD0-BB6999C87ADB}"/>
              </a:ext>
            </a:extLst>
          </p:cNvPr>
          <p:cNvSpPr>
            <a:spLocks noGrp="1"/>
          </p:cNvSpPr>
          <p:nvPr>
            <p:ph idx="1"/>
          </p:nvPr>
        </p:nvSpPr>
        <p:spPr>
          <a:xfrm>
            <a:off x="373092" y="966158"/>
            <a:ext cx="10790208" cy="301925"/>
          </a:xfrm>
          <a:ln>
            <a:solidFill>
              <a:schemeClr val="tx1"/>
            </a:solidFill>
          </a:ln>
        </p:spPr>
        <p:txBody>
          <a:bodyPr>
            <a:noAutofit/>
          </a:bodyPr>
          <a:lstStyle/>
          <a:p>
            <a:pPr>
              <a:lnSpc>
                <a:spcPct val="100000"/>
              </a:lnSpc>
            </a:pPr>
            <a:r>
              <a:rPr lang="en-US" sz="900" dirty="0">
                <a:solidFill>
                  <a:schemeClr val="tx1"/>
                </a:solidFill>
                <a:latin typeface="Courier New" panose="02070309020205020404" pitchFamily="49" charset="0"/>
              </a:rPr>
              <a:t>Tuning the </a:t>
            </a:r>
            <a:r>
              <a:rPr lang="en-US" sz="900" dirty="0" err="1">
                <a:solidFill>
                  <a:schemeClr val="tx1"/>
                </a:solidFill>
                <a:latin typeface="Courier New" panose="02070309020205020404" pitchFamily="49" charset="0"/>
              </a:rPr>
              <a:t>XGBoost</a:t>
            </a:r>
            <a:r>
              <a:rPr lang="en-US" sz="900" dirty="0">
                <a:solidFill>
                  <a:schemeClr val="tx1"/>
                </a:solidFill>
                <a:latin typeface="Courier New" panose="02070309020205020404" pitchFamily="49" charset="0"/>
              </a:rPr>
              <a:t> model using learning curves: Slowing down the learning rate (eta)</a:t>
            </a:r>
          </a:p>
        </p:txBody>
      </p:sp>
      <p:sp>
        <p:nvSpPr>
          <p:cNvPr id="4" name="Content Placeholder 2">
            <a:extLst>
              <a:ext uri="{FF2B5EF4-FFF2-40B4-BE49-F238E27FC236}">
                <a16:creationId xmlns:a16="http://schemas.microsoft.com/office/drawing/2014/main" id="{B3F83092-7137-0FDF-530B-3128E3196732}"/>
              </a:ext>
            </a:extLst>
          </p:cNvPr>
          <p:cNvSpPr txBox="1">
            <a:spLocks/>
          </p:cNvSpPr>
          <p:nvPr/>
        </p:nvSpPr>
        <p:spPr>
          <a:xfrm>
            <a:off x="373092" y="1369165"/>
            <a:ext cx="3595059" cy="5161031"/>
          </a:xfrm>
          <a:prstGeom prst="rect">
            <a:avLst/>
          </a:prstGeom>
          <a:ln>
            <a:solidFill>
              <a:schemeClr val="tx1"/>
            </a:solidFill>
          </a:ln>
        </p:spPr>
        <p:txBody>
          <a:bodyPr vert="horz" lIns="91440" tIns="45720" rIns="91440" bIns="45720" rtlCol="0">
            <a:noAutofit/>
          </a:bodyPr>
          <a:lstStyle>
            <a:lvl1pPr marL="0" indent="0" algn="l" defTabSz="914400" rtl="0" eaLnBrk="1" latinLnBrk="0" hangingPunct="1">
              <a:lnSpc>
                <a:spcPct val="110000"/>
              </a:lnSpc>
              <a:spcBef>
                <a:spcPts val="1000"/>
              </a:spcBef>
              <a:buFontTx/>
              <a:buNone/>
              <a:defRPr sz="2000" kern="1200">
                <a:solidFill>
                  <a:schemeClr val="tx2"/>
                </a:solidFill>
                <a:latin typeface="+mn-lt"/>
                <a:ea typeface="+mn-ea"/>
                <a:cs typeface="+mn-cs"/>
              </a:defRPr>
            </a:lvl1pPr>
            <a:lvl2pPr marL="274320" indent="-228600" algn="l" defTabSz="914400" rtl="0" eaLnBrk="1" latinLnBrk="0" hangingPunct="1">
              <a:lnSpc>
                <a:spcPct val="110000"/>
              </a:lnSpc>
              <a:spcBef>
                <a:spcPts val="500"/>
              </a:spcBef>
              <a:buSzPct val="85000"/>
              <a:buFont typeface="Arial" panose="020B0604020202020204" pitchFamily="34" charset="0"/>
              <a:buChar char="•"/>
              <a:defRPr sz="1800" kern="1200">
                <a:solidFill>
                  <a:schemeClr val="tx2"/>
                </a:solidFill>
                <a:latin typeface="+mn-lt"/>
                <a:ea typeface="+mn-ea"/>
                <a:cs typeface="+mn-cs"/>
              </a:defRPr>
            </a:lvl2pPr>
            <a:lvl3pPr marL="274320" indent="0" algn="l" defTabSz="914400" rtl="0" eaLnBrk="1" latinLnBrk="0" hangingPunct="1">
              <a:lnSpc>
                <a:spcPct val="110000"/>
              </a:lnSpc>
              <a:spcBef>
                <a:spcPts val="500"/>
              </a:spcBef>
              <a:buFontTx/>
              <a:buNone/>
              <a:defRPr sz="1600" kern="1200">
                <a:solidFill>
                  <a:schemeClr val="tx2"/>
                </a:solidFill>
                <a:latin typeface="+mn-lt"/>
                <a:ea typeface="+mn-ea"/>
                <a:cs typeface="+mn-cs"/>
              </a:defRPr>
            </a:lvl3pPr>
            <a:lvl4pPr marL="548640" indent="-228600" algn="l" defTabSz="914400" rtl="0" eaLnBrk="1" latinLnBrk="0" hangingPunct="1">
              <a:lnSpc>
                <a:spcPct val="110000"/>
              </a:lnSpc>
              <a:spcBef>
                <a:spcPts val="500"/>
              </a:spcBef>
              <a:buFont typeface="Arial" panose="020B0604020202020204" pitchFamily="34" charset="0"/>
              <a:buChar char="•"/>
              <a:defRPr sz="1400" kern="1200">
                <a:solidFill>
                  <a:schemeClr val="tx2"/>
                </a:solidFill>
                <a:latin typeface="+mn-lt"/>
                <a:ea typeface="+mn-ea"/>
                <a:cs typeface="+mn-cs"/>
              </a:defRPr>
            </a:lvl4pPr>
            <a:lvl5pPr marL="548640" indent="0" algn="l" defTabSz="914400" rtl="0" eaLnBrk="1" latinLnBrk="0" hangingPunct="1">
              <a:lnSpc>
                <a:spcPct val="110000"/>
              </a:lnSpc>
              <a:spcBef>
                <a:spcPts val="500"/>
              </a:spcBef>
              <a:buFontTx/>
              <a:buNone/>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600"/>
              </a:spcBef>
            </a:pPr>
            <a:r>
              <a:rPr lang="en-US" sz="700" dirty="0">
                <a:solidFill>
                  <a:schemeClr val="tx1"/>
                </a:solidFill>
                <a:latin typeface="Courier New" panose="02070309020205020404" pitchFamily="49" charset="0"/>
              </a:rPr>
              <a:t>#Slowing down the learning rate</a:t>
            </a:r>
          </a:p>
          <a:p>
            <a:pPr>
              <a:lnSpc>
                <a:spcPct val="100000"/>
              </a:lnSpc>
              <a:spcBef>
                <a:spcPts val="600"/>
              </a:spcBef>
            </a:pPr>
            <a:r>
              <a:rPr lang="en-US" sz="700" dirty="0">
                <a:solidFill>
                  <a:schemeClr val="tx1"/>
                </a:solidFill>
                <a:latin typeface="Courier New" panose="02070309020205020404" pitchFamily="49" charset="0"/>
              </a:rPr>
              <a:t># plot learning curve of an </a:t>
            </a:r>
            <a:r>
              <a:rPr lang="en-US" sz="700" dirty="0" err="1">
                <a:solidFill>
                  <a:schemeClr val="tx1"/>
                </a:solidFill>
                <a:latin typeface="Courier New" panose="02070309020205020404" pitchFamily="49" charset="0"/>
              </a:rPr>
              <a:t>xgboost</a:t>
            </a:r>
            <a:r>
              <a:rPr lang="en-US" sz="700" dirty="0">
                <a:solidFill>
                  <a:schemeClr val="tx1"/>
                </a:solidFill>
                <a:latin typeface="Courier New" panose="02070309020205020404" pitchFamily="49" charset="0"/>
              </a:rPr>
              <a:t> model</a:t>
            </a:r>
          </a:p>
          <a:p>
            <a:pPr>
              <a:lnSpc>
                <a:spcPct val="100000"/>
              </a:lnSpc>
              <a:spcBef>
                <a:spcPts val="600"/>
              </a:spcBef>
            </a:pPr>
            <a:r>
              <a:rPr lang="en-US" sz="700" dirty="0">
                <a:solidFill>
                  <a:schemeClr val="tx1"/>
                </a:solidFill>
                <a:latin typeface="Courier New" panose="02070309020205020404" pitchFamily="49" charset="0"/>
              </a:rPr>
              <a:t>from </a:t>
            </a:r>
            <a:r>
              <a:rPr lang="en-US" sz="700" dirty="0" err="1">
                <a:solidFill>
                  <a:schemeClr val="tx1"/>
                </a:solidFill>
                <a:latin typeface="Courier New" panose="02070309020205020404" pitchFamily="49" charset="0"/>
              </a:rPr>
              <a:t>sklearn.datasets</a:t>
            </a:r>
            <a:r>
              <a:rPr lang="en-US" sz="700" dirty="0">
                <a:solidFill>
                  <a:schemeClr val="tx1"/>
                </a:solidFill>
                <a:latin typeface="Courier New" panose="02070309020205020404" pitchFamily="49" charset="0"/>
              </a:rPr>
              <a:t> import </a:t>
            </a:r>
            <a:r>
              <a:rPr lang="en-US" sz="700" dirty="0" err="1">
                <a:solidFill>
                  <a:schemeClr val="tx1"/>
                </a:solidFill>
                <a:latin typeface="Courier New" panose="02070309020205020404" pitchFamily="49" charset="0"/>
              </a:rPr>
              <a:t>make_classification</a:t>
            </a:r>
            <a:endParaRPr lang="en-US" sz="700" dirty="0">
              <a:solidFill>
                <a:schemeClr val="tx1"/>
              </a:solidFill>
              <a:latin typeface="Courier New" panose="02070309020205020404" pitchFamily="49" charset="0"/>
            </a:endParaRPr>
          </a:p>
          <a:p>
            <a:pPr>
              <a:lnSpc>
                <a:spcPct val="100000"/>
              </a:lnSpc>
              <a:spcBef>
                <a:spcPts val="600"/>
              </a:spcBef>
            </a:pPr>
            <a:r>
              <a:rPr lang="en-US" sz="700" dirty="0">
                <a:solidFill>
                  <a:schemeClr val="tx1"/>
                </a:solidFill>
                <a:latin typeface="Courier New" panose="02070309020205020404" pitchFamily="49" charset="0"/>
              </a:rPr>
              <a:t>from </a:t>
            </a:r>
            <a:r>
              <a:rPr lang="en-US" sz="700" dirty="0" err="1">
                <a:solidFill>
                  <a:schemeClr val="tx1"/>
                </a:solidFill>
                <a:latin typeface="Courier New" panose="02070309020205020404" pitchFamily="49" charset="0"/>
              </a:rPr>
              <a:t>sklearn.model_selection</a:t>
            </a:r>
            <a:r>
              <a:rPr lang="en-US" sz="700" dirty="0">
                <a:solidFill>
                  <a:schemeClr val="tx1"/>
                </a:solidFill>
                <a:latin typeface="Courier New" panose="02070309020205020404" pitchFamily="49" charset="0"/>
              </a:rPr>
              <a:t> import </a:t>
            </a:r>
            <a:r>
              <a:rPr lang="en-US" sz="700" dirty="0" err="1">
                <a:solidFill>
                  <a:schemeClr val="tx1"/>
                </a:solidFill>
                <a:latin typeface="Courier New" panose="02070309020205020404" pitchFamily="49" charset="0"/>
              </a:rPr>
              <a:t>train_test_split</a:t>
            </a:r>
            <a:endParaRPr lang="en-US" sz="700" dirty="0">
              <a:solidFill>
                <a:schemeClr val="tx1"/>
              </a:solidFill>
              <a:latin typeface="Courier New" panose="02070309020205020404" pitchFamily="49" charset="0"/>
            </a:endParaRPr>
          </a:p>
          <a:p>
            <a:pPr>
              <a:lnSpc>
                <a:spcPct val="100000"/>
              </a:lnSpc>
              <a:spcBef>
                <a:spcPts val="600"/>
              </a:spcBef>
            </a:pPr>
            <a:r>
              <a:rPr lang="en-US" sz="700" dirty="0">
                <a:solidFill>
                  <a:schemeClr val="tx1"/>
                </a:solidFill>
                <a:latin typeface="Courier New" panose="02070309020205020404" pitchFamily="49" charset="0"/>
              </a:rPr>
              <a:t>from </a:t>
            </a:r>
            <a:r>
              <a:rPr lang="en-US" sz="700" dirty="0" err="1">
                <a:solidFill>
                  <a:schemeClr val="tx1"/>
                </a:solidFill>
                <a:latin typeface="Courier New" panose="02070309020205020404" pitchFamily="49" charset="0"/>
              </a:rPr>
              <a:t>sklearn.metrics</a:t>
            </a:r>
            <a:r>
              <a:rPr lang="en-US" sz="700" dirty="0">
                <a:solidFill>
                  <a:schemeClr val="tx1"/>
                </a:solidFill>
                <a:latin typeface="Courier New" panose="02070309020205020404" pitchFamily="49" charset="0"/>
              </a:rPr>
              <a:t> import </a:t>
            </a:r>
            <a:r>
              <a:rPr lang="en-US" sz="700" dirty="0" err="1">
                <a:solidFill>
                  <a:schemeClr val="tx1"/>
                </a:solidFill>
                <a:latin typeface="Courier New" panose="02070309020205020404" pitchFamily="49" charset="0"/>
              </a:rPr>
              <a:t>accuracy_score</a:t>
            </a:r>
            <a:endParaRPr lang="en-US" sz="700" dirty="0">
              <a:solidFill>
                <a:schemeClr val="tx1"/>
              </a:solidFill>
              <a:latin typeface="Courier New" panose="02070309020205020404" pitchFamily="49" charset="0"/>
            </a:endParaRPr>
          </a:p>
          <a:p>
            <a:pPr>
              <a:lnSpc>
                <a:spcPct val="100000"/>
              </a:lnSpc>
              <a:spcBef>
                <a:spcPts val="600"/>
              </a:spcBef>
            </a:pPr>
            <a:r>
              <a:rPr lang="en-US" sz="700" dirty="0">
                <a:solidFill>
                  <a:schemeClr val="tx1"/>
                </a:solidFill>
                <a:latin typeface="Courier New" panose="02070309020205020404" pitchFamily="49" charset="0"/>
              </a:rPr>
              <a:t>from </a:t>
            </a:r>
            <a:r>
              <a:rPr lang="en-US" sz="700" dirty="0" err="1">
                <a:solidFill>
                  <a:schemeClr val="tx1"/>
                </a:solidFill>
                <a:latin typeface="Courier New" panose="02070309020205020404" pitchFamily="49" charset="0"/>
              </a:rPr>
              <a:t>xgboost</a:t>
            </a:r>
            <a:r>
              <a:rPr lang="en-US" sz="700" dirty="0">
                <a:solidFill>
                  <a:schemeClr val="tx1"/>
                </a:solidFill>
                <a:latin typeface="Courier New" panose="02070309020205020404" pitchFamily="49" charset="0"/>
              </a:rPr>
              <a:t> import </a:t>
            </a:r>
            <a:r>
              <a:rPr lang="en-US" sz="700" dirty="0" err="1">
                <a:solidFill>
                  <a:schemeClr val="tx1"/>
                </a:solidFill>
                <a:latin typeface="Courier New" panose="02070309020205020404" pitchFamily="49" charset="0"/>
              </a:rPr>
              <a:t>XGBClassifier</a:t>
            </a:r>
            <a:endParaRPr lang="en-US" sz="700" dirty="0">
              <a:solidFill>
                <a:schemeClr val="tx1"/>
              </a:solidFill>
              <a:latin typeface="Courier New" panose="02070309020205020404" pitchFamily="49" charset="0"/>
            </a:endParaRPr>
          </a:p>
          <a:p>
            <a:pPr>
              <a:lnSpc>
                <a:spcPct val="100000"/>
              </a:lnSpc>
              <a:spcBef>
                <a:spcPts val="600"/>
              </a:spcBef>
            </a:pPr>
            <a:r>
              <a:rPr lang="en-US" sz="700" dirty="0">
                <a:solidFill>
                  <a:schemeClr val="tx1"/>
                </a:solidFill>
                <a:latin typeface="Courier New" panose="02070309020205020404" pitchFamily="49" charset="0"/>
              </a:rPr>
              <a:t>from matplotlib import </a:t>
            </a:r>
            <a:r>
              <a:rPr lang="en-US" sz="700" dirty="0" err="1">
                <a:solidFill>
                  <a:schemeClr val="tx1"/>
                </a:solidFill>
                <a:latin typeface="Courier New" panose="02070309020205020404" pitchFamily="49" charset="0"/>
              </a:rPr>
              <a:t>pyplot</a:t>
            </a:r>
            <a:endParaRPr lang="en-US" sz="700" dirty="0">
              <a:solidFill>
                <a:schemeClr val="tx1"/>
              </a:solidFill>
              <a:latin typeface="Courier New" panose="02070309020205020404" pitchFamily="49" charset="0"/>
            </a:endParaRPr>
          </a:p>
          <a:p>
            <a:pPr>
              <a:lnSpc>
                <a:spcPct val="100000"/>
              </a:lnSpc>
              <a:spcBef>
                <a:spcPts val="600"/>
              </a:spcBef>
            </a:pPr>
            <a:r>
              <a:rPr lang="en-US" sz="700" dirty="0">
                <a:solidFill>
                  <a:schemeClr val="tx1"/>
                </a:solidFill>
                <a:latin typeface="Courier New" panose="02070309020205020404" pitchFamily="49" charset="0"/>
              </a:rPr>
              <a:t># define the model</a:t>
            </a:r>
          </a:p>
          <a:p>
            <a:pPr>
              <a:lnSpc>
                <a:spcPct val="100000"/>
              </a:lnSpc>
              <a:spcBef>
                <a:spcPts val="600"/>
              </a:spcBef>
            </a:pPr>
            <a:r>
              <a:rPr lang="en-US" sz="700" dirty="0">
                <a:solidFill>
                  <a:schemeClr val="tx1"/>
                </a:solidFill>
                <a:latin typeface="Courier New" panose="02070309020205020404" pitchFamily="49" charset="0"/>
              </a:rPr>
              <a:t>model = </a:t>
            </a:r>
            <a:r>
              <a:rPr lang="en-US" sz="700" dirty="0" err="1">
                <a:solidFill>
                  <a:schemeClr val="tx1"/>
                </a:solidFill>
                <a:latin typeface="Courier New" panose="02070309020205020404" pitchFamily="49" charset="0"/>
              </a:rPr>
              <a:t>XGBClassifier</a:t>
            </a:r>
            <a:r>
              <a:rPr lang="en-US" sz="700" dirty="0">
                <a:solidFill>
                  <a:schemeClr val="tx1"/>
                </a:solidFill>
                <a:latin typeface="Courier New" panose="02070309020205020404" pitchFamily="49" charset="0"/>
              </a:rPr>
              <a:t>(</a:t>
            </a:r>
            <a:r>
              <a:rPr lang="en-US" sz="700" dirty="0" err="1">
                <a:solidFill>
                  <a:schemeClr val="tx1"/>
                </a:solidFill>
                <a:latin typeface="Courier New" panose="02070309020205020404" pitchFamily="49" charset="0"/>
              </a:rPr>
              <a:t>n_estimators</a:t>
            </a:r>
            <a:r>
              <a:rPr lang="en-US" sz="700" dirty="0">
                <a:solidFill>
                  <a:schemeClr val="tx1"/>
                </a:solidFill>
                <a:latin typeface="Courier New" panose="02070309020205020404" pitchFamily="49" charset="0"/>
              </a:rPr>
              <a:t>=500, eta=0.005)</a:t>
            </a:r>
          </a:p>
          <a:p>
            <a:pPr>
              <a:lnSpc>
                <a:spcPct val="100000"/>
              </a:lnSpc>
              <a:spcBef>
                <a:spcPts val="600"/>
              </a:spcBef>
            </a:pPr>
            <a:r>
              <a:rPr lang="en-US" sz="700" dirty="0">
                <a:solidFill>
                  <a:schemeClr val="tx1"/>
                </a:solidFill>
                <a:latin typeface="Courier New" panose="02070309020205020404" pitchFamily="49" charset="0"/>
              </a:rPr>
              <a:t># define the datasets to evaluate each iteration</a:t>
            </a:r>
          </a:p>
          <a:p>
            <a:pPr>
              <a:lnSpc>
                <a:spcPct val="100000"/>
              </a:lnSpc>
              <a:spcBef>
                <a:spcPts val="600"/>
              </a:spcBef>
            </a:pPr>
            <a:r>
              <a:rPr lang="en-US" sz="700" dirty="0" err="1">
                <a:solidFill>
                  <a:schemeClr val="tx1"/>
                </a:solidFill>
                <a:latin typeface="Courier New" panose="02070309020205020404" pitchFamily="49" charset="0"/>
              </a:rPr>
              <a:t>evalset</a:t>
            </a:r>
            <a:r>
              <a:rPr lang="en-US" sz="700" dirty="0">
                <a:solidFill>
                  <a:schemeClr val="tx1"/>
                </a:solidFill>
                <a:latin typeface="Courier New" panose="02070309020205020404" pitchFamily="49" charset="0"/>
              </a:rPr>
              <a:t> = [(</a:t>
            </a:r>
            <a:r>
              <a:rPr lang="en-US" sz="700" dirty="0" err="1">
                <a:solidFill>
                  <a:schemeClr val="tx1"/>
                </a:solidFill>
                <a:latin typeface="Courier New" panose="02070309020205020404" pitchFamily="49" charset="0"/>
              </a:rPr>
              <a:t>X_train</a:t>
            </a:r>
            <a:r>
              <a:rPr lang="en-US" sz="700" dirty="0">
                <a:solidFill>
                  <a:schemeClr val="tx1"/>
                </a:solidFill>
                <a:latin typeface="Courier New" panose="02070309020205020404" pitchFamily="49" charset="0"/>
              </a:rPr>
              <a:t>, </a:t>
            </a:r>
            <a:r>
              <a:rPr lang="en-US" sz="700" dirty="0" err="1">
                <a:solidFill>
                  <a:schemeClr val="tx1"/>
                </a:solidFill>
                <a:latin typeface="Courier New" panose="02070309020205020404" pitchFamily="49" charset="0"/>
              </a:rPr>
              <a:t>y_train</a:t>
            </a:r>
            <a:r>
              <a:rPr lang="en-US" sz="700" dirty="0">
                <a:solidFill>
                  <a:schemeClr val="tx1"/>
                </a:solidFill>
                <a:latin typeface="Courier New" panose="02070309020205020404" pitchFamily="49" charset="0"/>
              </a:rPr>
              <a:t>), (</a:t>
            </a:r>
            <a:r>
              <a:rPr lang="en-US" sz="700" dirty="0" err="1">
                <a:solidFill>
                  <a:schemeClr val="tx1"/>
                </a:solidFill>
                <a:latin typeface="Courier New" panose="02070309020205020404" pitchFamily="49" charset="0"/>
              </a:rPr>
              <a:t>X_test,y_test</a:t>
            </a:r>
            <a:r>
              <a:rPr lang="en-US" sz="700" dirty="0">
                <a:solidFill>
                  <a:schemeClr val="tx1"/>
                </a:solidFill>
                <a:latin typeface="Courier New" panose="02070309020205020404" pitchFamily="49" charset="0"/>
              </a:rPr>
              <a:t>)]</a:t>
            </a:r>
          </a:p>
          <a:p>
            <a:pPr>
              <a:lnSpc>
                <a:spcPct val="100000"/>
              </a:lnSpc>
              <a:spcBef>
                <a:spcPts val="600"/>
              </a:spcBef>
            </a:pPr>
            <a:r>
              <a:rPr lang="en-US" sz="700" dirty="0">
                <a:solidFill>
                  <a:schemeClr val="tx1"/>
                </a:solidFill>
                <a:latin typeface="Courier New" panose="02070309020205020404" pitchFamily="49" charset="0"/>
              </a:rPr>
              <a:t># fit the model</a:t>
            </a:r>
          </a:p>
          <a:p>
            <a:pPr>
              <a:lnSpc>
                <a:spcPct val="100000"/>
              </a:lnSpc>
              <a:spcBef>
                <a:spcPts val="600"/>
              </a:spcBef>
            </a:pPr>
            <a:r>
              <a:rPr lang="en-US" sz="700" dirty="0" err="1">
                <a:solidFill>
                  <a:schemeClr val="tx1"/>
                </a:solidFill>
                <a:latin typeface="Courier New" panose="02070309020205020404" pitchFamily="49" charset="0"/>
              </a:rPr>
              <a:t>model.fit</a:t>
            </a:r>
            <a:r>
              <a:rPr lang="en-US" sz="700" dirty="0">
                <a:solidFill>
                  <a:schemeClr val="tx1"/>
                </a:solidFill>
                <a:latin typeface="Courier New" panose="02070309020205020404" pitchFamily="49" charset="0"/>
              </a:rPr>
              <a:t>(</a:t>
            </a:r>
            <a:r>
              <a:rPr lang="en-US" sz="700" dirty="0" err="1">
                <a:solidFill>
                  <a:schemeClr val="tx1"/>
                </a:solidFill>
                <a:latin typeface="Courier New" panose="02070309020205020404" pitchFamily="49" charset="0"/>
              </a:rPr>
              <a:t>X_train</a:t>
            </a:r>
            <a:r>
              <a:rPr lang="en-US" sz="700" dirty="0">
                <a:solidFill>
                  <a:schemeClr val="tx1"/>
                </a:solidFill>
                <a:latin typeface="Courier New" panose="02070309020205020404" pitchFamily="49" charset="0"/>
              </a:rPr>
              <a:t>, </a:t>
            </a:r>
            <a:r>
              <a:rPr lang="en-US" sz="700" dirty="0" err="1">
                <a:solidFill>
                  <a:schemeClr val="tx1"/>
                </a:solidFill>
                <a:latin typeface="Courier New" panose="02070309020205020404" pitchFamily="49" charset="0"/>
              </a:rPr>
              <a:t>y_train</a:t>
            </a:r>
            <a:r>
              <a:rPr lang="en-US" sz="700" dirty="0">
                <a:solidFill>
                  <a:schemeClr val="tx1"/>
                </a:solidFill>
                <a:latin typeface="Courier New" panose="02070309020205020404" pitchFamily="49" charset="0"/>
              </a:rPr>
              <a:t>, </a:t>
            </a:r>
            <a:r>
              <a:rPr lang="en-US" sz="700" dirty="0" err="1">
                <a:solidFill>
                  <a:schemeClr val="tx1"/>
                </a:solidFill>
                <a:latin typeface="Courier New" panose="02070309020205020404" pitchFamily="49" charset="0"/>
              </a:rPr>
              <a:t>eval_metric</a:t>
            </a:r>
            <a:r>
              <a:rPr lang="en-US" sz="700" dirty="0">
                <a:solidFill>
                  <a:schemeClr val="tx1"/>
                </a:solidFill>
                <a:latin typeface="Courier New" panose="02070309020205020404" pitchFamily="49" charset="0"/>
              </a:rPr>
              <a:t>='</a:t>
            </a:r>
            <a:r>
              <a:rPr lang="en-US" sz="700" dirty="0" err="1">
                <a:solidFill>
                  <a:schemeClr val="tx1"/>
                </a:solidFill>
                <a:latin typeface="Courier New" panose="02070309020205020404" pitchFamily="49" charset="0"/>
              </a:rPr>
              <a:t>logloss</a:t>
            </a:r>
            <a:r>
              <a:rPr lang="en-US" sz="700" dirty="0">
                <a:solidFill>
                  <a:schemeClr val="tx1"/>
                </a:solidFill>
                <a:latin typeface="Courier New" panose="02070309020205020404" pitchFamily="49" charset="0"/>
              </a:rPr>
              <a:t>', </a:t>
            </a:r>
            <a:r>
              <a:rPr lang="en-US" sz="700" dirty="0" err="1">
                <a:solidFill>
                  <a:schemeClr val="tx1"/>
                </a:solidFill>
                <a:latin typeface="Courier New" panose="02070309020205020404" pitchFamily="49" charset="0"/>
              </a:rPr>
              <a:t>eval_set</a:t>
            </a:r>
            <a:r>
              <a:rPr lang="en-US" sz="700" dirty="0">
                <a:solidFill>
                  <a:schemeClr val="tx1"/>
                </a:solidFill>
                <a:latin typeface="Courier New" panose="02070309020205020404" pitchFamily="49" charset="0"/>
              </a:rPr>
              <a:t>=</a:t>
            </a:r>
            <a:r>
              <a:rPr lang="en-US" sz="700" dirty="0" err="1">
                <a:solidFill>
                  <a:schemeClr val="tx1"/>
                </a:solidFill>
                <a:latin typeface="Courier New" panose="02070309020205020404" pitchFamily="49" charset="0"/>
              </a:rPr>
              <a:t>evalset</a:t>
            </a:r>
            <a:r>
              <a:rPr lang="en-US" sz="700" dirty="0">
                <a:solidFill>
                  <a:schemeClr val="tx1"/>
                </a:solidFill>
                <a:latin typeface="Courier New" panose="02070309020205020404" pitchFamily="49" charset="0"/>
              </a:rPr>
              <a:t>, verbose=0)</a:t>
            </a:r>
          </a:p>
          <a:p>
            <a:pPr>
              <a:lnSpc>
                <a:spcPct val="100000"/>
              </a:lnSpc>
              <a:spcBef>
                <a:spcPts val="600"/>
              </a:spcBef>
            </a:pPr>
            <a:r>
              <a:rPr lang="en-US" sz="700" dirty="0">
                <a:solidFill>
                  <a:schemeClr val="tx1"/>
                </a:solidFill>
                <a:latin typeface="Courier New" panose="02070309020205020404" pitchFamily="49" charset="0"/>
              </a:rPr>
              <a:t># evaluate performance</a:t>
            </a:r>
          </a:p>
          <a:p>
            <a:pPr>
              <a:lnSpc>
                <a:spcPct val="100000"/>
              </a:lnSpc>
              <a:spcBef>
                <a:spcPts val="600"/>
              </a:spcBef>
            </a:pPr>
            <a:r>
              <a:rPr lang="en-US" sz="700" dirty="0" err="1">
                <a:solidFill>
                  <a:schemeClr val="tx1"/>
                </a:solidFill>
                <a:latin typeface="Courier New" panose="02070309020205020404" pitchFamily="49" charset="0"/>
              </a:rPr>
              <a:t>yhat</a:t>
            </a:r>
            <a:r>
              <a:rPr lang="en-US" sz="700" dirty="0">
                <a:solidFill>
                  <a:schemeClr val="tx1"/>
                </a:solidFill>
                <a:latin typeface="Courier New" panose="02070309020205020404" pitchFamily="49" charset="0"/>
              </a:rPr>
              <a:t> = </a:t>
            </a:r>
            <a:r>
              <a:rPr lang="en-US" sz="700" dirty="0" err="1">
                <a:solidFill>
                  <a:schemeClr val="tx1"/>
                </a:solidFill>
                <a:latin typeface="Courier New" panose="02070309020205020404" pitchFamily="49" charset="0"/>
              </a:rPr>
              <a:t>model.predict</a:t>
            </a:r>
            <a:r>
              <a:rPr lang="en-US" sz="700" dirty="0">
                <a:solidFill>
                  <a:schemeClr val="tx1"/>
                </a:solidFill>
                <a:latin typeface="Courier New" panose="02070309020205020404" pitchFamily="49" charset="0"/>
              </a:rPr>
              <a:t>(</a:t>
            </a:r>
            <a:r>
              <a:rPr lang="en-US" sz="700" dirty="0" err="1">
                <a:solidFill>
                  <a:schemeClr val="tx1"/>
                </a:solidFill>
                <a:latin typeface="Courier New" panose="02070309020205020404" pitchFamily="49" charset="0"/>
              </a:rPr>
              <a:t>X_test</a:t>
            </a:r>
            <a:r>
              <a:rPr lang="en-US" sz="700" dirty="0">
                <a:solidFill>
                  <a:schemeClr val="tx1"/>
                </a:solidFill>
                <a:latin typeface="Courier New" panose="02070309020205020404" pitchFamily="49" charset="0"/>
              </a:rPr>
              <a:t>)</a:t>
            </a:r>
          </a:p>
          <a:p>
            <a:pPr>
              <a:lnSpc>
                <a:spcPct val="100000"/>
              </a:lnSpc>
              <a:spcBef>
                <a:spcPts val="600"/>
              </a:spcBef>
            </a:pPr>
            <a:r>
              <a:rPr lang="en-US" sz="700" dirty="0">
                <a:solidFill>
                  <a:schemeClr val="tx1"/>
                </a:solidFill>
                <a:latin typeface="Courier New" panose="02070309020205020404" pitchFamily="49" charset="0"/>
              </a:rPr>
              <a:t>score = </a:t>
            </a:r>
            <a:r>
              <a:rPr lang="en-US" sz="700" dirty="0" err="1">
                <a:solidFill>
                  <a:schemeClr val="tx1"/>
                </a:solidFill>
                <a:latin typeface="Courier New" panose="02070309020205020404" pitchFamily="49" charset="0"/>
              </a:rPr>
              <a:t>accuracy_score</a:t>
            </a:r>
            <a:r>
              <a:rPr lang="en-US" sz="700" dirty="0">
                <a:solidFill>
                  <a:schemeClr val="tx1"/>
                </a:solidFill>
                <a:latin typeface="Courier New" panose="02070309020205020404" pitchFamily="49" charset="0"/>
              </a:rPr>
              <a:t>(</a:t>
            </a:r>
            <a:r>
              <a:rPr lang="en-US" sz="700" dirty="0" err="1">
                <a:solidFill>
                  <a:schemeClr val="tx1"/>
                </a:solidFill>
                <a:latin typeface="Courier New" panose="02070309020205020404" pitchFamily="49" charset="0"/>
              </a:rPr>
              <a:t>y_test</a:t>
            </a:r>
            <a:r>
              <a:rPr lang="en-US" sz="700" dirty="0">
                <a:solidFill>
                  <a:schemeClr val="tx1"/>
                </a:solidFill>
                <a:latin typeface="Courier New" panose="02070309020205020404" pitchFamily="49" charset="0"/>
              </a:rPr>
              <a:t>, </a:t>
            </a:r>
            <a:r>
              <a:rPr lang="en-US" sz="700" dirty="0" err="1">
                <a:solidFill>
                  <a:schemeClr val="tx1"/>
                </a:solidFill>
                <a:latin typeface="Courier New" panose="02070309020205020404" pitchFamily="49" charset="0"/>
              </a:rPr>
              <a:t>yhat</a:t>
            </a:r>
            <a:r>
              <a:rPr lang="en-US" sz="700" dirty="0">
                <a:solidFill>
                  <a:schemeClr val="tx1"/>
                </a:solidFill>
                <a:latin typeface="Courier New" panose="02070309020205020404" pitchFamily="49" charset="0"/>
              </a:rPr>
              <a:t>)</a:t>
            </a:r>
          </a:p>
          <a:p>
            <a:pPr>
              <a:lnSpc>
                <a:spcPct val="100000"/>
              </a:lnSpc>
              <a:spcBef>
                <a:spcPts val="600"/>
              </a:spcBef>
            </a:pPr>
            <a:r>
              <a:rPr lang="en-US" sz="700" dirty="0">
                <a:solidFill>
                  <a:schemeClr val="tx1"/>
                </a:solidFill>
                <a:latin typeface="Courier New" panose="02070309020205020404" pitchFamily="49" charset="0"/>
              </a:rPr>
              <a:t># retrieve performance metrics</a:t>
            </a:r>
          </a:p>
          <a:p>
            <a:pPr>
              <a:lnSpc>
                <a:spcPct val="100000"/>
              </a:lnSpc>
              <a:spcBef>
                <a:spcPts val="600"/>
              </a:spcBef>
            </a:pPr>
            <a:r>
              <a:rPr lang="en-US" sz="700" dirty="0">
                <a:solidFill>
                  <a:schemeClr val="tx1"/>
                </a:solidFill>
                <a:latin typeface="Courier New" panose="02070309020205020404" pitchFamily="49" charset="0"/>
              </a:rPr>
              <a:t>results = </a:t>
            </a:r>
            <a:r>
              <a:rPr lang="en-US" sz="700" dirty="0" err="1">
                <a:solidFill>
                  <a:schemeClr val="tx1"/>
                </a:solidFill>
                <a:latin typeface="Courier New" panose="02070309020205020404" pitchFamily="49" charset="0"/>
              </a:rPr>
              <a:t>model.evals_result</a:t>
            </a:r>
            <a:r>
              <a:rPr lang="en-US" sz="700" dirty="0">
                <a:solidFill>
                  <a:schemeClr val="tx1"/>
                </a:solidFill>
                <a:latin typeface="Courier New" panose="02070309020205020404" pitchFamily="49" charset="0"/>
              </a:rPr>
              <a:t>()</a:t>
            </a:r>
          </a:p>
          <a:p>
            <a:pPr>
              <a:lnSpc>
                <a:spcPct val="100000"/>
              </a:lnSpc>
              <a:spcBef>
                <a:spcPts val="600"/>
              </a:spcBef>
            </a:pPr>
            <a:r>
              <a:rPr lang="en-US" sz="700" dirty="0">
                <a:solidFill>
                  <a:schemeClr val="tx1"/>
                </a:solidFill>
                <a:latin typeface="Courier New" panose="02070309020205020404" pitchFamily="49" charset="0"/>
              </a:rPr>
              <a:t># plot learning curves</a:t>
            </a:r>
          </a:p>
          <a:p>
            <a:pPr>
              <a:lnSpc>
                <a:spcPct val="100000"/>
              </a:lnSpc>
              <a:spcBef>
                <a:spcPts val="600"/>
              </a:spcBef>
            </a:pPr>
            <a:r>
              <a:rPr lang="en-US" sz="700" dirty="0" err="1">
                <a:solidFill>
                  <a:schemeClr val="tx1"/>
                </a:solidFill>
                <a:latin typeface="Courier New" panose="02070309020205020404" pitchFamily="49" charset="0"/>
              </a:rPr>
              <a:t>pyplot.plot</a:t>
            </a:r>
            <a:r>
              <a:rPr lang="en-US" sz="700" dirty="0">
                <a:solidFill>
                  <a:schemeClr val="tx1"/>
                </a:solidFill>
                <a:latin typeface="Courier New" panose="02070309020205020404" pitchFamily="49" charset="0"/>
              </a:rPr>
              <a:t>(results['validation_0']['</a:t>
            </a:r>
            <a:r>
              <a:rPr lang="en-US" sz="700" dirty="0" err="1">
                <a:solidFill>
                  <a:schemeClr val="tx1"/>
                </a:solidFill>
                <a:latin typeface="Courier New" panose="02070309020205020404" pitchFamily="49" charset="0"/>
              </a:rPr>
              <a:t>logloss</a:t>
            </a:r>
            <a:r>
              <a:rPr lang="en-US" sz="700" dirty="0">
                <a:solidFill>
                  <a:schemeClr val="tx1"/>
                </a:solidFill>
                <a:latin typeface="Courier New" panose="02070309020205020404" pitchFamily="49" charset="0"/>
              </a:rPr>
              <a:t>'], label='train')</a:t>
            </a:r>
          </a:p>
          <a:p>
            <a:pPr>
              <a:lnSpc>
                <a:spcPct val="100000"/>
              </a:lnSpc>
              <a:spcBef>
                <a:spcPts val="600"/>
              </a:spcBef>
            </a:pPr>
            <a:r>
              <a:rPr lang="en-US" sz="700" dirty="0" err="1">
                <a:solidFill>
                  <a:schemeClr val="tx1"/>
                </a:solidFill>
                <a:latin typeface="Courier New" panose="02070309020205020404" pitchFamily="49" charset="0"/>
              </a:rPr>
              <a:t>pyplot.plot</a:t>
            </a:r>
            <a:r>
              <a:rPr lang="en-US" sz="700" dirty="0">
                <a:solidFill>
                  <a:schemeClr val="tx1"/>
                </a:solidFill>
                <a:latin typeface="Courier New" panose="02070309020205020404" pitchFamily="49" charset="0"/>
              </a:rPr>
              <a:t>(results['validation_1']['</a:t>
            </a:r>
            <a:r>
              <a:rPr lang="en-US" sz="700" dirty="0" err="1">
                <a:solidFill>
                  <a:schemeClr val="tx1"/>
                </a:solidFill>
                <a:latin typeface="Courier New" panose="02070309020205020404" pitchFamily="49" charset="0"/>
              </a:rPr>
              <a:t>logloss</a:t>
            </a:r>
            <a:r>
              <a:rPr lang="en-US" sz="700" dirty="0">
                <a:solidFill>
                  <a:schemeClr val="tx1"/>
                </a:solidFill>
                <a:latin typeface="Courier New" panose="02070309020205020404" pitchFamily="49" charset="0"/>
              </a:rPr>
              <a:t>'], label='test')</a:t>
            </a:r>
          </a:p>
          <a:p>
            <a:pPr>
              <a:lnSpc>
                <a:spcPct val="100000"/>
              </a:lnSpc>
              <a:spcBef>
                <a:spcPts val="600"/>
              </a:spcBef>
            </a:pPr>
            <a:r>
              <a:rPr lang="en-US" sz="700" dirty="0">
                <a:solidFill>
                  <a:schemeClr val="tx1"/>
                </a:solidFill>
                <a:latin typeface="Courier New" panose="02070309020205020404" pitchFamily="49" charset="0"/>
              </a:rPr>
              <a:t># show the legend</a:t>
            </a:r>
          </a:p>
          <a:p>
            <a:pPr>
              <a:lnSpc>
                <a:spcPct val="100000"/>
              </a:lnSpc>
              <a:spcBef>
                <a:spcPts val="600"/>
              </a:spcBef>
            </a:pPr>
            <a:r>
              <a:rPr lang="en-US" sz="700" dirty="0" err="1">
                <a:solidFill>
                  <a:schemeClr val="tx1"/>
                </a:solidFill>
                <a:latin typeface="Courier New" panose="02070309020205020404" pitchFamily="49" charset="0"/>
              </a:rPr>
              <a:t>pyplot.legend</a:t>
            </a:r>
            <a:r>
              <a:rPr lang="en-US" sz="700" dirty="0">
                <a:solidFill>
                  <a:schemeClr val="tx1"/>
                </a:solidFill>
                <a:latin typeface="Courier New" panose="02070309020205020404" pitchFamily="49" charset="0"/>
              </a:rPr>
              <a:t>()</a:t>
            </a:r>
          </a:p>
          <a:p>
            <a:pPr>
              <a:lnSpc>
                <a:spcPct val="100000"/>
              </a:lnSpc>
              <a:spcBef>
                <a:spcPts val="600"/>
              </a:spcBef>
            </a:pPr>
            <a:r>
              <a:rPr lang="en-US" sz="700" dirty="0">
                <a:solidFill>
                  <a:schemeClr val="tx1"/>
                </a:solidFill>
                <a:latin typeface="Courier New" panose="02070309020205020404" pitchFamily="49" charset="0"/>
              </a:rPr>
              <a:t># show the plot</a:t>
            </a:r>
          </a:p>
          <a:p>
            <a:pPr>
              <a:lnSpc>
                <a:spcPct val="100000"/>
              </a:lnSpc>
              <a:spcBef>
                <a:spcPts val="600"/>
              </a:spcBef>
            </a:pPr>
            <a:r>
              <a:rPr lang="en-US" sz="700" dirty="0" err="1">
                <a:solidFill>
                  <a:schemeClr val="tx1"/>
                </a:solidFill>
                <a:latin typeface="Courier New" panose="02070309020205020404" pitchFamily="49" charset="0"/>
              </a:rPr>
              <a:t>pyplot.show</a:t>
            </a:r>
            <a:r>
              <a:rPr lang="en-US" sz="700" dirty="0">
                <a:solidFill>
                  <a:schemeClr val="tx1"/>
                </a:solidFill>
                <a:latin typeface="Courier New" panose="02070309020205020404" pitchFamily="49" charset="0"/>
              </a:rPr>
              <a:t>()</a:t>
            </a:r>
          </a:p>
          <a:p>
            <a:pPr>
              <a:lnSpc>
                <a:spcPct val="100000"/>
              </a:lnSpc>
              <a:spcBef>
                <a:spcPts val="600"/>
              </a:spcBef>
            </a:pPr>
            <a:r>
              <a:rPr lang="en-US" sz="700" dirty="0">
                <a:solidFill>
                  <a:schemeClr val="tx1"/>
                </a:solidFill>
                <a:latin typeface="Courier New" panose="02070309020205020404" pitchFamily="49" charset="0"/>
              </a:rPr>
              <a:t>print("Accuracy: %.2f%%" % (score * 100.0))</a:t>
            </a:r>
          </a:p>
        </p:txBody>
      </p:sp>
      <p:sp>
        <p:nvSpPr>
          <p:cNvPr id="5" name="Content Placeholder 2">
            <a:extLst>
              <a:ext uri="{FF2B5EF4-FFF2-40B4-BE49-F238E27FC236}">
                <a16:creationId xmlns:a16="http://schemas.microsoft.com/office/drawing/2014/main" id="{654A39C2-854E-9EB3-F4D5-292883592108}"/>
              </a:ext>
            </a:extLst>
          </p:cNvPr>
          <p:cNvSpPr txBox="1">
            <a:spLocks/>
          </p:cNvSpPr>
          <p:nvPr/>
        </p:nvSpPr>
        <p:spPr>
          <a:xfrm>
            <a:off x="4112015" y="5337872"/>
            <a:ext cx="7051285" cy="1192324"/>
          </a:xfrm>
          <a:prstGeom prst="rect">
            <a:avLst/>
          </a:prstGeom>
          <a:ln>
            <a:solidFill>
              <a:schemeClr val="tx1"/>
            </a:solidFill>
          </a:ln>
        </p:spPr>
        <p:txBody>
          <a:bodyPr vert="horz" lIns="91440" tIns="45720" rIns="91440" bIns="45720" rtlCol="0">
            <a:noAutofit/>
          </a:bodyPr>
          <a:lstStyle>
            <a:lvl1pPr marL="0" indent="0" algn="l" defTabSz="914400" rtl="0" eaLnBrk="1" latinLnBrk="0" hangingPunct="1">
              <a:lnSpc>
                <a:spcPct val="110000"/>
              </a:lnSpc>
              <a:spcBef>
                <a:spcPts val="1000"/>
              </a:spcBef>
              <a:buFontTx/>
              <a:buNone/>
              <a:defRPr sz="2000" kern="1200">
                <a:solidFill>
                  <a:schemeClr val="tx2"/>
                </a:solidFill>
                <a:latin typeface="+mn-lt"/>
                <a:ea typeface="+mn-ea"/>
                <a:cs typeface="+mn-cs"/>
              </a:defRPr>
            </a:lvl1pPr>
            <a:lvl2pPr marL="274320" indent="-228600" algn="l" defTabSz="914400" rtl="0" eaLnBrk="1" latinLnBrk="0" hangingPunct="1">
              <a:lnSpc>
                <a:spcPct val="110000"/>
              </a:lnSpc>
              <a:spcBef>
                <a:spcPts val="500"/>
              </a:spcBef>
              <a:buSzPct val="85000"/>
              <a:buFont typeface="Arial" panose="020B0604020202020204" pitchFamily="34" charset="0"/>
              <a:buChar char="•"/>
              <a:defRPr sz="1800" kern="1200">
                <a:solidFill>
                  <a:schemeClr val="tx2"/>
                </a:solidFill>
                <a:latin typeface="+mn-lt"/>
                <a:ea typeface="+mn-ea"/>
                <a:cs typeface="+mn-cs"/>
              </a:defRPr>
            </a:lvl2pPr>
            <a:lvl3pPr marL="274320" indent="0" algn="l" defTabSz="914400" rtl="0" eaLnBrk="1" latinLnBrk="0" hangingPunct="1">
              <a:lnSpc>
                <a:spcPct val="110000"/>
              </a:lnSpc>
              <a:spcBef>
                <a:spcPts val="500"/>
              </a:spcBef>
              <a:buFontTx/>
              <a:buNone/>
              <a:defRPr sz="1600" kern="1200">
                <a:solidFill>
                  <a:schemeClr val="tx2"/>
                </a:solidFill>
                <a:latin typeface="+mn-lt"/>
                <a:ea typeface="+mn-ea"/>
                <a:cs typeface="+mn-cs"/>
              </a:defRPr>
            </a:lvl3pPr>
            <a:lvl4pPr marL="548640" indent="-228600" algn="l" defTabSz="914400" rtl="0" eaLnBrk="1" latinLnBrk="0" hangingPunct="1">
              <a:lnSpc>
                <a:spcPct val="110000"/>
              </a:lnSpc>
              <a:spcBef>
                <a:spcPts val="500"/>
              </a:spcBef>
              <a:buFont typeface="Arial" panose="020B0604020202020204" pitchFamily="34" charset="0"/>
              <a:buChar char="•"/>
              <a:defRPr sz="1400" kern="1200">
                <a:solidFill>
                  <a:schemeClr val="tx2"/>
                </a:solidFill>
                <a:latin typeface="+mn-lt"/>
                <a:ea typeface="+mn-ea"/>
                <a:cs typeface="+mn-cs"/>
              </a:defRPr>
            </a:lvl4pPr>
            <a:lvl5pPr marL="548640" indent="0" algn="l" defTabSz="914400" rtl="0" eaLnBrk="1" latinLnBrk="0" hangingPunct="1">
              <a:lnSpc>
                <a:spcPct val="110000"/>
              </a:lnSpc>
              <a:spcBef>
                <a:spcPts val="500"/>
              </a:spcBef>
              <a:buFontTx/>
              <a:buNone/>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sz="900" dirty="0">
                <a:solidFill>
                  <a:schemeClr val="tx1"/>
                </a:solidFill>
                <a:latin typeface="Courier New" panose="02070309020205020404" pitchFamily="49" charset="0"/>
              </a:rPr>
              <a:t>We see an increase in accuracy in this case to 83.77%.</a:t>
            </a:r>
          </a:p>
        </p:txBody>
      </p:sp>
      <p:sp>
        <p:nvSpPr>
          <p:cNvPr id="6" name="Content Placeholder 2">
            <a:extLst>
              <a:ext uri="{FF2B5EF4-FFF2-40B4-BE49-F238E27FC236}">
                <a16:creationId xmlns:a16="http://schemas.microsoft.com/office/drawing/2014/main" id="{30B51CC3-7F19-C978-5870-D8DEB6E8AE7F}"/>
              </a:ext>
            </a:extLst>
          </p:cNvPr>
          <p:cNvSpPr txBox="1">
            <a:spLocks/>
          </p:cNvSpPr>
          <p:nvPr/>
        </p:nvSpPr>
        <p:spPr>
          <a:xfrm>
            <a:off x="9791700" y="1454988"/>
            <a:ext cx="1371600" cy="301925"/>
          </a:xfrm>
          <a:prstGeom prst="rect">
            <a:avLst/>
          </a:prstGeom>
          <a:ln>
            <a:solidFill>
              <a:schemeClr val="tx1"/>
            </a:solidFill>
          </a:ln>
        </p:spPr>
        <p:txBody>
          <a:bodyPr vert="horz" lIns="91440" tIns="45720" rIns="91440" bIns="45720" rtlCol="0">
            <a:noAutofit/>
          </a:bodyPr>
          <a:lstStyle>
            <a:lvl1pPr marL="0" indent="0" algn="l" defTabSz="914400" rtl="0" eaLnBrk="1" latinLnBrk="0" hangingPunct="1">
              <a:lnSpc>
                <a:spcPct val="110000"/>
              </a:lnSpc>
              <a:spcBef>
                <a:spcPts val="1000"/>
              </a:spcBef>
              <a:buFontTx/>
              <a:buNone/>
              <a:defRPr sz="2000" kern="1200">
                <a:solidFill>
                  <a:schemeClr val="tx2"/>
                </a:solidFill>
                <a:latin typeface="+mn-lt"/>
                <a:ea typeface="+mn-ea"/>
                <a:cs typeface="+mn-cs"/>
              </a:defRPr>
            </a:lvl1pPr>
            <a:lvl2pPr marL="274320" indent="-228600" algn="l" defTabSz="914400" rtl="0" eaLnBrk="1" latinLnBrk="0" hangingPunct="1">
              <a:lnSpc>
                <a:spcPct val="110000"/>
              </a:lnSpc>
              <a:spcBef>
                <a:spcPts val="500"/>
              </a:spcBef>
              <a:buSzPct val="85000"/>
              <a:buFont typeface="Arial" panose="020B0604020202020204" pitchFamily="34" charset="0"/>
              <a:buChar char="•"/>
              <a:defRPr sz="1800" kern="1200">
                <a:solidFill>
                  <a:schemeClr val="tx2"/>
                </a:solidFill>
                <a:latin typeface="+mn-lt"/>
                <a:ea typeface="+mn-ea"/>
                <a:cs typeface="+mn-cs"/>
              </a:defRPr>
            </a:lvl2pPr>
            <a:lvl3pPr marL="274320" indent="0" algn="l" defTabSz="914400" rtl="0" eaLnBrk="1" latinLnBrk="0" hangingPunct="1">
              <a:lnSpc>
                <a:spcPct val="110000"/>
              </a:lnSpc>
              <a:spcBef>
                <a:spcPts val="500"/>
              </a:spcBef>
              <a:buFontTx/>
              <a:buNone/>
              <a:defRPr sz="1600" kern="1200">
                <a:solidFill>
                  <a:schemeClr val="tx2"/>
                </a:solidFill>
                <a:latin typeface="+mn-lt"/>
                <a:ea typeface="+mn-ea"/>
                <a:cs typeface="+mn-cs"/>
              </a:defRPr>
            </a:lvl3pPr>
            <a:lvl4pPr marL="548640" indent="-228600" algn="l" defTabSz="914400" rtl="0" eaLnBrk="1" latinLnBrk="0" hangingPunct="1">
              <a:lnSpc>
                <a:spcPct val="110000"/>
              </a:lnSpc>
              <a:spcBef>
                <a:spcPts val="500"/>
              </a:spcBef>
              <a:buFont typeface="Arial" panose="020B0604020202020204" pitchFamily="34" charset="0"/>
              <a:buChar char="•"/>
              <a:defRPr sz="1400" kern="1200">
                <a:solidFill>
                  <a:schemeClr val="tx2"/>
                </a:solidFill>
                <a:latin typeface="+mn-lt"/>
                <a:ea typeface="+mn-ea"/>
                <a:cs typeface="+mn-cs"/>
              </a:defRPr>
            </a:lvl4pPr>
            <a:lvl5pPr marL="548640" indent="0" algn="l" defTabSz="914400" rtl="0" eaLnBrk="1" latinLnBrk="0" hangingPunct="1">
              <a:lnSpc>
                <a:spcPct val="110000"/>
              </a:lnSpc>
              <a:spcBef>
                <a:spcPts val="500"/>
              </a:spcBef>
              <a:buFontTx/>
              <a:buNone/>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sz="900" dirty="0">
                <a:solidFill>
                  <a:schemeClr val="tx1"/>
                </a:solidFill>
                <a:latin typeface="Courier New" panose="02070309020205020404" pitchFamily="49" charset="0"/>
              </a:rPr>
              <a:t>Accuracy: 83.77%</a:t>
            </a:r>
          </a:p>
        </p:txBody>
      </p:sp>
      <p:pic>
        <p:nvPicPr>
          <p:cNvPr id="4098" name="Picture 2">
            <a:extLst>
              <a:ext uri="{FF2B5EF4-FFF2-40B4-BE49-F238E27FC236}">
                <a16:creationId xmlns:a16="http://schemas.microsoft.com/office/drawing/2014/main" id="{17BFE580-BF76-471E-4E8F-D318B596C5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12015" y="1369165"/>
            <a:ext cx="5210175" cy="3933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07153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F501A-DF9F-C840-45C8-6DE2B6B911CB}"/>
              </a:ext>
            </a:extLst>
          </p:cNvPr>
          <p:cNvSpPr>
            <a:spLocks noGrp="1"/>
          </p:cNvSpPr>
          <p:nvPr>
            <p:ph type="title"/>
          </p:nvPr>
        </p:nvSpPr>
        <p:spPr>
          <a:xfrm>
            <a:off x="373092" y="327803"/>
            <a:ext cx="10134600" cy="537272"/>
          </a:xfrm>
        </p:spPr>
        <p:txBody>
          <a:bodyPr>
            <a:normAutofit fontScale="90000"/>
          </a:bodyPr>
          <a:lstStyle/>
          <a:p>
            <a:r>
              <a:rPr lang="en-US" dirty="0"/>
              <a:t>Sepsis 30-day mortality prediction using </a:t>
            </a:r>
            <a:r>
              <a:rPr lang="en-US" dirty="0" err="1"/>
              <a:t>XGBoost</a:t>
            </a:r>
            <a:endParaRPr lang="en-US" dirty="0"/>
          </a:p>
        </p:txBody>
      </p:sp>
      <p:sp>
        <p:nvSpPr>
          <p:cNvPr id="3" name="Content Placeholder 2">
            <a:extLst>
              <a:ext uri="{FF2B5EF4-FFF2-40B4-BE49-F238E27FC236}">
                <a16:creationId xmlns:a16="http://schemas.microsoft.com/office/drawing/2014/main" id="{39134D03-F431-7223-EBD0-BB6999C87ADB}"/>
              </a:ext>
            </a:extLst>
          </p:cNvPr>
          <p:cNvSpPr>
            <a:spLocks noGrp="1"/>
          </p:cNvSpPr>
          <p:nvPr>
            <p:ph idx="1"/>
          </p:nvPr>
        </p:nvSpPr>
        <p:spPr>
          <a:xfrm>
            <a:off x="373092" y="966158"/>
            <a:ext cx="10790208" cy="301925"/>
          </a:xfrm>
          <a:ln>
            <a:solidFill>
              <a:schemeClr val="tx1"/>
            </a:solidFill>
          </a:ln>
        </p:spPr>
        <p:txBody>
          <a:bodyPr>
            <a:noAutofit/>
          </a:bodyPr>
          <a:lstStyle/>
          <a:p>
            <a:pPr>
              <a:lnSpc>
                <a:spcPct val="100000"/>
              </a:lnSpc>
            </a:pPr>
            <a:r>
              <a:rPr lang="en-US" sz="900" dirty="0">
                <a:solidFill>
                  <a:schemeClr val="tx1"/>
                </a:solidFill>
                <a:latin typeface="Courier New" panose="02070309020205020404" pitchFamily="49" charset="0"/>
              </a:rPr>
              <a:t>Tuning the </a:t>
            </a:r>
            <a:r>
              <a:rPr lang="en-US" sz="900" dirty="0" err="1">
                <a:solidFill>
                  <a:schemeClr val="tx1"/>
                </a:solidFill>
                <a:latin typeface="Courier New" panose="02070309020205020404" pitchFamily="49" charset="0"/>
              </a:rPr>
              <a:t>XGBoost</a:t>
            </a:r>
            <a:r>
              <a:rPr lang="en-US" sz="900" dirty="0">
                <a:solidFill>
                  <a:schemeClr val="tx1"/>
                </a:solidFill>
                <a:latin typeface="Courier New" panose="02070309020205020404" pitchFamily="49" charset="0"/>
              </a:rPr>
              <a:t> model using learning curves: Regularization - reducing the number of samples and features used to construct each tree in the ensemble.</a:t>
            </a:r>
          </a:p>
          <a:p>
            <a:pPr>
              <a:lnSpc>
                <a:spcPct val="100000"/>
              </a:lnSpc>
            </a:pPr>
            <a:endParaRPr lang="en-US" sz="900" dirty="0">
              <a:solidFill>
                <a:schemeClr val="tx1"/>
              </a:solidFill>
              <a:latin typeface="Courier New" panose="02070309020205020404" pitchFamily="49" charset="0"/>
            </a:endParaRPr>
          </a:p>
        </p:txBody>
      </p:sp>
      <p:sp>
        <p:nvSpPr>
          <p:cNvPr id="4" name="Content Placeholder 2">
            <a:extLst>
              <a:ext uri="{FF2B5EF4-FFF2-40B4-BE49-F238E27FC236}">
                <a16:creationId xmlns:a16="http://schemas.microsoft.com/office/drawing/2014/main" id="{B3F83092-7137-0FDF-530B-3128E3196732}"/>
              </a:ext>
            </a:extLst>
          </p:cNvPr>
          <p:cNvSpPr txBox="1">
            <a:spLocks/>
          </p:cNvSpPr>
          <p:nvPr/>
        </p:nvSpPr>
        <p:spPr>
          <a:xfrm>
            <a:off x="373092" y="1369165"/>
            <a:ext cx="3595059" cy="5161031"/>
          </a:xfrm>
          <a:prstGeom prst="rect">
            <a:avLst/>
          </a:prstGeom>
          <a:ln>
            <a:solidFill>
              <a:schemeClr val="tx1"/>
            </a:solidFill>
          </a:ln>
        </p:spPr>
        <p:txBody>
          <a:bodyPr vert="horz" lIns="91440" tIns="45720" rIns="91440" bIns="45720" rtlCol="0">
            <a:noAutofit/>
          </a:bodyPr>
          <a:lstStyle>
            <a:lvl1pPr marL="0" indent="0" algn="l" defTabSz="914400" rtl="0" eaLnBrk="1" latinLnBrk="0" hangingPunct="1">
              <a:lnSpc>
                <a:spcPct val="110000"/>
              </a:lnSpc>
              <a:spcBef>
                <a:spcPts val="1000"/>
              </a:spcBef>
              <a:buFontTx/>
              <a:buNone/>
              <a:defRPr sz="2000" kern="1200">
                <a:solidFill>
                  <a:schemeClr val="tx2"/>
                </a:solidFill>
                <a:latin typeface="+mn-lt"/>
                <a:ea typeface="+mn-ea"/>
                <a:cs typeface="+mn-cs"/>
              </a:defRPr>
            </a:lvl1pPr>
            <a:lvl2pPr marL="274320" indent="-228600" algn="l" defTabSz="914400" rtl="0" eaLnBrk="1" latinLnBrk="0" hangingPunct="1">
              <a:lnSpc>
                <a:spcPct val="110000"/>
              </a:lnSpc>
              <a:spcBef>
                <a:spcPts val="500"/>
              </a:spcBef>
              <a:buSzPct val="85000"/>
              <a:buFont typeface="Arial" panose="020B0604020202020204" pitchFamily="34" charset="0"/>
              <a:buChar char="•"/>
              <a:defRPr sz="1800" kern="1200">
                <a:solidFill>
                  <a:schemeClr val="tx2"/>
                </a:solidFill>
                <a:latin typeface="+mn-lt"/>
                <a:ea typeface="+mn-ea"/>
                <a:cs typeface="+mn-cs"/>
              </a:defRPr>
            </a:lvl2pPr>
            <a:lvl3pPr marL="274320" indent="0" algn="l" defTabSz="914400" rtl="0" eaLnBrk="1" latinLnBrk="0" hangingPunct="1">
              <a:lnSpc>
                <a:spcPct val="110000"/>
              </a:lnSpc>
              <a:spcBef>
                <a:spcPts val="500"/>
              </a:spcBef>
              <a:buFontTx/>
              <a:buNone/>
              <a:defRPr sz="1600" kern="1200">
                <a:solidFill>
                  <a:schemeClr val="tx2"/>
                </a:solidFill>
                <a:latin typeface="+mn-lt"/>
                <a:ea typeface="+mn-ea"/>
                <a:cs typeface="+mn-cs"/>
              </a:defRPr>
            </a:lvl3pPr>
            <a:lvl4pPr marL="548640" indent="-228600" algn="l" defTabSz="914400" rtl="0" eaLnBrk="1" latinLnBrk="0" hangingPunct="1">
              <a:lnSpc>
                <a:spcPct val="110000"/>
              </a:lnSpc>
              <a:spcBef>
                <a:spcPts val="500"/>
              </a:spcBef>
              <a:buFont typeface="Arial" panose="020B0604020202020204" pitchFamily="34" charset="0"/>
              <a:buChar char="•"/>
              <a:defRPr sz="1400" kern="1200">
                <a:solidFill>
                  <a:schemeClr val="tx2"/>
                </a:solidFill>
                <a:latin typeface="+mn-lt"/>
                <a:ea typeface="+mn-ea"/>
                <a:cs typeface="+mn-cs"/>
              </a:defRPr>
            </a:lvl4pPr>
            <a:lvl5pPr marL="548640" indent="0" algn="l" defTabSz="914400" rtl="0" eaLnBrk="1" latinLnBrk="0" hangingPunct="1">
              <a:lnSpc>
                <a:spcPct val="110000"/>
              </a:lnSpc>
              <a:spcBef>
                <a:spcPts val="500"/>
              </a:spcBef>
              <a:buFontTx/>
              <a:buNone/>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600"/>
              </a:spcBef>
            </a:pPr>
            <a:r>
              <a:rPr lang="en-US" sz="700" dirty="0">
                <a:solidFill>
                  <a:schemeClr val="tx1"/>
                </a:solidFill>
                <a:latin typeface="Courier New" panose="02070309020205020404" pitchFamily="49" charset="0"/>
              </a:rPr>
              <a:t>#Regularization</a:t>
            </a:r>
          </a:p>
          <a:p>
            <a:pPr>
              <a:lnSpc>
                <a:spcPct val="100000"/>
              </a:lnSpc>
              <a:spcBef>
                <a:spcPts val="600"/>
              </a:spcBef>
            </a:pPr>
            <a:r>
              <a:rPr lang="en-US" sz="700" dirty="0">
                <a:solidFill>
                  <a:schemeClr val="tx1"/>
                </a:solidFill>
                <a:latin typeface="Courier New" panose="02070309020205020404" pitchFamily="49" charset="0"/>
              </a:rPr>
              <a:t>## plot learning curve of an </a:t>
            </a:r>
            <a:r>
              <a:rPr lang="en-US" sz="700" dirty="0" err="1">
                <a:solidFill>
                  <a:schemeClr val="tx1"/>
                </a:solidFill>
                <a:latin typeface="Courier New" panose="02070309020205020404" pitchFamily="49" charset="0"/>
              </a:rPr>
              <a:t>xgboost</a:t>
            </a:r>
            <a:r>
              <a:rPr lang="en-US" sz="700" dirty="0">
                <a:solidFill>
                  <a:schemeClr val="tx1"/>
                </a:solidFill>
                <a:latin typeface="Courier New" panose="02070309020205020404" pitchFamily="49" charset="0"/>
              </a:rPr>
              <a:t> model</a:t>
            </a:r>
          </a:p>
          <a:p>
            <a:pPr>
              <a:lnSpc>
                <a:spcPct val="100000"/>
              </a:lnSpc>
              <a:spcBef>
                <a:spcPts val="600"/>
              </a:spcBef>
            </a:pPr>
            <a:r>
              <a:rPr lang="en-US" sz="700" dirty="0">
                <a:solidFill>
                  <a:schemeClr val="tx1"/>
                </a:solidFill>
                <a:latin typeface="Courier New" panose="02070309020205020404" pitchFamily="49" charset="0"/>
              </a:rPr>
              <a:t>from </a:t>
            </a:r>
            <a:r>
              <a:rPr lang="en-US" sz="700" dirty="0" err="1">
                <a:solidFill>
                  <a:schemeClr val="tx1"/>
                </a:solidFill>
                <a:latin typeface="Courier New" panose="02070309020205020404" pitchFamily="49" charset="0"/>
              </a:rPr>
              <a:t>sklearn.datasets</a:t>
            </a:r>
            <a:r>
              <a:rPr lang="en-US" sz="700" dirty="0">
                <a:solidFill>
                  <a:schemeClr val="tx1"/>
                </a:solidFill>
                <a:latin typeface="Courier New" panose="02070309020205020404" pitchFamily="49" charset="0"/>
              </a:rPr>
              <a:t> import </a:t>
            </a:r>
            <a:r>
              <a:rPr lang="en-US" sz="700" dirty="0" err="1">
                <a:solidFill>
                  <a:schemeClr val="tx1"/>
                </a:solidFill>
                <a:latin typeface="Courier New" panose="02070309020205020404" pitchFamily="49" charset="0"/>
              </a:rPr>
              <a:t>make_classification</a:t>
            </a:r>
            <a:endParaRPr lang="en-US" sz="700" dirty="0">
              <a:solidFill>
                <a:schemeClr val="tx1"/>
              </a:solidFill>
              <a:latin typeface="Courier New" panose="02070309020205020404" pitchFamily="49" charset="0"/>
            </a:endParaRPr>
          </a:p>
          <a:p>
            <a:pPr>
              <a:lnSpc>
                <a:spcPct val="100000"/>
              </a:lnSpc>
              <a:spcBef>
                <a:spcPts val="600"/>
              </a:spcBef>
            </a:pPr>
            <a:r>
              <a:rPr lang="en-US" sz="700" dirty="0">
                <a:solidFill>
                  <a:schemeClr val="tx1"/>
                </a:solidFill>
                <a:latin typeface="Courier New" panose="02070309020205020404" pitchFamily="49" charset="0"/>
              </a:rPr>
              <a:t>from </a:t>
            </a:r>
            <a:r>
              <a:rPr lang="en-US" sz="700" dirty="0" err="1">
                <a:solidFill>
                  <a:schemeClr val="tx1"/>
                </a:solidFill>
                <a:latin typeface="Courier New" panose="02070309020205020404" pitchFamily="49" charset="0"/>
              </a:rPr>
              <a:t>sklearn.model_selection</a:t>
            </a:r>
            <a:r>
              <a:rPr lang="en-US" sz="700" dirty="0">
                <a:solidFill>
                  <a:schemeClr val="tx1"/>
                </a:solidFill>
                <a:latin typeface="Courier New" panose="02070309020205020404" pitchFamily="49" charset="0"/>
              </a:rPr>
              <a:t> import </a:t>
            </a:r>
            <a:r>
              <a:rPr lang="en-US" sz="700" dirty="0" err="1">
                <a:solidFill>
                  <a:schemeClr val="tx1"/>
                </a:solidFill>
                <a:latin typeface="Courier New" panose="02070309020205020404" pitchFamily="49" charset="0"/>
              </a:rPr>
              <a:t>train_test_split</a:t>
            </a:r>
            <a:endParaRPr lang="en-US" sz="700" dirty="0">
              <a:solidFill>
                <a:schemeClr val="tx1"/>
              </a:solidFill>
              <a:latin typeface="Courier New" panose="02070309020205020404" pitchFamily="49" charset="0"/>
            </a:endParaRPr>
          </a:p>
          <a:p>
            <a:pPr>
              <a:lnSpc>
                <a:spcPct val="100000"/>
              </a:lnSpc>
              <a:spcBef>
                <a:spcPts val="600"/>
              </a:spcBef>
            </a:pPr>
            <a:r>
              <a:rPr lang="en-US" sz="700" dirty="0">
                <a:solidFill>
                  <a:schemeClr val="tx1"/>
                </a:solidFill>
                <a:latin typeface="Courier New" panose="02070309020205020404" pitchFamily="49" charset="0"/>
              </a:rPr>
              <a:t>from </a:t>
            </a:r>
            <a:r>
              <a:rPr lang="en-US" sz="700" dirty="0" err="1">
                <a:solidFill>
                  <a:schemeClr val="tx1"/>
                </a:solidFill>
                <a:latin typeface="Courier New" panose="02070309020205020404" pitchFamily="49" charset="0"/>
              </a:rPr>
              <a:t>sklearn.metrics</a:t>
            </a:r>
            <a:r>
              <a:rPr lang="en-US" sz="700" dirty="0">
                <a:solidFill>
                  <a:schemeClr val="tx1"/>
                </a:solidFill>
                <a:latin typeface="Courier New" panose="02070309020205020404" pitchFamily="49" charset="0"/>
              </a:rPr>
              <a:t> import </a:t>
            </a:r>
            <a:r>
              <a:rPr lang="en-US" sz="700" dirty="0" err="1">
                <a:solidFill>
                  <a:schemeClr val="tx1"/>
                </a:solidFill>
                <a:latin typeface="Courier New" panose="02070309020205020404" pitchFamily="49" charset="0"/>
              </a:rPr>
              <a:t>accuracy_score</a:t>
            </a:r>
            <a:endParaRPr lang="en-US" sz="700" dirty="0">
              <a:solidFill>
                <a:schemeClr val="tx1"/>
              </a:solidFill>
              <a:latin typeface="Courier New" panose="02070309020205020404" pitchFamily="49" charset="0"/>
            </a:endParaRPr>
          </a:p>
          <a:p>
            <a:pPr>
              <a:lnSpc>
                <a:spcPct val="100000"/>
              </a:lnSpc>
              <a:spcBef>
                <a:spcPts val="600"/>
              </a:spcBef>
            </a:pPr>
            <a:r>
              <a:rPr lang="en-US" sz="700" dirty="0">
                <a:solidFill>
                  <a:schemeClr val="tx1"/>
                </a:solidFill>
                <a:latin typeface="Courier New" panose="02070309020205020404" pitchFamily="49" charset="0"/>
              </a:rPr>
              <a:t>from </a:t>
            </a:r>
            <a:r>
              <a:rPr lang="en-US" sz="700" dirty="0" err="1">
                <a:solidFill>
                  <a:schemeClr val="tx1"/>
                </a:solidFill>
                <a:latin typeface="Courier New" panose="02070309020205020404" pitchFamily="49" charset="0"/>
              </a:rPr>
              <a:t>xgboost</a:t>
            </a:r>
            <a:r>
              <a:rPr lang="en-US" sz="700" dirty="0">
                <a:solidFill>
                  <a:schemeClr val="tx1"/>
                </a:solidFill>
                <a:latin typeface="Courier New" panose="02070309020205020404" pitchFamily="49" charset="0"/>
              </a:rPr>
              <a:t> import </a:t>
            </a:r>
            <a:r>
              <a:rPr lang="en-US" sz="700" dirty="0" err="1">
                <a:solidFill>
                  <a:schemeClr val="tx1"/>
                </a:solidFill>
                <a:latin typeface="Courier New" panose="02070309020205020404" pitchFamily="49" charset="0"/>
              </a:rPr>
              <a:t>XGBClassifier</a:t>
            </a:r>
            <a:endParaRPr lang="en-US" sz="700" dirty="0">
              <a:solidFill>
                <a:schemeClr val="tx1"/>
              </a:solidFill>
              <a:latin typeface="Courier New" panose="02070309020205020404" pitchFamily="49" charset="0"/>
            </a:endParaRPr>
          </a:p>
          <a:p>
            <a:pPr>
              <a:lnSpc>
                <a:spcPct val="100000"/>
              </a:lnSpc>
              <a:spcBef>
                <a:spcPts val="600"/>
              </a:spcBef>
            </a:pPr>
            <a:r>
              <a:rPr lang="en-US" sz="700" dirty="0">
                <a:solidFill>
                  <a:schemeClr val="tx1"/>
                </a:solidFill>
                <a:latin typeface="Courier New" panose="02070309020205020404" pitchFamily="49" charset="0"/>
              </a:rPr>
              <a:t>from matplotlib import </a:t>
            </a:r>
            <a:r>
              <a:rPr lang="en-US" sz="700" dirty="0" err="1">
                <a:solidFill>
                  <a:schemeClr val="tx1"/>
                </a:solidFill>
                <a:latin typeface="Courier New" panose="02070309020205020404" pitchFamily="49" charset="0"/>
              </a:rPr>
              <a:t>pyplot</a:t>
            </a:r>
            <a:endParaRPr lang="en-US" sz="700" dirty="0">
              <a:solidFill>
                <a:schemeClr val="tx1"/>
              </a:solidFill>
              <a:latin typeface="Courier New" panose="02070309020205020404" pitchFamily="49" charset="0"/>
            </a:endParaRPr>
          </a:p>
          <a:p>
            <a:pPr>
              <a:lnSpc>
                <a:spcPct val="100000"/>
              </a:lnSpc>
              <a:spcBef>
                <a:spcPts val="600"/>
              </a:spcBef>
            </a:pPr>
            <a:r>
              <a:rPr lang="en-US" sz="700" dirty="0">
                <a:solidFill>
                  <a:schemeClr val="tx1"/>
                </a:solidFill>
                <a:latin typeface="Courier New" panose="02070309020205020404" pitchFamily="49" charset="0"/>
              </a:rPr>
              <a:t># define the model</a:t>
            </a:r>
          </a:p>
          <a:p>
            <a:pPr>
              <a:lnSpc>
                <a:spcPct val="100000"/>
              </a:lnSpc>
              <a:spcBef>
                <a:spcPts val="600"/>
              </a:spcBef>
            </a:pPr>
            <a:r>
              <a:rPr lang="en-US" sz="700" dirty="0">
                <a:solidFill>
                  <a:schemeClr val="tx1"/>
                </a:solidFill>
                <a:latin typeface="Courier New" panose="02070309020205020404" pitchFamily="49" charset="0"/>
              </a:rPr>
              <a:t>model = </a:t>
            </a:r>
            <a:r>
              <a:rPr lang="en-US" sz="700" dirty="0" err="1">
                <a:solidFill>
                  <a:schemeClr val="tx1"/>
                </a:solidFill>
                <a:latin typeface="Courier New" panose="02070309020205020404" pitchFamily="49" charset="0"/>
              </a:rPr>
              <a:t>XGBClassifier</a:t>
            </a:r>
            <a:r>
              <a:rPr lang="en-US" sz="700" dirty="0">
                <a:solidFill>
                  <a:schemeClr val="tx1"/>
                </a:solidFill>
                <a:latin typeface="Courier New" panose="02070309020205020404" pitchFamily="49" charset="0"/>
              </a:rPr>
              <a:t>(</a:t>
            </a:r>
            <a:r>
              <a:rPr lang="en-US" sz="700" dirty="0" err="1">
                <a:solidFill>
                  <a:schemeClr val="tx1"/>
                </a:solidFill>
                <a:latin typeface="Courier New" panose="02070309020205020404" pitchFamily="49" charset="0"/>
              </a:rPr>
              <a:t>n_estimators</a:t>
            </a:r>
            <a:r>
              <a:rPr lang="en-US" sz="700" dirty="0">
                <a:solidFill>
                  <a:schemeClr val="tx1"/>
                </a:solidFill>
                <a:latin typeface="Courier New" panose="02070309020205020404" pitchFamily="49" charset="0"/>
              </a:rPr>
              <a:t>=2000, eta=0.005, subsample=0.5, </a:t>
            </a:r>
            <a:r>
              <a:rPr lang="en-US" sz="700" dirty="0" err="1">
                <a:solidFill>
                  <a:schemeClr val="tx1"/>
                </a:solidFill>
                <a:latin typeface="Courier New" panose="02070309020205020404" pitchFamily="49" charset="0"/>
              </a:rPr>
              <a:t>colsample_bytree</a:t>
            </a:r>
            <a:r>
              <a:rPr lang="en-US" sz="700" dirty="0">
                <a:solidFill>
                  <a:schemeClr val="tx1"/>
                </a:solidFill>
                <a:latin typeface="Courier New" panose="02070309020205020404" pitchFamily="49" charset="0"/>
              </a:rPr>
              <a:t>=0.5)</a:t>
            </a:r>
          </a:p>
          <a:p>
            <a:pPr>
              <a:lnSpc>
                <a:spcPct val="100000"/>
              </a:lnSpc>
              <a:spcBef>
                <a:spcPts val="600"/>
              </a:spcBef>
            </a:pPr>
            <a:r>
              <a:rPr lang="en-US" sz="700" dirty="0">
                <a:solidFill>
                  <a:schemeClr val="tx1"/>
                </a:solidFill>
                <a:latin typeface="Courier New" panose="02070309020205020404" pitchFamily="49" charset="0"/>
              </a:rPr>
              <a:t># define the datasets to evaluate each iteration</a:t>
            </a:r>
          </a:p>
          <a:p>
            <a:pPr>
              <a:lnSpc>
                <a:spcPct val="100000"/>
              </a:lnSpc>
              <a:spcBef>
                <a:spcPts val="600"/>
              </a:spcBef>
            </a:pPr>
            <a:r>
              <a:rPr lang="en-US" sz="700" dirty="0" err="1">
                <a:solidFill>
                  <a:schemeClr val="tx1"/>
                </a:solidFill>
                <a:latin typeface="Courier New" panose="02070309020205020404" pitchFamily="49" charset="0"/>
              </a:rPr>
              <a:t>evalset</a:t>
            </a:r>
            <a:r>
              <a:rPr lang="en-US" sz="700" dirty="0">
                <a:solidFill>
                  <a:schemeClr val="tx1"/>
                </a:solidFill>
                <a:latin typeface="Courier New" panose="02070309020205020404" pitchFamily="49" charset="0"/>
              </a:rPr>
              <a:t> = [(</a:t>
            </a:r>
            <a:r>
              <a:rPr lang="en-US" sz="700" dirty="0" err="1">
                <a:solidFill>
                  <a:schemeClr val="tx1"/>
                </a:solidFill>
                <a:latin typeface="Courier New" panose="02070309020205020404" pitchFamily="49" charset="0"/>
              </a:rPr>
              <a:t>X_train</a:t>
            </a:r>
            <a:r>
              <a:rPr lang="en-US" sz="700" dirty="0">
                <a:solidFill>
                  <a:schemeClr val="tx1"/>
                </a:solidFill>
                <a:latin typeface="Courier New" panose="02070309020205020404" pitchFamily="49" charset="0"/>
              </a:rPr>
              <a:t>, </a:t>
            </a:r>
            <a:r>
              <a:rPr lang="en-US" sz="700" dirty="0" err="1">
                <a:solidFill>
                  <a:schemeClr val="tx1"/>
                </a:solidFill>
                <a:latin typeface="Courier New" panose="02070309020205020404" pitchFamily="49" charset="0"/>
              </a:rPr>
              <a:t>y_train</a:t>
            </a:r>
            <a:r>
              <a:rPr lang="en-US" sz="700" dirty="0">
                <a:solidFill>
                  <a:schemeClr val="tx1"/>
                </a:solidFill>
                <a:latin typeface="Courier New" panose="02070309020205020404" pitchFamily="49" charset="0"/>
              </a:rPr>
              <a:t>), (</a:t>
            </a:r>
            <a:r>
              <a:rPr lang="en-US" sz="700" dirty="0" err="1">
                <a:solidFill>
                  <a:schemeClr val="tx1"/>
                </a:solidFill>
                <a:latin typeface="Courier New" panose="02070309020205020404" pitchFamily="49" charset="0"/>
              </a:rPr>
              <a:t>X_test,y_test</a:t>
            </a:r>
            <a:r>
              <a:rPr lang="en-US" sz="700" dirty="0">
                <a:solidFill>
                  <a:schemeClr val="tx1"/>
                </a:solidFill>
                <a:latin typeface="Courier New" panose="02070309020205020404" pitchFamily="49" charset="0"/>
              </a:rPr>
              <a:t>)]</a:t>
            </a:r>
          </a:p>
          <a:p>
            <a:pPr>
              <a:lnSpc>
                <a:spcPct val="100000"/>
              </a:lnSpc>
              <a:spcBef>
                <a:spcPts val="600"/>
              </a:spcBef>
            </a:pPr>
            <a:r>
              <a:rPr lang="en-US" sz="700" dirty="0">
                <a:solidFill>
                  <a:schemeClr val="tx1"/>
                </a:solidFill>
                <a:latin typeface="Courier New" panose="02070309020205020404" pitchFamily="49" charset="0"/>
              </a:rPr>
              <a:t># fit the model</a:t>
            </a:r>
          </a:p>
          <a:p>
            <a:pPr>
              <a:lnSpc>
                <a:spcPct val="100000"/>
              </a:lnSpc>
              <a:spcBef>
                <a:spcPts val="600"/>
              </a:spcBef>
            </a:pPr>
            <a:r>
              <a:rPr lang="en-US" sz="700" dirty="0" err="1">
                <a:solidFill>
                  <a:schemeClr val="tx1"/>
                </a:solidFill>
                <a:latin typeface="Courier New" panose="02070309020205020404" pitchFamily="49" charset="0"/>
              </a:rPr>
              <a:t>model.fit</a:t>
            </a:r>
            <a:r>
              <a:rPr lang="en-US" sz="700" dirty="0">
                <a:solidFill>
                  <a:schemeClr val="tx1"/>
                </a:solidFill>
                <a:latin typeface="Courier New" panose="02070309020205020404" pitchFamily="49" charset="0"/>
              </a:rPr>
              <a:t>(</a:t>
            </a:r>
            <a:r>
              <a:rPr lang="en-US" sz="700" dirty="0" err="1">
                <a:solidFill>
                  <a:schemeClr val="tx1"/>
                </a:solidFill>
                <a:latin typeface="Courier New" panose="02070309020205020404" pitchFamily="49" charset="0"/>
              </a:rPr>
              <a:t>X_train</a:t>
            </a:r>
            <a:r>
              <a:rPr lang="en-US" sz="700" dirty="0">
                <a:solidFill>
                  <a:schemeClr val="tx1"/>
                </a:solidFill>
                <a:latin typeface="Courier New" panose="02070309020205020404" pitchFamily="49" charset="0"/>
              </a:rPr>
              <a:t>, </a:t>
            </a:r>
            <a:r>
              <a:rPr lang="en-US" sz="700" dirty="0" err="1">
                <a:solidFill>
                  <a:schemeClr val="tx1"/>
                </a:solidFill>
                <a:latin typeface="Courier New" panose="02070309020205020404" pitchFamily="49" charset="0"/>
              </a:rPr>
              <a:t>y_train</a:t>
            </a:r>
            <a:r>
              <a:rPr lang="en-US" sz="700" dirty="0">
                <a:solidFill>
                  <a:schemeClr val="tx1"/>
                </a:solidFill>
                <a:latin typeface="Courier New" panose="02070309020205020404" pitchFamily="49" charset="0"/>
              </a:rPr>
              <a:t>, </a:t>
            </a:r>
            <a:r>
              <a:rPr lang="en-US" sz="700" dirty="0" err="1">
                <a:solidFill>
                  <a:schemeClr val="tx1"/>
                </a:solidFill>
                <a:latin typeface="Courier New" panose="02070309020205020404" pitchFamily="49" charset="0"/>
              </a:rPr>
              <a:t>eval_metric</a:t>
            </a:r>
            <a:r>
              <a:rPr lang="en-US" sz="700" dirty="0">
                <a:solidFill>
                  <a:schemeClr val="tx1"/>
                </a:solidFill>
                <a:latin typeface="Courier New" panose="02070309020205020404" pitchFamily="49" charset="0"/>
              </a:rPr>
              <a:t>='</a:t>
            </a:r>
            <a:r>
              <a:rPr lang="en-US" sz="700" dirty="0" err="1">
                <a:solidFill>
                  <a:schemeClr val="tx1"/>
                </a:solidFill>
                <a:latin typeface="Courier New" panose="02070309020205020404" pitchFamily="49" charset="0"/>
              </a:rPr>
              <a:t>logloss</a:t>
            </a:r>
            <a:r>
              <a:rPr lang="en-US" sz="700" dirty="0">
                <a:solidFill>
                  <a:schemeClr val="tx1"/>
                </a:solidFill>
                <a:latin typeface="Courier New" panose="02070309020205020404" pitchFamily="49" charset="0"/>
              </a:rPr>
              <a:t>', </a:t>
            </a:r>
            <a:r>
              <a:rPr lang="en-US" sz="700" dirty="0" err="1">
                <a:solidFill>
                  <a:schemeClr val="tx1"/>
                </a:solidFill>
                <a:latin typeface="Courier New" panose="02070309020205020404" pitchFamily="49" charset="0"/>
              </a:rPr>
              <a:t>eval_set</a:t>
            </a:r>
            <a:r>
              <a:rPr lang="en-US" sz="700" dirty="0">
                <a:solidFill>
                  <a:schemeClr val="tx1"/>
                </a:solidFill>
                <a:latin typeface="Courier New" panose="02070309020205020404" pitchFamily="49" charset="0"/>
              </a:rPr>
              <a:t>=</a:t>
            </a:r>
            <a:r>
              <a:rPr lang="en-US" sz="700" dirty="0" err="1">
                <a:solidFill>
                  <a:schemeClr val="tx1"/>
                </a:solidFill>
                <a:latin typeface="Courier New" panose="02070309020205020404" pitchFamily="49" charset="0"/>
              </a:rPr>
              <a:t>evalset</a:t>
            </a:r>
            <a:r>
              <a:rPr lang="en-US" sz="700" dirty="0">
                <a:solidFill>
                  <a:schemeClr val="tx1"/>
                </a:solidFill>
                <a:latin typeface="Courier New" panose="02070309020205020404" pitchFamily="49" charset="0"/>
              </a:rPr>
              <a:t>, verbose=0)</a:t>
            </a:r>
          </a:p>
          <a:p>
            <a:pPr>
              <a:lnSpc>
                <a:spcPct val="100000"/>
              </a:lnSpc>
              <a:spcBef>
                <a:spcPts val="600"/>
              </a:spcBef>
            </a:pPr>
            <a:r>
              <a:rPr lang="en-US" sz="700" dirty="0">
                <a:solidFill>
                  <a:schemeClr val="tx1"/>
                </a:solidFill>
                <a:latin typeface="Courier New" panose="02070309020205020404" pitchFamily="49" charset="0"/>
              </a:rPr>
              <a:t># evaluate performance</a:t>
            </a:r>
          </a:p>
          <a:p>
            <a:pPr>
              <a:lnSpc>
                <a:spcPct val="100000"/>
              </a:lnSpc>
              <a:spcBef>
                <a:spcPts val="600"/>
              </a:spcBef>
            </a:pPr>
            <a:r>
              <a:rPr lang="en-US" sz="700" dirty="0" err="1">
                <a:solidFill>
                  <a:schemeClr val="tx1"/>
                </a:solidFill>
                <a:latin typeface="Courier New" panose="02070309020205020404" pitchFamily="49" charset="0"/>
              </a:rPr>
              <a:t>yhat</a:t>
            </a:r>
            <a:r>
              <a:rPr lang="en-US" sz="700" dirty="0">
                <a:solidFill>
                  <a:schemeClr val="tx1"/>
                </a:solidFill>
                <a:latin typeface="Courier New" panose="02070309020205020404" pitchFamily="49" charset="0"/>
              </a:rPr>
              <a:t> = </a:t>
            </a:r>
            <a:r>
              <a:rPr lang="en-US" sz="700" dirty="0" err="1">
                <a:solidFill>
                  <a:schemeClr val="tx1"/>
                </a:solidFill>
                <a:latin typeface="Courier New" panose="02070309020205020404" pitchFamily="49" charset="0"/>
              </a:rPr>
              <a:t>model.predict</a:t>
            </a:r>
            <a:r>
              <a:rPr lang="en-US" sz="700" dirty="0">
                <a:solidFill>
                  <a:schemeClr val="tx1"/>
                </a:solidFill>
                <a:latin typeface="Courier New" panose="02070309020205020404" pitchFamily="49" charset="0"/>
              </a:rPr>
              <a:t>(</a:t>
            </a:r>
            <a:r>
              <a:rPr lang="en-US" sz="700" dirty="0" err="1">
                <a:solidFill>
                  <a:schemeClr val="tx1"/>
                </a:solidFill>
                <a:latin typeface="Courier New" panose="02070309020205020404" pitchFamily="49" charset="0"/>
              </a:rPr>
              <a:t>X_test</a:t>
            </a:r>
            <a:r>
              <a:rPr lang="en-US" sz="700" dirty="0">
                <a:solidFill>
                  <a:schemeClr val="tx1"/>
                </a:solidFill>
                <a:latin typeface="Courier New" panose="02070309020205020404" pitchFamily="49" charset="0"/>
              </a:rPr>
              <a:t>)</a:t>
            </a:r>
          </a:p>
          <a:p>
            <a:pPr>
              <a:lnSpc>
                <a:spcPct val="100000"/>
              </a:lnSpc>
              <a:spcBef>
                <a:spcPts val="600"/>
              </a:spcBef>
            </a:pPr>
            <a:r>
              <a:rPr lang="en-US" sz="700" dirty="0">
                <a:solidFill>
                  <a:schemeClr val="tx1"/>
                </a:solidFill>
                <a:latin typeface="Courier New" panose="02070309020205020404" pitchFamily="49" charset="0"/>
              </a:rPr>
              <a:t>score = </a:t>
            </a:r>
            <a:r>
              <a:rPr lang="en-US" sz="700" dirty="0" err="1">
                <a:solidFill>
                  <a:schemeClr val="tx1"/>
                </a:solidFill>
                <a:latin typeface="Courier New" panose="02070309020205020404" pitchFamily="49" charset="0"/>
              </a:rPr>
              <a:t>accuracy_score</a:t>
            </a:r>
            <a:r>
              <a:rPr lang="en-US" sz="700" dirty="0">
                <a:solidFill>
                  <a:schemeClr val="tx1"/>
                </a:solidFill>
                <a:latin typeface="Courier New" panose="02070309020205020404" pitchFamily="49" charset="0"/>
              </a:rPr>
              <a:t>(</a:t>
            </a:r>
            <a:r>
              <a:rPr lang="en-US" sz="700" dirty="0" err="1">
                <a:solidFill>
                  <a:schemeClr val="tx1"/>
                </a:solidFill>
                <a:latin typeface="Courier New" panose="02070309020205020404" pitchFamily="49" charset="0"/>
              </a:rPr>
              <a:t>y_test</a:t>
            </a:r>
            <a:r>
              <a:rPr lang="en-US" sz="700" dirty="0">
                <a:solidFill>
                  <a:schemeClr val="tx1"/>
                </a:solidFill>
                <a:latin typeface="Courier New" panose="02070309020205020404" pitchFamily="49" charset="0"/>
              </a:rPr>
              <a:t>, </a:t>
            </a:r>
            <a:r>
              <a:rPr lang="en-US" sz="700" dirty="0" err="1">
                <a:solidFill>
                  <a:schemeClr val="tx1"/>
                </a:solidFill>
                <a:latin typeface="Courier New" panose="02070309020205020404" pitchFamily="49" charset="0"/>
              </a:rPr>
              <a:t>yhat</a:t>
            </a:r>
            <a:r>
              <a:rPr lang="en-US" sz="700" dirty="0">
                <a:solidFill>
                  <a:schemeClr val="tx1"/>
                </a:solidFill>
                <a:latin typeface="Courier New" panose="02070309020205020404" pitchFamily="49" charset="0"/>
              </a:rPr>
              <a:t>)</a:t>
            </a:r>
          </a:p>
          <a:p>
            <a:pPr>
              <a:lnSpc>
                <a:spcPct val="100000"/>
              </a:lnSpc>
              <a:spcBef>
                <a:spcPts val="600"/>
              </a:spcBef>
            </a:pPr>
            <a:r>
              <a:rPr lang="en-US" sz="700" dirty="0">
                <a:solidFill>
                  <a:schemeClr val="tx1"/>
                </a:solidFill>
                <a:latin typeface="Courier New" panose="02070309020205020404" pitchFamily="49" charset="0"/>
              </a:rPr>
              <a:t># retrieve performance metrics</a:t>
            </a:r>
          </a:p>
          <a:p>
            <a:pPr>
              <a:lnSpc>
                <a:spcPct val="100000"/>
              </a:lnSpc>
              <a:spcBef>
                <a:spcPts val="600"/>
              </a:spcBef>
            </a:pPr>
            <a:r>
              <a:rPr lang="en-US" sz="700" dirty="0">
                <a:solidFill>
                  <a:schemeClr val="tx1"/>
                </a:solidFill>
                <a:latin typeface="Courier New" panose="02070309020205020404" pitchFamily="49" charset="0"/>
              </a:rPr>
              <a:t>results = </a:t>
            </a:r>
            <a:r>
              <a:rPr lang="en-US" sz="700" dirty="0" err="1">
                <a:solidFill>
                  <a:schemeClr val="tx1"/>
                </a:solidFill>
                <a:latin typeface="Courier New" panose="02070309020205020404" pitchFamily="49" charset="0"/>
              </a:rPr>
              <a:t>model.evals_result</a:t>
            </a:r>
            <a:r>
              <a:rPr lang="en-US" sz="700" dirty="0">
                <a:solidFill>
                  <a:schemeClr val="tx1"/>
                </a:solidFill>
                <a:latin typeface="Courier New" panose="02070309020205020404" pitchFamily="49" charset="0"/>
              </a:rPr>
              <a:t>()</a:t>
            </a:r>
          </a:p>
          <a:p>
            <a:pPr>
              <a:lnSpc>
                <a:spcPct val="100000"/>
              </a:lnSpc>
              <a:spcBef>
                <a:spcPts val="600"/>
              </a:spcBef>
            </a:pPr>
            <a:r>
              <a:rPr lang="en-US" sz="700" dirty="0">
                <a:solidFill>
                  <a:schemeClr val="tx1"/>
                </a:solidFill>
                <a:latin typeface="Courier New" panose="02070309020205020404" pitchFamily="49" charset="0"/>
              </a:rPr>
              <a:t># plot learning curves</a:t>
            </a:r>
          </a:p>
          <a:p>
            <a:pPr>
              <a:lnSpc>
                <a:spcPct val="100000"/>
              </a:lnSpc>
              <a:spcBef>
                <a:spcPts val="600"/>
              </a:spcBef>
            </a:pPr>
            <a:r>
              <a:rPr lang="en-US" sz="700" dirty="0" err="1">
                <a:solidFill>
                  <a:schemeClr val="tx1"/>
                </a:solidFill>
                <a:latin typeface="Courier New" panose="02070309020205020404" pitchFamily="49" charset="0"/>
              </a:rPr>
              <a:t>pyplot.plot</a:t>
            </a:r>
            <a:r>
              <a:rPr lang="en-US" sz="700" dirty="0">
                <a:solidFill>
                  <a:schemeClr val="tx1"/>
                </a:solidFill>
                <a:latin typeface="Courier New" panose="02070309020205020404" pitchFamily="49" charset="0"/>
              </a:rPr>
              <a:t>(results['validation_0']['</a:t>
            </a:r>
            <a:r>
              <a:rPr lang="en-US" sz="700" dirty="0" err="1">
                <a:solidFill>
                  <a:schemeClr val="tx1"/>
                </a:solidFill>
                <a:latin typeface="Courier New" panose="02070309020205020404" pitchFamily="49" charset="0"/>
              </a:rPr>
              <a:t>logloss</a:t>
            </a:r>
            <a:r>
              <a:rPr lang="en-US" sz="700" dirty="0">
                <a:solidFill>
                  <a:schemeClr val="tx1"/>
                </a:solidFill>
                <a:latin typeface="Courier New" panose="02070309020205020404" pitchFamily="49" charset="0"/>
              </a:rPr>
              <a:t>'], label='train')</a:t>
            </a:r>
          </a:p>
          <a:p>
            <a:pPr>
              <a:lnSpc>
                <a:spcPct val="100000"/>
              </a:lnSpc>
              <a:spcBef>
                <a:spcPts val="600"/>
              </a:spcBef>
            </a:pPr>
            <a:r>
              <a:rPr lang="en-US" sz="700" dirty="0" err="1">
                <a:solidFill>
                  <a:schemeClr val="tx1"/>
                </a:solidFill>
                <a:latin typeface="Courier New" panose="02070309020205020404" pitchFamily="49" charset="0"/>
              </a:rPr>
              <a:t>pyplot.plot</a:t>
            </a:r>
            <a:r>
              <a:rPr lang="en-US" sz="700" dirty="0">
                <a:solidFill>
                  <a:schemeClr val="tx1"/>
                </a:solidFill>
                <a:latin typeface="Courier New" panose="02070309020205020404" pitchFamily="49" charset="0"/>
              </a:rPr>
              <a:t>(results['validation_1']['</a:t>
            </a:r>
            <a:r>
              <a:rPr lang="en-US" sz="700" dirty="0" err="1">
                <a:solidFill>
                  <a:schemeClr val="tx1"/>
                </a:solidFill>
                <a:latin typeface="Courier New" panose="02070309020205020404" pitchFamily="49" charset="0"/>
              </a:rPr>
              <a:t>logloss</a:t>
            </a:r>
            <a:r>
              <a:rPr lang="en-US" sz="700" dirty="0">
                <a:solidFill>
                  <a:schemeClr val="tx1"/>
                </a:solidFill>
                <a:latin typeface="Courier New" panose="02070309020205020404" pitchFamily="49" charset="0"/>
              </a:rPr>
              <a:t>'], label='test')</a:t>
            </a:r>
          </a:p>
          <a:p>
            <a:pPr>
              <a:lnSpc>
                <a:spcPct val="100000"/>
              </a:lnSpc>
              <a:spcBef>
                <a:spcPts val="600"/>
              </a:spcBef>
            </a:pPr>
            <a:r>
              <a:rPr lang="en-US" sz="700" dirty="0">
                <a:solidFill>
                  <a:schemeClr val="tx1"/>
                </a:solidFill>
                <a:latin typeface="Courier New" panose="02070309020205020404" pitchFamily="49" charset="0"/>
              </a:rPr>
              <a:t># show the legend</a:t>
            </a:r>
          </a:p>
          <a:p>
            <a:pPr>
              <a:lnSpc>
                <a:spcPct val="100000"/>
              </a:lnSpc>
              <a:spcBef>
                <a:spcPts val="600"/>
              </a:spcBef>
            </a:pPr>
            <a:r>
              <a:rPr lang="en-US" sz="700" dirty="0" err="1">
                <a:solidFill>
                  <a:schemeClr val="tx1"/>
                </a:solidFill>
                <a:latin typeface="Courier New" panose="02070309020205020404" pitchFamily="49" charset="0"/>
              </a:rPr>
              <a:t>pyplot.legend</a:t>
            </a:r>
            <a:r>
              <a:rPr lang="en-US" sz="700" dirty="0">
                <a:solidFill>
                  <a:schemeClr val="tx1"/>
                </a:solidFill>
                <a:latin typeface="Courier New" panose="02070309020205020404" pitchFamily="49" charset="0"/>
              </a:rPr>
              <a:t>()</a:t>
            </a:r>
          </a:p>
          <a:p>
            <a:pPr>
              <a:lnSpc>
                <a:spcPct val="100000"/>
              </a:lnSpc>
              <a:spcBef>
                <a:spcPts val="600"/>
              </a:spcBef>
            </a:pPr>
            <a:r>
              <a:rPr lang="en-US" sz="700" dirty="0">
                <a:solidFill>
                  <a:schemeClr val="tx1"/>
                </a:solidFill>
                <a:latin typeface="Courier New" panose="02070309020205020404" pitchFamily="49" charset="0"/>
              </a:rPr>
              <a:t># show the plot</a:t>
            </a:r>
          </a:p>
          <a:p>
            <a:pPr>
              <a:lnSpc>
                <a:spcPct val="100000"/>
              </a:lnSpc>
              <a:spcBef>
                <a:spcPts val="600"/>
              </a:spcBef>
            </a:pPr>
            <a:r>
              <a:rPr lang="en-US" sz="700" dirty="0" err="1">
                <a:solidFill>
                  <a:schemeClr val="tx1"/>
                </a:solidFill>
                <a:latin typeface="Courier New" panose="02070309020205020404" pitchFamily="49" charset="0"/>
              </a:rPr>
              <a:t>pyplot.show</a:t>
            </a:r>
            <a:r>
              <a:rPr lang="en-US" sz="700" dirty="0">
                <a:solidFill>
                  <a:schemeClr val="tx1"/>
                </a:solidFill>
                <a:latin typeface="Courier New" panose="02070309020205020404" pitchFamily="49" charset="0"/>
              </a:rPr>
              <a:t>()</a:t>
            </a:r>
          </a:p>
          <a:p>
            <a:pPr>
              <a:lnSpc>
                <a:spcPct val="100000"/>
              </a:lnSpc>
              <a:spcBef>
                <a:spcPts val="600"/>
              </a:spcBef>
            </a:pPr>
            <a:r>
              <a:rPr lang="en-US" sz="700" dirty="0">
                <a:solidFill>
                  <a:schemeClr val="tx1"/>
                </a:solidFill>
                <a:latin typeface="Courier New" panose="02070309020205020404" pitchFamily="49" charset="0"/>
              </a:rPr>
              <a:t>print("Accuracy: %.2f%%" % (score * 100.0))</a:t>
            </a:r>
          </a:p>
        </p:txBody>
      </p:sp>
      <p:sp>
        <p:nvSpPr>
          <p:cNvPr id="5" name="Content Placeholder 2">
            <a:extLst>
              <a:ext uri="{FF2B5EF4-FFF2-40B4-BE49-F238E27FC236}">
                <a16:creationId xmlns:a16="http://schemas.microsoft.com/office/drawing/2014/main" id="{654A39C2-854E-9EB3-F4D5-292883592108}"/>
              </a:ext>
            </a:extLst>
          </p:cNvPr>
          <p:cNvSpPr txBox="1">
            <a:spLocks/>
          </p:cNvSpPr>
          <p:nvPr/>
        </p:nvSpPr>
        <p:spPr>
          <a:xfrm>
            <a:off x="4112015" y="5337872"/>
            <a:ext cx="7051285" cy="1192324"/>
          </a:xfrm>
          <a:prstGeom prst="rect">
            <a:avLst/>
          </a:prstGeom>
          <a:ln>
            <a:solidFill>
              <a:schemeClr val="tx1"/>
            </a:solidFill>
          </a:ln>
        </p:spPr>
        <p:txBody>
          <a:bodyPr vert="horz" lIns="91440" tIns="45720" rIns="91440" bIns="45720" rtlCol="0">
            <a:noAutofit/>
          </a:bodyPr>
          <a:lstStyle>
            <a:lvl1pPr marL="0" indent="0" algn="l" defTabSz="914400" rtl="0" eaLnBrk="1" latinLnBrk="0" hangingPunct="1">
              <a:lnSpc>
                <a:spcPct val="110000"/>
              </a:lnSpc>
              <a:spcBef>
                <a:spcPts val="1000"/>
              </a:spcBef>
              <a:buFontTx/>
              <a:buNone/>
              <a:defRPr sz="2000" kern="1200">
                <a:solidFill>
                  <a:schemeClr val="tx2"/>
                </a:solidFill>
                <a:latin typeface="+mn-lt"/>
                <a:ea typeface="+mn-ea"/>
                <a:cs typeface="+mn-cs"/>
              </a:defRPr>
            </a:lvl1pPr>
            <a:lvl2pPr marL="274320" indent="-228600" algn="l" defTabSz="914400" rtl="0" eaLnBrk="1" latinLnBrk="0" hangingPunct="1">
              <a:lnSpc>
                <a:spcPct val="110000"/>
              </a:lnSpc>
              <a:spcBef>
                <a:spcPts val="500"/>
              </a:spcBef>
              <a:buSzPct val="85000"/>
              <a:buFont typeface="Arial" panose="020B0604020202020204" pitchFamily="34" charset="0"/>
              <a:buChar char="•"/>
              <a:defRPr sz="1800" kern="1200">
                <a:solidFill>
                  <a:schemeClr val="tx2"/>
                </a:solidFill>
                <a:latin typeface="+mn-lt"/>
                <a:ea typeface="+mn-ea"/>
                <a:cs typeface="+mn-cs"/>
              </a:defRPr>
            </a:lvl2pPr>
            <a:lvl3pPr marL="274320" indent="0" algn="l" defTabSz="914400" rtl="0" eaLnBrk="1" latinLnBrk="0" hangingPunct="1">
              <a:lnSpc>
                <a:spcPct val="110000"/>
              </a:lnSpc>
              <a:spcBef>
                <a:spcPts val="500"/>
              </a:spcBef>
              <a:buFontTx/>
              <a:buNone/>
              <a:defRPr sz="1600" kern="1200">
                <a:solidFill>
                  <a:schemeClr val="tx2"/>
                </a:solidFill>
                <a:latin typeface="+mn-lt"/>
                <a:ea typeface="+mn-ea"/>
                <a:cs typeface="+mn-cs"/>
              </a:defRPr>
            </a:lvl3pPr>
            <a:lvl4pPr marL="548640" indent="-228600" algn="l" defTabSz="914400" rtl="0" eaLnBrk="1" latinLnBrk="0" hangingPunct="1">
              <a:lnSpc>
                <a:spcPct val="110000"/>
              </a:lnSpc>
              <a:spcBef>
                <a:spcPts val="500"/>
              </a:spcBef>
              <a:buFont typeface="Arial" panose="020B0604020202020204" pitchFamily="34" charset="0"/>
              <a:buChar char="•"/>
              <a:defRPr sz="1400" kern="1200">
                <a:solidFill>
                  <a:schemeClr val="tx2"/>
                </a:solidFill>
                <a:latin typeface="+mn-lt"/>
                <a:ea typeface="+mn-ea"/>
                <a:cs typeface="+mn-cs"/>
              </a:defRPr>
            </a:lvl4pPr>
            <a:lvl5pPr marL="548640" indent="0" algn="l" defTabSz="914400" rtl="0" eaLnBrk="1" latinLnBrk="0" hangingPunct="1">
              <a:lnSpc>
                <a:spcPct val="110000"/>
              </a:lnSpc>
              <a:spcBef>
                <a:spcPts val="500"/>
              </a:spcBef>
              <a:buFontTx/>
              <a:buNone/>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sz="900" dirty="0">
                <a:solidFill>
                  <a:schemeClr val="tx1"/>
                </a:solidFill>
                <a:latin typeface="Courier New" panose="02070309020205020404" pitchFamily="49" charset="0"/>
              </a:rPr>
              <a:t>We see an increase in accuracy in this case to 85.09%.</a:t>
            </a:r>
          </a:p>
        </p:txBody>
      </p:sp>
      <p:pic>
        <p:nvPicPr>
          <p:cNvPr id="5122" name="Picture 2">
            <a:extLst>
              <a:ext uri="{FF2B5EF4-FFF2-40B4-BE49-F238E27FC236}">
                <a16:creationId xmlns:a16="http://schemas.microsoft.com/office/drawing/2014/main" id="{679F6E7E-76CE-DA1A-0330-DF353FCAF9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12015" y="1369165"/>
            <a:ext cx="5295900" cy="3933825"/>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2">
            <a:extLst>
              <a:ext uri="{FF2B5EF4-FFF2-40B4-BE49-F238E27FC236}">
                <a16:creationId xmlns:a16="http://schemas.microsoft.com/office/drawing/2014/main" id="{30B51CC3-7F19-C978-5870-D8DEB6E8AE7F}"/>
              </a:ext>
            </a:extLst>
          </p:cNvPr>
          <p:cNvSpPr txBox="1">
            <a:spLocks/>
          </p:cNvSpPr>
          <p:nvPr/>
        </p:nvSpPr>
        <p:spPr>
          <a:xfrm>
            <a:off x="9791700" y="1446361"/>
            <a:ext cx="1371600" cy="301925"/>
          </a:xfrm>
          <a:prstGeom prst="rect">
            <a:avLst/>
          </a:prstGeom>
          <a:ln>
            <a:solidFill>
              <a:schemeClr val="tx1"/>
            </a:solidFill>
          </a:ln>
        </p:spPr>
        <p:txBody>
          <a:bodyPr vert="horz" lIns="91440" tIns="45720" rIns="91440" bIns="45720" rtlCol="0">
            <a:noAutofit/>
          </a:bodyPr>
          <a:lstStyle>
            <a:lvl1pPr marL="0" indent="0" algn="l" defTabSz="914400" rtl="0" eaLnBrk="1" latinLnBrk="0" hangingPunct="1">
              <a:lnSpc>
                <a:spcPct val="110000"/>
              </a:lnSpc>
              <a:spcBef>
                <a:spcPts val="1000"/>
              </a:spcBef>
              <a:buFontTx/>
              <a:buNone/>
              <a:defRPr sz="2000" kern="1200">
                <a:solidFill>
                  <a:schemeClr val="tx2"/>
                </a:solidFill>
                <a:latin typeface="+mn-lt"/>
                <a:ea typeface="+mn-ea"/>
                <a:cs typeface="+mn-cs"/>
              </a:defRPr>
            </a:lvl1pPr>
            <a:lvl2pPr marL="274320" indent="-228600" algn="l" defTabSz="914400" rtl="0" eaLnBrk="1" latinLnBrk="0" hangingPunct="1">
              <a:lnSpc>
                <a:spcPct val="110000"/>
              </a:lnSpc>
              <a:spcBef>
                <a:spcPts val="500"/>
              </a:spcBef>
              <a:buSzPct val="85000"/>
              <a:buFont typeface="Arial" panose="020B0604020202020204" pitchFamily="34" charset="0"/>
              <a:buChar char="•"/>
              <a:defRPr sz="1800" kern="1200">
                <a:solidFill>
                  <a:schemeClr val="tx2"/>
                </a:solidFill>
                <a:latin typeface="+mn-lt"/>
                <a:ea typeface="+mn-ea"/>
                <a:cs typeface="+mn-cs"/>
              </a:defRPr>
            </a:lvl2pPr>
            <a:lvl3pPr marL="274320" indent="0" algn="l" defTabSz="914400" rtl="0" eaLnBrk="1" latinLnBrk="0" hangingPunct="1">
              <a:lnSpc>
                <a:spcPct val="110000"/>
              </a:lnSpc>
              <a:spcBef>
                <a:spcPts val="500"/>
              </a:spcBef>
              <a:buFontTx/>
              <a:buNone/>
              <a:defRPr sz="1600" kern="1200">
                <a:solidFill>
                  <a:schemeClr val="tx2"/>
                </a:solidFill>
                <a:latin typeface="+mn-lt"/>
                <a:ea typeface="+mn-ea"/>
                <a:cs typeface="+mn-cs"/>
              </a:defRPr>
            </a:lvl3pPr>
            <a:lvl4pPr marL="548640" indent="-228600" algn="l" defTabSz="914400" rtl="0" eaLnBrk="1" latinLnBrk="0" hangingPunct="1">
              <a:lnSpc>
                <a:spcPct val="110000"/>
              </a:lnSpc>
              <a:spcBef>
                <a:spcPts val="500"/>
              </a:spcBef>
              <a:buFont typeface="Arial" panose="020B0604020202020204" pitchFamily="34" charset="0"/>
              <a:buChar char="•"/>
              <a:defRPr sz="1400" kern="1200">
                <a:solidFill>
                  <a:schemeClr val="tx2"/>
                </a:solidFill>
                <a:latin typeface="+mn-lt"/>
                <a:ea typeface="+mn-ea"/>
                <a:cs typeface="+mn-cs"/>
              </a:defRPr>
            </a:lvl4pPr>
            <a:lvl5pPr marL="548640" indent="0" algn="l" defTabSz="914400" rtl="0" eaLnBrk="1" latinLnBrk="0" hangingPunct="1">
              <a:lnSpc>
                <a:spcPct val="110000"/>
              </a:lnSpc>
              <a:spcBef>
                <a:spcPts val="500"/>
              </a:spcBef>
              <a:buFontTx/>
              <a:buNone/>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sz="900" dirty="0">
                <a:solidFill>
                  <a:schemeClr val="tx1"/>
                </a:solidFill>
                <a:latin typeface="Courier New" panose="02070309020205020404" pitchFamily="49" charset="0"/>
              </a:rPr>
              <a:t>Accuracy: 85.09%</a:t>
            </a:r>
          </a:p>
        </p:txBody>
      </p:sp>
    </p:spTree>
    <p:extLst>
      <p:ext uri="{BB962C8B-B14F-4D97-AF65-F5344CB8AC3E}">
        <p14:creationId xmlns:p14="http://schemas.microsoft.com/office/powerpoint/2010/main" val="36337032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F501A-DF9F-C840-45C8-6DE2B6B911CB}"/>
              </a:ext>
            </a:extLst>
          </p:cNvPr>
          <p:cNvSpPr>
            <a:spLocks noGrp="1"/>
          </p:cNvSpPr>
          <p:nvPr>
            <p:ph type="title"/>
          </p:nvPr>
        </p:nvSpPr>
        <p:spPr>
          <a:xfrm>
            <a:off x="373092" y="327803"/>
            <a:ext cx="10134600" cy="537272"/>
          </a:xfrm>
        </p:spPr>
        <p:txBody>
          <a:bodyPr>
            <a:normAutofit fontScale="90000"/>
          </a:bodyPr>
          <a:lstStyle/>
          <a:p>
            <a:r>
              <a:rPr lang="en-US" dirty="0"/>
              <a:t>Sepsis 30-day mortality prediction using </a:t>
            </a:r>
            <a:r>
              <a:rPr lang="en-US" dirty="0" err="1"/>
              <a:t>XGBoost</a:t>
            </a:r>
            <a:endParaRPr lang="en-US" dirty="0"/>
          </a:p>
        </p:txBody>
      </p:sp>
      <p:sp>
        <p:nvSpPr>
          <p:cNvPr id="3" name="Content Placeholder 2">
            <a:extLst>
              <a:ext uri="{FF2B5EF4-FFF2-40B4-BE49-F238E27FC236}">
                <a16:creationId xmlns:a16="http://schemas.microsoft.com/office/drawing/2014/main" id="{39134D03-F431-7223-EBD0-BB6999C87ADB}"/>
              </a:ext>
            </a:extLst>
          </p:cNvPr>
          <p:cNvSpPr>
            <a:spLocks noGrp="1"/>
          </p:cNvSpPr>
          <p:nvPr>
            <p:ph idx="1"/>
          </p:nvPr>
        </p:nvSpPr>
        <p:spPr>
          <a:xfrm>
            <a:off x="373092" y="966158"/>
            <a:ext cx="10790208" cy="301925"/>
          </a:xfrm>
          <a:ln>
            <a:solidFill>
              <a:schemeClr val="tx1"/>
            </a:solidFill>
          </a:ln>
        </p:spPr>
        <p:txBody>
          <a:bodyPr>
            <a:noAutofit/>
          </a:bodyPr>
          <a:lstStyle/>
          <a:p>
            <a:pPr>
              <a:lnSpc>
                <a:spcPct val="100000"/>
              </a:lnSpc>
            </a:pPr>
            <a:r>
              <a:rPr lang="en-US" sz="900" dirty="0">
                <a:solidFill>
                  <a:schemeClr val="tx1"/>
                </a:solidFill>
                <a:latin typeface="Courier New" panose="02070309020205020404" pitchFamily="49" charset="0"/>
              </a:rPr>
              <a:t>Tuning the </a:t>
            </a:r>
            <a:r>
              <a:rPr lang="en-US" sz="900" dirty="0" err="1">
                <a:solidFill>
                  <a:schemeClr val="tx1"/>
                </a:solidFill>
                <a:latin typeface="Courier New" panose="02070309020205020404" pitchFamily="49" charset="0"/>
              </a:rPr>
              <a:t>XGBoost</a:t>
            </a:r>
            <a:r>
              <a:rPr lang="en-US" sz="900" dirty="0">
                <a:solidFill>
                  <a:schemeClr val="tx1"/>
                </a:solidFill>
                <a:latin typeface="Courier New" panose="02070309020205020404" pitchFamily="49" charset="0"/>
              </a:rPr>
              <a:t> model using learning curves: Feature Selection (analyzing features from the dataset have the greatest importance to the model efficacy)</a:t>
            </a:r>
          </a:p>
          <a:p>
            <a:pPr>
              <a:lnSpc>
                <a:spcPct val="100000"/>
              </a:lnSpc>
            </a:pPr>
            <a:endParaRPr lang="en-US" sz="900" dirty="0">
              <a:solidFill>
                <a:schemeClr val="tx1"/>
              </a:solidFill>
              <a:latin typeface="Courier New" panose="02070309020205020404" pitchFamily="49" charset="0"/>
            </a:endParaRPr>
          </a:p>
        </p:txBody>
      </p:sp>
      <p:sp>
        <p:nvSpPr>
          <p:cNvPr id="4" name="Content Placeholder 2">
            <a:extLst>
              <a:ext uri="{FF2B5EF4-FFF2-40B4-BE49-F238E27FC236}">
                <a16:creationId xmlns:a16="http://schemas.microsoft.com/office/drawing/2014/main" id="{B3F83092-7137-0FDF-530B-3128E3196732}"/>
              </a:ext>
            </a:extLst>
          </p:cNvPr>
          <p:cNvSpPr txBox="1">
            <a:spLocks/>
          </p:cNvSpPr>
          <p:nvPr/>
        </p:nvSpPr>
        <p:spPr>
          <a:xfrm>
            <a:off x="373092" y="1369165"/>
            <a:ext cx="3595059" cy="1287771"/>
          </a:xfrm>
          <a:prstGeom prst="rect">
            <a:avLst/>
          </a:prstGeom>
          <a:ln>
            <a:solidFill>
              <a:schemeClr val="tx1"/>
            </a:solidFill>
          </a:ln>
        </p:spPr>
        <p:txBody>
          <a:bodyPr vert="horz" lIns="91440" tIns="45720" rIns="91440" bIns="45720" rtlCol="0">
            <a:noAutofit/>
          </a:bodyPr>
          <a:lstStyle>
            <a:lvl1pPr marL="0" indent="0" algn="l" defTabSz="914400" rtl="0" eaLnBrk="1" latinLnBrk="0" hangingPunct="1">
              <a:lnSpc>
                <a:spcPct val="110000"/>
              </a:lnSpc>
              <a:spcBef>
                <a:spcPts val="1000"/>
              </a:spcBef>
              <a:buFontTx/>
              <a:buNone/>
              <a:defRPr sz="2000" kern="1200">
                <a:solidFill>
                  <a:schemeClr val="tx2"/>
                </a:solidFill>
                <a:latin typeface="+mn-lt"/>
                <a:ea typeface="+mn-ea"/>
                <a:cs typeface="+mn-cs"/>
              </a:defRPr>
            </a:lvl1pPr>
            <a:lvl2pPr marL="274320" indent="-228600" algn="l" defTabSz="914400" rtl="0" eaLnBrk="1" latinLnBrk="0" hangingPunct="1">
              <a:lnSpc>
                <a:spcPct val="110000"/>
              </a:lnSpc>
              <a:spcBef>
                <a:spcPts val="500"/>
              </a:spcBef>
              <a:buSzPct val="85000"/>
              <a:buFont typeface="Arial" panose="020B0604020202020204" pitchFamily="34" charset="0"/>
              <a:buChar char="•"/>
              <a:defRPr sz="1800" kern="1200">
                <a:solidFill>
                  <a:schemeClr val="tx2"/>
                </a:solidFill>
                <a:latin typeface="+mn-lt"/>
                <a:ea typeface="+mn-ea"/>
                <a:cs typeface="+mn-cs"/>
              </a:defRPr>
            </a:lvl2pPr>
            <a:lvl3pPr marL="274320" indent="0" algn="l" defTabSz="914400" rtl="0" eaLnBrk="1" latinLnBrk="0" hangingPunct="1">
              <a:lnSpc>
                <a:spcPct val="110000"/>
              </a:lnSpc>
              <a:spcBef>
                <a:spcPts val="500"/>
              </a:spcBef>
              <a:buFontTx/>
              <a:buNone/>
              <a:defRPr sz="1600" kern="1200">
                <a:solidFill>
                  <a:schemeClr val="tx2"/>
                </a:solidFill>
                <a:latin typeface="+mn-lt"/>
                <a:ea typeface="+mn-ea"/>
                <a:cs typeface="+mn-cs"/>
              </a:defRPr>
            </a:lvl3pPr>
            <a:lvl4pPr marL="548640" indent="-228600" algn="l" defTabSz="914400" rtl="0" eaLnBrk="1" latinLnBrk="0" hangingPunct="1">
              <a:lnSpc>
                <a:spcPct val="110000"/>
              </a:lnSpc>
              <a:spcBef>
                <a:spcPts val="500"/>
              </a:spcBef>
              <a:buFont typeface="Arial" panose="020B0604020202020204" pitchFamily="34" charset="0"/>
              <a:buChar char="•"/>
              <a:defRPr sz="1400" kern="1200">
                <a:solidFill>
                  <a:schemeClr val="tx2"/>
                </a:solidFill>
                <a:latin typeface="+mn-lt"/>
                <a:ea typeface="+mn-ea"/>
                <a:cs typeface="+mn-cs"/>
              </a:defRPr>
            </a:lvl4pPr>
            <a:lvl5pPr marL="548640" indent="0" algn="l" defTabSz="914400" rtl="0" eaLnBrk="1" latinLnBrk="0" hangingPunct="1">
              <a:lnSpc>
                <a:spcPct val="110000"/>
              </a:lnSpc>
              <a:spcBef>
                <a:spcPts val="500"/>
              </a:spcBef>
              <a:buFontTx/>
              <a:buNone/>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600"/>
              </a:spcBef>
            </a:pPr>
            <a:r>
              <a:rPr lang="en-US" sz="700" dirty="0">
                <a:solidFill>
                  <a:schemeClr val="tx1"/>
                </a:solidFill>
                <a:latin typeface="Courier New" panose="02070309020205020404" pitchFamily="49" charset="0"/>
              </a:rPr>
              <a:t>#Feature selection</a:t>
            </a:r>
          </a:p>
          <a:p>
            <a:pPr>
              <a:lnSpc>
                <a:spcPct val="100000"/>
              </a:lnSpc>
              <a:spcBef>
                <a:spcPts val="600"/>
              </a:spcBef>
            </a:pPr>
            <a:r>
              <a:rPr lang="en-US" sz="700" dirty="0">
                <a:solidFill>
                  <a:schemeClr val="tx1"/>
                </a:solidFill>
                <a:latin typeface="Courier New" panose="02070309020205020404" pitchFamily="49" charset="0"/>
              </a:rPr>
              <a:t>from </a:t>
            </a:r>
            <a:r>
              <a:rPr lang="en-US" sz="700" dirty="0" err="1">
                <a:solidFill>
                  <a:schemeClr val="tx1"/>
                </a:solidFill>
                <a:latin typeface="Courier New" panose="02070309020205020404" pitchFamily="49" charset="0"/>
              </a:rPr>
              <a:t>sklearn.inspection</a:t>
            </a:r>
            <a:r>
              <a:rPr lang="en-US" sz="700" dirty="0">
                <a:solidFill>
                  <a:schemeClr val="tx1"/>
                </a:solidFill>
                <a:latin typeface="Courier New" panose="02070309020205020404" pitchFamily="49" charset="0"/>
              </a:rPr>
              <a:t> import </a:t>
            </a:r>
            <a:r>
              <a:rPr lang="en-US" sz="700" dirty="0" err="1">
                <a:solidFill>
                  <a:schemeClr val="tx1"/>
                </a:solidFill>
                <a:latin typeface="Courier New" panose="02070309020205020404" pitchFamily="49" charset="0"/>
              </a:rPr>
              <a:t>permutation_importance</a:t>
            </a:r>
            <a:endParaRPr lang="en-US" sz="700" dirty="0">
              <a:solidFill>
                <a:schemeClr val="tx1"/>
              </a:solidFill>
              <a:latin typeface="Courier New" panose="02070309020205020404" pitchFamily="49" charset="0"/>
            </a:endParaRPr>
          </a:p>
          <a:p>
            <a:pPr>
              <a:lnSpc>
                <a:spcPct val="100000"/>
              </a:lnSpc>
              <a:spcBef>
                <a:spcPts val="600"/>
              </a:spcBef>
            </a:pPr>
            <a:r>
              <a:rPr lang="en-US" sz="700" dirty="0" err="1">
                <a:solidFill>
                  <a:schemeClr val="tx1"/>
                </a:solidFill>
                <a:latin typeface="Courier New" panose="02070309020205020404" pitchFamily="49" charset="0"/>
              </a:rPr>
              <a:t>perm_importance</a:t>
            </a:r>
            <a:r>
              <a:rPr lang="en-US" sz="700" dirty="0">
                <a:solidFill>
                  <a:schemeClr val="tx1"/>
                </a:solidFill>
                <a:latin typeface="Courier New" panose="02070309020205020404" pitchFamily="49" charset="0"/>
              </a:rPr>
              <a:t> = </a:t>
            </a:r>
            <a:r>
              <a:rPr lang="en-US" sz="700" dirty="0" err="1">
                <a:solidFill>
                  <a:schemeClr val="tx1"/>
                </a:solidFill>
                <a:latin typeface="Courier New" panose="02070309020205020404" pitchFamily="49" charset="0"/>
              </a:rPr>
              <a:t>permutation_importance</a:t>
            </a:r>
            <a:r>
              <a:rPr lang="en-US" sz="700" dirty="0">
                <a:solidFill>
                  <a:schemeClr val="tx1"/>
                </a:solidFill>
                <a:latin typeface="Courier New" panose="02070309020205020404" pitchFamily="49" charset="0"/>
              </a:rPr>
              <a:t>(model, </a:t>
            </a:r>
            <a:r>
              <a:rPr lang="en-US" sz="700" dirty="0" err="1">
                <a:solidFill>
                  <a:schemeClr val="tx1"/>
                </a:solidFill>
                <a:latin typeface="Courier New" panose="02070309020205020404" pitchFamily="49" charset="0"/>
              </a:rPr>
              <a:t>X_test</a:t>
            </a:r>
            <a:r>
              <a:rPr lang="en-US" sz="700" dirty="0">
                <a:solidFill>
                  <a:schemeClr val="tx1"/>
                </a:solidFill>
                <a:latin typeface="Courier New" panose="02070309020205020404" pitchFamily="49" charset="0"/>
              </a:rPr>
              <a:t>, </a:t>
            </a:r>
            <a:r>
              <a:rPr lang="en-US" sz="700" dirty="0" err="1">
                <a:solidFill>
                  <a:schemeClr val="tx1"/>
                </a:solidFill>
                <a:latin typeface="Courier New" panose="02070309020205020404" pitchFamily="49" charset="0"/>
              </a:rPr>
              <a:t>y_test</a:t>
            </a:r>
            <a:r>
              <a:rPr lang="en-US" sz="700" dirty="0">
                <a:solidFill>
                  <a:schemeClr val="tx1"/>
                </a:solidFill>
                <a:latin typeface="Courier New" panose="02070309020205020404" pitchFamily="49" charset="0"/>
              </a:rPr>
              <a:t>)</a:t>
            </a:r>
          </a:p>
          <a:p>
            <a:pPr>
              <a:lnSpc>
                <a:spcPct val="100000"/>
              </a:lnSpc>
              <a:spcBef>
                <a:spcPts val="600"/>
              </a:spcBef>
            </a:pPr>
            <a:r>
              <a:rPr lang="en-US" sz="700" dirty="0" err="1">
                <a:solidFill>
                  <a:schemeClr val="tx1"/>
                </a:solidFill>
                <a:latin typeface="Courier New" panose="02070309020205020404" pitchFamily="49" charset="0"/>
              </a:rPr>
              <a:t>sorted_idx</a:t>
            </a:r>
            <a:r>
              <a:rPr lang="en-US" sz="700" dirty="0">
                <a:solidFill>
                  <a:schemeClr val="tx1"/>
                </a:solidFill>
                <a:latin typeface="Courier New" panose="02070309020205020404" pitchFamily="49" charset="0"/>
              </a:rPr>
              <a:t> = </a:t>
            </a:r>
            <a:r>
              <a:rPr lang="en-US" sz="700" dirty="0" err="1">
                <a:solidFill>
                  <a:schemeClr val="tx1"/>
                </a:solidFill>
                <a:latin typeface="Courier New" panose="02070309020205020404" pitchFamily="49" charset="0"/>
              </a:rPr>
              <a:t>perm_importance.importances_mean.argsort</a:t>
            </a:r>
            <a:r>
              <a:rPr lang="en-US" sz="700" dirty="0">
                <a:solidFill>
                  <a:schemeClr val="tx1"/>
                </a:solidFill>
                <a:latin typeface="Courier New" panose="02070309020205020404" pitchFamily="49" charset="0"/>
              </a:rPr>
              <a:t>()</a:t>
            </a:r>
          </a:p>
          <a:p>
            <a:pPr>
              <a:lnSpc>
                <a:spcPct val="100000"/>
              </a:lnSpc>
              <a:spcBef>
                <a:spcPts val="600"/>
              </a:spcBef>
            </a:pPr>
            <a:r>
              <a:rPr lang="en-US" sz="700" dirty="0" err="1">
                <a:solidFill>
                  <a:schemeClr val="tx1"/>
                </a:solidFill>
                <a:latin typeface="Courier New" panose="02070309020205020404" pitchFamily="49" charset="0"/>
              </a:rPr>
              <a:t>plt.bar</a:t>
            </a:r>
            <a:r>
              <a:rPr lang="en-US" sz="700" dirty="0">
                <a:solidFill>
                  <a:schemeClr val="tx1"/>
                </a:solidFill>
                <a:latin typeface="Courier New" panose="02070309020205020404" pitchFamily="49" charset="0"/>
              </a:rPr>
              <a:t>(</a:t>
            </a:r>
            <a:r>
              <a:rPr lang="en-US" sz="700" dirty="0" err="1">
                <a:solidFill>
                  <a:schemeClr val="tx1"/>
                </a:solidFill>
                <a:latin typeface="Courier New" panose="02070309020205020404" pitchFamily="49" charset="0"/>
              </a:rPr>
              <a:t>X.columns</a:t>
            </a:r>
            <a:r>
              <a:rPr lang="en-US" sz="700" dirty="0">
                <a:solidFill>
                  <a:schemeClr val="tx1"/>
                </a:solidFill>
                <a:latin typeface="Courier New" panose="02070309020205020404" pitchFamily="49" charset="0"/>
              </a:rPr>
              <a:t>[</a:t>
            </a:r>
            <a:r>
              <a:rPr lang="en-US" sz="700" dirty="0" err="1">
                <a:solidFill>
                  <a:schemeClr val="tx1"/>
                </a:solidFill>
                <a:latin typeface="Courier New" panose="02070309020205020404" pitchFamily="49" charset="0"/>
              </a:rPr>
              <a:t>sorted_idx</a:t>
            </a:r>
            <a:r>
              <a:rPr lang="en-US" sz="700" dirty="0">
                <a:solidFill>
                  <a:schemeClr val="tx1"/>
                </a:solidFill>
                <a:latin typeface="Courier New" panose="02070309020205020404" pitchFamily="49" charset="0"/>
              </a:rPr>
              <a:t>], </a:t>
            </a:r>
            <a:r>
              <a:rPr lang="en-US" sz="700" dirty="0" err="1">
                <a:solidFill>
                  <a:schemeClr val="tx1"/>
                </a:solidFill>
                <a:latin typeface="Courier New" panose="02070309020205020404" pitchFamily="49" charset="0"/>
              </a:rPr>
              <a:t>perm_importance.importances_mean</a:t>
            </a:r>
            <a:r>
              <a:rPr lang="en-US" sz="700" dirty="0">
                <a:solidFill>
                  <a:schemeClr val="tx1"/>
                </a:solidFill>
                <a:latin typeface="Courier New" panose="02070309020205020404" pitchFamily="49" charset="0"/>
              </a:rPr>
              <a:t>[</a:t>
            </a:r>
            <a:r>
              <a:rPr lang="en-US" sz="700" dirty="0" err="1">
                <a:solidFill>
                  <a:schemeClr val="tx1"/>
                </a:solidFill>
                <a:latin typeface="Courier New" panose="02070309020205020404" pitchFamily="49" charset="0"/>
              </a:rPr>
              <a:t>sorted_idx</a:t>
            </a:r>
            <a:r>
              <a:rPr lang="en-US" sz="700" dirty="0">
                <a:solidFill>
                  <a:schemeClr val="tx1"/>
                </a:solidFill>
                <a:latin typeface="Courier New" panose="02070309020205020404" pitchFamily="49" charset="0"/>
              </a:rPr>
              <a:t>])</a:t>
            </a:r>
          </a:p>
          <a:p>
            <a:pPr>
              <a:lnSpc>
                <a:spcPct val="100000"/>
              </a:lnSpc>
              <a:spcBef>
                <a:spcPts val="600"/>
              </a:spcBef>
            </a:pPr>
            <a:r>
              <a:rPr lang="en-US" sz="700" dirty="0" err="1">
                <a:solidFill>
                  <a:schemeClr val="tx1"/>
                </a:solidFill>
                <a:latin typeface="Courier New" panose="02070309020205020404" pitchFamily="49" charset="0"/>
              </a:rPr>
              <a:t>plt.xlabel</a:t>
            </a:r>
            <a:r>
              <a:rPr lang="en-US" sz="700" dirty="0">
                <a:solidFill>
                  <a:schemeClr val="tx1"/>
                </a:solidFill>
                <a:latin typeface="Courier New" panose="02070309020205020404" pitchFamily="49" charset="0"/>
              </a:rPr>
              <a:t>("Permutation Importance")</a:t>
            </a:r>
          </a:p>
        </p:txBody>
      </p:sp>
      <p:sp>
        <p:nvSpPr>
          <p:cNvPr id="5" name="Content Placeholder 2">
            <a:extLst>
              <a:ext uri="{FF2B5EF4-FFF2-40B4-BE49-F238E27FC236}">
                <a16:creationId xmlns:a16="http://schemas.microsoft.com/office/drawing/2014/main" id="{654A39C2-854E-9EB3-F4D5-292883592108}"/>
              </a:ext>
            </a:extLst>
          </p:cNvPr>
          <p:cNvSpPr txBox="1">
            <a:spLocks/>
          </p:cNvSpPr>
          <p:nvPr/>
        </p:nvSpPr>
        <p:spPr>
          <a:xfrm>
            <a:off x="371476" y="5488834"/>
            <a:ext cx="3591912" cy="1041361"/>
          </a:xfrm>
          <a:prstGeom prst="rect">
            <a:avLst/>
          </a:prstGeom>
          <a:ln>
            <a:solidFill>
              <a:schemeClr val="tx1"/>
            </a:solidFill>
          </a:ln>
        </p:spPr>
        <p:txBody>
          <a:bodyPr vert="horz" lIns="91440" tIns="45720" rIns="91440" bIns="45720" rtlCol="0">
            <a:noAutofit/>
          </a:bodyPr>
          <a:lstStyle>
            <a:lvl1pPr marL="0" indent="0" algn="l" defTabSz="914400" rtl="0" eaLnBrk="1" latinLnBrk="0" hangingPunct="1">
              <a:lnSpc>
                <a:spcPct val="110000"/>
              </a:lnSpc>
              <a:spcBef>
                <a:spcPts val="1000"/>
              </a:spcBef>
              <a:buFontTx/>
              <a:buNone/>
              <a:defRPr sz="2000" kern="1200">
                <a:solidFill>
                  <a:schemeClr val="tx2"/>
                </a:solidFill>
                <a:latin typeface="+mn-lt"/>
                <a:ea typeface="+mn-ea"/>
                <a:cs typeface="+mn-cs"/>
              </a:defRPr>
            </a:lvl1pPr>
            <a:lvl2pPr marL="274320" indent="-228600" algn="l" defTabSz="914400" rtl="0" eaLnBrk="1" latinLnBrk="0" hangingPunct="1">
              <a:lnSpc>
                <a:spcPct val="110000"/>
              </a:lnSpc>
              <a:spcBef>
                <a:spcPts val="500"/>
              </a:spcBef>
              <a:buSzPct val="85000"/>
              <a:buFont typeface="Arial" panose="020B0604020202020204" pitchFamily="34" charset="0"/>
              <a:buChar char="•"/>
              <a:defRPr sz="1800" kern="1200">
                <a:solidFill>
                  <a:schemeClr val="tx2"/>
                </a:solidFill>
                <a:latin typeface="+mn-lt"/>
                <a:ea typeface="+mn-ea"/>
                <a:cs typeface="+mn-cs"/>
              </a:defRPr>
            </a:lvl2pPr>
            <a:lvl3pPr marL="274320" indent="0" algn="l" defTabSz="914400" rtl="0" eaLnBrk="1" latinLnBrk="0" hangingPunct="1">
              <a:lnSpc>
                <a:spcPct val="110000"/>
              </a:lnSpc>
              <a:spcBef>
                <a:spcPts val="500"/>
              </a:spcBef>
              <a:buFontTx/>
              <a:buNone/>
              <a:defRPr sz="1600" kern="1200">
                <a:solidFill>
                  <a:schemeClr val="tx2"/>
                </a:solidFill>
                <a:latin typeface="+mn-lt"/>
                <a:ea typeface="+mn-ea"/>
                <a:cs typeface="+mn-cs"/>
              </a:defRPr>
            </a:lvl3pPr>
            <a:lvl4pPr marL="548640" indent="-228600" algn="l" defTabSz="914400" rtl="0" eaLnBrk="1" latinLnBrk="0" hangingPunct="1">
              <a:lnSpc>
                <a:spcPct val="110000"/>
              </a:lnSpc>
              <a:spcBef>
                <a:spcPts val="500"/>
              </a:spcBef>
              <a:buFont typeface="Arial" panose="020B0604020202020204" pitchFamily="34" charset="0"/>
              <a:buChar char="•"/>
              <a:defRPr sz="1400" kern="1200">
                <a:solidFill>
                  <a:schemeClr val="tx2"/>
                </a:solidFill>
                <a:latin typeface="+mn-lt"/>
                <a:ea typeface="+mn-ea"/>
                <a:cs typeface="+mn-cs"/>
              </a:defRPr>
            </a:lvl4pPr>
            <a:lvl5pPr marL="548640" indent="0" algn="l" defTabSz="914400" rtl="0" eaLnBrk="1" latinLnBrk="0" hangingPunct="1">
              <a:lnSpc>
                <a:spcPct val="110000"/>
              </a:lnSpc>
              <a:spcBef>
                <a:spcPts val="500"/>
              </a:spcBef>
              <a:buFontTx/>
              <a:buNone/>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sz="900" dirty="0">
                <a:solidFill>
                  <a:schemeClr val="tx1"/>
                </a:solidFill>
                <a:latin typeface="Courier New" panose="02070309020205020404" pitchFamily="49" charset="0"/>
              </a:rPr>
              <a:t>That chart is a bit messy. Let's look at the most important features as we see a number of them have negative or minimal importance to the model.</a:t>
            </a:r>
          </a:p>
        </p:txBody>
      </p:sp>
      <p:sp>
        <p:nvSpPr>
          <p:cNvPr id="7" name="Content Placeholder 2">
            <a:extLst>
              <a:ext uri="{FF2B5EF4-FFF2-40B4-BE49-F238E27FC236}">
                <a16:creationId xmlns:a16="http://schemas.microsoft.com/office/drawing/2014/main" id="{1DF3E359-54EB-3D4B-C547-47C6B141155C}"/>
              </a:ext>
            </a:extLst>
          </p:cNvPr>
          <p:cNvSpPr txBox="1">
            <a:spLocks/>
          </p:cNvSpPr>
          <p:nvPr/>
        </p:nvSpPr>
        <p:spPr>
          <a:xfrm>
            <a:off x="4416005" y="1374916"/>
            <a:ext cx="3595059" cy="1287771"/>
          </a:xfrm>
          <a:prstGeom prst="rect">
            <a:avLst/>
          </a:prstGeom>
          <a:ln>
            <a:solidFill>
              <a:schemeClr val="tx1"/>
            </a:solidFill>
          </a:ln>
        </p:spPr>
        <p:txBody>
          <a:bodyPr vert="horz" lIns="91440" tIns="45720" rIns="91440" bIns="45720" rtlCol="0">
            <a:noAutofit/>
          </a:bodyPr>
          <a:lstStyle>
            <a:lvl1pPr marL="0" indent="0" algn="l" defTabSz="914400" rtl="0" eaLnBrk="1" latinLnBrk="0" hangingPunct="1">
              <a:lnSpc>
                <a:spcPct val="110000"/>
              </a:lnSpc>
              <a:spcBef>
                <a:spcPts val="1000"/>
              </a:spcBef>
              <a:buFontTx/>
              <a:buNone/>
              <a:defRPr sz="2000" kern="1200">
                <a:solidFill>
                  <a:schemeClr val="tx2"/>
                </a:solidFill>
                <a:latin typeface="+mn-lt"/>
                <a:ea typeface="+mn-ea"/>
                <a:cs typeface="+mn-cs"/>
              </a:defRPr>
            </a:lvl1pPr>
            <a:lvl2pPr marL="274320" indent="-228600" algn="l" defTabSz="914400" rtl="0" eaLnBrk="1" latinLnBrk="0" hangingPunct="1">
              <a:lnSpc>
                <a:spcPct val="110000"/>
              </a:lnSpc>
              <a:spcBef>
                <a:spcPts val="500"/>
              </a:spcBef>
              <a:buSzPct val="85000"/>
              <a:buFont typeface="Arial" panose="020B0604020202020204" pitchFamily="34" charset="0"/>
              <a:buChar char="•"/>
              <a:defRPr sz="1800" kern="1200">
                <a:solidFill>
                  <a:schemeClr val="tx2"/>
                </a:solidFill>
                <a:latin typeface="+mn-lt"/>
                <a:ea typeface="+mn-ea"/>
                <a:cs typeface="+mn-cs"/>
              </a:defRPr>
            </a:lvl2pPr>
            <a:lvl3pPr marL="274320" indent="0" algn="l" defTabSz="914400" rtl="0" eaLnBrk="1" latinLnBrk="0" hangingPunct="1">
              <a:lnSpc>
                <a:spcPct val="110000"/>
              </a:lnSpc>
              <a:spcBef>
                <a:spcPts val="500"/>
              </a:spcBef>
              <a:buFontTx/>
              <a:buNone/>
              <a:defRPr sz="1600" kern="1200">
                <a:solidFill>
                  <a:schemeClr val="tx2"/>
                </a:solidFill>
                <a:latin typeface="+mn-lt"/>
                <a:ea typeface="+mn-ea"/>
                <a:cs typeface="+mn-cs"/>
              </a:defRPr>
            </a:lvl3pPr>
            <a:lvl4pPr marL="548640" indent="-228600" algn="l" defTabSz="914400" rtl="0" eaLnBrk="1" latinLnBrk="0" hangingPunct="1">
              <a:lnSpc>
                <a:spcPct val="110000"/>
              </a:lnSpc>
              <a:spcBef>
                <a:spcPts val="500"/>
              </a:spcBef>
              <a:buFont typeface="Arial" panose="020B0604020202020204" pitchFamily="34" charset="0"/>
              <a:buChar char="•"/>
              <a:defRPr sz="1400" kern="1200">
                <a:solidFill>
                  <a:schemeClr val="tx2"/>
                </a:solidFill>
                <a:latin typeface="+mn-lt"/>
                <a:ea typeface="+mn-ea"/>
                <a:cs typeface="+mn-cs"/>
              </a:defRPr>
            </a:lvl4pPr>
            <a:lvl5pPr marL="548640" indent="0" algn="l" defTabSz="914400" rtl="0" eaLnBrk="1" latinLnBrk="0" hangingPunct="1">
              <a:lnSpc>
                <a:spcPct val="110000"/>
              </a:lnSpc>
              <a:spcBef>
                <a:spcPts val="500"/>
              </a:spcBef>
              <a:buFontTx/>
              <a:buNone/>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600"/>
              </a:spcBef>
            </a:pPr>
            <a:r>
              <a:rPr lang="en-US" sz="700" dirty="0">
                <a:solidFill>
                  <a:schemeClr val="tx1"/>
                </a:solidFill>
                <a:latin typeface="Courier New" panose="02070309020205020404" pitchFamily="49" charset="0"/>
              </a:rPr>
              <a:t>cutoff = 30</a:t>
            </a:r>
          </a:p>
          <a:p>
            <a:pPr>
              <a:lnSpc>
                <a:spcPct val="100000"/>
              </a:lnSpc>
              <a:spcBef>
                <a:spcPts val="600"/>
              </a:spcBef>
            </a:pPr>
            <a:r>
              <a:rPr lang="en-US" sz="700" dirty="0" err="1">
                <a:solidFill>
                  <a:schemeClr val="tx1"/>
                </a:solidFill>
                <a:latin typeface="Courier New" panose="02070309020205020404" pitchFamily="49" charset="0"/>
              </a:rPr>
              <a:t>plt.rc</a:t>
            </a:r>
            <a:r>
              <a:rPr lang="en-US" sz="700" dirty="0">
                <a:solidFill>
                  <a:schemeClr val="tx1"/>
                </a:solidFill>
                <a:latin typeface="Courier New" panose="02070309020205020404" pitchFamily="49" charset="0"/>
              </a:rPr>
              <a:t>('font', size=5)</a:t>
            </a:r>
          </a:p>
          <a:p>
            <a:pPr>
              <a:lnSpc>
                <a:spcPct val="100000"/>
              </a:lnSpc>
              <a:spcBef>
                <a:spcPts val="600"/>
              </a:spcBef>
            </a:pPr>
            <a:r>
              <a:rPr lang="en-US" sz="700" dirty="0" err="1">
                <a:solidFill>
                  <a:schemeClr val="tx1"/>
                </a:solidFill>
                <a:latin typeface="Courier New" panose="02070309020205020404" pitchFamily="49" charset="0"/>
              </a:rPr>
              <a:t>plt.bar</a:t>
            </a:r>
            <a:r>
              <a:rPr lang="en-US" sz="700" dirty="0">
                <a:solidFill>
                  <a:schemeClr val="tx1"/>
                </a:solidFill>
                <a:latin typeface="Courier New" panose="02070309020205020404" pitchFamily="49" charset="0"/>
              </a:rPr>
              <a:t>(</a:t>
            </a:r>
            <a:r>
              <a:rPr lang="en-US" sz="700" dirty="0" err="1">
                <a:solidFill>
                  <a:schemeClr val="tx1"/>
                </a:solidFill>
                <a:latin typeface="Courier New" panose="02070309020205020404" pitchFamily="49" charset="0"/>
              </a:rPr>
              <a:t>X.columns</a:t>
            </a:r>
            <a:r>
              <a:rPr lang="en-US" sz="700" dirty="0">
                <a:solidFill>
                  <a:schemeClr val="tx1"/>
                </a:solidFill>
                <a:latin typeface="Courier New" panose="02070309020205020404" pitchFamily="49" charset="0"/>
              </a:rPr>
              <a:t>[</a:t>
            </a:r>
            <a:r>
              <a:rPr lang="en-US" sz="700" dirty="0" err="1">
                <a:solidFill>
                  <a:schemeClr val="tx1"/>
                </a:solidFill>
                <a:latin typeface="Courier New" panose="02070309020205020404" pitchFamily="49" charset="0"/>
              </a:rPr>
              <a:t>sorted_idx</a:t>
            </a:r>
            <a:r>
              <a:rPr lang="en-US" sz="700" dirty="0">
                <a:solidFill>
                  <a:schemeClr val="tx1"/>
                </a:solidFill>
                <a:latin typeface="Courier New" panose="02070309020205020404" pitchFamily="49" charset="0"/>
              </a:rPr>
              <a:t>], </a:t>
            </a:r>
            <a:r>
              <a:rPr lang="en-US" sz="700" dirty="0" err="1">
                <a:solidFill>
                  <a:schemeClr val="tx1"/>
                </a:solidFill>
                <a:latin typeface="Courier New" panose="02070309020205020404" pitchFamily="49" charset="0"/>
              </a:rPr>
              <a:t>perm_importance.importances_mean</a:t>
            </a:r>
            <a:r>
              <a:rPr lang="en-US" sz="700" dirty="0">
                <a:solidFill>
                  <a:schemeClr val="tx1"/>
                </a:solidFill>
                <a:latin typeface="Courier New" panose="02070309020205020404" pitchFamily="49" charset="0"/>
              </a:rPr>
              <a:t>[</a:t>
            </a:r>
            <a:r>
              <a:rPr lang="en-US" sz="700" dirty="0" err="1">
                <a:solidFill>
                  <a:schemeClr val="tx1"/>
                </a:solidFill>
                <a:latin typeface="Courier New" panose="02070309020205020404" pitchFamily="49" charset="0"/>
              </a:rPr>
              <a:t>sorted_idx</a:t>
            </a:r>
            <a:r>
              <a:rPr lang="en-US" sz="700" dirty="0">
                <a:solidFill>
                  <a:schemeClr val="tx1"/>
                </a:solidFill>
                <a:latin typeface="Courier New" panose="02070309020205020404" pitchFamily="49" charset="0"/>
              </a:rPr>
              <a:t>])</a:t>
            </a:r>
          </a:p>
          <a:p>
            <a:pPr>
              <a:lnSpc>
                <a:spcPct val="100000"/>
              </a:lnSpc>
              <a:spcBef>
                <a:spcPts val="600"/>
              </a:spcBef>
            </a:pPr>
            <a:r>
              <a:rPr lang="en-US" sz="700" dirty="0" err="1">
                <a:solidFill>
                  <a:schemeClr val="tx1"/>
                </a:solidFill>
                <a:latin typeface="Courier New" panose="02070309020205020404" pitchFamily="49" charset="0"/>
              </a:rPr>
              <a:t>plt.ylim</a:t>
            </a:r>
            <a:r>
              <a:rPr lang="en-US" sz="700" dirty="0">
                <a:solidFill>
                  <a:schemeClr val="tx1"/>
                </a:solidFill>
                <a:latin typeface="Courier New" panose="02070309020205020404" pitchFamily="49" charset="0"/>
              </a:rPr>
              <a:t>(0.000,0.016)</a:t>
            </a:r>
          </a:p>
          <a:p>
            <a:pPr>
              <a:lnSpc>
                <a:spcPct val="100000"/>
              </a:lnSpc>
              <a:spcBef>
                <a:spcPts val="600"/>
              </a:spcBef>
            </a:pPr>
            <a:r>
              <a:rPr lang="en-US" sz="700" dirty="0" err="1">
                <a:solidFill>
                  <a:schemeClr val="tx1"/>
                </a:solidFill>
                <a:latin typeface="Courier New" panose="02070309020205020404" pitchFamily="49" charset="0"/>
              </a:rPr>
              <a:t>plt.xlim</a:t>
            </a:r>
            <a:r>
              <a:rPr lang="en-US" sz="700" dirty="0">
                <a:solidFill>
                  <a:schemeClr val="tx1"/>
                </a:solidFill>
                <a:latin typeface="Courier New" panose="02070309020205020404" pitchFamily="49" charset="0"/>
              </a:rPr>
              <a:t>(</a:t>
            </a:r>
            <a:r>
              <a:rPr lang="en-US" sz="700" dirty="0" err="1">
                <a:solidFill>
                  <a:schemeClr val="tx1"/>
                </a:solidFill>
                <a:latin typeface="Courier New" panose="02070309020205020404" pitchFamily="49" charset="0"/>
              </a:rPr>
              <a:t>len</a:t>
            </a:r>
            <a:r>
              <a:rPr lang="en-US" sz="700" dirty="0">
                <a:solidFill>
                  <a:schemeClr val="tx1"/>
                </a:solidFill>
                <a:latin typeface="Courier New" panose="02070309020205020404" pitchFamily="49" charset="0"/>
              </a:rPr>
              <a:t>(</a:t>
            </a:r>
            <a:r>
              <a:rPr lang="en-US" sz="700" dirty="0" err="1">
                <a:solidFill>
                  <a:schemeClr val="tx1"/>
                </a:solidFill>
                <a:latin typeface="Courier New" panose="02070309020205020404" pitchFamily="49" charset="0"/>
              </a:rPr>
              <a:t>sorted_idx</a:t>
            </a:r>
            <a:r>
              <a:rPr lang="en-US" sz="700" dirty="0">
                <a:solidFill>
                  <a:schemeClr val="tx1"/>
                </a:solidFill>
                <a:latin typeface="Courier New" panose="02070309020205020404" pitchFamily="49" charset="0"/>
              </a:rPr>
              <a:t>)-</a:t>
            </a:r>
            <a:r>
              <a:rPr lang="en-US" sz="700" dirty="0" err="1">
                <a:solidFill>
                  <a:schemeClr val="tx1"/>
                </a:solidFill>
                <a:latin typeface="Courier New" panose="02070309020205020404" pitchFamily="49" charset="0"/>
              </a:rPr>
              <a:t>cutoff,len</a:t>
            </a:r>
            <a:r>
              <a:rPr lang="en-US" sz="700" dirty="0">
                <a:solidFill>
                  <a:schemeClr val="tx1"/>
                </a:solidFill>
                <a:latin typeface="Courier New" panose="02070309020205020404" pitchFamily="49" charset="0"/>
              </a:rPr>
              <a:t>(</a:t>
            </a:r>
            <a:r>
              <a:rPr lang="en-US" sz="700" dirty="0" err="1">
                <a:solidFill>
                  <a:schemeClr val="tx1"/>
                </a:solidFill>
                <a:latin typeface="Courier New" panose="02070309020205020404" pitchFamily="49" charset="0"/>
              </a:rPr>
              <a:t>sorted_idx</a:t>
            </a:r>
            <a:r>
              <a:rPr lang="en-US" sz="700" dirty="0">
                <a:solidFill>
                  <a:schemeClr val="tx1"/>
                </a:solidFill>
                <a:latin typeface="Courier New" panose="02070309020205020404" pitchFamily="49" charset="0"/>
              </a:rPr>
              <a:t>))</a:t>
            </a:r>
          </a:p>
          <a:p>
            <a:pPr>
              <a:lnSpc>
                <a:spcPct val="100000"/>
              </a:lnSpc>
              <a:spcBef>
                <a:spcPts val="600"/>
              </a:spcBef>
            </a:pPr>
            <a:r>
              <a:rPr lang="en-US" sz="700" dirty="0" err="1">
                <a:solidFill>
                  <a:schemeClr val="tx1"/>
                </a:solidFill>
                <a:latin typeface="Courier New" panose="02070309020205020404" pitchFamily="49" charset="0"/>
              </a:rPr>
              <a:t>plt.xlabel</a:t>
            </a:r>
            <a:r>
              <a:rPr lang="en-US" sz="700" dirty="0">
                <a:solidFill>
                  <a:schemeClr val="tx1"/>
                </a:solidFill>
                <a:latin typeface="Courier New" panose="02070309020205020404" pitchFamily="49" charset="0"/>
              </a:rPr>
              <a:t>("Permutation Importance")</a:t>
            </a:r>
          </a:p>
        </p:txBody>
      </p:sp>
      <p:sp>
        <p:nvSpPr>
          <p:cNvPr id="8" name="Content Placeholder 2">
            <a:extLst>
              <a:ext uri="{FF2B5EF4-FFF2-40B4-BE49-F238E27FC236}">
                <a16:creationId xmlns:a16="http://schemas.microsoft.com/office/drawing/2014/main" id="{E62A914F-09D5-F7DF-EB94-E2765CCEA759}"/>
              </a:ext>
            </a:extLst>
          </p:cNvPr>
          <p:cNvSpPr txBox="1">
            <a:spLocks/>
          </p:cNvSpPr>
          <p:nvPr/>
        </p:nvSpPr>
        <p:spPr>
          <a:xfrm>
            <a:off x="4419152" y="5488834"/>
            <a:ext cx="3591912" cy="1041361"/>
          </a:xfrm>
          <a:prstGeom prst="rect">
            <a:avLst/>
          </a:prstGeom>
          <a:ln>
            <a:solidFill>
              <a:schemeClr val="tx1"/>
            </a:solidFill>
          </a:ln>
        </p:spPr>
        <p:txBody>
          <a:bodyPr vert="horz" lIns="91440" tIns="45720" rIns="91440" bIns="45720" rtlCol="0">
            <a:noAutofit/>
          </a:bodyPr>
          <a:lstStyle>
            <a:lvl1pPr marL="0" indent="0" algn="l" defTabSz="914400" rtl="0" eaLnBrk="1" latinLnBrk="0" hangingPunct="1">
              <a:lnSpc>
                <a:spcPct val="110000"/>
              </a:lnSpc>
              <a:spcBef>
                <a:spcPts val="1000"/>
              </a:spcBef>
              <a:buFontTx/>
              <a:buNone/>
              <a:defRPr sz="2000" kern="1200">
                <a:solidFill>
                  <a:schemeClr val="tx2"/>
                </a:solidFill>
                <a:latin typeface="+mn-lt"/>
                <a:ea typeface="+mn-ea"/>
                <a:cs typeface="+mn-cs"/>
              </a:defRPr>
            </a:lvl1pPr>
            <a:lvl2pPr marL="274320" indent="-228600" algn="l" defTabSz="914400" rtl="0" eaLnBrk="1" latinLnBrk="0" hangingPunct="1">
              <a:lnSpc>
                <a:spcPct val="110000"/>
              </a:lnSpc>
              <a:spcBef>
                <a:spcPts val="500"/>
              </a:spcBef>
              <a:buSzPct val="85000"/>
              <a:buFont typeface="Arial" panose="020B0604020202020204" pitchFamily="34" charset="0"/>
              <a:buChar char="•"/>
              <a:defRPr sz="1800" kern="1200">
                <a:solidFill>
                  <a:schemeClr val="tx2"/>
                </a:solidFill>
                <a:latin typeface="+mn-lt"/>
                <a:ea typeface="+mn-ea"/>
                <a:cs typeface="+mn-cs"/>
              </a:defRPr>
            </a:lvl2pPr>
            <a:lvl3pPr marL="274320" indent="0" algn="l" defTabSz="914400" rtl="0" eaLnBrk="1" latinLnBrk="0" hangingPunct="1">
              <a:lnSpc>
                <a:spcPct val="110000"/>
              </a:lnSpc>
              <a:spcBef>
                <a:spcPts val="500"/>
              </a:spcBef>
              <a:buFontTx/>
              <a:buNone/>
              <a:defRPr sz="1600" kern="1200">
                <a:solidFill>
                  <a:schemeClr val="tx2"/>
                </a:solidFill>
                <a:latin typeface="+mn-lt"/>
                <a:ea typeface="+mn-ea"/>
                <a:cs typeface="+mn-cs"/>
              </a:defRPr>
            </a:lvl3pPr>
            <a:lvl4pPr marL="548640" indent="-228600" algn="l" defTabSz="914400" rtl="0" eaLnBrk="1" latinLnBrk="0" hangingPunct="1">
              <a:lnSpc>
                <a:spcPct val="110000"/>
              </a:lnSpc>
              <a:spcBef>
                <a:spcPts val="500"/>
              </a:spcBef>
              <a:buFont typeface="Arial" panose="020B0604020202020204" pitchFamily="34" charset="0"/>
              <a:buChar char="•"/>
              <a:defRPr sz="1400" kern="1200">
                <a:solidFill>
                  <a:schemeClr val="tx2"/>
                </a:solidFill>
                <a:latin typeface="+mn-lt"/>
                <a:ea typeface="+mn-ea"/>
                <a:cs typeface="+mn-cs"/>
              </a:defRPr>
            </a:lvl4pPr>
            <a:lvl5pPr marL="548640" indent="0" algn="l" defTabSz="914400" rtl="0" eaLnBrk="1" latinLnBrk="0" hangingPunct="1">
              <a:lnSpc>
                <a:spcPct val="110000"/>
              </a:lnSpc>
              <a:spcBef>
                <a:spcPts val="500"/>
              </a:spcBef>
              <a:buFontTx/>
              <a:buNone/>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sz="900" dirty="0">
                <a:solidFill>
                  <a:schemeClr val="tx1"/>
                </a:solidFill>
                <a:latin typeface="Courier New" panose="02070309020205020404" pitchFamily="49" charset="0"/>
              </a:rPr>
              <a:t>Let's rerun the </a:t>
            </a:r>
            <a:r>
              <a:rPr lang="en-US" sz="900" dirty="0" err="1">
                <a:solidFill>
                  <a:schemeClr val="tx1"/>
                </a:solidFill>
                <a:latin typeface="Courier New" panose="02070309020205020404" pitchFamily="49" charset="0"/>
              </a:rPr>
              <a:t>XGBoost</a:t>
            </a:r>
            <a:r>
              <a:rPr lang="en-US" sz="900" dirty="0">
                <a:solidFill>
                  <a:schemeClr val="tx1"/>
                </a:solidFill>
                <a:latin typeface="Courier New" panose="02070309020205020404" pitchFamily="49" charset="0"/>
              </a:rPr>
              <a:t> analysis with our updated model and the condensed feature list.</a:t>
            </a:r>
          </a:p>
        </p:txBody>
      </p:sp>
      <p:sp>
        <p:nvSpPr>
          <p:cNvPr id="6" name="Content Placeholder 2">
            <a:extLst>
              <a:ext uri="{FF2B5EF4-FFF2-40B4-BE49-F238E27FC236}">
                <a16:creationId xmlns:a16="http://schemas.microsoft.com/office/drawing/2014/main" id="{CCA49709-F0D1-4C08-07D9-619029638CDF}"/>
              </a:ext>
            </a:extLst>
          </p:cNvPr>
          <p:cNvSpPr txBox="1">
            <a:spLocks/>
          </p:cNvSpPr>
          <p:nvPr/>
        </p:nvSpPr>
        <p:spPr>
          <a:xfrm>
            <a:off x="8179458" y="3429000"/>
            <a:ext cx="2983842" cy="560498"/>
          </a:xfrm>
          <a:prstGeom prst="rect">
            <a:avLst/>
          </a:prstGeom>
          <a:ln>
            <a:solidFill>
              <a:schemeClr val="tx1"/>
            </a:solidFill>
          </a:ln>
        </p:spPr>
        <p:txBody>
          <a:bodyPr vert="horz" lIns="91440" tIns="45720" rIns="91440" bIns="45720" rtlCol="0">
            <a:noAutofit/>
          </a:bodyPr>
          <a:lstStyle>
            <a:lvl1pPr marL="0" indent="0" algn="l" defTabSz="914400" rtl="0" eaLnBrk="1" latinLnBrk="0" hangingPunct="1">
              <a:lnSpc>
                <a:spcPct val="110000"/>
              </a:lnSpc>
              <a:spcBef>
                <a:spcPts val="1000"/>
              </a:spcBef>
              <a:buFontTx/>
              <a:buNone/>
              <a:defRPr sz="2000" kern="1200">
                <a:solidFill>
                  <a:schemeClr val="tx2"/>
                </a:solidFill>
                <a:latin typeface="+mn-lt"/>
                <a:ea typeface="+mn-ea"/>
                <a:cs typeface="+mn-cs"/>
              </a:defRPr>
            </a:lvl1pPr>
            <a:lvl2pPr marL="274320" indent="-228600" algn="l" defTabSz="914400" rtl="0" eaLnBrk="1" latinLnBrk="0" hangingPunct="1">
              <a:lnSpc>
                <a:spcPct val="110000"/>
              </a:lnSpc>
              <a:spcBef>
                <a:spcPts val="500"/>
              </a:spcBef>
              <a:buSzPct val="85000"/>
              <a:buFont typeface="Arial" panose="020B0604020202020204" pitchFamily="34" charset="0"/>
              <a:buChar char="•"/>
              <a:defRPr sz="1800" kern="1200">
                <a:solidFill>
                  <a:schemeClr val="tx2"/>
                </a:solidFill>
                <a:latin typeface="+mn-lt"/>
                <a:ea typeface="+mn-ea"/>
                <a:cs typeface="+mn-cs"/>
              </a:defRPr>
            </a:lvl2pPr>
            <a:lvl3pPr marL="274320" indent="0" algn="l" defTabSz="914400" rtl="0" eaLnBrk="1" latinLnBrk="0" hangingPunct="1">
              <a:lnSpc>
                <a:spcPct val="110000"/>
              </a:lnSpc>
              <a:spcBef>
                <a:spcPts val="500"/>
              </a:spcBef>
              <a:buFontTx/>
              <a:buNone/>
              <a:defRPr sz="1600" kern="1200">
                <a:solidFill>
                  <a:schemeClr val="tx2"/>
                </a:solidFill>
                <a:latin typeface="+mn-lt"/>
                <a:ea typeface="+mn-ea"/>
                <a:cs typeface="+mn-cs"/>
              </a:defRPr>
            </a:lvl3pPr>
            <a:lvl4pPr marL="548640" indent="-228600" algn="l" defTabSz="914400" rtl="0" eaLnBrk="1" latinLnBrk="0" hangingPunct="1">
              <a:lnSpc>
                <a:spcPct val="110000"/>
              </a:lnSpc>
              <a:spcBef>
                <a:spcPts val="500"/>
              </a:spcBef>
              <a:buFont typeface="Arial" panose="020B0604020202020204" pitchFamily="34" charset="0"/>
              <a:buChar char="•"/>
              <a:defRPr sz="1400" kern="1200">
                <a:solidFill>
                  <a:schemeClr val="tx2"/>
                </a:solidFill>
                <a:latin typeface="+mn-lt"/>
                <a:ea typeface="+mn-ea"/>
                <a:cs typeface="+mn-cs"/>
              </a:defRPr>
            </a:lvl4pPr>
            <a:lvl5pPr marL="548640" indent="0" algn="l" defTabSz="914400" rtl="0" eaLnBrk="1" latinLnBrk="0" hangingPunct="1">
              <a:lnSpc>
                <a:spcPct val="110000"/>
              </a:lnSpc>
              <a:spcBef>
                <a:spcPts val="500"/>
              </a:spcBef>
              <a:buFontTx/>
              <a:buNone/>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sz="900" dirty="0">
                <a:solidFill>
                  <a:schemeClr val="tx1"/>
                </a:solidFill>
                <a:latin typeface="Courier New" panose="02070309020205020404" pitchFamily="49" charset="0"/>
              </a:rPr>
              <a:t>Note that given the process by which this part of the analysis is run, your results may differ than what is shown.</a:t>
            </a:r>
          </a:p>
        </p:txBody>
      </p:sp>
      <p:pic>
        <p:nvPicPr>
          <p:cNvPr id="1026" name="Picture 2">
            <a:extLst>
              <a:ext uri="{FF2B5EF4-FFF2-40B4-BE49-F238E27FC236}">
                <a16:creationId xmlns:a16="http://schemas.microsoft.com/office/drawing/2014/main" id="{F7926544-ECA3-18BF-12BB-0AA76FD2E1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1476" y="2689690"/>
            <a:ext cx="3706427" cy="268885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86454ABB-1DDE-FCE9-0513-42D2EDBC7B2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51403" y="2726830"/>
            <a:ext cx="3659661" cy="26888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45335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F501A-DF9F-C840-45C8-6DE2B6B911CB}"/>
              </a:ext>
            </a:extLst>
          </p:cNvPr>
          <p:cNvSpPr>
            <a:spLocks noGrp="1"/>
          </p:cNvSpPr>
          <p:nvPr>
            <p:ph type="title"/>
          </p:nvPr>
        </p:nvSpPr>
        <p:spPr>
          <a:xfrm>
            <a:off x="373092" y="327803"/>
            <a:ext cx="10134600" cy="537272"/>
          </a:xfrm>
        </p:spPr>
        <p:txBody>
          <a:bodyPr>
            <a:normAutofit fontScale="90000"/>
          </a:bodyPr>
          <a:lstStyle/>
          <a:p>
            <a:r>
              <a:rPr lang="en-US" dirty="0"/>
              <a:t>Sepsis 30-day mortality prediction using </a:t>
            </a:r>
            <a:r>
              <a:rPr lang="en-US" dirty="0" err="1"/>
              <a:t>XGBoost</a:t>
            </a:r>
            <a:endParaRPr lang="en-US" dirty="0"/>
          </a:p>
        </p:txBody>
      </p:sp>
      <p:sp>
        <p:nvSpPr>
          <p:cNvPr id="3" name="Content Placeholder 2">
            <a:extLst>
              <a:ext uri="{FF2B5EF4-FFF2-40B4-BE49-F238E27FC236}">
                <a16:creationId xmlns:a16="http://schemas.microsoft.com/office/drawing/2014/main" id="{39134D03-F431-7223-EBD0-BB6999C87ADB}"/>
              </a:ext>
            </a:extLst>
          </p:cNvPr>
          <p:cNvSpPr>
            <a:spLocks noGrp="1"/>
          </p:cNvSpPr>
          <p:nvPr>
            <p:ph idx="1"/>
          </p:nvPr>
        </p:nvSpPr>
        <p:spPr>
          <a:xfrm>
            <a:off x="373092" y="966158"/>
            <a:ext cx="5722908" cy="2950234"/>
          </a:xfrm>
          <a:ln>
            <a:solidFill>
              <a:schemeClr val="tx1"/>
            </a:solidFill>
          </a:ln>
        </p:spPr>
        <p:txBody>
          <a:bodyPr>
            <a:noAutofit/>
          </a:bodyPr>
          <a:lstStyle/>
          <a:p>
            <a:pPr>
              <a:lnSpc>
                <a:spcPct val="100000"/>
              </a:lnSpc>
              <a:spcBef>
                <a:spcPts val="600"/>
              </a:spcBef>
            </a:pPr>
            <a:r>
              <a:rPr lang="en-US" sz="700" dirty="0" err="1">
                <a:solidFill>
                  <a:schemeClr val="tx1"/>
                </a:solidFill>
                <a:latin typeface="Courier New" panose="02070309020205020404" pitchFamily="49" charset="0"/>
              </a:rPr>
              <a:t>X_new</a:t>
            </a:r>
            <a:r>
              <a:rPr lang="en-US" sz="700" dirty="0">
                <a:solidFill>
                  <a:schemeClr val="tx1"/>
                </a:solidFill>
                <a:latin typeface="Courier New" panose="02070309020205020404" pitchFamily="49" charset="0"/>
              </a:rPr>
              <a:t> = </a:t>
            </a:r>
            <a:r>
              <a:rPr lang="en-US" sz="700" dirty="0" err="1">
                <a:solidFill>
                  <a:schemeClr val="tx1"/>
                </a:solidFill>
                <a:latin typeface="Courier New" panose="02070309020205020404" pitchFamily="49" charset="0"/>
              </a:rPr>
              <a:t>df_sepsis</a:t>
            </a:r>
            <a:r>
              <a:rPr lang="en-US" sz="700" dirty="0">
                <a:solidFill>
                  <a:schemeClr val="tx1"/>
                </a:solidFill>
                <a:latin typeface="Courier New" panose="02070309020205020404" pitchFamily="49" charset="0"/>
              </a:rPr>
              <a:t>[</a:t>
            </a:r>
            <a:r>
              <a:rPr lang="en-US" sz="700" dirty="0" err="1">
                <a:solidFill>
                  <a:schemeClr val="tx1"/>
                </a:solidFill>
                <a:latin typeface="Courier New" panose="02070309020205020404" pitchFamily="49" charset="0"/>
              </a:rPr>
              <a:t>X.columns</a:t>
            </a:r>
            <a:r>
              <a:rPr lang="en-US" sz="700" dirty="0">
                <a:solidFill>
                  <a:schemeClr val="tx1"/>
                </a:solidFill>
                <a:latin typeface="Courier New" panose="02070309020205020404" pitchFamily="49" charset="0"/>
              </a:rPr>
              <a:t>[</a:t>
            </a:r>
            <a:r>
              <a:rPr lang="en-US" sz="700" dirty="0" err="1">
                <a:solidFill>
                  <a:schemeClr val="tx1"/>
                </a:solidFill>
                <a:latin typeface="Courier New" panose="02070309020205020404" pitchFamily="49" charset="0"/>
              </a:rPr>
              <a:t>sorted_idx</a:t>
            </a:r>
            <a:r>
              <a:rPr lang="en-US" sz="700" dirty="0">
                <a:solidFill>
                  <a:schemeClr val="tx1"/>
                </a:solidFill>
                <a:latin typeface="Courier New" panose="02070309020205020404" pitchFamily="49" charset="0"/>
              </a:rPr>
              <a:t>][</a:t>
            </a:r>
            <a:r>
              <a:rPr lang="en-US" sz="700" dirty="0" err="1">
                <a:solidFill>
                  <a:schemeClr val="tx1"/>
                </a:solidFill>
                <a:latin typeface="Courier New" panose="02070309020205020404" pitchFamily="49" charset="0"/>
              </a:rPr>
              <a:t>len</a:t>
            </a:r>
            <a:r>
              <a:rPr lang="en-US" sz="700" dirty="0">
                <a:solidFill>
                  <a:schemeClr val="tx1"/>
                </a:solidFill>
                <a:latin typeface="Courier New" panose="02070309020205020404" pitchFamily="49" charset="0"/>
              </a:rPr>
              <a:t>(</a:t>
            </a:r>
            <a:r>
              <a:rPr lang="en-US" sz="700" dirty="0" err="1">
                <a:solidFill>
                  <a:schemeClr val="tx1"/>
                </a:solidFill>
                <a:latin typeface="Courier New" panose="02070309020205020404" pitchFamily="49" charset="0"/>
              </a:rPr>
              <a:t>sorted_idx</a:t>
            </a:r>
            <a:r>
              <a:rPr lang="en-US" sz="700" dirty="0">
                <a:solidFill>
                  <a:schemeClr val="tx1"/>
                </a:solidFill>
                <a:latin typeface="Courier New" panose="02070309020205020404" pitchFamily="49" charset="0"/>
              </a:rPr>
              <a:t>)-</a:t>
            </a:r>
            <a:r>
              <a:rPr lang="en-US" sz="700" dirty="0" err="1">
                <a:solidFill>
                  <a:schemeClr val="tx1"/>
                </a:solidFill>
                <a:latin typeface="Courier New" panose="02070309020205020404" pitchFamily="49" charset="0"/>
              </a:rPr>
              <a:t>cutoff:len</a:t>
            </a:r>
            <a:r>
              <a:rPr lang="en-US" sz="700" dirty="0">
                <a:solidFill>
                  <a:schemeClr val="tx1"/>
                </a:solidFill>
                <a:latin typeface="Courier New" panose="02070309020205020404" pitchFamily="49" charset="0"/>
              </a:rPr>
              <a:t>(</a:t>
            </a:r>
            <a:r>
              <a:rPr lang="en-US" sz="700" dirty="0" err="1">
                <a:solidFill>
                  <a:schemeClr val="tx1"/>
                </a:solidFill>
                <a:latin typeface="Courier New" panose="02070309020205020404" pitchFamily="49" charset="0"/>
              </a:rPr>
              <a:t>sorted_idx</a:t>
            </a:r>
            <a:r>
              <a:rPr lang="en-US" sz="700" dirty="0">
                <a:solidFill>
                  <a:schemeClr val="tx1"/>
                </a:solidFill>
                <a:latin typeface="Courier New" panose="02070309020205020404" pitchFamily="49" charset="0"/>
              </a:rPr>
              <a:t>)]]</a:t>
            </a:r>
          </a:p>
          <a:p>
            <a:pPr>
              <a:lnSpc>
                <a:spcPct val="100000"/>
              </a:lnSpc>
              <a:spcBef>
                <a:spcPts val="600"/>
              </a:spcBef>
            </a:pPr>
            <a:r>
              <a:rPr lang="en-US" sz="700" dirty="0">
                <a:solidFill>
                  <a:schemeClr val="tx1"/>
                </a:solidFill>
                <a:latin typeface="Courier New" panose="02070309020205020404" pitchFamily="49" charset="0"/>
              </a:rPr>
              <a:t>Y = </a:t>
            </a:r>
            <a:r>
              <a:rPr lang="en-US" sz="700" dirty="0" err="1">
                <a:solidFill>
                  <a:schemeClr val="tx1"/>
                </a:solidFill>
                <a:latin typeface="Courier New" panose="02070309020205020404" pitchFamily="49" charset="0"/>
              </a:rPr>
              <a:t>df_sepsis</a:t>
            </a:r>
            <a:r>
              <a:rPr lang="en-US" sz="700" dirty="0">
                <a:solidFill>
                  <a:schemeClr val="tx1"/>
                </a:solidFill>
                <a:latin typeface="Courier New" panose="02070309020205020404" pitchFamily="49" charset="0"/>
              </a:rPr>
              <a:t>[['</a:t>
            </a:r>
            <a:r>
              <a:rPr lang="en-US" sz="700" dirty="0" err="1">
                <a:solidFill>
                  <a:schemeClr val="tx1"/>
                </a:solidFill>
                <a:latin typeface="Courier New" panose="02070309020205020404" pitchFamily="49" charset="0"/>
              </a:rPr>
              <a:t>thirtyday_expire_flag</a:t>
            </a:r>
            <a:r>
              <a:rPr lang="en-US" sz="700" dirty="0">
                <a:solidFill>
                  <a:schemeClr val="tx1"/>
                </a:solidFill>
                <a:latin typeface="Courier New" panose="02070309020205020404" pitchFamily="49" charset="0"/>
              </a:rPr>
              <a:t>']]</a:t>
            </a:r>
          </a:p>
          <a:p>
            <a:pPr>
              <a:lnSpc>
                <a:spcPct val="100000"/>
              </a:lnSpc>
              <a:spcBef>
                <a:spcPts val="600"/>
              </a:spcBef>
            </a:pPr>
            <a:r>
              <a:rPr lang="en-US" sz="700" dirty="0">
                <a:solidFill>
                  <a:schemeClr val="tx1"/>
                </a:solidFill>
                <a:latin typeface="Courier New" panose="02070309020205020404" pitchFamily="49" charset="0"/>
              </a:rPr>
              <a:t>#Split data into test and training sets</a:t>
            </a:r>
          </a:p>
          <a:p>
            <a:pPr>
              <a:lnSpc>
                <a:spcPct val="100000"/>
              </a:lnSpc>
              <a:spcBef>
                <a:spcPts val="600"/>
              </a:spcBef>
            </a:pPr>
            <a:r>
              <a:rPr lang="en-US" sz="700" dirty="0">
                <a:solidFill>
                  <a:schemeClr val="tx1"/>
                </a:solidFill>
                <a:latin typeface="Courier New" panose="02070309020205020404" pitchFamily="49" charset="0"/>
              </a:rPr>
              <a:t>seed = 42</a:t>
            </a:r>
          </a:p>
          <a:p>
            <a:pPr>
              <a:lnSpc>
                <a:spcPct val="100000"/>
              </a:lnSpc>
              <a:spcBef>
                <a:spcPts val="600"/>
              </a:spcBef>
            </a:pPr>
            <a:r>
              <a:rPr lang="en-US" sz="700" dirty="0" err="1">
                <a:solidFill>
                  <a:schemeClr val="tx1"/>
                </a:solidFill>
                <a:latin typeface="Courier New" panose="02070309020205020404" pitchFamily="49" charset="0"/>
              </a:rPr>
              <a:t>test_size</a:t>
            </a:r>
            <a:r>
              <a:rPr lang="en-US" sz="700" dirty="0">
                <a:solidFill>
                  <a:schemeClr val="tx1"/>
                </a:solidFill>
                <a:latin typeface="Courier New" panose="02070309020205020404" pitchFamily="49" charset="0"/>
              </a:rPr>
              <a:t> = 0.30</a:t>
            </a:r>
          </a:p>
          <a:p>
            <a:pPr>
              <a:lnSpc>
                <a:spcPct val="100000"/>
              </a:lnSpc>
              <a:spcBef>
                <a:spcPts val="600"/>
              </a:spcBef>
            </a:pPr>
            <a:r>
              <a:rPr lang="en-US" sz="700" dirty="0" err="1">
                <a:solidFill>
                  <a:schemeClr val="tx1"/>
                </a:solidFill>
                <a:latin typeface="Courier New" panose="02070309020205020404" pitchFamily="49" charset="0"/>
              </a:rPr>
              <a:t>X_train</a:t>
            </a:r>
            <a:r>
              <a:rPr lang="en-US" sz="700" dirty="0">
                <a:solidFill>
                  <a:schemeClr val="tx1"/>
                </a:solidFill>
                <a:latin typeface="Courier New" panose="02070309020205020404" pitchFamily="49" charset="0"/>
              </a:rPr>
              <a:t>, </a:t>
            </a:r>
            <a:r>
              <a:rPr lang="en-US" sz="700" dirty="0" err="1">
                <a:solidFill>
                  <a:schemeClr val="tx1"/>
                </a:solidFill>
                <a:latin typeface="Courier New" panose="02070309020205020404" pitchFamily="49" charset="0"/>
              </a:rPr>
              <a:t>X_test</a:t>
            </a:r>
            <a:r>
              <a:rPr lang="en-US" sz="700" dirty="0">
                <a:solidFill>
                  <a:schemeClr val="tx1"/>
                </a:solidFill>
                <a:latin typeface="Courier New" panose="02070309020205020404" pitchFamily="49" charset="0"/>
              </a:rPr>
              <a:t>, </a:t>
            </a:r>
            <a:r>
              <a:rPr lang="en-US" sz="700" dirty="0" err="1">
                <a:solidFill>
                  <a:schemeClr val="tx1"/>
                </a:solidFill>
                <a:latin typeface="Courier New" panose="02070309020205020404" pitchFamily="49" charset="0"/>
              </a:rPr>
              <a:t>y_train</a:t>
            </a:r>
            <a:r>
              <a:rPr lang="en-US" sz="700" dirty="0">
                <a:solidFill>
                  <a:schemeClr val="tx1"/>
                </a:solidFill>
                <a:latin typeface="Courier New" panose="02070309020205020404" pitchFamily="49" charset="0"/>
              </a:rPr>
              <a:t>, </a:t>
            </a:r>
            <a:r>
              <a:rPr lang="en-US" sz="700" dirty="0" err="1">
                <a:solidFill>
                  <a:schemeClr val="tx1"/>
                </a:solidFill>
                <a:latin typeface="Courier New" panose="02070309020205020404" pitchFamily="49" charset="0"/>
              </a:rPr>
              <a:t>y_test</a:t>
            </a:r>
            <a:r>
              <a:rPr lang="en-US" sz="700" dirty="0">
                <a:solidFill>
                  <a:schemeClr val="tx1"/>
                </a:solidFill>
                <a:latin typeface="Courier New" panose="02070309020205020404" pitchFamily="49" charset="0"/>
              </a:rPr>
              <a:t> = </a:t>
            </a:r>
            <a:r>
              <a:rPr lang="en-US" sz="700" dirty="0" err="1">
                <a:solidFill>
                  <a:schemeClr val="tx1"/>
                </a:solidFill>
                <a:latin typeface="Courier New" panose="02070309020205020404" pitchFamily="49" charset="0"/>
              </a:rPr>
              <a:t>train_test_split</a:t>
            </a:r>
            <a:r>
              <a:rPr lang="en-US" sz="700" dirty="0">
                <a:solidFill>
                  <a:schemeClr val="tx1"/>
                </a:solidFill>
                <a:latin typeface="Courier New" panose="02070309020205020404" pitchFamily="49" charset="0"/>
              </a:rPr>
              <a:t>(</a:t>
            </a:r>
            <a:r>
              <a:rPr lang="en-US" sz="700" dirty="0" err="1">
                <a:solidFill>
                  <a:schemeClr val="tx1"/>
                </a:solidFill>
                <a:latin typeface="Courier New" panose="02070309020205020404" pitchFamily="49" charset="0"/>
              </a:rPr>
              <a:t>X_new</a:t>
            </a:r>
            <a:r>
              <a:rPr lang="en-US" sz="700" dirty="0">
                <a:solidFill>
                  <a:schemeClr val="tx1"/>
                </a:solidFill>
                <a:latin typeface="Courier New" panose="02070309020205020404" pitchFamily="49" charset="0"/>
              </a:rPr>
              <a:t>, Y, </a:t>
            </a:r>
            <a:r>
              <a:rPr lang="en-US" sz="700" dirty="0" err="1">
                <a:solidFill>
                  <a:schemeClr val="tx1"/>
                </a:solidFill>
                <a:latin typeface="Courier New" panose="02070309020205020404" pitchFamily="49" charset="0"/>
              </a:rPr>
              <a:t>test_size</a:t>
            </a:r>
            <a:r>
              <a:rPr lang="en-US" sz="700" dirty="0">
                <a:solidFill>
                  <a:schemeClr val="tx1"/>
                </a:solidFill>
                <a:latin typeface="Courier New" panose="02070309020205020404" pitchFamily="49" charset="0"/>
              </a:rPr>
              <a:t>=</a:t>
            </a:r>
            <a:r>
              <a:rPr lang="en-US" sz="700" dirty="0" err="1">
                <a:solidFill>
                  <a:schemeClr val="tx1"/>
                </a:solidFill>
                <a:latin typeface="Courier New" panose="02070309020205020404" pitchFamily="49" charset="0"/>
              </a:rPr>
              <a:t>test_size</a:t>
            </a:r>
            <a:r>
              <a:rPr lang="en-US" sz="700" dirty="0">
                <a:solidFill>
                  <a:schemeClr val="tx1"/>
                </a:solidFill>
                <a:latin typeface="Courier New" panose="02070309020205020404" pitchFamily="49" charset="0"/>
              </a:rPr>
              <a:t>, </a:t>
            </a:r>
            <a:r>
              <a:rPr lang="en-US" sz="700" dirty="0" err="1">
                <a:solidFill>
                  <a:schemeClr val="tx1"/>
                </a:solidFill>
                <a:latin typeface="Courier New" panose="02070309020205020404" pitchFamily="49" charset="0"/>
              </a:rPr>
              <a:t>random_state</a:t>
            </a:r>
            <a:r>
              <a:rPr lang="en-US" sz="700" dirty="0">
                <a:solidFill>
                  <a:schemeClr val="tx1"/>
                </a:solidFill>
                <a:latin typeface="Courier New" panose="02070309020205020404" pitchFamily="49" charset="0"/>
              </a:rPr>
              <a:t>=seed)</a:t>
            </a:r>
          </a:p>
          <a:p>
            <a:pPr>
              <a:lnSpc>
                <a:spcPct val="100000"/>
              </a:lnSpc>
              <a:spcBef>
                <a:spcPts val="600"/>
              </a:spcBef>
            </a:pPr>
            <a:r>
              <a:rPr lang="en-US" sz="700" dirty="0">
                <a:solidFill>
                  <a:schemeClr val="tx1"/>
                </a:solidFill>
                <a:latin typeface="Courier New" panose="02070309020205020404" pitchFamily="49" charset="0"/>
              </a:rPr>
              <a:t>#Split test data equally into validation and test sets</a:t>
            </a:r>
          </a:p>
          <a:p>
            <a:pPr>
              <a:lnSpc>
                <a:spcPct val="100000"/>
              </a:lnSpc>
              <a:spcBef>
                <a:spcPts val="600"/>
              </a:spcBef>
            </a:pPr>
            <a:r>
              <a:rPr lang="en-US" sz="700" dirty="0" err="1">
                <a:solidFill>
                  <a:schemeClr val="tx1"/>
                </a:solidFill>
                <a:latin typeface="Courier New" panose="02070309020205020404" pitchFamily="49" charset="0"/>
              </a:rPr>
              <a:t>X_valid</a:t>
            </a:r>
            <a:r>
              <a:rPr lang="en-US" sz="700" dirty="0">
                <a:solidFill>
                  <a:schemeClr val="tx1"/>
                </a:solidFill>
                <a:latin typeface="Courier New" panose="02070309020205020404" pitchFamily="49" charset="0"/>
              </a:rPr>
              <a:t> = </a:t>
            </a:r>
            <a:r>
              <a:rPr lang="en-US" sz="700" dirty="0" err="1">
                <a:solidFill>
                  <a:schemeClr val="tx1"/>
                </a:solidFill>
                <a:latin typeface="Courier New" panose="02070309020205020404" pitchFamily="49" charset="0"/>
              </a:rPr>
              <a:t>X_test.sample</a:t>
            </a:r>
            <a:r>
              <a:rPr lang="en-US" sz="700" dirty="0">
                <a:solidFill>
                  <a:schemeClr val="tx1"/>
                </a:solidFill>
                <a:latin typeface="Courier New" panose="02070309020205020404" pitchFamily="49" charset="0"/>
              </a:rPr>
              <a:t>(frac = 0.5, </a:t>
            </a:r>
            <a:r>
              <a:rPr lang="en-US" sz="700" dirty="0" err="1">
                <a:solidFill>
                  <a:schemeClr val="tx1"/>
                </a:solidFill>
                <a:latin typeface="Courier New" panose="02070309020205020404" pitchFamily="49" charset="0"/>
              </a:rPr>
              <a:t>random_state</a:t>
            </a:r>
            <a:r>
              <a:rPr lang="en-US" sz="700" dirty="0">
                <a:solidFill>
                  <a:schemeClr val="tx1"/>
                </a:solidFill>
                <a:latin typeface="Courier New" panose="02070309020205020404" pitchFamily="49" charset="0"/>
              </a:rPr>
              <a:t>=seed)</a:t>
            </a:r>
          </a:p>
          <a:p>
            <a:pPr>
              <a:lnSpc>
                <a:spcPct val="100000"/>
              </a:lnSpc>
              <a:spcBef>
                <a:spcPts val="600"/>
              </a:spcBef>
            </a:pPr>
            <a:r>
              <a:rPr lang="en-US" sz="700" dirty="0" err="1">
                <a:solidFill>
                  <a:schemeClr val="tx1"/>
                </a:solidFill>
                <a:latin typeface="Courier New" panose="02070309020205020404" pitchFamily="49" charset="0"/>
              </a:rPr>
              <a:t>X_test</a:t>
            </a:r>
            <a:r>
              <a:rPr lang="en-US" sz="700" dirty="0">
                <a:solidFill>
                  <a:schemeClr val="tx1"/>
                </a:solidFill>
                <a:latin typeface="Courier New" panose="02070309020205020404" pitchFamily="49" charset="0"/>
              </a:rPr>
              <a:t>  = </a:t>
            </a:r>
            <a:r>
              <a:rPr lang="en-US" sz="700" dirty="0" err="1">
                <a:solidFill>
                  <a:schemeClr val="tx1"/>
                </a:solidFill>
                <a:latin typeface="Courier New" panose="02070309020205020404" pitchFamily="49" charset="0"/>
              </a:rPr>
              <a:t>X_test.drop</a:t>
            </a:r>
            <a:r>
              <a:rPr lang="en-US" sz="700" dirty="0">
                <a:solidFill>
                  <a:schemeClr val="tx1"/>
                </a:solidFill>
                <a:latin typeface="Courier New" panose="02070309020205020404" pitchFamily="49" charset="0"/>
              </a:rPr>
              <a:t>(</a:t>
            </a:r>
            <a:r>
              <a:rPr lang="en-US" sz="700" dirty="0" err="1">
                <a:solidFill>
                  <a:schemeClr val="tx1"/>
                </a:solidFill>
                <a:latin typeface="Courier New" panose="02070309020205020404" pitchFamily="49" charset="0"/>
              </a:rPr>
              <a:t>X_valid.index</a:t>
            </a:r>
            <a:r>
              <a:rPr lang="en-US" sz="700" dirty="0">
                <a:solidFill>
                  <a:schemeClr val="tx1"/>
                </a:solidFill>
                <a:latin typeface="Courier New" panose="02070309020205020404" pitchFamily="49" charset="0"/>
              </a:rPr>
              <a:t>)</a:t>
            </a:r>
          </a:p>
          <a:p>
            <a:pPr>
              <a:lnSpc>
                <a:spcPct val="100000"/>
              </a:lnSpc>
              <a:spcBef>
                <a:spcPts val="600"/>
              </a:spcBef>
            </a:pPr>
            <a:r>
              <a:rPr lang="en-US" sz="700" dirty="0" err="1">
                <a:solidFill>
                  <a:schemeClr val="tx1"/>
                </a:solidFill>
                <a:latin typeface="Courier New" panose="02070309020205020404" pitchFamily="49" charset="0"/>
              </a:rPr>
              <a:t>y_valid</a:t>
            </a:r>
            <a:r>
              <a:rPr lang="en-US" sz="700" dirty="0">
                <a:solidFill>
                  <a:schemeClr val="tx1"/>
                </a:solidFill>
                <a:latin typeface="Courier New" panose="02070309020205020404" pitchFamily="49" charset="0"/>
              </a:rPr>
              <a:t> = </a:t>
            </a:r>
            <a:r>
              <a:rPr lang="en-US" sz="700" dirty="0" err="1">
                <a:solidFill>
                  <a:schemeClr val="tx1"/>
                </a:solidFill>
                <a:latin typeface="Courier New" panose="02070309020205020404" pitchFamily="49" charset="0"/>
              </a:rPr>
              <a:t>y_test.sample</a:t>
            </a:r>
            <a:r>
              <a:rPr lang="en-US" sz="700" dirty="0">
                <a:solidFill>
                  <a:schemeClr val="tx1"/>
                </a:solidFill>
                <a:latin typeface="Courier New" panose="02070309020205020404" pitchFamily="49" charset="0"/>
              </a:rPr>
              <a:t>(frac = 0.5, </a:t>
            </a:r>
            <a:r>
              <a:rPr lang="en-US" sz="700" dirty="0" err="1">
                <a:solidFill>
                  <a:schemeClr val="tx1"/>
                </a:solidFill>
                <a:latin typeface="Courier New" panose="02070309020205020404" pitchFamily="49" charset="0"/>
              </a:rPr>
              <a:t>random_state</a:t>
            </a:r>
            <a:r>
              <a:rPr lang="en-US" sz="700" dirty="0">
                <a:solidFill>
                  <a:schemeClr val="tx1"/>
                </a:solidFill>
                <a:latin typeface="Courier New" panose="02070309020205020404" pitchFamily="49" charset="0"/>
              </a:rPr>
              <a:t>=seed)</a:t>
            </a:r>
          </a:p>
          <a:p>
            <a:pPr>
              <a:lnSpc>
                <a:spcPct val="100000"/>
              </a:lnSpc>
              <a:spcBef>
                <a:spcPts val="600"/>
              </a:spcBef>
            </a:pPr>
            <a:r>
              <a:rPr lang="en-US" sz="700" dirty="0" err="1">
                <a:solidFill>
                  <a:schemeClr val="tx1"/>
                </a:solidFill>
                <a:latin typeface="Courier New" panose="02070309020205020404" pitchFamily="49" charset="0"/>
              </a:rPr>
              <a:t>y_test</a:t>
            </a:r>
            <a:r>
              <a:rPr lang="en-US" sz="700" dirty="0">
                <a:solidFill>
                  <a:schemeClr val="tx1"/>
                </a:solidFill>
                <a:latin typeface="Courier New" panose="02070309020205020404" pitchFamily="49" charset="0"/>
              </a:rPr>
              <a:t>  = </a:t>
            </a:r>
            <a:r>
              <a:rPr lang="en-US" sz="700" dirty="0" err="1">
                <a:solidFill>
                  <a:schemeClr val="tx1"/>
                </a:solidFill>
                <a:latin typeface="Courier New" panose="02070309020205020404" pitchFamily="49" charset="0"/>
              </a:rPr>
              <a:t>y_test.drop</a:t>
            </a:r>
            <a:r>
              <a:rPr lang="en-US" sz="700" dirty="0">
                <a:solidFill>
                  <a:schemeClr val="tx1"/>
                </a:solidFill>
                <a:latin typeface="Courier New" panose="02070309020205020404" pitchFamily="49" charset="0"/>
              </a:rPr>
              <a:t>(</a:t>
            </a:r>
            <a:r>
              <a:rPr lang="en-US" sz="700" dirty="0" err="1">
                <a:solidFill>
                  <a:schemeClr val="tx1"/>
                </a:solidFill>
                <a:latin typeface="Courier New" panose="02070309020205020404" pitchFamily="49" charset="0"/>
              </a:rPr>
              <a:t>y_valid.index</a:t>
            </a:r>
            <a:r>
              <a:rPr lang="en-US" sz="700" dirty="0">
                <a:solidFill>
                  <a:schemeClr val="tx1"/>
                </a:solidFill>
                <a:latin typeface="Courier New" panose="02070309020205020404" pitchFamily="49" charset="0"/>
              </a:rPr>
              <a:t>)</a:t>
            </a:r>
          </a:p>
          <a:p>
            <a:pPr>
              <a:lnSpc>
                <a:spcPct val="100000"/>
              </a:lnSpc>
              <a:spcBef>
                <a:spcPts val="600"/>
              </a:spcBef>
            </a:pPr>
            <a:r>
              <a:rPr lang="en-US" sz="700" dirty="0">
                <a:solidFill>
                  <a:schemeClr val="tx1"/>
                </a:solidFill>
                <a:latin typeface="Courier New" panose="02070309020205020404" pitchFamily="49" charset="0"/>
              </a:rPr>
              <a:t>#Train the model</a:t>
            </a:r>
          </a:p>
          <a:p>
            <a:pPr>
              <a:lnSpc>
                <a:spcPct val="100000"/>
              </a:lnSpc>
              <a:spcBef>
                <a:spcPts val="600"/>
              </a:spcBef>
            </a:pPr>
            <a:r>
              <a:rPr lang="en-US" sz="700" dirty="0">
                <a:solidFill>
                  <a:schemeClr val="tx1"/>
                </a:solidFill>
                <a:latin typeface="Courier New" panose="02070309020205020404" pitchFamily="49" charset="0"/>
              </a:rPr>
              <a:t># fit model on training data</a:t>
            </a:r>
          </a:p>
          <a:p>
            <a:pPr>
              <a:lnSpc>
                <a:spcPct val="100000"/>
              </a:lnSpc>
              <a:spcBef>
                <a:spcPts val="600"/>
              </a:spcBef>
            </a:pPr>
            <a:r>
              <a:rPr lang="en-US" sz="700" dirty="0" err="1">
                <a:solidFill>
                  <a:schemeClr val="tx1"/>
                </a:solidFill>
                <a:latin typeface="Courier New" panose="02070309020205020404" pitchFamily="49" charset="0"/>
              </a:rPr>
              <a:t>model_XGB</a:t>
            </a:r>
            <a:r>
              <a:rPr lang="en-US" sz="700" dirty="0">
                <a:solidFill>
                  <a:schemeClr val="tx1"/>
                </a:solidFill>
                <a:latin typeface="Courier New" panose="02070309020205020404" pitchFamily="49" charset="0"/>
              </a:rPr>
              <a:t> = </a:t>
            </a:r>
            <a:r>
              <a:rPr lang="en-US" sz="700" dirty="0" err="1">
                <a:solidFill>
                  <a:schemeClr val="tx1"/>
                </a:solidFill>
                <a:latin typeface="Courier New" panose="02070309020205020404" pitchFamily="49" charset="0"/>
              </a:rPr>
              <a:t>XGBClassifier</a:t>
            </a:r>
            <a:r>
              <a:rPr lang="en-US" sz="700" dirty="0">
                <a:solidFill>
                  <a:schemeClr val="tx1"/>
                </a:solidFill>
                <a:latin typeface="Courier New" panose="02070309020205020404" pitchFamily="49" charset="0"/>
              </a:rPr>
              <a:t>(</a:t>
            </a:r>
            <a:r>
              <a:rPr lang="en-US" sz="700" dirty="0" err="1">
                <a:solidFill>
                  <a:schemeClr val="tx1"/>
                </a:solidFill>
                <a:latin typeface="Courier New" panose="02070309020205020404" pitchFamily="49" charset="0"/>
              </a:rPr>
              <a:t>n_estimators</a:t>
            </a:r>
            <a:r>
              <a:rPr lang="en-US" sz="700" dirty="0">
                <a:solidFill>
                  <a:schemeClr val="tx1"/>
                </a:solidFill>
                <a:latin typeface="Courier New" panose="02070309020205020404" pitchFamily="49" charset="0"/>
              </a:rPr>
              <a:t>=2000, eta=0.005, subsample=0.5, </a:t>
            </a:r>
            <a:r>
              <a:rPr lang="en-US" sz="700" dirty="0" err="1">
                <a:solidFill>
                  <a:schemeClr val="tx1"/>
                </a:solidFill>
                <a:latin typeface="Courier New" panose="02070309020205020404" pitchFamily="49" charset="0"/>
              </a:rPr>
              <a:t>colsample_bytree</a:t>
            </a:r>
            <a:r>
              <a:rPr lang="en-US" sz="700" dirty="0">
                <a:solidFill>
                  <a:schemeClr val="tx1"/>
                </a:solidFill>
                <a:latin typeface="Courier New" panose="02070309020205020404" pitchFamily="49" charset="0"/>
              </a:rPr>
              <a:t>=0.5)</a:t>
            </a:r>
          </a:p>
          <a:p>
            <a:pPr>
              <a:lnSpc>
                <a:spcPct val="100000"/>
              </a:lnSpc>
              <a:spcBef>
                <a:spcPts val="600"/>
              </a:spcBef>
            </a:pPr>
            <a:r>
              <a:rPr lang="en-US" sz="700" dirty="0" err="1">
                <a:solidFill>
                  <a:schemeClr val="tx1"/>
                </a:solidFill>
                <a:latin typeface="Courier New" panose="02070309020205020404" pitchFamily="49" charset="0"/>
              </a:rPr>
              <a:t>evalset</a:t>
            </a:r>
            <a:r>
              <a:rPr lang="en-US" sz="700" dirty="0">
                <a:solidFill>
                  <a:schemeClr val="tx1"/>
                </a:solidFill>
                <a:latin typeface="Courier New" panose="02070309020205020404" pitchFamily="49" charset="0"/>
              </a:rPr>
              <a:t> = [(</a:t>
            </a:r>
            <a:r>
              <a:rPr lang="en-US" sz="700" dirty="0" err="1">
                <a:solidFill>
                  <a:schemeClr val="tx1"/>
                </a:solidFill>
                <a:latin typeface="Courier New" panose="02070309020205020404" pitchFamily="49" charset="0"/>
              </a:rPr>
              <a:t>X_train</a:t>
            </a:r>
            <a:r>
              <a:rPr lang="en-US" sz="700" dirty="0">
                <a:solidFill>
                  <a:schemeClr val="tx1"/>
                </a:solidFill>
                <a:latin typeface="Courier New" panose="02070309020205020404" pitchFamily="49" charset="0"/>
              </a:rPr>
              <a:t>, </a:t>
            </a:r>
            <a:r>
              <a:rPr lang="en-US" sz="700" dirty="0" err="1">
                <a:solidFill>
                  <a:schemeClr val="tx1"/>
                </a:solidFill>
                <a:latin typeface="Courier New" panose="02070309020205020404" pitchFamily="49" charset="0"/>
              </a:rPr>
              <a:t>y_train</a:t>
            </a:r>
            <a:r>
              <a:rPr lang="en-US" sz="700" dirty="0">
                <a:solidFill>
                  <a:schemeClr val="tx1"/>
                </a:solidFill>
                <a:latin typeface="Courier New" panose="02070309020205020404" pitchFamily="49" charset="0"/>
              </a:rPr>
              <a:t>), (</a:t>
            </a:r>
            <a:r>
              <a:rPr lang="en-US" sz="700" dirty="0" err="1">
                <a:solidFill>
                  <a:schemeClr val="tx1"/>
                </a:solidFill>
                <a:latin typeface="Courier New" panose="02070309020205020404" pitchFamily="49" charset="0"/>
              </a:rPr>
              <a:t>X_test</a:t>
            </a:r>
            <a:r>
              <a:rPr lang="en-US" sz="700" dirty="0">
                <a:solidFill>
                  <a:schemeClr val="tx1"/>
                </a:solidFill>
                <a:latin typeface="Courier New" panose="02070309020205020404" pitchFamily="49" charset="0"/>
              </a:rPr>
              <a:t>, </a:t>
            </a:r>
            <a:r>
              <a:rPr lang="en-US" sz="700" dirty="0" err="1">
                <a:solidFill>
                  <a:schemeClr val="tx1"/>
                </a:solidFill>
                <a:latin typeface="Courier New" panose="02070309020205020404" pitchFamily="49" charset="0"/>
              </a:rPr>
              <a:t>y_test</a:t>
            </a:r>
            <a:r>
              <a:rPr lang="en-US" sz="700" dirty="0">
                <a:solidFill>
                  <a:schemeClr val="tx1"/>
                </a:solidFill>
                <a:latin typeface="Courier New" panose="02070309020205020404" pitchFamily="49" charset="0"/>
              </a:rPr>
              <a:t>)]</a:t>
            </a:r>
          </a:p>
          <a:p>
            <a:pPr>
              <a:lnSpc>
                <a:spcPct val="100000"/>
              </a:lnSpc>
              <a:spcBef>
                <a:spcPts val="600"/>
              </a:spcBef>
            </a:pPr>
            <a:r>
              <a:rPr lang="en-US" sz="700" dirty="0" err="1">
                <a:solidFill>
                  <a:schemeClr val="tx1"/>
                </a:solidFill>
                <a:latin typeface="Courier New" panose="02070309020205020404" pitchFamily="49" charset="0"/>
              </a:rPr>
              <a:t>model_XGB.fit</a:t>
            </a:r>
            <a:r>
              <a:rPr lang="en-US" sz="700" dirty="0">
                <a:solidFill>
                  <a:schemeClr val="tx1"/>
                </a:solidFill>
                <a:latin typeface="Courier New" panose="02070309020205020404" pitchFamily="49" charset="0"/>
              </a:rPr>
              <a:t>(</a:t>
            </a:r>
            <a:r>
              <a:rPr lang="en-US" sz="700" dirty="0" err="1">
                <a:solidFill>
                  <a:schemeClr val="tx1"/>
                </a:solidFill>
                <a:latin typeface="Courier New" panose="02070309020205020404" pitchFamily="49" charset="0"/>
              </a:rPr>
              <a:t>X_train</a:t>
            </a:r>
            <a:r>
              <a:rPr lang="en-US" sz="700" dirty="0">
                <a:solidFill>
                  <a:schemeClr val="tx1"/>
                </a:solidFill>
                <a:latin typeface="Courier New" panose="02070309020205020404" pitchFamily="49" charset="0"/>
              </a:rPr>
              <a:t>, </a:t>
            </a:r>
            <a:r>
              <a:rPr lang="en-US" sz="700" dirty="0" err="1">
                <a:solidFill>
                  <a:schemeClr val="tx1"/>
                </a:solidFill>
                <a:latin typeface="Courier New" panose="02070309020205020404" pitchFamily="49" charset="0"/>
              </a:rPr>
              <a:t>y_train</a:t>
            </a:r>
            <a:r>
              <a:rPr lang="en-US" sz="700" dirty="0">
                <a:solidFill>
                  <a:schemeClr val="tx1"/>
                </a:solidFill>
                <a:latin typeface="Courier New" panose="02070309020205020404" pitchFamily="49" charset="0"/>
              </a:rPr>
              <a:t>, </a:t>
            </a:r>
            <a:r>
              <a:rPr lang="en-US" sz="700" dirty="0" err="1">
                <a:solidFill>
                  <a:schemeClr val="tx1"/>
                </a:solidFill>
                <a:latin typeface="Courier New" panose="02070309020205020404" pitchFamily="49" charset="0"/>
              </a:rPr>
              <a:t>eval_metric</a:t>
            </a:r>
            <a:r>
              <a:rPr lang="en-US" sz="700" dirty="0">
                <a:solidFill>
                  <a:schemeClr val="tx1"/>
                </a:solidFill>
                <a:latin typeface="Courier New" panose="02070309020205020404" pitchFamily="49" charset="0"/>
              </a:rPr>
              <a:t>='</a:t>
            </a:r>
            <a:r>
              <a:rPr lang="en-US" sz="700" dirty="0" err="1">
                <a:solidFill>
                  <a:schemeClr val="tx1"/>
                </a:solidFill>
                <a:latin typeface="Courier New" panose="02070309020205020404" pitchFamily="49" charset="0"/>
              </a:rPr>
              <a:t>logloss</a:t>
            </a:r>
            <a:r>
              <a:rPr lang="en-US" sz="700" dirty="0">
                <a:solidFill>
                  <a:schemeClr val="tx1"/>
                </a:solidFill>
                <a:latin typeface="Courier New" panose="02070309020205020404" pitchFamily="49" charset="0"/>
              </a:rPr>
              <a:t>', </a:t>
            </a:r>
            <a:r>
              <a:rPr lang="en-US" sz="700" dirty="0" err="1">
                <a:solidFill>
                  <a:schemeClr val="tx1"/>
                </a:solidFill>
                <a:latin typeface="Courier New" panose="02070309020205020404" pitchFamily="49" charset="0"/>
              </a:rPr>
              <a:t>eval_set</a:t>
            </a:r>
            <a:r>
              <a:rPr lang="en-US" sz="700" dirty="0">
                <a:solidFill>
                  <a:schemeClr val="tx1"/>
                </a:solidFill>
                <a:latin typeface="Courier New" panose="02070309020205020404" pitchFamily="49" charset="0"/>
              </a:rPr>
              <a:t>=</a:t>
            </a:r>
            <a:r>
              <a:rPr lang="en-US" sz="700" dirty="0" err="1">
                <a:solidFill>
                  <a:schemeClr val="tx1"/>
                </a:solidFill>
                <a:latin typeface="Courier New" panose="02070309020205020404" pitchFamily="49" charset="0"/>
              </a:rPr>
              <a:t>evalset</a:t>
            </a:r>
            <a:r>
              <a:rPr lang="en-US" sz="700" dirty="0">
                <a:solidFill>
                  <a:schemeClr val="tx1"/>
                </a:solidFill>
                <a:latin typeface="Courier New" panose="02070309020205020404" pitchFamily="49" charset="0"/>
              </a:rPr>
              <a:t>, verbose=0)</a:t>
            </a:r>
          </a:p>
        </p:txBody>
      </p:sp>
      <p:sp>
        <p:nvSpPr>
          <p:cNvPr id="11" name="Content Placeholder 2">
            <a:extLst>
              <a:ext uri="{FF2B5EF4-FFF2-40B4-BE49-F238E27FC236}">
                <a16:creationId xmlns:a16="http://schemas.microsoft.com/office/drawing/2014/main" id="{2955C4A7-B2E2-66C4-4270-1A2541AF4E02}"/>
              </a:ext>
            </a:extLst>
          </p:cNvPr>
          <p:cNvSpPr txBox="1">
            <a:spLocks/>
          </p:cNvSpPr>
          <p:nvPr/>
        </p:nvSpPr>
        <p:spPr>
          <a:xfrm>
            <a:off x="6323161" y="966157"/>
            <a:ext cx="4840138" cy="2950233"/>
          </a:xfrm>
          <a:prstGeom prst="rect">
            <a:avLst/>
          </a:prstGeom>
          <a:ln>
            <a:solidFill>
              <a:schemeClr val="tx1"/>
            </a:solidFill>
          </a:ln>
        </p:spPr>
        <p:txBody>
          <a:bodyPr vert="horz" lIns="91440" tIns="45720" rIns="91440" bIns="45720" rtlCol="0">
            <a:noAutofit/>
          </a:bodyPr>
          <a:lstStyle>
            <a:lvl1pPr marL="0" indent="0" algn="l" defTabSz="914400" rtl="0" eaLnBrk="1" latinLnBrk="0" hangingPunct="1">
              <a:lnSpc>
                <a:spcPct val="110000"/>
              </a:lnSpc>
              <a:spcBef>
                <a:spcPts val="1000"/>
              </a:spcBef>
              <a:buFontTx/>
              <a:buNone/>
              <a:defRPr sz="2000" kern="1200">
                <a:solidFill>
                  <a:schemeClr val="tx2"/>
                </a:solidFill>
                <a:latin typeface="+mn-lt"/>
                <a:ea typeface="+mn-ea"/>
                <a:cs typeface="+mn-cs"/>
              </a:defRPr>
            </a:lvl1pPr>
            <a:lvl2pPr marL="274320" indent="-228600" algn="l" defTabSz="914400" rtl="0" eaLnBrk="1" latinLnBrk="0" hangingPunct="1">
              <a:lnSpc>
                <a:spcPct val="110000"/>
              </a:lnSpc>
              <a:spcBef>
                <a:spcPts val="500"/>
              </a:spcBef>
              <a:buSzPct val="85000"/>
              <a:buFont typeface="Arial" panose="020B0604020202020204" pitchFamily="34" charset="0"/>
              <a:buChar char="•"/>
              <a:defRPr sz="1800" kern="1200">
                <a:solidFill>
                  <a:schemeClr val="tx2"/>
                </a:solidFill>
                <a:latin typeface="+mn-lt"/>
                <a:ea typeface="+mn-ea"/>
                <a:cs typeface="+mn-cs"/>
              </a:defRPr>
            </a:lvl2pPr>
            <a:lvl3pPr marL="274320" indent="0" algn="l" defTabSz="914400" rtl="0" eaLnBrk="1" latinLnBrk="0" hangingPunct="1">
              <a:lnSpc>
                <a:spcPct val="110000"/>
              </a:lnSpc>
              <a:spcBef>
                <a:spcPts val="500"/>
              </a:spcBef>
              <a:buFontTx/>
              <a:buNone/>
              <a:defRPr sz="1600" kern="1200">
                <a:solidFill>
                  <a:schemeClr val="tx2"/>
                </a:solidFill>
                <a:latin typeface="+mn-lt"/>
                <a:ea typeface="+mn-ea"/>
                <a:cs typeface="+mn-cs"/>
              </a:defRPr>
            </a:lvl3pPr>
            <a:lvl4pPr marL="548640" indent="-228600" algn="l" defTabSz="914400" rtl="0" eaLnBrk="1" latinLnBrk="0" hangingPunct="1">
              <a:lnSpc>
                <a:spcPct val="110000"/>
              </a:lnSpc>
              <a:spcBef>
                <a:spcPts val="500"/>
              </a:spcBef>
              <a:buFont typeface="Arial" panose="020B0604020202020204" pitchFamily="34" charset="0"/>
              <a:buChar char="•"/>
              <a:defRPr sz="1400" kern="1200">
                <a:solidFill>
                  <a:schemeClr val="tx2"/>
                </a:solidFill>
                <a:latin typeface="+mn-lt"/>
                <a:ea typeface="+mn-ea"/>
                <a:cs typeface="+mn-cs"/>
              </a:defRPr>
            </a:lvl4pPr>
            <a:lvl5pPr marL="548640" indent="0" algn="l" defTabSz="914400" rtl="0" eaLnBrk="1" latinLnBrk="0" hangingPunct="1">
              <a:lnSpc>
                <a:spcPct val="110000"/>
              </a:lnSpc>
              <a:spcBef>
                <a:spcPts val="500"/>
              </a:spcBef>
              <a:buFontTx/>
              <a:buNone/>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sz="900" dirty="0">
                <a:solidFill>
                  <a:schemeClr val="tx1"/>
                </a:solidFill>
                <a:latin typeface="Courier New" panose="02070309020205020404" pitchFamily="49" charset="0"/>
              </a:rPr>
              <a:t>Generate statistics on the model to determine its prediction characteristics.</a:t>
            </a:r>
          </a:p>
          <a:p>
            <a:pPr>
              <a:lnSpc>
                <a:spcPct val="100000"/>
              </a:lnSpc>
            </a:pPr>
            <a:r>
              <a:rPr lang="en-US" sz="900" dirty="0">
                <a:solidFill>
                  <a:schemeClr val="tx1"/>
                </a:solidFill>
                <a:latin typeface="Courier New" panose="02070309020205020404" pitchFamily="49" charset="0"/>
              </a:rPr>
              <a:t>In this portion of the code in the </a:t>
            </a:r>
            <a:r>
              <a:rPr lang="en-US" sz="900" dirty="0" err="1">
                <a:solidFill>
                  <a:schemeClr val="tx1"/>
                </a:solidFill>
                <a:latin typeface="Courier New" panose="02070309020205020404" pitchFamily="49" charset="0"/>
              </a:rPr>
              <a:t>Jupyter</a:t>
            </a:r>
            <a:r>
              <a:rPr lang="en-US" sz="900" dirty="0">
                <a:solidFill>
                  <a:schemeClr val="tx1"/>
                </a:solidFill>
                <a:latin typeface="Courier New" panose="02070309020205020404" pitchFamily="49" charset="0"/>
              </a:rPr>
              <a:t> notebook, we are looking to analyze the model’s efficacy. We reuse functions from the earlier analysis.</a:t>
            </a:r>
          </a:p>
          <a:p>
            <a:pPr>
              <a:lnSpc>
                <a:spcPct val="100000"/>
              </a:lnSpc>
            </a:pPr>
            <a:r>
              <a:rPr lang="en-US" sz="900" dirty="0">
                <a:solidFill>
                  <a:schemeClr val="tx1"/>
                </a:solidFill>
                <a:latin typeface="Courier New" panose="02070309020205020404" pitchFamily="49" charset="0"/>
              </a:rPr>
              <a:t>We see the following results after running the code:</a:t>
            </a:r>
          </a:p>
        </p:txBody>
      </p:sp>
      <p:graphicFrame>
        <p:nvGraphicFramePr>
          <p:cNvPr id="12" name="Table 11">
            <a:extLst>
              <a:ext uri="{FF2B5EF4-FFF2-40B4-BE49-F238E27FC236}">
                <a16:creationId xmlns:a16="http://schemas.microsoft.com/office/drawing/2014/main" id="{0F72621F-11EB-54D0-BBBA-60CB302A4817}"/>
              </a:ext>
            </a:extLst>
          </p:cNvPr>
          <p:cNvGraphicFramePr>
            <a:graphicFrameLocks noGrp="1"/>
          </p:cNvGraphicFramePr>
          <p:nvPr>
            <p:extLst>
              <p:ext uri="{D42A27DB-BD31-4B8C-83A1-F6EECF244321}">
                <p14:modId xmlns:p14="http://schemas.microsoft.com/office/powerpoint/2010/main" val="2097197896"/>
              </p:ext>
            </p:extLst>
          </p:nvPr>
        </p:nvGraphicFramePr>
        <p:xfrm>
          <a:off x="373093" y="4039045"/>
          <a:ext cx="10790206" cy="2491152"/>
        </p:xfrm>
        <a:graphic>
          <a:graphicData uri="http://schemas.openxmlformats.org/drawingml/2006/table">
            <a:tbl>
              <a:tblPr firstRow="1" bandRow="1">
                <a:tableStyleId>{5C22544A-7EE6-4342-B048-85BDC9FD1C3A}</a:tableStyleId>
              </a:tblPr>
              <a:tblGrid>
                <a:gridCol w="906740">
                  <a:extLst>
                    <a:ext uri="{9D8B030D-6E8A-4147-A177-3AD203B41FA5}">
                      <a16:colId xmlns:a16="http://schemas.microsoft.com/office/drawing/2014/main" val="3745000717"/>
                    </a:ext>
                  </a:extLst>
                </a:gridCol>
                <a:gridCol w="1269436">
                  <a:extLst>
                    <a:ext uri="{9D8B030D-6E8A-4147-A177-3AD203B41FA5}">
                      <a16:colId xmlns:a16="http://schemas.microsoft.com/office/drawing/2014/main" val="4105155818"/>
                    </a:ext>
                  </a:extLst>
                </a:gridCol>
                <a:gridCol w="1269436">
                  <a:extLst>
                    <a:ext uri="{9D8B030D-6E8A-4147-A177-3AD203B41FA5}">
                      <a16:colId xmlns:a16="http://schemas.microsoft.com/office/drawing/2014/main" val="2757627364"/>
                    </a:ext>
                  </a:extLst>
                </a:gridCol>
                <a:gridCol w="1269436">
                  <a:extLst>
                    <a:ext uri="{9D8B030D-6E8A-4147-A177-3AD203B41FA5}">
                      <a16:colId xmlns:a16="http://schemas.microsoft.com/office/drawing/2014/main" val="2238735428"/>
                    </a:ext>
                  </a:extLst>
                </a:gridCol>
                <a:gridCol w="1269436">
                  <a:extLst>
                    <a:ext uri="{9D8B030D-6E8A-4147-A177-3AD203B41FA5}">
                      <a16:colId xmlns:a16="http://schemas.microsoft.com/office/drawing/2014/main" val="2422533846"/>
                    </a:ext>
                  </a:extLst>
                </a:gridCol>
                <a:gridCol w="1269436">
                  <a:extLst>
                    <a:ext uri="{9D8B030D-6E8A-4147-A177-3AD203B41FA5}">
                      <a16:colId xmlns:a16="http://schemas.microsoft.com/office/drawing/2014/main" val="100281726"/>
                    </a:ext>
                  </a:extLst>
                </a:gridCol>
                <a:gridCol w="1269436">
                  <a:extLst>
                    <a:ext uri="{9D8B030D-6E8A-4147-A177-3AD203B41FA5}">
                      <a16:colId xmlns:a16="http://schemas.microsoft.com/office/drawing/2014/main" val="1722148854"/>
                    </a:ext>
                  </a:extLst>
                </a:gridCol>
                <a:gridCol w="2266850">
                  <a:extLst>
                    <a:ext uri="{9D8B030D-6E8A-4147-A177-3AD203B41FA5}">
                      <a16:colId xmlns:a16="http://schemas.microsoft.com/office/drawing/2014/main" val="4276243790"/>
                    </a:ext>
                  </a:extLst>
                </a:gridCol>
              </a:tblGrid>
              <a:tr h="622788">
                <a:tc>
                  <a:txBody>
                    <a:bodyPr/>
                    <a:lstStyle/>
                    <a:p>
                      <a:pPr algn="ctr" fontAlgn="b"/>
                      <a:r>
                        <a:rPr lang="en-US" sz="1000" b="0" i="0" u="none" strike="noStrike" dirty="0">
                          <a:solidFill>
                            <a:schemeClr val="bg1"/>
                          </a:solidFill>
                          <a:effectLst/>
                          <a:latin typeface="Courier New" panose="02070309020205020404" pitchFamily="49" charset="0"/>
                          <a:cs typeface="Courier New" panose="02070309020205020404" pitchFamily="49" charset="0"/>
                        </a:rPr>
                        <a:t>Data Set</a:t>
                      </a:r>
                    </a:p>
                  </a:txBody>
                  <a:tcPr marL="9525" marR="9525" marT="9525" marB="0" anchor="ctr"/>
                </a:tc>
                <a:tc>
                  <a:txBody>
                    <a:bodyPr/>
                    <a:lstStyle/>
                    <a:p>
                      <a:pPr algn="ctr" fontAlgn="b"/>
                      <a:r>
                        <a:rPr lang="en-US" sz="1000" b="0" i="0" u="none" strike="noStrike" dirty="0">
                          <a:solidFill>
                            <a:schemeClr val="bg1"/>
                          </a:solidFill>
                          <a:effectLst/>
                          <a:latin typeface="Courier New" panose="02070309020205020404" pitchFamily="49" charset="0"/>
                          <a:cs typeface="Courier New" panose="02070309020205020404" pitchFamily="49" charset="0"/>
                        </a:rPr>
                        <a:t>Model AUC</a:t>
                      </a:r>
                    </a:p>
                  </a:txBody>
                  <a:tcPr marL="9525" marR="9525" marT="9525" marB="0" anchor="ctr"/>
                </a:tc>
                <a:tc>
                  <a:txBody>
                    <a:bodyPr/>
                    <a:lstStyle/>
                    <a:p>
                      <a:pPr algn="ctr" fontAlgn="b"/>
                      <a:r>
                        <a:rPr lang="en-US" sz="1000" b="0" i="0" u="none" strike="noStrike" dirty="0">
                          <a:solidFill>
                            <a:schemeClr val="bg1"/>
                          </a:solidFill>
                          <a:effectLst/>
                          <a:latin typeface="Courier New" panose="02070309020205020404" pitchFamily="49" charset="0"/>
                          <a:cs typeface="Courier New" panose="02070309020205020404" pitchFamily="49" charset="0"/>
                        </a:rPr>
                        <a:t>Model Accuracy</a:t>
                      </a:r>
                    </a:p>
                  </a:txBody>
                  <a:tcPr marL="9525" marR="9525" marT="9525" marB="0" anchor="ctr"/>
                </a:tc>
                <a:tc>
                  <a:txBody>
                    <a:bodyPr/>
                    <a:lstStyle/>
                    <a:p>
                      <a:pPr algn="ctr" fontAlgn="b"/>
                      <a:r>
                        <a:rPr lang="en-US" sz="1000" b="0" i="0" u="none" strike="noStrike" dirty="0">
                          <a:solidFill>
                            <a:schemeClr val="bg1"/>
                          </a:solidFill>
                          <a:effectLst/>
                          <a:latin typeface="Courier New" panose="02070309020205020404" pitchFamily="49" charset="0"/>
                          <a:cs typeface="Courier New" panose="02070309020205020404" pitchFamily="49" charset="0"/>
                        </a:rPr>
                        <a:t>Recall: True Positive</a:t>
                      </a:r>
                    </a:p>
                  </a:txBody>
                  <a:tcPr marL="9525" marR="9525" marT="9525" marB="0" anchor="ctr"/>
                </a:tc>
                <a:tc>
                  <a:txBody>
                    <a:bodyPr/>
                    <a:lstStyle/>
                    <a:p>
                      <a:pPr algn="ctr" fontAlgn="b"/>
                      <a:r>
                        <a:rPr lang="en-US" sz="1000" b="0" i="0" u="none" strike="noStrike" dirty="0">
                          <a:solidFill>
                            <a:schemeClr val="bg1"/>
                          </a:solidFill>
                          <a:effectLst/>
                          <a:latin typeface="Courier New" panose="02070309020205020404" pitchFamily="49" charset="0"/>
                          <a:cs typeface="Courier New" panose="02070309020205020404" pitchFamily="49" charset="0"/>
                        </a:rPr>
                        <a:t>Specificity: True Negative</a:t>
                      </a:r>
                    </a:p>
                  </a:txBody>
                  <a:tcPr marL="9525" marR="9525" marT="9525" marB="0" anchor="ctr"/>
                </a:tc>
                <a:tc>
                  <a:txBody>
                    <a:bodyPr/>
                    <a:lstStyle/>
                    <a:p>
                      <a:pPr algn="ctr" fontAlgn="b"/>
                      <a:r>
                        <a:rPr lang="en-US" sz="1000" b="0" i="0" u="none" strike="noStrike" dirty="0">
                          <a:solidFill>
                            <a:schemeClr val="bg1"/>
                          </a:solidFill>
                          <a:effectLst/>
                          <a:latin typeface="Courier New" panose="02070309020205020404" pitchFamily="49" charset="0"/>
                          <a:cs typeface="Courier New" panose="02070309020205020404" pitchFamily="49" charset="0"/>
                        </a:rPr>
                        <a:t>Fall Out: False Positive</a:t>
                      </a:r>
                    </a:p>
                  </a:txBody>
                  <a:tcPr marL="9525" marR="9525" marT="9525" marB="0" anchor="ctr"/>
                </a:tc>
                <a:tc>
                  <a:txBody>
                    <a:bodyPr/>
                    <a:lstStyle/>
                    <a:p>
                      <a:pPr algn="ctr" fontAlgn="b"/>
                      <a:r>
                        <a:rPr lang="en-US" sz="1000" b="0" i="0" u="none" strike="noStrike" dirty="0">
                          <a:solidFill>
                            <a:schemeClr val="bg1"/>
                          </a:solidFill>
                          <a:effectLst/>
                          <a:latin typeface="Courier New" panose="02070309020205020404" pitchFamily="49" charset="0"/>
                          <a:cs typeface="Courier New" panose="02070309020205020404" pitchFamily="49" charset="0"/>
                        </a:rPr>
                        <a:t>Miss Rate: False Negative</a:t>
                      </a:r>
                    </a:p>
                  </a:txBody>
                  <a:tcPr marL="9525" marR="9525" marT="9525" marB="0" anchor="ctr"/>
                </a:tc>
                <a:tc>
                  <a:txBody>
                    <a:bodyPr/>
                    <a:lstStyle/>
                    <a:p>
                      <a:pPr algn="ctr" fontAlgn="b"/>
                      <a:r>
                        <a:rPr lang="en-US" sz="1000" b="0" i="0" u="none" strike="noStrike" dirty="0">
                          <a:solidFill>
                            <a:schemeClr val="bg1"/>
                          </a:solidFill>
                          <a:effectLst/>
                          <a:latin typeface="Courier New" panose="02070309020205020404" pitchFamily="49" charset="0"/>
                          <a:cs typeface="Courier New" panose="02070309020205020404" pitchFamily="49" charset="0"/>
                        </a:rPr>
                        <a:t>Precision: Positive Results Relative to Predicted Positive Results</a:t>
                      </a:r>
                    </a:p>
                  </a:txBody>
                  <a:tcPr marL="9525" marR="9525" marT="9525" marB="0" anchor="ctr"/>
                </a:tc>
                <a:extLst>
                  <a:ext uri="{0D108BD9-81ED-4DB2-BD59-A6C34878D82A}">
                    <a16:rowId xmlns:a16="http://schemas.microsoft.com/office/drawing/2014/main" val="3802292653"/>
                  </a:ext>
                </a:extLst>
              </a:tr>
              <a:tr h="622788">
                <a:tc>
                  <a:txBody>
                    <a:bodyPr/>
                    <a:lstStyle/>
                    <a:p>
                      <a:pPr algn="ctr"/>
                      <a:r>
                        <a:rPr lang="en-US" sz="1000" dirty="0">
                          <a:latin typeface="Courier New" panose="02070309020205020404" pitchFamily="49" charset="0"/>
                          <a:cs typeface="Courier New" panose="02070309020205020404" pitchFamily="49" charset="0"/>
                        </a:rPr>
                        <a:t>Train</a:t>
                      </a:r>
                    </a:p>
                  </a:txBody>
                  <a:tcPr anchor="ctr"/>
                </a:tc>
                <a:tc>
                  <a:txBody>
                    <a:bodyPr/>
                    <a:lstStyle/>
                    <a:p>
                      <a:pPr algn="ctr" fontAlgn="b"/>
                      <a:r>
                        <a:rPr lang="en-US" sz="1000" b="0" i="0" u="none" strike="noStrike">
                          <a:solidFill>
                            <a:srgbClr val="000000"/>
                          </a:solidFill>
                          <a:effectLst/>
                          <a:latin typeface="Courier New" panose="02070309020205020404" pitchFamily="49" charset="0"/>
                          <a:cs typeface="Courier New" panose="02070309020205020404" pitchFamily="49" charset="0"/>
                        </a:rPr>
                        <a:t>99.93%</a:t>
                      </a:r>
                    </a:p>
                  </a:txBody>
                  <a:tcPr marL="9525" marR="9525" marT="9525" marB="0" anchor="ctr"/>
                </a:tc>
                <a:tc>
                  <a:txBody>
                    <a:bodyPr/>
                    <a:lstStyle/>
                    <a:p>
                      <a:pPr algn="ctr" fontAlgn="b"/>
                      <a:r>
                        <a:rPr lang="en-US" sz="1000" b="0" i="0" u="none" strike="noStrike">
                          <a:solidFill>
                            <a:srgbClr val="000000"/>
                          </a:solidFill>
                          <a:effectLst/>
                          <a:latin typeface="Courier New" panose="02070309020205020404" pitchFamily="49" charset="0"/>
                          <a:cs typeface="Courier New" panose="02070309020205020404" pitchFamily="49" charset="0"/>
                        </a:rPr>
                        <a:t>96.93%</a:t>
                      </a:r>
                    </a:p>
                  </a:txBody>
                  <a:tcPr marL="9525" marR="9525" marT="9525" marB="0" anchor="ctr"/>
                </a:tc>
                <a:tc>
                  <a:txBody>
                    <a:bodyPr/>
                    <a:lstStyle/>
                    <a:p>
                      <a:pPr algn="ctr" fontAlgn="b"/>
                      <a:r>
                        <a:rPr lang="en-US" sz="1000" b="0" i="0" u="none" strike="noStrike">
                          <a:solidFill>
                            <a:srgbClr val="000000"/>
                          </a:solidFill>
                          <a:effectLst/>
                          <a:latin typeface="Courier New" panose="02070309020205020404" pitchFamily="49" charset="0"/>
                          <a:cs typeface="Courier New" panose="02070309020205020404" pitchFamily="49" charset="0"/>
                        </a:rPr>
                        <a:t>100.00%</a:t>
                      </a:r>
                    </a:p>
                  </a:txBody>
                  <a:tcPr marL="9525" marR="9525" marT="9525" marB="0" anchor="ctr"/>
                </a:tc>
                <a:tc>
                  <a:txBody>
                    <a:bodyPr/>
                    <a:lstStyle/>
                    <a:p>
                      <a:pPr algn="ctr" fontAlgn="b"/>
                      <a:r>
                        <a:rPr lang="en-US" sz="1000" b="0" i="0" u="none" strike="noStrike">
                          <a:solidFill>
                            <a:srgbClr val="000000"/>
                          </a:solidFill>
                          <a:effectLst/>
                          <a:latin typeface="Courier New" panose="02070309020205020404" pitchFamily="49" charset="0"/>
                          <a:cs typeface="Courier New" panose="02070309020205020404" pitchFamily="49" charset="0"/>
                        </a:rPr>
                        <a:t>84.42%</a:t>
                      </a:r>
                    </a:p>
                  </a:txBody>
                  <a:tcPr marL="9525" marR="9525" marT="9525" marB="0" anchor="ctr"/>
                </a:tc>
                <a:tc>
                  <a:txBody>
                    <a:bodyPr/>
                    <a:lstStyle/>
                    <a:p>
                      <a:pPr algn="ctr" fontAlgn="b"/>
                      <a:r>
                        <a:rPr lang="en-US" sz="1000" b="0" i="0" u="none" strike="noStrike">
                          <a:solidFill>
                            <a:srgbClr val="000000"/>
                          </a:solidFill>
                          <a:effectLst/>
                          <a:latin typeface="Courier New" panose="02070309020205020404" pitchFamily="49" charset="0"/>
                          <a:cs typeface="Courier New" panose="02070309020205020404" pitchFamily="49" charset="0"/>
                        </a:rPr>
                        <a:t>15.58%</a:t>
                      </a:r>
                    </a:p>
                  </a:txBody>
                  <a:tcPr marL="9525" marR="9525" marT="9525" marB="0" anchor="ctr"/>
                </a:tc>
                <a:tc>
                  <a:txBody>
                    <a:bodyPr/>
                    <a:lstStyle/>
                    <a:p>
                      <a:pPr algn="ctr" fontAlgn="b"/>
                      <a:r>
                        <a:rPr lang="en-US" sz="1000" b="0" i="0" u="none" strike="noStrike">
                          <a:solidFill>
                            <a:srgbClr val="000000"/>
                          </a:solidFill>
                          <a:effectLst/>
                          <a:latin typeface="Courier New" panose="02070309020205020404" pitchFamily="49" charset="0"/>
                          <a:cs typeface="Courier New" panose="02070309020205020404" pitchFamily="49" charset="0"/>
                        </a:rPr>
                        <a:t>0.00%</a:t>
                      </a:r>
                    </a:p>
                  </a:txBody>
                  <a:tcPr marL="9525" marR="9525" marT="9525" marB="0" anchor="ctr"/>
                </a:tc>
                <a:tc>
                  <a:txBody>
                    <a:bodyPr/>
                    <a:lstStyle/>
                    <a:p>
                      <a:pPr algn="ctr" fontAlgn="b"/>
                      <a:r>
                        <a:rPr lang="en-US" sz="1000" b="0" i="0" u="none" strike="noStrike">
                          <a:solidFill>
                            <a:srgbClr val="000000"/>
                          </a:solidFill>
                          <a:effectLst/>
                          <a:latin typeface="Courier New" panose="02070309020205020404" pitchFamily="49" charset="0"/>
                          <a:cs typeface="Courier New" panose="02070309020205020404" pitchFamily="49" charset="0"/>
                        </a:rPr>
                        <a:t>96.32%</a:t>
                      </a:r>
                    </a:p>
                  </a:txBody>
                  <a:tcPr marL="9525" marR="9525" marT="9525" marB="0" anchor="ctr"/>
                </a:tc>
                <a:extLst>
                  <a:ext uri="{0D108BD9-81ED-4DB2-BD59-A6C34878D82A}">
                    <a16:rowId xmlns:a16="http://schemas.microsoft.com/office/drawing/2014/main" val="139940756"/>
                  </a:ext>
                </a:extLst>
              </a:tr>
              <a:tr h="622788">
                <a:tc>
                  <a:txBody>
                    <a:bodyPr/>
                    <a:lstStyle/>
                    <a:p>
                      <a:pPr algn="ctr"/>
                      <a:r>
                        <a:rPr lang="en-US" sz="1000" dirty="0">
                          <a:latin typeface="Courier New" panose="02070309020205020404" pitchFamily="49" charset="0"/>
                          <a:cs typeface="Courier New" panose="02070309020205020404" pitchFamily="49" charset="0"/>
                        </a:rPr>
                        <a:t>Test</a:t>
                      </a:r>
                    </a:p>
                  </a:txBody>
                  <a:tcPr anchor="ctr"/>
                </a:tc>
                <a:tc>
                  <a:txBody>
                    <a:bodyPr/>
                    <a:lstStyle/>
                    <a:p>
                      <a:pPr algn="ctr" fontAlgn="b"/>
                      <a:r>
                        <a:rPr lang="en-US" sz="1000" b="0" i="0" u="none" strike="noStrike">
                          <a:solidFill>
                            <a:srgbClr val="000000"/>
                          </a:solidFill>
                          <a:effectLst/>
                          <a:latin typeface="Courier New" panose="02070309020205020404" pitchFamily="49" charset="0"/>
                          <a:cs typeface="Courier New" panose="02070309020205020404" pitchFamily="49" charset="0"/>
                        </a:rPr>
                        <a:t>82.85%</a:t>
                      </a:r>
                    </a:p>
                  </a:txBody>
                  <a:tcPr marL="9525" marR="9525" marT="9525" marB="0" anchor="ctr"/>
                </a:tc>
                <a:tc>
                  <a:txBody>
                    <a:bodyPr/>
                    <a:lstStyle/>
                    <a:p>
                      <a:pPr algn="ctr" fontAlgn="b"/>
                      <a:r>
                        <a:rPr lang="en-US" sz="1000" b="0" i="0" u="none" strike="noStrike">
                          <a:solidFill>
                            <a:srgbClr val="000000"/>
                          </a:solidFill>
                          <a:effectLst/>
                          <a:latin typeface="Courier New" panose="02070309020205020404" pitchFamily="49" charset="0"/>
                          <a:cs typeface="Courier New" panose="02070309020205020404" pitchFamily="49" charset="0"/>
                        </a:rPr>
                        <a:t>84.06%</a:t>
                      </a:r>
                    </a:p>
                  </a:txBody>
                  <a:tcPr marL="9525" marR="9525" marT="9525" marB="0" anchor="ctr"/>
                </a:tc>
                <a:tc>
                  <a:txBody>
                    <a:bodyPr/>
                    <a:lstStyle/>
                    <a:p>
                      <a:pPr algn="ctr" fontAlgn="b"/>
                      <a:r>
                        <a:rPr lang="en-US" sz="1000" b="0" i="0" u="none" strike="noStrike">
                          <a:solidFill>
                            <a:srgbClr val="000000"/>
                          </a:solidFill>
                          <a:effectLst/>
                          <a:latin typeface="Courier New" panose="02070309020205020404" pitchFamily="49" charset="0"/>
                          <a:cs typeface="Courier New" panose="02070309020205020404" pitchFamily="49" charset="0"/>
                        </a:rPr>
                        <a:t>97.61%</a:t>
                      </a:r>
                    </a:p>
                  </a:txBody>
                  <a:tcPr marL="9525" marR="9525" marT="9525" marB="0" anchor="ctr"/>
                </a:tc>
                <a:tc>
                  <a:txBody>
                    <a:bodyPr/>
                    <a:lstStyle/>
                    <a:p>
                      <a:pPr algn="ctr" fontAlgn="b"/>
                      <a:r>
                        <a:rPr lang="en-US" sz="1000" b="0" i="0" u="none" strike="noStrike">
                          <a:solidFill>
                            <a:srgbClr val="000000"/>
                          </a:solidFill>
                          <a:effectLst/>
                          <a:latin typeface="Courier New" panose="02070309020205020404" pitchFamily="49" charset="0"/>
                          <a:cs typeface="Courier New" panose="02070309020205020404" pitchFamily="49" charset="0"/>
                        </a:rPr>
                        <a:t>31.91%</a:t>
                      </a:r>
                    </a:p>
                  </a:txBody>
                  <a:tcPr marL="9525" marR="9525" marT="9525" marB="0" anchor="ctr"/>
                </a:tc>
                <a:tc>
                  <a:txBody>
                    <a:bodyPr/>
                    <a:lstStyle/>
                    <a:p>
                      <a:pPr algn="ctr" fontAlgn="b"/>
                      <a:r>
                        <a:rPr lang="en-US" sz="1000" b="0" i="0" u="none" strike="noStrike">
                          <a:solidFill>
                            <a:srgbClr val="000000"/>
                          </a:solidFill>
                          <a:effectLst/>
                          <a:latin typeface="Courier New" panose="02070309020205020404" pitchFamily="49" charset="0"/>
                          <a:cs typeface="Courier New" panose="02070309020205020404" pitchFamily="49" charset="0"/>
                        </a:rPr>
                        <a:t>68.09%</a:t>
                      </a:r>
                    </a:p>
                  </a:txBody>
                  <a:tcPr marL="9525" marR="9525" marT="9525" marB="0" anchor="ctr"/>
                </a:tc>
                <a:tc>
                  <a:txBody>
                    <a:bodyPr/>
                    <a:lstStyle/>
                    <a:p>
                      <a:pPr algn="ctr" fontAlgn="b"/>
                      <a:r>
                        <a:rPr lang="en-US" sz="1000" b="0" i="0" u="none" strike="noStrike">
                          <a:solidFill>
                            <a:srgbClr val="000000"/>
                          </a:solidFill>
                          <a:effectLst/>
                          <a:latin typeface="Courier New" panose="02070309020205020404" pitchFamily="49" charset="0"/>
                          <a:cs typeface="Courier New" panose="02070309020205020404" pitchFamily="49" charset="0"/>
                        </a:rPr>
                        <a:t>2.39%</a:t>
                      </a:r>
                    </a:p>
                  </a:txBody>
                  <a:tcPr marL="9525" marR="9525" marT="9525" marB="0" anchor="ctr"/>
                </a:tc>
                <a:tc>
                  <a:txBody>
                    <a:bodyPr/>
                    <a:lstStyle/>
                    <a:p>
                      <a:pPr algn="ctr" fontAlgn="b"/>
                      <a:r>
                        <a:rPr lang="en-US" sz="1000" b="0" i="0" u="none" strike="noStrike">
                          <a:solidFill>
                            <a:srgbClr val="000000"/>
                          </a:solidFill>
                          <a:effectLst/>
                          <a:latin typeface="Courier New" panose="02070309020205020404" pitchFamily="49" charset="0"/>
                          <a:cs typeface="Courier New" panose="02070309020205020404" pitchFamily="49" charset="0"/>
                        </a:rPr>
                        <a:t>84.66%</a:t>
                      </a:r>
                    </a:p>
                  </a:txBody>
                  <a:tcPr marL="9525" marR="9525" marT="9525" marB="0" anchor="ctr"/>
                </a:tc>
                <a:extLst>
                  <a:ext uri="{0D108BD9-81ED-4DB2-BD59-A6C34878D82A}">
                    <a16:rowId xmlns:a16="http://schemas.microsoft.com/office/drawing/2014/main" val="3805267827"/>
                  </a:ext>
                </a:extLst>
              </a:tr>
              <a:tr h="622788">
                <a:tc>
                  <a:txBody>
                    <a:bodyPr/>
                    <a:lstStyle/>
                    <a:p>
                      <a:pPr algn="ctr"/>
                      <a:r>
                        <a:rPr lang="en-US" sz="1000" dirty="0">
                          <a:latin typeface="Courier New" panose="02070309020205020404" pitchFamily="49" charset="0"/>
                          <a:cs typeface="Courier New" panose="02070309020205020404" pitchFamily="49" charset="0"/>
                        </a:rPr>
                        <a:t>Valid</a:t>
                      </a:r>
                    </a:p>
                  </a:txBody>
                  <a:tcPr anchor="ctr"/>
                </a:tc>
                <a:tc>
                  <a:txBody>
                    <a:bodyPr/>
                    <a:lstStyle/>
                    <a:p>
                      <a:pPr algn="ctr" fontAlgn="b"/>
                      <a:r>
                        <a:rPr lang="en-US" sz="1000" b="0" i="0" u="none" strike="noStrike">
                          <a:solidFill>
                            <a:srgbClr val="000000"/>
                          </a:solidFill>
                          <a:effectLst/>
                          <a:latin typeface="Courier New" panose="02070309020205020404" pitchFamily="49" charset="0"/>
                          <a:cs typeface="Courier New" panose="02070309020205020404" pitchFamily="49" charset="0"/>
                        </a:rPr>
                        <a:t>83.94%</a:t>
                      </a:r>
                    </a:p>
                  </a:txBody>
                  <a:tcPr marL="9525" marR="9525" marT="9525" marB="0" anchor="ctr"/>
                </a:tc>
                <a:tc>
                  <a:txBody>
                    <a:bodyPr/>
                    <a:lstStyle/>
                    <a:p>
                      <a:pPr algn="ctr" fontAlgn="b"/>
                      <a:r>
                        <a:rPr lang="en-US" sz="1000" b="0" i="0" u="none" strike="noStrike">
                          <a:solidFill>
                            <a:srgbClr val="000000"/>
                          </a:solidFill>
                          <a:effectLst/>
                          <a:latin typeface="Courier New" panose="02070309020205020404" pitchFamily="49" charset="0"/>
                          <a:cs typeface="Courier New" panose="02070309020205020404" pitchFamily="49" charset="0"/>
                        </a:rPr>
                        <a:t>86.55%</a:t>
                      </a:r>
                    </a:p>
                  </a:txBody>
                  <a:tcPr marL="9525" marR="9525" marT="9525" marB="0" anchor="ctr"/>
                </a:tc>
                <a:tc>
                  <a:txBody>
                    <a:bodyPr/>
                    <a:lstStyle/>
                    <a:p>
                      <a:pPr algn="ctr" fontAlgn="b"/>
                      <a:r>
                        <a:rPr lang="en-US" sz="1000" b="0" i="0" u="none" strike="noStrike">
                          <a:solidFill>
                            <a:srgbClr val="000000"/>
                          </a:solidFill>
                          <a:effectLst/>
                          <a:latin typeface="Courier New" panose="02070309020205020404" pitchFamily="49" charset="0"/>
                          <a:cs typeface="Courier New" panose="02070309020205020404" pitchFamily="49" charset="0"/>
                        </a:rPr>
                        <a:t>96.64%</a:t>
                      </a:r>
                    </a:p>
                  </a:txBody>
                  <a:tcPr marL="9525" marR="9525" marT="9525" marB="0" anchor="ctr"/>
                </a:tc>
                <a:tc>
                  <a:txBody>
                    <a:bodyPr/>
                    <a:lstStyle/>
                    <a:p>
                      <a:pPr algn="ctr" fontAlgn="b"/>
                      <a:r>
                        <a:rPr lang="en-US" sz="1000" b="0" i="0" u="none" strike="noStrike">
                          <a:solidFill>
                            <a:srgbClr val="000000"/>
                          </a:solidFill>
                          <a:effectLst/>
                          <a:latin typeface="Courier New" panose="02070309020205020404" pitchFamily="49" charset="0"/>
                          <a:cs typeface="Courier New" panose="02070309020205020404" pitchFamily="49" charset="0"/>
                        </a:rPr>
                        <a:t>38.66%</a:t>
                      </a:r>
                    </a:p>
                  </a:txBody>
                  <a:tcPr marL="9525" marR="9525" marT="9525" marB="0" anchor="ctr"/>
                </a:tc>
                <a:tc>
                  <a:txBody>
                    <a:bodyPr/>
                    <a:lstStyle/>
                    <a:p>
                      <a:pPr algn="ctr" fontAlgn="b"/>
                      <a:r>
                        <a:rPr lang="en-US" sz="1000" b="0" i="0" u="none" strike="noStrike">
                          <a:solidFill>
                            <a:srgbClr val="000000"/>
                          </a:solidFill>
                          <a:effectLst/>
                          <a:latin typeface="Courier New" panose="02070309020205020404" pitchFamily="49" charset="0"/>
                          <a:cs typeface="Courier New" panose="02070309020205020404" pitchFamily="49" charset="0"/>
                        </a:rPr>
                        <a:t>61.34%</a:t>
                      </a:r>
                    </a:p>
                  </a:txBody>
                  <a:tcPr marL="9525" marR="9525" marT="9525" marB="0" anchor="ctr"/>
                </a:tc>
                <a:tc>
                  <a:txBody>
                    <a:bodyPr/>
                    <a:lstStyle/>
                    <a:p>
                      <a:pPr algn="ctr" fontAlgn="b"/>
                      <a:r>
                        <a:rPr lang="en-US" sz="1000" b="0" i="0" u="none" strike="noStrike">
                          <a:solidFill>
                            <a:srgbClr val="000000"/>
                          </a:solidFill>
                          <a:effectLst/>
                          <a:latin typeface="Courier New" panose="02070309020205020404" pitchFamily="49" charset="0"/>
                          <a:cs typeface="Courier New" panose="02070309020205020404" pitchFamily="49" charset="0"/>
                        </a:rPr>
                        <a:t>3.36%</a:t>
                      </a:r>
                    </a:p>
                  </a:txBody>
                  <a:tcPr marL="9525" marR="9525" marT="9525" marB="0" anchor="ctr"/>
                </a:tc>
                <a:tc>
                  <a:txBody>
                    <a:bodyPr/>
                    <a:lstStyle/>
                    <a:p>
                      <a:pPr algn="ctr" fontAlgn="b"/>
                      <a:r>
                        <a:rPr lang="en-US" sz="1000" b="0" i="0" u="none" strike="noStrike" dirty="0">
                          <a:solidFill>
                            <a:srgbClr val="000000"/>
                          </a:solidFill>
                          <a:effectLst/>
                          <a:latin typeface="Courier New" panose="02070309020205020404" pitchFamily="49" charset="0"/>
                          <a:cs typeface="Courier New" panose="02070309020205020404" pitchFamily="49" charset="0"/>
                        </a:rPr>
                        <a:t>88.21%</a:t>
                      </a:r>
                    </a:p>
                  </a:txBody>
                  <a:tcPr marL="9525" marR="9525" marT="9525" marB="0" anchor="ctr"/>
                </a:tc>
                <a:extLst>
                  <a:ext uri="{0D108BD9-81ED-4DB2-BD59-A6C34878D82A}">
                    <a16:rowId xmlns:a16="http://schemas.microsoft.com/office/drawing/2014/main" val="690001264"/>
                  </a:ext>
                </a:extLst>
              </a:tr>
            </a:tbl>
          </a:graphicData>
        </a:graphic>
      </p:graphicFrame>
    </p:spTree>
    <p:extLst>
      <p:ext uri="{BB962C8B-B14F-4D97-AF65-F5344CB8AC3E}">
        <p14:creationId xmlns:p14="http://schemas.microsoft.com/office/powerpoint/2010/main" val="25802605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F501A-DF9F-C840-45C8-6DE2B6B911CB}"/>
              </a:ext>
            </a:extLst>
          </p:cNvPr>
          <p:cNvSpPr>
            <a:spLocks noGrp="1"/>
          </p:cNvSpPr>
          <p:nvPr>
            <p:ph type="title"/>
          </p:nvPr>
        </p:nvSpPr>
        <p:spPr>
          <a:xfrm>
            <a:off x="373092" y="327803"/>
            <a:ext cx="10134600" cy="537272"/>
          </a:xfrm>
        </p:spPr>
        <p:txBody>
          <a:bodyPr>
            <a:normAutofit fontScale="90000"/>
          </a:bodyPr>
          <a:lstStyle/>
          <a:p>
            <a:r>
              <a:rPr lang="en-US" dirty="0"/>
              <a:t>Sepsis 30-day mortality prediction using </a:t>
            </a:r>
            <a:r>
              <a:rPr lang="en-US" dirty="0" err="1"/>
              <a:t>XGBoost</a:t>
            </a:r>
            <a:endParaRPr lang="en-US" dirty="0"/>
          </a:p>
        </p:txBody>
      </p:sp>
      <p:sp>
        <p:nvSpPr>
          <p:cNvPr id="3" name="Content Placeholder 2">
            <a:extLst>
              <a:ext uri="{FF2B5EF4-FFF2-40B4-BE49-F238E27FC236}">
                <a16:creationId xmlns:a16="http://schemas.microsoft.com/office/drawing/2014/main" id="{39134D03-F431-7223-EBD0-BB6999C87ADB}"/>
              </a:ext>
            </a:extLst>
          </p:cNvPr>
          <p:cNvSpPr>
            <a:spLocks noGrp="1"/>
          </p:cNvSpPr>
          <p:nvPr>
            <p:ph idx="1"/>
          </p:nvPr>
        </p:nvSpPr>
        <p:spPr>
          <a:xfrm>
            <a:off x="373092" y="966158"/>
            <a:ext cx="10790208" cy="301925"/>
          </a:xfrm>
          <a:ln>
            <a:solidFill>
              <a:schemeClr val="tx1"/>
            </a:solidFill>
          </a:ln>
        </p:spPr>
        <p:txBody>
          <a:bodyPr>
            <a:noAutofit/>
          </a:bodyPr>
          <a:lstStyle/>
          <a:p>
            <a:pPr>
              <a:lnSpc>
                <a:spcPct val="100000"/>
              </a:lnSpc>
            </a:pPr>
            <a:r>
              <a:rPr lang="en-US" sz="900" dirty="0">
                <a:solidFill>
                  <a:schemeClr val="tx1"/>
                </a:solidFill>
                <a:latin typeface="Courier New" panose="02070309020205020404" pitchFamily="49" charset="0"/>
              </a:rPr>
              <a:t>#Plot the ROC Curves - ensure to use the predicted probabilities and not the predicted values</a:t>
            </a:r>
          </a:p>
          <a:p>
            <a:pPr>
              <a:lnSpc>
                <a:spcPct val="100000"/>
              </a:lnSpc>
            </a:pPr>
            <a:endParaRPr lang="en-US" sz="900" dirty="0">
              <a:solidFill>
                <a:schemeClr val="tx1"/>
              </a:solidFill>
              <a:latin typeface="Courier New" panose="02070309020205020404" pitchFamily="49" charset="0"/>
            </a:endParaRPr>
          </a:p>
        </p:txBody>
      </p:sp>
      <p:sp>
        <p:nvSpPr>
          <p:cNvPr id="4" name="Content Placeholder 2">
            <a:extLst>
              <a:ext uri="{FF2B5EF4-FFF2-40B4-BE49-F238E27FC236}">
                <a16:creationId xmlns:a16="http://schemas.microsoft.com/office/drawing/2014/main" id="{B3F83092-7137-0FDF-530B-3128E3196732}"/>
              </a:ext>
            </a:extLst>
          </p:cNvPr>
          <p:cNvSpPr txBox="1">
            <a:spLocks/>
          </p:cNvSpPr>
          <p:nvPr/>
        </p:nvSpPr>
        <p:spPr>
          <a:xfrm>
            <a:off x="5768196" y="1748287"/>
            <a:ext cx="5389533" cy="3522454"/>
          </a:xfrm>
          <a:prstGeom prst="rect">
            <a:avLst/>
          </a:prstGeom>
          <a:ln>
            <a:solidFill>
              <a:schemeClr val="tx1"/>
            </a:solidFill>
          </a:ln>
        </p:spPr>
        <p:txBody>
          <a:bodyPr vert="horz" lIns="91440" tIns="45720" rIns="91440" bIns="45720" rtlCol="0">
            <a:noAutofit/>
          </a:bodyPr>
          <a:lstStyle>
            <a:lvl1pPr marL="0" indent="0" algn="l" defTabSz="914400" rtl="0" eaLnBrk="1" latinLnBrk="0" hangingPunct="1">
              <a:lnSpc>
                <a:spcPct val="110000"/>
              </a:lnSpc>
              <a:spcBef>
                <a:spcPts val="1000"/>
              </a:spcBef>
              <a:buFontTx/>
              <a:buNone/>
              <a:defRPr sz="2000" kern="1200">
                <a:solidFill>
                  <a:schemeClr val="tx2"/>
                </a:solidFill>
                <a:latin typeface="+mn-lt"/>
                <a:ea typeface="+mn-ea"/>
                <a:cs typeface="+mn-cs"/>
              </a:defRPr>
            </a:lvl1pPr>
            <a:lvl2pPr marL="274320" indent="-228600" algn="l" defTabSz="914400" rtl="0" eaLnBrk="1" latinLnBrk="0" hangingPunct="1">
              <a:lnSpc>
                <a:spcPct val="110000"/>
              </a:lnSpc>
              <a:spcBef>
                <a:spcPts val="500"/>
              </a:spcBef>
              <a:buSzPct val="85000"/>
              <a:buFont typeface="Arial" panose="020B0604020202020204" pitchFamily="34" charset="0"/>
              <a:buChar char="•"/>
              <a:defRPr sz="1800" kern="1200">
                <a:solidFill>
                  <a:schemeClr val="tx2"/>
                </a:solidFill>
                <a:latin typeface="+mn-lt"/>
                <a:ea typeface="+mn-ea"/>
                <a:cs typeface="+mn-cs"/>
              </a:defRPr>
            </a:lvl2pPr>
            <a:lvl3pPr marL="274320" indent="0" algn="l" defTabSz="914400" rtl="0" eaLnBrk="1" latinLnBrk="0" hangingPunct="1">
              <a:lnSpc>
                <a:spcPct val="110000"/>
              </a:lnSpc>
              <a:spcBef>
                <a:spcPts val="500"/>
              </a:spcBef>
              <a:buFontTx/>
              <a:buNone/>
              <a:defRPr sz="1600" kern="1200">
                <a:solidFill>
                  <a:schemeClr val="tx2"/>
                </a:solidFill>
                <a:latin typeface="+mn-lt"/>
                <a:ea typeface="+mn-ea"/>
                <a:cs typeface="+mn-cs"/>
              </a:defRPr>
            </a:lvl3pPr>
            <a:lvl4pPr marL="548640" indent="-228600" algn="l" defTabSz="914400" rtl="0" eaLnBrk="1" latinLnBrk="0" hangingPunct="1">
              <a:lnSpc>
                <a:spcPct val="110000"/>
              </a:lnSpc>
              <a:spcBef>
                <a:spcPts val="500"/>
              </a:spcBef>
              <a:buFont typeface="Arial" panose="020B0604020202020204" pitchFamily="34" charset="0"/>
              <a:buChar char="•"/>
              <a:defRPr sz="1400" kern="1200">
                <a:solidFill>
                  <a:schemeClr val="tx2"/>
                </a:solidFill>
                <a:latin typeface="+mn-lt"/>
                <a:ea typeface="+mn-ea"/>
                <a:cs typeface="+mn-cs"/>
              </a:defRPr>
            </a:lvl4pPr>
            <a:lvl5pPr marL="548640" indent="0" algn="l" defTabSz="914400" rtl="0" eaLnBrk="1" latinLnBrk="0" hangingPunct="1">
              <a:lnSpc>
                <a:spcPct val="110000"/>
              </a:lnSpc>
              <a:spcBef>
                <a:spcPts val="500"/>
              </a:spcBef>
              <a:buFontTx/>
              <a:buNone/>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sz="1200" dirty="0">
                <a:solidFill>
                  <a:schemeClr val="tx1"/>
                </a:solidFill>
                <a:latin typeface="Courier New" panose="02070309020205020404" pitchFamily="49" charset="0"/>
              </a:rPr>
              <a:t>We do see marginal increases in both model accuracy and AUC when using the updated </a:t>
            </a:r>
            <a:r>
              <a:rPr lang="en-US" sz="1200" dirty="0" err="1">
                <a:solidFill>
                  <a:schemeClr val="tx1"/>
                </a:solidFill>
                <a:latin typeface="Courier New" panose="02070309020205020404" pitchFamily="49" charset="0"/>
              </a:rPr>
              <a:t>XGBoost</a:t>
            </a:r>
            <a:r>
              <a:rPr lang="en-US" sz="1200" dirty="0">
                <a:solidFill>
                  <a:schemeClr val="tx1"/>
                </a:solidFill>
                <a:latin typeface="Courier New" panose="02070309020205020404" pitchFamily="49" charset="0"/>
              </a:rPr>
              <a:t> model using regularization, increase iterations, and a slower learning rate coupled with the updated feature list. We will use these results when comparing and seeking improvement using </a:t>
            </a:r>
            <a:r>
              <a:rPr lang="en-US" sz="1200" dirty="0" err="1">
                <a:solidFill>
                  <a:schemeClr val="tx1"/>
                </a:solidFill>
                <a:latin typeface="Courier New" panose="02070309020205020404" pitchFamily="49" charset="0"/>
              </a:rPr>
              <a:t>LightGBM</a:t>
            </a:r>
            <a:r>
              <a:rPr lang="en-US" sz="1200" dirty="0">
                <a:solidFill>
                  <a:schemeClr val="tx1"/>
                </a:solidFill>
                <a:latin typeface="Courier New" panose="02070309020205020404" pitchFamily="49" charset="0"/>
              </a:rPr>
              <a:t> and </a:t>
            </a:r>
            <a:r>
              <a:rPr lang="en-US" sz="1200" dirty="0" err="1">
                <a:solidFill>
                  <a:schemeClr val="tx1"/>
                </a:solidFill>
                <a:latin typeface="Courier New" panose="02070309020205020404" pitchFamily="49" charset="0"/>
              </a:rPr>
              <a:t>CatBoost</a:t>
            </a:r>
            <a:r>
              <a:rPr lang="en-US" sz="1200" dirty="0">
                <a:solidFill>
                  <a:schemeClr val="tx1"/>
                </a:solidFill>
                <a:latin typeface="Courier New" panose="02070309020205020404" pitchFamily="49" charset="0"/>
              </a:rPr>
              <a:t>.</a:t>
            </a:r>
          </a:p>
          <a:p>
            <a:pPr>
              <a:lnSpc>
                <a:spcPct val="100000"/>
              </a:lnSpc>
            </a:pPr>
            <a:r>
              <a:rPr lang="en-US" sz="1200" dirty="0">
                <a:solidFill>
                  <a:schemeClr val="tx1"/>
                </a:solidFill>
                <a:latin typeface="Courier New" panose="02070309020205020404" pitchFamily="49" charset="0"/>
              </a:rPr>
              <a:t>Before doing so, we will run our model using the condensed feature list as defined in the research paper in Table 3 to see if the results are better than our own.</a:t>
            </a:r>
          </a:p>
        </p:txBody>
      </p:sp>
      <p:pic>
        <p:nvPicPr>
          <p:cNvPr id="5" name="Picture 2">
            <a:extLst>
              <a:ext uri="{FF2B5EF4-FFF2-40B4-BE49-F238E27FC236}">
                <a16:creationId xmlns:a16="http://schemas.microsoft.com/office/drawing/2014/main" id="{E2B8C9E5-737A-9EDA-55B7-4A0A724F91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7521" y="1682151"/>
            <a:ext cx="5400675" cy="4114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99710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F501A-DF9F-C840-45C8-6DE2B6B911CB}"/>
              </a:ext>
            </a:extLst>
          </p:cNvPr>
          <p:cNvSpPr>
            <a:spLocks noGrp="1"/>
          </p:cNvSpPr>
          <p:nvPr>
            <p:ph type="title"/>
          </p:nvPr>
        </p:nvSpPr>
        <p:spPr>
          <a:xfrm>
            <a:off x="373092" y="327803"/>
            <a:ext cx="10134600" cy="537272"/>
          </a:xfrm>
        </p:spPr>
        <p:txBody>
          <a:bodyPr>
            <a:normAutofit fontScale="90000"/>
          </a:bodyPr>
          <a:lstStyle/>
          <a:p>
            <a:r>
              <a:rPr lang="en-US" dirty="0"/>
              <a:t>Sepsis 30-day mortality prediction using </a:t>
            </a:r>
            <a:r>
              <a:rPr lang="en-US" dirty="0" err="1"/>
              <a:t>XGBoost</a:t>
            </a:r>
            <a:endParaRPr lang="en-US" dirty="0"/>
          </a:p>
        </p:txBody>
      </p:sp>
      <p:sp>
        <p:nvSpPr>
          <p:cNvPr id="3" name="Content Placeholder 2">
            <a:extLst>
              <a:ext uri="{FF2B5EF4-FFF2-40B4-BE49-F238E27FC236}">
                <a16:creationId xmlns:a16="http://schemas.microsoft.com/office/drawing/2014/main" id="{39134D03-F431-7223-EBD0-BB6999C87ADB}"/>
              </a:ext>
            </a:extLst>
          </p:cNvPr>
          <p:cNvSpPr>
            <a:spLocks noGrp="1"/>
          </p:cNvSpPr>
          <p:nvPr>
            <p:ph idx="1"/>
          </p:nvPr>
        </p:nvSpPr>
        <p:spPr>
          <a:xfrm>
            <a:off x="373092" y="966157"/>
            <a:ext cx="5722908" cy="3623095"/>
          </a:xfrm>
          <a:ln>
            <a:solidFill>
              <a:schemeClr val="tx1"/>
            </a:solidFill>
          </a:ln>
        </p:spPr>
        <p:txBody>
          <a:bodyPr>
            <a:noAutofit/>
          </a:bodyPr>
          <a:lstStyle/>
          <a:p>
            <a:pPr>
              <a:lnSpc>
                <a:spcPct val="100000"/>
              </a:lnSpc>
              <a:spcBef>
                <a:spcPts val="600"/>
              </a:spcBef>
            </a:pPr>
            <a:r>
              <a:rPr lang="en-US" sz="700" dirty="0">
                <a:solidFill>
                  <a:schemeClr val="tx1"/>
                </a:solidFill>
                <a:latin typeface="Courier New" panose="02070309020205020404" pitchFamily="49" charset="0"/>
              </a:rPr>
              <a:t>#pull the feature names from table 3 from the paper website</a:t>
            </a:r>
          </a:p>
          <a:p>
            <a:pPr>
              <a:lnSpc>
                <a:spcPct val="100000"/>
              </a:lnSpc>
              <a:spcBef>
                <a:spcPts val="600"/>
              </a:spcBef>
            </a:pPr>
            <a:r>
              <a:rPr lang="en-US" sz="700" dirty="0" err="1">
                <a:solidFill>
                  <a:schemeClr val="tx1"/>
                </a:solidFill>
                <a:latin typeface="Courier New" panose="02070309020205020404" pitchFamily="49" charset="0"/>
              </a:rPr>
              <a:t>X_paper</a:t>
            </a:r>
            <a:r>
              <a:rPr lang="en-US" sz="700" dirty="0">
                <a:solidFill>
                  <a:schemeClr val="tx1"/>
                </a:solidFill>
                <a:latin typeface="Courier New" panose="02070309020205020404" pitchFamily="49" charset="0"/>
              </a:rPr>
              <a:t> = </a:t>
            </a:r>
            <a:r>
              <a:rPr lang="en-US" sz="700" dirty="0" err="1">
                <a:solidFill>
                  <a:schemeClr val="tx1"/>
                </a:solidFill>
                <a:latin typeface="Courier New" panose="02070309020205020404" pitchFamily="49" charset="0"/>
              </a:rPr>
              <a:t>df_sepsis</a:t>
            </a:r>
            <a:r>
              <a:rPr lang="en-US" sz="700" dirty="0">
                <a:solidFill>
                  <a:schemeClr val="tx1"/>
                </a:solidFill>
                <a:latin typeface="Courier New" panose="02070309020205020404" pitchFamily="49" charset="0"/>
              </a:rPr>
              <a:t>[['</a:t>
            </a:r>
            <a:r>
              <a:rPr lang="en-US" sz="700" dirty="0" err="1">
                <a:solidFill>
                  <a:schemeClr val="tx1"/>
                </a:solidFill>
                <a:latin typeface="Courier New" panose="02070309020205020404" pitchFamily="49" charset="0"/>
              </a:rPr>
              <a:t>urineoutput</a:t>
            </a:r>
            <a:r>
              <a:rPr lang="en-US" sz="700" dirty="0">
                <a:solidFill>
                  <a:schemeClr val="tx1"/>
                </a:solidFill>
                <a:latin typeface="Courier New" panose="02070309020205020404" pitchFamily="49" charset="0"/>
              </a:rPr>
              <a:t>', '</a:t>
            </a:r>
            <a:r>
              <a:rPr lang="en-US" sz="700" dirty="0" err="1">
                <a:solidFill>
                  <a:schemeClr val="tx1"/>
                </a:solidFill>
                <a:latin typeface="Courier New" panose="02070309020205020404" pitchFamily="49" charset="0"/>
              </a:rPr>
              <a:t>lactate_min</a:t>
            </a:r>
            <a:r>
              <a:rPr lang="en-US" sz="700" dirty="0">
                <a:solidFill>
                  <a:schemeClr val="tx1"/>
                </a:solidFill>
                <a:latin typeface="Courier New" panose="02070309020205020404" pitchFamily="49" charset="0"/>
              </a:rPr>
              <a:t>', '</a:t>
            </a:r>
            <a:r>
              <a:rPr lang="en-US" sz="700" dirty="0" err="1">
                <a:solidFill>
                  <a:schemeClr val="tx1"/>
                </a:solidFill>
                <a:latin typeface="Courier New" panose="02070309020205020404" pitchFamily="49" charset="0"/>
              </a:rPr>
              <a:t>bun_mean</a:t>
            </a:r>
            <a:r>
              <a:rPr lang="en-US" sz="700" dirty="0">
                <a:solidFill>
                  <a:schemeClr val="tx1"/>
                </a:solidFill>
                <a:latin typeface="Courier New" panose="02070309020205020404" pitchFamily="49" charset="0"/>
              </a:rPr>
              <a:t>', '</a:t>
            </a:r>
            <a:r>
              <a:rPr lang="en-US" sz="700" dirty="0" err="1">
                <a:solidFill>
                  <a:schemeClr val="tx1"/>
                </a:solidFill>
                <a:latin typeface="Courier New" panose="02070309020205020404" pitchFamily="49" charset="0"/>
              </a:rPr>
              <a:t>sysbp_min</a:t>
            </a:r>
            <a:r>
              <a:rPr lang="en-US" sz="700" dirty="0">
                <a:solidFill>
                  <a:schemeClr val="tx1"/>
                </a:solidFill>
                <a:latin typeface="Courier New" panose="02070309020205020404" pitchFamily="49" charset="0"/>
              </a:rPr>
              <a:t>', '</a:t>
            </a:r>
            <a:r>
              <a:rPr lang="en-US" sz="700" dirty="0" err="1">
                <a:solidFill>
                  <a:schemeClr val="tx1"/>
                </a:solidFill>
                <a:latin typeface="Courier New" panose="02070309020205020404" pitchFamily="49" charset="0"/>
              </a:rPr>
              <a:t>metastatic_cancer</a:t>
            </a:r>
            <a:r>
              <a:rPr lang="en-US" sz="700" dirty="0">
                <a:solidFill>
                  <a:schemeClr val="tx1"/>
                </a:solidFill>
                <a:latin typeface="Courier New" panose="02070309020205020404" pitchFamily="49" charset="0"/>
              </a:rPr>
              <a:t>', '</a:t>
            </a:r>
            <a:r>
              <a:rPr lang="en-US" sz="700" dirty="0" err="1">
                <a:solidFill>
                  <a:schemeClr val="tx1"/>
                </a:solidFill>
                <a:latin typeface="Courier New" panose="02070309020205020404" pitchFamily="49" charset="0"/>
              </a:rPr>
              <a:t>inr_max</a:t>
            </a:r>
            <a:r>
              <a:rPr lang="en-US" sz="700" dirty="0">
                <a:solidFill>
                  <a:schemeClr val="tx1"/>
                </a:solidFill>
                <a:latin typeface="Courier New" panose="02070309020205020404" pitchFamily="49" charset="0"/>
              </a:rPr>
              <a:t>', 'age', '</a:t>
            </a:r>
            <a:r>
              <a:rPr lang="en-US" sz="700" dirty="0" err="1">
                <a:solidFill>
                  <a:schemeClr val="tx1"/>
                </a:solidFill>
                <a:latin typeface="Courier New" panose="02070309020205020404" pitchFamily="49" charset="0"/>
              </a:rPr>
              <a:t>sodium_max</a:t>
            </a:r>
            <a:r>
              <a:rPr lang="en-US" sz="700" dirty="0">
                <a:solidFill>
                  <a:schemeClr val="tx1"/>
                </a:solidFill>
                <a:latin typeface="Courier New" panose="02070309020205020404" pitchFamily="49" charset="0"/>
              </a:rPr>
              <a:t>', '</a:t>
            </a:r>
            <a:r>
              <a:rPr lang="en-US" sz="700" dirty="0" err="1">
                <a:solidFill>
                  <a:schemeClr val="tx1"/>
                </a:solidFill>
                <a:latin typeface="Courier New" panose="02070309020205020404" pitchFamily="49" charset="0"/>
              </a:rPr>
              <a:t>aniongap_max</a:t>
            </a:r>
            <a:r>
              <a:rPr lang="en-US" sz="700" dirty="0">
                <a:solidFill>
                  <a:schemeClr val="tx1"/>
                </a:solidFill>
                <a:latin typeface="Courier New" panose="02070309020205020404" pitchFamily="49" charset="0"/>
              </a:rPr>
              <a:t>', '</a:t>
            </a:r>
            <a:r>
              <a:rPr lang="en-US" sz="700" dirty="0" err="1">
                <a:solidFill>
                  <a:schemeClr val="tx1"/>
                </a:solidFill>
                <a:latin typeface="Courier New" panose="02070309020205020404" pitchFamily="49" charset="0"/>
              </a:rPr>
              <a:t>creatinine_min</a:t>
            </a:r>
            <a:r>
              <a:rPr lang="en-US" sz="700" dirty="0">
                <a:solidFill>
                  <a:schemeClr val="tx1"/>
                </a:solidFill>
                <a:latin typeface="Courier New" panose="02070309020205020404" pitchFamily="49" charset="0"/>
              </a:rPr>
              <a:t>', 'spo2_mean']]</a:t>
            </a:r>
          </a:p>
          <a:p>
            <a:pPr>
              <a:lnSpc>
                <a:spcPct val="100000"/>
              </a:lnSpc>
              <a:spcBef>
                <a:spcPts val="600"/>
              </a:spcBef>
            </a:pPr>
            <a:r>
              <a:rPr lang="en-US" sz="700" dirty="0" err="1">
                <a:solidFill>
                  <a:schemeClr val="tx1"/>
                </a:solidFill>
                <a:latin typeface="Courier New" panose="02070309020205020404" pitchFamily="49" charset="0"/>
              </a:rPr>
              <a:t>Y_paper</a:t>
            </a:r>
            <a:r>
              <a:rPr lang="en-US" sz="700" dirty="0">
                <a:solidFill>
                  <a:schemeClr val="tx1"/>
                </a:solidFill>
                <a:latin typeface="Courier New" panose="02070309020205020404" pitchFamily="49" charset="0"/>
              </a:rPr>
              <a:t> = </a:t>
            </a:r>
            <a:r>
              <a:rPr lang="en-US" sz="700" dirty="0" err="1">
                <a:solidFill>
                  <a:schemeClr val="tx1"/>
                </a:solidFill>
                <a:latin typeface="Courier New" panose="02070309020205020404" pitchFamily="49" charset="0"/>
              </a:rPr>
              <a:t>df_sepsis</a:t>
            </a:r>
            <a:r>
              <a:rPr lang="en-US" sz="700" dirty="0">
                <a:solidFill>
                  <a:schemeClr val="tx1"/>
                </a:solidFill>
                <a:latin typeface="Courier New" panose="02070309020205020404" pitchFamily="49" charset="0"/>
              </a:rPr>
              <a:t>[['</a:t>
            </a:r>
            <a:r>
              <a:rPr lang="en-US" sz="700" dirty="0" err="1">
                <a:solidFill>
                  <a:schemeClr val="tx1"/>
                </a:solidFill>
                <a:latin typeface="Courier New" panose="02070309020205020404" pitchFamily="49" charset="0"/>
              </a:rPr>
              <a:t>thirtyday_expire_flag</a:t>
            </a:r>
            <a:r>
              <a:rPr lang="en-US" sz="700" dirty="0">
                <a:solidFill>
                  <a:schemeClr val="tx1"/>
                </a:solidFill>
                <a:latin typeface="Courier New" panose="02070309020205020404" pitchFamily="49" charset="0"/>
              </a:rPr>
              <a:t>']]</a:t>
            </a:r>
          </a:p>
          <a:p>
            <a:pPr>
              <a:lnSpc>
                <a:spcPct val="100000"/>
              </a:lnSpc>
              <a:spcBef>
                <a:spcPts val="600"/>
              </a:spcBef>
            </a:pPr>
            <a:r>
              <a:rPr lang="en-US" sz="700" dirty="0">
                <a:solidFill>
                  <a:schemeClr val="tx1"/>
                </a:solidFill>
                <a:latin typeface="Courier New" panose="02070309020205020404" pitchFamily="49" charset="0"/>
              </a:rPr>
              <a:t>#Split data into test and training sets</a:t>
            </a:r>
          </a:p>
          <a:p>
            <a:pPr>
              <a:lnSpc>
                <a:spcPct val="100000"/>
              </a:lnSpc>
              <a:spcBef>
                <a:spcPts val="600"/>
              </a:spcBef>
            </a:pPr>
            <a:r>
              <a:rPr lang="en-US" sz="700" dirty="0">
                <a:solidFill>
                  <a:schemeClr val="tx1"/>
                </a:solidFill>
                <a:latin typeface="Courier New" panose="02070309020205020404" pitchFamily="49" charset="0"/>
              </a:rPr>
              <a:t>seed = 42</a:t>
            </a:r>
          </a:p>
          <a:p>
            <a:pPr>
              <a:lnSpc>
                <a:spcPct val="100000"/>
              </a:lnSpc>
              <a:spcBef>
                <a:spcPts val="600"/>
              </a:spcBef>
            </a:pPr>
            <a:r>
              <a:rPr lang="en-US" sz="700" dirty="0" err="1">
                <a:solidFill>
                  <a:schemeClr val="tx1"/>
                </a:solidFill>
                <a:latin typeface="Courier New" panose="02070309020205020404" pitchFamily="49" charset="0"/>
              </a:rPr>
              <a:t>test_size</a:t>
            </a:r>
            <a:r>
              <a:rPr lang="en-US" sz="700" dirty="0">
                <a:solidFill>
                  <a:schemeClr val="tx1"/>
                </a:solidFill>
                <a:latin typeface="Courier New" panose="02070309020205020404" pitchFamily="49" charset="0"/>
              </a:rPr>
              <a:t> = 0.30</a:t>
            </a:r>
          </a:p>
          <a:p>
            <a:pPr>
              <a:lnSpc>
                <a:spcPct val="100000"/>
              </a:lnSpc>
              <a:spcBef>
                <a:spcPts val="600"/>
              </a:spcBef>
            </a:pPr>
            <a:r>
              <a:rPr lang="en-US" sz="700" dirty="0" err="1">
                <a:solidFill>
                  <a:schemeClr val="tx1"/>
                </a:solidFill>
                <a:latin typeface="Courier New" panose="02070309020205020404" pitchFamily="49" charset="0"/>
              </a:rPr>
              <a:t>X_train_paper</a:t>
            </a:r>
            <a:r>
              <a:rPr lang="en-US" sz="700" dirty="0">
                <a:solidFill>
                  <a:schemeClr val="tx1"/>
                </a:solidFill>
                <a:latin typeface="Courier New" panose="02070309020205020404" pitchFamily="49" charset="0"/>
              </a:rPr>
              <a:t>, </a:t>
            </a:r>
            <a:r>
              <a:rPr lang="en-US" sz="700" dirty="0" err="1">
                <a:solidFill>
                  <a:schemeClr val="tx1"/>
                </a:solidFill>
                <a:latin typeface="Courier New" panose="02070309020205020404" pitchFamily="49" charset="0"/>
              </a:rPr>
              <a:t>X_test_paper</a:t>
            </a:r>
            <a:r>
              <a:rPr lang="en-US" sz="700" dirty="0">
                <a:solidFill>
                  <a:schemeClr val="tx1"/>
                </a:solidFill>
                <a:latin typeface="Courier New" panose="02070309020205020404" pitchFamily="49" charset="0"/>
              </a:rPr>
              <a:t>, </a:t>
            </a:r>
            <a:r>
              <a:rPr lang="en-US" sz="700" dirty="0" err="1">
                <a:solidFill>
                  <a:schemeClr val="tx1"/>
                </a:solidFill>
                <a:latin typeface="Courier New" panose="02070309020205020404" pitchFamily="49" charset="0"/>
              </a:rPr>
              <a:t>y_train_paper</a:t>
            </a:r>
            <a:r>
              <a:rPr lang="en-US" sz="700" dirty="0">
                <a:solidFill>
                  <a:schemeClr val="tx1"/>
                </a:solidFill>
                <a:latin typeface="Courier New" panose="02070309020205020404" pitchFamily="49" charset="0"/>
              </a:rPr>
              <a:t>, </a:t>
            </a:r>
            <a:r>
              <a:rPr lang="en-US" sz="700" dirty="0" err="1">
                <a:solidFill>
                  <a:schemeClr val="tx1"/>
                </a:solidFill>
                <a:latin typeface="Courier New" panose="02070309020205020404" pitchFamily="49" charset="0"/>
              </a:rPr>
              <a:t>y_test_paper</a:t>
            </a:r>
            <a:r>
              <a:rPr lang="en-US" sz="700" dirty="0">
                <a:solidFill>
                  <a:schemeClr val="tx1"/>
                </a:solidFill>
                <a:latin typeface="Courier New" panose="02070309020205020404" pitchFamily="49" charset="0"/>
              </a:rPr>
              <a:t> = </a:t>
            </a:r>
            <a:r>
              <a:rPr lang="en-US" sz="700" dirty="0" err="1">
                <a:solidFill>
                  <a:schemeClr val="tx1"/>
                </a:solidFill>
                <a:latin typeface="Courier New" panose="02070309020205020404" pitchFamily="49" charset="0"/>
              </a:rPr>
              <a:t>train_test_split</a:t>
            </a:r>
            <a:r>
              <a:rPr lang="en-US" sz="700" dirty="0">
                <a:solidFill>
                  <a:schemeClr val="tx1"/>
                </a:solidFill>
                <a:latin typeface="Courier New" panose="02070309020205020404" pitchFamily="49" charset="0"/>
              </a:rPr>
              <a:t>(</a:t>
            </a:r>
            <a:r>
              <a:rPr lang="en-US" sz="700" dirty="0" err="1">
                <a:solidFill>
                  <a:schemeClr val="tx1"/>
                </a:solidFill>
                <a:latin typeface="Courier New" panose="02070309020205020404" pitchFamily="49" charset="0"/>
              </a:rPr>
              <a:t>X_paper</a:t>
            </a:r>
            <a:r>
              <a:rPr lang="en-US" sz="700" dirty="0">
                <a:solidFill>
                  <a:schemeClr val="tx1"/>
                </a:solidFill>
                <a:latin typeface="Courier New" panose="02070309020205020404" pitchFamily="49" charset="0"/>
              </a:rPr>
              <a:t>, </a:t>
            </a:r>
            <a:r>
              <a:rPr lang="en-US" sz="700" dirty="0" err="1">
                <a:solidFill>
                  <a:schemeClr val="tx1"/>
                </a:solidFill>
                <a:latin typeface="Courier New" panose="02070309020205020404" pitchFamily="49" charset="0"/>
              </a:rPr>
              <a:t>Y_paper</a:t>
            </a:r>
            <a:r>
              <a:rPr lang="en-US" sz="700" dirty="0">
                <a:solidFill>
                  <a:schemeClr val="tx1"/>
                </a:solidFill>
                <a:latin typeface="Courier New" panose="02070309020205020404" pitchFamily="49" charset="0"/>
              </a:rPr>
              <a:t>, </a:t>
            </a:r>
            <a:r>
              <a:rPr lang="en-US" sz="700" dirty="0" err="1">
                <a:solidFill>
                  <a:schemeClr val="tx1"/>
                </a:solidFill>
                <a:latin typeface="Courier New" panose="02070309020205020404" pitchFamily="49" charset="0"/>
              </a:rPr>
              <a:t>test_size</a:t>
            </a:r>
            <a:r>
              <a:rPr lang="en-US" sz="700" dirty="0">
                <a:solidFill>
                  <a:schemeClr val="tx1"/>
                </a:solidFill>
                <a:latin typeface="Courier New" panose="02070309020205020404" pitchFamily="49" charset="0"/>
              </a:rPr>
              <a:t>=</a:t>
            </a:r>
            <a:r>
              <a:rPr lang="en-US" sz="700" dirty="0" err="1">
                <a:solidFill>
                  <a:schemeClr val="tx1"/>
                </a:solidFill>
                <a:latin typeface="Courier New" panose="02070309020205020404" pitchFamily="49" charset="0"/>
              </a:rPr>
              <a:t>test_size</a:t>
            </a:r>
            <a:r>
              <a:rPr lang="en-US" sz="700" dirty="0">
                <a:solidFill>
                  <a:schemeClr val="tx1"/>
                </a:solidFill>
                <a:latin typeface="Courier New" panose="02070309020205020404" pitchFamily="49" charset="0"/>
              </a:rPr>
              <a:t>, </a:t>
            </a:r>
            <a:r>
              <a:rPr lang="en-US" sz="700" dirty="0" err="1">
                <a:solidFill>
                  <a:schemeClr val="tx1"/>
                </a:solidFill>
                <a:latin typeface="Courier New" panose="02070309020205020404" pitchFamily="49" charset="0"/>
              </a:rPr>
              <a:t>random_state</a:t>
            </a:r>
            <a:r>
              <a:rPr lang="en-US" sz="700" dirty="0">
                <a:solidFill>
                  <a:schemeClr val="tx1"/>
                </a:solidFill>
                <a:latin typeface="Courier New" panose="02070309020205020404" pitchFamily="49" charset="0"/>
              </a:rPr>
              <a:t>=seed)</a:t>
            </a:r>
          </a:p>
          <a:p>
            <a:pPr>
              <a:lnSpc>
                <a:spcPct val="100000"/>
              </a:lnSpc>
              <a:spcBef>
                <a:spcPts val="600"/>
              </a:spcBef>
            </a:pPr>
            <a:r>
              <a:rPr lang="en-US" sz="700" dirty="0">
                <a:solidFill>
                  <a:schemeClr val="tx1"/>
                </a:solidFill>
                <a:latin typeface="Courier New" panose="02070309020205020404" pitchFamily="49" charset="0"/>
              </a:rPr>
              <a:t>#Split test data equally into validation and test sets</a:t>
            </a:r>
          </a:p>
          <a:p>
            <a:pPr>
              <a:lnSpc>
                <a:spcPct val="100000"/>
              </a:lnSpc>
              <a:spcBef>
                <a:spcPts val="600"/>
              </a:spcBef>
            </a:pPr>
            <a:r>
              <a:rPr lang="en-US" sz="700" dirty="0" err="1">
                <a:solidFill>
                  <a:schemeClr val="tx1"/>
                </a:solidFill>
                <a:latin typeface="Courier New" panose="02070309020205020404" pitchFamily="49" charset="0"/>
              </a:rPr>
              <a:t>X_valid_paper</a:t>
            </a:r>
            <a:r>
              <a:rPr lang="en-US" sz="700" dirty="0">
                <a:solidFill>
                  <a:schemeClr val="tx1"/>
                </a:solidFill>
                <a:latin typeface="Courier New" panose="02070309020205020404" pitchFamily="49" charset="0"/>
              </a:rPr>
              <a:t> = </a:t>
            </a:r>
            <a:r>
              <a:rPr lang="en-US" sz="700" dirty="0" err="1">
                <a:solidFill>
                  <a:schemeClr val="tx1"/>
                </a:solidFill>
                <a:latin typeface="Courier New" panose="02070309020205020404" pitchFamily="49" charset="0"/>
              </a:rPr>
              <a:t>X_test_paper.sample</a:t>
            </a:r>
            <a:r>
              <a:rPr lang="en-US" sz="700" dirty="0">
                <a:solidFill>
                  <a:schemeClr val="tx1"/>
                </a:solidFill>
                <a:latin typeface="Courier New" panose="02070309020205020404" pitchFamily="49" charset="0"/>
              </a:rPr>
              <a:t>(frac = 0.5, </a:t>
            </a:r>
            <a:r>
              <a:rPr lang="en-US" sz="700" dirty="0" err="1">
                <a:solidFill>
                  <a:schemeClr val="tx1"/>
                </a:solidFill>
                <a:latin typeface="Courier New" panose="02070309020205020404" pitchFamily="49" charset="0"/>
              </a:rPr>
              <a:t>random_state</a:t>
            </a:r>
            <a:r>
              <a:rPr lang="en-US" sz="700" dirty="0">
                <a:solidFill>
                  <a:schemeClr val="tx1"/>
                </a:solidFill>
                <a:latin typeface="Courier New" panose="02070309020205020404" pitchFamily="49" charset="0"/>
              </a:rPr>
              <a:t>=seed)</a:t>
            </a:r>
          </a:p>
          <a:p>
            <a:pPr>
              <a:lnSpc>
                <a:spcPct val="100000"/>
              </a:lnSpc>
              <a:spcBef>
                <a:spcPts val="600"/>
              </a:spcBef>
            </a:pPr>
            <a:r>
              <a:rPr lang="en-US" sz="700" dirty="0" err="1">
                <a:solidFill>
                  <a:schemeClr val="tx1"/>
                </a:solidFill>
                <a:latin typeface="Courier New" panose="02070309020205020404" pitchFamily="49" charset="0"/>
              </a:rPr>
              <a:t>X_test_paper</a:t>
            </a:r>
            <a:r>
              <a:rPr lang="en-US" sz="700" dirty="0">
                <a:solidFill>
                  <a:schemeClr val="tx1"/>
                </a:solidFill>
                <a:latin typeface="Courier New" panose="02070309020205020404" pitchFamily="49" charset="0"/>
              </a:rPr>
              <a:t>  = </a:t>
            </a:r>
            <a:r>
              <a:rPr lang="en-US" sz="700" dirty="0" err="1">
                <a:solidFill>
                  <a:schemeClr val="tx1"/>
                </a:solidFill>
                <a:latin typeface="Courier New" panose="02070309020205020404" pitchFamily="49" charset="0"/>
              </a:rPr>
              <a:t>X_test_paper.drop</a:t>
            </a:r>
            <a:r>
              <a:rPr lang="en-US" sz="700" dirty="0">
                <a:solidFill>
                  <a:schemeClr val="tx1"/>
                </a:solidFill>
                <a:latin typeface="Courier New" panose="02070309020205020404" pitchFamily="49" charset="0"/>
              </a:rPr>
              <a:t>(</a:t>
            </a:r>
            <a:r>
              <a:rPr lang="en-US" sz="700" dirty="0" err="1">
                <a:solidFill>
                  <a:schemeClr val="tx1"/>
                </a:solidFill>
                <a:latin typeface="Courier New" panose="02070309020205020404" pitchFamily="49" charset="0"/>
              </a:rPr>
              <a:t>X_valid.index</a:t>
            </a:r>
            <a:r>
              <a:rPr lang="en-US" sz="700" dirty="0">
                <a:solidFill>
                  <a:schemeClr val="tx1"/>
                </a:solidFill>
                <a:latin typeface="Courier New" panose="02070309020205020404" pitchFamily="49" charset="0"/>
              </a:rPr>
              <a:t>)</a:t>
            </a:r>
          </a:p>
          <a:p>
            <a:pPr>
              <a:lnSpc>
                <a:spcPct val="100000"/>
              </a:lnSpc>
              <a:spcBef>
                <a:spcPts val="600"/>
              </a:spcBef>
            </a:pPr>
            <a:r>
              <a:rPr lang="en-US" sz="700" dirty="0" err="1">
                <a:solidFill>
                  <a:schemeClr val="tx1"/>
                </a:solidFill>
                <a:latin typeface="Courier New" panose="02070309020205020404" pitchFamily="49" charset="0"/>
              </a:rPr>
              <a:t>y_valid_paper</a:t>
            </a:r>
            <a:r>
              <a:rPr lang="en-US" sz="700" dirty="0">
                <a:solidFill>
                  <a:schemeClr val="tx1"/>
                </a:solidFill>
                <a:latin typeface="Courier New" panose="02070309020205020404" pitchFamily="49" charset="0"/>
              </a:rPr>
              <a:t> = </a:t>
            </a:r>
            <a:r>
              <a:rPr lang="en-US" sz="700" dirty="0" err="1">
                <a:solidFill>
                  <a:schemeClr val="tx1"/>
                </a:solidFill>
                <a:latin typeface="Courier New" panose="02070309020205020404" pitchFamily="49" charset="0"/>
              </a:rPr>
              <a:t>y_test_paper.sample</a:t>
            </a:r>
            <a:r>
              <a:rPr lang="en-US" sz="700" dirty="0">
                <a:solidFill>
                  <a:schemeClr val="tx1"/>
                </a:solidFill>
                <a:latin typeface="Courier New" panose="02070309020205020404" pitchFamily="49" charset="0"/>
              </a:rPr>
              <a:t>(frac = 0.5, </a:t>
            </a:r>
            <a:r>
              <a:rPr lang="en-US" sz="700" dirty="0" err="1">
                <a:solidFill>
                  <a:schemeClr val="tx1"/>
                </a:solidFill>
                <a:latin typeface="Courier New" panose="02070309020205020404" pitchFamily="49" charset="0"/>
              </a:rPr>
              <a:t>random_state</a:t>
            </a:r>
            <a:r>
              <a:rPr lang="en-US" sz="700" dirty="0">
                <a:solidFill>
                  <a:schemeClr val="tx1"/>
                </a:solidFill>
                <a:latin typeface="Courier New" panose="02070309020205020404" pitchFamily="49" charset="0"/>
              </a:rPr>
              <a:t>=seed)</a:t>
            </a:r>
          </a:p>
          <a:p>
            <a:pPr>
              <a:lnSpc>
                <a:spcPct val="100000"/>
              </a:lnSpc>
              <a:spcBef>
                <a:spcPts val="600"/>
              </a:spcBef>
            </a:pPr>
            <a:r>
              <a:rPr lang="en-US" sz="700" dirty="0" err="1">
                <a:solidFill>
                  <a:schemeClr val="tx1"/>
                </a:solidFill>
                <a:latin typeface="Courier New" panose="02070309020205020404" pitchFamily="49" charset="0"/>
              </a:rPr>
              <a:t>y_test_paper</a:t>
            </a:r>
            <a:r>
              <a:rPr lang="en-US" sz="700" dirty="0">
                <a:solidFill>
                  <a:schemeClr val="tx1"/>
                </a:solidFill>
                <a:latin typeface="Courier New" panose="02070309020205020404" pitchFamily="49" charset="0"/>
              </a:rPr>
              <a:t>  = </a:t>
            </a:r>
            <a:r>
              <a:rPr lang="en-US" sz="700" dirty="0" err="1">
                <a:solidFill>
                  <a:schemeClr val="tx1"/>
                </a:solidFill>
                <a:latin typeface="Courier New" panose="02070309020205020404" pitchFamily="49" charset="0"/>
              </a:rPr>
              <a:t>y_test_paper.drop</a:t>
            </a:r>
            <a:r>
              <a:rPr lang="en-US" sz="700" dirty="0">
                <a:solidFill>
                  <a:schemeClr val="tx1"/>
                </a:solidFill>
                <a:latin typeface="Courier New" panose="02070309020205020404" pitchFamily="49" charset="0"/>
              </a:rPr>
              <a:t>(</a:t>
            </a:r>
            <a:r>
              <a:rPr lang="en-US" sz="700" dirty="0" err="1">
                <a:solidFill>
                  <a:schemeClr val="tx1"/>
                </a:solidFill>
                <a:latin typeface="Courier New" panose="02070309020205020404" pitchFamily="49" charset="0"/>
              </a:rPr>
              <a:t>y_valid.index</a:t>
            </a:r>
            <a:r>
              <a:rPr lang="en-US" sz="700" dirty="0">
                <a:solidFill>
                  <a:schemeClr val="tx1"/>
                </a:solidFill>
                <a:latin typeface="Courier New" panose="02070309020205020404" pitchFamily="49" charset="0"/>
              </a:rPr>
              <a:t>)</a:t>
            </a:r>
          </a:p>
          <a:p>
            <a:pPr>
              <a:lnSpc>
                <a:spcPct val="100000"/>
              </a:lnSpc>
              <a:spcBef>
                <a:spcPts val="600"/>
              </a:spcBef>
            </a:pPr>
            <a:r>
              <a:rPr lang="en-US" sz="700" dirty="0">
                <a:solidFill>
                  <a:schemeClr val="tx1"/>
                </a:solidFill>
                <a:latin typeface="Courier New" panose="02070309020205020404" pitchFamily="49" charset="0"/>
              </a:rPr>
              <a:t>#Train the model</a:t>
            </a:r>
          </a:p>
          <a:p>
            <a:pPr>
              <a:lnSpc>
                <a:spcPct val="100000"/>
              </a:lnSpc>
              <a:spcBef>
                <a:spcPts val="600"/>
              </a:spcBef>
            </a:pPr>
            <a:r>
              <a:rPr lang="en-US" sz="700" dirty="0">
                <a:solidFill>
                  <a:schemeClr val="tx1"/>
                </a:solidFill>
                <a:latin typeface="Courier New" panose="02070309020205020404" pitchFamily="49" charset="0"/>
              </a:rPr>
              <a:t># fit model on training data</a:t>
            </a:r>
          </a:p>
          <a:p>
            <a:pPr>
              <a:lnSpc>
                <a:spcPct val="100000"/>
              </a:lnSpc>
              <a:spcBef>
                <a:spcPts val="600"/>
              </a:spcBef>
            </a:pPr>
            <a:r>
              <a:rPr lang="en-US" sz="700" dirty="0" err="1">
                <a:solidFill>
                  <a:schemeClr val="tx1"/>
                </a:solidFill>
                <a:latin typeface="Courier New" panose="02070309020205020404" pitchFamily="49" charset="0"/>
              </a:rPr>
              <a:t>model_XGB_paper</a:t>
            </a:r>
            <a:r>
              <a:rPr lang="en-US" sz="700" dirty="0">
                <a:solidFill>
                  <a:schemeClr val="tx1"/>
                </a:solidFill>
                <a:latin typeface="Courier New" panose="02070309020205020404" pitchFamily="49" charset="0"/>
              </a:rPr>
              <a:t> = </a:t>
            </a:r>
            <a:r>
              <a:rPr lang="en-US" sz="700" dirty="0" err="1">
                <a:solidFill>
                  <a:schemeClr val="tx1"/>
                </a:solidFill>
                <a:latin typeface="Courier New" panose="02070309020205020404" pitchFamily="49" charset="0"/>
              </a:rPr>
              <a:t>XGBClassifier</a:t>
            </a:r>
            <a:r>
              <a:rPr lang="en-US" sz="700" dirty="0">
                <a:solidFill>
                  <a:schemeClr val="tx1"/>
                </a:solidFill>
                <a:latin typeface="Courier New" panose="02070309020205020404" pitchFamily="49" charset="0"/>
              </a:rPr>
              <a:t>(</a:t>
            </a:r>
            <a:r>
              <a:rPr lang="en-US" sz="700" dirty="0" err="1">
                <a:solidFill>
                  <a:schemeClr val="tx1"/>
                </a:solidFill>
                <a:latin typeface="Courier New" panose="02070309020205020404" pitchFamily="49" charset="0"/>
              </a:rPr>
              <a:t>n_estimators</a:t>
            </a:r>
            <a:r>
              <a:rPr lang="en-US" sz="700" dirty="0">
                <a:solidFill>
                  <a:schemeClr val="tx1"/>
                </a:solidFill>
                <a:latin typeface="Courier New" panose="02070309020205020404" pitchFamily="49" charset="0"/>
              </a:rPr>
              <a:t>=2000, eta=0.005) #, subsample=0.5, </a:t>
            </a:r>
            <a:r>
              <a:rPr lang="en-US" sz="700" dirty="0" err="1">
                <a:solidFill>
                  <a:schemeClr val="tx1"/>
                </a:solidFill>
                <a:latin typeface="Courier New" panose="02070309020205020404" pitchFamily="49" charset="0"/>
              </a:rPr>
              <a:t>colsample_bytree</a:t>
            </a:r>
            <a:r>
              <a:rPr lang="en-US" sz="700" dirty="0">
                <a:solidFill>
                  <a:schemeClr val="tx1"/>
                </a:solidFill>
                <a:latin typeface="Courier New" panose="02070309020205020404" pitchFamily="49" charset="0"/>
              </a:rPr>
              <a:t>=0.5)     #we are removing regularization given the small feature list</a:t>
            </a:r>
          </a:p>
          <a:p>
            <a:pPr>
              <a:lnSpc>
                <a:spcPct val="100000"/>
              </a:lnSpc>
              <a:spcBef>
                <a:spcPts val="600"/>
              </a:spcBef>
            </a:pPr>
            <a:r>
              <a:rPr lang="en-US" sz="700" dirty="0" err="1">
                <a:solidFill>
                  <a:schemeClr val="tx1"/>
                </a:solidFill>
                <a:latin typeface="Courier New" panose="02070309020205020404" pitchFamily="49" charset="0"/>
              </a:rPr>
              <a:t>evalset_paper</a:t>
            </a:r>
            <a:r>
              <a:rPr lang="en-US" sz="700" dirty="0">
                <a:solidFill>
                  <a:schemeClr val="tx1"/>
                </a:solidFill>
                <a:latin typeface="Courier New" panose="02070309020205020404" pitchFamily="49" charset="0"/>
              </a:rPr>
              <a:t> = [(</a:t>
            </a:r>
            <a:r>
              <a:rPr lang="en-US" sz="700" dirty="0" err="1">
                <a:solidFill>
                  <a:schemeClr val="tx1"/>
                </a:solidFill>
                <a:latin typeface="Courier New" panose="02070309020205020404" pitchFamily="49" charset="0"/>
              </a:rPr>
              <a:t>X_train_paper</a:t>
            </a:r>
            <a:r>
              <a:rPr lang="en-US" sz="700" dirty="0">
                <a:solidFill>
                  <a:schemeClr val="tx1"/>
                </a:solidFill>
                <a:latin typeface="Courier New" panose="02070309020205020404" pitchFamily="49" charset="0"/>
              </a:rPr>
              <a:t>, </a:t>
            </a:r>
            <a:r>
              <a:rPr lang="en-US" sz="700" dirty="0" err="1">
                <a:solidFill>
                  <a:schemeClr val="tx1"/>
                </a:solidFill>
                <a:latin typeface="Courier New" panose="02070309020205020404" pitchFamily="49" charset="0"/>
              </a:rPr>
              <a:t>y_train_paper</a:t>
            </a:r>
            <a:r>
              <a:rPr lang="en-US" sz="700" dirty="0">
                <a:solidFill>
                  <a:schemeClr val="tx1"/>
                </a:solidFill>
                <a:latin typeface="Courier New" panose="02070309020205020404" pitchFamily="49" charset="0"/>
              </a:rPr>
              <a:t>), (</a:t>
            </a:r>
            <a:r>
              <a:rPr lang="en-US" sz="700" dirty="0" err="1">
                <a:solidFill>
                  <a:schemeClr val="tx1"/>
                </a:solidFill>
                <a:latin typeface="Courier New" panose="02070309020205020404" pitchFamily="49" charset="0"/>
              </a:rPr>
              <a:t>X_test_paper</a:t>
            </a:r>
            <a:r>
              <a:rPr lang="en-US" sz="700" dirty="0">
                <a:solidFill>
                  <a:schemeClr val="tx1"/>
                </a:solidFill>
                <a:latin typeface="Courier New" panose="02070309020205020404" pitchFamily="49" charset="0"/>
              </a:rPr>
              <a:t>, </a:t>
            </a:r>
            <a:r>
              <a:rPr lang="en-US" sz="700" dirty="0" err="1">
                <a:solidFill>
                  <a:schemeClr val="tx1"/>
                </a:solidFill>
                <a:latin typeface="Courier New" panose="02070309020205020404" pitchFamily="49" charset="0"/>
              </a:rPr>
              <a:t>y_test_paper</a:t>
            </a:r>
            <a:r>
              <a:rPr lang="en-US" sz="700" dirty="0">
                <a:solidFill>
                  <a:schemeClr val="tx1"/>
                </a:solidFill>
                <a:latin typeface="Courier New" panose="02070309020205020404" pitchFamily="49" charset="0"/>
              </a:rPr>
              <a:t>)]</a:t>
            </a:r>
          </a:p>
          <a:p>
            <a:pPr>
              <a:lnSpc>
                <a:spcPct val="100000"/>
              </a:lnSpc>
              <a:spcBef>
                <a:spcPts val="600"/>
              </a:spcBef>
            </a:pPr>
            <a:r>
              <a:rPr lang="en-US" sz="700" dirty="0" err="1">
                <a:solidFill>
                  <a:schemeClr val="tx1"/>
                </a:solidFill>
                <a:latin typeface="Courier New" panose="02070309020205020404" pitchFamily="49" charset="0"/>
              </a:rPr>
              <a:t>model_XGB_paper.fit</a:t>
            </a:r>
            <a:r>
              <a:rPr lang="en-US" sz="700" dirty="0">
                <a:solidFill>
                  <a:schemeClr val="tx1"/>
                </a:solidFill>
                <a:latin typeface="Courier New" panose="02070309020205020404" pitchFamily="49" charset="0"/>
              </a:rPr>
              <a:t>(</a:t>
            </a:r>
            <a:r>
              <a:rPr lang="en-US" sz="700" dirty="0" err="1">
                <a:solidFill>
                  <a:schemeClr val="tx1"/>
                </a:solidFill>
                <a:latin typeface="Courier New" panose="02070309020205020404" pitchFamily="49" charset="0"/>
              </a:rPr>
              <a:t>X_train_paper</a:t>
            </a:r>
            <a:r>
              <a:rPr lang="en-US" sz="700" dirty="0">
                <a:solidFill>
                  <a:schemeClr val="tx1"/>
                </a:solidFill>
                <a:latin typeface="Courier New" panose="02070309020205020404" pitchFamily="49" charset="0"/>
              </a:rPr>
              <a:t>, </a:t>
            </a:r>
            <a:r>
              <a:rPr lang="en-US" sz="700" dirty="0" err="1">
                <a:solidFill>
                  <a:schemeClr val="tx1"/>
                </a:solidFill>
                <a:latin typeface="Courier New" panose="02070309020205020404" pitchFamily="49" charset="0"/>
              </a:rPr>
              <a:t>y_train_paper</a:t>
            </a:r>
            <a:r>
              <a:rPr lang="en-US" sz="700" dirty="0">
                <a:solidFill>
                  <a:schemeClr val="tx1"/>
                </a:solidFill>
                <a:latin typeface="Courier New" panose="02070309020205020404" pitchFamily="49" charset="0"/>
              </a:rPr>
              <a:t>, </a:t>
            </a:r>
            <a:r>
              <a:rPr lang="en-US" sz="700" dirty="0" err="1">
                <a:solidFill>
                  <a:schemeClr val="tx1"/>
                </a:solidFill>
                <a:latin typeface="Courier New" panose="02070309020205020404" pitchFamily="49" charset="0"/>
              </a:rPr>
              <a:t>eval_metric</a:t>
            </a:r>
            <a:r>
              <a:rPr lang="en-US" sz="700" dirty="0">
                <a:solidFill>
                  <a:schemeClr val="tx1"/>
                </a:solidFill>
                <a:latin typeface="Courier New" panose="02070309020205020404" pitchFamily="49" charset="0"/>
              </a:rPr>
              <a:t>='</a:t>
            </a:r>
            <a:r>
              <a:rPr lang="en-US" sz="700" dirty="0" err="1">
                <a:solidFill>
                  <a:schemeClr val="tx1"/>
                </a:solidFill>
                <a:latin typeface="Courier New" panose="02070309020205020404" pitchFamily="49" charset="0"/>
              </a:rPr>
              <a:t>logloss</a:t>
            </a:r>
            <a:r>
              <a:rPr lang="en-US" sz="700" dirty="0">
                <a:solidFill>
                  <a:schemeClr val="tx1"/>
                </a:solidFill>
                <a:latin typeface="Courier New" panose="02070309020205020404" pitchFamily="49" charset="0"/>
              </a:rPr>
              <a:t>', </a:t>
            </a:r>
            <a:r>
              <a:rPr lang="en-US" sz="700" dirty="0" err="1">
                <a:solidFill>
                  <a:schemeClr val="tx1"/>
                </a:solidFill>
                <a:latin typeface="Courier New" panose="02070309020205020404" pitchFamily="49" charset="0"/>
              </a:rPr>
              <a:t>eval_set</a:t>
            </a:r>
            <a:r>
              <a:rPr lang="en-US" sz="700" dirty="0">
                <a:solidFill>
                  <a:schemeClr val="tx1"/>
                </a:solidFill>
                <a:latin typeface="Courier New" panose="02070309020205020404" pitchFamily="49" charset="0"/>
              </a:rPr>
              <a:t>=</a:t>
            </a:r>
            <a:r>
              <a:rPr lang="en-US" sz="700" dirty="0" err="1">
                <a:solidFill>
                  <a:schemeClr val="tx1"/>
                </a:solidFill>
                <a:latin typeface="Courier New" panose="02070309020205020404" pitchFamily="49" charset="0"/>
              </a:rPr>
              <a:t>evalset_paper</a:t>
            </a:r>
            <a:r>
              <a:rPr lang="en-US" sz="700" dirty="0">
                <a:solidFill>
                  <a:schemeClr val="tx1"/>
                </a:solidFill>
                <a:latin typeface="Courier New" panose="02070309020205020404" pitchFamily="49" charset="0"/>
              </a:rPr>
              <a:t>, verbose=0)</a:t>
            </a:r>
          </a:p>
        </p:txBody>
      </p:sp>
      <p:sp>
        <p:nvSpPr>
          <p:cNvPr id="11" name="Content Placeholder 2">
            <a:extLst>
              <a:ext uri="{FF2B5EF4-FFF2-40B4-BE49-F238E27FC236}">
                <a16:creationId xmlns:a16="http://schemas.microsoft.com/office/drawing/2014/main" id="{2955C4A7-B2E2-66C4-4270-1A2541AF4E02}"/>
              </a:ext>
            </a:extLst>
          </p:cNvPr>
          <p:cNvSpPr txBox="1">
            <a:spLocks/>
          </p:cNvSpPr>
          <p:nvPr/>
        </p:nvSpPr>
        <p:spPr>
          <a:xfrm>
            <a:off x="6323161" y="966157"/>
            <a:ext cx="4840138" cy="3623095"/>
          </a:xfrm>
          <a:prstGeom prst="rect">
            <a:avLst/>
          </a:prstGeom>
          <a:ln>
            <a:solidFill>
              <a:schemeClr val="tx1"/>
            </a:solidFill>
          </a:ln>
        </p:spPr>
        <p:txBody>
          <a:bodyPr vert="horz" lIns="91440" tIns="45720" rIns="91440" bIns="45720" rtlCol="0">
            <a:noAutofit/>
          </a:bodyPr>
          <a:lstStyle>
            <a:lvl1pPr marL="0" indent="0" algn="l" defTabSz="914400" rtl="0" eaLnBrk="1" latinLnBrk="0" hangingPunct="1">
              <a:lnSpc>
                <a:spcPct val="110000"/>
              </a:lnSpc>
              <a:spcBef>
                <a:spcPts val="1000"/>
              </a:spcBef>
              <a:buFontTx/>
              <a:buNone/>
              <a:defRPr sz="2000" kern="1200">
                <a:solidFill>
                  <a:schemeClr val="tx2"/>
                </a:solidFill>
                <a:latin typeface="+mn-lt"/>
                <a:ea typeface="+mn-ea"/>
                <a:cs typeface="+mn-cs"/>
              </a:defRPr>
            </a:lvl1pPr>
            <a:lvl2pPr marL="274320" indent="-228600" algn="l" defTabSz="914400" rtl="0" eaLnBrk="1" latinLnBrk="0" hangingPunct="1">
              <a:lnSpc>
                <a:spcPct val="110000"/>
              </a:lnSpc>
              <a:spcBef>
                <a:spcPts val="500"/>
              </a:spcBef>
              <a:buSzPct val="85000"/>
              <a:buFont typeface="Arial" panose="020B0604020202020204" pitchFamily="34" charset="0"/>
              <a:buChar char="•"/>
              <a:defRPr sz="1800" kern="1200">
                <a:solidFill>
                  <a:schemeClr val="tx2"/>
                </a:solidFill>
                <a:latin typeface="+mn-lt"/>
                <a:ea typeface="+mn-ea"/>
                <a:cs typeface="+mn-cs"/>
              </a:defRPr>
            </a:lvl2pPr>
            <a:lvl3pPr marL="274320" indent="0" algn="l" defTabSz="914400" rtl="0" eaLnBrk="1" latinLnBrk="0" hangingPunct="1">
              <a:lnSpc>
                <a:spcPct val="110000"/>
              </a:lnSpc>
              <a:spcBef>
                <a:spcPts val="500"/>
              </a:spcBef>
              <a:buFontTx/>
              <a:buNone/>
              <a:defRPr sz="1600" kern="1200">
                <a:solidFill>
                  <a:schemeClr val="tx2"/>
                </a:solidFill>
                <a:latin typeface="+mn-lt"/>
                <a:ea typeface="+mn-ea"/>
                <a:cs typeface="+mn-cs"/>
              </a:defRPr>
            </a:lvl3pPr>
            <a:lvl4pPr marL="548640" indent="-228600" algn="l" defTabSz="914400" rtl="0" eaLnBrk="1" latinLnBrk="0" hangingPunct="1">
              <a:lnSpc>
                <a:spcPct val="110000"/>
              </a:lnSpc>
              <a:spcBef>
                <a:spcPts val="500"/>
              </a:spcBef>
              <a:buFont typeface="Arial" panose="020B0604020202020204" pitchFamily="34" charset="0"/>
              <a:buChar char="•"/>
              <a:defRPr sz="1400" kern="1200">
                <a:solidFill>
                  <a:schemeClr val="tx2"/>
                </a:solidFill>
                <a:latin typeface="+mn-lt"/>
                <a:ea typeface="+mn-ea"/>
                <a:cs typeface="+mn-cs"/>
              </a:defRPr>
            </a:lvl4pPr>
            <a:lvl5pPr marL="548640" indent="0" algn="l" defTabSz="914400" rtl="0" eaLnBrk="1" latinLnBrk="0" hangingPunct="1">
              <a:lnSpc>
                <a:spcPct val="110000"/>
              </a:lnSpc>
              <a:spcBef>
                <a:spcPts val="500"/>
              </a:spcBef>
              <a:buFontTx/>
              <a:buNone/>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sz="900" dirty="0">
                <a:solidFill>
                  <a:schemeClr val="tx1"/>
                </a:solidFill>
                <a:latin typeface="Courier New" panose="02070309020205020404" pitchFamily="49" charset="0"/>
              </a:rPr>
              <a:t>Generate statistics on the model to determine its prediction characteristics.</a:t>
            </a:r>
          </a:p>
          <a:p>
            <a:pPr>
              <a:lnSpc>
                <a:spcPct val="100000"/>
              </a:lnSpc>
            </a:pPr>
            <a:r>
              <a:rPr lang="en-US" sz="900" dirty="0">
                <a:solidFill>
                  <a:schemeClr val="tx1"/>
                </a:solidFill>
                <a:latin typeface="Courier New" panose="02070309020205020404" pitchFamily="49" charset="0"/>
              </a:rPr>
              <a:t>In this portion of the code in the </a:t>
            </a:r>
            <a:r>
              <a:rPr lang="en-US" sz="900" dirty="0" err="1">
                <a:solidFill>
                  <a:schemeClr val="tx1"/>
                </a:solidFill>
                <a:latin typeface="Courier New" panose="02070309020205020404" pitchFamily="49" charset="0"/>
              </a:rPr>
              <a:t>Jupyter</a:t>
            </a:r>
            <a:r>
              <a:rPr lang="en-US" sz="900" dirty="0">
                <a:solidFill>
                  <a:schemeClr val="tx1"/>
                </a:solidFill>
                <a:latin typeface="Courier New" panose="02070309020205020404" pitchFamily="49" charset="0"/>
              </a:rPr>
              <a:t> notebook, we are looking to analyze the model’s efficacy. We reuse functions from the earlier analysis.</a:t>
            </a:r>
          </a:p>
          <a:p>
            <a:pPr>
              <a:lnSpc>
                <a:spcPct val="100000"/>
              </a:lnSpc>
            </a:pPr>
            <a:r>
              <a:rPr lang="en-US" sz="900" dirty="0">
                <a:solidFill>
                  <a:schemeClr val="tx1"/>
                </a:solidFill>
                <a:latin typeface="Courier New" panose="02070309020205020404" pitchFamily="49" charset="0"/>
              </a:rPr>
              <a:t>We see the following results after running the code:</a:t>
            </a:r>
          </a:p>
        </p:txBody>
      </p:sp>
      <p:graphicFrame>
        <p:nvGraphicFramePr>
          <p:cNvPr id="12" name="Table 11">
            <a:extLst>
              <a:ext uri="{FF2B5EF4-FFF2-40B4-BE49-F238E27FC236}">
                <a16:creationId xmlns:a16="http://schemas.microsoft.com/office/drawing/2014/main" id="{0F72621F-11EB-54D0-BBBA-60CB302A4817}"/>
              </a:ext>
            </a:extLst>
          </p:cNvPr>
          <p:cNvGraphicFramePr>
            <a:graphicFrameLocks noGrp="1"/>
          </p:cNvGraphicFramePr>
          <p:nvPr>
            <p:extLst>
              <p:ext uri="{D42A27DB-BD31-4B8C-83A1-F6EECF244321}">
                <p14:modId xmlns:p14="http://schemas.microsoft.com/office/powerpoint/2010/main" val="254043517"/>
              </p:ext>
            </p:extLst>
          </p:nvPr>
        </p:nvGraphicFramePr>
        <p:xfrm>
          <a:off x="373093" y="4810129"/>
          <a:ext cx="10790206" cy="1720068"/>
        </p:xfrm>
        <a:graphic>
          <a:graphicData uri="http://schemas.openxmlformats.org/drawingml/2006/table">
            <a:tbl>
              <a:tblPr firstRow="1" bandRow="1">
                <a:tableStyleId>{5C22544A-7EE6-4342-B048-85BDC9FD1C3A}</a:tableStyleId>
              </a:tblPr>
              <a:tblGrid>
                <a:gridCol w="906740">
                  <a:extLst>
                    <a:ext uri="{9D8B030D-6E8A-4147-A177-3AD203B41FA5}">
                      <a16:colId xmlns:a16="http://schemas.microsoft.com/office/drawing/2014/main" val="3745000717"/>
                    </a:ext>
                  </a:extLst>
                </a:gridCol>
                <a:gridCol w="1269436">
                  <a:extLst>
                    <a:ext uri="{9D8B030D-6E8A-4147-A177-3AD203B41FA5}">
                      <a16:colId xmlns:a16="http://schemas.microsoft.com/office/drawing/2014/main" val="4105155818"/>
                    </a:ext>
                  </a:extLst>
                </a:gridCol>
                <a:gridCol w="1269436">
                  <a:extLst>
                    <a:ext uri="{9D8B030D-6E8A-4147-A177-3AD203B41FA5}">
                      <a16:colId xmlns:a16="http://schemas.microsoft.com/office/drawing/2014/main" val="2757627364"/>
                    </a:ext>
                  </a:extLst>
                </a:gridCol>
                <a:gridCol w="1269436">
                  <a:extLst>
                    <a:ext uri="{9D8B030D-6E8A-4147-A177-3AD203B41FA5}">
                      <a16:colId xmlns:a16="http://schemas.microsoft.com/office/drawing/2014/main" val="2238735428"/>
                    </a:ext>
                  </a:extLst>
                </a:gridCol>
                <a:gridCol w="1269436">
                  <a:extLst>
                    <a:ext uri="{9D8B030D-6E8A-4147-A177-3AD203B41FA5}">
                      <a16:colId xmlns:a16="http://schemas.microsoft.com/office/drawing/2014/main" val="2422533846"/>
                    </a:ext>
                  </a:extLst>
                </a:gridCol>
                <a:gridCol w="1269436">
                  <a:extLst>
                    <a:ext uri="{9D8B030D-6E8A-4147-A177-3AD203B41FA5}">
                      <a16:colId xmlns:a16="http://schemas.microsoft.com/office/drawing/2014/main" val="100281726"/>
                    </a:ext>
                  </a:extLst>
                </a:gridCol>
                <a:gridCol w="1269436">
                  <a:extLst>
                    <a:ext uri="{9D8B030D-6E8A-4147-A177-3AD203B41FA5}">
                      <a16:colId xmlns:a16="http://schemas.microsoft.com/office/drawing/2014/main" val="1722148854"/>
                    </a:ext>
                  </a:extLst>
                </a:gridCol>
                <a:gridCol w="2266850">
                  <a:extLst>
                    <a:ext uri="{9D8B030D-6E8A-4147-A177-3AD203B41FA5}">
                      <a16:colId xmlns:a16="http://schemas.microsoft.com/office/drawing/2014/main" val="4276243790"/>
                    </a:ext>
                  </a:extLst>
                </a:gridCol>
              </a:tblGrid>
              <a:tr h="622788">
                <a:tc>
                  <a:txBody>
                    <a:bodyPr/>
                    <a:lstStyle/>
                    <a:p>
                      <a:pPr algn="ctr" fontAlgn="b"/>
                      <a:r>
                        <a:rPr lang="en-US" sz="1000" b="0" i="0" u="none" strike="noStrike" dirty="0">
                          <a:solidFill>
                            <a:schemeClr val="bg1"/>
                          </a:solidFill>
                          <a:effectLst/>
                          <a:latin typeface="Courier New" panose="02070309020205020404" pitchFamily="49" charset="0"/>
                          <a:cs typeface="Courier New" panose="02070309020205020404" pitchFamily="49" charset="0"/>
                        </a:rPr>
                        <a:t>Data Set</a:t>
                      </a:r>
                    </a:p>
                  </a:txBody>
                  <a:tcPr marL="9525" marR="9525" marT="9525" marB="0" anchor="ctr"/>
                </a:tc>
                <a:tc>
                  <a:txBody>
                    <a:bodyPr/>
                    <a:lstStyle/>
                    <a:p>
                      <a:pPr algn="ctr" fontAlgn="b"/>
                      <a:r>
                        <a:rPr lang="en-US" sz="1000" b="0" i="0" u="none" strike="noStrike" dirty="0">
                          <a:solidFill>
                            <a:schemeClr val="bg1"/>
                          </a:solidFill>
                          <a:effectLst/>
                          <a:latin typeface="Courier New" panose="02070309020205020404" pitchFamily="49" charset="0"/>
                          <a:cs typeface="Courier New" panose="02070309020205020404" pitchFamily="49" charset="0"/>
                        </a:rPr>
                        <a:t>Model AUC</a:t>
                      </a:r>
                    </a:p>
                  </a:txBody>
                  <a:tcPr marL="9525" marR="9525" marT="9525" marB="0" anchor="ctr"/>
                </a:tc>
                <a:tc>
                  <a:txBody>
                    <a:bodyPr/>
                    <a:lstStyle/>
                    <a:p>
                      <a:pPr algn="ctr" fontAlgn="b"/>
                      <a:r>
                        <a:rPr lang="en-US" sz="1000" b="0" i="0" u="none" strike="noStrike" dirty="0">
                          <a:solidFill>
                            <a:schemeClr val="bg1"/>
                          </a:solidFill>
                          <a:effectLst/>
                          <a:latin typeface="Courier New" panose="02070309020205020404" pitchFamily="49" charset="0"/>
                          <a:cs typeface="Courier New" panose="02070309020205020404" pitchFamily="49" charset="0"/>
                        </a:rPr>
                        <a:t>Model Accuracy</a:t>
                      </a:r>
                    </a:p>
                  </a:txBody>
                  <a:tcPr marL="9525" marR="9525" marT="9525" marB="0" anchor="ctr"/>
                </a:tc>
                <a:tc>
                  <a:txBody>
                    <a:bodyPr/>
                    <a:lstStyle/>
                    <a:p>
                      <a:pPr algn="ctr" fontAlgn="b"/>
                      <a:r>
                        <a:rPr lang="en-US" sz="1000" b="0" i="0" u="none" strike="noStrike" dirty="0">
                          <a:solidFill>
                            <a:schemeClr val="bg1"/>
                          </a:solidFill>
                          <a:effectLst/>
                          <a:latin typeface="Courier New" panose="02070309020205020404" pitchFamily="49" charset="0"/>
                          <a:cs typeface="Courier New" panose="02070309020205020404" pitchFamily="49" charset="0"/>
                        </a:rPr>
                        <a:t>Recall: True Positive</a:t>
                      </a:r>
                    </a:p>
                  </a:txBody>
                  <a:tcPr marL="9525" marR="9525" marT="9525" marB="0" anchor="ctr"/>
                </a:tc>
                <a:tc>
                  <a:txBody>
                    <a:bodyPr/>
                    <a:lstStyle/>
                    <a:p>
                      <a:pPr algn="ctr" fontAlgn="b"/>
                      <a:r>
                        <a:rPr lang="en-US" sz="1000" b="0" i="0" u="none" strike="noStrike" dirty="0">
                          <a:solidFill>
                            <a:schemeClr val="bg1"/>
                          </a:solidFill>
                          <a:effectLst/>
                          <a:latin typeface="Courier New" panose="02070309020205020404" pitchFamily="49" charset="0"/>
                          <a:cs typeface="Courier New" panose="02070309020205020404" pitchFamily="49" charset="0"/>
                        </a:rPr>
                        <a:t>Specificity: True Negative</a:t>
                      </a:r>
                    </a:p>
                  </a:txBody>
                  <a:tcPr marL="9525" marR="9525" marT="9525" marB="0" anchor="ctr"/>
                </a:tc>
                <a:tc>
                  <a:txBody>
                    <a:bodyPr/>
                    <a:lstStyle/>
                    <a:p>
                      <a:pPr algn="ctr" fontAlgn="b"/>
                      <a:r>
                        <a:rPr lang="en-US" sz="1000" b="0" i="0" u="none" strike="noStrike" dirty="0">
                          <a:solidFill>
                            <a:schemeClr val="bg1"/>
                          </a:solidFill>
                          <a:effectLst/>
                          <a:latin typeface="Courier New" panose="02070309020205020404" pitchFamily="49" charset="0"/>
                          <a:cs typeface="Courier New" panose="02070309020205020404" pitchFamily="49" charset="0"/>
                        </a:rPr>
                        <a:t>Fall Out: False Positive</a:t>
                      </a:r>
                    </a:p>
                  </a:txBody>
                  <a:tcPr marL="9525" marR="9525" marT="9525" marB="0" anchor="ctr"/>
                </a:tc>
                <a:tc>
                  <a:txBody>
                    <a:bodyPr/>
                    <a:lstStyle/>
                    <a:p>
                      <a:pPr algn="ctr" fontAlgn="b"/>
                      <a:r>
                        <a:rPr lang="en-US" sz="1000" b="0" i="0" u="none" strike="noStrike" dirty="0">
                          <a:solidFill>
                            <a:schemeClr val="bg1"/>
                          </a:solidFill>
                          <a:effectLst/>
                          <a:latin typeface="Courier New" panose="02070309020205020404" pitchFamily="49" charset="0"/>
                          <a:cs typeface="Courier New" panose="02070309020205020404" pitchFamily="49" charset="0"/>
                        </a:rPr>
                        <a:t>Miss Rate: False Negative</a:t>
                      </a:r>
                    </a:p>
                  </a:txBody>
                  <a:tcPr marL="9525" marR="9525" marT="9525" marB="0" anchor="ctr"/>
                </a:tc>
                <a:tc>
                  <a:txBody>
                    <a:bodyPr/>
                    <a:lstStyle/>
                    <a:p>
                      <a:pPr algn="ctr" fontAlgn="b"/>
                      <a:r>
                        <a:rPr lang="en-US" sz="1000" b="0" i="0" u="none" strike="noStrike" dirty="0">
                          <a:solidFill>
                            <a:schemeClr val="bg1"/>
                          </a:solidFill>
                          <a:effectLst/>
                          <a:latin typeface="Courier New" panose="02070309020205020404" pitchFamily="49" charset="0"/>
                          <a:cs typeface="Courier New" panose="02070309020205020404" pitchFamily="49" charset="0"/>
                        </a:rPr>
                        <a:t>Precision: Positive Results Relative to Predicted Positive Results</a:t>
                      </a:r>
                    </a:p>
                  </a:txBody>
                  <a:tcPr marL="9525" marR="9525" marT="9525" marB="0" anchor="ctr"/>
                </a:tc>
                <a:extLst>
                  <a:ext uri="{0D108BD9-81ED-4DB2-BD59-A6C34878D82A}">
                    <a16:rowId xmlns:a16="http://schemas.microsoft.com/office/drawing/2014/main" val="3802292653"/>
                  </a:ext>
                </a:extLst>
              </a:tr>
              <a:tr h="365760">
                <a:tc>
                  <a:txBody>
                    <a:bodyPr/>
                    <a:lstStyle/>
                    <a:p>
                      <a:pPr algn="ctr"/>
                      <a:r>
                        <a:rPr lang="en-US" sz="1000" dirty="0">
                          <a:latin typeface="Courier New" panose="02070309020205020404" pitchFamily="49" charset="0"/>
                          <a:cs typeface="Courier New" panose="02070309020205020404" pitchFamily="49" charset="0"/>
                        </a:rPr>
                        <a:t>Train</a:t>
                      </a:r>
                    </a:p>
                  </a:txBody>
                  <a:tcPr anchor="ctr"/>
                </a:tc>
                <a:tc>
                  <a:txBody>
                    <a:bodyPr/>
                    <a:lstStyle/>
                    <a:p>
                      <a:pPr algn="ctr" fontAlgn="b"/>
                      <a:r>
                        <a:rPr lang="en-US" sz="1000" b="0" i="0" u="none" strike="noStrike">
                          <a:solidFill>
                            <a:srgbClr val="000000"/>
                          </a:solidFill>
                          <a:effectLst/>
                          <a:latin typeface="Courier New" panose="02070309020205020404" pitchFamily="49" charset="0"/>
                          <a:cs typeface="Courier New" panose="02070309020205020404" pitchFamily="49" charset="0"/>
                        </a:rPr>
                        <a:t>98.89%</a:t>
                      </a:r>
                    </a:p>
                  </a:txBody>
                  <a:tcPr marL="9525" marR="9525" marT="9525" marB="0" anchor="ctr"/>
                </a:tc>
                <a:tc>
                  <a:txBody>
                    <a:bodyPr/>
                    <a:lstStyle/>
                    <a:p>
                      <a:pPr algn="ctr" fontAlgn="b"/>
                      <a:r>
                        <a:rPr lang="en-US" sz="1000" b="0" i="0" u="none" strike="noStrike">
                          <a:solidFill>
                            <a:srgbClr val="000000"/>
                          </a:solidFill>
                          <a:effectLst/>
                          <a:latin typeface="Courier New" panose="02070309020205020404" pitchFamily="49" charset="0"/>
                          <a:cs typeface="Courier New" panose="02070309020205020404" pitchFamily="49" charset="0"/>
                        </a:rPr>
                        <a:t>94.42%</a:t>
                      </a:r>
                    </a:p>
                  </a:txBody>
                  <a:tcPr marL="9525" marR="9525" marT="9525" marB="0" anchor="ctr"/>
                </a:tc>
                <a:tc>
                  <a:txBody>
                    <a:bodyPr/>
                    <a:lstStyle/>
                    <a:p>
                      <a:pPr algn="ctr" fontAlgn="b"/>
                      <a:r>
                        <a:rPr lang="en-US" sz="1000" b="0" i="0" u="none" strike="noStrike">
                          <a:solidFill>
                            <a:srgbClr val="000000"/>
                          </a:solidFill>
                          <a:effectLst/>
                          <a:latin typeface="Courier New" panose="02070309020205020404" pitchFamily="49" charset="0"/>
                          <a:cs typeface="Courier New" panose="02070309020205020404" pitchFamily="49" charset="0"/>
                        </a:rPr>
                        <a:t>99.96%</a:t>
                      </a:r>
                    </a:p>
                  </a:txBody>
                  <a:tcPr marL="9525" marR="9525" marT="9525" marB="0" anchor="ctr"/>
                </a:tc>
                <a:tc>
                  <a:txBody>
                    <a:bodyPr/>
                    <a:lstStyle/>
                    <a:p>
                      <a:pPr algn="ctr" fontAlgn="b"/>
                      <a:r>
                        <a:rPr lang="en-US" sz="1000" b="0" i="0" u="none" strike="noStrike">
                          <a:solidFill>
                            <a:srgbClr val="000000"/>
                          </a:solidFill>
                          <a:effectLst/>
                          <a:latin typeface="Courier New" panose="02070309020205020404" pitchFamily="49" charset="0"/>
                          <a:cs typeface="Courier New" panose="02070309020205020404" pitchFamily="49" charset="0"/>
                        </a:rPr>
                        <a:t>71.86%</a:t>
                      </a:r>
                    </a:p>
                  </a:txBody>
                  <a:tcPr marL="9525" marR="9525" marT="9525" marB="0" anchor="ctr"/>
                </a:tc>
                <a:tc>
                  <a:txBody>
                    <a:bodyPr/>
                    <a:lstStyle/>
                    <a:p>
                      <a:pPr algn="ctr" fontAlgn="b"/>
                      <a:r>
                        <a:rPr lang="en-US" sz="1000" b="0" i="0" u="none" strike="noStrike">
                          <a:solidFill>
                            <a:srgbClr val="000000"/>
                          </a:solidFill>
                          <a:effectLst/>
                          <a:latin typeface="Courier New" panose="02070309020205020404" pitchFamily="49" charset="0"/>
                          <a:cs typeface="Courier New" panose="02070309020205020404" pitchFamily="49" charset="0"/>
                        </a:rPr>
                        <a:t>28.14%</a:t>
                      </a:r>
                    </a:p>
                  </a:txBody>
                  <a:tcPr marL="9525" marR="9525" marT="9525" marB="0" anchor="ctr"/>
                </a:tc>
                <a:tc>
                  <a:txBody>
                    <a:bodyPr/>
                    <a:lstStyle/>
                    <a:p>
                      <a:pPr algn="ctr" fontAlgn="b"/>
                      <a:r>
                        <a:rPr lang="en-US" sz="1000" b="0" i="0" u="none" strike="noStrike">
                          <a:solidFill>
                            <a:srgbClr val="000000"/>
                          </a:solidFill>
                          <a:effectLst/>
                          <a:latin typeface="Courier New" panose="02070309020205020404" pitchFamily="49" charset="0"/>
                          <a:cs typeface="Courier New" panose="02070309020205020404" pitchFamily="49" charset="0"/>
                        </a:rPr>
                        <a:t>0.04%</a:t>
                      </a:r>
                    </a:p>
                  </a:txBody>
                  <a:tcPr marL="9525" marR="9525" marT="9525" marB="0" anchor="ctr"/>
                </a:tc>
                <a:tc>
                  <a:txBody>
                    <a:bodyPr/>
                    <a:lstStyle/>
                    <a:p>
                      <a:pPr algn="ctr" fontAlgn="b"/>
                      <a:r>
                        <a:rPr lang="en-US" sz="1000" b="0" i="0" u="none" strike="noStrike">
                          <a:solidFill>
                            <a:srgbClr val="000000"/>
                          </a:solidFill>
                          <a:effectLst/>
                          <a:latin typeface="Courier New" panose="02070309020205020404" pitchFamily="49" charset="0"/>
                          <a:cs typeface="Courier New" panose="02070309020205020404" pitchFamily="49" charset="0"/>
                        </a:rPr>
                        <a:t>93.54%</a:t>
                      </a:r>
                    </a:p>
                  </a:txBody>
                  <a:tcPr marL="9525" marR="9525" marT="9525" marB="0" anchor="ctr"/>
                </a:tc>
                <a:extLst>
                  <a:ext uri="{0D108BD9-81ED-4DB2-BD59-A6C34878D82A}">
                    <a16:rowId xmlns:a16="http://schemas.microsoft.com/office/drawing/2014/main" val="139940756"/>
                  </a:ext>
                </a:extLst>
              </a:tr>
              <a:tr h="365760">
                <a:tc>
                  <a:txBody>
                    <a:bodyPr/>
                    <a:lstStyle/>
                    <a:p>
                      <a:pPr algn="ctr"/>
                      <a:r>
                        <a:rPr lang="en-US" sz="1000" dirty="0">
                          <a:latin typeface="Courier New" panose="02070309020205020404" pitchFamily="49" charset="0"/>
                          <a:cs typeface="Courier New" panose="02070309020205020404" pitchFamily="49" charset="0"/>
                        </a:rPr>
                        <a:t>Test</a:t>
                      </a:r>
                    </a:p>
                  </a:txBody>
                  <a:tcPr anchor="ctr"/>
                </a:tc>
                <a:tc>
                  <a:txBody>
                    <a:bodyPr/>
                    <a:lstStyle/>
                    <a:p>
                      <a:pPr algn="ctr" fontAlgn="b"/>
                      <a:r>
                        <a:rPr lang="en-US" sz="1000" b="0" i="0" u="none" strike="noStrike">
                          <a:solidFill>
                            <a:srgbClr val="000000"/>
                          </a:solidFill>
                          <a:effectLst/>
                          <a:latin typeface="Courier New" panose="02070309020205020404" pitchFamily="49" charset="0"/>
                          <a:cs typeface="Courier New" panose="02070309020205020404" pitchFamily="49" charset="0"/>
                        </a:rPr>
                        <a:t>81.80%</a:t>
                      </a:r>
                    </a:p>
                  </a:txBody>
                  <a:tcPr marL="9525" marR="9525" marT="9525" marB="0" anchor="ctr"/>
                </a:tc>
                <a:tc>
                  <a:txBody>
                    <a:bodyPr/>
                    <a:lstStyle/>
                    <a:p>
                      <a:pPr algn="ctr" fontAlgn="b"/>
                      <a:r>
                        <a:rPr lang="en-US" sz="1000" b="0" i="0" u="none" strike="noStrike">
                          <a:solidFill>
                            <a:srgbClr val="000000"/>
                          </a:solidFill>
                          <a:effectLst/>
                          <a:latin typeface="Courier New" panose="02070309020205020404" pitchFamily="49" charset="0"/>
                          <a:cs typeface="Courier New" panose="02070309020205020404" pitchFamily="49" charset="0"/>
                        </a:rPr>
                        <a:t>82.31%</a:t>
                      </a:r>
                    </a:p>
                  </a:txBody>
                  <a:tcPr marL="9525" marR="9525" marT="9525" marB="0" anchor="ctr"/>
                </a:tc>
                <a:tc>
                  <a:txBody>
                    <a:bodyPr/>
                    <a:lstStyle/>
                    <a:p>
                      <a:pPr algn="ctr" fontAlgn="b"/>
                      <a:r>
                        <a:rPr lang="en-US" sz="1000" b="0" i="0" u="none" strike="noStrike">
                          <a:solidFill>
                            <a:srgbClr val="000000"/>
                          </a:solidFill>
                          <a:effectLst/>
                          <a:latin typeface="Courier New" panose="02070309020205020404" pitchFamily="49" charset="0"/>
                          <a:cs typeface="Courier New" panose="02070309020205020404" pitchFamily="49" charset="0"/>
                        </a:rPr>
                        <a:t>95.58%</a:t>
                      </a:r>
                    </a:p>
                  </a:txBody>
                  <a:tcPr marL="9525" marR="9525" marT="9525" marB="0" anchor="ctr"/>
                </a:tc>
                <a:tc>
                  <a:txBody>
                    <a:bodyPr/>
                    <a:lstStyle/>
                    <a:p>
                      <a:pPr algn="ctr" fontAlgn="b"/>
                      <a:r>
                        <a:rPr lang="en-US" sz="1000" b="0" i="0" u="none" strike="noStrike">
                          <a:solidFill>
                            <a:srgbClr val="000000"/>
                          </a:solidFill>
                          <a:effectLst/>
                          <a:latin typeface="Courier New" panose="02070309020205020404" pitchFamily="49" charset="0"/>
                          <a:cs typeface="Courier New" panose="02070309020205020404" pitchFamily="49" charset="0"/>
                        </a:rPr>
                        <a:t>31.21%</a:t>
                      </a:r>
                    </a:p>
                  </a:txBody>
                  <a:tcPr marL="9525" marR="9525" marT="9525" marB="0" anchor="ctr"/>
                </a:tc>
                <a:tc>
                  <a:txBody>
                    <a:bodyPr/>
                    <a:lstStyle/>
                    <a:p>
                      <a:pPr algn="ctr" fontAlgn="b"/>
                      <a:r>
                        <a:rPr lang="en-US" sz="1000" b="0" i="0" u="none" strike="noStrike">
                          <a:solidFill>
                            <a:srgbClr val="000000"/>
                          </a:solidFill>
                          <a:effectLst/>
                          <a:latin typeface="Courier New" panose="02070309020205020404" pitchFamily="49" charset="0"/>
                          <a:cs typeface="Courier New" panose="02070309020205020404" pitchFamily="49" charset="0"/>
                        </a:rPr>
                        <a:t>68.79%</a:t>
                      </a:r>
                    </a:p>
                  </a:txBody>
                  <a:tcPr marL="9525" marR="9525" marT="9525" marB="0" anchor="ctr"/>
                </a:tc>
                <a:tc>
                  <a:txBody>
                    <a:bodyPr/>
                    <a:lstStyle/>
                    <a:p>
                      <a:pPr algn="ctr" fontAlgn="b"/>
                      <a:r>
                        <a:rPr lang="en-US" sz="1000" b="0" i="0" u="none" strike="noStrike">
                          <a:solidFill>
                            <a:srgbClr val="000000"/>
                          </a:solidFill>
                          <a:effectLst/>
                          <a:latin typeface="Courier New" panose="02070309020205020404" pitchFamily="49" charset="0"/>
                          <a:cs typeface="Courier New" panose="02070309020205020404" pitchFamily="49" charset="0"/>
                        </a:rPr>
                        <a:t>4.42%</a:t>
                      </a:r>
                    </a:p>
                  </a:txBody>
                  <a:tcPr marL="9525" marR="9525" marT="9525" marB="0" anchor="ctr"/>
                </a:tc>
                <a:tc>
                  <a:txBody>
                    <a:bodyPr/>
                    <a:lstStyle/>
                    <a:p>
                      <a:pPr algn="ctr" fontAlgn="b"/>
                      <a:r>
                        <a:rPr lang="en-US" sz="1000" b="0" i="0" u="none" strike="noStrike">
                          <a:solidFill>
                            <a:srgbClr val="000000"/>
                          </a:solidFill>
                          <a:effectLst/>
                          <a:latin typeface="Courier New" panose="02070309020205020404" pitchFamily="49" charset="0"/>
                          <a:cs typeface="Courier New" panose="02070309020205020404" pitchFamily="49" charset="0"/>
                        </a:rPr>
                        <a:t>84.25%</a:t>
                      </a:r>
                    </a:p>
                  </a:txBody>
                  <a:tcPr marL="9525" marR="9525" marT="9525" marB="0" anchor="ctr"/>
                </a:tc>
                <a:extLst>
                  <a:ext uri="{0D108BD9-81ED-4DB2-BD59-A6C34878D82A}">
                    <a16:rowId xmlns:a16="http://schemas.microsoft.com/office/drawing/2014/main" val="3805267827"/>
                  </a:ext>
                </a:extLst>
              </a:tr>
              <a:tr h="365760">
                <a:tc>
                  <a:txBody>
                    <a:bodyPr/>
                    <a:lstStyle/>
                    <a:p>
                      <a:pPr algn="ctr"/>
                      <a:r>
                        <a:rPr lang="en-US" sz="1000" dirty="0">
                          <a:latin typeface="Courier New" panose="02070309020205020404" pitchFamily="49" charset="0"/>
                          <a:cs typeface="Courier New" panose="02070309020205020404" pitchFamily="49" charset="0"/>
                        </a:rPr>
                        <a:t>Valid</a:t>
                      </a:r>
                    </a:p>
                  </a:txBody>
                  <a:tcPr anchor="ctr"/>
                </a:tc>
                <a:tc>
                  <a:txBody>
                    <a:bodyPr/>
                    <a:lstStyle/>
                    <a:p>
                      <a:pPr algn="ctr" fontAlgn="b"/>
                      <a:r>
                        <a:rPr lang="en-US" sz="1000" b="0" i="0" u="none" strike="noStrike">
                          <a:solidFill>
                            <a:srgbClr val="000000"/>
                          </a:solidFill>
                          <a:effectLst/>
                          <a:latin typeface="Courier New" panose="02070309020205020404" pitchFamily="49" charset="0"/>
                          <a:cs typeface="Courier New" panose="02070309020205020404" pitchFamily="49" charset="0"/>
                        </a:rPr>
                        <a:t>80.41%</a:t>
                      </a:r>
                    </a:p>
                  </a:txBody>
                  <a:tcPr marL="9525" marR="9525" marT="9525" marB="0" anchor="ctr"/>
                </a:tc>
                <a:tc>
                  <a:txBody>
                    <a:bodyPr/>
                    <a:lstStyle/>
                    <a:p>
                      <a:pPr algn="ctr" fontAlgn="b"/>
                      <a:r>
                        <a:rPr lang="en-US" sz="1000" b="0" i="0" u="none" strike="noStrike">
                          <a:solidFill>
                            <a:srgbClr val="000000"/>
                          </a:solidFill>
                          <a:effectLst/>
                          <a:latin typeface="Courier New" panose="02070309020205020404" pitchFamily="49" charset="0"/>
                          <a:cs typeface="Courier New" panose="02070309020205020404" pitchFamily="49" charset="0"/>
                        </a:rPr>
                        <a:t>85.67%</a:t>
                      </a:r>
                    </a:p>
                  </a:txBody>
                  <a:tcPr marL="9525" marR="9525" marT="9525" marB="0" anchor="ctr"/>
                </a:tc>
                <a:tc>
                  <a:txBody>
                    <a:bodyPr/>
                    <a:lstStyle/>
                    <a:p>
                      <a:pPr algn="ctr" fontAlgn="b"/>
                      <a:r>
                        <a:rPr lang="en-US" sz="1000" b="0" i="0" u="none" strike="noStrike">
                          <a:solidFill>
                            <a:srgbClr val="000000"/>
                          </a:solidFill>
                          <a:effectLst/>
                          <a:latin typeface="Courier New" panose="02070309020205020404" pitchFamily="49" charset="0"/>
                          <a:cs typeface="Courier New" panose="02070309020205020404" pitchFamily="49" charset="0"/>
                        </a:rPr>
                        <a:t>95.75%</a:t>
                      </a:r>
                    </a:p>
                  </a:txBody>
                  <a:tcPr marL="9525" marR="9525" marT="9525" marB="0" anchor="ctr"/>
                </a:tc>
                <a:tc>
                  <a:txBody>
                    <a:bodyPr/>
                    <a:lstStyle/>
                    <a:p>
                      <a:pPr algn="ctr" fontAlgn="b"/>
                      <a:r>
                        <a:rPr lang="en-US" sz="1000" b="0" i="0" u="none" strike="noStrike" dirty="0">
                          <a:solidFill>
                            <a:srgbClr val="000000"/>
                          </a:solidFill>
                          <a:effectLst/>
                          <a:latin typeface="Courier New" panose="02070309020205020404" pitchFamily="49" charset="0"/>
                          <a:cs typeface="Courier New" panose="02070309020205020404" pitchFamily="49" charset="0"/>
                        </a:rPr>
                        <a:t>37.82%</a:t>
                      </a:r>
                    </a:p>
                  </a:txBody>
                  <a:tcPr marL="9525" marR="9525" marT="9525" marB="0" anchor="ctr"/>
                </a:tc>
                <a:tc>
                  <a:txBody>
                    <a:bodyPr/>
                    <a:lstStyle/>
                    <a:p>
                      <a:pPr algn="ctr" fontAlgn="b"/>
                      <a:r>
                        <a:rPr lang="en-US" sz="1000" b="0" i="0" u="none" strike="noStrike">
                          <a:solidFill>
                            <a:srgbClr val="000000"/>
                          </a:solidFill>
                          <a:effectLst/>
                          <a:latin typeface="Courier New" panose="02070309020205020404" pitchFamily="49" charset="0"/>
                          <a:cs typeface="Courier New" panose="02070309020205020404" pitchFamily="49" charset="0"/>
                        </a:rPr>
                        <a:t>62.18%</a:t>
                      </a:r>
                    </a:p>
                  </a:txBody>
                  <a:tcPr marL="9525" marR="9525" marT="9525" marB="0" anchor="ctr"/>
                </a:tc>
                <a:tc>
                  <a:txBody>
                    <a:bodyPr/>
                    <a:lstStyle/>
                    <a:p>
                      <a:pPr algn="ctr" fontAlgn="b"/>
                      <a:r>
                        <a:rPr lang="en-US" sz="1000" b="0" i="0" u="none" strike="noStrike">
                          <a:solidFill>
                            <a:srgbClr val="000000"/>
                          </a:solidFill>
                          <a:effectLst/>
                          <a:latin typeface="Courier New" panose="02070309020205020404" pitchFamily="49" charset="0"/>
                          <a:cs typeface="Courier New" panose="02070309020205020404" pitchFamily="49" charset="0"/>
                        </a:rPr>
                        <a:t>4.25%</a:t>
                      </a:r>
                    </a:p>
                  </a:txBody>
                  <a:tcPr marL="9525" marR="9525" marT="9525" marB="0" anchor="ctr"/>
                </a:tc>
                <a:tc>
                  <a:txBody>
                    <a:bodyPr/>
                    <a:lstStyle/>
                    <a:p>
                      <a:pPr algn="ctr" fontAlgn="b"/>
                      <a:r>
                        <a:rPr lang="en-US" sz="1000" b="0" i="0" u="none" strike="noStrike" dirty="0">
                          <a:solidFill>
                            <a:srgbClr val="000000"/>
                          </a:solidFill>
                          <a:effectLst/>
                          <a:latin typeface="Courier New" panose="02070309020205020404" pitchFamily="49" charset="0"/>
                          <a:cs typeface="Courier New" panose="02070309020205020404" pitchFamily="49" charset="0"/>
                        </a:rPr>
                        <a:t>87.97%</a:t>
                      </a:r>
                    </a:p>
                  </a:txBody>
                  <a:tcPr marL="9525" marR="9525" marT="9525" marB="0" anchor="ctr"/>
                </a:tc>
                <a:extLst>
                  <a:ext uri="{0D108BD9-81ED-4DB2-BD59-A6C34878D82A}">
                    <a16:rowId xmlns:a16="http://schemas.microsoft.com/office/drawing/2014/main" val="690001264"/>
                  </a:ext>
                </a:extLst>
              </a:tr>
            </a:tbl>
          </a:graphicData>
        </a:graphic>
      </p:graphicFrame>
    </p:spTree>
    <p:extLst>
      <p:ext uri="{BB962C8B-B14F-4D97-AF65-F5344CB8AC3E}">
        <p14:creationId xmlns:p14="http://schemas.microsoft.com/office/powerpoint/2010/main" val="36557568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F501A-DF9F-C840-45C8-6DE2B6B911CB}"/>
              </a:ext>
            </a:extLst>
          </p:cNvPr>
          <p:cNvSpPr>
            <a:spLocks noGrp="1"/>
          </p:cNvSpPr>
          <p:nvPr>
            <p:ph type="title"/>
          </p:nvPr>
        </p:nvSpPr>
        <p:spPr>
          <a:xfrm>
            <a:off x="373092" y="327803"/>
            <a:ext cx="10134600" cy="537272"/>
          </a:xfrm>
        </p:spPr>
        <p:txBody>
          <a:bodyPr>
            <a:normAutofit fontScale="90000"/>
          </a:bodyPr>
          <a:lstStyle/>
          <a:p>
            <a:r>
              <a:rPr lang="en-US" dirty="0"/>
              <a:t>Sepsis 30-day mortality prediction using </a:t>
            </a:r>
            <a:r>
              <a:rPr lang="en-US" dirty="0" err="1"/>
              <a:t>XGBoost</a:t>
            </a:r>
            <a:endParaRPr lang="en-US" dirty="0"/>
          </a:p>
        </p:txBody>
      </p:sp>
      <p:sp>
        <p:nvSpPr>
          <p:cNvPr id="3" name="Content Placeholder 2">
            <a:extLst>
              <a:ext uri="{FF2B5EF4-FFF2-40B4-BE49-F238E27FC236}">
                <a16:creationId xmlns:a16="http://schemas.microsoft.com/office/drawing/2014/main" id="{39134D03-F431-7223-EBD0-BB6999C87ADB}"/>
              </a:ext>
            </a:extLst>
          </p:cNvPr>
          <p:cNvSpPr>
            <a:spLocks noGrp="1"/>
          </p:cNvSpPr>
          <p:nvPr>
            <p:ph idx="1"/>
          </p:nvPr>
        </p:nvSpPr>
        <p:spPr>
          <a:xfrm>
            <a:off x="373092" y="966158"/>
            <a:ext cx="5294463" cy="431321"/>
          </a:xfrm>
          <a:ln>
            <a:solidFill>
              <a:schemeClr val="tx1"/>
            </a:solidFill>
          </a:ln>
        </p:spPr>
        <p:txBody>
          <a:bodyPr>
            <a:noAutofit/>
          </a:bodyPr>
          <a:lstStyle/>
          <a:p>
            <a:pPr>
              <a:lnSpc>
                <a:spcPct val="100000"/>
              </a:lnSpc>
            </a:pPr>
            <a:r>
              <a:rPr lang="en-US" sz="900" dirty="0">
                <a:solidFill>
                  <a:schemeClr val="tx1"/>
                </a:solidFill>
                <a:latin typeface="Courier New" panose="02070309020205020404" pitchFamily="49" charset="0"/>
              </a:rPr>
              <a:t>#Plot the ROC Curves - ensure to use the predicted probabilities and not the predicted values</a:t>
            </a:r>
          </a:p>
        </p:txBody>
      </p:sp>
      <p:sp>
        <p:nvSpPr>
          <p:cNvPr id="4" name="Content Placeholder 2">
            <a:extLst>
              <a:ext uri="{FF2B5EF4-FFF2-40B4-BE49-F238E27FC236}">
                <a16:creationId xmlns:a16="http://schemas.microsoft.com/office/drawing/2014/main" id="{B3F83092-7137-0FDF-530B-3128E3196732}"/>
              </a:ext>
            </a:extLst>
          </p:cNvPr>
          <p:cNvSpPr txBox="1">
            <a:spLocks/>
          </p:cNvSpPr>
          <p:nvPr/>
        </p:nvSpPr>
        <p:spPr>
          <a:xfrm>
            <a:off x="5768196" y="1739661"/>
            <a:ext cx="5294463" cy="2081841"/>
          </a:xfrm>
          <a:prstGeom prst="rect">
            <a:avLst/>
          </a:prstGeom>
          <a:ln>
            <a:solidFill>
              <a:schemeClr val="tx1"/>
            </a:solidFill>
          </a:ln>
        </p:spPr>
        <p:txBody>
          <a:bodyPr vert="horz" lIns="91440" tIns="45720" rIns="91440" bIns="45720" rtlCol="0">
            <a:noAutofit/>
          </a:bodyPr>
          <a:lstStyle>
            <a:lvl1pPr marL="0" indent="0" algn="l" defTabSz="914400" rtl="0" eaLnBrk="1" latinLnBrk="0" hangingPunct="1">
              <a:lnSpc>
                <a:spcPct val="110000"/>
              </a:lnSpc>
              <a:spcBef>
                <a:spcPts val="1000"/>
              </a:spcBef>
              <a:buFontTx/>
              <a:buNone/>
              <a:defRPr sz="2000" kern="1200">
                <a:solidFill>
                  <a:schemeClr val="tx2"/>
                </a:solidFill>
                <a:latin typeface="+mn-lt"/>
                <a:ea typeface="+mn-ea"/>
                <a:cs typeface="+mn-cs"/>
              </a:defRPr>
            </a:lvl1pPr>
            <a:lvl2pPr marL="274320" indent="-228600" algn="l" defTabSz="914400" rtl="0" eaLnBrk="1" latinLnBrk="0" hangingPunct="1">
              <a:lnSpc>
                <a:spcPct val="110000"/>
              </a:lnSpc>
              <a:spcBef>
                <a:spcPts val="500"/>
              </a:spcBef>
              <a:buSzPct val="85000"/>
              <a:buFont typeface="Arial" panose="020B0604020202020204" pitchFamily="34" charset="0"/>
              <a:buChar char="•"/>
              <a:defRPr sz="1800" kern="1200">
                <a:solidFill>
                  <a:schemeClr val="tx2"/>
                </a:solidFill>
                <a:latin typeface="+mn-lt"/>
                <a:ea typeface="+mn-ea"/>
                <a:cs typeface="+mn-cs"/>
              </a:defRPr>
            </a:lvl2pPr>
            <a:lvl3pPr marL="274320" indent="0" algn="l" defTabSz="914400" rtl="0" eaLnBrk="1" latinLnBrk="0" hangingPunct="1">
              <a:lnSpc>
                <a:spcPct val="110000"/>
              </a:lnSpc>
              <a:spcBef>
                <a:spcPts val="500"/>
              </a:spcBef>
              <a:buFontTx/>
              <a:buNone/>
              <a:defRPr sz="1600" kern="1200">
                <a:solidFill>
                  <a:schemeClr val="tx2"/>
                </a:solidFill>
                <a:latin typeface="+mn-lt"/>
                <a:ea typeface="+mn-ea"/>
                <a:cs typeface="+mn-cs"/>
              </a:defRPr>
            </a:lvl3pPr>
            <a:lvl4pPr marL="548640" indent="-228600" algn="l" defTabSz="914400" rtl="0" eaLnBrk="1" latinLnBrk="0" hangingPunct="1">
              <a:lnSpc>
                <a:spcPct val="110000"/>
              </a:lnSpc>
              <a:spcBef>
                <a:spcPts val="500"/>
              </a:spcBef>
              <a:buFont typeface="Arial" panose="020B0604020202020204" pitchFamily="34" charset="0"/>
              <a:buChar char="•"/>
              <a:defRPr sz="1400" kern="1200">
                <a:solidFill>
                  <a:schemeClr val="tx2"/>
                </a:solidFill>
                <a:latin typeface="+mn-lt"/>
                <a:ea typeface="+mn-ea"/>
                <a:cs typeface="+mn-cs"/>
              </a:defRPr>
            </a:lvl4pPr>
            <a:lvl5pPr marL="548640" indent="0" algn="l" defTabSz="914400" rtl="0" eaLnBrk="1" latinLnBrk="0" hangingPunct="1">
              <a:lnSpc>
                <a:spcPct val="110000"/>
              </a:lnSpc>
              <a:spcBef>
                <a:spcPts val="500"/>
              </a:spcBef>
              <a:buFontTx/>
              <a:buNone/>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600"/>
              </a:spcBef>
            </a:pPr>
            <a:r>
              <a:rPr lang="en-US" sz="800" dirty="0">
                <a:solidFill>
                  <a:schemeClr val="tx1"/>
                </a:solidFill>
                <a:latin typeface="Courier New" panose="02070309020205020404" pitchFamily="49" charset="0"/>
              </a:rPr>
              <a:t>#Compare the model using the research paper features vs our own set of features</a:t>
            </a:r>
          </a:p>
          <a:p>
            <a:pPr>
              <a:lnSpc>
                <a:spcPct val="100000"/>
              </a:lnSpc>
              <a:spcBef>
                <a:spcPts val="600"/>
              </a:spcBef>
            </a:pPr>
            <a:r>
              <a:rPr lang="en-US" sz="800" dirty="0">
                <a:solidFill>
                  <a:schemeClr val="tx1"/>
                </a:solidFill>
                <a:latin typeface="Courier New" panose="02070309020205020404" pitchFamily="49" charset="0"/>
              </a:rPr>
              <a:t>print('Model AUC')</a:t>
            </a:r>
          </a:p>
          <a:p>
            <a:pPr>
              <a:lnSpc>
                <a:spcPct val="100000"/>
              </a:lnSpc>
              <a:spcBef>
                <a:spcPts val="600"/>
              </a:spcBef>
            </a:pPr>
            <a:r>
              <a:rPr lang="en-US" sz="800" dirty="0">
                <a:solidFill>
                  <a:schemeClr val="tx1"/>
                </a:solidFill>
                <a:latin typeface="Courier New" panose="02070309020205020404" pitchFamily="49" charset="0"/>
              </a:rPr>
              <a:t>print('Research Paper Model:    %.2f%%'%(</a:t>
            </a:r>
            <a:r>
              <a:rPr lang="en-US" sz="800" dirty="0" err="1">
                <a:solidFill>
                  <a:schemeClr val="tx1"/>
                </a:solidFill>
                <a:latin typeface="Courier New" panose="02070309020205020404" pitchFamily="49" charset="0"/>
              </a:rPr>
              <a:t>roc_auc_score</a:t>
            </a:r>
            <a:r>
              <a:rPr lang="en-US" sz="800" dirty="0">
                <a:solidFill>
                  <a:schemeClr val="tx1"/>
                </a:solidFill>
                <a:latin typeface="Courier New" panose="02070309020205020404" pitchFamily="49" charset="0"/>
              </a:rPr>
              <a:t>(</a:t>
            </a:r>
            <a:r>
              <a:rPr lang="en-US" sz="800" dirty="0" err="1">
                <a:solidFill>
                  <a:schemeClr val="tx1"/>
                </a:solidFill>
                <a:latin typeface="Courier New" panose="02070309020205020404" pitchFamily="49" charset="0"/>
              </a:rPr>
              <a:t>y_valid_paper</a:t>
            </a:r>
            <a:r>
              <a:rPr lang="en-US" sz="800" dirty="0">
                <a:solidFill>
                  <a:schemeClr val="tx1"/>
                </a:solidFill>
                <a:latin typeface="Courier New" panose="02070309020205020404" pitchFamily="49" charset="0"/>
              </a:rPr>
              <a:t>, </a:t>
            </a:r>
            <a:r>
              <a:rPr lang="en-US" sz="800" dirty="0" err="1">
                <a:solidFill>
                  <a:schemeClr val="tx1"/>
                </a:solidFill>
                <a:latin typeface="Courier New" panose="02070309020205020404" pitchFamily="49" charset="0"/>
              </a:rPr>
              <a:t>y_valid_paper_prob</a:t>
            </a:r>
            <a:r>
              <a:rPr lang="en-US" sz="800" dirty="0">
                <a:solidFill>
                  <a:schemeClr val="tx1"/>
                </a:solidFill>
                <a:latin typeface="Courier New" panose="02070309020205020404" pitchFamily="49" charset="0"/>
              </a:rPr>
              <a:t>)*100))</a:t>
            </a:r>
          </a:p>
          <a:p>
            <a:pPr>
              <a:lnSpc>
                <a:spcPct val="100000"/>
              </a:lnSpc>
              <a:spcBef>
                <a:spcPts val="600"/>
              </a:spcBef>
            </a:pPr>
            <a:r>
              <a:rPr lang="en-US" sz="800" dirty="0">
                <a:solidFill>
                  <a:schemeClr val="tx1"/>
                </a:solidFill>
                <a:latin typeface="Courier New" panose="02070309020205020404" pitchFamily="49" charset="0"/>
              </a:rPr>
              <a:t>print('Our Tuned Model:         %.2f%%'%(</a:t>
            </a:r>
            <a:r>
              <a:rPr lang="en-US" sz="800" dirty="0" err="1">
                <a:solidFill>
                  <a:schemeClr val="tx1"/>
                </a:solidFill>
                <a:latin typeface="Courier New" panose="02070309020205020404" pitchFamily="49" charset="0"/>
              </a:rPr>
              <a:t>roc_auc_score</a:t>
            </a:r>
            <a:r>
              <a:rPr lang="en-US" sz="800" dirty="0">
                <a:solidFill>
                  <a:schemeClr val="tx1"/>
                </a:solidFill>
                <a:latin typeface="Courier New" panose="02070309020205020404" pitchFamily="49" charset="0"/>
              </a:rPr>
              <a:t>(</a:t>
            </a:r>
            <a:r>
              <a:rPr lang="en-US" sz="800" dirty="0" err="1">
                <a:solidFill>
                  <a:schemeClr val="tx1"/>
                </a:solidFill>
                <a:latin typeface="Courier New" panose="02070309020205020404" pitchFamily="49" charset="0"/>
              </a:rPr>
              <a:t>y_valid</a:t>
            </a:r>
            <a:r>
              <a:rPr lang="en-US" sz="800" dirty="0">
                <a:solidFill>
                  <a:schemeClr val="tx1"/>
                </a:solidFill>
                <a:latin typeface="Courier New" panose="02070309020205020404" pitchFamily="49" charset="0"/>
              </a:rPr>
              <a:t>, </a:t>
            </a:r>
            <a:r>
              <a:rPr lang="en-US" sz="800" dirty="0" err="1">
                <a:solidFill>
                  <a:schemeClr val="tx1"/>
                </a:solidFill>
                <a:latin typeface="Courier New" panose="02070309020205020404" pitchFamily="49" charset="0"/>
              </a:rPr>
              <a:t>y_valid_prob</a:t>
            </a:r>
            <a:r>
              <a:rPr lang="en-US" sz="800" dirty="0">
                <a:solidFill>
                  <a:schemeClr val="tx1"/>
                </a:solidFill>
                <a:latin typeface="Courier New" panose="02070309020205020404" pitchFamily="49" charset="0"/>
              </a:rPr>
              <a:t>)*100))</a:t>
            </a:r>
          </a:p>
          <a:p>
            <a:pPr>
              <a:lnSpc>
                <a:spcPct val="100000"/>
              </a:lnSpc>
              <a:spcBef>
                <a:spcPts val="600"/>
              </a:spcBef>
            </a:pPr>
            <a:r>
              <a:rPr lang="en-US" sz="800" dirty="0">
                <a:solidFill>
                  <a:schemeClr val="tx1"/>
                </a:solidFill>
                <a:latin typeface="Courier New" panose="02070309020205020404" pitchFamily="49" charset="0"/>
              </a:rPr>
              <a:t>print('')</a:t>
            </a:r>
          </a:p>
          <a:p>
            <a:pPr>
              <a:lnSpc>
                <a:spcPct val="100000"/>
              </a:lnSpc>
              <a:spcBef>
                <a:spcPts val="600"/>
              </a:spcBef>
            </a:pPr>
            <a:r>
              <a:rPr lang="en-US" sz="800" dirty="0">
                <a:solidFill>
                  <a:schemeClr val="tx1"/>
                </a:solidFill>
                <a:latin typeface="Courier New" panose="02070309020205020404" pitchFamily="49" charset="0"/>
              </a:rPr>
              <a:t>print('Model Accuracy')</a:t>
            </a:r>
          </a:p>
          <a:p>
            <a:pPr>
              <a:lnSpc>
                <a:spcPct val="100000"/>
              </a:lnSpc>
              <a:spcBef>
                <a:spcPts val="600"/>
              </a:spcBef>
            </a:pPr>
            <a:r>
              <a:rPr lang="en-US" sz="800" dirty="0">
                <a:solidFill>
                  <a:schemeClr val="tx1"/>
                </a:solidFill>
                <a:latin typeface="Courier New" panose="02070309020205020404" pitchFamily="49" charset="0"/>
              </a:rPr>
              <a:t>print('Research Paper Model:    %.2f%%'%(</a:t>
            </a:r>
            <a:r>
              <a:rPr lang="en-US" sz="800" dirty="0" err="1">
                <a:solidFill>
                  <a:schemeClr val="tx1"/>
                </a:solidFill>
                <a:latin typeface="Courier New" panose="02070309020205020404" pitchFamily="49" charset="0"/>
              </a:rPr>
              <a:t>calc_accuracy</a:t>
            </a:r>
            <a:r>
              <a:rPr lang="en-US" sz="800" dirty="0">
                <a:solidFill>
                  <a:schemeClr val="tx1"/>
                </a:solidFill>
                <a:latin typeface="Courier New" panose="02070309020205020404" pitchFamily="49" charset="0"/>
              </a:rPr>
              <a:t>(</a:t>
            </a:r>
            <a:r>
              <a:rPr lang="en-US" sz="800" dirty="0" err="1">
                <a:solidFill>
                  <a:schemeClr val="tx1"/>
                </a:solidFill>
                <a:latin typeface="Courier New" panose="02070309020205020404" pitchFamily="49" charset="0"/>
              </a:rPr>
              <a:t>y_valid_paper</a:t>
            </a:r>
            <a:r>
              <a:rPr lang="en-US" sz="800" dirty="0">
                <a:solidFill>
                  <a:schemeClr val="tx1"/>
                </a:solidFill>
                <a:latin typeface="Courier New" panose="02070309020205020404" pitchFamily="49" charset="0"/>
              </a:rPr>
              <a:t>, </a:t>
            </a:r>
            <a:r>
              <a:rPr lang="en-US" sz="800" dirty="0" err="1">
                <a:solidFill>
                  <a:schemeClr val="tx1"/>
                </a:solidFill>
                <a:latin typeface="Courier New" panose="02070309020205020404" pitchFamily="49" charset="0"/>
              </a:rPr>
              <a:t>y_valid_paper_preds</a:t>
            </a:r>
            <a:r>
              <a:rPr lang="en-US" sz="800" dirty="0">
                <a:solidFill>
                  <a:schemeClr val="tx1"/>
                </a:solidFill>
                <a:latin typeface="Courier New" panose="02070309020205020404" pitchFamily="49" charset="0"/>
              </a:rPr>
              <a:t>)*100))</a:t>
            </a:r>
          </a:p>
          <a:p>
            <a:pPr>
              <a:lnSpc>
                <a:spcPct val="100000"/>
              </a:lnSpc>
              <a:spcBef>
                <a:spcPts val="600"/>
              </a:spcBef>
            </a:pPr>
            <a:r>
              <a:rPr lang="en-US" sz="800" dirty="0">
                <a:solidFill>
                  <a:schemeClr val="tx1"/>
                </a:solidFill>
                <a:latin typeface="Courier New" panose="02070309020205020404" pitchFamily="49" charset="0"/>
              </a:rPr>
              <a:t>print('Our Tuned Model:         %.2f%%'%(</a:t>
            </a:r>
            <a:r>
              <a:rPr lang="en-US" sz="800" dirty="0" err="1">
                <a:solidFill>
                  <a:schemeClr val="tx1"/>
                </a:solidFill>
                <a:latin typeface="Courier New" panose="02070309020205020404" pitchFamily="49" charset="0"/>
              </a:rPr>
              <a:t>calc_accuracy</a:t>
            </a:r>
            <a:r>
              <a:rPr lang="en-US" sz="800" dirty="0">
                <a:solidFill>
                  <a:schemeClr val="tx1"/>
                </a:solidFill>
                <a:latin typeface="Courier New" panose="02070309020205020404" pitchFamily="49" charset="0"/>
              </a:rPr>
              <a:t>(</a:t>
            </a:r>
            <a:r>
              <a:rPr lang="en-US" sz="800" dirty="0" err="1">
                <a:solidFill>
                  <a:schemeClr val="tx1"/>
                </a:solidFill>
                <a:latin typeface="Courier New" panose="02070309020205020404" pitchFamily="49" charset="0"/>
              </a:rPr>
              <a:t>y_valid</a:t>
            </a:r>
            <a:r>
              <a:rPr lang="en-US" sz="800" dirty="0">
                <a:solidFill>
                  <a:schemeClr val="tx1"/>
                </a:solidFill>
                <a:latin typeface="Courier New" panose="02070309020205020404" pitchFamily="49" charset="0"/>
              </a:rPr>
              <a:t>, </a:t>
            </a:r>
            <a:r>
              <a:rPr lang="en-US" sz="800" dirty="0" err="1">
                <a:solidFill>
                  <a:schemeClr val="tx1"/>
                </a:solidFill>
                <a:latin typeface="Courier New" panose="02070309020205020404" pitchFamily="49" charset="0"/>
              </a:rPr>
              <a:t>y_valid_preds</a:t>
            </a:r>
            <a:r>
              <a:rPr lang="en-US" sz="800" dirty="0">
                <a:solidFill>
                  <a:schemeClr val="tx1"/>
                </a:solidFill>
                <a:latin typeface="Courier New" panose="02070309020205020404" pitchFamily="49" charset="0"/>
              </a:rPr>
              <a:t>)*100))</a:t>
            </a:r>
          </a:p>
          <a:p>
            <a:pPr>
              <a:lnSpc>
                <a:spcPct val="100000"/>
              </a:lnSpc>
              <a:spcBef>
                <a:spcPts val="600"/>
              </a:spcBef>
            </a:pPr>
            <a:r>
              <a:rPr lang="en-US" sz="800" dirty="0">
                <a:solidFill>
                  <a:schemeClr val="tx1"/>
                </a:solidFill>
                <a:latin typeface="Courier New" panose="02070309020205020404" pitchFamily="49" charset="0"/>
              </a:rPr>
              <a:t>print('')</a:t>
            </a:r>
          </a:p>
          <a:p>
            <a:pPr>
              <a:lnSpc>
                <a:spcPct val="100000"/>
              </a:lnSpc>
              <a:spcBef>
                <a:spcPts val="600"/>
              </a:spcBef>
            </a:pPr>
            <a:endParaRPr lang="en-US" sz="800" dirty="0">
              <a:solidFill>
                <a:schemeClr val="tx1"/>
              </a:solidFill>
              <a:latin typeface="Courier New" panose="02070309020205020404" pitchFamily="49" charset="0"/>
            </a:endParaRPr>
          </a:p>
        </p:txBody>
      </p:sp>
      <p:graphicFrame>
        <p:nvGraphicFramePr>
          <p:cNvPr id="5" name="Table 4">
            <a:extLst>
              <a:ext uri="{FF2B5EF4-FFF2-40B4-BE49-F238E27FC236}">
                <a16:creationId xmlns:a16="http://schemas.microsoft.com/office/drawing/2014/main" id="{A571B392-ED75-54AB-847F-453264D2F823}"/>
              </a:ext>
            </a:extLst>
          </p:cNvPr>
          <p:cNvGraphicFramePr>
            <a:graphicFrameLocks noGrp="1"/>
          </p:cNvGraphicFramePr>
          <p:nvPr>
            <p:extLst>
              <p:ext uri="{D42A27DB-BD31-4B8C-83A1-F6EECF244321}">
                <p14:modId xmlns:p14="http://schemas.microsoft.com/office/powerpoint/2010/main" val="739875771"/>
              </p:ext>
            </p:extLst>
          </p:nvPr>
        </p:nvGraphicFramePr>
        <p:xfrm>
          <a:off x="5768196" y="3940565"/>
          <a:ext cx="5294463" cy="1415268"/>
        </p:xfrm>
        <a:graphic>
          <a:graphicData uri="http://schemas.openxmlformats.org/drawingml/2006/table">
            <a:tbl>
              <a:tblPr firstRow="1" bandRow="1">
                <a:tableStyleId>{5C22544A-7EE6-4342-B048-85BDC9FD1C3A}</a:tableStyleId>
              </a:tblPr>
              <a:tblGrid>
                <a:gridCol w="1202930">
                  <a:extLst>
                    <a:ext uri="{9D8B030D-6E8A-4147-A177-3AD203B41FA5}">
                      <a16:colId xmlns:a16="http://schemas.microsoft.com/office/drawing/2014/main" val="3745000717"/>
                    </a:ext>
                  </a:extLst>
                </a:gridCol>
                <a:gridCol w="1957214">
                  <a:extLst>
                    <a:ext uri="{9D8B030D-6E8A-4147-A177-3AD203B41FA5}">
                      <a16:colId xmlns:a16="http://schemas.microsoft.com/office/drawing/2014/main" val="4105155818"/>
                    </a:ext>
                  </a:extLst>
                </a:gridCol>
                <a:gridCol w="2134319">
                  <a:extLst>
                    <a:ext uri="{9D8B030D-6E8A-4147-A177-3AD203B41FA5}">
                      <a16:colId xmlns:a16="http://schemas.microsoft.com/office/drawing/2014/main" val="2757627364"/>
                    </a:ext>
                  </a:extLst>
                </a:gridCol>
              </a:tblGrid>
              <a:tr h="622788">
                <a:tc>
                  <a:txBody>
                    <a:bodyPr/>
                    <a:lstStyle/>
                    <a:p>
                      <a:pPr algn="ctr" fontAlgn="b"/>
                      <a:r>
                        <a:rPr lang="en-US" sz="1000" b="0" i="0" u="none" strike="noStrike" dirty="0">
                          <a:solidFill>
                            <a:schemeClr val="bg1"/>
                          </a:solidFill>
                          <a:effectLst/>
                          <a:latin typeface="Courier New" panose="02070309020205020404" pitchFamily="49" charset="0"/>
                          <a:cs typeface="Courier New" panose="02070309020205020404" pitchFamily="49" charset="0"/>
                        </a:rPr>
                        <a:t>Feature Set</a:t>
                      </a:r>
                    </a:p>
                  </a:txBody>
                  <a:tcPr marL="9525" marR="9525" marT="9525" marB="0" anchor="ctr"/>
                </a:tc>
                <a:tc>
                  <a:txBody>
                    <a:bodyPr/>
                    <a:lstStyle/>
                    <a:p>
                      <a:pPr algn="ctr" fontAlgn="b"/>
                      <a:r>
                        <a:rPr lang="en-US" sz="1000" b="0" i="0" u="none" strike="noStrike" dirty="0">
                          <a:solidFill>
                            <a:schemeClr val="bg1"/>
                          </a:solidFill>
                          <a:effectLst/>
                          <a:latin typeface="Courier New" panose="02070309020205020404" pitchFamily="49" charset="0"/>
                          <a:cs typeface="Courier New" panose="02070309020205020404" pitchFamily="49" charset="0"/>
                        </a:rPr>
                        <a:t>Model AUC on    Validation Dataset</a:t>
                      </a:r>
                    </a:p>
                  </a:txBody>
                  <a:tcPr marL="9525" marR="9525" marT="9525" marB="0" anchor="ctr"/>
                </a:tc>
                <a:tc>
                  <a:txBody>
                    <a:bodyPr/>
                    <a:lstStyle/>
                    <a:p>
                      <a:pPr algn="ctr" fontAlgn="b"/>
                      <a:r>
                        <a:rPr lang="en-US" sz="1000" b="0" i="0" u="none" strike="noStrike" dirty="0">
                          <a:solidFill>
                            <a:schemeClr val="bg1"/>
                          </a:solidFill>
                          <a:effectLst/>
                          <a:latin typeface="Courier New" panose="02070309020205020404" pitchFamily="49" charset="0"/>
                          <a:cs typeface="Courier New" panose="02070309020205020404" pitchFamily="49" charset="0"/>
                        </a:rPr>
                        <a:t>Model Accuracy on Validation Dataset</a:t>
                      </a:r>
                    </a:p>
                  </a:txBody>
                  <a:tcPr marL="9525" marR="9525" marT="9525" marB="0" anchor="ctr"/>
                </a:tc>
                <a:extLst>
                  <a:ext uri="{0D108BD9-81ED-4DB2-BD59-A6C34878D82A}">
                    <a16:rowId xmlns:a16="http://schemas.microsoft.com/office/drawing/2014/main" val="3802292653"/>
                  </a:ext>
                </a:extLst>
              </a:tr>
              <a:tr h="365760">
                <a:tc>
                  <a:txBody>
                    <a:bodyPr/>
                    <a:lstStyle/>
                    <a:p>
                      <a:pPr algn="ctr"/>
                      <a:r>
                        <a:rPr lang="en-US" sz="1000" dirty="0">
                          <a:latin typeface="Courier New" panose="02070309020205020404" pitchFamily="49" charset="0"/>
                          <a:cs typeface="Courier New" panose="02070309020205020404" pitchFamily="49" charset="0"/>
                        </a:rPr>
                        <a:t>Research Paper</a:t>
                      </a:r>
                    </a:p>
                  </a:txBody>
                  <a:tcPr anchor="ctr"/>
                </a:tc>
                <a:tc>
                  <a:txBody>
                    <a:bodyPr/>
                    <a:lstStyle/>
                    <a:p>
                      <a:pPr algn="ctr" fontAlgn="b"/>
                      <a:r>
                        <a:rPr lang="en-US" sz="1000" b="0" i="0" u="none" strike="noStrike" dirty="0">
                          <a:solidFill>
                            <a:srgbClr val="000000"/>
                          </a:solidFill>
                          <a:effectLst/>
                          <a:latin typeface="Courier New" panose="02070309020205020404" pitchFamily="49" charset="0"/>
                          <a:cs typeface="Courier New" panose="02070309020205020404" pitchFamily="49" charset="0"/>
                        </a:rPr>
                        <a:t>80.41%</a:t>
                      </a:r>
                    </a:p>
                  </a:txBody>
                  <a:tcPr marL="9525" marR="9525" marT="9525" marB="0" anchor="ctr"/>
                </a:tc>
                <a:tc>
                  <a:txBody>
                    <a:bodyPr/>
                    <a:lstStyle/>
                    <a:p>
                      <a:pPr algn="ctr" fontAlgn="b"/>
                      <a:r>
                        <a:rPr lang="en-US" sz="1000" b="0" i="0" u="none" strike="noStrike" dirty="0">
                          <a:solidFill>
                            <a:srgbClr val="000000"/>
                          </a:solidFill>
                          <a:effectLst/>
                          <a:latin typeface="Courier New" panose="02070309020205020404" pitchFamily="49" charset="0"/>
                          <a:cs typeface="Courier New" panose="02070309020205020404" pitchFamily="49" charset="0"/>
                        </a:rPr>
                        <a:t>85.67%</a:t>
                      </a:r>
                    </a:p>
                  </a:txBody>
                  <a:tcPr marL="9525" marR="9525" marT="9525" marB="0" anchor="ctr"/>
                </a:tc>
                <a:extLst>
                  <a:ext uri="{0D108BD9-81ED-4DB2-BD59-A6C34878D82A}">
                    <a16:rowId xmlns:a16="http://schemas.microsoft.com/office/drawing/2014/main" val="139940756"/>
                  </a:ext>
                </a:extLst>
              </a:tr>
              <a:tr h="365760">
                <a:tc>
                  <a:txBody>
                    <a:bodyPr/>
                    <a:lstStyle/>
                    <a:p>
                      <a:pPr algn="ctr"/>
                      <a:r>
                        <a:rPr lang="en-US" sz="1000" dirty="0">
                          <a:latin typeface="Courier New" panose="02070309020205020404" pitchFamily="49" charset="0"/>
                          <a:cs typeface="Courier New" panose="02070309020205020404" pitchFamily="49" charset="0"/>
                        </a:rPr>
                        <a:t>Our Tuned Model</a:t>
                      </a:r>
                    </a:p>
                  </a:txBody>
                  <a:tcPr anchor="ctr"/>
                </a:tc>
                <a:tc>
                  <a:txBody>
                    <a:bodyPr/>
                    <a:lstStyle/>
                    <a:p>
                      <a:pPr algn="ctr" fontAlgn="b"/>
                      <a:r>
                        <a:rPr lang="en-US" sz="1000" b="0" i="0" u="none" strike="noStrike" dirty="0">
                          <a:solidFill>
                            <a:srgbClr val="000000"/>
                          </a:solidFill>
                          <a:effectLst/>
                          <a:latin typeface="Courier New" panose="02070309020205020404" pitchFamily="49" charset="0"/>
                          <a:cs typeface="Courier New" panose="02070309020205020404" pitchFamily="49" charset="0"/>
                        </a:rPr>
                        <a:t>83.94%</a:t>
                      </a:r>
                    </a:p>
                  </a:txBody>
                  <a:tcPr marL="9525" marR="9525" marT="9525" marB="0" anchor="ctr"/>
                </a:tc>
                <a:tc>
                  <a:txBody>
                    <a:bodyPr/>
                    <a:lstStyle/>
                    <a:p>
                      <a:pPr algn="ctr" fontAlgn="b"/>
                      <a:r>
                        <a:rPr lang="en-US" sz="1000" b="0" i="0" u="none" strike="noStrike" dirty="0">
                          <a:solidFill>
                            <a:srgbClr val="000000"/>
                          </a:solidFill>
                          <a:effectLst/>
                          <a:latin typeface="Courier New" panose="02070309020205020404" pitchFamily="49" charset="0"/>
                          <a:cs typeface="Courier New" panose="02070309020205020404" pitchFamily="49" charset="0"/>
                        </a:rPr>
                        <a:t>86.55%</a:t>
                      </a:r>
                    </a:p>
                  </a:txBody>
                  <a:tcPr marL="9525" marR="9525" marT="9525" marB="0" anchor="ctr"/>
                </a:tc>
                <a:extLst>
                  <a:ext uri="{0D108BD9-81ED-4DB2-BD59-A6C34878D82A}">
                    <a16:rowId xmlns:a16="http://schemas.microsoft.com/office/drawing/2014/main" val="3805267827"/>
                  </a:ext>
                </a:extLst>
              </a:tr>
            </a:tbl>
          </a:graphicData>
        </a:graphic>
      </p:graphicFrame>
      <p:sp>
        <p:nvSpPr>
          <p:cNvPr id="6" name="Content Placeholder 2">
            <a:extLst>
              <a:ext uri="{FF2B5EF4-FFF2-40B4-BE49-F238E27FC236}">
                <a16:creationId xmlns:a16="http://schemas.microsoft.com/office/drawing/2014/main" id="{FDFBCEF1-4529-6628-C2DA-3EA7AABD6958}"/>
              </a:ext>
            </a:extLst>
          </p:cNvPr>
          <p:cNvSpPr txBox="1">
            <a:spLocks/>
          </p:cNvSpPr>
          <p:nvPr/>
        </p:nvSpPr>
        <p:spPr>
          <a:xfrm>
            <a:off x="5768196" y="966157"/>
            <a:ext cx="5294463" cy="431321"/>
          </a:xfrm>
          <a:prstGeom prst="rect">
            <a:avLst/>
          </a:prstGeom>
          <a:ln>
            <a:solidFill>
              <a:schemeClr val="tx1"/>
            </a:solidFill>
          </a:ln>
        </p:spPr>
        <p:txBody>
          <a:bodyPr vert="horz" lIns="91440" tIns="45720" rIns="91440" bIns="45720" rtlCol="0">
            <a:noAutofit/>
          </a:bodyPr>
          <a:lstStyle>
            <a:lvl1pPr marL="0" indent="0" algn="l" defTabSz="914400" rtl="0" eaLnBrk="1" latinLnBrk="0" hangingPunct="1">
              <a:lnSpc>
                <a:spcPct val="110000"/>
              </a:lnSpc>
              <a:spcBef>
                <a:spcPts val="1000"/>
              </a:spcBef>
              <a:buFontTx/>
              <a:buNone/>
              <a:defRPr sz="2000" kern="1200">
                <a:solidFill>
                  <a:schemeClr val="tx2"/>
                </a:solidFill>
                <a:latin typeface="+mn-lt"/>
                <a:ea typeface="+mn-ea"/>
                <a:cs typeface="+mn-cs"/>
              </a:defRPr>
            </a:lvl1pPr>
            <a:lvl2pPr marL="274320" indent="-228600" algn="l" defTabSz="914400" rtl="0" eaLnBrk="1" latinLnBrk="0" hangingPunct="1">
              <a:lnSpc>
                <a:spcPct val="110000"/>
              </a:lnSpc>
              <a:spcBef>
                <a:spcPts val="500"/>
              </a:spcBef>
              <a:buSzPct val="85000"/>
              <a:buFont typeface="Arial" panose="020B0604020202020204" pitchFamily="34" charset="0"/>
              <a:buChar char="•"/>
              <a:defRPr sz="1800" kern="1200">
                <a:solidFill>
                  <a:schemeClr val="tx2"/>
                </a:solidFill>
                <a:latin typeface="+mn-lt"/>
                <a:ea typeface="+mn-ea"/>
                <a:cs typeface="+mn-cs"/>
              </a:defRPr>
            </a:lvl2pPr>
            <a:lvl3pPr marL="274320" indent="0" algn="l" defTabSz="914400" rtl="0" eaLnBrk="1" latinLnBrk="0" hangingPunct="1">
              <a:lnSpc>
                <a:spcPct val="110000"/>
              </a:lnSpc>
              <a:spcBef>
                <a:spcPts val="500"/>
              </a:spcBef>
              <a:buFontTx/>
              <a:buNone/>
              <a:defRPr sz="1600" kern="1200">
                <a:solidFill>
                  <a:schemeClr val="tx2"/>
                </a:solidFill>
                <a:latin typeface="+mn-lt"/>
                <a:ea typeface="+mn-ea"/>
                <a:cs typeface="+mn-cs"/>
              </a:defRPr>
            </a:lvl3pPr>
            <a:lvl4pPr marL="548640" indent="-228600" algn="l" defTabSz="914400" rtl="0" eaLnBrk="1" latinLnBrk="0" hangingPunct="1">
              <a:lnSpc>
                <a:spcPct val="110000"/>
              </a:lnSpc>
              <a:spcBef>
                <a:spcPts val="500"/>
              </a:spcBef>
              <a:buFont typeface="Arial" panose="020B0604020202020204" pitchFamily="34" charset="0"/>
              <a:buChar char="•"/>
              <a:defRPr sz="1400" kern="1200">
                <a:solidFill>
                  <a:schemeClr val="tx2"/>
                </a:solidFill>
                <a:latin typeface="+mn-lt"/>
                <a:ea typeface="+mn-ea"/>
                <a:cs typeface="+mn-cs"/>
              </a:defRPr>
            </a:lvl4pPr>
            <a:lvl5pPr marL="548640" indent="0" algn="l" defTabSz="914400" rtl="0" eaLnBrk="1" latinLnBrk="0" hangingPunct="1">
              <a:lnSpc>
                <a:spcPct val="110000"/>
              </a:lnSpc>
              <a:spcBef>
                <a:spcPts val="500"/>
              </a:spcBef>
              <a:buFontTx/>
              <a:buNone/>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sz="900" dirty="0">
                <a:solidFill>
                  <a:schemeClr val="tx1"/>
                </a:solidFill>
                <a:latin typeface="Courier New" panose="02070309020205020404" pitchFamily="49" charset="0"/>
              </a:rPr>
              <a:t>Compare the model using the research paper features vs our own set of features</a:t>
            </a:r>
          </a:p>
        </p:txBody>
      </p:sp>
      <p:sp>
        <p:nvSpPr>
          <p:cNvPr id="7" name="Content Placeholder 2">
            <a:extLst>
              <a:ext uri="{FF2B5EF4-FFF2-40B4-BE49-F238E27FC236}">
                <a16:creationId xmlns:a16="http://schemas.microsoft.com/office/drawing/2014/main" id="{262E56CF-E3A9-8797-2CCA-044531D2FD23}"/>
              </a:ext>
            </a:extLst>
          </p:cNvPr>
          <p:cNvSpPr txBox="1">
            <a:spLocks/>
          </p:cNvSpPr>
          <p:nvPr/>
        </p:nvSpPr>
        <p:spPr>
          <a:xfrm>
            <a:off x="5768196" y="5466270"/>
            <a:ext cx="5294463" cy="1063927"/>
          </a:xfrm>
          <a:prstGeom prst="rect">
            <a:avLst/>
          </a:prstGeom>
          <a:ln>
            <a:solidFill>
              <a:schemeClr val="tx1"/>
            </a:solidFill>
          </a:ln>
        </p:spPr>
        <p:txBody>
          <a:bodyPr vert="horz" lIns="91440" tIns="45720" rIns="91440" bIns="45720" rtlCol="0">
            <a:noAutofit/>
          </a:bodyPr>
          <a:lstStyle>
            <a:lvl1pPr marL="0" indent="0" algn="l" defTabSz="914400" rtl="0" eaLnBrk="1" latinLnBrk="0" hangingPunct="1">
              <a:lnSpc>
                <a:spcPct val="110000"/>
              </a:lnSpc>
              <a:spcBef>
                <a:spcPts val="1000"/>
              </a:spcBef>
              <a:buFontTx/>
              <a:buNone/>
              <a:defRPr sz="2000" kern="1200">
                <a:solidFill>
                  <a:schemeClr val="tx2"/>
                </a:solidFill>
                <a:latin typeface="+mn-lt"/>
                <a:ea typeface="+mn-ea"/>
                <a:cs typeface="+mn-cs"/>
              </a:defRPr>
            </a:lvl1pPr>
            <a:lvl2pPr marL="274320" indent="-228600" algn="l" defTabSz="914400" rtl="0" eaLnBrk="1" latinLnBrk="0" hangingPunct="1">
              <a:lnSpc>
                <a:spcPct val="110000"/>
              </a:lnSpc>
              <a:spcBef>
                <a:spcPts val="500"/>
              </a:spcBef>
              <a:buSzPct val="85000"/>
              <a:buFont typeface="Arial" panose="020B0604020202020204" pitchFamily="34" charset="0"/>
              <a:buChar char="•"/>
              <a:defRPr sz="1800" kern="1200">
                <a:solidFill>
                  <a:schemeClr val="tx2"/>
                </a:solidFill>
                <a:latin typeface="+mn-lt"/>
                <a:ea typeface="+mn-ea"/>
                <a:cs typeface="+mn-cs"/>
              </a:defRPr>
            </a:lvl2pPr>
            <a:lvl3pPr marL="274320" indent="0" algn="l" defTabSz="914400" rtl="0" eaLnBrk="1" latinLnBrk="0" hangingPunct="1">
              <a:lnSpc>
                <a:spcPct val="110000"/>
              </a:lnSpc>
              <a:spcBef>
                <a:spcPts val="500"/>
              </a:spcBef>
              <a:buFontTx/>
              <a:buNone/>
              <a:defRPr sz="1600" kern="1200">
                <a:solidFill>
                  <a:schemeClr val="tx2"/>
                </a:solidFill>
                <a:latin typeface="+mn-lt"/>
                <a:ea typeface="+mn-ea"/>
                <a:cs typeface="+mn-cs"/>
              </a:defRPr>
            </a:lvl3pPr>
            <a:lvl4pPr marL="548640" indent="-228600" algn="l" defTabSz="914400" rtl="0" eaLnBrk="1" latinLnBrk="0" hangingPunct="1">
              <a:lnSpc>
                <a:spcPct val="110000"/>
              </a:lnSpc>
              <a:spcBef>
                <a:spcPts val="500"/>
              </a:spcBef>
              <a:buFont typeface="Arial" panose="020B0604020202020204" pitchFamily="34" charset="0"/>
              <a:buChar char="•"/>
              <a:defRPr sz="1400" kern="1200">
                <a:solidFill>
                  <a:schemeClr val="tx2"/>
                </a:solidFill>
                <a:latin typeface="+mn-lt"/>
                <a:ea typeface="+mn-ea"/>
                <a:cs typeface="+mn-cs"/>
              </a:defRPr>
            </a:lvl4pPr>
            <a:lvl5pPr marL="548640" indent="0" algn="l" defTabSz="914400" rtl="0" eaLnBrk="1" latinLnBrk="0" hangingPunct="1">
              <a:lnSpc>
                <a:spcPct val="110000"/>
              </a:lnSpc>
              <a:spcBef>
                <a:spcPts val="500"/>
              </a:spcBef>
              <a:buFontTx/>
              <a:buNone/>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sz="900" dirty="0">
                <a:solidFill>
                  <a:schemeClr val="tx1"/>
                </a:solidFill>
                <a:latin typeface="Courier New" panose="02070309020205020404" pitchFamily="49" charset="0"/>
              </a:rPr>
              <a:t>Our tuned model produces results that show improvement relative to the research model paper. However, we will use the feature list from the research paper for comparison's sake as we are looking to show improved performance relative to the paper's results and keep our custom feature dataset (</a:t>
            </a:r>
            <a:r>
              <a:rPr lang="en-US" sz="900" dirty="0" err="1">
                <a:solidFill>
                  <a:schemeClr val="tx1"/>
                </a:solidFill>
                <a:latin typeface="Courier New" panose="02070309020205020404" pitchFamily="49" charset="0"/>
              </a:rPr>
              <a:t>X_new</a:t>
            </a:r>
            <a:r>
              <a:rPr lang="en-US" sz="900" dirty="0">
                <a:solidFill>
                  <a:schemeClr val="tx1"/>
                </a:solidFill>
                <a:latin typeface="Courier New" panose="02070309020205020404" pitchFamily="49" charset="0"/>
              </a:rPr>
              <a:t>) for potential future use.</a:t>
            </a:r>
          </a:p>
        </p:txBody>
      </p:sp>
      <p:pic>
        <p:nvPicPr>
          <p:cNvPr id="8" name="Picture 2">
            <a:extLst>
              <a:ext uri="{FF2B5EF4-FFF2-40B4-BE49-F238E27FC236}">
                <a16:creationId xmlns:a16="http://schemas.microsoft.com/office/drawing/2014/main" id="{DD6D5F4D-DA53-4185-8B53-A99661C02D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3092" y="1647645"/>
            <a:ext cx="5400675" cy="4114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06167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Hexagonal background with blue neon lights">
            <a:extLst>
              <a:ext uri="{FF2B5EF4-FFF2-40B4-BE49-F238E27FC236}">
                <a16:creationId xmlns:a16="http://schemas.microsoft.com/office/drawing/2014/main" id="{53E792F1-5537-8BF2-E6FD-936B09F542B2}"/>
              </a:ext>
            </a:extLst>
          </p:cNvPr>
          <p:cNvPicPr>
            <a:picLocks noChangeAspect="1"/>
          </p:cNvPicPr>
          <p:nvPr/>
        </p:nvPicPr>
        <p:blipFill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artisticGlass/>
                    </a14:imgEffect>
                  </a14:imgLayer>
                </a14:imgProps>
              </a:ext>
            </a:extLst>
          </a:blip>
          <a:srcRect/>
          <a:stretch/>
        </p:blipFill>
        <p:spPr>
          <a:xfrm>
            <a:off x="20" y="10"/>
            <a:ext cx="12191980" cy="6857989"/>
          </a:xfrm>
          <a:prstGeom prst="rect">
            <a:avLst/>
          </a:prstGeom>
        </p:spPr>
      </p:pic>
      <p:sp>
        <p:nvSpPr>
          <p:cNvPr id="2" name="Title 1">
            <a:extLst>
              <a:ext uri="{FF2B5EF4-FFF2-40B4-BE49-F238E27FC236}">
                <a16:creationId xmlns:a16="http://schemas.microsoft.com/office/drawing/2014/main" id="{11E39336-9F06-EA8C-7EEC-C86B4949FAF9}"/>
              </a:ext>
            </a:extLst>
          </p:cNvPr>
          <p:cNvSpPr>
            <a:spLocks noGrp="1"/>
          </p:cNvSpPr>
          <p:nvPr>
            <p:ph type="ctrTitle"/>
          </p:nvPr>
        </p:nvSpPr>
        <p:spPr>
          <a:xfrm>
            <a:off x="2076091" y="2633933"/>
            <a:ext cx="8039818" cy="1643572"/>
          </a:xfrm>
        </p:spPr>
        <p:txBody>
          <a:bodyPr>
            <a:normAutofit/>
          </a:bodyPr>
          <a:lstStyle/>
          <a:p>
            <a:r>
              <a:rPr lang="en-US" dirty="0">
                <a:solidFill>
                  <a:srgbClr val="FFFFFF"/>
                </a:solidFill>
              </a:rPr>
              <a:t>Predicting 30-day mortality due to sepsis using </a:t>
            </a:r>
            <a:r>
              <a:rPr lang="en-US" dirty="0" err="1">
                <a:solidFill>
                  <a:srgbClr val="FFFFFF"/>
                </a:solidFill>
              </a:rPr>
              <a:t>lightgbm</a:t>
            </a:r>
            <a:endParaRPr lang="en-US" dirty="0">
              <a:solidFill>
                <a:srgbClr val="FFFFFF"/>
              </a:solidFill>
            </a:endParaRPr>
          </a:p>
        </p:txBody>
      </p:sp>
    </p:spTree>
    <p:extLst>
      <p:ext uri="{BB962C8B-B14F-4D97-AF65-F5344CB8AC3E}">
        <p14:creationId xmlns:p14="http://schemas.microsoft.com/office/powerpoint/2010/main" val="23347234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0370DD4F-8D27-69EE-6957-4A0A51A21040}"/>
              </a:ext>
            </a:extLst>
          </p:cNvPr>
          <p:cNvSpPr>
            <a:spLocks noGrp="1"/>
          </p:cNvSpPr>
          <p:nvPr>
            <p:ph idx="1"/>
          </p:nvPr>
        </p:nvSpPr>
        <p:spPr>
          <a:xfrm>
            <a:off x="373092" y="865075"/>
            <a:ext cx="10790208" cy="1627959"/>
          </a:xfrm>
          <a:ln>
            <a:solidFill>
              <a:schemeClr val="tx1"/>
            </a:solidFill>
          </a:ln>
        </p:spPr>
        <p:txBody>
          <a:bodyPr>
            <a:normAutofit/>
          </a:bodyPr>
          <a:lstStyle/>
          <a:p>
            <a:r>
              <a:rPr lang="en-US" dirty="0">
                <a:solidFill>
                  <a:schemeClr val="tx1"/>
                </a:solidFill>
                <a:latin typeface="Courier New" panose="02070309020205020404" pitchFamily="49" charset="0"/>
              </a:rPr>
              <a:t>Note that due to the nature of machine learning models, rerunning the analyses on the same data may lead to slightly different results. Given this, the student should not be concerned if their results do not exactly match those contained in this tutorial.</a:t>
            </a:r>
            <a:endParaRPr lang="en-US" dirty="0">
              <a:solidFill>
                <a:schemeClr val="tx1"/>
              </a:solidFill>
            </a:endParaRPr>
          </a:p>
        </p:txBody>
      </p:sp>
      <p:sp>
        <p:nvSpPr>
          <p:cNvPr id="3" name="Title 1">
            <a:extLst>
              <a:ext uri="{FF2B5EF4-FFF2-40B4-BE49-F238E27FC236}">
                <a16:creationId xmlns:a16="http://schemas.microsoft.com/office/drawing/2014/main" id="{76790313-B4F5-857F-18B0-D44D6F6D8FE9}"/>
              </a:ext>
            </a:extLst>
          </p:cNvPr>
          <p:cNvSpPr>
            <a:spLocks noGrp="1"/>
          </p:cNvSpPr>
          <p:nvPr>
            <p:ph type="title"/>
          </p:nvPr>
        </p:nvSpPr>
        <p:spPr>
          <a:xfrm>
            <a:off x="373092" y="327803"/>
            <a:ext cx="10134600" cy="537272"/>
          </a:xfrm>
        </p:spPr>
        <p:txBody>
          <a:bodyPr>
            <a:normAutofit fontScale="90000"/>
          </a:bodyPr>
          <a:lstStyle/>
          <a:p>
            <a:r>
              <a:rPr lang="en-US" dirty="0"/>
              <a:t>Disclaimer</a:t>
            </a:r>
          </a:p>
        </p:txBody>
      </p:sp>
    </p:spTree>
    <p:extLst>
      <p:ext uri="{BB962C8B-B14F-4D97-AF65-F5344CB8AC3E}">
        <p14:creationId xmlns:p14="http://schemas.microsoft.com/office/powerpoint/2010/main" val="20344792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F501A-DF9F-C840-45C8-6DE2B6B911CB}"/>
              </a:ext>
            </a:extLst>
          </p:cNvPr>
          <p:cNvSpPr>
            <a:spLocks noGrp="1"/>
          </p:cNvSpPr>
          <p:nvPr>
            <p:ph type="title"/>
          </p:nvPr>
        </p:nvSpPr>
        <p:spPr>
          <a:xfrm>
            <a:off x="373092" y="327803"/>
            <a:ext cx="10134600" cy="537272"/>
          </a:xfrm>
        </p:spPr>
        <p:txBody>
          <a:bodyPr>
            <a:normAutofit fontScale="90000"/>
          </a:bodyPr>
          <a:lstStyle/>
          <a:p>
            <a:r>
              <a:rPr lang="en-US" dirty="0"/>
              <a:t>Sepsis 30-day mortality prediction using </a:t>
            </a:r>
            <a:r>
              <a:rPr lang="en-US" dirty="0" err="1"/>
              <a:t>LightGBM</a:t>
            </a:r>
            <a:endParaRPr lang="en-US" dirty="0"/>
          </a:p>
        </p:txBody>
      </p:sp>
      <p:sp>
        <p:nvSpPr>
          <p:cNvPr id="4" name="Content Placeholder 2">
            <a:extLst>
              <a:ext uri="{FF2B5EF4-FFF2-40B4-BE49-F238E27FC236}">
                <a16:creationId xmlns:a16="http://schemas.microsoft.com/office/drawing/2014/main" id="{BDADE347-C41D-B43D-C967-FDFF8FB933ED}"/>
              </a:ext>
            </a:extLst>
          </p:cNvPr>
          <p:cNvSpPr txBox="1">
            <a:spLocks/>
          </p:cNvSpPr>
          <p:nvPr/>
        </p:nvSpPr>
        <p:spPr>
          <a:xfrm>
            <a:off x="476610" y="865075"/>
            <a:ext cx="10790208" cy="342623"/>
          </a:xfrm>
          <a:prstGeom prst="rect">
            <a:avLst/>
          </a:prstGeom>
          <a:ln>
            <a:solidFill>
              <a:schemeClr val="tx1"/>
            </a:solidFill>
          </a:ln>
        </p:spPr>
        <p:txBody>
          <a:bodyPr vert="horz" lIns="91440" tIns="45720" rIns="91440" bIns="45720" rtlCol="0">
            <a:normAutofit/>
          </a:bodyPr>
          <a:lstStyle>
            <a:lvl1pPr marL="0" indent="0" algn="l" defTabSz="914400" rtl="0" eaLnBrk="1" latinLnBrk="0" hangingPunct="1">
              <a:lnSpc>
                <a:spcPct val="110000"/>
              </a:lnSpc>
              <a:spcBef>
                <a:spcPts val="1000"/>
              </a:spcBef>
              <a:buFontTx/>
              <a:buNone/>
              <a:defRPr sz="2000" kern="1200">
                <a:solidFill>
                  <a:schemeClr val="tx2"/>
                </a:solidFill>
                <a:latin typeface="+mn-lt"/>
                <a:ea typeface="+mn-ea"/>
                <a:cs typeface="+mn-cs"/>
              </a:defRPr>
            </a:lvl1pPr>
            <a:lvl2pPr marL="274320" indent="-228600" algn="l" defTabSz="914400" rtl="0" eaLnBrk="1" latinLnBrk="0" hangingPunct="1">
              <a:lnSpc>
                <a:spcPct val="110000"/>
              </a:lnSpc>
              <a:spcBef>
                <a:spcPts val="500"/>
              </a:spcBef>
              <a:buSzPct val="85000"/>
              <a:buFont typeface="Arial" panose="020B0604020202020204" pitchFamily="34" charset="0"/>
              <a:buChar char="•"/>
              <a:defRPr sz="1800" kern="1200">
                <a:solidFill>
                  <a:schemeClr val="tx2"/>
                </a:solidFill>
                <a:latin typeface="+mn-lt"/>
                <a:ea typeface="+mn-ea"/>
                <a:cs typeface="+mn-cs"/>
              </a:defRPr>
            </a:lvl2pPr>
            <a:lvl3pPr marL="274320" indent="0" algn="l" defTabSz="914400" rtl="0" eaLnBrk="1" latinLnBrk="0" hangingPunct="1">
              <a:lnSpc>
                <a:spcPct val="110000"/>
              </a:lnSpc>
              <a:spcBef>
                <a:spcPts val="500"/>
              </a:spcBef>
              <a:buFontTx/>
              <a:buNone/>
              <a:defRPr sz="1600" kern="1200">
                <a:solidFill>
                  <a:schemeClr val="tx2"/>
                </a:solidFill>
                <a:latin typeface="+mn-lt"/>
                <a:ea typeface="+mn-ea"/>
                <a:cs typeface="+mn-cs"/>
              </a:defRPr>
            </a:lvl3pPr>
            <a:lvl4pPr marL="548640" indent="-228600" algn="l" defTabSz="914400" rtl="0" eaLnBrk="1" latinLnBrk="0" hangingPunct="1">
              <a:lnSpc>
                <a:spcPct val="110000"/>
              </a:lnSpc>
              <a:spcBef>
                <a:spcPts val="500"/>
              </a:spcBef>
              <a:buFont typeface="Arial" panose="020B0604020202020204" pitchFamily="34" charset="0"/>
              <a:buChar char="•"/>
              <a:defRPr sz="1400" kern="1200">
                <a:solidFill>
                  <a:schemeClr val="tx2"/>
                </a:solidFill>
                <a:latin typeface="+mn-lt"/>
                <a:ea typeface="+mn-ea"/>
                <a:cs typeface="+mn-cs"/>
              </a:defRPr>
            </a:lvl4pPr>
            <a:lvl5pPr marL="548640" indent="0" algn="l" defTabSz="914400" rtl="0" eaLnBrk="1" latinLnBrk="0" hangingPunct="1">
              <a:lnSpc>
                <a:spcPct val="110000"/>
              </a:lnSpc>
              <a:spcBef>
                <a:spcPts val="500"/>
              </a:spcBef>
              <a:buFontTx/>
              <a:buNone/>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000" dirty="0">
                <a:solidFill>
                  <a:schemeClr val="tx1"/>
                </a:solidFill>
                <a:latin typeface="Courier New" panose="02070309020205020404" pitchFamily="49" charset="0"/>
                <a:cs typeface="Courier New" panose="02070309020205020404" pitchFamily="49" charset="0"/>
              </a:rPr>
              <a:t>Loading Model and Necessary Libraries</a:t>
            </a:r>
          </a:p>
        </p:txBody>
      </p:sp>
      <p:sp>
        <p:nvSpPr>
          <p:cNvPr id="7" name="Content Placeholder 2">
            <a:extLst>
              <a:ext uri="{FF2B5EF4-FFF2-40B4-BE49-F238E27FC236}">
                <a16:creationId xmlns:a16="http://schemas.microsoft.com/office/drawing/2014/main" id="{E419E8F3-5318-E832-B137-011D338C4C24}"/>
              </a:ext>
            </a:extLst>
          </p:cNvPr>
          <p:cNvSpPr txBox="1">
            <a:spLocks/>
          </p:cNvSpPr>
          <p:nvPr/>
        </p:nvSpPr>
        <p:spPr>
          <a:xfrm>
            <a:off x="476610" y="1939619"/>
            <a:ext cx="10790208" cy="2097877"/>
          </a:xfrm>
          <a:prstGeom prst="rect">
            <a:avLst/>
          </a:prstGeom>
          <a:ln>
            <a:solidFill>
              <a:schemeClr val="tx1"/>
            </a:solidFill>
          </a:ln>
        </p:spPr>
        <p:txBody>
          <a:bodyPr vert="horz" lIns="91440" tIns="45720" rIns="91440" bIns="45720" rtlCol="0">
            <a:normAutofit/>
          </a:bodyPr>
          <a:lstStyle>
            <a:lvl1pPr marL="0" indent="0" algn="l" defTabSz="914400" rtl="0" eaLnBrk="1" latinLnBrk="0" hangingPunct="1">
              <a:lnSpc>
                <a:spcPct val="110000"/>
              </a:lnSpc>
              <a:spcBef>
                <a:spcPts val="1000"/>
              </a:spcBef>
              <a:buFontTx/>
              <a:buNone/>
              <a:defRPr sz="2000" kern="1200">
                <a:solidFill>
                  <a:schemeClr val="tx2"/>
                </a:solidFill>
                <a:latin typeface="+mn-lt"/>
                <a:ea typeface="+mn-ea"/>
                <a:cs typeface="+mn-cs"/>
              </a:defRPr>
            </a:lvl1pPr>
            <a:lvl2pPr marL="274320" indent="-228600" algn="l" defTabSz="914400" rtl="0" eaLnBrk="1" latinLnBrk="0" hangingPunct="1">
              <a:lnSpc>
                <a:spcPct val="110000"/>
              </a:lnSpc>
              <a:spcBef>
                <a:spcPts val="500"/>
              </a:spcBef>
              <a:buSzPct val="85000"/>
              <a:buFont typeface="Arial" panose="020B0604020202020204" pitchFamily="34" charset="0"/>
              <a:buChar char="•"/>
              <a:defRPr sz="1800" kern="1200">
                <a:solidFill>
                  <a:schemeClr val="tx2"/>
                </a:solidFill>
                <a:latin typeface="+mn-lt"/>
                <a:ea typeface="+mn-ea"/>
                <a:cs typeface="+mn-cs"/>
              </a:defRPr>
            </a:lvl2pPr>
            <a:lvl3pPr marL="274320" indent="0" algn="l" defTabSz="914400" rtl="0" eaLnBrk="1" latinLnBrk="0" hangingPunct="1">
              <a:lnSpc>
                <a:spcPct val="110000"/>
              </a:lnSpc>
              <a:spcBef>
                <a:spcPts val="500"/>
              </a:spcBef>
              <a:buFontTx/>
              <a:buNone/>
              <a:defRPr sz="1600" kern="1200">
                <a:solidFill>
                  <a:schemeClr val="tx2"/>
                </a:solidFill>
                <a:latin typeface="+mn-lt"/>
                <a:ea typeface="+mn-ea"/>
                <a:cs typeface="+mn-cs"/>
              </a:defRPr>
            </a:lvl3pPr>
            <a:lvl4pPr marL="548640" indent="-228600" algn="l" defTabSz="914400" rtl="0" eaLnBrk="1" latinLnBrk="0" hangingPunct="1">
              <a:lnSpc>
                <a:spcPct val="110000"/>
              </a:lnSpc>
              <a:spcBef>
                <a:spcPts val="500"/>
              </a:spcBef>
              <a:buFont typeface="Arial" panose="020B0604020202020204" pitchFamily="34" charset="0"/>
              <a:buChar char="•"/>
              <a:defRPr sz="1400" kern="1200">
                <a:solidFill>
                  <a:schemeClr val="tx2"/>
                </a:solidFill>
                <a:latin typeface="+mn-lt"/>
                <a:ea typeface="+mn-ea"/>
                <a:cs typeface="+mn-cs"/>
              </a:defRPr>
            </a:lvl4pPr>
            <a:lvl5pPr marL="548640" indent="0" algn="l" defTabSz="914400" rtl="0" eaLnBrk="1" latinLnBrk="0" hangingPunct="1">
              <a:lnSpc>
                <a:spcPct val="110000"/>
              </a:lnSpc>
              <a:spcBef>
                <a:spcPts val="500"/>
              </a:spcBef>
              <a:buFontTx/>
              <a:buNone/>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000" dirty="0">
                <a:solidFill>
                  <a:schemeClr val="tx1"/>
                </a:solidFill>
                <a:latin typeface="Courier New" panose="02070309020205020404" pitchFamily="49" charset="0"/>
                <a:cs typeface="Courier New" panose="02070309020205020404" pitchFamily="49" charset="0"/>
              </a:rPr>
              <a:t>import </a:t>
            </a:r>
            <a:r>
              <a:rPr lang="en-US" sz="1000" dirty="0" err="1">
                <a:solidFill>
                  <a:schemeClr val="tx1"/>
                </a:solidFill>
                <a:latin typeface="Courier New" panose="02070309020205020404" pitchFamily="49" charset="0"/>
                <a:cs typeface="Courier New" panose="02070309020205020404" pitchFamily="49" charset="0"/>
              </a:rPr>
              <a:t>lightgbm</a:t>
            </a:r>
            <a:r>
              <a:rPr lang="en-US" sz="1000" dirty="0">
                <a:solidFill>
                  <a:schemeClr val="tx1"/>
                </a:solidFill>
                <a:latin typeface="Courier New" panose="02070309020205020404" pitchFamily="49" charset="0"/>
                <a:cs typeface="Courier New" panose="02070309020205020404" pitchFamily="49" charset="0"/>
              </a:rPr>
              <a:t> as </a:t>
            </a:r>
            <a:r>
              <a:rPr lang="en-US" sz="1000" dirty="0" err="1">
                <a:solidFill>
                  <a:schemeClr val="tx1"/>
                </a:solidFill>
                <a:latin typeface="Courier New" panose="02070309020205020404" pitchFamily="49" charset="0"/>
                <a:cs typeface="Courier New" panose="02070309020205020404" pitchFamily="49" charset="0"/>
              </a:rPr>
              <a:t>lgb</a:t>
            </a:r>
            <a:endParaRPr lang="en-US" sz="1000" dirty="0">
              <a:solidFill>
                <a:schemeClr val="tx1"/>
              </a:solidFill>
              <a:latin typeface="Courier New" panose="02070309020205020404" pitchFamily="49" charset="0"/>
              <a:cs typeface="Courier New" panose="02070309020205020404" pitchFamily="49" charset="0"/>
            </a:endParaRPr>
          </a:p>
          <a:p>
            <a:r>
              <a:rPr lang="en-US" sz="1000" dirty="0">
                <a:solidFill>
                  <a:schemeClr val="tx1"/>
                </a:solidFill>
                <a:latin typeface="Courier New" panose="02070309020205020404" pitchFamily="49" charset="0"/>
                <a:cs typeface="Courier New" panose="02070309020205020404" pitchFamily="49" charset="0"/>
              </a:rPr>
              <a:t>from </a:t>
            </a:r>
            <a:r>
              <a:rPr lang="en-US" sz="1000" dirty="0" err="1">
                <a:solidFill>
                  <a:schemeClr val="tx1"/>
                </a:solidFill>
                <a:latin typeface="Courier New" panose="02070309020205020404" pitchFamily="49" charset="0"/>
                <a:cs typeface="Courier New" panose="02070309020205020404" pitchFamily="49" charset="0"/>
              </a:rPr>
              <a:t>lightgbm</a:t>
            </a:r>
            <a:r>
              <a:rPr lang="en-US" sz="1000" dirty="0">
                <a:solidFill>
                  <a:schemeClr val="tx1"/>
                </a:solidFill>
                <a:latin typeface="Courier New" panose="02070309020205020404" pitchFamily="49" charset="0"/>
                <a:cs typeface="Courier New" panose="02070309020205020404" pitchFamily="49" charset="0"/>
              </a:rPr>
              <a:t> import </a:t>
            </a:r>
            <a:r>
              <a:rPr lang="en-US" sz="1000" dirty="0" err="1">
                <a:solidFill>
                  <a:schemeClr val="tx1"/>
                </a:solidFill>
                <a:latin typeface="Courier New" panose="02070309020205020404" pitchFamily="49" charset="0"/>
                <a:cs typeface="Courier New" panose="02070309020205020404" pitchFamily="49" charset="0"/>
              </a:rPr>
              <a:t>LGBMClassifier</a:t>
            </a:r>
            <a:endParaRPr lang="en-US" sz="1000" dirty="0">
              <a:solidFill>
                <a:schemeClr val="tx1"/>
              </a:solidFill>
              <a:latin typeface="Courier New" panose="02070309020205020404" pitchFamily="49" charset="0"/>
              <a:cs typeface="Courier New" panose="02070309020205020404" pitchFamily="49" charset="0"/>
            </a:endParaRPr>
          </a:p>
          <a:p>
            <a:r>
              <a:rPr lang="en-US" sz="1000" dirty="0">
                <a:solidFill>
                  <a:schemeClr val="tx1"/>
                </a:solidFill>
                <a:latin typeface="Courier New" panose="02070309020205020404" pitchFamily="49" charset="0"/>
                <a:cs typeface="Courier New" panose="02070309020205020404" pitchFamily="49" charset="0"/>
              </a:rPr>
              <a:t>from </a:t>
            </a:r>
            <a:r>
              <a:rPr lang="en-US" sz="1000" dirty="0" err="1">
                <a:solidFill>
                  <a:schemeClr val="tx1"/>
                </a:solidFill>
                <a:latin typeface="Courier New" panose="02070309020205020404" pitchFamily="49" charset="0"/>
                <a:cs typeface="Courier New" panose="02070309020205020404" pitchFamily="49" charset="0"/>
              </a:rPr>
              <a:t>numpy</a:t>
            </a:r>
            <a:r>
              <a:rPr lang="en-US" sz="1000" dirty="0">
                <a:solidFill>
                  <a:schemeClr val="tx1"/>
                </a:solidFill>
                <a:latin typeface="Courier New" panose="02070309020205020404" pitchFamily="49" charset="0"/>
                <a:cs typeface="Courier New" panose="02070309020205020404" pitchFamily="49" charset="0"/>
              </a:rPr>
              <a:t> import mean</a:t>
            </a:r>
          </a:p>
          <a:p>
            <a:r>
              <a:rPr lang="en-US" sz="1000" dirty="0">
                <a:solidFill>
                  <a:schemeClr val="tx1"/>
                </a:solidFill>
                <a:latin typeface="Courier New" panose="02070309020205020404" pitchFamily="49" charset="0"/>
                <a:cs typeface="Courier New" panose="02070309020205020404" pitchFamily="49" charset="0"/>
              </a:rPr>
              <a:t>from </a:t>
            </a:r>
            <a:r>
              <a:rPr lang="en-US" sz="1000" dirty="0" err="1">
                <a:solidFill>
                  <a:schemeClr val="tx1"/>
                </a:solidFill>
                <a:latin typeface="Courier New" panose="02070309020205020404" pitchFamily="49" charset="0"/>
                <a:cs typeface="Courier New" panose="02070309020205020404" pitchFamily="49" charset="0"/>
              </a:rPr>
              <a:t>numpy</a:t>
            </a:r>
            <a:r>
              <a:rPr lang="en-US" sz="1000" dirty="0">
                <a:solidFill>
                  <a:schemeClr val="tx1"/>
                </a:solidFill>
                <a:latin typeface="Courier New" panose="02070309020205020404" pitchFamily="49" charset="0"/>
                <a:cs typeface="Courier New" panose="02070309020205020404" pitchFamily="49" charset="0"/>
              </a:rPr>
              <a:t> import std</a:t>
            </a:r>
          </a:p>
          <a:p>
            <a:r>
              <a:rPr lang="en-US" sz="1000" dirty="0">
                <a:solidFill>
                  <a:schemeClr val="tx1"/>
                </a:solidFill>
                <a:latin typeface="Courier New" panose="02070309020205020404" pitchFamily="49" charset="0"/>
                <a:cs typeface="Courier New" panose="02070309020205020404" pitchFamily="49" charset="0"/>
              </a:rPr>
              <a:t>from </a:t>
            </a:r>
            <a:r>
              <a:rPr lang="en-US" sz="1000" dirty="0" err="1">
                <a:solidFill>
                  <a:schemeClr val="tx1"/>
                </a:solidFill>
                <a:latin typeface="Courier New" panose="02070309020205020404" pitchFamily="49" charset="0"/>
                <a:cs typeface="Courier New" panose="02070309020205020404" pitchFamily="49" charset="0"/>
              </a:rPr>
              <a:t>sklearn.datasets</a:t>
            </a:r>
            <a:r>
              <a:rPr lang="en-US" sz="1000" dirty="0">
                <a:solidFill>
                  <a:schemeClr val="tx1"/>
                </a:solidFill>
                <a:latin typeface="Courier New" panose="02070309020205020404" pitchFamily="49" charset="0"/>
                <a:cs typeface="Courier New" panose="02070309020205020404" pitchFamily="49" charset="0"/>
              </a:rPr>
              <a:t> import </a:t>
            </a:r>
            <a:r>
              <a:rPr lang="en-US" sz="1000" dirty="0" err="1">
                <a:solidFill>
                  <a:schemeClr val="tx1"/>
                </a:solidFill>
                <a:latin typeface="Courier New" panose="02070309020205020404" pitchFamily="49" charset="0"/>
                <a:cs typeface="Courier New" panose="02070309020205020404" pitchFamily="49" charset="0"/>
              </a:rPr>
              <a:t>make_classification</a:t>
            </a:r>
            <a:endParaRPr lang="en-US" sz="1000" dirty="0">
              <a:solidFill>
                <a:schemeClr val="tx1"/>
              </a:solidFill>
              <a:latin typeface="Courier New" panose="02070309020205020404" pitchFamily="49" charset="0"/>
              <a:cs typeface="Courier New" panose="02070309020205020404" pitchFamily="49" charset="0"/>
            </a:endParaRPr>
          </a:p>
          <a:p>
            <a:r>
              <a:rPr lang="en-US" sz="1000" dirty="0">
                <a:solidFill>
                  <a:schemeClr val="tx1"/>
                </a:solidFill>
                <a:latin typeface="Courier New" panose="02070309020205020404" pitchFamily="49" charset="0"/>
                <a:cs typeface="Courier New" panose="02070309020205020404" pitchFamily="49" charset="0"/>
              </a:rPr>
              <a:t>from </a:t>
            </a:r>
            <a:r>
              <a:rPr lang="en-US" sz="1000" dirty="0" err="1">
                <a:solidFill>
                  <a:schemeClr val="tx1"/>
                </a:solidFill>
                <a:latin typeface="Courier New" panose="02070309020205020404" pitchFamily="49" charset="0"/>
                <a:cs typeface="Courier New" panose="02070309020205020404" pitchFamily="49" charset="0"/>
              </a:rPr>
              <a:t>sklearn.model_selection</a:t>
            </a:r>
            <a:r>
              <a:rPr lang="en-US" sz="1000" dirty="0">
                <a:solidFill>
                  <a:schemeClr val="tx1"/>
                </a:solidFill>
                <a:latin typeface="Courier New" panose="02070309020205020404" pitchFamily="49" charset="0"/>
                <a:cs typeface="Courier New" panose="02070309020205020404" pitchFamily="49" charset="0"/>
              </a:rPr>
              <a:t> import </a:t>
            </a:r>
            <a:r>
              <a:rPr lang="en-US" sz="1000" dirty="0" err="1">
                <a:solidFill>
                  <a:schemeClr val="tx1"/>
                </a:solidFill>
                <a:latin typeface="Courier New" panose="02070309020205020404" pitchFamily="49" charset="0"/>
                <a:cs typeface="Courier New" panose="02070309020205020404" pitchFamily="49" charset="0"/>
              </a:rPr>
              <a:t>cross_val_score</a:t>
            </a:r>
            <a:endParaRPr lang="en-US" sz="1000" dirty="0">
              <a:solidFill>
                <a:schemeClr val="tx1"/>
              </a:solidFill>
              <a:latin typeface="Courier New" panose="02070309020205020404" pitchFamily="49" charset="0"/>
              <a:cs typeface="Courier New" panose="02070309020205020404" pitchFamily="49" charset="0"/>
            </a:endParaRPr>
          </a:p>
          <a:p>
            <a:r>
              <a:rPr lang="en-US" sz="1000" dirty="0">
                <a:solidFill>
                  <a:schemeClr val="tx1"/>
                </a:solidFill>
                <a:latin typeface="Courier New" panose="02070309020205020404" pitchFamily="49" charset="0"/>
                <a:cs typeface="Courier New" panose="02070309020205020404" pitchFamily="49" charset="0"/>
              </a:rPr>
              <a:t>from </a:t>
            </a:r>
            <a:r>
              <a:rPr lang="en-US" sz="1000" dirty="0" err="1">
                <a:solidFill>
                  <a:schemeClr val="tx1"/>
                </a:solidFill>
                <a:latin typeface="Courier New" panose="02070309020205020404" pitchFamily="49" charset="0"/>
                <a:cs typeface="Courier New" panose="02070309020205020404" pitchFamily="49" charset="0"/>
              </a:rPr>
              <a:t>sklearn.model_selection</a:t>
            </a:r>
            <a:r>
              <a:rPr lang="en-US" sz="1000" dirty="0">
                <a:solidFill>
                  <a:schemeClr val="tx1"/>
                </a:solidFill>
                <a:latin typeface="Courier New" panose="02070309020205020404" pitchFamily="49" charset="0"/>
                <a:cs typeface="Courier New" panose="02070309020205020404" pitchFamily="49" charset="0"/>
              </a:rPr>
              <a:t> import </a:t>
            </a:r>
            <a:r>
              <a:rPr lang="en-US" sz="1000" dirty="0" err="1">
                <a:solidFill>
                  <a:schemeClr val="tx1"/>
                </a:solidFill>
                <a:latin typeface="Courier New" panose="02070309020205020404" pitchFamily="49" charset="0"/>
                <a:cs typeface="Courier New" panose="02070309020205020404" pitchFamily="49" charset="0"/>
              </a:rPr>
              <a:t>RepeatedStratifiedKFold</a:t>
            </a:r>
            <a:endParaRPr lang="en-US" sz="1000" dirty="0">
              <a:solidFill>
                <a:schemeClr val="tx1"/>
              </a:solidFill>
              <a:latin typeface="Courier New" panose="02070309020205020404" pitchFamily="49" charset="0"/>
              <a:cs typeface="Courier New" panose="02070309020205020404" pitchFamily="49" charset="0"/>
            </a:endParaRPr>
          </a:p>
        </p:txBody>
      </p:sp>
      <p:sp>
        <p:nvSpPr>
          <p:cNvPr id="3" name="Content Placeholder 2">
            <a:extLst>
              <a:ext uri="{FF2B5EF4-FFF2-40B4-BE49-F238E27FC236}">
                <a16:creationId xmlns:a16="http://schemas.microsoft.com/office/drawing/2014/main" id="{8DD05416-58C8-6174-3BDB-F2DBED57EC9E}"/>
              </a:ext>
            </a:extLst>
          </p:cNvPr>
          <p:cNvSpPr txBox="1">
            <a:spLocks/>
          </p:cNvSpPr>
          <p:nvPr/>
        </p:nvSpPr>
        <p:spPr>
          <a:xfrm>
            <a:off x="476610" y="1402347"/>
            <a:ext cx="10790208" cy="342623"/>
          </a:xfrm>
          <a:prstGeom prst="rect">
            <a:avLst/>
          </a:prstGeom>
          <a:ln>
            <a:solidFill>
              <a:schemeClr val="tx1"/>
            </a:solidFill>
          </a:ln>
        </p:spPr>
        <p:txBody>
          <a:bodyPr vert="horz" lIns="91440" tIns="45720" rIns="91440" bIns="45720" rtlCol="0">
            <a:normAutofit/>
          </a:bodyPr>
          <a:lstStyle>
            <a:lvl1pPr marL="0" indent="0" algn="l" defTabSz="914400" rtl="0" eaLnBrk="1" latinLnBrk="0" hangingPunct="1">
              <a:lnSpc>
                <a:spcPct val="110000"/>
              </a:lnSpc>
              <a:spcBef>
                <a:spcPts val="1000"/>
              </a:spcBef>
              <a:buFontTx/>
              <a:buNone/>
              <a:defRPr sz="2000" kern="1200">
                <a:solidFill>
                  <a:schemeClr val="tx2"/>
                </a:solidFill>
                <a:latin typeface="+mn-lt"/>
                <a:ea typeface="+mn-ea"/>
                <a:cs typeface="+mn-cs"/>
              </a:defRPr>
            </a:lvl1pPr>
            <a:lvl2pPr marL="274320" indent="-228600" algn="l" defTabSz="914400" rtl="0" eaLnBrk="1" latinLnBrk="0" hangingPunct="1">
              <a:lnSpc>
                <a:spcPct val="110000"/>
              </a:lnSpc>
              <a:spcBef>
                <a:spcPts val="500"/>
              </a:spcBef>
              <a:buSzPct val="85000"/>
              <a:buFont typeface="Arial" panose="020B0604020202020204" pitchFamily="34" charset="0"/>
              <a:buChar char="•"/>
              <a:defRPr sz="1800" kern="1200">
                <a:solidFill>
                  <a:schemeClr val="tx2"/>
                </a:solidFill>
                <a:latin typeface="+mn-lt"/>
                <a:ea typeface="+mn-ea"/>
                <a:cs typeface="+mn-cs"/>
              </a:defRPr>
            </a:lvl2pPr>
            <a:lvl3pPr marL="274320" indent="0" algn="l" defTabSz="914400" rtl="0" eaLnBrk="1" latinLnBrk="0" hangingPunct="1">
              <a:lnSpc>
                <a:spcPct val="110000"/>
              </a:lnSpc>
              <a:spcBef>
                <a:spcPts val="500"/>
              </a:spcBef>
              <a:buFontTx/>
              <a:buNone/>
              <a:defRPr sz="1600" kern="1200">
                <a:solidFill>
                  <a:schemeClr val="tx2"/>
                </a:solidFill>
                <a:latin typeface="+mn-lt"/>
                <a:ea typeface="+mn-ea"/>
                <a:cs typeface="+mn-cs"/>
              </a:defRPr>
            </a:lvl3pPr>
            <a:lvl4pPr marL="548640" indent="-228600" algn="l" defTabSz="914400" rtl="0" eaLnBrk="1" latinLnBrk="0" hangingPunct="1">
              <a:lnSpc>
                <a:spcPct val="110000"/>
              </a:lnSpc>
              <a:spcBef>
                <a:spcPts val="500"/>
              </a:spcBef>
              <a:buFont typeface="Arial" panose="020B0604020202020204" pitchFamily="34" charset="0"/>
              <a:buChar char="•"/>
              <a:defRPr sz="1400" kern="1200">
                <a:solidFill>
                  <a:schemeClr val="tx2"/>
                </a:solidFill>
                <a:latin typeface="+mn-lt"/>
                <a:ea typeface="+mn-ea"/>
                <a:cs typeface="+mn-cs"/>
              </a:defRPr>
            </a:lvl4pPr>
            <a:lvl5pPr marL="548640" indent="0" algn="l" defTabSz="914400" rtl="0" eaLnBrk="1" latinLnBrk="0" hangingPunct="1">
              <a:lnSpc>
                <a:spcPct val="110000"/>
              </a:lnSpc>
              <a:spcBef>
                <a:spcPts val="500"/>
              </a:spcBef>
              <a:buFontTx/>
              <a:buNone/>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000" dirty="0">
                <a:solidFill>
                  <a:schemeClr val="tx1"/>
                </a:solidFill>
                <a:latin typeface="Courier New" panose="02070309020205020404" pitchFamily="49" charset="0"/>
                <a:cs typeface="Courier New" panose="02070309020205020404" pitchFamily="49" charset="0"/>
              </a:rPr>
              <a:t>!pip install </a:t>
            </a:r>
            <a:r>
              <a:rPr lang="en-US" sz="1000" dirty="0" err="1">
                <a:solidFill>
                  <a:schemeClr val="tx1"/>
                </a:solidFill>
                <a:latin typeface="Courier New" panose="02070309020205020404" pitchFamily="49" charset="0"/>
                <a:cs typeface="Courier New" panose="02070309020205020404" pitchFamily="49" charset="0"/>
              </a:rPr>
              <a:t>lightgbm</a:t>
            </a:r>
            <a:endParaRPr lang="en-US" sz="1000"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0388479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F501A-DF9F-C840-45C8-6DE2B6B911CB}"/>
              </a:ext>
            </a:extLst>
          </p:cNvPr>
          <p:cNvSpPr>
            <a:spLocks noGrp="1"/>
          </p:cNvSpPr>
          <p:nvPr>
            <p:ph type="title"/>
          </p:nvPr>
        </p:nvSpPr>
        <p:spPr>
          <a:xfrm>
            <a:off x="373092" y="327803"/>
            <a:ext cx="10134600" cy="537272"/>
          </a:xfrm>
        </p:spPr>
        <p:txBody>
          <a:bodyPr>
            <a:normAutofit fontScale="90000"/>
          </a:bodyPr>
          <a:lstStyle/>
          <a:p>
            <a:r>
              <a:rPr lang="en-US" dirty="0"/>
              <a:t>Sepsis 30-day mortality prediction using </a:t>
            </a:r>
            <a:r>
              <a:rPr lang="en-US" dirty="0" err="1"/>
              <a:t>LightGBM</a:t>
            </a:r>
            <a:endParaRPr lang="en-US" dirty="0"/>
          </a:p>
        </p:txBody>
      </p:sp>
      <p:sp>
        <p:nvSpPr>
          <p:cNvPr id="3" name="Content Placeholder 2">
            <a:extLst>
              <a:ext uri="{FF2B5EF4-FFF2-40B4-BE49-F238E27FC236}">
                <a16:creationId xmlns:a16="http://schemas.microsoft.com/office/drawing/2014/main" id="{39134D03-F431-7223-EBD0-BB6999C87ADB}"/>
              </a:ext>
            </a:extLst>
          </p:cNvPr>
          <p:cNvSpPr>
            <a:spLocks noGrp="1"/>
          </p:cNvSpPr>
          <p:nvPr>
            <p:ph idx="1"/>
          </p:nvPr>
        </p:nvSpPr>
        <p:spPr>
          <a:xfrm>
            <a:off x="373092" y="966158"/>
            <a:ext cx="10790208" cy="379563"/>
          </a:xfrm>
          <a:ln>
            <a:solidFill>
              <a:schemeClr val="tx1"/>
            </a:solidFill>
          </a:ln>
        </p:spPr>
        <p:txBody>
          <a:bodyPr>
            <a:noAutofit/>
          </a:bodyPr>
          <a:lstStyle/>
          <a:p>
            <a:r>
              <a:rPr lang="en-US" sz="1200" dirty="0">
                <a:solidFill>
                  <a:schemeClr val="tx1"/>
                </a:solidFill>
                <a:latin typeface="Courier New" panose="02070309020205020404" pitchFamily="49" charset="0"/>
              </a:rPr>
              <a:t>Defining, fitting, and running the model</a:t>
            </a:r>
          </a:p>
        </p:txBody>
      </p:sp>
      <p:sp>
        <p:nvSpPr>
          <p:cNvPr id="4" name="Content Placeholder 2">
            <a:extLst>
              <a:ext uri="{FF2B5EF4-FFF2-40B4-BE49-F238E27FC236}">
                <a16:creationId xmlns:a16="http://schemas.microsoft.com/office/drawing/2014/main" id="{BDADE347-C41D-B43D-C967-FDFF8FB933ED}"/>
              </a:ext>
            </a:extLst>
          </p:cNvPr>
          <p:cNvSpPr txBox="1">
            <a:spLocks/>
          </p:cNvSpPr>
          <p:nvPr/>
        </p:nvSpPr>
        <p:spPr>
          <a:xfrm>
            <a:off x="373092" y="1446805"/>
            <a:ext cx="10790208" cy="3815308"/>
          </a:xfrm>
          <a:prstGeom prst="rect">
            <a:avLst/>
          </a:prstGeom>
          <a:ln>
            <a:solidFill>
              <a:schemeClr val="tx1"/>
            </a:solidFill>
          </a:ln>
        </p:spPr>
        <p:txBody>
          <a:bodyPr vert="horz" lIns="91440" tIns="45720" rIns="91440" bIns="45720" rtlCol="0">
            <a:noAutofit/>
          </a:bodyPr>
          <a:lstStyle>
            <a:lvl1pPr marL="0" indent="0" algn="l" defTabSz="914400" rtl="0" eaLnBrk="1" latinLnBrk="0" hangingPunct="1">
              <a:lnSpc>
                <a:spcPct val="110000"/>
              </a:lnSpc>
              <a:spcBef>
                <a:spcPts val="1000"/>
              </a:spcBef>
              <a:buFontTx/>
              <a:buNone/>
              <a:defRPr sz="2000" kern="1200">
                <a:solidFill>
                  <a:schemeClr val="tx2"/>
                </a:solidFill>
                <a:latin typeface="+mn-lt"/>
                <a:ea typeface="+mn-ea"/>
                <a:cs typeface="+mn-cs"/>
              </a:defRPr>
            </a:lvl1pPr>
            <a:lvl2pPr marL="274320" indent="-228600" algn="l" defTabSz="914400" rtl="0" eaLnBrk="1" latinLnBrk="0" hangingPunct="1">
              <a:lnSpc>
                <a:spcPct val="110000"/>
              </a:lnSpc>
              <a:spcBef>
                <a:spcPts val="500"/>
              </a:spcBef>
              <a:buSzPct val="85000"/>
              <a:buFont typeface="Arial" panose="020B0604020202020204" pitchFamily="34" charset="0"/>
              <a:buChar char="•"/>
              <a:defRPr sz="1800" kern="1200">
                <a:solidFill>
                  <a:schemeClr val="tx2"/>
                </a:solidFill>
                <a:latin typeface="+mn-lt"/>
                <a:ea typeface="+mn-ea"/>
                <a:cs typeface="+mn-cs"/>
              </a:defRPr>
            </a:lvl2pPr>
            <a:lvl3pPr marL="274320" indent="0" algn="l" defTabSz="914400" rtl="0" eaLnBrk="1" latinLnBrk="0" hangingPunct="1">
              <a:lnSpc>
                <a:spcPct val="110000"/>
              </a:lnSpc>
              <a:spcBef>
                <a:spcPts val="500"/>
              </a:spcBef>
              <a:buFontTx/>
              <a:buNone/>
              <a:defRPr sz="1600" kern="1200">
                <a:solidFill>
                  <a:schemeClr val="tx2"/>
                </a:solidFill>
                <a:latin typeface="+mn-lt"/>
                <a:ea typeface="+mn-ea"/>
                <a:cs typeface="+mn-cs"/>
              </a:defRPr>
            </a:lvl3pPr>
            <a:lvl4pPr marL="548640" indent="-228600" algn="l" defTabSz="914400" rtl="0" eaLnBrk="1" latinLnBrk="0" hangingPunct="1">
              <a:lnSpc>
                <a:spcPct val="110000"/>
              </a:lnSpc>
              <a:spcBef>
                <a:spcPts val="500"/>
              </a:spcBef>
              <a:buFont typeface="Arial" panose="020B0604020202020204" pitchFamily="34" charset="0"/>
              <a:buChar char="•"/>
              <a:defRPr sz="1400" kern="1200">
                <a:solidFill>
                  <a:schemeClr val="tx2"/>
                </a:solidFill>
                <a:latin typeface="+mn-lt"/>
                <a:ea typeface="+mn-ea"/>
                <a:cs typeface="+mn-cs"/>
              </a:defRPr>
            </a:lvl4pPr>
            <a:lvl5pPr marL="548640" indent="0" algn="l" defTabSz="914400" rtl="0" eaLnBrk="1" latinLnBrk="0" hangingPunct="1">
              <a:lnSpc>
                <a:spcPct val="110000"/>
              </a:lnSpc>
              <a:spcBef>
                <a:spcPts val="500"/>
              </a:spcBef>
              <a:buFontTx/>
              <a:buNone/>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sz="1100" dirty="0">
                <a:solidFill>
                  <a:schemeClr val="tx1"/>
                </a:solidFill>
                <a:latin typeface="Courier New" panose="02070309020205020404" pitchFamily="49" charset="0"/>
                <a:cs typeface="Courier New" panose="02070309020205020404" pitchFamily="49" charset="0"/>
              </a:rPr>
              <a:t>#Define the model</a:t>
            </a:r>
          </a:p>
          <a:p>
            <a:pPr>
              <a:lnSpc>
                <a:spcPct val="100000"/>
              </a:lnSpc>
            </a:pPr>
            <a:r>
              <a:rPr lang="en-US" sz="1100" dirty="0" err="1">
                <a:solidFill>
                  <a:schemeClr val="tx1"/>
                </a:solidFill>
                <a:latin typeface="Courier New" panose="02070309020205020404" pitchFamily="49" charset="0"/>
                <a:cs typeface="Courier New" panose="02070309020205020404" pitchFamily="49" charset="0"/>
              </a:rPr>
              <a:t>model_LGBM</a:t>
            </a:r>
            <a:r>
              <a:rPr lang="en-US" sz="1100" dirty="0">
                <a:solidFill>
                  <a:schemeClr val="tx1"/>
                </a:solidFill>
                <a:latin typeface="Courier New" panose="02070309020205020404" pitchFamily="49" charset="0"/>
                <a:cs typeface="Courier New" panose="02070309020205020404" pitchFamily="49" charset="0"/>
              </a:rPr>
              <a:t> = </a:t>
            </a:r>
            <a:r>
              <a:rPr lang="en-US" sz="1100" dirty="0" err="1">
                <a:solidFill>
                  <a:schemeClr val="tx1"/>
                </a:solidFill>
                <a:latin typeface="Courier New" panose="02070309020205020404" pitchFamily="49" charset="0"/>
                <a:cs typeface="Courier New" panose="02070309020205020404" pitchFamily="49" charset="0"/>
              </a:rPr>
              <a:t>LGBMClassifier</a:t>
            </a:r>
            <a:r>
              <a:rPr lang="en-US" sz="1100" dirty="0">
                <a:solidFill>
                  <a:schemeClr val="tx1"/>
                </a:solidFill>
                <a:latin typeface="Courier New" panose="02070309020205020404" pitchFamily="49" charset="0"/>
                <a:cs typeface="Courier New" panose="02070309020205020404" pitchFamily="49" charset="0"/>
              </a:rPr>
              <a:t>()</a:t>
            </a:r>
          </a:p>
          <a:p>
            <a:pPr>
              <a:lnSpc>
                <a:spcPct val="100000"/>
              </a:lnSpc>
            </a:pPr>
            <a:r>
              <a:rPr lang="en-US" sz="1100" dirty="0">
                <a:solidFill>
                  <a:schemeClr val="tx1"/>
                </a:solidFill>
                <a:latin typeface="Courier New" panose="02070309020205020404" pitchFamily="49" charset="0"/>
                <a:cs typeface="Courier New" panose="02070309020205020404" pitchFamily="49" charset="0"/>
              </a:rPr>
              <a:t>#Using the feature mapping from the research paper: "</a:t>
            </a:r>
            <a:r>
              <a:rPr lang="en-US" sz="1100" dirty="0" err="1">
                <a:solidFill>
                  <a:schemeClr val="tx1"/>
                </a:solidFill>
                <a:latin typeface="Courier New" panose="02070309020205020404" pitchFamily="49" charset="0"/>
                <a:cs typeface="Courier New" panose="02070309020205020404" pitchFamily="49" charset="0"/>
              </a:rPr>
              <a:t>X_paper</a:t>
            </a:r>
            <a:r>
              <a:rPr lang="en-US" sz="1100" dirty="0">
                <a:solidFill>
                  <a:schemeClr val="tx1"/>
                </a:solidFill>
                <a:latin typeface="Courier New" panose="02070309020205020404" pitchFamily="49" charset="0"/>
                <a:cs typeface="Courier New" panose="02070309020205020404" pitchFamily="49" charset="0"/>
              </a:rPr>
              <a:t>" and the same target/output "</a:t>
            </a:r>
            <a:r>
              <a:rPr lang="en-US" sz="1100" dirty="0" err="1">
                <a:solidFill>
                  <a:schemeClr val="tx1"/>
                </a:solidFill>
                <a:latin typeface="Courier New" panose="02070309020205020404" pitchFamily="49" charset="0"/>
                <a:cs typeface="Courier New" panose="02070309020205020404" pitchFamily="49" charset="0"/>
              </a:rPr>
              <a:t>Y_paper</a:t>
            </a:r>
            <a:r>
              <a:rPr lang="en-US" sz="1100" dirty="0">
                <a:solidFill>
                  <a:schemeClr val="tx1"/>
                </a:solidFill>
                <a:latin typeface="Courier New" panose="02070309020205020404" pitchFamily="49" charset="0"/>
                <a:cs typeface="Courier New" panose="02070309020205020404" pitchFamily="49" charset="0"/>
              </a:rPr>
              <a:t>"</a:t>
            </a:r>
          </a:p>
          <a:p>
            <a:pPr>
              <a:lnSpc>
                <a:spcPct val="100000"/>
              </a:lnSpc>
            </a:pPr>
            <a:r>
              <a:rPr lang="en-US" sz="1100" dirty="0">
                <a:solidFill>
                  <a:schemeClr val="tx1"/>
                </a:solidFill>
                <a:latin typeface="Courier New" panose="02070309020205020404" pitchFamily="49" charset="0"/>
                <a:cs typeface="Courier New" panose="02070309020205020404" pitchFamily="49" charset="0"/>
              </a:rPr>
              <a:t>#fit the model on the same training data we used in the updated </a:t>
            </a:r>
            <a:r>
              <a:rPr lang="en-US" sz="1100" dirty="0" err="1">
                <a:solidFill>
                  <a:schemeClr val="tx1"/>
                </a:solidFill>
                <a:latin typeface="Courier New" panose="02070309020205020404" pitchFamily="49" charset="0"/>
                <a:cs typeface="Courier New" panose="02070309020205020404" pitchFamily="49" charset="0"/>
              </a:rPr>
              <a:t>XGBoost</a:t>
            </a:r>
            <a:r>
              <a:rPr lang="en-US" sz="1100" dirty="0">
                <a:solidFill>
                  <a:schemeClr val="tx1"/>
                </a:solidFill>
                <a:latin typeface="Courier New" panose="02070309020205020404" pitchFamily="49" charset="0"/>
                <a:cs typeface="Courier New" panose="02070309020205020404" pitchFamily="49" charset="0"/>
              </a:rPr>
              <a:t> model</a:t>
            </a:r>
          </a:p>
          <a:p>
            <a:pPr>
              <a:lnSpc>
                <a:spcPct val="100000"/>
              </a:lnSpc>
            </a:pPr>
            <a:r>
              <a:rPr lang="en-US" sz="1100" dirty="0" err="1">
                <a:solidFill>
                  <a:schemeClr val="tx1"/>
                </a:solidFill>
                <a:latin typeface="Courier New" panose="02070309020205020404" pitchFamily="49" charset="0"/>
                <a:cs typeface="Courier New" panose="02070309020205020404" pitchFamily="49" charset="0"/>
              </a:rPr>
              <a:t>model_LGBM.fit</a:t>
            </a:r>
            <a:r>
              <a:rPr lang="en-US" sz="1100" dirty="0">
                <a:solidFill>
                  <a:schemeClr val="tx1"/>
                </a:solidFill>
                <a:latin typeface="Courier New" panose="02070309020205020404" pitchFamily="49" charset="0"/>
                <a:cs typeface="Courier New" panose="02070309020205020404" pitchFamily="49" charset="0"/>
              </a:rPr>
              <a:t>(</a:t>
            </a:r>
            <a:r>
              <a:rPr lang="en-US" sz="1100" dirty="0" err="1">
                <a:solidFill>
                  <a:schemeClr val="tx1"/>
                </a:solidFill>
                <a:latin typeface="Courier New" panose="02070309020205020404" pitchFamily="49" charset="0"/>
                <a:cs typeface="Courier New" panose="02070309020205020404" pitchFamily="49" charset="0"/>
              </a:rPr>
              <a:t>X_train_paper</a:t>
            </a:r>
            <a:r>
              <a:rPr lang="en-US" sz="1100" dirty="0">
                <a:solidFill>
                  <a:schemeClr val="tx1"/>
                </a:solidFill>
                <a:latin typeface="Courier New" panose="02070309020205020404" pitchFamily="49" charset="0"/>
                <a:cs typeface="Courier New" panose="02070309020205020404" pitchFamily="49" charset="0"/>
              </a:rPr>
              <a:t>, </a:t>
            </a:r>
            <a:r>
              <a:rPr lang="en-US" sz="1100" dirty="0" err="1">
                <a:solidFill>
                  <a:schemeClr val="tx1"/>
                </a:solidFill>
                <a:latin typeface="Courier New" panose="02070309020205020404" pitchFamily="49" charset="0"/>
                <a:cs typeface="Courier New" panose="02070309020205020404" pitchFamily="49" charset="0"/>
              </a:rPr>
              <a:t>y_train_paper</a:t>
            </a:r>
            <a:r>
              <a:rPr lang="en-US" sz="1100" dirty="0">
                <a:solidFill>
                  <a:schemeClr val="tx1"/>
                </a:solidFill>
                <a:latin typeface="Courier New" panose="02070309020205020404" pitchFamily="49" charset="0"/>
                <a:cs typeface="Courier New" panose="02070309020205020404" pitchFamily="49" charset="0"/>
              </a:rPr>
              <a:t>)</a:t>
            </a:r>
          </a:p>
          <a:p>
            <a:pPr>
              <a:lnSpc>
                <a:spcPct val="100000"/>
              </a:lnSpc>
            </a:pPr>
            <a:r>
              <a:rPr lang="en-US" sz="1100" dirty="0">
                <a:solidFill>
                  <a:schemeClr val="tx1"/>
                </a:solidFill>
                <a:latin typeface="Courier New" panose="02070309020205020404" pitchFamily="49" charset="0"/>
                <a:cs typeface="Courier New" panose="02070309020205020404" pitchFamily="49" charset="0"/>
              </a:rPr>
              <a:t>#We will evaluate the model using repeated stratified k-fold cross-validation with three repeats and 10 folds.</a:t>
            </a:r>
          </a:p>
          <a:p>
            <a:pPr>
              <a:lnSpc>
                <a:spcPct val="100000"/>
              </a:lnSpc>
            </a:pPr>
            <a:r>
              <a:rPr lang="en-US" sz="1100" dirty="0">
                <a:solidFill>
                  <a:schemeClr val="tx1"/>
                </a:solidFill>
                <a:latin typeface="Courier New" panose="02070309020205020404" pitchFamily="49" charset="0"/>
                <a:cs typeface="Courier New" panose="02070309020205020404" pitchFamily="49" charset="0"/>
              </a:rPr>
              <a:t>#We will report the mean and standard deviation of the accuracy of the model across all repeats and folds.</a:t>
            </a:r>
          </a:p>
          <a:p>
            <a:pPr>
              <a:lnSpc>
                <a:spcPct val="100000"/>
              </a:lnSpc>
            </a:pPr>
            <a:r>
              <a:rPr lang="en-US" sz="1100" dirty="0">
                <a:solidFill>
                  <a:schemeClr val="tx1"/>
                </a:solidFill>
                <a:latin typeface="Courier New" panose="02070309020205020404" pitchFamily="49" charset="0"/>
                <a:cs typeface="Courier New" panose="02070309020205020404" pitchFamily="49" charset="0"/>
              </a:rPr>
              <a:t>#evaluate the model</a:t>
            </a:r>
          </a:p>
          <a:p>
            <a:pPr>
              <a:lnSpc>
                <a:spcPct val="100000"/>
              </a:lnSpc>
            </a:pPr>
            <a:r>
              <a:rPr lang="en-US" sz="1100" dirty="0">
                <a:solidFill>
                  <a:schemeClr val="tx1"/>
                </a:solidFill>
                <a:latin typeface="Courier New" panose="02070309020205020404" pitchFamily="49" charset="0"/>
                <a:cs typeface="Courier New" panose="02070309020205020404" pitchFamily="49" charset="0"/>
              </a:rPr>
              <a:t>cv = </a:t>
            </a:r>
            <a:r>
              <a:rPr lang="en-US" sz="1100" dirty="0" err="1">
                <a:solidFill>
                  <a:schemeClr val="tx1"/>
                </a:solidFill>
                <a:latin typeface="Courier New" panose="02070309020205020404" pitchFamily="49" charset="0"/>
                <a:cs typeface="Courier New" panose="02070309020205020404" pitchFamily="49" charset="0"/>
              </a:rPr>
              <a:t>RepeatedStratifiedKFold</a:t>
            </a:r>
            <a:r>
              <a:rPr lang="en-US" sz="1100" dirty="0">
                <a:solidFill>
                  <a:schemeClr val="tx1"/>
                </a:solidFill>
                <a:latin typeface="Courier New" panose="02070309020205020404" pitchFamily="49" charset="0"/>
                <a:cs typeface="Courier New" panose="02070309020205020404" pitchFamily="49" charset="0"/>
              </a:rPr>
              <a:t>(</a:t>
            </a:r>
            <a:r>
              <a:rPr lang="en-US" sz="1100" dirty="0" err="1">
                <a:solidFill>
                  <a:schemeClr val="tx1"/>
                </a:solidFill>
                <a:latin typeface="Courier New" panose="02070309020205020404" pitchFamily="49" charset="0"/>
                <a:cs typeface="Courier New" panose="02070309020205020404" pitchFamily="49" charset="0"/>
              </a:rPr>
              <a:t>n_splits</a:t>
            </a:r>
            <a:r>
              <a:rPr lang="en-US" sz="1100" dirty="0">
                <a:solidFill>
                  <a:schemeClr val="tx1"/>
                </a:solidFill>
                <a:latin typeface="Courier New" panose="02070309020205020404" pitchFamily="49" charset="0"/>
                <a:cs typeface="Courier New" panose="02070309020205020404" pitchFamily="49" charset="0"/>
              </a:rPr>
              <a:t>=10, </a:t>
            </a:r>
            <a:r>
              <a:rPr lang="en-US" sz="1100" dirty="0" err="1">
                <a:solidFill>
                  <a:schemeClr val="tx1"/>
                </a:solidFill>
                <a:latin typeface="Courier New" panose="02070309020205020404" pitchFamily="49" charset="0"/>
                <a:cs typeface="Courier New" panose="02070309020205020404" pitchFamily="49" charset="0"/>
              </a:rPr>
              <a:t>n_repeats</a:t>
            </a:r>
            <a:r>
              <a:rPr lang="en-US" sz="1100" dirty="0">
                <a:solidFill>
                  <a:schemeClr val="tx1"/>
                </a:solidFill>
                <a:latin typeface="Courier New" panose="02070309020205020404" pitchFamily="49" charset="0"/>
                <a:cs typeface="Courier New" panose="02070309020205020404" pitchFamily="49" charset="0"/>
              </a:rPr>
              <a:t>=3, </a:t>
            </a:r>
            <a:r>
              <a:rPr lang="en-US" sz="1100" dirty="0" err="1">
                <a:solidFill>
                  <a:schemeClr val="tx1"/>
                </a:solidFill>
                <a:latin typeface="Courier New" panose="02070309020205020404" pitchFamily="49" charset="0"/>
                <a:cs typeface="Courier New" panose="02070309020205020404" pitchFamily="49" charset="0"/>
              </a:rPr>
              <a:t>random_state</a:t>
            </a:r>
            <a:r>
              <a:rPr lang="en-US" sz="1100" dirty="0">
                <a:solidFill>
                  <a:schemeClr val="tx1"/>
                </a:solidFill>
                <a:latin typeface="Courier New" panose="02070309020205020404" pitchFamily="49" charset="0"/>
                <a:cs typeface="Courier New" panose="02070309020205020404" pitchFamily="49" charset="0"/>
              </a:rPr>
              <a:t>=1)</a:t>
            </a:r>
          </a:p>
          <a:p>
            <a:pPr>
              <a:lnSpc>
                <a:spcPct val="100000"/>
              </a:lnSpc>
            </a:pPr>
            <a:r>
              <a:rPr lang="en-US" sz="1100" dirty="0" err="1">
                <a:solidFill>
                  <a:schemeClr val="tx1"/>
                </a:solidFill>
                <a:latin typeface="Courier New" panose="02070309020205020404" pitchFamily="49" charset="0"/>
                <a:cs typeface="Courier New" panose="02070309020205020404" pitchFamily="49" charset="0"/>
              </a:rPr>
              <a:t>n_scores</a:t>
            </a:r>
            <a:r>
              <a:rPr lang="en-US" sz="1100" dirty="0">
                <a:solidFill>
                  <a:schemeClr val="tx1"/>
                </a:solidFill>
                <a:latin typeface="Courier New" panose="02070309020205020404" pitchFamily="49" charset="0"/>
                <a:cs typeface="Courier New" panose="02070309020205020404" pitchFamily="49" charset="0"/>
              </a:rPr>
              <a:t> = </a:t>
            </a:r>
            <a:r>
              <a:rPr lang="en-US" sz="1100" dirty="0" err="1">
                <a:solidFill>
                  <a:schemeClr val="tx1"/>
                </a:solidFill>
                <a:latin typeface="Courier New" panose="02070309020205020404" pitchFamily="49" charset="0"/>
                <a:cs typeface="Courier New" panose="02070309020205020404" pitchFamily="49" charset="0"/>
              </a:rPr>
              <a:t>cross_val_score</a:t>
            </a:r>
            <a:r>
              <a:rPr lang="en-US" sz="1100" dirty="0">
                <a:solidFill>
                  <a:schemeClr val="tx1"/>
                </a:solidFill>
                <a:latin typeface="Courier New" panose="02070309020205020404" pitchFamily="49" charset="0"/>
                <a:cs typeface="Courier New" panose="02070309020205020404" pitchFamily="49" charset="0"/>
              </a:rPr>
              <a:t>(</a:t>
            </a:r>
            <a:r>
              <a:rPr lang="en-US" sz="1100" dirty="0" err="1">
                <a:solidFill>
                  <a:schemeClr val="tx1"/>
                </a:solidFill>
                <a:latin typeface="Courier New" panose="02070309020205020404" pitchFamily="49" charset="0"/>
                <a:cs typeface="Courier New" panose="02070309020205020404" pitchFamily="49" charset="0"/>
              </a:rPr>
              <a:t>model_LGBM</a:t>
            </a:r>
            <a:r>
              <a:rPr lang="en-US" sz="1100" dirty="0">
                <a:solidFill>
                  <a:schemeClr val="tx1"/>
                </a:solidFill>
                <a:latin typeface="Courier New" panose="02070309020205020404" pitchFamily="49" charset="0"/>
                <a:cs typeface="Courier New" panose="02070309020205020404" pitchFamily="49" charset="0"/>
              </a:rPr>
              <a:t>, </a:t>
            </a:r>
            <a:r>
              <a:rPr lang="en-US" sz="1100" dirty="0" err="1">
                <a:solidFill>
                  <a:schemeClr val="tx1"/>
                </a:solidFill>
                <a:latin typeface="Courier New" panose="02070309020205020404" pitchFamily="49" charset="0"/>
                <a:cs typeface="Courier New" panose="02070309020205020404" pitchFamily="49" charset="0"/>
              </a:rPr>
              <a:t>X_paper</a:t>
            </a:r>
            <a:r>
              <a:rPr lang="en-US" sz="1100" dirty="0">
                <a:solidFill>
                  <a:schemeClr val="tx1"/>
                </a:solidFill>
                <a:latin typeface="Courier New" panose="02070309020205020404" pitchFamily="49" charset="0"/>
                <a:cs typeface="Courier New" panose="02070309020205020404" pitchFamily="49" charset="0"/>
              </a:rPr>
              <a:t>, </a:t>
            </a:r>
            <a:r>
              <a:rPr lang="en-US" sz="1100" dirty="0" err="1">
                <a:solidFill>
                  <a:schemeClr val="tx1"/>
                </a:solidFill>
                <a:latin typeface="Courier New" panose="02070309020205020404" pitchFamily="49" charset="0"/>
                <a:cs typeface="Courier New" panose="02070309020205020404" pitchFamily="49" charset="0"/>
              </a:rPr>
              <a:t>Y_paper</a:t>
            </a:r>
            <a:r>
              <a:rPr lang="en-US" sz="1100" dirty="0">
                <a:solidFill>
                  <a:schemeClr val="tx1"/>
                </a:solidFill>
                <a:latin typeface="Courier New" panose="02070309020205020404" pitchFamily="49" charset="0"/>
                <a:cs typeface="Courier New" panose="02070309020205020404" pitchFamily="49" charset="0"/>
              </a:rPr>
              <a:t>, scoring='accuracy', cv=cv, </a:t>
            </a:r>
            <a:r>
              <a:rPr lang="en-US" sz="1100" dirty="0" err="1">
                <a:solidFill>
                  <a:schemeClr val="tx1"/>
                </a:solidFill>
                <a:latin typeface="Courier New" panose="02070309020205020404" pitchFamily="49" charset="0"/>
                <a:cs typeface="Courier New" panose="02070309020205020404" pitchFamily="49" charset="0"/>
              </a:rPr>
              <a:t>n_jobs</a:t>
            </a:r>
            <a:r>
              <a:rPr lang="en-US" sz="1100" dirty="0">
                <a:solidFill>
                  <a:schemeClr val="tx1"/>
                </a:solidFill>
                <a:latin typeface="Courier New" panose="02070309020205020404" pitchFamily="49" charset="0"/>
                <a:cs typeface="Courier New" panose="02070309020205020404" pitchFamily="49" charset="0"/>
              </a:rPr>
              <a:t>=-1)</a:t>
            </a:r>
          </a:p>
          <a:p>
            <a:pPr>
              <a:lnSpc>
                <a:spcPct val="100000"/>
              </a:lnSpc>
            </a:pPr>
            <a:r>
              <a:rPr lang="en-US" sz="1100" dirty="0">
                <a:solidFill>
                  <a:schemeClr val="tx1"/>
                </a:solidFill>
                <a:latin typeface="Courier New" panose="02070309020205020404" pitchFamily="49" charset="0"/>
                <a:cs typeface="Courier New" panose="02070309020205020404" pitchFamily="49" charset="0"/>
              </a:rPr>
              <a:t># report performance</a:t>
            </a:r>
          </a:p>
          <a:p>
            <a:pPr>
              <a:lnSpc>
                <a:spcPct val="100000"/>
              </a:lnSpc>
            </a:pPr>
            <a:r>
              <a:rPr lang="en-US" sz="1100" dirty="0">
                <a:solidFill>
                  <a:schemeClr val="tx1"/>
                </a:solidFill>
                <a:latin typeface="Courier New" panose="02070309020205020404" pitchFamily="49" charset="0"/>
                <a:cs typeface="Courier New" panose="02070309020205020404" pitchFamily="49" charset="0"/>
              </a:rPr>
              <a:t>print('')</a:t>
            </a:r>
          </a:p>
          <a:p>
            <a:pPr>
              <a:lnSpc>
                <a:spcPct val="100000"/>
              </a:lnSpc>
            </a:pPr>
            <a:r>
              <a:rPr lang="en-US" sz="1100" dirty="0">
                <a:solidFill>
                  <a:schemeClr val="tx1"/>
                </a:solidFill>
                <a:latin typeface="Courier New" panose="02070309020205020404" pitchFamily="49" charset="0"/>
                <a:cs typeface="Courier New" panose="02070309020205020404" pitchFamily="49" charset="0"/>
              </a:rPr>
              <a:t>print('Accuracy: %.2f%%' % (mean(</a:t>
            </a:r>
            <a:r>
              <a:rPr lang="en-US" sz="1100" dirty="0" err="1">
                <a:solidFill>
                  <a:schemeClr val="tx1"/>
                </a:solidFill>
                <a:latin typeface="Courier New" panose="02070309020205020404" pitchFamily="49" charset="0"/>
                <a:cs typeface="Courier New" panose="02070309020205020404" pitchFamily="49" charset="0"/>
              </a:rPr>
              <a:t>n_scores</a:t>
            </a:r>
            <a:r>
              <a:rPr lang="en-US" sz="1100" dirty="0">
                <a:solidFill>
                  <a:schemeClr val="tx1"/>
                </a:solidFill>
                <a:latin typeface="Courier New" panose="02070309020205020404" pitchFamily="49" charset="0"/>
                <a:cs typeface="Courier New" panose="02070309020205020404" pitchFamily="49" charset="0"/>
              </a:rPr>
              <a:t>)*100))</a:t>
            </a:r>
          </a:p>
        </p:txBody>
      </p:sp>
      <p:sp>
        <p:nvSpPr>
          <p:cNvPr id="5" name="Content Placeholder 2">
            <a:extLst>
              <a:ext uri="{FF2B5EF4-FFF2-40B4-BE49-F238E27FC236}">
                <a16:creationId xmlns:a16="http://schemas.microsoft.com/office/drawing/2014/main" id="{9168E051-42BB-AFBD-352C-3954D57B23E1}"/>
              </a:ext>
            </a:extLst>
          </p:cNvPr>
          <p:cNvSpPr txBox="1">
            <a:spLocks/>
          </p:cNvSpPr>
          <p:nvPr/>
        </p:nvSpPr>
        <p:spPr>
          <a:xfrm>
            <a:off x="373092" y="5363197"/>
            <a:ext cx="10790208" cy="1167000"/>
          </a:xfrm>
          <a:prstGeom prst="rect">
            <a:avLst/>
          </a:prstGeom>
          <a:ln>
            <a:solidFill>
              <a:schemeClr val="tx1"/>
            </a:solidFill>
          </a:ln>
        </p:spPr>
        <p:txBody>
          <a:bodyPr vert="horz" lIns="91440" tIns="45720" rIns="91440" bIns="45720" rtlCol="0">
            <a:noAutofit/>
          </a:bodyPr>
          <a:lstStyle>
            <a:lvl1pPr marL="0" indent="0" algn="l" defTabSz="914400" rtl="0" eaLnBrk="1" latinLnBrk="0" hangingPunct="1">
              <a:lnSpc>
                <a:spcPct val="110000"/>
              </a:lnSpc>
              <a:spcBef>
                <a:spcPts val="1000"/>
              </a:spcBef>
              <a:buFontTx/>
              <a:buNone/>
              <a:defRPr sz="2000" kern="1200">
                <a:solidFill>
                  <a:schemeClr val="tx2"/>
                </a:solidFill>
                <a:latin typeface="+mn-lt"/>
                <a:ea typeface="+mn-ea"/>
                <a:cs typeface="+mn-cs"/>
              </a:defRPr>
            </a:lvl1pPr>
            <a:lvl2pPr marL="274320" indent="-228600" algn="l" defTabSz="914400" rtl="0" eaLnBrk="1" latinLnBrk="0" hangingPunct="1">
              <a:lnSpc>
                <a:spcPct val="110000"/>
              </a:lnSpc>
              <a:spcBef>
                <a:spcPts val="500"/>
              </a:spcBef>
              <a:buSzPct val="85000"/>
              <a:buFont typeface="Arial" panose="020B0604020202020204" pitchFamily="34" charset="0"/>
              <a:buChar char="•"/>
              <a:defRPr sz="1800" kern="1200">
                <a:solidFill>
                  <a:schemeClr val="tx2"/>
                </a:solidFill>
                <a:latin typeface="+mn-lt"/>
                <a:ea typeface="+mn-ea"/>
                <a:cs typeface="+mn-cs"/>
              </a:defRPr>
            </a:lvl2pPr>
            <a:lvl3pPr marL="274320" indent="0" algn="l" defTabSz="914400" rtl="0" eaLnBrk="1" latinLnBrk="0" hangingPunct="1">
              <a:lnSpc>
                <a:spcPct val="110000"/>
              </a:lnSpc>
              <a:spcBef>
                <a:spcPts val="500"/>
              </a:spcBef>
              <a:buFontTx/>
              <a:buNone/>
              <a:defRPr sz="1600" kern="1200">
                <a:solidFill>
                  <a:schemeClr val="tx2"/>
                </a:solidFill>
                <a:latin typeface="+mn-lt"/>
                <a:ea typeface="+mn-ea"/>
                <a:cs typeface="+mn-cs"/>
              </a:defRPr>
            </a:lvl3pPr>
            <a:lvl4pPr marL="548640" indent="-228600" algn="l" defTabSz="914400" rtl="0" eaLnBrk="1" latinLnBrk="0" hangingPunct="1">
              <a:lnSpc>
                <a:spcPct val="110000"/>
              </a:lnSpc>
              <a:spcBef>
                <a:spcPts val="500"/>
              </a:spcBef>
              <a:buFont typeface="Arial" panose="020B0604020202020204" pitchFamily="34" charset="0"/>
              <a:buChar char="•"/>
              <a:defRPr sz="1400" kern="1200">
                <a:solidFill>
                  <a:schemeClr val="tx2"/>
                </a:solidFill>
                <a:latin typeface="+mn-lt"/>
                <a:ea typeface="+mn-ea"/>
                <a:cs typeface="+mn-cs"/>
              </a:defRPr>
            </a:lvl4pPr>
            <a:lvl5pPr marL="548640" indent="0" algn="l" defTabSz="914400" rtl="0" eaLnBrk="1" latinLnBrk="0" hangingPunct="1">
              <a:lnSpc>
                <a:spcPct val="110000"/>
              </a:lnSpc>
              <a:spcBef>
                <a:spcPts val="500"/>
              </a:spcBef>
              <a:buFontTx/>
              <a:buNone/>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000" dirty="0">
                <a:solidFill>
                  <a:schemeClr val="tx1"/>
                </a:solidFill>
                <a:latin typeface="Courier New" panose="02070309020205020404" pitchFamily="49" charset="0"/>
              </a:rPr>
              <a:t>The model using default hyperparameters reports an accuracy of 83.67% which is below that for the </a:t>
            </a:r>
            <a:r>
              <a:rPr lang="en-US" sz="1000" dirty="0" err="1">
                <a:solidFill>
                  <a:schemeClr val="tx1"/>
                </a:solidFill>
                <a:latin typeface="Courier New" panose="02070309020205020404" pitchFamily="49" charset="0"/>
              </a:rPr>
              <a:t>XGBoost</a:t>
            </a:r>
            <a:r>
              <a:rPr lang="en-US" sz="1000" dirty="0">
                <a:solidFill>
                  <a:schemeClr val="tx1"/>
                </a:solidFill>
                <a:latin typeface="Courier New" panose="02070309020205020404" pitchFamily="49" charset="0"/>
              </a:rPr>
              <a:t> model using the research paper features (85.67%) and below our tuned </a:t>
            </a:r>
            <a:r>
              <a:rPr lang="en-US" sz="1000" dirty="0" err="1">
                <a:solidFill>
                  <a:schemeClr val="tx1"/>
                </a:solidFill>
                <a:latin typeface="Courier New" panose="02070309020205020404" pitchFamily="49" charset="0"/>
              </a:rPr>
              <a:t>XGBoost</a:t>
            </a:r>
            <a:r>
              <a:rPr lang="en-US" sz="1000" dirty="0">
                <a:solidFill>
                  <a:schemeClr val="tx1"/>
                </a:solidFill>
                <a:latin typeface="Courier New" panose="02070309020205020404" pitchFamily="49" charset="0"/>
              </a:rPr>
              <a:t> model using our own feature list (86.55%).</a:t>
            </a:r>
          </a:p>
          <a:p>
            <a:r>
              <a:rPr lang="en-US" sz="1000" dirty="0">
                <a:solidFill>
                  <a:schemeClr val="tx1"/>
                </a:solidFill>
                <a:latin typeface="Courier New" panose="02070309020205020404" pitchFamily="49" charset="0"/>
              </a:rPr>
              <a:t>Let's see if we can adjust some parameters to improve its accuracy. We could use either grid search or random search to generate parameters. Given the computational intensity of running these over a large number of parameters and in the vein of teaching one to test multiple values across multiple parameters, we have chosen to address each parameter in a step-by-step manner, using the optimal values from earlier parameterization in subsequent parameter testing.</a:t>
            </a:r>
          </a:p>
        </p:txBody>
      </p:sp>
    </p:spTree>
    <p:extLst>
      <p:ext uri="{BB962C8B-B14F-4D97-AF65-F5344CB8AC3E}">
        <p14:creationId xmlns:p14="http://schemas.microsoft.com/office/powerpoint/2010/main" val="27352511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F501A-DF9F-C840-45C8-6DE2B6B911CB}"/>
              </a:ext>
            </a:extLst>
          </p:cNvPr>
          <p:cNvSpPr>
            <a:spLocks noGrp="1"/>
          </p:cNvSpPr>
          <p:nvPr>
            <p:ph type="title"/>
          </p:nvPr>
        </p:nvSpPr>
        <p:spPr>
          <a:xfrm>
            <a:off x="373092" y="327803"/>
            <a:ext cx="10134600" cy="537272"/>
          </a:xfrm>
        </p:spPr>
        <p:txBody>
          <a:bodyPr>
            <a:normAutofit fontScale="90000"/>
          </a:bodyPr>
          <a:lstStyle/>
          <a:p>
            <a:r>
              <a:rPr lang="en-US" dirty="0"/>
              <a:t>Sepsis 30-day mortality prediction using </a:t>
            </a:r>
            <a:r>
              <a:rPr lang="en-US" dirty="0" err="1"/>
              <a:t>LightGBM</a:t>
            </a:r>
            <a:endParaRPr lang="en-US" dirty="0"/>
          </a:p>
        </p:txBody>
      </p:sp>
      <p:sp>
        <p:nvSpPr>
          <p:cNvPr id="3" name="Content Placeholder 2">
            <a:extLst>
              <a:ext uri="{FF2B5EF4-FFF2-40B4-BE49-F238E27FC236}">
                <a16:creationId xmlns:a16="http://schemas.microsoft.com/office/drawing/2014/main" id="{39134D03-F431-7223-EBD0-BB6999C87ADB}"/>
              </a:ext>
            </a:extLst>
          </p:cNvPr>
          <p:cNvSpPr>
            <a:spLocks noGrp="1"/>
          </p:cNvSpPr>
          <p:nvPr>
            <p:ph idx="1"/>
          </p:nvPr>
        </p:nvSpPr>
        <p:spPr>
          <a:xfrm>
            <a:off x="373092" y="966158"/>
            <a:ext cx="10790208" cy="379563"/>
          </a:xfrm>
          <a:ln>
            <a:solidFill>
              <a:schemeClr val="tx1"/>
            </a:solidFill>
          </a:ln>
        </p:spPr>
        <p:txBody>
          <a:bodyPr>
            <a:noAutofit/>
          </a:bodyPr>
          <a:lstStyle/>
          <a:p>
            <a:r>
              <a:rPr lang="en-US" sz="1200" dirty="0">
                <a:solidFill>
                  <a:schemeClr val="tx1"/>
                </a:solidFill>
                <a:latin typeface="Courier New" panose="02070309020205020404" pitchFamily="49" charset="0"/>
              </a:rPr>
              <a:t>Tuning the </a:t>
            </a:r>
            <a:r>
              <a:rPr lang="en-US" sz="1200" dirty="0" err="1">
                <a:solidFill>
                  <a:schemeClr val="tx1"/>
                </a:solidFill>
                <a:latin typeface="Courier New" panose="02070309020205020404" pitchFamily="49" charset="0"/>
              </a:rPr>
              <a:t>LightGBM</a:t>
            </a:r>
            <a:r>
              <a:rPr lang="en-US" sz="1200" dirty="0">
                <a:solidFill>
                  <a:schemeClr val="tx1"/>
                </a:solidFill>
                <a:latin typeface="Courier New" panose="02070309020205020404" pitchFamily="49" charset="0"/>
              </a:rPr>
              <a:t> model: Increasing the number of trees</a:t>
            </a:r>
          </a:p>
        </p:txBody>
      </p:sp>
      <p:sp>
        <p:nvSpPr>
          <p:cNvPr id="4" name="Content Placeholder 2">
            <a:extLst>
              <a:ext uri="{FF2B5EF4-FFF2-40B4-BE49-F238E27FC236}">
                <a16:creationId xmlns:a16="http://schemas.microsoft.com/office/drawing/2014/main" id="{BDADE347-C41D-B43D-C967-FDFF8FB933ED}"/>
              </a:ext>
            </a:extLst>
          </p:cNvPr>
          <p:cNvSpPr txBox="1">
            <a:spLocks/>
          </p:cNvSpPr>
          <p:nvPr/>
        </p:nvSpPr>
        <p:spPr>
          <a:xfrm>
            <a:off x="373092" y="1446805"/>
            <a:ext cx="4354183" cy="5083392"/>
          </a:xfrm>
          <a:prstGeom prst="rect">
            <a:avLst/>
          </a:prstGeom>
          <a:ln>
            <a:solidFill>
              <a:schemeClr val="tx1"/>
            </a:solidFill>
          </a:ln>
        </p:spPr>
        <p:txBody>
          <a:bodyPr vert="horz" lIns="91440" tIns="45720" rIns="91440" bIns="45720" rtlCol="0">
            <a:noAutofit/>
          </a:bodyPr>
          <a:lstStyle>
            <a:lvl1pPr marL="0" indent="0" algn="l" defTabSz="914400" rtl="0" eaLnBrk="1" latinLnBrk="0" hangingPunct="1">
              <a:lnSpc>
                <a:spcPct val="110000"/>
              </a:lnSpc>
              <a:spcBef>
                <a:spcPts val="1000"/>
              </a:spcBef>
              <a:buFontTx/>
              <a:buNone/>
              <a:defRPr sz="2000" kern="1200">
                <a:solidFill>
                  <a:schemeClr val="tx2"/>
                </a:solidFill>
                <a:latin typeface="+mn-lt"/>
                <a:ea typeface="+mn-ea"/>
                <a:cs typeface="+mn-cs"/>
              </a:defRPr>
            </a:lvl1pPr>
            <a:lvl2pPr marL="274320" indent="-228600" algn="l" defTabSz="914400" rtl="0" eaLnBrk="1" latinLnBrk="0" hangingPunct="1">
              <a:lnSpc>
                <a:spcPct val="110000"/>
              </a:lnSpc>
              <a:spcBef>
                <a:spcPts val="500"/>
              </a:spcBef>
              <a:buSzPct val="85000"/>
              <a:buFont typeface="Arial" panose="020B0604020202020204" pitchFamily="34" charset="0"/>
              <a:buChar char="•"/>
              <a:defRPr sz="1800" kern="1200">
                <a:solidFill>
                  <a:schemeClr val="tx2"/>
                </a:solidFill>
                <a:latin typeface="+mn-lt"/>
                <a:ea typeface="+mn-ea"/>
                <a:cs typeface="+mn-cs"/>
              </a:defRPr>
            </a:lvl2pPr>
            <a:lvl3pPr marL="274320" indent="0" algn="l" defTabSz="914400" rtl="0" eaLnBrk="1" latinLnBrk="0" hangingPunct="1">
              <a:lnSpc>
                <a:spcPct val="110000"/>
              </a:lnSpc>
              <a:spcBef>
                <a:spcPts val="500"/>
              </a:spcBef>
              <a:buFontTx/>
              <a:buNone/>
              <a:defRPr sz="1600" kern="1200">
                <a:solidFill>
                  <a:schemeClr val="tx2"/>
                </a:solidFill>
                <a:latin typeface="+mn-lt"/>
                <a:ea typeface="+mn-ea"/>
                <a:cs typeface="+mn-cs"/>
              </a:defRPr>
            </a:lvl3pPr>
            <a:lvl4pPr marL="548640" indent="-228600" algn="l" defTabSz="914400" rtl="0" eaLnBrk="1" latinLnBrk="0" hangingPunct="1">
              <a:lnSpc>
                <a:spcPct val="110000"/>
              </a:lnSpc>
              <a:spcBef>
                <a:spcPts val="500"/>
              </a:spcBef>
              <a:buFont typeface="Arial" panose="020B0604020202020204" pitchFamily="34" charset="0"/>
              <a:buChar char="•"/>
              <a:defRPr sz="1400" kern="1200">
                <a:solidFill>
                  <a:schemeClr val="tx2"/>
                </a:solidFill>
                <a:latin typeface="+mn-lt"/>
                <a:ea typeface="+mn-ea"/>
                <a:cs typeface="+mn-cs"/>
              </a:defRPr>
            </a:lvl4pPr>
            <a:lvl5pPr marL="548640" indent="0" algn="l" defTabSz="914400" rtl="0" eaLnBrk="1" latinLnBrk="0" hangingPunct="1">
              <a:lnSpc>
                <a:spcPct val="110000"/>
              </a:lnSpc>
              <a:spcBef>
                <a:spcPts val="500"/>
              </a:spcBef>
              <a:buFontTx/>
              <a:buNone/>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600"/>
              </a:spcBef>
            </a:pPr>
            <a:r>
              <a:rPr lang="en-US" sz="600" dirty="0">
                <a:solidFill>
                  <a:schemeClr val="tx1"/>
                </a:solidFill>
                <a:latin typeface="Courier New" panose="02070309020205020404" pitchFamily="49" charset="0"/>
                <a:cs typeface="Courier New" panose="02070309020205020404" pitchFamily="49" charset="0"/>
              </a:rPr>
              <a:t>#create a list of models using various numbers of trees</a:t>
            </a:r>
          </a:p>
          <a:p>
            <a:pPr>
              <a:lnSpc>
                <a:spcPct val="100000"/>
              </a:lnSpc>
              <a:spcBef>
                <a:spcPts val="600"/>
              </a:spcBef>
            </a:pPr>
            <a:r>
              <a:rPr lang="en-US" sz="600" dirty="0">
                <a:solidFill>
                  <a:schemeClr val="tx1"/>
                </a:solidFill>
                <a:latin typeface="Courier New" panose="02070309020205020404" pitchFamily="49" charset="0"/>
                <a:cs typeface="Courier New" panose="02070309020205020404" pitchFamily="49" charset="0"/>
              </a:rPr>
              <a:t>def </a:t>
            </a:r>
            <a:r>
              <a:rPr lang="en-US" sz="600" dirty="0" err="1">
                <a:solidFill>
                  <a:schemeClr val="tx1"/>
                </a:solidFill>
                <a:latin typeface="Courier New" panose="02070309020205020404" pitchFamily="49" charset="0"/>
                <a:cs typeface="Courier New" panose="02070309020205020404" pitchFamily="49" charset="0"/>
              </a:rPr>
              <a:t>get_models</a:t>
            </a:r>
            <a:r>
              <a:rPr lang="en-US" sz="600" dirty="0">
                <a:solidFill>
                  <a:schemeClr val="tx1"/>
                </a:solidFill>
                <a:latin typeface="Courier New" panose="02070309020205020404" pitchFamily="49" charset="0"/>
                <a:cs typeface="Courier New" panose="02070309020205020404" pitchFamily="49" charset="0"/>
              </a:rPr>
              <a:t>():</a:t>
            </a:r>
          </a:p>
          <a:p>
            <a:pPr>
              <a:lnSpc>
                <a:spcPct val="100000"/>
              </a:lnSpc>
              <a:spcBef>
                <a:spcPts val="600"/>
              </a:spcBef>
            </a:pPr>
            <a:r>
              <a:rPr lang="en-US" sz="600" dirty="0">
                <a:solidFill>
                  <a:schemeClr val="tx1"/>
                </a:solidFill>
                <a:latin typeface="Courier New" panose="02070309020205020404" pitchFamily="49" charset="0"/>
                <a:cs typeface="Courier New" panose="02070309020205020404" pitchFamily="49" charset="0"/>
              </a:rPr>
              <a:t>  models = </a:t>
            </a:r>
            <a:r>
              <a:rPr lang="en-US" sz="600" dirty="0" err="1">
                <a:solidFill>
                  <a:schemeClr val="tx1"/>
                </a:solidFill>
                <a:latin typeface="Courier New" panose="02070309020205020404" pitchFamily="49" charset="0"/>
                <a:cs typeface="Courier New" panose="02070309020205020404" pitchFamily="49" charset="0"/>
              </a:rPr>
              <a:t>dict</a:t>
            </a:r>
            <a:r>
              <a:rPr lang="en-US" sz="600" dirty="0">
                <a:solidFill>
                  <a:schemeClr val="tx1"/>
                </a:solidFill>
                <a:latin typeface="Courier New" panose="02070309020205020404" pitchFamily="49" charset="0"/>
                <a:cs typeface="Courier New" panose="02070309020205020404" pitchFamily="49" charset="0"/>
              </a:rPr>
              <a:t>()</a:t>
            </a:r>
          </a:p>
          <a:p>
            <a:pPr>
              <a:lnSpc>
                <a:spcPct val="100000"/>
              </a:lnSpc>
              <a:spcBef>
                <a:spcPts val="600"/>
              </a:spcBef>
            </a:pPr>
            <a:r>
              <a:rPr lang="en-US" sz="600" dirty="0">
                <a:solidFill>
                  <a:schemeClr val="tx1"/>
                </a:solidFill>
                <a:latin typeface="Courier New" panose="02070309020205020404" pitchFamily="49" charset="0"/>
                <a:cs typeface="Courier New" panose="02070309020205020404" pitchFamily="49" charset="0"/>
              </a:rPr>
              <a:t>  trees = [10, 100, 500, 1000, 5000]</a:t>
            </a:r>
          </a:p>
          <a:p>
            <a:pPr>
              <a:lnSpc>
                <a:spcPct val="100000"/>
              </a:lnSpc>
              <a:spcBef>
                <a:spcPts val="600"/>
              </a:spcBef>
            </a:pPr>
            <a:r>
              <a:rPr lang="en-US" sz="600" dirty="0">
                <a:solidFill>
                  <a:schemeClr val="tx1"/>
                </a:solidFill>
                <a:latin typeface="Courier New" panose="02070309020205020404" pitchFamily="49" charset="0"/>
                <a:cs typeface="Courier New" panose="02070309020205020404" pitchFamily="49" charset="0"/>
              </a:rPr>
              <a:t>  for </a:t>
            </a:r>
            <a:r>
              <a:rPr lang="en-US" sz="600" dirty="0" err="1">
                <a:solidFill>
                  <a:schemeClr val="tx1"/>
                </a:solidFill>
                <a:latin typeface="Courier New" panose="02070309020205020404" pitchFamily="49" charset="0"/>
                <a:cs typeface="Courier New" panose="02070309020205020404" pitchFamily="49" charset="0"/>
              </a:rPr>
              <a:t>i</a:t>
            </a:r>
            <a:r>
              <a:rPr lang="en-US" sz="600" dirty="0">
                <a:solidFill>
                  <a:schemeClr val="tx1"/>
                </a:solidFill>
                <a:latin typeface="Courier New" panose="02070309020205020404" pitchFamily="49" charset="0"/>
                <a:cs typeface="Courier New" panose="02070309020205020404" pitchFamily="49" charset="0"/>
              </a:rPr>
              <a:t> in trees:</a:t>
            </a:r>
          </a:p>
          <a:p>
            <a:pPr>
              <a:lnSpc>
                <a:spcPct val="100000"/>
              </a:lnSpc>
              <a:spcBef>
                <a:spcPts val="600"/>
              </a:spcBef>
            </a:pPr>
            <a:r>
              <a:rPr lang="en-US" sz="600" dirty="0">
                <a:solidFill>
                  <a:schemeClr val="tx1"/>
                </a:solidFill>
                <a:latin typeface="Courier New" panose="02070309020205020404" pitchFamily="49" charset="0"/>
                <a:cs typeface="Courier New" panose="02070309020205020404" pitchFamily="49" charset="0"/>
              </a:rPr>
              <a:t>    models[str(</a:t>
            </a:r>
            <a:r>
              <a:rPr lang="en-US" sz="600" dirty="0" err="1">
                <a:solidFill>
                  <a:schemeClr val="tx1"/>
                </a:solidFill>
                <a:latin typeface="Courier New" panose="02070309020205020404" pitchFamily="49" charset="0"/>
                <a:cs typeface="Courier New" panose="02070309020205020404" pitchFamily="49" charset="0"/>
              </a:rPr>
              <a:t>i</a:t>
            </a:r>
            <a:r>
              <a:rPr lang="en-US" sz="600" dirty="0">
                <a:solidFill>
                  <a:schemeClr val="tx1"/>
                </a:solidFill>
                <a:latin typeface="Courier New" panose="02070309020205020404" pitchFamily="49" charset="0"/>
                <a:cs typeface="Courier New" panose="02070309020205020404" pitchFamily="49" charset="0"/>
              </a:rPr>
              <a:t>)] = </a:t>
            </a:r>
            <a:r>
              <a:rPr lang="en-US" sz="600" dirty="0" err="1">
                <a:solidFill>
                  <a:schemeClr val="tx1"/>
                </a:solidFill>
                <a:latin typeface="Courier New" panose="02070309020205020404" pitchFamily="49" charset="0"/>
                <a:cs typeface="Courier New" panose="02070309020205020404" pitchFamily="49" charset="0"/>
              </a:rPr>
              <a:t>LGBMClassifier</a:t>
            </a:r>
            <a:r>
              <a:rPr lang="en-US" sz="600" dirty="0">
                <a:solidFill>
                  <a:schemeClr val="tx1"/>
                </a:solidFill>
                <a:latin typeface="Courier New" panose="02070309020205020404" pitchFamily="49" charset="0"/>
                <a:cs typeface="Courier New" panose="02070309020205020404" pitchFamily="49" charset="0"/>
              </a:rPr>
              <a:t>(</a:t>
            </a:r>
            <a:r>
              <a:rPr lang="en-US" sz="600" dirty="0" err="1">
                <a:solidFill>
                  <a:schemeClr val="tx1"/>
                </a:solidFill>
                <a:latin typeface="Courier New" panose="02070309020205020404" pitchFamily="49" charset="0"/>
                <a:cs typeface="Courier New" panose="02070309020205020404" pitchFamily="49" charset="0"/>
              </a:rPr>
              <a:t>n_estimators</a:t>
            </a:r>
            <a:r>
              <a:rPr lang="en-US" sz="600" dirty="0">
                <a:solidFill>
                  <a:schemeClr val="tx1"/>
                </a:solidFill>
                <a:latin typeface="Courier New" panose="02070309020205020404" pitchFamily="49" charset="0"/>
                <a:cs typeface="Courier New" panose="02070309020205020404" pitchFamily="49" charset="0"/>
              </a:rPr>
              <a:t>=</a:t>
            </a:r>
            <a:r>
              <a:rPr lang="en-US" sz="600" dirty="0" err="1">
                <a:solidFill>
                  <a:schemeClr val="tx1"/>
                </a:solidFill>
                <a:latin typeface="Courier New" panose="02070309020205020404" pitchFamily="49" charset="0"/>
                <a:cs typeface="Courier New" panose="02070309020205020404" pitchFamily="49" charset="0"/>
              </a:rPr>
              <a:t>i</a:t>
            </a:r>
            <a:r>
              <a:rPr lang="en-US" sz="600" dirty="0">
                <a:solidFill>
                  <a:schemeClr val="tx1"/>
                </a:solidFill>
                <a:latin typeface="Courier New" panose="02070309020205020404" pitchFamily="49" charset="0"/>
                <a:cs typeface="Courier New" panose="02070309020205020404" pitchFamily="49" charset="0"/>
              </a:rPr>
              <a:t>)</a:t>
            </a:r>
          </a:p>
          <a:p>
            <a:pPr>
              <a:lnSpc>
                <a:spcPct val="100000"/>
              </a:lnSpc>
              <a:spcBef>
                <a:spcPts val="600"/>
              </a:spcBef>
            </a:pPr>
            <a:r>
              <a:rPr lang="en-US" sz="600" dirty="0">
                <a:solidFill>
                  <a:schemeClr val="tx1"/>
                </a:solidFill>
                <a:latin typeface="Courier New" panose="02070309020205020404" pitchFamily="49" charset="0"/>
                <a:cs typeface="Courier New" panose="02070309020205020404" pitchFamily="49" charset="0"/>
              </a:rPr>
              <a:t>  return models</a:t>
            </a:r>
          </a:p>
          <a:p>
            <a:pPr>
              <a:lnSpc>
                <a:spcPct val="100000"/>
              </a:lnSpc>
              <a:spcBef>
                <a:spcPts val="600"/>
              </a:spcBef>
            </a:pPr>
            <a:endParaRPr lang="en-US" sz="600" dirty="0">
              <a:solidFill>
                <a:schemeClr val="tx1"/>
              </a:solidFill>
              <a:latin typeface="Courier New" panose="02070309020205020404" pitchFamily="49" charset="0"/>
              <a:cs typeface="Courier New" panose="02070309020205020404" pitchFamily="49" charset="0"/>
            </a:endParaRPr>
          </a:p>
          <a:p>
            <a:pPr>
              <a:lnSpc>
                <a:spcPct val="100000"/>
              </a:lnSpc>
              <a:spcBef>
                <a:spcPts val="600"/>
              </a:spcBef>
            </a:pPr>
            <a:r>
              <a:rPr lang="en-US" sz="600" dirty="0">
                <a:solidFill>
                  <a:schemeClr val="tx1"/>
                </a:solidFill>
                <a:latin typeface="Courier New" panose="02070309020205020404" pitchFamily="49" charset="0"/>
                <a:cs typeface="Courier New" panose="02070309020205020404" pitchFamily="49" charset="0"/>
              </a:rPr>
              <a:t>#evaluate a given model using cross-validation</a:t>
            </a:r>
          </a:p>
          <a:p>
            <a:pPr>
              <a:lnSpc>
                <a:spcPct val="100000"/>
              </a:lnSpc>
              <a:spcBef>
                <a:spcPts val="600"/>
              </a:spcBef>
            </a:pPr>
            <a:r>
              <a:rPr lang="en-US" sz="600" dirty="0">
                <a:solidFill>
                  <a:schemeClr val="tx1"/>
                </a:solidFill>
                <a:latin typeface="Courier New" panose="02070309020205020404" pitchFamily="49" charset="0"/>
                <a:cs typeface="Courier New" panose="02070309020205020404" pitchFamily="49" charset="0"/>
              </a:rPr>
              <a:t>def </a:t>
            </a:r>
            <a:r>
              <a:rPr lang="en-US" sz="600" dirty="0" err="1">
                <a:solidFill>
                  <a:schemeClr val="tx1"/>
                </a:solidFill>
                <a:latin typeface="Courier New" panose="02070309020205020404" pitchFamily="49" charset="0"/>
                <a:cs typeface="Courier New" panose="02070309020205020404" pitchFamily="49" charset="0"/>
              </a:rPr>
              <a:t>evaluate_model</a:t>
            </a:r>
            <a:r>
              <a:rPr lang="en-US" sz="600" dirty="0">
                <a:solidFill>
                  <a:schemeClr val="tx1"/>
                </a:solidFill>
                <a:latin typeface="Courier New" panose="02070309020205020404" pitchFamily="49" charset="0"/>
                <a:cs typeface="Courier New" panose="02070309020205020404" pitchFamily="49" charset="0"/>
              </a:rPr>
              <a:t>(model):</a:t>
            </a:r>
          </a:p>
          <a:p>
            <a:pPr>
              <a:lnSpc>
                <a:spcPct val="100000"/>
              </a:lnSpc>
              <a:spcBef>
                <a:spcPts val="600"/>
              </a:spcBef>
            </a:pPr>
            <a:r>
              <a:rPr lang="en-US" sz="600" dirty="0">
                <a:solidFill>
                  <a:schemeClr val="tx1"/>
                </a:solidFill>
                <a:latin typeface="Courier New" panose="02070309020205020404" pitchFamily="49" charset="0"/>
                <a:cs typeface="Courier New" panose="02070309020205020404" pitchFamily="49" charset="0"/>
              </a:rPr>
              <a:t>  cv = </a:t>
            </a:r>
            <a:r>
              <a:rPr lang="en-US" sz="600" dirty="0" err="1">
                <a:solidFill>
                  <a:schemeClr val="tx1"/>
                </a:solidFill>
                <a:latin typeface="Courier New" panose="02070309020205020404" pitchFamily="49" charset="0"/>
                <a:cs typeface="Courier New" panose="02070309020205020404" pitchFamily="49" charset="0"/>
              </a:rPr>
              <a:t>RepeatedStratifiedKFold</a:t>
            </a:r>
            <a:r>
              <a:rPr lang="en-US" sz="600" dirty="0">
                <a:solidFill>
                  <a:schemeClr val="tx1"/>
                </a:solidFill>
                <a:latin typeface="Courier New" panose="02070309020205020404" pitchFamily="49" charset="0"/>
                <a:cs typeface="Courier New" panose="02070309020205020404" pitchFamily="49" charset="0"/>
              </a:rPr>
              <a:t>(</a:t>
            </a:r>
            <a:r>
              <a:rPr lang="en-US" sz="600" dirty="0" err="1">
                <a:solidFill>
                  <a:schemeClr val="tx1"/>
                </a:solidFill>
                <a:latin typeface="Courier New" panose="02070309020205020404" pitchFamily="49" charset="0"/>
                <a:cs typeface="Courier New" panose="02070309020205020404" pitchFamily="49" charset="0"/>
              </a:rPr>
              <a:t>n_splits</a:t>
            </a:r>
            <a:r>
              <a:rPr lang="en-US" sz="600" dirty="0">
                <a:solidFill>
                  <a:schemeClr val="tx1"/>
                </a:solidFill>
                <a:latin typeface="Courier New" panose="02070309020205020404" pitchFamily="49" charset="0"/>
                <a:cs typeface="Courier New" panose="02070309020205020404" pitchFamily="49" charset="0"/>
              </a:rPr>
              <a:t>=10, </a:t>
            </a:r>
            <a:r>
              <a:rPr lang="en-US" sz="600" dirty="0" err="1">
                <a:solidFill>
                  <a:schemeClr val="tx1"/>
                </a:solidFill>
                <a:latin typeface="Courier New" panose="02070309020205020404" pitchFamily="49" charset="0"/>
                <a:cs typeface="Courier New" panose="02070309020205020404" pitchFamily="49" charset="0"/>
              </a:rPr>
              <a:t>n_repeats</a:t>
            </a:r>
            <a:r>
              <a:rPr lang="en-US" sz="600" dirty="0">
                <a:solidFill>
                  <a:schemeClr val="tx1"/>
                </a:solidFill>
                <a:latin typeface="Courier New" panose="02070309020205020404" pitchFamily="49" charset="0"/>
                <a:cs typeface="Courier New" panose="02070309020205020404" pitchFamily="49" charset="0"/>
              </a:rPr>
              <a:t>=3, </a:t>
            </a:r>
            <a:r>
              <a:rPr lang="en-US" sz="600" dirty="0" err="1">
                <a:solidFill>
                  <a:schemeClr val="tx1"/>
                </a:solidFill>
                <a:latin typeface="Courier New" panose="02070309020205020404" pitchFamily="49" charset="0"/>
                <a:cs typeface="Courier New" panose="02070309020205020404" pitchFamily="49" charset="0"/>
              </a:rPr>
              <a:t>random_state</a:t>
            </a:r>
            <a:r>
              <a:rPr lang="en-US" sz="600" dirty="0">
                <a:solidFill>
                  <a:schemeClr val="tx1"/>
                </a:solidFill>
                <a:latin typeface="Courier New" panose="02070309020205020404" pitchFamily="49" charset="0"/>
                <a:cs typeface="Courier New" panose="02070309020205020404" pitchFamily="49" charset="0"/>
              </a:rPr>
              <a:t>=1)</a:t>
            </a:r>
          </a:p>
          <a:p>
            <a:pPr>
              <a:lnSpc>
                <a:spcPct val="100000"/>
              </a:lnSpc>
              <a:spcBef>
                <a:spcPts val="600"/>
              </a:spcBef>
            </a:pPr>
            <a:r>
              <a:rPr lang="en-US" sz="600" dirty="0">
                <a:solidFill>
                  <a:schemeClr val="tx1"/>
                </a:solidFill>
                <a:latin typeface="Courier New" panose="02070309020205020404" pitchFamily="49" charset="0"/>
                <a:cs typeface="Courier New" panose="02070309020205020404" pitchFamily="49" charset="0"/>
              </a:rPr>
              <a:t>  scores = </a:t>
            </a:r>
            <a:r>
              <a:rPr lang="en-US" sz="600" dirty="0" err="1">
                <a:solidFill>
                  <a:schemeClr val="tx1"/>
                </a:solidFill>
                <a:latin typeface="Courier New" panose="02070309020205020404" pitchFamily="49" charset="0"/>
                <a:cs typeface="Courier New" panose="02070309020205020404" pitchFamily="49" charset="0"/>
              </a:rPr>
              <a:t>cross_val_score</a:t>
            </a:r>
            <a:r>
              <a:rPr lang="en-US" sz="600" dirty="0">
                <a:solidFill>
                  <a:schemeClr val="tx1"/>
                </a:solidFill>
                <a:latin typeface="Courier New" panose="02070309020205020404" pitchFamily="49" charset="0"/>
                <a:cs typeface="Courier New" panose="02070309020205020404" pitchFamily="49" charset="0"/>
              </a:rPr>
              <a:t>(model, </a:t>
            </a:r>
            <a:r>
              <a:rPr lang="en-US" sz="600" dirty="0" err="1">
                <a:solidFill>
                  <a:schemeClr val="tx1"/>
                </a:solidFill>
                <a:latin typeface="Courier New" panose="02070309020205020404" pitchFamily="49" charset="0"/>
                <a:cs typeface="Courier New" panose="02070309020205020404" pitchFamily="49" charset="0"/>
              </a:rPr>
              <a:t>X_paper</a:t>
            </a:r>
            <a:r>
              <a:rPr lang="en-US" sz="600" dirty="0">
                <a:solidFill>
                  <a:schemeClr val="tx1"/>
                </a:solidFill>
                <a:latin typeface="Courier New" panose="02070309020205020404" pitchFamily="49" charset="0"/>
                <a:cs typeface="Courier New" panose="02070309020205020404" pitchFamily="49" charset="0"/>
              </a:rPr>
              <a:t>, </a:t>
            </a:r>
            <a:r>
              <a:rPr lang="en-US" sz="600" dirty="0" err="1">
                <a:solidFill>
                  <a:schemeClr val="tx1"/>
                </a:solidFill>
                <a:latin typeface="Courier New" panose="02070309020205020404" pitchFamily="49" charset="0"/>
                <a:cs typeface="Courier New" panose="02070309020205020404" pitchFamily="49" charset="0"/>
              </a:rPr>
              <a:t>Y_paper</a:t>
            </a:r>
            <a:r>
              <a:rPr lang="en-US" sz="600" dirty="0">
                <a:solidFill>
                  <a:schemeClr val="tx1"/>
                </a:solidFill>
                <a:latin typeface="Courier New" panose="02070309020205020404" pitchFamily="49" charset="0"/>
                <a:cs typeface="Courier New" panose="02070309020205020404" pitchFamily="49" charset="0"/>
              </a:rPr>
              <a:t>, scoring='accuracy', cv=cv, </a:t>
            </a:r>
            <a:r>
              <a:rPr lang="en-US" sz="600" dirty="0" err="1">
                <a:solidFill>
                  <a:schemeClr val="tx1"/>
                </a:solidFill>
                <a:latin typeface="Courier New" panose="02070309020205020404" pitchFamily="49" charset="0"/>
                <a:cs typeface="Courier New" panose="02070309020205020404" pitchFamily="49" charset="0"/>
              </a:rPr>
              <a:t>n_jobs</a:t>
            </a:r>
            <a:r>
              <a:rPr lang="en-US" sz="600" dirty="0">
                <a:solidFill>
                  <a:schemeClr val="tx1"/>
                </a:solidFill>
                <a:latin typeface="Courier New" panose="02070309020205020404" pitchFamily="49" charset="0"/>
                <a:cs typeface="Courier New" panose="02070309020205020404" pitchFamily="49" charset="0"/>
              </a:rPr>
              <a:t>=-1)</a:t>
            </a:r>
          </a:p>
          <a:p>
            <a:pPr>
              <a:lnSpc>
                <a:spcPct val="100000"/>
              </a:lnSpc>
              <a:spcBef>
                <a:spcPts val="600"/>
              </a:spcBef>
            </a:pPr>
            <a:r>
              <a:rPr lang="en-US" sz="600" dirty="0">
                <a:solidFill>
                  <a:schemeClr val="tx1"/>
                </a:solidFill>
                <a:latin typeface="Courier New" panose="02070309020205020404" pitchFamily="49" charset="0"/>
                <a:cs typeface="Courier New" panose="02070309020205020404" pitchFamily="49" charset="0"/>
              </a:rPr>
              <a:t>  return scores</a:t>
            </a:r>
          </a:p>
          <a:p>
            <a:pPr>
              <a:lnSpc>
                <a:spcPct val="100000"/>
              </a:lnSpc>
              <a:spcBef>
                <a:spcPts val="600"/>
              </a:spcBef>
            </a:pPr>
            <a:endParaRPr lang="en-US" sz="600" dirty="0">
              <a:solidFill>
                <a:schemeClr val="tx1"/>
              </a:solidFill>
              <a:latin typeface="Courier New" panose="02070309020205020404" pitchFamily="49" charset="0"/>
              <a:cs typeface="Courier New" panose="02070309020205020404" pitchFamily="49" charset="0"/>
            </a:endParaRPr>
          </a:p>
          <a:p>
            <a:pPr>
              <a:lnSpc>
                <a:spcPct val="100000"/>
              </a:lnSpc>
              <a:spcBef>
                <a:spcPts val="600"/>
              </a:spcBef>
            </a:pPr>
            <a:r>
              <a:rPr lang="en-US" sz="600" dirty="0">
                <a:solidFill>
                  <a:schemeClr val="tx1"/>
                </a:solidFill>
                <a:latin typeface="Courier New" panose="02070309020205020404" pitchFamily="49" charset="0"/>
                <a:cs typeface="Courier New" panose="02070309020205020404" pitchFamily="49" charset="0"/>
              </a:rPr>
              <a:t>#get the models to evaluate</a:t>
            </a:r>
          </a:p>
          <a:p>
            <a:pPr>
              <a:lnSpc>
                <a:spcPct val="100000"/>
              </a:lnSpc>
              <a:spcBef>
                <a:spcPts val="600"/>
              </a:spcBef>
            </a:pPr>
            <a:r>
              <a:rPr lang="en-US" sz="600" dirty="0">
                <a:solidFill>
                  <a:schemeClr val="tx1"/>
                </a:solidFill>
                <a:latin typeface="Courier New" panose="02070309020205020404" pitchFamily="49" charset="0"/>
                <a:cs typeface="Courier New" panose="02070309020205020404" pitchFamily="49" charset="0"/>
              </a:rPr>
              <a:t>models = </a:t>
            </a:r>
            <a:r>
              <a:rPr lang="en-US" sz="600" dirty="0" err="1">
                <a:solidFill>
                  <a:schemeClr val="tx1"/>
                </a:solidFill>
                <a:latin typeface="Courier New" panose="02070309020205020404" pitchFamily="49" charset="0"/>
                <a:cs typeface="Courier New" panose="02070309020205020404" pitchFamily="49" charset="0"/>
              </a:rPr>
              <a:t>get_models</a:t>
            </a:r>
            <a:r>
              <a:rPr lang="en-US" sz="600" dirty="0">
                <a:solidFill>
                  <a:schemeClr val="tx1"/>
                </a:solidFill>
                <a:latin typeface="Courier New" panose="02070309020205020404" pitchFamily="49" charset="0"/>
                <a:cs typeface="Courier New" panose="02070309020205020404" pitchFamily="49" charset="0"/>
              </a:rPr>
              <a:t>()</a:t>
            </a:r>
          </a:p>
          <a:p>
            <a:pPr>
              <a:lnSpc>
                <a:spcPct val="100000"/>
              </a:lnSpc>
              <a:spcBef>
                <a:spcPts val="600"/>
              </a:spcBef>
            </a:pPr>
            <a:endParaRPr lang="en-US" sz="600" dirty="0">
              <a:solidFill>
                <a:schemeClr val="tx1"/>
              </a:solidFill>
              <a:latin typeface="Courier New" panose="02070309020205020404" pitchFamily="49" charset="0"/>
              <a:cs typeface="Courier New" panose="02070309020205020404" pitchFamily="49" charset="0"/>
            </a:endParaRPr>
          </a:p>
          <a:p>
            <a:pPr>
              <a:lnSpc>
                <a:spcPct val="100000"/>
              </a:lnSpc>
              <a:spcBef>
                <a:spcPts val="600"/>
              </a:spcBef>
            </a:pPr>
            <a:r>
              <a:rPr lang="en-US" sz="600" dirty="0">
                <a:solidFill>
                  <a:schemeClr val="tx1"/>
                </a:solidFill>
                <a:latin typeface="Courier New" panose="02070309020205020404" pitchFamily="49" charset="0"/>
                <a:cs typeface="Courier New" panose="02070309020205020404" pitchFamily="49" charset="0"/>
              </a:rPr>
              <a:t># evaluate the models and store results</a:t>
            </a:r>
          </a:p>
          <a:p>
            <a:pPr>
              <a:lnSpc>
                <a:spcPct val="100000"/>
              </a:lnSpc>
              <a:spcBef>
                <a:spcPts val="600"/>
              </a:spcBef>
            </a:pPr>
            <a:r>
              <a:rPr lang="en-US" sz="600" dirty="0">
                <a:solidFill>
                  <a:schemeClr val="tx1"/>
                </a:solidFill>
                <a:latin typeface="Courier New" panose="02070309020205020404" pitchFamily="49" charset="0"/>
                <a:cs typeface="Courier New" panose="02070309020205020404" pitchFamily="49" charset="0"/>
              </a:rPr>
              <a:t>results, names = list(), list()</a:t>
            </a:r>
          </a:p>
          <a:p>
            <a:pPr>
              <a:lnSpc>
                <a:spcPct val="100000"/>
              </a:lnSpc>
              <a:spcBef>
                <a:spcPts val="600"/>
              </a:spcBef>
            </a:pPr>
            <a:r>
              <a:rPr lang="en-US" sz="600" dirty="0">
                <a:solidFill>
                  <a:schemeClr val="tx1"/>
                </a:solidFill>
                <a:latin typeface="Courier New" panose="02070309020205020404" pitchFamily="49" charset="0"/>
                <a:cs typeface="Courier New" panose="02070309020205020404" pitchFamily="49" charset="0"/>
              </a:rPr>
              <a:t>for name, model in </a:t>
            </a:r>
            <a:r>
              <a:rPr lang="en-US" sz="600" dirty="0" err="1">
                <a:solidFill>
                  <a:schemeClr val="tx1"/>
                </a:solidFill>
                <a:latin typeface="Courier New" panose="02070309020205020404" pitchFamily="49" charset="0"/>
                <a:cs typeface="Courier New" panose="02070309020205020404" pitchFamily="49" charset="0"/>
              </a:rPr>
              <a:t>models.items</a:t>
            </a:r>
            <a:r>
              <a:rPr lang="en-US" sz="600" dirty="0">
                <a:solidFill>
                  <a:schemeClr val="tx1"/>
                </a:solidFill>
                <a:latin typeface="Courier New" panose="02070309020205020404" pitchFamily="49" charset="0"/>
                <a:cs typeface="Courier New" panose="02070309020205020404" pitchFamily="49" charset="0"/>
              </a:rPr>
              <a:t>():</a:t>
            </a:r>
          </a:p>
          <a:p>
            <a:pPr>
              <a:lnSpc>
                <a:spcPct val="100000"/>
              </a:lnSpc>
              <a:spcBef>
                <a:spcPts val="600"/>
              </a:spcBef>
            </a:pPr>
            <a:r>
              <a:rPr lang="en-US" sz="600" dirty="0">
                <a:solidFill>
                  <a:schemeClr val="tx1"/>
                </a:solidFill>
                <a:latin typeface="Courier New" panose="02070309020205020404" pitchFamily="49" charset="0"/>
                <a:cs typeface="Courier New" panose="02070309020205020404" pitchFamily="49" charset="0"/>
              </a:rPr>
              <a:t>  scores = </a:t>
            </a:r>
            <a:r>
              <a:rPr lang="en-US" sz="600" dirty="0" err="1">
                <a:solidFill>
                  <a:schemeClr val="tx1"/>
                </a:solidFill>
                <a:latin typeface="Courier New" panose="02070309020205020404" pitchFamily="49" charset="0"/>
                <a:cs typeface="Courier New" panose="02070309020205020404" pitchFamily="49" charset="0"/>
              </a:rPr>
              <a:t>evaluate_model</a:t>
            </a:r>
            <a:r>
              <a:rPr lang="en-US" sz="600" dirty="0">
                <a:solidFill>
                  <a:schemeClr val="tx1"/>
                </a:solidFill>
                <a:latin typeface="Courier New" panose="02070309020205020404" pitchFamily="49" charset="0"/>
                <a:cs typeface="Courier New" panose="02070309020205020404" pitchFamily="49" charset="0"/>
              </a:rPr>
              <a:t>(model)</a:t>
            </a:r>
          </a:p>
          <a:p>
            <a:pPr>
              <a:lnSpc>
                <a:spcPct val="100000"/>
              </a:lnSpc>
              <a:spcBef>
                <a:spcPts val="600"/>
              </a:spcBef>
            </a:pPr>
            <a:r>
              <a:rPr lang="en-US" sz="600" dirty="0">
                <a:solidFill>
                  <a:schemeClr val="tx1"/>
                </a:solidFill>
                <a:latin typeface="Courier New" panose="02070309020205020404" pitchFamily="49" charset="0"/>
                <a:cs typeface="Courier New" panose="02070309020205020404" pitchFamily="49" charset="0"/>
              </a:rPr>
              <a:t>  </a:t>
            </a:r>
            <a:r>
              <a:rPr lang="en-US" sz="600" dirty="0" err="1">
                <a:solidFill>
                  <a:schemeClr val="tx1"/>
                </a:solidFill>
                <a:latin typeface="Courier New" panose="02070309020205020404" pitchFamily="49" charset="0"/>
                <a:cs typeface="Courier New" panose="02070309020205020404" pitchFamily="49" charset="0"/>
              </a:rPr>
              <a:t>results.append</a:t>
            </a:r>
            <a:r>
              <a:rPr lang="en-US" sz="600" dirty="0">
                <a:solidFill>
                  <a:schemeClr val="tx1"/>
                </a:solidFill>
                <a:latin typeface="Courier New" panose="02070309020205020404" pitchFamily="49" charset="0"/>
                <a:cs typeface="Courier New" panose="02070309020205020404" pitchFamily="49" charset="0"/>
              </a:rPr>
              <a:t>(scores)</a:t>
            </a:r>
          </a:p>
          <a:p>
            <a:pPr>
              <a:lnSpc>
                <a:spcPct val="100000"/>
              </a:lnSpc>
              <a:spcBef>
                <a:spcPts val="600"/>
              </a:spcBef>
            </a:pPr>
            <a:r>
              <a:rPr lang="en-US" sz="600" dirty="0">
                <a:solidFill>
                  <a:schemeClr val="tx1"/>
                </a:solidFill>
                <a:latin typeface="Courier New" panose="02070309020205020404" pitchFamily="49" charset="0"/>
                <a:cs typeface="Courier New" panose="02070309020205020404" pitchFamily="49" charset="0"/>
              </a:rPr>
              <a:t>  </a:t>
            </a:r>
            <a:r>
              <a:rPr lang="en-US" sz="600" dirty="0" err="1">
                <a:solidFill>
                  <a:schemeClr val="tx1"/>
                </a:solidFill>
                <a:latin typeface="Courier New" panose="02070309020205020404" pitchFamily="49" charset="0"/>
                <a:cs typeface="Courier New" panose="02070309020205020404" pitchFamily="49" charset="0"/>
              </a:rPr>
              <a:t>names.append</a:t>
            </a:r>
            <a:r>
              <a:rPr lang="en-US" sz="600" dirty="0">
                <a:solidFill>
                  <a:schemeClr val="tx1"/>
                </a:solidFill>
                <a:latin typeface="Courier New" panose="02070309020205020404" pitchFamily="49" charset="0"/>
                <a:cs typeface="Courier New" panose="02070309020205020404" pitchFamily="49" charset="0"/>
              </a:rPr>
              <a:t>(name)</a:t>
            </a:r>
          </a:p>
          <a:p>
            <a:pPr>
              <a:lnSpc>
                <a:spcPct val="100000"/>
              </a:lnSpc>
              <a:spcBef>
                <a:spcPts val="600"/>
              </a:spcBef>
            </a:pPr>
            <a:r>
              <a:rPr lang="en-US" sz="600" dirty="0">
                <a:solidFill>
                  <a:schemeClr val="tx1"/>
                </a:solidFill>
                <a:latin typeface="Courier New" panose="02070309020205020404" pitchFamily="49" charset="0"/>
                <a:cs typeface="Courier New" panose="02070309020205020404" pitchFamily="49" charset="0"/>
              </a:rPr>
              <a:t>  print('# of Trees: %s %.2f%%)' % (name, mean(scores)*100))</a:t>
            </a:r>
          </a:p>
          <a:p>
            <a:pPr>
              <a:lnSpc>
                <a:spcPct val="100000"/>
              </a:lnSpc>
              <a:spcBef>
                <a:spcPts val="600"/>
              </a:spcBef>
            </a:pPr>
            <a:endParaRPr lang="en-US" sz="600" dirty="0">
              <a:solidFill>
                <a:schemeClr val="tx1"/>
              </a:solidFill>
              <a:latin typeface="Courier New" panose="02070309020205020404" pitchFamily="49" charset="0"/>
              <a:cs typeface="Courier New" panose="02070309020205020404" pitchFamily="49" charset="0"/>
            </a:endParaRPr>
          </a:p>
          <a:p>
            <a:pPr>
              <a:lnSpc>
                <a:spcPct val="100000"/>
              </a:lnSpc>
              <a:spcBef>
                <a:spcPts val="600"/>
              </a:spcBef>
            </a:pPr>
            <a:r>
              <a:rPr lang="en-US" sz="600" dirty="0">
                <a:solidFill>
                  <a:schemeClr val="tx1"/>
                </a:solidFill>
                <a:latin typeface="Courier New" panose="02070309020205020404" pitchFamily="49" charset="0"/>
                <a:cs typeface="Courier New" panose="02070309020205020404" pitchFamily="49" charset="0"/>
              </a:rPr>
              <a:t>#plot model performance for comparison</a:t>
            </a:r>
          </a:p>
          <a:p>
            <a:pPr>
              <a:lnSpc>
                <a:spcPct val="100000"/>
              </a:lnSpc>
              <a:spcBef>
                <a:spcPts val="600"/>
              </a:spcBef>
            </a:pPr>
            <a:r>
              <a:rPr lang="en-US" sz="600" dirty="0" err="1">
                <a:solidFill>
                  <a:schemeClr val="tx1"/>
                </a:solidFill>
                <a:latin typeface="Courier New" panose="02070309020205020404" pitchFamily="49" charset="0"/>
                <a:cs typeface="Courier New" panose="02070309020205020404" pitchFamily="49" charset="0"/>
              </a:rPr>
              <a:t>pyplot.boxplot</a:t>
            </a:r>
            <a:r>
              <a:rPr lang="en-US" sz="600" dirty="0">
                <a:solidFill>
                  <a:schemeClr val="tx1"/>
                </a:solidFill>
                <a:latin typeface="Courier New" panose="02070309020205020404" pitchFamily="49" charset="0"/>
                <a:cs typeface="Courier New" panose="02070309020205020404" pitchFamily="49" charset="0"/>
              </a:rPr>
              <a:t>(results, labels=names, </a:t>
            </a:r>
            <a:r>
              <a:rPr lang="en-US" sz="600" dirty="0" err="1">
                <a:solidFill>
                  <a:schemeClr val="tx1"/>
                </a:solidFill>
                <a:latin typeface="Courier New" panose="02070309020205020404" pitchFamily="49" charset="0"/>
                <a:cs typeface="Courier New" panose="02070309020205020404" pitchFamily="49" charset="0"/>
              </a:rPr>
              <a:t>showmeans</a:t>
            </a:r>
            <a:r>
              <a:rPr lang="en-US" sz="600" dirty="0">
                <a:solidFill>
                  <a:schemeClr val="tx1"/>
                </a:solidFill>
                <a:latin typeface="Courier New" panose="02070309020205020404" pitchFamily="49" charset="0"/>
                <a:cs typeface="Courier New" panose="02070309020205020404" pitchFamily="49" charset="0"/>
              </a:rPr>
              <a:t>=True)</a:t>
            </a:r>
          </a:p>
          <a:p>
            <a:pPr>
              <a:lnSpc>
                <a:spcPct val="100000"/>
              </a:lnSpc>
              <a:spcBef>
                <a:spcPts val="600"/>
              </a:spcBef>
            </a:pPr>
            <a:r>
              <a:rPr lang="en-US" sz="600" dirty="0" err="1">
                <a:solidFill>
                  <a:schemeClr val="tx1"/>
                </a:solidFill>
                <a:latin typeface="Courier New" panose="02070309020205020404" pitchFamily="49" charset="0"/>
                <a:cs typeface="Courier New" panose="02070309020205020404" pitchFamily="49" charset="0"/>
              </a:rPr>
              <a:t>pyplot.show</a:t>
            </a:r>
            <a:r>
              <a:rPr lang="en-US" sz="600" dirty="0">
                <a:solidFill>
                  <a:schemeClr val="tx1"/>
                </a:solidFill>
                <a:latin typeface="Courier New" panose="02070309020205020404" pitchFamily="49" charset="0"/>
                <a:cs typeface="Courier New" panose="02070309020205020404" pitchFamily="49" charset="0"/>
              </a:rPr>
              <a:t>()</a:t>
            </a:r>
          </a:p>
        </p:txBody>
      </p:sp>
      <p:graphicFrame>
        <p:nvGraphicFramePr>
          <p:cNvPr id="6" name="Table 5">
            <a:extLst>
              <a:ext uri="{FF2B5EF4-FFF2-40B4-BE49-F238E27FC236}">
                <a16:creationId xmlns:a16="http://schemas.microsoft.com/office/drawing/2014/main" id="{6B227C93-BEF6-E9F8-6DF6-46600B73113B}"/>
              </a:ext>
            </a:extLst>
          </p:cNvPr>
          <p:cNvGraphicFramePr>
            <a:graphicFrameLocks noGrp="1"/>
          </p:cNvGraphicFramePr>
          <p:nvPr>
            <p:extLst>
              <p:ext uri="{D42A27DB-BD31-4B8C-83A1-F6EECF244321}">
                <p14:modId xmlns:p14="http://schemas.microsoft.com/office/powerpoint/2010/main" val="1699820631"/>
              </p:ext>
            </p:extLst>
          </p:nvPr>
        </p:nvGraphicFramePr>
        <p:xfrm>
          <a:off x="5000445" y="1446804"/>
          <a:ext cx="2377440" cy="1645920"/>
        </p:xfrm>
        <a:graphic>
          <a:graphicData uri="http://schemas.openxmlformats.org/drawingml/2006/table">
            <a:tbl>
              <a:tblPr firstRow="1" bandRow="1">
                <a:tableStyleId>{5C22544A-7EE6-4342-B048-85BDC9FD1C3A}</a:tableStyleId>
              </a:tblPr>
              <a:tblGrid>
                <a:gridCol w="1188720">
                  <a:extLst>
                    <a:ext uri="{9D8B030D-6E8A-4147-A177-3AD203B41FA5}">
                      <a16:colId xmlns:a16="http://schemas.microsoft.com/office/drawing/2014/main" val="3745000717"/>
                    </a:ext>
                  </a:extLst>
                </a:gridCol>
                <a:gridCol w="1188720">
                  <a:extLst>
                    <a:ext uri="{9D8B030D-6E8A-4147-A177-3AD203B41FA5}">
                      <a16:colId xmlns:a16="http://schemas.microsoft.com/office/drawing/2014/main" val="4105155818"/>
                    </a:ext>
                  </a:extLst>
                </a:gridCol>
              </a:tblGrid>
              <a:tr h="274320">
                <a:tc>
                  <a:txBody>
                    <a:bodyPr/>
                    <a:lstStyle/>
                    <a:p>
                      <a:pPr algn="ctr" fontAlgn="b"/>
                      <a:r>
                        <a:rPr lang="en-US" sz="1000" b="0" i="0" u="none" strike="noStrike" dirty="0">
                          <a:solidFill>
                            <a:schemeClr val="bg1"/>
                          </a:solidFill>
                          <a:effectLst/>
                          <a:latin typeface="Courier New" panose="02070309020205020404" pitchFamily="49" charset="0"/>
                          <a:cs typeface="Courier New" panose="02070309020205020404" pitchFamily="49" charset="0"/>
                        </a:rPr>
                        <a:t># of Trees</a:t>
                      </a:r>
                    </a:p>
                  </a:txBody>
                  <a:tcPr marL="9525" marR="9525" marT="9525" marB="0" anchor="ctr"/>
                </a:tc>
                <a:tc>
                  <a:txBody>
                    <a:bodyPr/>
                    <a:lstStyle/>
                    <a:p>
                      <a:pPr algn="ctr" fontAlgn="b"/>
                      <a:r>
                        <a:rPr lang="en-US" sz="1000" b="0" i="0" u="none" strike="noStrike" dirty="0">
                          <a:solidFill>
                            <a:schemeClr val="bg1"/>
                          </a:solidFill>
                          <a:effectLst/>
                          <a:latin typeface="Courier New" panose="02070309020205020404" pitchFamily="49" charset="0"/>
                          <a:cs typeface="Courier New" panose="02070309020205020404" pitchFamily="49" charset="0"/>
                        </a:rPr>
                        <a:t>Accuracy</a:t>
                      </a:r>
                    </a:p>
                  </a:txBody>
                  <a:tcPr marL="9525" marR="9525" marT="9525" marB="0" anchor="ctr"/>
                </a:tc>
                <a:extLst>
                  <a:ext uri="{0D108BD9-81ED-4DB2-BD59-A6C34878D82A}">
                    <a16:rowId xmlns:a16="http://schemas.microsoft.com/office/drawing/2014/main" val="3802292653"/>
                  </a:ext>
                </a:extLst>
              </a:tr>
              <a:tr h="274320">
                <a:tc>
                  <a:txBody>
                    <a:bodyPr/>
                    <a:lstStyle/>
                    <a:p>
                      <a:pPr algn="ctr"/>
                      <a:r>
                        <a:rPr lang="en-US" sz="1000" dirty="0">
                          <a:latin typeface="Courier New" panose="02070309020205020404" pitchFamily="49" charset="0"/>
                          <a:cs typeface="Courier New" panose="02070309020205020404" pitchFamily="49" charset="0"/>
                        </a:rPr>
                        <a:t>10</a:t>
                      </a:r>
                    </a:p>
                  </a:txBody>
                  <a:tcPr anchor="ctr"/>
                </a:tc>
                <a:tc>
                  <a:txBody>
                    <a:bodyPr/>
                    <a:lstStyle/>
                    <a:p>
                      <a:pPr algn="ctr" fontAlgn="b"/>
                      <a:r>
                        <a:rPr lang="en-US" sz="1000" b="0" i="0" u="none" strike="noStrike" dirty="0">
                          <a:solidFill>
                            <a:srgbClr val="000000"/>
                          </a:solidFill>
                          <a:effectLst/>
                          <a:latin typeface="Courier New" panose="02070309020205020404" pitchFamily="49" charset="0"/>
                          <a:cs typeface="Courier New" panose="02070309020205020404" pitchFamily="49" charset="0"/>
                        </a:rPr>
                        <a:t>83.68%</a:t>
                      </a:r>
                    </a:p>
                  </a:txBody>
                  <a:tcPr marL="9525" marR="9525" marT="9525" marB="0" anchor="ctr"/>
                </a:tc>
                <a:extLst>
                  <a:ext uri="{0D108BD9-81ED-4DB2-BD59-A6C34878D82A}">
                    <a16:rowId xmlns:a16="http://schemas.microsoft.com/office/drawing/2014/main" val="139940756"/>
                  </a:ext>
                </a:extLst>
              </a:tr>
              <a:tr h="274320">
                <a:tc>
                  <a:txBody>
                    <a:bodyPr/>
                    <a:lstStyle/>
                    <a:p>
                      <a:pPr algn="ctr"/>
                      <a:r>
                        <a:rPr lang="en-US" sz="1000" dirty="0">
                          <a:latin typeface="Courier New" panose="02070309020205020404" pitchFamily="49" charset="0"/>
                          <a:cs typeface="Courier New" panose="02070309020205020404" pitchFamily="49" charset="0"/>
                        </a:rPr>
                        <a:t>100</a:t>
                      </a:r>
                    </a:p>
                  </a:txBody>
                  <a:tcPr anchor="ctr"/>
                </a:tc>
                <a:tc>
                  <a:txBody>
                    <a:bodyPr/>
                    <a:lstStyle/>
                    <a:p>
                      <a:pPr algn="ctr" fontAlgn="b"/>
                      <a:r>
                        <a:rPr lang="en-US" sz="1000" b="0" i="0" u="none" strike="noStrike" dirty="0">
                          <a:solidFill>
                            <a:srgbClr val="000000"/>
                          </a:solidFill>
                          <a:effectLst/>
                          <a:latin typeface="Courier New" panose="02070309020205020404" pitchFamily="49" charset="0"/>
                          <a:cs typeface="Courier New" panose="02070309020205020404" pitchFamily="49" charset="0"/>
                        </a:rPr>
                        <a:t>83.67%</a:t>
                      </a:r>
                    </a:p>
                  </a:txBody>
                  <a:tcPr marL="9525" marR="9525" marT="9525" marB="0" anchor="ctr"/>
                </a:tc>
                <a:extLst>
                  <a:ext uri="{0D108BD9-81ED-4DB2-BD59-A6C34878D82A}">
                    <a16:rowId xmlns:a16="http://schemas.microsoft.com/office/drawing/2014/main" val="3805267827"/>
                  </a:ext>
                </a:extLst>
              </a:tr>
              <a:tr h="274320">
                <a:tc>
                  <a:txBody>
                    <a:bodyPr/>
                    <a:lstStyle/>
                    <a:p>
                      <a:pPr algn="ctr"/>
                      <a:r>
                        <a:rPr lang="en-US" sz="1000" dirty="0">
                          <a:latin typeface="Courier New" panose="02070309020205020404" pitchFamily="49" charset="0"/>
                          <a:cs typeface="Courier New" panose="02070309020205020404" pitchFamily="49" charset="0"/>
                        </a:rPr>
                        <a:t>500</a:t>
                      </a:r>
                    </a:p>
                  </a:txBody>
                  <a:tcPr anchor="ctr"/>
                </a:tc>
                <a:tc>
                  <a:txBody>
                    <a:bodyPr/>
                    <a:lstStyle/>
                    <a:p>
                      <a:pPr algn="ctr" fontAlgn="b"/>
                      <a:r>
                        <a:rPr lang="en-US" sz="1000" b="0" i="0" u="none" strike="noStrike" dirty="0">
                          <a:solidFill>
                            <a:srgbClr val="000000"/>
                          </a:solidFill>
                          <a:effectLst/>
                          <a:latin typeface="Courier New" panose="02070309020205020404" pitchFamily="49" charset="0"/>
                          <a:cs typeface="Courier New" panose="02070309020205020404" pitchFamily="49" charset="0"/>
                        </a:rPr>
                        <a:t>83.14%</a:t>
                      </a:r>
                    </a:p>
                  </a:txBody>
                  <a:tcPr marL="9525" marR="9525" marT="9525" marB="0" anchor="ctr"/>
                </a:tc>
                <a:extLst>
                  <a:ext uri="{0D108BD9-81ED-4DB2-BD59-A6C34878D82A}">
                    <a16:rowId xmlns:a16="http://schemas.microsoft.com/office/drawing/2014/main" val="2236396628"/>
                  </a:ext>
                </a:extLst>
              </a:tr>
              <a:tr h="274320">
                <a:tc>
                  <a:txBody>
                    <a:bodyPr/>
                    <a:lstStyle/>
                    <a:p>
                      <a:pPr algn="ctr"/>
                      <a:r>
                        <a:rPr lang="en-US" sz="1000" dirty="0">
                          <a:latin typeface="Courier New" panose="02070309020205020404" pitchFamily="49" charset="0"/>
                          <a:cs typeface="Courier New" panose="02070309020205020404" pitchFamily="49" charset="0"/>
                        </a:rPr>
                        <a:t>1000</a:t>
                      </a:r>
                    </a:p>
                  </a:txBody>
                  <a:tcPr anchor="ctr"/>
                </a:tc>
                <a:tc>
                  <a:txBody>
                    <a:bodyPr/>
                    <a:lstStyle/>
                    <a:p>
                      <a:pPr algn="ctr" fontAlgn="b"/>
                      <a:r>
                        <a:rPr lang="en-US" sz="1000" b="0" i="0" u="none" strike="noStrike" dirty="0">
                          <a:solidFill>
                            <a:srgbClr val="000000"/>
                          </a:solidFill>
                          <a:effectLst/>
                          <a:latin typeface="Courier New" panose="02070309020205020404" pitchFamily="49" charset="0"/>
                          <a:cs typeface="Courier New" panose="02070309020205020404" pitchFamily="49" charset="0"/>
                        </a:rPr>
                        <a:t>83.21%</a:t>
                      </a:r>
                    </a:p>
                  </a:txBody>
                  <a:tcPr marL="9525" marR="9525" marT="9525" marB="0" anchor="ctr"/>
                </a:tc>
                <a:extLst>
                  <a:ext uri="{0D108BD9-81ED-4DB2-BD59-A6C34878D82A}">
                    <a16:rowId xmlns:a16="http://schemas.microsoft.com/office/drawing/2014/main" val="1073083463"/>
                  </a:ext>
                </a:extLst>
              </a:tr>
              <a:tr h="274320">
                <a:tc>
                  <a:txBody>
                    <a:bodyPr/>
                    <a:lstStyle/>
                    <a:p>
                      <a:pPr algn="ctr"/>
                      <a:r>
                        <a:rPr lang="en-US" sz="1000" dirty="0">
                          <a:latin typeface="Courier New" panose="02070309020205020404" pitchFamily="49" charset="0"/>
                          <a:cs typeface="Courier New" panose="02070309020205020404" pitchFamily="49" charset="0"/>
                        </a:rPr>
                        <a:t>5000</a:t>
                      </a:r>
                    </a:p>
                  </a:txBody>
                  <a:tcPr anchor="ctr"/>
                </a:tc>
                <a:tc>
                  <a:txBody>
                    <a:bodyPr/>
                    <a:lstStyle/>
                    <a:p>
                      <a:pPr algn="ctr" fontAlgn="b"/>
                      <a:r>
                        <a:rPr lang="en-US" sz="1000" b="0" i="0" u="none" strike="noStrike" dirty="0">
                          <a:solidFill>
                            <a:srgbClr val="000000"/>
                          </a:solidFill>
                          <a:effectLst/>
                          <a:latin typeface="Courier New" panose="02070309020205020404" pitchFamily="49" charset="0"/>
                          <a:cs typeface="Courier New" panose="02070309020205020404" pitchFamily="49" charset="0"/>
                        </a:rPr>
                        <a:t>83.16%</a:t>
                      </a:r>
                    </a:p>
                  </a:txBody>
                  <a:tcPr marL="9525" marR="9525" marT="9525" marB="0" anchor="ctr"/>
                </a:tc>
                <a:extLst>
                  <a:ext uri="{0D108BD9-81ED-4DB2-BD59-A6C34878D82A}">
                    <a16:rowId xmlns:a16="http://schemas.microsoft.com/office/drawing/2014/main" val="2850038773"/>
                  </a:ext>
                </a:extLst>
              </a:tr>
            </a:tbl>
          </a:graphicData>
        </a:graphic>
      </p:graphicFrame>
      <p:sp>
        <p:nvSpPr>
          <p:cNvPr id="7" name="Content Placeholder 2">
            <a:extLst>
              <a:ext uri="{FF2B5EF4-FFF2-40B4-BE49-F238E27FC236}">
                <a16:creationId xmlns:a16="http://schemas.microsoft.com/office/drawing/2014/main" id="{8C7C6EFF-BC81-6FA5-5103-857044A46C01}"/>
              </a:ext>
            </a:extLst>
          </p:cNvPr>
          <p:cNvSpPr txBox="1">
            <a:spLocks/>
          </p:cNvSpPr>
          <p:nvPr/>
        </p:nvSpPr>
        <p:spPr>
          <a:xfrm>
            <a:off x="7464727" y="1446804"/>
            <a:ext cx="3698573" cy="1645920"/>
          </a:xfrm>
          <a:prstGeom prst="rect">
            <a:avLst/>
          </a:prstGeom>
          <a:ln>
            <a:solidFill>
              <a:schemeClr val="tx1"/>
            </a:solidFill>
          </a:ln>
        </p:spPr>
        <p:txBody>
          <a:bodyPr vert="horz" lIns="91440" tIns="45720" rIns="91440" bIns="45720" rtlCol="0">
            <a:noAutofit/>
          </a:bodyPr>
          <a:lstStyle>
            <a:lvl1pPr marL="0" indent="0" algn="l" defTabSz="914400" rtl="0" eaLnBrk="1" latinLnBrk="0" hangingPunct="1">
              <a:lnSpc>
                <a:spcPct val="110000"/>
              </a:lnSpc>
              <a:spcBef>
                <a:spcPts val="1000"/>
              </a:spcBef>
              <a:buFontTx/>
              <a:buNone/>
              <a:defRPr sz="2000" kern="1200">
                <a:solidFill>
                  <a:schemeClr val="tx2"/>
                </a:solidFill>
                <a:latin typeface="+mn-lt"/>
                <a:ea typeface="+mn-ea"/>
                <a:cs typeface="+mn-cs"/>
              </a:defRPr>
            </a:lvl1pPr>
            <a:lvl2pPr marL="274320" indent="-228600" algn="l" defTabSz="914400" rtl="0" eaLnBrk="1" latinLnBrk="0" hangingPunct="1">
              <a:lnSpc>
                <a:spcPct val="110000"/>
              </a:lnSpc>
              <a:spcBef>
                <a:spcPts val="500"/>
              </a:spcBef>
              <a:buSzPct val="85000"/>
              <a:buFont typeface="Arial" panose="020B0604020202020204" pitchFamily="34" charset="0"/>
              <a:buChar char="•"/>
              <a:defRPr sz="1800" kern="1200">
                <a:solidFill>
                  <a:schemeClr val="tx2"/>
                </a:solidFill>
                <a:latin typeface="+mn-lt"/>
                <a:ea typeface="+mn-ea"/>
                <a:cs typeface="+mn-cs"/>
              </a:defRPr>
            </a:lvl2pPr>
            <a:lvl3pPr marL="274320" indent="0" algn="l" defTabSz="914400" rtl="0" eaLnBrk="1" latinLnBrk="0" hangingPunct="1">
              <a:lnSpc>
                <a:spcPct val="110000"/>
              </a:lnSpc>
              <a:spcBef>
                <a:spcPts val="500"/>
              </a:spcBef>
              <a:buFontTx/>
              <a:buNone/>
              <a:defRPr sz="1600" kern="1200">
                <a:solidFill>
                  <a:schemeClr val="tx2"/>
                </a:solidFill>
                <a:latin typeface="+mn-lt"/>
                <a:ea typeface="+mn-ea"/>
                <a:cs typeface="+mn-cs"/>
              </a:defRPr>
            </a:lvl3pPr>
            <a:lvl4pPr marL="548640" indent="-228600" algn="l" defTabSz="914400" rtl="0" eaLnBrk="1" latinLnBrk="0" hangingPunct="1">
              <a:lnSpc>
                <a:spcPct val="110000"/>
              </a:lnSpc>
              <a:spcBef>
                <a:spcPts val="500"/>
              </a:spcBef>
              <a:buFont typeface="Arial" panose="020B0604020202020204" pitchFamily="34" charset="0"/>
              <a:buChar char="•"/>
              <a:defRPr sz="1400" kern="1200">
                <a:solidFill>
                  <a:schemeClr val="tx2"/>
                </a:solidFill>
                <a:latin typeface="+mn-lt"/>
                <a:ea typeface="+mn-ea"/>
                <a:cs typeface="+mn-cs"/>
              </a:defRPr>
            </a:lvl4pPr>
            <a:lvl5pPr marL="548640" indent="0" algn="l" defTabSz="914400" rtl="0" eaLnBrk="1" latinLnBrk="0" hangingPunct="1">
              <a:lnSpc>
                <a:spcPct val="110000"/>
              </a:lnSpc>
              <a:spcBef>
                <a:spcPts val="500"/>
              </a:spcBef>
              <a:buFontTx/>
              <a:buNone/>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200" dirty="0">
                <a:solidFill>
                  <a:schemeClr val="tx1"/>
                </a:solidFill>
                <a:latin typeface="Courier New" panose="02070309020205020404" pitchFamily="49" charset="0"/>
              </a:rPr>
              <a:t>We do not see any improvement in increasing the number of trees over the default of 100 trees and in fact see an ever so slight increase in efficacy in less trees. However, given the shape of the box-and-whisker plot, we will maintain the default of 100 going forward.</a:t>
            </a:r>
          </a:p>
        </p:txBody>
      </p:sp>
      <p:pic>
        <p:nvPicPr>
          <p:cNvPr id="4100" name="Picture 4">
            <a:extLst>
              <a:ext uri="{FF2B5EF4-FFF2-40B4-BE49-F238E27FC236}">
                <a16:creationId xmlns:a16="http://schemas.microsoft.com/office/drawing/2014/main" id="{C72ED567-0B8B-A65C-A0BF-8E19E822FC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0445" y="3193807"/>
            <a:ext cx="3919603" cy="29115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87230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F501A-DF9F-C840-45C8-6DE2B6B911CB}"/>
              </a:ext>
            </a:extLst>
          </p:cNvPr>
          <p:cNvSpPr>
            <a:spLocks noGrp="1"/>
          </p:cNvSpPr>
          <p:nvPr>
            <p:ph type="title"/>
          </p:nvPr>
        </p:nvSpPr>
        <p:spPr>
          <a:xfrm>
            <a:off x="373092" y="327803"/>
            <a:ext cx="10134600" cy="537272"/>
          </a:xfrm>
        </p:spPr>
        <p:txBody>
          <a:bodyPr>
            <a:normAutofit fontScale="90000"/>
          </a:bodyPr>
          <a:lstStyle/>
          <a:p>
            <a:r>
              <a:rPr lang="en-US" dirty="0"/>
              <a:t>Sepsis 30-day mortality prediction using </a:t>
            </a:r>
            <a:r>
              <a:rPr lang="en-US" dirty="0" err="1"/>
              <a:t>LightGBM</a:t>
            </a:r>
            <a:endParaRPr lang="en-US" dirty="0"/>
          </a:p>
        </p:txBody>
      </p:sp>
      <p:sp>
        <p:nvSpPr>
          <p:cNvPr id="3" name="Content Placeholder 2">
            <a:extLst>
              <a:ext uri="{FF2B5EF4-FFF2-40B4-BE49-F238E27FC236}">
                <a16:creationId xmlns:a16="http://schemas.microsoft.com/office/drawing/2014/main" id="{39134D03-F431-7223-EBD0-BB6999C87ADB}"/>
              </a:ext>
            </a:extLst>
          </p:cNvPr>
          <p:cNvSpPr>
            <a:spLocks noGrp="1"/>
          </p:cNvSpPr>
          <p:nvPr>
            <p:ph idx="1"/>
          </p:nvPr>
        </p:nvSpPr>
        <p:spPr>
          <a:xfrm>
            <a:off x="373092" y="966158"/>
            <a:ext cx="10790208" cy="379563"/>
          </a:xfrm>
          <a:ln>
            <a:solidFill>
              <a:schemeClr val="tx1"/>
            </a:solidFill>
          </a:ln>
        </p:spPr>
        <p:txBody>
          <a:bodyPr>
            <a:noAutofit/>
          </a:bodyPr>
          <a:lstStyle/>
          <a:p>
            <a:r>
              <a:rPr lang="en-US" sz="1200" dirty="0">
                <a:solidFill>
                  <a:schemeClr val="tx1"/>
                </a:solidFill>
                <a:latin typeface="Courier New" panose="02070309020205020404" pitchFamily="49" charset="0"/>
              </a:rPr>
              <a:t>Tuning the </a:t>
            </a:r>
            <a:r>
              <a:rPr lang="en-US" sz="1200" dirty="0" err="1">
                <a:solidFill>
                  <a:schemeClr val="tx1"/>
                </a:solidFill>
                <a:latin typeface="Courier New" panose="02070309020205020404" pitchFamily="49" charset="0"/>
              </a:rPr>
              <a:t>LightGBM</a:t>
            </a:r>
            <a:r>
              <a:rPr lang="en-US" sz="1200" dirty="0">
                <a:solidFill>
                  <a:schemeClr val="tx1"/>
                </a:solidFill>
                <a:latin typeface="Courier New" panose="02070309020205020404" pitchFamily="49" charset="0"/>
              </a:rPr>
              <a:t> model: Adjusting the tree depth</a:t>
            </a:r>
          </a:p>
        </p:txBody>
      </p:sp>
      <p:sp>
        <p:nvSpPr>
          <p:cNvPr id="4" name="Content Placeholder 2">
            <a:extLst>
              <a:ext uri="{FF2B5EF4-FFF2-40B4-BE49-F238E27FC236}">
                <a16:creationId xmlns:a16="http://schemas.microsoft.com/office/drawing/2014/main" id="{BDADE347-C41D-B43D-C967-FDFF8FB933ED}"/>
              </a:ext>
            </a:extLst>
          </p:cNvPr>
          <p:cNvSpPr txBox="1">
            <a:spLocks/>
          </p:cNvSpPr>
          <p:nvPr/>
        </p:nvSpPr>
        <p:spPr>
          <a:xfrm>
            <a:off x="373092" y="1446805"/>
            <a:ext cx="4354183" cy="5083392"/>
          </a:xfrm>
          <a:prstGeom prst="rect">
            <a:avLst/>
          </a:prstGeom>
          <a:ln>
            <a:solidFill>
              <a:schemeClr val="tx1"/>
            </a:solidFill>
          </a:ln>
        </p:spPr>
        <p:txBody>
          <a:bodyPr vert="horz" lIns="91440" tIns="45720" rIns="91440" bIns="45720" rtlCol="0">
            <a:noAutofit/>
          </a:bodyPr>
          <a:lstStyle>
            <a:lvl1pPr marL="0" indent="0" algn="l" defTabSz="914400" rtl="0" eaLnBrk="1" latinLnBrk="0" hangingPunct="1">
              <a:lnSpc>
                <a:spcPct val="110000"/>
              </a:lnSpc>
              <a:spcBef>
                <a:spcPts val="1000"/>
              </a:spcBef>
              <a:buFontTx/>
              <a:buNone/>
              <a:defRPr sz="2000" kern="1200">
                <a:solidFill>
                  <a:schemeClr val="tx2"/>
                </a:solidFill>
                <a:latin typeface="+mn-lt"/>
                <a:ea typeface="+mn-ea"/>
                <a:cs typeface="+mn-cs"/>
              </a:defRPr>
            </a:lvl1pPr>
            <a:lvl2pPr marL="274320" indent="-228600" algn="l" defTabSz="914400" rtl="0" eaLnBrk="1" latinLnBrk="0" hangingPunct="1">
              <a:lnSpc>
                <a:spcPct val="110000"/>
              </a:lnSpc>
              <a:spcBef>
                <a:spcPts val="500"/>
              </a:spcBef>
              <a:buSzPct val="85000"/>
              <a:buFont typeface="Arial" panose="020B0604020202020204" pitchFamily="34" charset="0"/>
              <a:buChar char="•"/>
              <a:defRPr sz="1800" kern="1200">
                <a:solidFill>
                  <a:schemeClr val="tx2"/>
                </a:solidFill>
                <a:latin typeface="+mn-lt"/>
                <a:ea typeface="+mn-ea"/>
                <a:cs typeface="+mn-cs"/>
              </a:defRPr>
            </a:lvl2pPr>
            <a:lvl3pPr marL="274320" indent="0" algn="l" defTabSz="914400" rtl="0" eaLnBrk="1" latinLnBrk="0" hangingPunct="1">
              <a:lnSpc>
                <a:spcPct val="110000"/>
              </a:lnSpc>
              <a:spcBef>
                <a:spcPts val="500"/>
              </a:spcBef>
              <a:buFontTx/>
              <a:buNone/>
              <a:defRPr sz="1600" kern="1200">
                <a:solidFill>
                  <a:schemeClr val="tx2"/>
                </a:solidFill>
                <a:latin typeface="+mn-lt"/>
                <a:ea typeface="+mn-ea"/>
                <a:cs typeface="+mn-cs"/>
              </a:defRPr>
            </a:lvl3pPr>
            <a:lvl4pPr marL="548640" indent="-228600" algn="l" defTabSz="914400" rtl="0" eaLnBrk="1" latinLnBrk="0" hangingPunct="1">
              <a:lnSpc>
                <a:spcPct val="110000"/>
              </a:lnSpc>
              <a:spcBef>
                <a:spcPts val="500"/>
              </a:spcBef>
              <a:buFont typeface="Arial" panose="020B0604020202020204" pitchFamily="34" charset="0"/>
              <a:buChar char="•"/>
              <a:defRPr sz="1400" kern="1200">
                <a:solidFill>
                  <a:schemeClr val="tx2"/>
                </a:solidFill>
                <a:latin typeface="+mn-lt"/>
                <a:ea typeface="+mn-ea"/>
                <a:cs typeface="+mn-cs"/>
              </a:defRPr>
            </a:lvl4pPr>
            <a:lvl5pPr marL="548640" indent="0" algn="l" defTabSz="914400" rtl="0" eaLnBrk="1" latinLnBrk="0" hangingPunct="1">
              <a:lnSpc>
                <a:spcPct val="110000"/>
              </a:lnSpc>
              <a:spcBef>
                <a:spcPts val="500"/>
              </a:spcBef>
              <a:buFontTx/>
              <a:buNone/>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600"/>
              </a:spcBef>
            </a:pPr>
            <a:r>
              <a:rPr lang="en-US" sz="600" dirty="0">
                <a:solidFill>
                  <a:schemeClr val="tx1"/>
                </a:solidFill>
                <a:latin typeface="Courier New" panose="02070309020205020404" pitchFamily="49" charset="0"/>
                <a:cs typeface="Courier New" panose="02070309020205020404" pitchFamily="49" charset="0"/>
              </a:rPr>
              <a:t>#Adjusting the tree depth</a:t>
            </a:r>
          </a:p>
          <a:p>
            <a:pPr>
              <a:lnSpc>
                <a:spcPct val="100000"/>
              </a:lnSpc>
              <a:spcBef>
                <a:spcPts val="600"/>
              </a:spcBef>
            </a:pPr>
            <a:endParaRPr lang="en-US" sz="600" dirty="0">
              <a:solidFill>
                <a:schemeClr val="tx1"/>
              </a:solidFill>
              <a:latin typeface="Courier New" panose="02070309020205020404" pitchFamily="49" charset="0"/>
              <a:cs typeface="Courier New" panose="02070309020205020404" pitchFamily="49" charset="0"/>
            </a:endParaRPr>
          </a:p>
          <a:p>
            <a:pPr>
              <a:lnSpc>
                <a:spcPct val="100000"/>
              </a:lnSpc>
              <a:spcBef>
                <a:spcPts val="600"/>
              </a:spcBef>
            </a:pPr>
            <a:r>
              <a:rPr lang="en-US" sz="600" dirty="0">
                <a:solidFill>
                  <a:schemeClr val="tx1"/>
                </a:solidFill>
                <a:latin typeface="Courier New" panose="02070309020205020404" pitchFamily="49" charset="0"/>
                <a:cs typeface="Courier New" panose="02070309020205020404" pitchFamily="49" charset="0"/>
              </a:rPr>
              <a:t>#create a list of models using various depths of trees</a:t>
            </a:r>
          </a:p>
          <a:p>
            <a:pPr>
              <a:lnSpc>
                <a:spcPct val="100000"/>
              </a:lnSpc>
              <a:spcBef>
                <a:spcPts val="600"/>
              </a:spcBef>
            </a:pPr>
            <a:r>
              <a:rPr lang="en-US" sz="600" dirty="0">
                <a:solidFill>
                  <a:schemeClr val="tx1"/>
                </a:solidFill>
                <a:latin typeface="Courier New" panose="02070309020205020404" pitchFamily="49" charset="0"/>
                <a:cs typeface="Courier New" panose="02070309020205020404" pitchFamily="49" charset="0"/>
              </a:rPr>
              <a:t>def </a:t>
            </a:r>
            <a:r>
              <a:rPr lang="en-US" sz="600" dirty="0" err="1">
                <a:solidFill>
                  <a:schemeClr val="tx1"/>
                </a:solidFill>
                <a:latin typeface="Courier New" panose="02070309020205020404" pitchFamily="49" charset="0"/>
                <a:cs typeface="Courier New" panose="02070309020205020404" pitchFamily="49" charset="0"/>
              </a:rPr>
              <a:t>get_models</a:t>
            </a:r>
            <a:r>
              <a:rPr lang="en-US" sz="600" dirty="0">
                <a:solidFill>
                  <a:schemeClr val="tx1"/>
                </a:solidFill>
                <a:latin typeface="Courier New" panose="02070309020205020404" pitchFamily="49" charset="0"/>
                <a:cs typeface="Courier New" panose="02070309020205020404" pitchFamily="49" charset="0"/>
              </a:rPr>
              <a:t>():</a:t>
            </a:r>
          </a:p>
          <a:p>
            <a:pPr>
              <a:lnSpc>
                <a:spcPct val="100000"/>
              </a:lnSpc>
              <a:spcBef>
                <a:spcPts val="600"/>
              </a:spcBef>
            </a:pPr>
            <a:r>
              <a:rPr lang="en-US" sz="600" dirty="0">
                <a:solidFill>
                  <a:schemeClr val="tx1"/>
                </a:solidFill>
                <a:latin typeface="Courier New" panose="02070309020205020404" pitchFamily="49" charset="0"/>
                <a:cs typeface="Courier New" panose="02070309020205020404" pitchFamily="49" charset="0"/>
              </a:rPr>
              <a:t>  models = </a:t>
            </a:r>
            <a:r>
              <a:rPr lang="en-US" sz="600" dirty="0" err="1">
                <a:solidFill>
                  <a:schemeClr val="tx1"/>
                </a:solidFill>
                <a:latin typeface="Courier New" panose="02070309020205020404" pitchFamily="49" charset="0"/>
                <a:cs typeface="Courier New" panose="02070309020205020404" pitchFamily="49" charset="0"/>
              </a:rPr>
              <a:t>dict</a:t>
            </a:r>
            <a:r>
              <a:rPr lang="en-US" sz="600" dirty="0">
                <a:solidFill>
                  <a:schemeClr val="tx1"/>
                </a:solidFill>
                <a:latin typeface="Courier New" panose="02070309020205020404" pitchFamily="49" charset="0"/>
                <a:cs typeface="Courier New" panose="02070309020205020404" pitchFamily="49" charset="0"/>
              </a:rPr>
              <a:t>()</a:t>
            </a:r>
          </a:p>
          <a:p>
            <a:pPr>
              <a:lnSpc>
                <a:spcPct val="100000"/>
              </a:lnSpc>
              <a:spcBef>
                <a:spcPts val="600"/>
              </a:spcBef>
            </a:pPr>
            <a:r>
              <a:rPr lang="en-US" sz="600" dirty="0">
                <a:solidFill>
                  <a:schemeClr val="tx1"/>
                </a:solidFill>
                <a:latin typeface="Courier New" panose="02070309020205020404" pitchFamily="49" charset="0"/>
                <a:cs typeface="Courier New" panose="02070309020205020404" pitchFamily="49" charset="0"/>
              </a:rPr>
              <a:t>  for </a:t>
            </a:r>
            <a:r>
              <a:rPr lang="en-US" sz="600" dirty="0" err="1">
                <a:solidFill>
                  <a:schemeClr val="tx1"/>
                </a:solidFill>
                <a:latin typeface="Courier New" panose="02070309020205020404" pitchFamily="49" charset="0"/>
                <a:cs typeface="Courier New" panose="02070309020205020404" pitchFamily="49" charset="0"/>
              </a:rPr>
              <a:t>i</a:t>
            </a:r>
            <a:r>
              <a:rPr lang="en-US" sz="600" dirty="0">
                <a:solidFill>
                  <a:schemeClr val="tx1"/>
                </a:solidFill>
                <a:latin typeface="Courier New" panose="02070309020205020404" pitchFamily="49" charset="0"/>
                <a:cs typeface="Courier New" panose="02070309020205020404" pitchFamily="49" charset="0"/>
              </a:rPr>
              <a:t> in range(1,11):</a:t>
            </a:r>
          </a:p>
          <a:p>
            <a:pPr>
              <a:lnSpc>
                <a:spcPct val="100000"/>
              </a:lnSpc>
              <a:spcBef>
                <a:spcPts val="600"/>
              </a:spcBef>
            </a:pPr>
            <a:r>
              <a:rPr lang="en-US" sz="600" dirty="0">
                <a:solidFill>
                  <a:schemeClr val="tx1"/>
                </a:solidFill>
                <a:latin typeface="Courier New" panose="02070309020205020404" pitchFamily="49" charset="0"/>
                <a:cs typeface="Courier New" panose="02070309020205020404" pitchFamily="49" charset="0"/>
              </a:rPr>
              <a:t>    models[str(</a:t>
            </a:r>
            <a:r>
              <a:rPr lang="en-US" sz="600" dirty="0" err="1">
                <a:solidFill>
                  <a:schemeClr val="tx1"/>
                </a:solidFill>
                <a:latin typeface="Courier New" panose="02070309020205020404" pitchFamily="49" charset="0"/>
                <a:cs typeface="Courier New" panose="02070309020205020404" pitchFamily="49" charset="0"/>
              </a:rPr>
              <a:t>i</a:t>
            </a:r>
            <a:r>
              <a:rPr lang="en-US" sz="600" dirty="0">
                <a:solidFill>
                  <a:schemeClr val="tx1"/>
                </a:solidFill>
                <a:latin typeface="Courier New" panose="02070309020205020404" pitchFamily="49" charset="0"/>
                <a:cs typeface="Courier New" panose="02070309020205020404" pitchFamily="49" charset="0"/>
              </a:rPr>
              <a:t>)] = </a:t>
            </a:r>
            <a:r>
              <a:rPr lang="en-US" sz="600" dirty="0" err="1">
                <a:solidFill>
                  <a:schemeClr val="tx1"/>
                </a:solidFill>
                <a:latin typeface="Courier New" panose="02070309020205020404" pitchFamily="49" charset="0"/>
                <a:cs typeface="Courier New" panose="02070309020205020404" pitchFamily="49" charset="0"/>
              </a:rPr>
              <a:t>LGBMClassifier</a:t>
            </a:r>
            <a:r>
              <a:rPr lang="en-US" sz="600" dirty="0">
                <a:solidFill>
                  <a:schemeClr val="tx1"/>
                </a:solidFill>
                <a:latin typeface="Courier New" panose="02070309020205020404" pitchFamily="49" charset="0"/>
                <a:cs typeface="Courier New" panose="02070309020205020404" pitchFamily="49" charset="0"/>
              </a:rPr>
              <a:t>(</a:t>
            </a:r>
            <a:r>
              <a:rPr lang="en-US" sz="600" dirty="0" err="1">
                <a:solidFill>
                  <a:schemeClr val="tx1"/>
                </a:solidFill>
                <a:latin typeface="Courier New" panose="02070309020205020404" pitchFamily="49" charset="0"/>
                <a:cs typeface="Courier New" panose="02070309020205020404" pitchFamily="49" charset="0"/>
              </a:rPr>
              <a:t>max_depth</a:t>
            </a:r>
            <a:r>
              <a:rPr lang="en-US" sz="600" dirty="0">
                <a:solidFill>
                  <a:schemeClr val="tx1"/>
                </a:solidFill>
                <a:latin typeface="Courier New" panose="02070309020205020404" pitchFamily="49" charset="0"/>
                <a:cs typeface="Courier New" panose="02070309020205020404" pitchFamily="49" charset="0"/>
              </a:rPr>
              <a:t>=</a:t>
            </a:r>
            <a:r>
              <a:rPr lang="en-US" sz="600" dirty="0" err="1">
                <a:solidFill>
                  <a:schemeClr val="tx1"/>
                </a:solidFill>
                <a:latin typeface="Courier New" panose="02070309020205020404" pitchFamily="49" charset="0"/>
                <a:cs typeface="Courier New" panose="02070309020205020404" pitchFamily="49" charset="0"/>
              </a:rPr>
              <a:t>i</a:t>
            </a:r>
            <a:r>
              <a:rPr lang="en-US" sz="600" dirty="0">
                <a:solidFill>
                  <a:schemeClr val="tx1"/>
                </a:solidFill>
                <a:latin typeface="Courier New" panose="02070309020205020404" pitchFamily="49" charset="0"/>
                <a:cs typeface="Courier New" panose="02070309020205020404" pitchFamily="49" charset="0"/>
              </a:rPr>
              <a:t>, </a:t>
            </a:r>
            <a:r>
              <a:rPr lang="en-US" sz="600" dirty="0" err="1">
                <a:solidFill>
                  <a:schemeClr val="tx1"/>
                </a:solidFill>
                <a:latin typeface="Courier New" panose="02070309020205020404" pitchFamily="49" charset="0"/>
                <a:cs typeface="Courier New" panose="02070309020205020404" pitchFamily="49" charset="0"/>
              </a:rPr>
              <a:t>num_leaves</a:t>
            </a:r>
            <a:r>
              <a:rPr lang="en-US" sz="600" dirty="0">
                <a:solidFill>
                  <a:schemeClr val="tx1"/>
                </a:solidFill>
                <a:latin typeface="Courier New" panose="02070309020205020404" pitchFamily="49" charset="0"/>
                <a:cs typeface="Courier New" panose="02070309020205020404" pitchFamily="49" charset="0"/>
              </a:rPr>
              <a:t>=2**</a:t>
            </a:r>
            <a:r>
              <a:rPr lang="en-US" sz="600" dirty="0" err="1">
                <a:solidFill>
                  <a:schemeClr val="tx1"/>
                </a:solidFill>
                <a:latin typeface="Courier New" panose="02070309020205020404" pitchFamily="49" charset="0"/>
                <a:cs typeface="Courier New" panose="02070309020205020404" pitchFamily="49" charset="0"/>
              </a:rPr>
              <a:t>i</a:t>
            </a:r>
            <a:r>
              <a:rPr lang="en-US" sz="600" dirty="0">
                <a:solidFill>
                  <a:schemeClr val="tx1"/>
                </a:solidFill>
                <a:latin typeface="Courier New" panose="02070309020205020404" pitchFamily="49" charset="0"/>
                <a:cs typeface="Courier New" panose="02070309020205020404" pitchFamily="49" charset="0"/>
              </a:rPr>
              <a:t>)</a:t>
            </a:r>
          </a:p>
          <a:p>
            <a:pPr>
              <a:lnSpc>
                <a:spcPct val="100000"/>
              </a:lnSpc>
              <a:spcBef>
                <a:spcPts val="600"/>
              </a:spcBef>
            </a:pPr>
            <a:r>
              <a:rPr lang="en-US" sz="600" dirty="0">
                <a:solidFill>
                  <a:schemeClr val="tx1"/>
                </a:solidFill>
                <a:latin typeface="Courier New" panose="02070309020205020404" pitchFamily="49" charset="0"/>
                <a:cs typeface="Courier New" panose="02070309020205020404" pitchFamily="49" charset="0"/>
              </a:rPr>
              <a:t>  return models</a:t>
            </a:r>
          </a:p>
          <a:p>
            <a:pPr>
              <a:lnSpc>
                <a:spcPct val="100000"/>
              </a:lnSpc>
              <a:spcBef>
                <a:spcPts val="600"/>
              </a:spcBef>
            </a:pPr>
            <a:endParaRPr lang="en-US" sz="600" dirty="0">
              <a:solidFill>
                <a:schemeClr val="tx1"/>
              </a:solidFill>
              <a:latin typeface="Courier New" panose="02070309020205020404" pitchFamily="49" charset="0"/>
              <a:cs typeface="Courier New" panose="02070309020205020404" pitchFamily="49" charset="0"/>
            </a:endParaRPr>
          </a:p>
          <a:p>
            <a:pPr>
              <a:lnSpc>
                <a:spcPct val="100000"/>
              </a:lnSpc>
              <a:spcBef>
                <a:spcPts val="600"/>
              </a:spcBef>
            </a:pPr>
            <a:r>
              <a:rPr lang="en-US" sz="600" dirty="0">
                <a:solidFill>
                  <a:schemeClr val="tx1"/>
                </a:solidFill>
                <a:latin typeface="Courier New" panose="02070309020205020404" pitchFamily="49" charset="0"/>
                <a:cs typeface="Courier New" panose="02070309020205020404" pitchFamily="49" charset="0"/>
              </a:rPr>
              <a:t>#evaluate a given model using cross-validation</a:t>
            </a:r>
          </a:p>
          <a:p>
            <a:pPr>
              <a:lnSpc>
                <a:spcPct val="100000"/>
              </a:lnSpc>
              <a:spcBef>
                <a:spcPts val="600"/>
              </a:spcBef>
            </a:pPr>
            <a:r>
              <a:rPr lang="en-US" sz="600" dirty="0">
                <a:solidFill>
                  <a:schemeClr val="tx1"/>
                </a:solidFill>
                <a:latin typeface="Courier New" panose="02070309020205020404" pitchFamily="49" charset="0"/>
                <a:cs typeface="Courier New" panose="02070309020205020404" pitchFamily="49" charset="0"/>
              </a:rPr>
              <a:t>def </a:t>
            </a:r>
            <a:r>
              <a:rPr lang="en-US" sz="600" dirty="0" err="1">
                <a:solidFill>
                  <a:schemeClr val="tx1"/>
                </a:solidFill>
                <a:latin typeface="Courier New" panose="02070309020205020404" pitchFamily="49" charset="0"/>
                <a:cs typeface="Courier New" panose="02070309020205020404" pitchFamily="49" charset="0"/>
              </a:rPr>
              <a:t>evaluate_model</a:t>
            </a:r>
            <a:r>
              <a:rPr lang="en-US" sz="600" dirty="0">
                <a:solidFill>
                  <a:schemeClr val="tx1"/>
                </a:solidFill>
                <a:latin typeface="Courier New" panose="02070309020205020404" pitchFamily="49" charset="0"/>
                <a:cs typeface="Courier New" panose="02070309020205020404" pitchFamily="49" charset="0"/>
              </a:rPr>
              <a:t>(model):</a:t>
            </a:r>
          </a:p>
          <a:p>
            <a:pPr>
              <a:lnSpc>
                <a:spcPct val="100000"/>
              </a:lnSpc>
              <a:spcBef>
                <a:spcPts val="600"/>
              </a:spcBef>
            </a:pPr>
            <a:r>
              <a:rPr lang="en-US" sz="600" dirty="0">
                <a:solidFill>
                  <a:schemeClr val="tx1"/>
                </a:solidFill>
                <a:latin typeface="Courier New" panose="02070309020205020404" pitchFamily="49" charset="0"/>
                <a:cs typeface="Courier New" panose="02070309020205020404" pitchFamily="49" charset="0"/>
              </a:rPr>
              <a:t>  cv = </a:t>
            </a:r>
            <a:r>
              <a:rPr lang="en-US" sz="600" dirty="0" err="1">
                <a:solidFill>
                  <a:schemeClr val="tx1"/>
                </a:solidFill>
                <a:latin typeface="Courier New" panose="02070309020205020404" pitchFamily="49" charset="0"/>
                <a:cs typeface="Courier New" panose="02070309020205020404" pitchFamily="49" charset="0"/>
              </a:rPr>
              <a:t>RepeatedStratifiedKFold</a:t>
            </a:r>
            <a:r>
              <a:rPr lang="en-US" sz="600" dirty="0">
                <a:solidFill>
                  <a:schemeClr val="tx1"/>
                </a:solidFill>
                <a:latin typeface="Courier New" panose="02070309020205020404" pitchFamily="49" charset="0"/>
                <a:cs typeface="Courier New" panose="02070309020205020404" pitchFamily="49" charset="0"/>
              </a:rPr>
              <a:t>(</a:t>
            </a:r>
            <a:r>
              <a:rPr lang="en-US" sz="600" dirty="0" err="1">
                <a:solidFill>
                  <a:schemeClr val="tx1"/>
                </a:solidFill>
                <a:latin typeface="Courier New" panose="02070309020205020404" pitchFamily="49" charset="0"/>
                <a:cs typeface="Courier New" panose="02070309020205020404" pitchFamily="49" charset="0"/>
              </a:rPr>
              <a:t>n_splits</a:t>
            </a:r>
            <a:r>
              <a:rPr lang="en-US" sz="600" dirty="0">
                <a:solidFill>
                  <a:schemeClr val="tx1"/>
                </a:solidFill>
                <a:latin typeface="Courier New" panose="02070309020205020404" pitchFamily="49" charset="0"/>
                <a:cs typeface="Courier New" panose="02070309020205020404" pitchFamily="49" charset="0"/>
              </a:rPr>
              <a:t>=10, </a:t>
            </a:r>
            <a:r>
              <a:rPr lang="en-US" sz="600" dirty="0" err="1">
                <a:solidFill>
                  <a:schemeClr val="tx1"/>
                </a:solidFill>
                <a:latin typeface="Courier New" panose="02070309020205020404" pitchFamily="49" charset="0"/>
                <a:cs typeface="Courier New" panose="02070309020205020404" pitchFamily="49" charset="0"/>
              </a:rPr>
              <a:t>n_repeats</a:t>
            </a:r>
            <a:r>
              <a:rPr lang="en-US" sz="600" dirty="0">
                <a:solidFill>
                  <a:schemeClr val="tx1"/>
                </a:solidFill>
                <a:latin typeface="Courier New" panose="02070309020205020404" pitchFamily="49" charset="0"/>
                <a:cs typeface="Courier New" panose="02070309020205020404" pitchFamily="49" charset="0"/>
              </a:rPr>
              <a:t>=3, </a:t>
            </a:r>
            <a:r>
              <a:rPr lang="en-US" sz="600" dirty="0" err="1">
                <a:solidFill>
                  <a:schemeClr val="tx1"/>
                </a:solidFill>
                <a:latin typeface="Courier New" panose="02070309020205020404" pitchFamily="49" charset="0"/>
                <a:cs typeface="Courier New" panose="02070309020205020404" pitchFamily="49" charset="0"/>
              </a:rPr>
              <a:t>random_state</a:t>
            </a:r>
            <a:r>
              <a:rPr lang="en-US" sz="600" dirty="0">
                <a:solidFill>
                  <a:schemeClr val="tx1"/>
                </a:solidFill>
                <a:latin typeface="Courier New" panose="02070309020205020404" pitchFamily="49" charset="0"/>
                <a:cs typeface="Courier New" panose="02070309020205020404" pitchFamily="49" charset="0"/>
              </a:rPr>
              <a:t>=1)</a:t>
            </a:r>
          </a:p>
          <a:p>
            <a:pPr>
              <a:lnSpc>
                <a:spcPct val="100000"/>
              </a:lnSpc>
              <a:spcBef>
                <a:spcPts val="600"/>
              </a:spcBef>
            </a:pPr>
            <a:r>
              <a:rPr lang="en-US" sz="600" dirty="0">
                <a:solidFill>
                  <a:schemeClr val="tx1"/>
                </a:solidFill>
                <a:latin typeface="Courier New" panose="02070309020205020404" pitchFamily="49" charset="0"/>
                <a:cs typeface="Courier New" panose="02070309020205020404" pitchFamily="49" charset="0"/>
              </a:rPr>
              <a:t>  scores = </a:t>
            </a:r>
            <a:r>
              <a:rPr lang="en-US" sz="600" dirty="0" err="1">
                <a:solidFill>
                  <a:schemeClr val="tx1"/>
                </a:solidFill>
                <a:latin typeface="Courier New" panose="02070309020205020404" pitchFamily="49" charset="0"/>
                <a:cs typeface="Courier New" panose="02070309020205020404" pitchFamily="49" charset="0"/>
              </a:rPr>
              <a:t>cross_val_score</a:t>
            </a:r>
            <a:r>
              <a:rPr lang="en-US" sz="600" dirty="0">
                <a:solidFill>
                  <a:schemeClr val="tx1"/>
                </a:solidFill>
                <a:latin typeface="Courier New" panose="02070309020205020404" pitchFamily="49" charset="0"/>
                <a:cs typeface="Courier New" panose="02070309020205020404" pitchFamily="49" charset="0"/>
              </a:rPr>
              <a:t>(model, </a:t>
            </a:r>
            <a:r>
              <a:rPr lang="en-US" sz="600" dirty="0" err="1">
                <a:solidFill>
                  <a:schemeClr val="tx1"/>
                </a:solidFill>
                <a:latin typeface="Courier New" panose="02070309020205020404" pitchFamily="49" charset="0"/>
                <a:cs typeface="Courier New" panose="02070309020205020404" pitchFamily="49" charset="0"/>
              </a:rPr>
              <a:t>X_paper</a:t>
            </a:r>
            <a:r>
              <a:rPr lang="en-US" sz="600" dirty="0">
                <a:solidFill>
                  <a:schemeClr val="tx1"/>
                </a:solidFill>
                <a:latin typeface="Courier New" panose="02070309020205020404" pitchFamily="49" charset="0"/>
                <a:cs typeface="Courier New" panose="02070309020205020404" pitchFamily="49" charset="0"/>
              </a:rPr>
              <a:t>, </a:t>
            </a:r>
            <a:r>
              <a:rPr lang="en-US" sz="600" dirty="0" err="1">
                <a:solidFill>
                  <a:schemeClr val="tx1"/>
                </a:solidFill>
                <a:latin typeface="Courier New" panose="02070309020205020404" pitchFamily="49" charset="0"/>
                <a:cs typeface="Courier New" panose="02070309020205020404" pitchFamily="49" charset="0"/>
              </a:rPr>
              <a:t>Y_paper</a:t>
            </a:r>
            <a:r>
              <a:rPr lang="en-US" sz="600" dirty="0">
                <a:solidFill>
                  <a:schemeClr val="tx1"/>
                </a:solidFill>
                <a:latin typeface="Courier New" panose="02070309020205020404" pitchFamily="49" charset="0"/>
                <a:cs typeface="Courier New" panose="02070309020205020404" pitchFamily="49" charset="0"/>
              </a:rPr>
              <a:t>, scoring='accuracy', cv=cv, </a:t>
            </a:r>
            <a:r>
              <a:rPr lang="en-US" sz="600" dirty="0" err="1">
                <a:solidFill>
                  <a:schemeClr val="tx1"/>
                </a:solidFill>
                <a:latin typeface="Courier New" panose="02070309020205020404" pitchFamily="49" charset="0"/>
                <a:cs typeface="Courier New" panose="02070309020205020404" pitchFamily="49" charset="0"/>
              </a:rPr>
              <a:t>n_jobs</a:t>
            </a:r>
            <a:r>
              <a:rPr lang="en-US" sz="600" dirty="0">
                <a:solidFill>
                  <a:schemeClr val="tx1"/>
                </a:solidFill>
                <a:latin typeface="Courier New" panose="02070309020205020404" pitchFamily="49" charset="0"/>
                <a:cs typeface="Courier New" panose="02070309020205020404" pitchFamily="49" charset="0"/>
              </a:rPr>
              <a:t>=-1)</a:t>
            </a:r>
          </a:p>
          <a:p>
            <a:pPr>
              <a:lnSpc>
                <a:spcPct val="100000"/>
              </a:lnSpc>
              <a:spcBef>
                <a:spcPts val="600"/>
              </a:spcBef>
            </a:pPr>
            <a:r>
              <a:rPr lang="en-US" sz="600" dirty="0">
                <a:solidFill>
                  <a:schemeClr val="tx1"/>
                </a:solidFill>
                <a:latin typeface="Courier New" panose="02070309020205020404" pitchFamily="49" charset="0"/>
                <a:cs typeface="Courier New" panose="02070309020205020404" pitchFamily="49" charset="0"/>
              </a:rPr>
              <a:t>  return scores</a:t>
            </a:r>
          </a:p>
          <a:p>
            <a:pPr>
              <a:lnSpc>
                <a:spcPct val="100000"/>
              </a:lnSpc>
              <a:spcBef>
                <a:spcPts val="600"/>
              </a:spcBef>
            </a:pPr>
            <a:endParaRPr lang="en-US" sz="600" dirty="0">
              <a:solidFill>
                <a:schemeClr val="tx1"/>
              </a:solidFill>
              <a:latin typeface="Courier New" panose="02070309020205020404" pitchFamily="49" charset="0"/>
              <a:cs typeface="Courier New" panose="02070309020205020404" pitchFamily="49" charset="0"/>
            </a:endParaRPr>
          </a:p>
          <a:p>
            <a:pPr>
              <a:lnSpc>
                <a:spcPct val="100000"/>
              </a:lnSpc>
              <a:spcBef>
                <a:spcPts val="600"/>
              </a:spcBef>
            </a:pPr>
            <a:r>
              <a:rPr lang="en-US" sz="600" dirty="0">
                <a:solidFill>
                  <a:schemeClr val="tx1"/>
                </a:solidFill>
                <a:latin typeface="Courier New" panose="02070309020205020404" pitchFamily="49" charset="0"/>
                <a:cs typeface="Courier New" panose="02070309020205020404" pitchFamily="49" charset="0"/>
              </a:rPr>
              <a:t>#get the models to evaluate</a:t>
            </a:r>
          </a:p>
          <a:p>
            <a:pPr>
              <a:lnSpc>
                <a:spcPct val="100000"/>
              </a:lnSpc>
              <a:spcBef>
                <a:spcPts val="600"/>
              </a:spcBef>
            </a:pPr>
            <a:r>
              <a:rPr lang="en-US" sz="600" dirty="0">
                <a:solidFill>
                  <a:schemeClr val="tx1"/>
                </a:solidFill>
                <a:latin typeface="Courier New" panose="02070309020205020404" pitchFamily="49" charset="0"/>
                <a:cs typeface="Courier New" panose="02070309020205020404" pitchFamily="49" charset="0"/>
              </a:rPr>
              <a:t>models = </a:t>
            </a:r>
            <a:r>
              <a:rPr lang="en-US" sz="600" dirty="0" err="1">
                <a:solidFill>
                  <a:schemeClr val="tx1"/>
                </a:solidFill>
                <a:latin typeface="Courier New" panose="02070309020205020404" pitchFamily="49" charset="0"/>
                <a:cs typeface="Courier New" panose="02070309020205020404" pitchFamily="49" charset="0"/>
              </a:rPr>
              <a:t>get_models</a:t>
            </a:r>
            <a:r>
              <a:rPr lang="en-US" sz="600" dirty="0">
                <a:solidFill>
                  <a:schemeClr val="tx1"/>
                </a:solidFill>
                <a:latin typeface="Courier New" panose="02070309020205020404" pitchFamily="49" charset="0"/>
                <a:cs typeface="Courier New" panose="02070309020205020404" pitchFamily="49" charset="0"/>
              </a:rPr>
              <a:t>()</a:t>
            </a:r>
          </a:p>
          <a:p>
            <a:pPr>
              <a:lnSpc>
                <a:spcPct val="100000"/>
              </a:lnSpc>
              <a:spcBef>
                <a:spcPts val="600"/>
              </a:spcBef>
            </a:pPr>
            <a:endParaRPr lang="en-US" sz="600" dirty="0">
              <a:solidFill>
                <a:schemeClr val="tx1"/>
              </a:solidFill>
              <a:latin typeface="Courier New" panose="02070309020205020404" pitchFamily="49" charset="0"/>
              <a:cs typeface="Courier New" panose="02070309020205020404" pitchFamily="49" charset="0"/>
            </a:endParaRPr>
          </a:p>
          <a:p>
            <a:pPr>
              <a:lnSpc>
                <a:spcPct val="100000"/>
              </a:lnSpc>
              <a:spcBef>
                <a:spcPts val="600"/>
              </a:spcBef>
            </a:pPr>
            <a:r>
              <a:rPr lang="en-US" sz="600" dirty="0">
                <a:solidFill>
                  <a:schemeClr val="tx1"/>
                </a:solidFill>
                <a:latin typeface="Courier New" panose="02070309020205020404" pitchFamily="49" charset="0"/>
                <a:cs typeface="Courier New" panose="02070309020205020404" pitchFamily="49" charset="0"/>
              </a:rPr>
              <a:t># evaluate the models and store results</a:t>
            </a:r>
          </a:p>
          <a:p>
            <a:pPr>
              <a:lnSpc>
                <a:spcPct val="100000"/>
              </a:lnSpc>
              <a:spcBef>
                <a:spcPts val="600"/>
              </a:spcBef>
            </a:pPr>
            <a:r>
              <a:rPr lang="en-US" sz="600" dirty="0">
                <a:solidFill>
                  <a:schemeClr val="tx1"/>
                </a:solidFill>
                <a:latin typeface="Courier New" panose="02070309020205020404" pitchFamily="49" charset="0"/>
                <a:cs typeface="Courier New" panose="02070309020205020404" pitchFamily="49" charset="0"/>
              </a:rPr>
              <a:t>results, names = list(), list()</a:t>
            </a:r>
          </a:p>
          <a:p>
            <a:pPr>
              <a:lnSpc>
                <a:spcPct val="100000"/>
              </a:lnSpc>
              <a:spcBef>
                <a:spcPts val="600"/>
              </a:spcBef>
            </a:pPr>
            <a:r>
              <a:rPr lang="en-US" sz="600" dirty="0">
                <a:solidFill>
                  <a:schemeClr val="tx1"/>
                </a:solidFill>
                <a:latin typeface="Courier New" panose="02070309020205020404" pitchFamily="49" charset="0"/>
                <a:cs typeface="Courier New" panose="02070309020205020404" pitchFamily="49" charset="0"/>
              </a:rPr>
              <a:t>for name, model in </a:t>
            </a:r>
            <a:r>
              <a:rPr lang="en-US" sz="600" dirty="0" err="1">
                <a:solidFill>
                  <a:schemeClr val="tx1"/>
                </a:solidFill>
                <a:latin typeface="Courier New" panose="02070309020205020404" pitchFamily="49" charset="0"/>
                <a:cs typeface="Courier New" panose="02070309020205020404" pitchFamily="49" charset="0"/>
              </a:rPr>
              <a:t>models.items</a:t>
            </a:r>
            <a:r>
              <a:rPr lang="en-US" sz="600" dirty="0">
                <a:solidFill>
                  <a:schemeClr val="tx1"/>
                </a:solidFill>
                <a:latin typeface="Courier New" panose="02070309020205020404" pitchFamily="49" charset="0"/>
                <a:cs typeface="Courier New" panose="02070309020205020404" pitchFamily="49" charset="0"/>
              </a:rPr>
              <a:t>():</a:t>
            </a:r>
          </a:p>
          <a:p>
            <a:pPr>
              <a:lnSpc>
                <a:spcPct val="100000"/>
              </a:lnSpc>
              <a:spcBef>
                <a:spcPts val="600"/>
              </a:spcBef>
            </a:pPr>
            <a:r>
              <a:rPr lang="en-US" sz="600" dirty="0">
                <a:solidFill>
                  <a:schemeClr val="tx1"/>
                </a:solidFill>
                <a:latin typeface="Courier New" panose="02070309020205020404" pitchFamily="49" charset="0"/>
                <a:cs typeface="Courier New" panose="02070309020205020404" pitchFamily="49" charset="0"/>
              </a:rPr>
              <a:t>  scores = </a:t>
            </a:r>
            <a:r>
              <a:rPr lang="en-US" sz="600" dirty="0" err="1">
                <a:solidFill>
                  <a:schemeClr val="tx1"/>
                </a:solidFill>
                <a:latin typeface="Courier New" panose="02070309020205020404" pitchFamily="49" charset="0"/>
                <a:cs typeface="Courier New" panose="02070309020205020404" pitchFamily="49" charset="0"/>
              </a:rPr>
              <a:t>evaluate_model</a:t>
            </a:r>
            <a:r>
              <a:rPr lang="en-US" sz="600" dirty="0">
                <a:solidFill>
                  <a:schemeClr val="tx1"/>
                </a:solidFill>
                <a:latin typeface="Courier New" panose="02070309020205020404" pitchFamily="49" charset="0"/>
                <a:cs typeface="Courier New" panose="02070309020205020404" pitchFamily="49" charset="0"/>
              </a:rPr>
              <a:t>(model)</a:t>
            </a:r>
          </a:p>
          <a:p>
            <a:pPr>
              <a:lnSpc>
                <a:spcPct val="100000"/>
              </a:lnSpc>
              <a:spcBef>
                <a:spcPts val="600"/>
              </a:spcBef>
            </a:pPr>
            <a:r>
              <a:rPr lang="en-US" sz="600" dirty="0">
                <a:solidFill>
                  <a:schemeClr val="tx1"/>
                </a:solidFill>
                <a:latin typeface="Courier New" panose="02070309020205020404" pitchFamily="49" charset="0"/>
                <a:cs typeface="Courier New" panose="02070309020205020404" pitchFamily="49" charset="0"/>
              </a:rPr>
              <a:t>  </a:t>
            </a:r>
            <a:r>
              <a:rPr lang="en-US" sz="600" dirty="0" err="1">
                <a:solidFill>
                  <a:schemeClr val="tx1"/>
                </a:solidFill>
                <a:latin typeface="Courier New" panose="02070309020205020404" pitchFamily="49" charset="0"/>
                <a:cs typeface="Courier New" panose="02070309020205020404" pitchFamily="49" charset="0"/>
              </a:rPr>
              <a:t>results.append</a:t>
            </a:r>
            <a:r>
              <a:rPr lang="en-US" sz="600" dirty="0">
                <a:solidFill>
                  <a:schemeClr val="tx1"/>
                </a:solidFill>
                <a:latin typeface="Courier New" panose="02070309020205020404" pitchFamily="49" charset="0"/>
                <a:cs typeface="Courier New" panose="02070309020205020404" pitchFamily="49" charset="0"/>
              </a:rPr>
              <a:t>(scores)</a:t>
            </a:r>
          </a:p>
          <a:p>
            <a:pPr>
              <a:lnSpc>
                <a:spcPct val="100000"/>
              </a:lnSpc>
              <a:spcBef>
                <a:spcPts val="600"/>
              </a:spcBef>
            </a:pPr>
            <a:r>
              <a:rPr lang="en-US" sz="600" dirty="0">
                <a:solidFill>
                  <a:schemeClr val="tx1"/>
                </a:solidFill>
                <a:latin typeface="Courier New" panose="02070309020205020404" pitchFamily="49" charset="0"/>
                <a:cs typeface="Courier New" panose="02070309020205020404" pitchFamily="49" charset="0"/>
              </a:rPr>
              <a:t>  </a:t>
            </a:r>
            <a:r>
              <a:rPr lang="en-US" sz="600" dirty="0" err="1">
                <a:solidFill>
                  <a:schemeClr val="tx1"/>
                </a:solidFill>
                <a:latin typeface="Courier New" panose="02070309020205020404" pitchFamily="49" charset="0"/>
                <a:cs typeface="Courier New" panose="02070309020205020404" pitchFamily="49" charset="0"/>
              </a:rPr>
              <a:t>names.append</a:t>
            </a:r>
            <a:r>
              <a:rPr lang="en-US" sz="600" dirty="0">
                <a:solidFill>
                  <a:schemeClr val="tx1"/>
                </a:solidFill>
                <a:latin typeface="Courier New" panose="02070309020205020404" pitchFamily="49" charset="0"/>
                <a:cs typeface="Courier New" panose="02070309020205020404" pitchFamily="49" charset="0"/>
              </a:rPr>
              <a:t>(name)</a:t>
            </a:r>
          </a:p>
          <a:p>
            <a:pPr>
              <a:lnSpc>
                <a:spcPct val="100000"/>
              </a:lnSpc>
              <a:spcBef>
                <a:spcPts val="600"/>
              </a:spcBef>
            </a:pPr>
            <a:r>
              <a:rPr lang="en-US" sz="600" dirty="0">
                <a:solidFill>
                  <a:schemeClr val="tx1"/>
                </a:solidFill>
                <a:latin typeface="Courier New" panose="02070309020205020404" pitchFamily="49" charset="0"/>
                <a:cs typeface="Courier New" panose="02070309020205020404" pitchFamily="49" charset="0"/>
              </a:rPr>
              <a:t>  print('Tree Depth: %s %.2f%%)' % (name, mean(scores)*100))</a:t>
            </a:r>
          </a:p>
          <a:p>
            <a:pPr>
              <a:lnSpc>
                <a:spcPct val="100000"/>
              </a:lnSpc>
              <a:spcBef>
                <a:spcPts val="600"/>
              </a:spcBef>
            </a:pPr>
            <a:endParaRPr lang="en-US" sz="600" dirty="0">
              <a:solidFill>
                <a:schemeClr val="tx1"/>
              </a:solidFill>
              <a:latin typeface="Courier New" panose="02070309020205020404" pitchFamily="49" charset="0"/>
              <a:cs typeface="Courier New" panose="02070309020205020404" pitchFamily="49" charset="0"/>
            </a:endParaRPr>
          </a:p>
          <a:p>
            <a:pPr>
              <a:lnSpc>
                <a:spcPct val="100000"/>
              </a:lnSpc>
              <a:spcBef>
                <a:spcPts val="600"/>
              </a:spcBef>
            </a:pPr>
            <a:r>
              <a:rPr lang="en-US" sz="600" dirty="0">
                <a:solidFill>
                  <a:schemeClr val="tx1"/>
                </a:solidFill>
                <a:latin typeface="Courier New" panose="02070309020205020404" pitchFamily="49" charset="0"/>
                <a:cs typeface="Courier New" panose="02070309020205020404" pitchFamily="49" charset="0"/>
              </a:rPr>
              <a:t>#plot model performance for comparison</a:t>
            </a:r>
          </a:p>
          <a:p>
            <a:pPr>
              <a:lnSpc>
                <a:spcPct val="100000"/>
              </a:lnSpc>
              <a:spcBef>
                <a:spcPts val="600"/>
              </a:spcBef>
            </a:pPr>
            <a:r>
              <a:rPr lang="en-US" sz="600" dirty="0" err="1">
                <a:solidFill>
                  <a:schemeClr val="tx1"/>
                </a:solidFill>
                <a:latin typeface="Courier New" panose="02070309020205020404" pitchFamily="49" charset="0"/>
                <a:cs typeface="Courier New" panose="02070309020205020404" pitchFamily="49" charset="0"/>
              </a:rPr>
              <a:t>pyplot.boxplot</a:t>
            </a:r>
            <a:r>
              <a:rPr lang="en-US" sz="600" dirty="0">
                <a:solidFill>
                  <a:schemeClr val="tx1"/>
                </a:solidFill>
                <a:latin typeface="Courier New" panose="02070309020205020404" pitchFamily="49" charset="0"/>
                <a:cs typeface="Courier New" panose="02070309020205020404" pitchFamily="49" charset="0"/>
              </a:rPr>
              <a:t>(results, labels=names, </a:t>
            </a:r>
            <a:r>
              <a:rPr lang="en-US" sz="600" dirty="0" err="1">
                <a:solidFill>
                  <a:schemeClr val="tx1"/>
                </a:solidFill>
                <a:latin typeface="Courier New" panose="02070309020205020404" pitchFamily="49" charset="0"/>
                <a:cs typeface="Courier New" panose="02070309020205020404" pitchFamily="49" charset="0"/>
              </a:rPr>
              <a:t>showmeans</a:t>
            </a:r>
            <a:r>
              <a:rPr lang="en-US" sz="600" dirty="0">
                <a:solidFill>
                  <a:schemeClr val="tx1"/>
                </a:solidFill>
                <a:latin typeface="Courier New" panose="02070309020205020404" pitchFamily="49" charset="0"/>
                <a:cs typeface="Courier New" panose="02070309020205020404" pitchFamily="49" charset="0"/>
              </a:rPr>
              <a:t>=True)</a:t>
            </a:r>
          </a:p>
          <a:p>
            <a:pPr>
              <a:lnSpc>
                <a:spcPct val="100000"/>
              </a:lnSpc>
              <a:spcBef>
                <a:spcPts val="600"/>
              </a:spcBef>
            </a:pPr>
            <a:r>
              <a:rPr lang="en-US" sz="600" dirty="0" err="1">
                <a:solidFill>
                  <a:schemeClr val="tx1"/>
                </a:solidFill>
                <a:latin typeface="Courier New" panose="02070309020205020404" pitchFamily="49" charset="0"/>
                <a:cs typeface="Courier New" panose="02070309020205020404" pitchFamily="49" charset="0"/>
              </a:rPr>
              <a:t>pyplot.show</a:t>
            </a:r>
            <a:r>
              <a:rPr lang="en-US" sz="600" dirty="0">
                <a:solidFill>
                  <a:schemeClr val="tx1"/>
                </a:solidFill>
                <a:latin typeface="Courier New" panose="02070309020205020404" pitchFamily="49" charset="0"/>
                <a:cs typeface="Courier New" panose="02070309020205020404" pitchFamily="49" charset="0"/>
              </a:rPr>
              <a:t>()</a:t>
            </a:r>
          </a:p>
        </p:txBody>
      </p:sp>
      <p:graphicFrame>
        <p:nvGraphicFramePr>
          <p:cNvPr id="6" name="Table 5">
            <a:extLst>
              <a:ext uri="{FF2B5EF4-FFF2-40B4-BE49-F238E27FC236}">
                <a16:creationId xmlns:a16="http://schemas.microsoft.com/office/drawing/2014/main" id="{6B227C93-BEF6-E9F8-6DF6-46600B73113B}"/>
              </a:ext>
            </a:extLst>
          </p:cNvPr>
          <p:cNvGraphicFramePr>
            <a:graphicFrameLocks noGrp="1"/>
          </p:cNvGraphicFramePr>
          <p:nvPr>
            <p:extLst>
              <p:ext uri="{D42A27DB-BD31-4B8C-83A1-F6EECF244321}">
                <p14:modId xmlns:p14="http://schemas.microsoft.com/office/powerpoint/2010/main" val="3132492230"/>
              </p:ext>
            </p:extLst>
          </p:nvPr>
        </p:nvGraphicFramePr>
        <p:xfrm>
          <a:off x="5000445" y="1446804"/>
          <a:ext cx="2377440" cy="3017520"/>
        </p:xfrm>
        <a:graphic>
          <a:graphicData uri="http://schemas.openxmlformats.org/drawingml/2006/table">
            <a:tbl>
              <a:tblPr firstRow="1" bandRow="1">
                <a:tableStyleId>{5C22544A-7EE6-4342-B048-85BDC9FD1C3A}</a:tableStyleId>
              </a:tblPr>
              <a:tblGrid>
                <a:gridCol w="1188720">
                  <a:extLst>
                    <a:ext uri="{9D8B030D-6E8A-4147-A177-3AD203B41FA5}">
                      <a16:colId xmlns:a16="http://schemas.microsoft.com/office/drawing/2014/main" val="3745000717"/>
                    </a:ext>
                  </a:extLst>
                </a:gridCol>
                <a:gridCol w="1188720">
                  <a:extLst>
                    <a:ext uri="{9D8B030D-6E8A-4147-A177-3AD203B41FA5}">
                      <a16:colId xmlns:a16="http://schemas.microsoft.com/office/drawing/2014/main" val="4105155818"/>
                    </a:ext>
                  </a:extLst>
                </a:gridCol>
              </a:tblGrid>
              <a:tr h="274320">
                <a:tc>
                  <a:txBody>
                    <a:bodyPr/>
                    <a:lstStyle/>
                    <a:p>
                      <a:pPr algn="ctr" fontAlgn="b"/>
                      <a:r>
                        <a:rPr lang="en-US" sz="1000" b="0" i="0" u="none" strike="noStrike" dirty="0">
                          <a:solidFill>
                            <a:schemeClr val="bg1"/>
                          </a:solidFill>
                          <a:effectLst/>
                          <a:latin typeface="Courier New" panose="02070309020205020404" pitchFamily="49" charset="0"/>
                          <a:cs typeface="Courier New" panose="02070309020205020404" pitchFamily="49" charset="0"/>
                        </a:rPr>
                        <a:t>Tree Depth</a:t>
                      </a:r>
                    </a:p>
                  </a:txBody>
                  <a:tcPr marL="9525" marR="9525" marT="9525" marB="0" anchor="ctr"/>
                </a:tc>
                <a:tc>
                  <a:txBody>
                    <a:bodyPr/>
                    <a:lstStyle/>
                    <a:p>
                      <a:pPr algn="ctr" fontAlgn="b"/>
                      <a:r>
                        <a:rPr lang="en-US" sz="1000" b="0" i="0" u="none" strike="noStrike" dirty="0">
                          <a:solidFill>
                            <a:schemeClr val="bg1"/>
                          </a:solidFill>
                          <a:effectLst/>
                          <a:latin typeface="Courier New" panose="02070309020205020404" pitchFamily="49" charset="0"/>
                          <a:cs typeface="Courier New" panose="02070309020205020404" pitchFamily="49" charset="0"/>
                        </a:rPr>
                        <a:t>Accuracy</a:t>
                      </a:r>
                    </a:p>
                  </a:txBody>
                  <a:tcPr marL="9525" marR="9525" marT="9525" marB="0" anchor="ctr"/>
                </a:tc>
                <a:extLst>
                  <a:ext uri="{0D108BD9-81ED-4DB2-BD59-A6C34878D82A}">
                    <a16:rowId xmlns:a16="http://schemas.microsoft.com/office/drawing/2014/main" val="3802292653"/>
                  </a:ext>
                </a:extLst>
              </a:tr>
              <a:tr h="274320">
                <a:tc>
                  <a:txBody>
                    <a:bodyPr/>
                    <a:lstStyle/>
                    <a:p>
                      <a:pPr algn="ctr"/>
                      <a:r>
                        <a:rPr lang="en-US" sz="1000" dirty="0">
                          <a:latin typeface="Courier New" panose="02070309020205020404" pitchFamily="49" charset="0"/>
                          <a:cs typeface="Courier New" panose="02070309020205020404" pitchFamily="49" charset="0"/>
                        </a:rPr>
                        <a:t>1</a:t>
                      </a:r>
                    </a:p>
                  </a:txBody>
                  <a:tcPr anchor="ctr"/>
                </a:tc>
                <a:tc>
                  <a:txBody>
                    <a:bodyPr/>
                    <a:lstStyle/>
                    <a:p>
                      <a:pPr algn="ctr" fontAlgn="b"/>
                      <a:r>
                        <a:rPr lang="en-US" sz="1000" b="0" i="0" u="none" strike="noStrike">
                          <a:solidFill>
                            <a:srgbClr val="000000"/>
                          </a:solidFill>
                          <a:effectLst/>
                          <a:latin typeface="Courier New" panose="02070309020205020404" pitchFamily="49" charset="0"/>
                          <a:cs typeface="Courier New" panose="02070309020205020404" pitchFamily="49" charset="0"/>
                        </a:rPr>
                        <a:t>84.20%</a:t>
                      </a:r>
                    </a:p>
                  </a:txBody>
                  <a:tcPr marL="9525" marR="9525" marT="9525" marB="0" anchor="ctr"/>
                </a:tc>
                <a:extLst>
                  <a:ext uri="{0D108BD9-81ED-4DB2-BD59-A6C34878D82A}">
                    <a16:rowId xmlns:a16="http://schemas.microsoft.com/office/drawing/2014/main" val="139940756"/>
                  </a:ext>
                </a:extLst>
              </a:tr>
              <a:tr h="274320">
                <a:tc>
                  <a:txBody>
                    <a:bodyPr/>
                    <a:lstStyle/>
                    <a:p>
                      <a:pPr algn="ctr"/>
                      <a:r>
                        <a:rPr lang="en-US" sz="1000" dirty="0">
                          <a:latin typeface="Courier New" panose="02070309020205020404" pitchFamily="49" charset="0"/>
                          <a:cs typeface="Courier New" panose="02070309020205020404" pitchFamily="49" charset="0"/>
                        </a:rPr>
                        <a:t>2</a:t>
                      </a:r>
                    </a:p>
                  </a:txBody>
                  <a:tcPr anchor="ctr"/>
                </a:tc>
                <a:tc>
                  <a:txBody>
                    <a:bodyPr/>
                    <a:lstStyle/>
                    <a:p>
                      <a:pPr algn="ctr" fontAlgn="b"/>
                      <a:r>
                        <a:rPr lang="en-US" sz="1000" b="0" i="0" u="none" strike="noStrike">
                          <a:solidFill>
                            <a:srgbClr val="000000"/>
                          </a:solidFill>
                          <a:effectLst/>
                          <a:latin typeface="Courier New" panose="02070309020205020404" pitchFamily="49" charset="0"/>
                          <a:cs typeface="Courier New" panose="02070309020205020404" pitchFamily="49" charset="0"/>
                        </a:rPr>
                        <a:t>84.48%</a:t>
                      </a:r>
                    </a:p>
                  </a:txBody>
                  <a:tcPr marL="9525" marR="9525" marT="9525" marB="0" anchor="ctr"/>
                </a:tc>
                <a:extLst>
                  <a:ext uri="{0D108BD9-81ED-4DB2-BD59-A6C34878D82A}">
                    <a16:rowId xmlns:a16="http://schemas.microsoft.com/office/drawing/2014/main" val="3805267827"/>
                  </a:ext>
                </a:extLst>
              </a:tr>
              <a:tr h="274320">
                <a:tc>
                  <a:txBody>
                    <a:bodyPr/>
                    <a:lstStyle/>
                    <a:p>
                      <a:pPr algn="ctr"/>
                      <a:r>
                        <a:rPr lang="en-US" sz="1000" dirty="0">
                          <a:latin typeface="Courier New" panose="02070309020205020404" pitchFamily="49" charset="0"/>
                          <a:cs typeface="Courier New" panose="02070309020205020404" pitchFamily="49" charset="0"/>
                        </a:rPr>
                        <a:t>3</a:t>
                      </a:r>
                    </a:p>
                  </a:txBody>
                  <a:tcPr anchor="ctr"/>
                </a:tc>
                <a:tc>
                  <a:txBody>
                    <a:bodyPr/>
                    <a:lstStyle/>
                    <a:p>
                      <a:pPr algn="ctr" fontAlgn="b"/>
                      <a:r>
                        <a:rPr lang="en-US" sz="1000" b="0" i="0" u="none" strike="noStrike">
                          <a:solidFill>
                            <a:srgbClr val="000000"/>
                          </a:solidFill>
                          <a:effectLst/>
                          <a:latin typeface="Courier New" panose="02070309020205020404" pitchFamily="49" charset="0"/>
                          <a:cs typeface="Courier New" panose="02070309020205020404" pitchFamily="49" charset="0"/>
                        </a:rPr>
                        <a:t>84.35%</a:t>
                      </a:r>
                    </a:p>
                  </a:txBody>
                  <a:tcPr marL="9525" marR="9525" marT="9525" marB="0" anchor="ctr"/>
                </a:tc>
                <a:extLst>
                  <a:ext uri="{0D108BD9-81ED-4DB2-BD59-A6C34878D82A}">
                    <a16:rowId xmlns:a16="http://schemas.microsoft.com/office/drawing/2014/main" val="2236396628"/>
                  </a:ext>
                </a:extLst>
              </a:tr>
              <a:tr h="274320">
                <a:tc>
                  <a:txBody>
                    <a:bodyPr/>
                    <a:lstStyle/>
                    <a:p>
                      <a:pPr algn="ctr"/>
                      <a:r>
                        <a:rPr lang="en-US" sz="1000" dirty="0">
                          <a:latin typeface="Courier New" panose="02070309020205020404" pitchFamily="49" charset="0"/>
                          <a:cs typeface="Courier New" panose="02070309020205020404" pitchFamily="49" charset="0"/>
                        </a:rPr>
                        <a:t>4</a:t>
                      </a:r>
                    </a:p>
                  </a:txBody>
                  <a:tcPr anchor="ctr"/>
                </a:tc>
                <a:tc>
                  <a:txBody>
                    <a:bodyPr/>
                    <a:lstStyle/>
                    <a:p>
                      <a:pPr algn="ctr" fontAlgn="b"/>
                      <a:r>
                        <a:rPr lang="en-US" sz="1000" b="0" i="0" u="none" strike="noStrike">
                          <a:solidFill>
                            <a:srgbClr val="000000"/>
                          </a:solidFill>
                          <a:effectLst/>
                          <a:latin typeface="Courier New" panose="02070309020205020404" pitchFamily="49" charset="0"/>
                          <a:cs typeface="Courier New" panose="02070309020205020404" pitchFamily="49" charset="0"/>
                        </a:rPr>
                        <a:t>84.22%</a:t>
                      </a:r>
                    </a:p>
                  </a:txBody>
                  <a:tcPr marL="9525" marR="9525" marT="9525" marB="0" anchor="ctr"/>
                </a:tc>
                <a:extLst>
                  <a:ext uri="{0D108BD9-81ED-4DB2-BD59-A6C34878D82A}">
                    <a16:rowId xmlns:a16="http://schemas.microsoft.com/office/drawing/2014/main" val="1073083463"/>
                  </a:ext>
                </a:extLst>
              </a:tr>
              <a:tr h="274320">
                <a:tc>
                  <a:txBody>
                    <a:bodyPr/>
                    <a:lstStyle/>
                    <a:p>
                      <a:pPr algn="ctr"/>
                      <a:r>
                        <a:rPr lang="en-US" sz="1000" dirty="0">
                          <a:latin typeface="Courier New" panose="02070309020205020404" pitchFamily="49" charset="0"/>
                          <a:cs typeface="Courier New" panose="02070309020205020404" pitchFamily="49" charset="0"/>
                        </a:rPr>
                        <a:t>5</a:t>
                      </a:r>
                    </a:p>
                  </a:txBody>
                  <a:tcPr anchor="ctr"/>
                </a:tc>
                <a:tc>
                  <a:txBody>
                    <a:bodyPr/>
                    <a:lstStyle/>
                    <a:p>
                      <a:pPr algn="ctr" fontAlgn="b"/>
                      <a:r>
                        <a:rPr lang="en-US" sz="1000" b="0" i="0" u="none" strike="noStrike">
                          <a:solidFill>
                            <a:srgbClr val="000000"/>
                          </a:solidFill>
                          <a:effectLst/>
                          <a:latin typeface="Courier New" panose="02070309020205020404" pitchFamily="49" charset="0"/>
                          <a:cs typeface="Courier New" panose="02070309020205020404" pitchFamily="49" charset="0"/>
                        </a:rPr>
                        <a:t>83.98%</a:t>
                      </a:r>
                    </a:p>
                  </a:txBody>
                  <a:tcPr marL="9525" marR="9525" marT="9525" marB="0" anchor="ctr"/>
                </a:tc>
                <a:extLst>
                  <a:ext uri="{0D108BD9-81ED-4DB2-BD59-A6C34878D82A}">
                    <a16:rowId xmlns:a16="http://schemas.microsoft.com/office/drawing/2014/main" val="2850038773"/>
                  </a:ext>
                </a:extLst>
              </a:tr>
              <a:tr h="274320">
                <a:tc>
                  <a:txBody>
                    <a:bodyPr/>
                    <a:lstStyle/>
                    <a:p>
                      <a:pPr algn="ctr"/>
                      <a:r>
                        <a:rPr lang="en-US" sz="1000" dirty="0">
                          <a:latin typeface="Courier New" panose="02070309020205020404" pitchFamily="49" charset="0"/>
                          <a:cs typeface="Courier New" panose="02070309020205020404" pitchFamily="49" charset="0"/>
                        </a:rPr>
                        <a:t>6</a:t>
                      </a:r>
                    </a:p>
                  </a:txBody>
                  <a:tcPr anchor="ctr"/>
                </a:tc>
                <a:tc>
                  <a:txBody>
                    <a:bodyPr/>
                    <a:lstStyle/>
                    <a:p>
                      <a:pPr algn="ctr" fontAlgn="b"/>
                      <a:r>
                        <a:rPr lang="en-US" sz="1000" b="0" i="0" u="none" strike="noStrike">
                          <a:solidFill>
                            <a:srgbClr val="000000"/>
                          </a:solidFill>
                          <a:effectLst/>
                          <a:latin typeface="Courier New" panose="02070309020205020404" pitchFamily="49" charset="0"/>
                          <a:cs typeface="Courier New" panose="02070309020205020404" pitchFamily="49" charset="0"/>
                        </a:rPr>
                        <a:t>83.77%</a:t>
                      </a:r>
                    </a:p>
                  </a:txBody>
                  <a:tcPr marL="9525" marR="9525" marT="9525" marB="0" anchor="ctr"/>
                </a:tc>
                <a:extLst>
                  <a:ext uri="{0D108BD9-81ED-4DB2-BD59-A6C34878D82A}">
                    <a16:rowId xmlns:a16="http://schemas.microsoft.com/office/drawing/2014/main" val="2127525464"/>
                  </a:ext>
                </a:extLst>
              </a:tr>
              <a:tr h="274320">
                <a:tc>
                  <a:txBody>
                    <a:bodyPr/>
                    <a:lstStyle/>
                    <a:p>
                      <a:pPr algn="ctr"/>
                      <a:r>
                        <a:rPr lang="en-US" sz="1000" dirty="0">
                          <a:latin typeface="Courier New" panose="02070309020205020404" pitchFamily="49" charset="0"/>
                          <a:cs typeface="Courier New" panose="02070309020205020404" pitchFamily="49" charset="0"/>
                        </a:rPr>
                        <a:t>7</a:t>
                      </a:r>
                    </a:p>
                  </a:txBody>
                  <a:tcPr anchor="ctr"/>
                </a:tc>
                <a:tc>
                  <a:txBody>
                    <a:bodyPr/>
                    <a:lstStyle/>
                    <a:p>
                      <a:pPr algn="ctr" fontAlgn="b"/>
                      <a:r>
                        <a:rPr lang="en-US" sz="1000" b="0" i="0" u="none" strike="noStrike">
                          <a:solidFill>
                            <a:srgbClr val="000000"/>
                          </a:solidFill>
                          <a:effectLst/>
                          <a:latin typeface="Courier New" panose="02070309020205020404" pitchFamily="49" charset="0"/>
                          <a:cs typeface="Courier New" panose="02070309020205020404" pitchFamily="49" charset="0"/>
                        </a:rPr>
                        <a:t>84.03%</a:t>
                      </a:r>
                    </a:p>
                  </a:txBody>
                  <a:tcPr marL="9525" marR="9525" marT="9525" marB="0" anchor="ctr"/>
                </a:tc>
                <a:extLst>
                  <a:ext uri="{0D108BD9-81ED-4DB2-BD59-A6C34878D82A}">
                    <a16:rowId xmlns:a16="http://schemas.microsoft.com/office/drawing/2014/main" val="3300093901"/>
                  </a:ext>
                </a:extLst>
              </a:tr>
              <a:tr h="274320">
                <a:tc>
                  <a:txBody>
                    <a:bodyPr/>
                    <a:lstStyle/>
                    <a:p>
                      <a:pPr algn="ctr"/>
                      <a:r>
                        <a:rPr lang="en-US" sz="1000" dirty="0">
                          <a:latin typeface="Courier New" panose="02070309020205020404" pitchFamily="49" charset="0"/>
                          <a:cs typeface="Courier New" panose="02070309020205020404" pitchFamily="49" charset="0"/>
                        </a:rPr>
                        <a:t>8</a:t>
                      </a:r>
                    </a:p>
                  </a:txBody>
                  <a:tcPr anchor="ctr"/>
                </a:tc>
                <a:tc>
                  <a:txBody>
                    <a:bodyPr/>
                    <a:lstStyle/>
                    <a:p>
                      <a:pPr algn="ctr" fontAlgn="b"/>
                      <a:r>
                        <a:rPr lang="en-US" sz="1000" b="0" i="0" u="none" strike="noStrike">
                          <a:solidFill>
                            <a:srgbClr val="000000"/>
                          </a:solidFill>
                          <a:effectLst/>
                          <a:latin typeface="Courier New" panose="02070309020205020404" pitchFamily="49" charset="0"/>
                          <a:cs typeface="Courier New" panose="02070309020205020404" pitchFamily="49" charset="0"/>
                        </a:rPr>
                        <a:t>84.02%</a:t>
                      </a:r>
                    </a:p>
                  </a:txBody>
                  <a:tcPr marL="9525" marR="9525" marT="9525" marB="0" anchor="ctr"/>
                </a:tc>
                <a:extLst>
                  <a:ext uri="{0D108BD9-81ED-4DB2-BD59-A6C34878D82A}">
                    <a16:rowId xmlns:a16="http://schemas.microsoft.com/office/drawing/2014/main" val="2003812754"/>
                  </a:ext>
                </a:extLst>
              </a:tr>
              <a:tr h="274320">
                <a:tc>
                  <a:txBody>
                    <a:bodyPr/>
                    <a:lstStyle/>
                    <a:p>
                      <a:pPr algn="ctr"/>
                      <a:r>
                        <a:rPr lang="en-US" sz="1000" dirty="0">
                          <a:latin typeface="Courier New" panose="02070309020205020404" pitchFamily="49" charset="0"/>
                          <a:cs typeface="Courier New" panose="02070309020205020404" pitchFamily="49" charset="0"/>
                        </a:rPr>
                        <a:t>9</a:t>
                      </a:r>
                    </a:p>
                  </a:txBody>
                  <a:tcPr anchor="ctr"/>
                </a:tc>
                <a:tc>
                  <a:txBody>
                    <a:bodyPr/>
                    <a:lstStyle/>
                    <a:p>
                      <a:pPr algn="ctr" fontAlgn="b"/>
                      <a:r>
                        <a:rPr lang="en-US" sz="1000" b="0" i="0" u="none" strike="noStrike">
                          <a:solidFill>
                            <a:srgbClr val="000000"/>
                          </a:solidFill>
                          <a:effectLst/>
                          <a:latin typeface="Courier New" panose="02070309020205020404" pitchFamily="49" charset="0"/>
                          <a:cs typeface="Courier New" panose="02070309020205020404" pitchFamily="49" charset="0"/>
                        </a:rPr>
                        <a:t>84.00%</a:t>
                      </a:r>
                    </a:p>
                  </a:txBody>
                  <a:tcPr marL="9525" marR="9525" marT="9525" marB="0" anchor="ctr"/>
                </a:tc>
                <a:extLst>
                  <a:ext uri="{0D108BD9-81ED-4DB2-BD59-A6C34878D82A}">
                    <a16:rowId xmlns:a16="http://schemas.microsoft.com/office/drawing/2014/main" val="4104449672"/>
                  </a:ext>
                </a:extLst>
              </a:tr>
              <a:tr h="274320">
                <a:tc>
                  <a:txBody>
                    <a:bodyPr/>
                    <a:lstStyle/>
                    <a:p>
                      <a:pPr algn="ctr"/>
                      <a:r>
                        <a:rPr lang="en-US" sz="1000" dirty="0">
                          <a:latin typeface="Courier New" panose="02070309020205020404" pitchFamily="49" charset="0"/>
                          <a:cs typeface="Courier New" panose="02070309020205020404" pitchFamily="49" charset="0"/>
                        </a:rPr>
                        <a:t>10</a:t>
                      </a:r>
                    </a:p>
                  </a:txBody>
                  <a:tcPr anchor="ctr"/>
                </a:tc>
                <a:tc>
                  <a:txBody>
                    <a:bodyPr/>
                    <a:lstStyle/>
                    <a:p>
                      <a:pPr algn="ctr" fontAlgn="b"/>
                      <a:r>
                        <a:rPr lang="en-US" sz="1000" b="0" i="0" u="none" strike="noStrike" dirty="0">
                          <a:solidFill>
                            <a:srgbClr val="000000"/>
                          </a:solidFill>
                          <a:effectLst/>
                          <a:latin typeface="Courier New" panose="02070309020205020404" pitchFamily="49" charset="0"/>
                          <a:cs typeface="Courier New" panose="02070309020205020404" pitchFamily="49" charset="0"/>
                        </a:rPr>
                        <a:t>83.86%</a:t>
                      </a:r>
                    </a:p>
                  </a:txBody>
                  <a:tcPr marL="9525" marR="9525" marT="9525" marB="0" anchor="ctr"/>
                </a:tc>
                <a:extLst>
                  <a:ext uri="{0D108BD9-81ED-4DB2-BD59-A6C34878D82A}">
                    <a16:rowId xmlns:a16="http://schemas.microsoft.com/office/drawing/2014/main" val="3056325600"/>
                  </a:ext>
                </a:extLst>
              </a:tr>
            </a:tbl>
          </a:graphicData>
        </a:graphic>
      </p:graphicFrame>
      <p:sp>
        <p:nvSpPr>
          <p:cNvPr id="7" name="Content Placeholder 2">
            <a:extLst>
              <a:ext uri="{FF2B5EF4-FFF2-40B4-BE49-F238E27FC236}">
                <a16:creationId xmlns:a16="http://schemas.microsoft.com/office/drawing/2014/main" id="{8C7C6EFF-BC81-6FA5-5103-857044A46C01}"/>
              </a:ext>
            </a:extLst>
          </p:cNvPr>
          <p:cNvSpPr txBox="1">
            <a:spLocks/>
          </p:cNvSpPr>
          <p:nvPr/>
        </p:nvSpPr>
        <p:spPr>
          <a:xfrm>
            <a:off x="7464727" y="1446804"/>
            <a:ext cx="3698573" cy="1645920"/>
          </a:xfrm>
          <a:prstGeom prst="rect">
            <a:avLst/>
          </a:prstGeom>
          <a:ln>
            <a:solidFill>
              <a:schemeClr val="tx1"/>
            </a:solidFill>
          </a:ln>
        </p:spPr>
        <p:txBody>
          <a:bodyPr vert="horz" lIns="91440" tIns="45720" rIns="91440" bIns="45720" rtlCol="0">
            <a:noAutofit/>
          </a:bodyPr>
          <a:lstStyle>
            <a:lvl1pPr marL="0" indent="0" algn="l" defTabSz="914400" rtl="0" eaLnBrk="1" latinLnBrk="0" hangingPunct="1">
              <a:lnSpc>
                <a:spcPct val="110000"/>
              </a:lnSpc>
              <a:spcBef>
                <a:spcPts val="1000"/>
              </a:spcBef>
              <a:buFontTx/>
              <a:buNone/>
              <a:defRPr sz="2000" kern="1200">
                <a:solidFill>
                  <a:schemeClr val="tx2"/>
                </a:solidFill>
                <a:latin typeface="+mn-lt"/>
                <a:ea typeface="+mn-ea"/>
                <a:cs typeface="+mn-cs"/>
              </a:defRPr>
            </a:lvl1pPr>
            <a:lvl2pPr marL="274320" indent="-228600" algn="l" defTabSz="914400" rtl="0" eaLnBrk="1" latinLnBrk="0" hangingPunct="1">
              <a:lnSpc>
                <a:spcPct val="110000"/>
              </a:lnSpc>
              <a:spcBef>
                <a:spcPts val="500"/>
              </a:spcBef>
              <a:buSzPct val="85000"/>
              <a:buFont typeface="Arial" panose="020B0604020202020204" pitchFamily="34" charset="0"/>
              <a:buChar char="•"/>
              <a:defRPr sz="1800" kern="1200">
                <a:solidFill>
                  <a:schemeClr val="tx2"/>
                </a:solidFill>
                <a:latin typeface="+mn-lt"/>
                <a:ea typeface="+mn-ea"/>
                <a:cs typeface="+mn-cs"/>
              </a:defRPr>
            </a:lvl2pPr>
            <a:lvl3pPr marL="274320" indent="0" algn="l" defTabSz="914400" rtl="0" eaLnBrk="1" latinLnBrk="0" hangingPunct="1">
              <a:lnSpc>
                <a:spcPct val="110000"/>
              </a:lnSpc>
              <a:spcBef>
                <a:spcPts val="500"/>
              </a:spcBef>
              <a:buFontTx/>
              <a:buNone/>
              <a:defRPr sz="1600" kern="1200">
                <a:solidFill>
                  <a:schemeClr val="tx2"/>
                </a:solidFill>
                <a:latin typeface="+mn-lt"/>
                <a:ea typeface="+mn-ea"/>
                <a:cs typeface="+mn-cs"/>
              </a:defRPr>
            </a:lvl3pPr>
            <a:lvl4pPr marL="548640" indent="-228600" algn="l" defTabSz="914400" rtl="0" eaLnBrk="1" latinLnBrk="0" hangingPunct="1">
              <a:lnSpc>
                <a:spcPct val="110000"/>
              </a:lnSpc>
              <a:spcBef>
                <a:spcPts val="500"/>
              </a:spcBef>
              <a:buFont typeface="Arial" panose="020B0604020202020204" pitchFamily="34" charset="0"/>
              <a:buChar char="•"/>
              <a:defRPr sz="1400" kern="1200">
                <a:solidFill>
                  <a:schemeClr val="tx2"/>
                </a:solidFill>
                <a:latin typeface="+mn-lt"/>
                <a:ea typeface="+mn-ea"/>
                <a:cs typeface="+mn-cs"/>
              </a:defRPr>
            </a:lvl4pPr>
            <a:lvl5pPr marL="548640" indent="0" algn="l" defTabSz="914400" rtl="0" eaLnBrk="1" latinLnBrk="0" hangingPunct="1">
              <a:lnSpc>
                <a:spcPct val="110000"/>
              </a:lnSpc>
              <a:spcBef>
                <a:spcPts val="500"/>
              </a:spcBef>
              <a:buFontTx/>
              <a:buNone/>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200" dirty="0">
                <a:solidFill>
                  <a:schemeClr val="tx1"/>
                </a:solidFill>
                <a:latin typeface="Courier New" panose="02070309020205020404" pitchFamily="49" charset="0"/>
              </a:rPr>
              <a:t>We see the accuracy peak at a tree depth of 2 and will use this going forward.</a:t>
            </a:r>
          </a:p>
        </p:txBody>
      </p:sp>
      <p:pic>
        <p:nvPicPr>
          <p:cNvPr id="5122" name="Picture 2">
            <a:extLst>
              <a:ext uri="{FF2B5EF4-FFF2-40B4-BE49-F238E27FC236}">
                <a16:creationId xmlns:a16="http://schemas.microsoft.com/office/drawing/2014/main" id="{AAAAA233-289C-FAC9-E39C-D8BF4E7265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71043" y="3193808"/>
            <a:ext cx="3783194" cy="28101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59396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F501A-DF9F-C840-45C8-6DE2B6B911CB}"/>
              </a:ext>
            </a:extLst>
          </p:cNvPr>
          <p:cNvSpPr>
            <a:spLocks noGrp="1"/>
          </p:cNvSpPr>
          <p:nvPr>
            <p:ph type="title"/>
          </p:nvPr>
        </p:nvSpPr>
        <p:spPr>
          <a:xfrm>
            <a:off x="373092" y="327803"/>
            <a:ext cx="10134600" cy="537272"/>
          </a:xfrm>
        </p:spPr>
        <p:txBody>
          <a:bodyPr>
            <a:normAutofit fontScale="90000"/>
          </a:bodyPr>
          <a:lstStyle/>
          <a:p>
            <a:r>
              <a:rPr lang="en-US" dirty="0"/>
              <a:t>Sepsis 30-day mortality prediction using </a:t>
            </a:r>
            <a:r>
              <a:rPr lang="en-US" dirty="0" err="1"/>
              <a:t>LightGBM</a:t>
            </a:r>
            <a:endParaRPr lang="en-US" dirty="0"/>
          </a:p>
        </p:txBody>
      </p:sp>
      <p:sp>
        <p:nvSpPr>
          <p:cNvPr id="3" name="Content Placeholder 2">
            <a:extLst>
              <a:ext uri="{FF2B5EF4-FFF2-40B4-BE49-F238E27FC236}">
                <a16:creationId xmlns:a16="http://schemas.microsoft.com/office/drawing/2014/main" id="{39134D03-F431-7223-EBD0-BB6999C87ADB}"/>
              </a:ext>
            </a:extLst>
          </p:cNvPr>
          <p:cNvSpPr>
            <a:spLocks noGrp="1"/>
          </p:cNvSpPr>
          <p:nvPr>
            <p:ph idx="1"/>
          </p:nvPr>
        </p:nvSpPr>
        <p:spPr>
          <a:xfrm>
            <a:off x="373092" y="966158"/>
            <a:ext cx="10790208" cy="379563"/>
          </a:xfrm>
          <a:ln>
            <a:solidFill>
              <a:schemeClr val="tx1"/>
            </a:solidFill>
          </a:ln>
        </p:spPr>
        <p:txBody>
          <a:bodyPr>
            <a:noAutofit/>
          </a:bodyPr>
          <a:lstStyle/>
          <a:p>
            <a:r>
              <a:rPr lang="en-US" sz="1200" dirty="0">
                <a:solidFill>
                  <a:schemeClr val="tx1"/>
                </a:solidFill>
                <a:latin typeface="Courier New" panose="02070309020205020404" pitchFamily="49" charset="0"/>
              </a:rPr>
              <a:t>Tuning the </a:t>
            </a:r>
            <a:r>
              <a:rPr lang="en-US" sz="1200" dirty="0" err="1">
                <a:solidFill>
                  <a:schemeClr val="tx1"/>
                </a:solidFill>
                <a:latin typeface="Courier New" panose="02070309020205020404" pitchFamily="49" charset="0"/>
              </a:rPr>
              <a:t>LightGBM</a:t>
            </a:r>
            <a:r>
              <a:rPr lang="en-US" sz="1200" dirty="0">
                <a:solidFill>
                  <a:schemeClr val="tx1"/>
                </a:solidFill>
                <a:latin typeface="Courier New" panose="02070309020205020404" pitchFamily="49" charset="0"/>
              </a:rPr>
              <a:t> model: Adjusting the learning rate</a:t>
            </a:r>
          </a:p>
        </p:txBody>
      </p:sp>
      <p:sp>
        <p:nvSpPr>
          <p:cNvPr id="4" name="Content Placeholder 2">
            <a:extLst>
              <a:ext uri="{FF2B5EF4-FFF2-40B4-BE49-F238E27FC236}">
                <a16:creationId xmlns:a16="http://schemas.microsoft.com/office/drawing/2014/main" id="{BDADE347-C41D-B43D-C967-FDFF8FB933ED}"/>
              </a:ext>
            </a:extLst>
          </p:cNvPr>
          <p:cNvSpPr txBox="1">
            <a:spLocks/>
          </p:cNvSpPr>
          <p:nvPr/>
        </p:nvSpPr>
        <p:spPr>
          <a:xfrm>
            <a:off x="373092" y="1446805"/>
            <a:ext cx="4354183" cy="5083392"/>
          </a:xfrm>
          <a:prstGeom prst="rect">
            <a:avLst/>
          </a:prstGeom>
          <a:ln>
            <a:solidFill>
              <a:schemeClr val="tx1"/>
            </a:solidFill>
          </a:ln>
        </p:spPr>
        <p:txBody>
          <a:bodyPr vert="horz" lIns="91440" tIns="45720" rIns="91440" bIns="45720" rtlCol="0">
            <a:noAutofit/>
          </a:bodyPr>
          <a:lstStyle>
            <a:lvl1pPr marL="0" indent="0" algn="l" defTabSz="914400" rtl="0" eaLnBrk="1" latinLnBrk="0" hangingPunct="1">
              <a:lnSpc>
                <a:spcPct val="110000"/>
              </a:lnSpc>
              <a:spcBef>
                <a:spcPts val="1000"/>
              </a:spcBef>
              <a:buFontTx/>
              <a:buNone/>
              <a:defRPr sz="2000" kern="1200">
                <a:solidFill>
                  <a:schemeClr val="tx2"/>
                </a:solidFill>
                <a:latin typeface="+mn-lt"/>
                <a:ea typeface="+mn-ea"/>
                <a:cs typeface="+mn-cs"/>
              </a:defRPr>
            </a:lvl1pPr>
            <a:lvl2pPr marL="274320" indent="-228600" algn="l" defTabSz="914400" rtl="0" eaLnBrk="1" latinLnBrk="0" hangingPunct="1">
              <a:lnSpc>
                <a:spcPct val="110000"/>
              </a:lnSpc>
              <a:spcBef>
                <a:spcPts val="500"/>
              </a:spcBef>
              <a:buSzPct val="85000"/>
              <a:buFont typeface="Arial" panose="020B0604020202020204" pitchFamily="34" charset="0"/>
              <a:buChar char="•"/>
              <a:defRPr sz="1800" kern="1200">
                <a:solidFill>
                  <a:schemeClr val="tx2"/>
                </a:solidFill>
                <a:latin typeface="+mn-lt"/>
                <a:ea typeface="+mn-ea"/>
                <a:cs typeface="+mn-cs"/>
              </a:defRPr>
            </a:lvl2pPr>
            <a:lvl3pPr marL="274320" indent="0" algn="l" defTabSz="914400" rtl="0" eaLnBrk="1" latinLnBrk="0" hangingPunct="1">
              <a:lnSpc>
                <a:spcPct val="110000"/>
              </a:lnSpc>
              <a:spcBef>
                <a:spcPts val="500"/>
              </a:spcBef>
              <a:buFontTx/>
              <a:buNone/>
              <a:defRPr sz="1600" kern="1200">
                <a:solidFill>
                  <a:schemeClr val="tx2"/>
                </a:solidFill>
                <a:latin typeface="+mn-lt"/>
                <a:ea typeface="+mn-ea"/>
                <a:cs typeface="+mn-cs"/>
              </a:defRPr>
            </a:lvl3pPr>
            <a:lvl4pPr marL="548640" indent="-228600" algn="l" defTabSz="914400" rtl="0" eaLnBrk="1" latinLnBrk="0" hangingPunct="1">
              <a:lnSpc>
                <a:spcPct val="110000"/>
              </a:lnSpc>
              <a:spcBef>
                <a:spcPts val="500"/>
              </a:spcBef>
              <a:buFont typeface="Arial" panose="020B0604020202020204" pitchFamily="34" charset="0"/>
              <a:buChar char="•"/>
              <a:defRPr sz="1400" kern="1200">
                <a:solidFill>
                  <a:schemeClr val="tx2"/>
                </a:solidFill>
                <a:latin typeface="+mn-lt"/>
                <a:ea typeface="+mn-ea"/>
                <a:cs typeface="+mn-cs"/>
              </a:defRPr>
            </a:lvl4pPr>
            <a:lvl5pPr marL="548640" indent="0" algn="l" defTabSz="914400" rtl="0" eaLnBrk="1" latinLnBrk="0" hangingPunct="1">
              <a:lnSpc>
                <a:spcPct val="110000"/>
              </a:lnSpc>
              <a:spcBef>
                <a:spcPts val="500"/>
              </a:spcBef>
              <a:buFontTx/>
              <a:buNone/>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600"/>
              </a:spcBef>
            </a:pPr>
            <a:r>
              <a:rPr lang="en-US" sz="600" dirty="0">
                <a:solidFill>
                  <a:schemeClr val="tx1"/>
                </a:solidFill>
                <a:latin typeface="Courier New" panose="02070309020205020404" pitchFamily="49" charset="0"/>
                <a:cs typeface="Courier New" panose="02070309020205020404" pitchFamily="49" charset="0"/>
              </a:rPr>
              <a:t>#Adjusting the learning rate</a:t>
            </a:r>
          </a:p>
          <a:p>
            <a:pPr>
              <a:lnSpc>
                <a:spcPct val="100000"/>
              </a:lnSpc>
              <a:spcBef>
                <a:spcPts val="600"/>
              </a:spcBef>
            </a:pPr>
            <a:r>
              <a:rPr lang="en-US" sz="600" dirty="0">
                <a:solidFill>
                  <a:schemeClr val="tx1"/>
                </a:solidFill>
                <a:latin typeface="Courier New" panose="02070309020205020404" pitchFamily="49" charset="0"/>
                <a:cs typeface="Courier New" panose="02070309020205020404" pitchFamily="49" charset="0"/>
              </a:rPr>
              <a:t>#create a list of models using various learning rates</a:t>
            </a:r>
          </a:p>
          <a:p>
            <a:pPr>
              <a:lnSpc>
                <a:spcPct val="100000"/>
              </a:lnSpc>
              <a:spcBef>
                <a:spcPts val="600"/>
              </a:spcBef>
            </a:pPr>
            <a:r>
              <a:rPr lang="en-US" sz="600" dirty="0">
                <a:solidFill>
                  <a:schemeClr val="tx1"/>
                </a:solidFill>
                <a:latin typeface="Courier New" panose="02070309020205020404" pitchFamily="49" charset="0"/>
                <a:cs typeface="Courier New" panose="02070309020205020404" pitchFamily="49" charset="0"/>
              </a:rPr>
              <a:t>def </a:t>
            </a:r>
            <a:r>
              <a:rPr lang="en-US" sz="600" dirty="0" err="1">
                <a:solidFill>
                  <a:schemeClr val="tx1"/>
                </a:solidFill>
                <a:latin typeface="Courier New" panose="02070309020205020404" pitchFamily="49" charset="0"/>
                <a:cs typeface="Courier New" panose="02070309020205020404" pitchFamily="49" charset="0"/>
              </a:rPr>
              <a:t>get_models</a:t>
            </a:r>
            <a:r>
              <a:rPr lang="en-US" sz="600" dirty="0">
                <a:solidFill>
                  <a:schemeClr val="tx1"/>
                </a:solidFill>
                <a:latin typeface="Courier New" panose="02070309020205020404" pitchFamily="49" charset="0"/>
                <a:cs typeface="Courier New" panose="02070309020205020404" pitchFamily="49" charset="0"/>
              </a:rPr>
              <a:t>():</a:t>
            </a:r>
          </a:p>
          <a:p>
            <a:pPr>
              <a:lnSpc>
                <a:spcPct val="100000"/>
              </a:lnSpc>
              <a:spcBef>
                <a:spcPts val="600"/>
              </a:spcBef>
            </a:pPr>
            <a:r>
              <a:rPr lang="en-US" sz="600" dirty="0">
                <a:solidFill>
                  <a:schemeClr val="tx1"/>
                </a:solidFill>
                <a:latin typeface="Courier New" panose="02070309020205020404" pitchFamily="49" charset="0"/>
                <a:cs typeface="Courier New" panose="02070309020205020404" pitchFamily="49" charset="0"/>
              </a:rPr>
              <a:t>  models = </a:t>
            </a:r>
            <a:r>
              <a:rPr lang="en-US" sz="600" dirty="0" err="1">
                <a:solidFill>
                  <a:schemeClr val="tx1"/>
                </a:solidFill>
                <a:latin typeface="Courier New" panose="02070309020205020404" pitchFamily="49" charset="0"/>
                <a:cs typeface="Courier New" panose="02070309020205020404" pitchFamily="49" charset="0"/>
              </a:rPr>
              <a:t>dict</a:t>
            </a:r>
            <a:r>
              <a:rPr lang="en-US" sz="600" dirty="0">
                <a:solidFill>
                  <a:schemeClr val="tx1"/>
                </a:solidFill>
                <a:latin typeface="Courier New" panose="02070309020205020404" pitchFamily="49" charset="0"/>
                <a:cs typeface="Courier New" panose="02070309020205020404" pitchFamily="49" charset="0"/>
              </a:rPr>
              <a:t>()</a:t>
            </a:r>
          </a:p>
          <a:p>
            <a:pPr>
              <a:lnSpc>
                <a:spcPct val="100000"/>
              </a:lnSpc>
              <a:spcBef>
                <a:spcPts val="600"/>
              </a:spcBef>
            </a:pPr>
            <a:r>
              <a:rPr lang="en-US" sz="600" dirty="0">
                <a:solidFill>
                  <a:schemeClr val="tx1"/>
                </a:solidFill>
                <a:latin typeface="Courier New" panose="02070309020205020404" pitchFamily="49" charset="0"/>
                <a:cs typeface="Courier New" panose="02070309020205020404" pitchFamily="49" charset="0"/>
              </a:rPr>
              <a:t>  rates = [0.0001, 0.001, 0.01, 0.1, 0.25, 0.5, 1.0]</a:t>
            </a:r>
          </a:p>
          <a:p>
            <a:pPr>
              <a:lnSpc>
                <a:spcPct val="100000"/>
              </a:lnSpc>
              <a:spcBef>
                <a:spcPts val="600"/>
              </a:spcBef>
            </a:pPr>
            <a:r>
              <a:rPr lang="en-US" sz="600" dirty="0">
                <a:solidFill>
                  <a:schemeClr val="tx1"/>
                </a:solidFill>
                <a:latin typeface="Courier New" panose="02070309020205020404" pitchFamily="49" charset="0"/>
                <a:cs typeface="Courier New" panose="02070309020205020404" pitchFamily="49" charset="0"/>
              </a:rPr>
              <a:t>  for r in rates:</a:t>
            </a:r>
          </a:p>
          <a:p>
            <a:pPr>
              <a:lnSpc>
                <a:spcPct val="100000"/>
              </a:lnSpc>
              <a:spcBef>
                <a:spcPts val="600"/>
              </a:spcBef>
            </a:pPr>
            <a:r>
              <a:rPr lang="en-US" sz="600" dirty="0">
                <a:solidFill>
                  <a:schemeClr val="tx1"/>
                </a:solidFill>
                <a:latin typeface="Courier New" panose="02070309020205020404" pitchFamily="49" charset="0"/>
                <a:cs typeface="Courier New" panose="02070309020205020404" pitchFamily="49" charset="0"/>
              </a:rPr>
              <a:t>    key = '%.4f' % r</a:t>
            </a:r>
          </a:p>
          <a:p>
            <a:pPr>
              <a:lnSpc>
                <a:spcPct val="100000"/>
              </a:lnSpc>
              <a:spcBef>
                <a:spcPts val="600"/>
              </a:spcBef>
            </a:pPr>
            <a:r>
              <a:rPr lang="en-US" sz="600" dirty="0">
                <a:solidFill>
                  <a:schemeClr val="tx1"/>
                </a:solidFill>
                <a:latin typeface="Courier New" panose="02070309020205020404" pitchFamily="49" charset="0"/>
                <a:cs typeface="Courier New" panose="02070309020205020404" pitchFamily="49" charset="0"/>
              </a:rPr>
              <a:t>    models[key] = </a:t>
            </a:r>
            <a:r>
              <a:rPr lang="en-US" sz="600" dirty="0" err="1">
                <a:solidFill>
                  <a:schemeClr val="tx1"/>
                </a:solidFill>
                <a:latin typeface="Courier New" panose="02070309020205020404" pitchFamily="49" charset="0"/>
                <a:cs typeface="Courier New" panose="02070309020205020404" pitchFamily="49" charset="0"/>
              </a:rPr>
              <a:t>LGBMClassifier</a:t>
            </a:r>
            <a:r>
              <a:rPr lang="en-US" sz="600" dirty="0">
                <a:solidFill>
                  <a:schemeClr val="tx1"/>
                </a:solidFill>
                <a:latin typeface="Courier New" panose="02070309020205020404" pitchFamily="49" charset="0"/>
                <a:cs typeface="Courier New" panose="02070309020205020404" pitchFamily="49" charset="0"/>
              </a:rPr>
              <a:t>(</a:t>
            </a:r>
            <a:r>
              <a:rPr lang="en-US" sz="600" dirty="0" err="1">
                <a:solidFill>
                  <a:schemeClr val="tx1"/>
                </a:solidFill>
                <a:latin typeface="Courier New" panose="02070309020205020404" pitchFamily="49" charset="0"/>
                <a:cs typeface="Courier New" panose="02070309020205020404" pitchFamily="49" charset="0"/>
              </a:rPr>
              <a:t>max_depth</a:t>
            </a:r>
            <a:r>
              <a:rPr lang="en-US" sz="600" dirty="0">
                <a:solidFill>
                  <a:schemeClr val="tx1"/>
                </a:solidFill>
                <a:latin typeface="Courier New" panose="02070309020205020404" pitchFamily="49" charset="0"/>
                <a:cs typeface="Courier New" panose="02070309020205020404" pitchFamily="49" charset="0"/>
              </a:rPr>
              <a:t>=2, </a:t>
            </a:r>
            <a:r>
              <a:rPr lang="en-US" sz="600" dirty="0" err="1">
                <a:solidFill>
                  <a:schemeClr val="tx1"/>
                </a:solidFill>
                <a:latin typeface="Courier New" panose="02070309020205020404" pitchFamily="49" charset="0"/>
                <a:cs typeface="Courier New" panose="02070309020205020404" pitchFamily="49" charset="0"/>
              </a:rPr>
              <a:t>num_leaves</a:t>
            </a:r>
            <a:r>
              <a:rPr lang="en-US" sz="600" dirty="0">
                <a:solidFill>
                  <a:schemeClr val="tx1"/>
                </a:solidFill>
                <a:latin typeface="Courier New" panose="02070309020205020404" pitchFamily="49" charset="0"/>
                <a:cs typeface="Courier New" panose="02070309020205020404" pitchFamily="49" charset="0"/>
              </a:rPr>
              <a:t>=4,learning_rate=r)</a:t>
            </a:r>
          </a:p>
          <a:p>
            <a:pPr>
              <a:lnSpc>
                <a:spcPct val="100000"/>
              </a:lnSpc>
              <a:spcBef>
                <a:spcPts val="600"/>
              </a:spcBef>
            </a:pPr>
            <a:r>
              <a:rPr lang="en-US" sz="600" dirty="0">
                <a:solidFill>
                  <a:schemeClr val="tx1"/>
                </a:solidFill>
                <a:latin typeface="Courier New" panose="02070309020205020404" pitchFamily="49" charset="0"/>
                <a:cs typeface="Courier New" panose="02070309020205020404" pitchFamily="49" charset="0"/>
              </a:rPr>
              <a:t>  return models</a:t>
            </a:r>
          </a:p>
          <a:p>
            <a:pPr>
              <a:lnSpc>
                <a:spcPct val="100000"/>
              </a:lnSpc>
              <a:spcBef>
                <a:spcPts val="600"/>
              </a:spcBef>
            </a:pPr>
            <a:endParaRPr lang="en-US" sz="600" dirty="0">
              <a:solidFill>
                <a:schemeClr val="tx1"/>
              </a:solidFill>
              <a:latin typeface="Courier New" panose="02070309020205020404" pitchFamily="49" charset="0"/>
              <a:cs typeface="Courier New" panose="02070309020205020404" pitchFamily="49" charset="0"/>
            </a:endParaRPr>
          </a:p>
          <a:p>
            <a:pPr>
              <a:lnSpc>
                <a:spcPct val="100000"/>
              </a:lnSpc>
              <a:spcBef>
                <a:spcPts val="600"/>
              </a:spcBef>
            </a:pPr>
            <a:r>
              <a:rPr lang="en-US" sz="600" dirty="0">
                <a:solidFill>
                  <a:schemeClr val="tx1"/>
                </a:solidFill>
                <a:latin typeface="Courier New" panose="02070309020205020404" pitchFamily="49" charset="0"/>
                <a:cs typeface="Courier New" panose="02070309020205020404" pitchFamily="49" charset="0"/>
              </a:rPr>
              <a:t>#evaluate a given model using cross-validation</a:t>
            </a:r>
          </a:p>
          <a:p>
            <a:pPr>
              <a:lnSpc>
                <a:spcPct val="100000"/>
              </a:lnSpc>
              <a:spcBef>
                <a:spcPts val="600"/>
              </a:spcBef>
            </a:pPr>
            <a:r>
              <a:rPr lang="en-US" sz="600" dirty="0">
                <a:solidFill>
                  <a:schemeClr val="tx1"/>
                </a:solidFill>
                <a:latin typeface="Courier New" panose="02070309020205020404" pitchFamily="49" charset="0"/>
                <a:cs typeface="Courier New" panose="02070309020205020404" pitchFamily="49" charset="0"/>
              </a:rPr>
              <a:t>def </a:t>
            </a:r>
            <a:r>
              <a:rPr lang="en-US" sz="600" dirty="0" err="1">
                <a:solidFill>
                  <a:schemeClr val="tx1"/>
                </a:solidFill>
                <a:latin typeface="Courier New" panose="02070309020205020404" pitchFamily="49" charset="0"/>
                <a:cs typeface="Courier New" panose="02070309020205020404" pitchFamily="49" charset="0"/>
              </a:rPr>
              <a:t>evaluate_model</a:t>
            </a:r>
            <a:r>
              <a:rPr lang="en-US" sz="600" dirty="0">
                <a:solidFill>
                  <a:schemeClr val="tx1"/>
                </a:solidFill>
                <a:latin typeface="Courier New" panose="02070309020205020404" pitchFamily="49" charset="0"/>
                <a:cs typeface="Courier New" panose="02070309020205020404" pitchFamily="49" charset="0"/>
              </a:rPr>
              <a:t>(model):</a:t>
            </a:r>
          </a:p>
          <a:p>
            <a:pPr>
              <a:lnSpc>
                <a:spcPct val="100000"/>
              </a:lnSpc>
              <a:spcBef>
                <a:spcPts val="600"/>
              </a:spcBef>
            </a:pPr>
            <a:r>
              <a:rPr lang="en-US" sz="600" dirty="0">
                <a:solidFill>
                  <a:schemeClr val="tx1"/>
                </a:solidFill>
                <a:latin typeface="Courier New" panose="02070309020205020404" pitchFamily="49" charset="0"/>
                <a:cs typeface="Courier New" panose="02070309020205020404" pitchFamily="49" charset="0"/>
              </a:rPr>
              <a:t>  cv = </a:t>
            </a:r>
            <a:r>
              <a:rPr lang="en-US" sz="600" dirty="0" err="1">
                <a:solidFill>
                  <a:schemeClr val="tx1"/>
                </a:solidFill>
                <a:latin typeface="Courier New" panose="02070309020205020404" pitchFamily="49" charset="0"/>
                <a:cs typeface="Courier New" panose="02070309020205020404" pitchFamily="49" charset="0"/>
              </a:rPr>
              <a:t>RepeatedStratifiedKFold</a:t>
            </a:r>
            <a:r>
              <a:rPr lang="en-US" sz="600" dirty="0">
                <a:solidFill>
                  <a:schemeClr val="tx1"/>
                </a:solidFill>
                <a:latin typeface="Courier New" panose="02070309020205020404" pitchFamily="49" charset="0"/>
                <a:cs typeface="Courier New" panose="02070309020205020404" pitchFamily="49" charset="0"/>
              </a:rPr>
              <a:t>(</a:t>
            </a:r>
            <a:r>
              <a:rPr lang="en-US" sz="600" dirty="0" err="1">
                <a:solidFill>
                  <a:schemeClr val="tx1"/>
                </a:solidFill>
                <a:latin typeface="Courier New" panose="02070309020205020404" pitchFamily="49" charset="0"/>
                <a:cs typeface="Courier New" panose="02070309020205020404" pitchFamily="49" charset="0"/>
              </a:rPr>
              <a:t>n_splits</a:t>
            </a:r>
            <a:r>
              <a:rPr lang="en-US" sz="600" dirty="0">
                <a:solidFill>
                  <a:schemeClr val="tx1"/>
                </a:solidFill>
                <a:latin typeface="Courier New" panose="02070309020205020404" pitchFamily="49" charset="0"/>
                <a:cs typeface="Courier New" panose="02070309020205020404" pitchFamily="49" charset="0"/>
              </a:rPr>
              <a:t>=10, </a:t>
            </a:r>
            <a:r>
              <a:rPr lang="en-US" sz="600" dirty="0" err="1">
                <a:solidFill>
                  <a:schemeClr val="tx1"/>
                </a:solidFill>
                <a:latin typeface="Courier New" panose="02070309020205020404" pitchFamily="49" charset="0"/>
                <a:cs typeface="Courier New" panose="02070309020205020404" pitchFamily="49" charset="0"/>
              </a:rPr>
              <a:t>n_repeats</a:t>
            </a:r>
            <a:r>
              <a:rPr lang="en-US" sz="600" dirty="0">
                <a:solidFill>
                  <a:schemeClr val="tx1"/>
                </a:solidFill>
                <a:latin typeface="Courier New" panose="02070309020205020404" pitchFamily="49" charset="0"/>
                <a:cs typeface="Courier New" panose="02070309020205020404" pitchFamily="49" charset="0"/>
              </a:rPr>
              <a:t>=3, </a:t>
            </a:r>
            <a:r>
              <a:rPr lang="en-US" sz="600" dirty="0" err="1">
                <a:solidFill>
                  <a:schemeClr val="tx1"/>
                </a:solidFill>
                <a:latin typeface="Courier New" panose="02070309020205020404" pitchFamily="49" charset="0"/>
                <a:cs typeface="Courier New" panose="02070309020205020404" pitchFamily="49" charset="0"/>
              </a:rPr>
              <a:t>random_state</a:t>
            </a:r>
            <a:r>
              <a:rPr lang="en-US" sz="600" dirty="0">
                <a:solidFill>
                  <a:schemeClr val="tx1"/>
                </a:solidFill>
                <a:latin typeface="Courier New" panose="02070309020205020404" pitchFamily="49" charset="0"/>
                <a:cs typeface="Courier New" panose="02070309020205020404" pitchFamily="49" charset="0"/>
              </a:rPr>
              <a:t>=1)</a:t>
            </a:r>
          </a:p>
          <a:p>
            <a:pPr>
              <a:lnSpc>
                <a:spcPct val="100000"/>
              </a:lnSpc>
              <a:spcBef>
                <a:spcPts val="600"/>
              </a:spcBef>
            </a:pPr>
            <a:r>
              <a:rPr lang="en-US" sz="600" dirty="0">
                <a:solidFill>
                  <a:schemeClr val="tx1"/>
                </a:solidFill>
                <a:latin typeface="Courier New" panose="02070309020205020404" pitchFamily="49" charset="0"/>
                <a:cs typeface="Courier New" panose="02070309020205020404" pitchFamily="49" charset="0"/>
              </a:rPr>
              <a:t>  scores = </a:t>
            </a:r>
            <a:r>
              <a:rPr lang="en-US" sz="600" dirty="0" err="1">
                <a:solidFill>
                  <a:schemeClr val="tx1"/>
                </a:solidFill>
                <a:latin typeface="Courier New" panose="02070309020205020404" pitchFamily="49" charset="0"/>
                <a:cs typeface="Courier New" panose="02070309020205020404" pitchFamily="49" charset="0"/>
              </a:rPr>
              <a:t>cross_val_score</a:t>
            </a:r>
            <a:r>
              <a:rPr lang="en-US" sz="600" dirty="0">
                <a:solidFill>
                  <a:schemeClr val="tx1"/>
                </a:solidFill>
                <a:latin typeface="Courier New" panose="02070309020205020404" pitchFamily="49" charset="0"/>
                <a:cs typeface="Courier New" panose="02070309020205020404" pitchFamily="49" charset="0"/>
              </a:rPr>
              <a:t>(model, </a:t>
            </a:r>
            <a:r>
              <a:rPr lang="en-US" sz="600" dirty="0" err="1">
                <a:solidFill>
                  <a:schemeClr val="tx1"/>
                </a:solidFill>
                <a:latin typeface="Courier New" panose="02070309020205020404" pitchFamily="49" charset="0"/>
                <a:cs typeface="Courier New" panose="02070309020205020404" pitchFamily="49" charset="0"/>
              </a:rPr>
              <a:t>X_paper</a:t>
            </a:r>
            <a:r>
              <a:rPr lang="en-US" sz="600" dirty="0">
                <a:solidFill>
                  <a:schemeClr val="tx1"/>
                </a:solidFill>
                <a:latin typeface="Courier New" panose="02070309020205020404" pitchFamily="49" charset="0"/>
                <a:cs typeface="Courier New" panose="02070309020205020404" pitchFamily="49" charset="0"/>
              </a:rPr>
              <a:t>, </a:t>
            </a:r>
            <a:r>
              <a:rPr lang="en-US" sz="600" dirty="0" err="1">
                <a:solidFill>
                  <a:schemeClr val="tx1"/>
                </a:solidFill>
                <a:latin typeface="Courier New" panose="02070309020205020404" pitchFamily="49" charset="0"/>
                <a:cs typeface="Courier New" panose="02070309020205020404" pitchFamily="49" charset="0"/>
              </a:rPr>
              <a:t>Y_paper</a:t>
            </a:r>
            <a:r>
              <a:rPr lang="en-US" sz="600" dirty="0">
                <a:solidFill>
                  <a:schemeClr val="tx1"/>
                </a:solidFill>
                <a:latin typeface="Courier New" panose="02070309020205020404" pitchFamily="49" charset="0"/>
                <a:cs typeface="Courier New" panose="02070309020205020404" pitchFamily="49" charset="0"/>
              </a:rPr>
              <a:t>, scoring='accuracy', cv=cv, </a:t>
            </a:r>
            <a:r>
              <a:rPr lang="en-US" sz="600" dirty="0" err="1">
                <a:solidFill>
                  <a:schemeClr val="tx1"/>
                </a:solidFill>
                <a:latin typeface="Courier New" panose="02070309020205020404" pitchFamily="49" charset="0"/>
                <a:cs typeface="Courier New" panose="02070309020205020404" pitchFamily="49" charset="0"/>
              </a:rPr>
              <a:t>n_jobs</a:t>
            </a:r>
            <a:r>
              <a:rPr lang="en-US" sz="600" dirty="0">
                <a:solidFill>
                  <a:schemeClr val="tx1"/>
                </a:solidFill>
                <a:latin typeface="Courier New" panose="02070309020205020404" pitchFamily="49" charset="0"/>
                <a:cs typeface="Courier New" panose="02070309020205020404" pitchFamily="49" charset="0"/>
              </a:rPr>
              <a:t>=-1)</a:t>
            </a:r>
          </a:p>
          <a:p>
            <a:pPr>
              <a:lnSpc>
                <a:spcPct val="100000"/>
              </a:lnSpc>
              <a:spcBef>
                <a:spcPts val="600"/>
              </a:spcBef>
            </a:pPr>
            <a:r>
              <a:rPr lang="en-US" sz="600" dirty="0">
                <a:solidFill>
                  <a:schemeClr val="tx1"/>
                </a:solidFill>
                <a:latin typeface="Courier New" panose="02070309020205020404" pitchFamily="49" charset="0"/>
                <a:cs typeface="Courier New" panose="02070309020205020404" pitchFamily="49" charset="0"/>
              </a:rPr>
              <a:t>  return scores</a:t>
            </a:r>
          </a:p>
          <a:p>
            <a:pPr>
              <a:lnSpc>
                <a:spcPct val="100000"/>
              </a:lnSpc>
              <a:spcBef>
                <a:spcPts val="600"/>
              </a:spcBef>
            </a:pPr>
            <a:endParaRPr lang="en-US" sz="600" dirty="0">
              <a:solidFill>
                <a:schemeClr val="tx1"/>
              </a:solidFill>
              <a:latin typeface="Courier New" panose="02070309020205020404" pitchFamily="49" charset="0"/>
              <a:cs typeface="Courier New" panose="02070309020205020404" pitchFamily="49" charset="0"/>
            </a:endParaRPr>
          </a:p>
          <a:p>
            <a:pPr>
              <a:lnSpc>
                <a:spcPct val="100000"/>
              </a:lnSpc>
              <a:spcBef>
                <a:spcPts val="600"/>
              </a:spcBef>
            </a:pPr>
            <a:r>
              <a:rPr lang="en-US" sz="600" dirty="0">
                <a:solidFill>
                  <a:schemeClr val="tx1"/>
                </a:solidFill>
                <a:latin typeface="Courier New" panose="02070309020205020404" pitchFamily="49" charset="0"/>
                <a:cs typeface="Courier New" panose="02070309020205020404" pitchFamily="49" charset="0"/>
              </a:rPr>
              <a:t>#get the models to evaluate</a:t>
            </a:r>
          </a:p>
          <a:p>
            <a:pPr>
              <a:lnSpc>
                <a:spcPct val="100000"/>
              </a:lnSpc>
              <a:spcBef>
                <a:spcPts val="600"/>
              </a:spcBef>
            </a:pPr>
            <a:r>
              <a:rPr lang="en-US" sz="600" dirty="0">
                <a:solidFill>
                  <a:schemeClr val="tx1"/>
                </a:solidFill>
                <a:latin typeface="Courier New" panose="02070309020205020404" pitchFamily="49" charset="0"/>
                <a:cs typeface="Courier New" panose="02070309020205020404" pitchFamily="49" charset="0"/>
              </a:rPr>
              <a:t>models = </a:t>
            </a:r>
            <a:r>
              <a:rPr lang="en-US" sz="600" dirty="0" err="1">
                <a:solidFill>
                  <a:schemeClr val="tx1"/>
                </a:solidFill>
                <a:latin typeface="Courier New" panose="02070309020205020404" pitchFamily="49" charset="0"/>
                <a:cs typeface="Courier New" panose="02070309020205020404" pitchFamily="49" charset="0"/>
              </a:rPr>
              <a:t>get_models</a:t>
            </a:r>
            <a:r>
              <a:rPr lang="en-US" sz="600" dirty="0">
                <a:solidFill>
                  <a:schemeClr val="tx1"/>
                </a:solidFill>
                <a:latin typeface="Courier New" panose="02070309020205020404" pitchFamily="49" charset="0"/>
                <a:cs typeface="Courier New" panose="02070309020205020404" pitchFamily="49" charset="0"/>
              </a:rPr>
              <a:t>()</a:t>
            </a:r>
          </a:p>
          <a:p>
            <a:pPr>
              <a:lnSpc>
                <a:spcPct val="100000"/>
              </a:lnSpc>
              <a:spcBef>
                <a:spcPts val="600"/>
              </a:spcBef>
            </a:pPr>
            <a:endParaRPr lang="en-US" sz="600" dirty="0">
              <a:solidFill>
                <a:schemeClr val="tx1"/>
              </a:solidFill>
              <a:latin typeface="Courier New" panose="02070309020205020404" pitchFamily="49" charset="0"/>
              <a:cs typeface="Courier New" panose="02070309020205020404" pitchFamily="49" charset="0"/>
            </a:endParaRPr>
          </a:p>
          <a:p>
            <a:pPr>
              <a:lnSpc>
                <a:spcPct val="100000"/>
              </a:lnSpc>
              <a:spcBef>
                <a:spcPts val="600"/>
              </a:spcBef>
            </a:pPr>
            <a:r>
              <a:rPr lang="en-US" sz="600" dirty="0">
                <a:solidFill>
                  <a:schemeClr val="tx1"/>
                </a:solidFill>
                <a:latin typeface="Courier New" panose="02070309020205020404" pitchFamily="49" charset="0"/>
                <a:cs typeface="Courier New" panose="02070309020205020404" pitchFamily="49" charset="0"/>
              </a:rPr>
              <a:t># evaluate the models and store results</a:t>
            </a:r>
          </a:p>
          <a:p>
            <a:pPr>
              <a:lnSpc>
                <a:spcPct val="100000"/>
              </a:lnSpc>
              <a:spcBef>
                <a:spcPts val="600"/>
              </a:spcBef>
            </a:pPr>
            <a:r>
              <a:rPr lang="en-US" sz="600" dirty="0">
                <a:solidFill>
                  <a:schemeClr val="tx1"/>
                </a:solidFill>
                <a:latin typeface="Courier New" panose="02070309020205020404" pitchFamily="49" charset="0"/>
                <a:cs typeface="Courier New" panose="02070309020205020404" pitchFamily="49" charset="0"/>
              </a:rPr>
              <a:t>results, names = list(), list()</a:t>
            </a:r>
          </a:p>
          <a:p>
            <a:pPr>
              <a:lnSpc>
                <a:spcPct val="100000"/>
              </a:lnSpc>
              <a:spcBef>
                <a:spcPts val="600"/>
              </a:spcBef>
            </a:pPr>
            <a:r>
              <a:rPr lang="en-US" sz="600" dirty="0">
                <a:solidFill>
                  <a:schemeClr val="tx1"/>
                </a:solidFill>
                <a:latin typeface="Courier New" panose="02070309020205020404" pitchFamily="49" charset="0"/>
                <a:cs typeface="Courier New" panose="02070309020205020404" pitchFamily="49" charset="0"/>
              </a:rPr>
              <a:t>for name, model in </a:t>
            </a:r>
            <a:r>
              <a:rPr lang="en-US" sz="600" dirty="0" err="1">
                <a:solidFill>
                  <a:schemeClr val="tx1"/>
                </a:solidFill>
                <a:latin typeface="Courier New" panose="02070309020205020404" pitchFamily="49" charset="0"/>
                <a:cs typeface="Courier New" panose="02070309020205020404" pitchFamily="49" charset="0"/>
              </a:rPr>
              <a:t>models.items</a:t>
            </a:r>
            <a:r>
              <a:rPr lang="en-US" sz="600" dirty="0">
                <a:solidFill>
                  <a:schemeClr val="tx1"/>
                </a:solidFill>
                <a:latin typeface="Courier New" panose="02070309020205020404" pitchFamily="49" charset="0"/>
                <a:cs typeface="Courier New" panose="02070309020205020404" pitchFamily="49" charset="0"/>
              </a:rPr>
              <a:t>():</a:t>
            </a:r>
          </a:p>
          <a:p>
            <a:pPr>
              <a:lnSpc>
                <a:spcPct val="100000"/>
              </a:lnSpc>
              <a:spcBef>
                <a:spcPts val="600"/>
              </a:spcBef>
            </a:pPr>
            <a:r>
              <a:rPr lang="en-US" sz="600" dirty="0">
                <a:solidFill>
                  <a:schemeClr val="tx1"/>
                </a:solidFill>
                <a:latin typeface="Courier New" panose="02070309020205020404" pitchFamily="49" charset="0"/>
                <a:cs typeface="Courier New" panose="02070309020205020404" pitchFamily="49" charset="0"/>
              </a:rPr>
              <a:t>  scores = </a:t>
            </a:r>
            <a:r>
              <a:rPr lang="en-US" sz="600" dirty="0" err="1">
                <a:solidFill>
                  <a:schemeClr val="tx1"/>
                </a:solidFill>
                <a:latin typeface="Courier New" panose="02070309020205020404" pitchFamily="49" charset="0"/>
                <a:cs typeface="Courier New" panose="02070309020205020404" pitchFamily="49" charset="0"/>
              </a:rPr>
              <a:t>evaluate_model</a:t>
            </a:r>
            <a:r>
              <a:rPr lang="en-US" sz="600" dirty="0">
                <a:solidFill>
                  <a:schemeClr val="tx1"/>
                </a:solidFill>
                <a:latin typeface="Courier New" panose="02070309020205020404" pitchFamily="49" charset="0"/>
                <a:cs typeface="Courier New" panose="02070309020205020404" pitchFamily="49" charset="0"/>
              </a:rPr>
              <a:t>(model)</a:t>
            </a:r>
          </a:p>
          <a:p>
            <a:pPr>
              <a:lnSpc>
                <a:spcPct val="100000"/>
              </a:lnSpc>
              <a:spcBef>
                <a:spcPts val="600"/>
              </a:spcBef>
            </a:pPr>
            <a:r>
              <a:rPr lang="en-US" sz="600" dirty="0">
                <a:solidFill>
                  <a:schemeClr val="tx1"/>
                </a:solidFill>
                <a:latin typeface="Courier New" panose="02070309020205020404" pitchFamily="49" charset="0"/>
                <a:cs typeface="Courier New" panose="02070309020205020404" pitchFamily="49" charset="0"/>
              </a:rPr>
              <a:t>  </a:t>
            </a:r>
            <a:r>
              <a:rPr lang="en-US" sz="600" dirty="0" err="1">
                <a:solidFill>
                  <a:schemeClr val="tx1"/>
                </a:solidFill>
                <a:latin typeface="Courier New" panose="02070309020205020404" pitchFamily="49" charset="0"/>
                <a:cs typeface="Courier New" panose="02070309020205020404" pitchFamily="49" charset="0"/>
              </a:rPr>
              <a:t>results.append</a:t>
            </a:r>
            <a:r>
              <a:rPr lang="en-US" sz="600" dirty="0">
                <a:solidFill>
                  <a:schemeClr val="tx1"/>
                </a:solidFill>
                <a:latin typeface="Courier New" panose="02070309020205020404" pitchFamily="49" charset="0"/>
                <a:cs typeface="Courier New" panose="02070309020205020404" pitchFamily="49" charset="0"/>
              </a:rPr>
              <a:t>(scores)</a:t>
            </a:r>
          </a:p>
          <a:p>
            <a:pPr>
              <a:lnSpc>
                <a:spcPct val="100000"/>
              </a:lnSpc>
              <a:spcBef>
                <a:spcPts val="600"/>
              </a:spcBef>
            </a:pPr>
            <a:r>
              <a:rPr lang="en-US" sz="600" dirty="0">
                <a:solidFill>
                  <a:schemeClr val="tx1"/>
                </a:solidFill>
                <a:latin typeface="Courier New" panose="02070309020205020404" pitchFamily="49" charset="0"/>
                <a:cs typeface="Courier New" panose="02070309020205020404" pitchFamily="49" charset="0"/>
              </a:rPr>
              <a:t>  </a:t>
            </a:r>
            <a:r>
              <a:rPr lang="en-US" sz="600" dirty="0" err="1">
                <a:solidFill>
                  <a:schemeClr val="tx1"/>
                </a:solidFill>
                <a:latin typeface="Courier New" panose="02070309020205020404" pitchFamily="49" charset="0"/>
                <a:cs typeface="Courier New" panose="02070309020205020404" pitchFamily="49" charset="0"/>
              </a:rPr>
              <a:t>names.append</a:t>
            </a:r>
            <a:r>
              <a:rPr lang="en-US" sz="600" dirty="0">
                <a:solidFill>
                  <a:schemeClr val="tx1"/>
                </a:solidFill>
                <a:latin typeface="Courier New" panose="02070309020205020404" pitchFamily="49" charset="0"/>
                <a:cs typeface="Courier New" panose="02070309020205020404" pitchFamily="49" charset="0"/>
              </a:rPr>
              <a:t>(name)</a:t>
            </a:r>
          </a:p>
          <a:p>
            <a:pPr>
              <a:lnSpc>
                <a:spcPct val="100000"/>
              </a:lnSpc>
              <a:spcBef>
                <a:spcPts val="600"/>
              </a:spcBef>
            </a:pPr>
            <a:r>
              <a:rPr lang="en-US" sz="600" dirty="0">
                <a:solidFill>
                  <a:schemeClr val="tx1"/>
                </a:solidFill>
                <a:latin typeface="Courier New" panose="02070309020205020404" pitchFamily="49" charset="0"/>
                <a:cs typeface="Courier New" panose="02070309020205020404" pitchFamily="49" charset="0"/>
              </a:rPr>
              <a:t>  print('Learning Rate: %s %.2f%%)' % (name, mean(scores)*100))</a:t>
            </a:r>
          </a:p>
          <a:p>
            <a:pPr>
              <a:lnSpc>
                <a:spcPct val="100000"/>
              </a:lnSpc>
              <a:spcBef>
                <a:spcPts val="600"/>
              </a:spcBef>
            </a:pPr>
            <a:endParaRPr lang="en-US" sz="600" dirty="0">
              <a:solidFill>
                <a:schemeClr val="tx1"/>
              </a:solidFill>
              <a:latin typeface="Courier New" panose="02070309020205020404" pitchFamily="49" charset="0"/>
              <a:cs typeface="Courier New" panose="02070309020205020404" pitchFamily="49" charset="0"/>
            </a:endParaRPr>
          </a:p>
          <a:p>
            <a:pPr>
              <a:lnSpc>
                <a:spcPct val="100000"/>
              </a:lnSpc>
              <a:spcBef>
                <a:spcPts val="600"/>
              </a:spcBef>
            </a:pPr>
            <a:r>
              <a:rPr lang="en-US" sz="600" dirty="0">
                <a:solidFill>
                  <a:schemeClr val="tx1"/>
                </a:solidFill>
                <a:latin typeface="Courier New" panose="02070309020205020404" pitchFamily="49" charset="0"/>
                <a:cs typeface="Courier New" panose="02070309020205020404" pitchFamily="49" charset="0"/>
              </a:rPr>
              <a:t>#plot model performance for comparison</a:t>
            </a:r>
          </a:p>
          <a:p>
            <a:pPr>
              <a:lnSpc>
                <a:spcPct val="100000"/>
              </a:lnSpc>
              <a:spcBef>
                <a:spcPts val="600"/>
              </a:spcBef>
            </a:pPr>
            <a:r>
              <a:rPr lang="en-US" sz="600" dirty="0" err="1">
                <a:solidFill>
                  <a:schemeClr val="tx1"/>
                </a:solidFill>
                <a:latin typeface="Courier New" panose="02070309020205020404" pitchFamily="49" charset="0"/>
                <a:cs typeface="Courier New" panose="02070309020205020404" pitchFamily="49" charset="0"/>
              </a:rPr>
              <a:t>pyplot.boxplot</a:t>
            </a:r>
            <a:r>
              <a:rPr lang="en-US" sz="600" dirty="0">
                <a:solidFill>
                  <a:schemeClr val="tx1"/>
                </a:solidFill>
                <a:latin typeface="Courier New" panose="02070309020205020404" pitchFamily="49" charset="0"/>
                <a:cs typeface="Courier New" panose="02070309020205020404" pitchFamily="49" charset="0"/>
              </a:rPr>
              <a:t>(results, labels=names, </a:t>
            </a:r>
            <a:r>
              <a:rPr lang="en-US" sz="600" dirty="0" err="1">
                <a:solidFill>
                  <a:schemeClr val="tx1"/>
                </a:solidFill>
                <a:latin typeface="Courier New" panose="02070309020205020404" pitchFamily="49" charset="0"/>
                <a:cs typeface="Courier New" panose="02070309020205020404" pitchFamily="49" charset="0"/>
              </a:rPr>
              <a:t>showmeans</a:t>
            </a:r>
            <a:r>
              <a:rPr lang="en-US" sz="600" dirty="0">
                <a:solidFill>
                  <a:schemeClr val="tx1"/>
                </a:solidFill>
                <a:latin typeface="Courier New" panose="02070309020205020404" pitchFamily="49" charset="0"/>
                <a:cs typeface="Courier New" panose="02070309020205020404" pitchFamily="49" charset="0"/>
              </a:rPr>
              <a:t>=True)</a:t>
            </a:r>
          </a:p>
          <a:p>
            <a:pPr>
              <a:lnSpc>
                <a:spcPct val="100000"/>
              </a:lnSpc>
              <a:spcBef>
                <a:spcPts val="600"/>
              </a:spcBef>
            </a:pPr>
            <a:r>
              <a:rPr lang="en-US" sz="600" dirty="0" err="1">
                <a:solidFill>
                  <a:schemeClr val="tx1"/>
                </a:solidFill>
                <a:latin typeface="Courier New" panose="02070309020205020404" pitchFamily="49" charset="0"/>
                <a:cs typeface="Courier New" panose="02070309020205020404" pitchFamily="49" charset="0"/>
              </a:rPr>
              <a:t>pyplot.show</a:t>
            </a:r>
            <a:r>
              <a:rPr lang="en-US" sz="600" dirty="0">
                <a:solidFill>
                  <a:schemeClr val="tx1"/>
                </a:solidFill>
                <a:latin typeface="Courier New" panose="02070309020205020404" pitchFamily="49" charset="0"/>
                <a:cs typeface="Courier New" panose="02070309020205020404" pitchFamily="49" charset="0"/>
              </a:rPr>
              <a:t>()</a:t>
            </a:r>
          </a:p>
        </p:txBody>
      </p:sp>
      <p:graphicFrame>
        <p:nvGraphicFramePr>
          <p:cNvPr id="6" name="Table 5">
            <a:extLst>
              <a:ext uri="{FF2B5EF4-FFF2-40B4-BE49-F238E27FC236}">
                <a16:creationId xmlns:a16="http://schemas.microsoft.com/office/drawing/2014/main" id="{6B227C93-BEF6-E9F8-6DF6-46600B73113B}"/>
              </a:ext>
            </a:extLst>
          </p:cNvPr>
          <p:cNvGraphicFramePr>
            <a:graphicFrameLocks noGrp="1"/>
          </p:cNvGraphicFramePr>
          <p:nvPr>
            <p:extLst>
              <p:ext uri="{D42A27DB-BD31-4B8C-83A1-F6EECF244321}">
                <p14:modId xmlns:p14="http://schemas.microsoft.com/office/powerpoint/2010/main" val="482546514"/>
              </p:ext>
            </p:extLst>
          </p:nvPr>
        </p:nvGraphicFramePr>
        <p:xfrm>
          <a:off x="5000445" y="1446804"/>
          <a:ext cx="2377440" cy="2194560"/>
        </p:xfrm>
        <a:graphic>
          <a:graphicData uri="http://schemas.openxmlformats.org/drawingml/2006/table">
            <a:tbl>
              <a:tblPr firstRow="1" bandRow="1">
                <a:tableStyleId>{5C22544A-7EE6-4342-B048-85BDC9FD1C3A}</a:tableStyleId>
              </a:tblPr>
              <a:tblGrid>
                <a:gridCol w="1188720">
                  <a:extLst>
                    <a:ext uri="{9D8B030D-6E8A-4147-A177-3AD203B41FA5}">
                      <a16:colId xmlns:a16="http://schemas.microsoft.com/office/drawing/2014/main" val="3745000717"/>
                    </a:ext>
                  </a:extLst>
                </a:gridCol>
                <a:gridCol w="1188720">
                  <a:extLst>
                    <a:ext uri="{9D8B030D-6E8A-4147-A177-3AD203B41FA5}">
                      <a16:colId xmlns:a16="http://schemas.microsoft.com/office/drawing/2014/main" val="4105155818"/>
                    </a:ext>
                  </a:extLst>
                </a:gridCol>
              </a:tblGrid>
              <a:tr h="274320">
                <a:tc>
                  <a:txBody>
                    <a:bodyPr/>
                    <a:lstStyle/>
                    <a:p>
                      <a:pPr algn="ctr" fontAlgn="b"/>
                      <a:r>
                        <a:rPr lang="en-US" sz="1000" b="0" i="0" u="none" strike="noStrike" dirty="0">
                          <a:solidFill>
                            <a:schemeClr val="bg1"/>
                          </a:solidFill>
                          <a:effectLst/>
                          <a:latin typeface="Courier New" panose="02070309020205020404" pitchFamily="49" charset="0"/>
                          <a:cs typeface="Courier New" panose="02070309020205020404" pitchFamily="49" charset="0"/>
                        </a:rPr>
                        <a:t>Learning Rate</a:t>
                      </a:r>
                    </a:p>
                  </a:txBody>
                  <a:tcPr marL="9525" marR="9525" marT="9525" marB="0" anchor="ctr"/>
                </a:tc>
                <a:tc>
                  <a:txBody>
                    <a:bodyPr/>
                    <a:lstStyle/>
                    <a:p>
                      <a:pPr algn="ctr" fontAlgn="b"/>
                      <a:r>
                        <a:rPr lang="en-US" sz="1000" b="0" i="0" u="none" strike="noStrike" dirty="0">
                          <a:solidFill>
                            <a:schemeClr val="bg1"/>
                          </a:solidFill>
                          <a:effectLst/>
                          <a:latin typeface="Courier New" panose="02070309020205020404" pitchFamily="49" charset="0"/>
                          <a:cs typeface="Courier New" panose="02070309020205020404" pitchFamily="49" charset="0"/>
                        </a:rPr>
                        <a:t>Accuracy</a:t>
                      </a:r>
                    </a:p>
                  </a:txBody>
                  <a:tcPr marL="9525" marR="9525" marT="9525" marB="0" anchor="ctr"/>
                </a:tc>
                <a:extLst>
                  <a:ext uri="{0D108BD9-81ED-4DB2-BD59-A6C34878D82A}">
                    <a16:rowId xmlns:a16="http://schemas.microsoft.com/office/drawing/2014/main" val="3802292653"/>
                  </a:ext>
                </a:extLst>
              </a:tr>
              <a:tr h="274320">
                <a:tc>
                  <a:txBody>
                    <a:bodyPr/>
                    <a:lstStyle/>
                    <a:p>
                      <a:pPr algn="ctr" fontAlgn="b"/>
                      <a:r>
                        <a:rPr lang="en-US" sz="1000" b="0" i="0" u="none" strike="noStrike">
                          <a:solidFill>
                            <a:srgbClr val="000000"/>
                          </a:solidFill>
                          <a:effectLst/>
                          <a:latin typeface="Courier New" panose="02070309020205020404" pitchFamily="49" charset="0"/>
                          <a:cs typeface="Courier New" panose="02070309020205020404" pitchFamily="49" charset="0"/>
                        </a:rPr>
                        <a:t>0.0001</a:t>
                      </a:r>
                    </a:p>
                  </a:txBody>
                  <a:tcPr marL="9525" marR="9525" marT="9525" marB="0" anchor="ctr"/>
                </a:tc>
                <a:tc>
                  <a:txBody>
                    <a:bodyPr/>
                    <a:lstStyle/>
                    <a:p>
                      <a:pPr algn="ctr" fontAlgn="b"/>
                      <a:r>
                        <a:rPr lang="en-US" sz="1000" b="0" i="0" u="none" strike="noStrike">
                          <a:solidFill>
                            <a:srgbClr val="000000"/>
                          </a:solidFill>
                          <a:effectLst/>
                          <a:latin typeface="Courier New" panose="02070309020205020404" pitchFamily="49" charset="0"/>
                          <a:cs typeface="Courier New" panose="02070309020205020404" pitchFamily="49" charset="0"/>
                        </a:rPr>
                        <a:t>80.50%</a:t>
                      </a:r>
                    </a:p>
                  </a:txBody>
                  <a:tcPr marL="9525" marR="9525" marT="9525" marB="0" anchor="ctr"/>
                </a:tc>
                <a:extLst>
                  <a:ext uri="{0D108BD9-81ED-4DB2-BD59-A6C34878D82A}">
                    <a16:rowId xmlns:a16="http://schemas.microsoft.com/office/drawing/2014/main" val="139940756"/>
                  </a:ext>
                </a:extLst>
              </a:tr>
              <a:tr h="274320">
                <a:tc>
                  <a:txBody>
                    <a:bodyPr/>
                    <a:lstStyle/>
                    <a:p>
                      <a:pPr algn="ctr" fontAlgn="b"/>
                      <a:r>
                        <a:rPr lang="en-US" sz="1000" b="0" i="0" u="none" strike="noStrike">
                          <a:solidFill>
                            <a:srgbClr val="000000"/>
                          </a:solidFill>
                          <a:effectLst/>
                          <a:latin typeface="Courier New" panose="02070309020205020404" pitchFamily="49" charset="0"/>
                          <a:cs typeface="Courier New" panose="02070309020205020404" pitchFamily="49" charset="0"/>
                        </a:rPr>
                        <a:t>0.0010</a:t>
                      </a:r>
                    </a:p>
                  </a:txBody>
                  <a:tcPr marL="9525" marR="9525" marT="9525" marB="0" anchor="ctr"/>
                </a:tc>
                <a:tc>
                  <a:txBody>
                    <a:bodyPr/>
                    <a:lstStyle/>
                    <a:p>
                      <a:pPr algn="ctr" fontAlgn="b"/>
                      <a:r>
                        <a:rPr lang="en-US" sz="1000" b="0" i="0" u="none" strike="noStrike">
                          <a:solidFill>
                            <a:srgbClr val="000000"/>
                          </a:solidFill>
                          <a:effectLst/>
                          <a:latin typeface="Courier New" panose="02070309020205020404" pitchFamily="49" charset="0"/>
                          <a:cs typeface="Courier New" panose="02070309020205020404" pitchFamily="49" charset="0"/>
                        </a:rPr>
                        <a:t>80.50%</a:t>
                      </a:r>
                    </a:p>
                  </a:txBody>
                  <a:tcPr marL="9525" marR="9525" marT="9525" marB="0" anchor="ctr"/>
                </a:tc>
                <a:extLst>
                  <a:ext uri="{0D108BD9-81ED-4DB2-BD59-A6C34878D82A}">
                    <a16:rowId xmlns:a16="http://schemas.microsoft.com/office/drawing/2014/main" val="3805267827"/>
                  </a:ext>
                </a:extLst>
              </a:tr>
              <a:tr h="274320">
                <a:tc>
                  <a:txBody>
                    <a:bodyPr/>
                    <a:lstStyle/>
                    <a:p>
                      <a:pPr algn="ctr" fontAlgn="b"/>
                      <a:r>
                        <a:rPr lang="en-US" sz="1000" b="0" i="0" u="none" strike="noStrike">
                          <a:solidFill>
                            <a:srgbClr val="000000"/>
                          </a:solidFill>
                          <a:effectLst/>
                          <a:latin typeface="Courier New" panose="02070309020205020404" pitchFamily="49" charset="0"/>
                          <a:cs typeface="Courier New" panose="02070309020205020404" pitchFamily="49" charset="0"/>
                        </a:rPr>
                        <a:t>0.0100</a:t>
                      </a:r>
                    </a:p>
                  </a:txBody>
                  <a:tcPr marL="9525" marR="9525" marT="9525" marB="0" anchor="ctr"/>
                </a:tc>
                <a:tc>
                  <a:txBody>
                    <a:bodyPr/>
                    <a:lstStyle/>
                    <a:p>
                      <a:pPr algn="ctr" fontAlgn="b"/>
                      <a:r>
                        <a:rPr lang="en-US" sz="1000" b="0" i="0" u="none" strike="noStrike">
                          <a:solidFill>
                            <a:srgbClr val="000000"/>
                          </a:solidFill>
                          <a:effectLst/>
                          <a:latin typeface="Courier New" panose="02070309020205020404" pitchFamily="49" charset="0"/>
                          <a:cs typeface="Courier New" panose="02070309020205020404" pitchFamily="49" charset="0"/>
                        </a:rPr>
                        <a:t>81.87%</a:t>
                      </a:r>
                    </a:p>
                  </a:txBody>
                  <a:tcPr marL="9525" marR="9525" marT="9525" marB="0" anchor="ctr"/>
                </a:tc>
                <a:extLst>
                  <a:ext uri="{0D108BD9-81ED-4DB2-BD59-A6C34878D82A}">
                    <a16:rowId xmlns:a16="http://schemas.microsoft.com/office/drawing/2014/main" val="2236396628"/>
                  </a:ext>
                </a:extLst>
              </a:tr>
              <a:tr h="274320">
                <a:tc>
                  <a:txBody>
                    <a:bodyPr/>
                    <a:lstStyle/>
                    <a:p>
                      <a:pPr algn="ctr" fontAlgn="b"/>
                      <a:r>
                        <a:rPr lang="en-US" sz="1000" b="0" i="0" u="none" strike="noStrike">
                          <a:solidFill>
                            <a:srgbClr val="000000"/>
                          </a:solidFill>
                          <a:effectLst/>
                          <a:latin typeface="Courier New" panose="02070309020205020404" pitchFamily="49" charset="0"/>
                          <a:cs typeface="Courier New" panose="02070309020205020404" pitchFamily="49" charset="0"/>
                        </a:rPr>
                        <a:t>0.1000</a:t>
                      </a:r>
                    </a:p>
                  </a:txBody>
                  <a:tcPr marL="9525" marR="9525" marT="9525" marB="0" anchor="ctr"/>
                </a:tc>
                <a:tc>
                  <a:txBody>
                    <a:bodyPr/>
                    <a:lstStyle/>
                    <a:p>
                      <a:pPr algn="ctr" fontAlgn="b"/>
                      <a:r>
                        <a:rPr lang="en-US" sz="1000" b="0" i="0" u="none" strike="noStrike">
                          <a:solidFill>
                            <a:srgbClr val="000000"/>
                          </a:solidFill>
                          <a:effectLst/>
                          <a:latin typeface="Courier New" panose="02070309020205020404" pitchFamily="49" charset="0"/>
                          <a:cs typeface="Courier New" panose="02070309020205020404" pitchFamily="49" charset="0"/>
                        </a:rPr>
                        <a:t>84.48%</a:t>
                      </a:r>
                    </a:p>
                  </a:txBody>
                  <a:tcPr marL="9525" marR="9525" marT="9525" marB="0" anchor="ctr"/>
                </a:tc>
                <a:extLst>
                  <a:ext uri="{0D108BD9-81ED-4DB2-BD59-A6C34878D82A}">
                    <a16:rowId xmlns:a16="http://schemas.microsoft.com/office/drawing/2014/main" val="1073083463"/>
                  </a:ext>
                </a:extLst>
              </a:tr>
              <a:tr h="274320">
                <a:tc>
                  <a:txBody>
                    <a:bodyPr/>
                    <a:lstStyle/>
                    <a:p>
                      <a:pPr algn="ctr" fontAlgn="b"/>
                      <a:r>
                        <a:rPr lang="en-US" sz="1000" b="0" i="0" u="none" strike="noStrike">
                          <a:solidFill>
                            <a:srgbClr val="000000"/>
                          </a:solidFill>
                          <a:effectLst/>
                          <a:latin typeface="Courier New" panose="02070309020205020404" pitchFamily="49" charset="0"/>
                          <a:cs typeface="Courier New" panose="02070309020205020404" pitchFamily="49" charset="0"/>
                        </a:rPr>
                        <a:t>0.2500</a:t>
                      </a:r>
                    </a:p>
                  </a:txBody>
                  <a:tcPr marL="9525" marR="9525" marT="9525" marB="0" anchor="ctr"/>
                </a:tc>
                <a:tc>
                  <a:txBody>
                    <a:bodyPr/>
                    <a:lstStyle/>
                    <a:p>
                      <a:pPr algn="ctr" fontAlgn="b"/>
                      <a:r>
                        <a:rPr lang="en-US" sz="1000" b="0" i="0" u="none" strike="noStrike">
                          <a:solidFill>
                            <a:srgbClr val="000000"/>
                          </a:solidFill>
                          <a:effectLst/>
                          <a:latin typeface="Courier New" panose="02070309020205020404" pitchFamily="49" charset="0"/>
                          <a:cs typeface="Courier New" panose="02070309020205020404" pitchFamily="49" charset="0"/>
                        </a:rPr>
                        <a:t>84.10%</a:t>
                      </a:r>
                    </a:p>
                  </a:txBody>
                  <a:tcPr marL="9525" marR="9525" marT="9525" marB="0" anchor="ctr"/>
                </a:tc>
                <a:extLst>
                  <a:ext uri="{0D108BD9-81ED-4DB2-BD59-A6C34878D82A}">
                    <a16:rowId xmlns:a16="http://schemas.microsoft.com/office/drawing/2014/main" val="2850038773"/>
                  </a:ext>
                </a:extLst>
              </a:tr>
              <a:tr h="274320">
                <a:tc>
                  <a:txBody>
                    <a:bodyPr/>
                    <a:lstStyle/>
                    <a:p>
                      <a:pPr algn="ctr" fontAlgn="b"/>
                      <a:r>
                        <a:rPr lang="en-US" sz="1000" b="0" i="0" u="none" strike="noStrike">
                          <a:solidFill>
                            <a:srgbClr val="000000"/>
                          </a:solidFill>
                          <a:effectLst/>
                          <a:latin typeface="Courier New" panose="02070309020205020404" pitchFamily="49" charset="0"/>
                          <a:cs typeface="Courier New" panose="02070309020205020404" pitchFamily="49" charset="0"/>
                        </a:rPr>
                        <a:t>0.5000</a:t>
                      </a:r>
                    </a:p>
                  </a:txBody>
                  <a:tcPr marL="9525" marR="9525" marT="9525" marB="0" anchor="ctr"/>
                </a:tc>
                <a:tc>
                  <a:txBody>
                    <a:bodyPr/>
                    <a:lstStyle/>
                    <a:p>
                      <a:pPr algn="ctr" fontAlgn="b"/>
                      <a:r>
                        <a:rPr lang="en-US" sz="1000" b="0" i="0" u="none" strike="noStrike">
                          <a:solidFill>
                            <a:srgbClr val="000000"/>
                          </a:solidFill>
                          <a:effectLst/>
                          <a:latin typeface="Courier New" panose="02070309020205020404" pitchFamily="49" charset="0"/>
                          <a:cs typeface="Courier New" panose="02070309020205020404" pitchFamily="49" charset="0"/>
                        </a:rPr>
                        <a:t>83.42%</a:t>
                      </a:r>
                    </a:p>
                  </a:txBody>
                  <a:tcPr marL="9525" marR="9525" marT="9525" marB="0" anchor="ctr"/>
                </a:tc>
                <a:extLst>
                  <a:ext uri="{0D108BD9-81ED-4DB2-BD59-A6C34878D82A}">
                    <a16:rowId xmlns:a16="http://schemas.microsoft.com/office/drawing/2014/main" val="2127525464"/>
                  </a:ext>
                </a:extLst>
              </a:tr>
              <a:tr h="274320">
                <a:tc>
                  <a:txBody>
                    <a:bodyPr/>
                    <a:lstStyle/>
                    <a:p>
                      <a:pPr algn="ctr" fontAlgn="b"/>
                      <a:r>
                        <a:rPr lang="en-US" sz="1000" b="0" i="0" u="none" strike="noStrike">
                          <a:solidFill>
                            <a:srgbClr val="000000"/>
                          </a:solidFill>
                          <a:effectLst/>
                          <a:latin typeface="Courier New" panose="02070309020205020404" pitchFamily="49" charset="0"/>
                          <a:cs typeface="Courier New" panose="02070309020205020404" pitchFamily="49" charset="0"/>
                        </a:rPr>
                        <a:t>1.0000</a:t>
                      </a:r>
                    </a:p>
                  </a:txBody>
                  <a:tcPr marL="9525" marR="9525" marT="9525" marB="0" anchor="ctr"/>
                </a:tc>
                <a:tc>
                  <a:txBody>
                    <a:bodyPr/>
                    <a:lstStyle/>
                    <a:p>
                      <a:pPr algn="ctr" fontAlgn="b"/>
                      <a:r>
                        <a:rPr lang="en-US" sz="1000" b="0" i="0" u="none" strike="noStrike" dirty="0">
                          <a:solidFill>
                            <a:srgbClr val="000000"/>
                          </a:solidFill>
                          <a:effectLst/>
                          <a:latin typeface="Courier New" panose="02070309020205020404" pitchFamily="49" charset="0"/>
                          <a:cs typeface="Courier New" panose="02070309020205020404" pitchFamily="49" charset="0"/>
                        </a:rPr>
                        <a:t>81.88%</a:t>
                      </a:r>
                    </a:p>
                  </a:txBody>
                  <a:tcPr marL="9525" marR="9525" marT="9525" marB="0" anchor="ctr"/>
                </a:tc>
                <a:extLst>
                  <a:ext uri="{0D108BD9-81ED-4DB2-BD59-A6C34878D82A}">
                    <a16:rowId xmlns:a16="http://schemas.microsoft.com/office/drawing/2014/main" val="3300093901"/>
                  </a:ext>
                </a:extLst>
              </a:tr>
            </a:tbl>
          </a:graphicData>
        </a:graphic>
      </p:graphicFrame>
      <p:sp>
        <p:nvSpPr>
          <p:cNvPr id="7" name="Content Placeholder 2">
            <a:extLst>
              <a:ext uri="{FF2B5EF4-FFF2-40B4-BE49-F238E27FC236}">
                <a16:creationId xmlns:a16="http://schemas.microsoft.com/office/drawing/2014/main" id="{8C7C6EFF-BC81-6FA5-5103-857044A46C01}"/>
              </a:ext>
            </a:extLst>
          </p:cNvPr>
          <p:cNvSpPr txBox="1">
            <a:spLocks/>
          </p:cNvSpPr>
          <p:nvPr/>
        </p:nvSpPr>
        <p:spPr>
          <a:xfrm>
            <a:off x="7464727" y="1446804"/>
            <a:ext cx="3698573" cy="1645920"/>
          </a:xfrm>
          <a:prstGeom prst="rect">
            <a:avLst/>
          </a:prstGeom>
          <a:ln>
            <a:solidFill>
              <a:schemeClr val="tx1"/>
            </a:solidFill>
          </a:ln>
        </p:spPr>
        <p:txBody>
          <a:bodyPr vert="horz" lIns="91440" tIns="45720" rIns="91440" bIns="45720" rtlCol="0">
            <a:noAutofit/>
          </a:bodyPr>
          <a:lstStyle>
            <a:lvl1pPr marL="0" indent="0" algn="l" defTabSz="914400" rtl="0" eaLnBrk="1" latinLnBrk="0" hangingPunct="1">
              <a:lnSpc>
                <a:spcPct val="110000"/>
              </a:lnSpc>
              <a:spcBef>
                <a:spcPts val="1000"/>
              </a:spcBef>
              <a:buFontTx/>
              <a:buNone/>
              <a:defRPr sz="2000" kern="1200">
                <a:solidFill>
                  <a:schemeClr val="tx2"/>
                </a:solidFill>
                <a:latin typeface="+mn-lt"/>
                <a:ea typeface="+mn-ea"/>
                <a:cs typeface="+mn-cs"/>
              </a:defRPr>
            </a:lvl1pPr>
            <a:lvl2pPr marL="274320" indent="-228600" algn="l" defTabSz="914400" rtl="0" eaLnBrk="1" latinLnBrk="0" hangingPunct="1">
              <a:lnSpc>
                <a:spcPct val="110000"/>
              </a:lnSpc>
              <a:spcBef>
                <a:spcPts val="500"/>
              </a:spcBef>
              <a:buSzPct val="85000"/>
              <a:buFont typeface="Arial" panose="020B0604020202020204" pitchFamily="34" charset="0"/>
              <a:buChar char="•"/>
              <a:defRPr sz="1800" kern="1200">
                <a:solidFill>
                  <a:schemeClr val="tx2"/>
                </a:solidFill>
                <a:latin typeface="+mn-lt"/>
                <a:ea typeface="+mn-ea"/>
                <a:cs typeface="+mn-cs"/>
              </a:defRPr>
            </a:lvl2pPr>
            <a:lvl3pPr marL="274320" indent="0" algn="l" defTabSz="914400" rtl="0" eaLnBrk="1" latinLnBrk="0" hangingPunct="1">
              <a:lnSpc>
                <a:spcPct val="110000"/>
              </a:lnSpc>
              <a:spcBef>
                <a:spcPts val="500"/>
              </a:spcBef>
              <a:buFontTx/>
              <a:buNone/>
              <a:defRPr sz="1600" kern="1200">
                <a:solidFill>
                  <a:schemeClr val="tx2"/>
                </a:solidFill>
                <a:latin typeface="+mn-lt"/>
                <a:ea typeface="+mn-ea"/>
                <a:cs typeface="+mn-cs"/>
              </a:defRPr>
            </a:lvl3pPr>
            <a:lvl4pPr marL="548640" indent="-228600" algn="l" defTabSz="914400" rtl="0" eaLnBrk="1" latinLnBrk="0" hangingPunct="1">
              <a:lnSpc>
                <a:spcPct val="110000"/>
              </a:lnSpc>
              <a:spcBef>
                <a:spcPts val="500"/>
              </a:spcBef>
              <a:buFont typeface="Arial" panose="020B0604020202020204" pitchFamily="34" charset="0"/>
              <a:buChar char="•"/>
              <a:defRPr sz="1400" kern="1200">
                <a:solidFill>
                  <a:schemeClr val="tx2"/>
                </a:solidFill>
                <a:latin typeface="+mn-lt"/>
                <a:ea typeface="+mn-ea"/>
                <a:cs typeface="+mn-cs"/>
              </a:defRPr>
            </a:lvl4pPr>
            <a:lvl5pPr marL="548640" indent="0" algn="l" defTabSz="914400" rtl="0" eaLnBrk="1" latinLnBrk="0" hangingPunct="1">
              <a:lnSpc>
                <a:spcPct val="110000"/>
              </a:lnSpc>
              <a:spcBef>
                <a:spcPts val="500"/>
              </a:spcBef>
              <a:buFontTx/>
              <a:buNone/>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200" dirty="0">
                <a:solidFill>
                  <a:schemeClr val="tx1"/>
                </a:solidFill>
                <a:latin typeface="Courier New" panose="02070309020205020404" pitchFamily="49" charset="0"/>
              </a:rPr>
              <a:t>We see the accuracy peak at a learning rate of 0.10 and will use this level in future analysis.</a:t>
            </a:r>
          </a:p>
        </p:txBody>
      </p:sp>
      <p:pic>
        <p:nvPicPr>
          <p:cNvPr id="6146" name="Picture 2">
            <a:extLst>
              <a:ext uri="{FF2B5EF4-FFF2-40B4-BE49-F238E27FC236}">
                <a16:creationId xmlns:a16="http://schemas.microsoft.com/office/drawing/2014/main" id="{BAC8D9C4-0B59-EBC9-4E04-34ACCEC7BD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64726" y="3182748"/>
            <a:ext cx="3698573" cy="27473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44446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F501A-DF9F-C840-45C8-6DE2B6B911CB}"/>
              </a:ext>
            </a:extLst>
          </p:cNvPr>
          <p:cNvSpPr>
            <a:spLocks noGrp="1"/>
          </p:cNvSpPr>
          <p:nvPr>
            <p:ph type="title"/>
          </p:nvPr>
        </p:nvSpPr>
        <p:spPr>
          <a:xfrm>
            <a:off x="373092" y="327803"/>
            <a:ext cx="10134600" cy="537272"/>
          </a:xfrm>
        </p:spPr>
        <p:txBody>
          <a:bodyPr>
            <a:normAutofit fontScale="90000"/>
          </a:bodyPr>
          <a:lstStyle/>
          <a:p>
            <a:r>
              <a:rPr lang="en-US" dirty="0"/>
              <a:t>Sepsis 30-day mortality prediction using </a:t>
            </a:r>
            <a:r>
              <a:rPr lang="en-US" dirty="0" err="1"/>
              <a:t>LightGBM</a:t>
            </a:r>
            <a:endParaRPr lang="en-US" dirty="0"/>
          </a:p>
        </p:txBody>
      </p:sp>
      <p:sp>
        <p:nvSpPr>
          <p:cNvPr id="3" name="Content Placeholder 2">
            <a:extLst>
              <a:ext uri="{FF2B5EF4-FFF2-40B4-BE49-F238E27FC236}">
                <a16:creationId xmlns:a16="http://schemas.microsoft.com/office/drawing/2014/main" id="{39134D03-F431-7223-EBD0-BB6999C87ADB}"/>
              </a:ext>
            </a:extLst>
          </p:cNvPr>
          <p:cNvSpPr>
            <a:spLocks noGrp="1"/>
          </p:cNvSpPr>
          <p:nvPr>
            <p:ph idx="1"/>
          </p:nvPr>
        </p:nvSpPr>
        <p:spPr>
          <a:xfrm>
            <a:off x="373092" y="966158"/>
            <a:ext cx="10790208" cy="379563"/>
          </a:xfrm>
          <a:ln>
            <a:solidFill>
              <a:schemeClr val="tx1"/>
            </a:solidFill>
          </a:ln>
        </p:spPr>
        <p:txBody>
          <a:bodyPr>
            <a:noAutofit/>
          </a:bodyPr>
          <a:lstStyle/>
          <a:p>
            <a:r>
              <a:rPr lang="en-US" sz="1200" dirty="0">
                <a:solidFill>
                  <a:schemeClr val="tx1"/>
                </a:solidFill>
                <a:latin typeface="Courier New" panose="02070309020205020404" pitchFamily="49" charset="0"/>
              </a:rPr>
              <a:t>Tuning the </a:t>
            </a:r>
            <a:r>
              <a:rPr lang="en-US" sz="1200" dirty="0" err="1">
                <a:solidFill>
                  <a:schemeClr val="tx1"/>
                </a:solidFill>
                <a:latin typeface="Courier New" panose="02070309020205020404" pitchFamily="49" charset="0"/>
              </a:rPr>
              <a:t>LightGBM</a:t>
            </a:r>
            <a:r>
              <a:rPr lang="en-US" sz="1200" dirty="0">
                <a:solidFill>
                  <a:schemeClr val="tx1"/>
                </a:solidFill>
                <a:latin typeface="Courier New" panose="02070309020205020404" pitchFamily="49" charset="0"/>
              </a:rPr>
              <a:t> model: Adjusting the boosting method</a:t>
            </a:r>
          </a:p>
        </p:txBody>
      </p:sp>
      <p:sp>
        <p:nvSpPr>
          <p:cNvPr id="4" name="Content Placeholder 2">
            <a:extLst>
              <a:ext uri="{FF2B5EF4-FFF2-40B4-BE49-F238E27FC236}">
                <a16:creationId xmlns:a16="http://schemas.microsoft.com/office/drawing/2014/main" id="{BDADE347-C41D-B43D-C967-FDFF8FB933ED}"/>
              </a:ext>
            </a:extLst>
          </p:cNvPr>
          <p:cNvSpPr txBox="1">
            <a:spLocks/>
          </p:cNvSpPr>
          <p:nvPr/>
        </p:nvSpPr>
        <p:spPr>
          <a:xfrm>
            <a:off x="373092" y="1446805"/>
            <a:ext cx="4354183" cy="5083392"/>
          </a:xfrm>
          <a:prstGeom prst="rect">
            <a:avLst/>
          </a:prstGeom>
          <a:ln>
            <a:solidFill>
              <a:schemeClr val="tx1"/>
            </a:solidFill>
          </a:ln>
        </p:spPr>
        <p:txBody>
          <a:bodyPr vert="horz" lIns="91440" tIns="45720" rIns="91440" bIns="45720" rtlCol="0">
            <a:noAutofit/>
          </a:bodyPr>
          <a:lstStyle>
            <a:lvl1pPr marL="0" indent="0" algn="l" defTabSz="914400" rtl="0" eaLnBrk="1" latinLnBrk="0" hangingPunct="1">
              <a:lnSpc>
                <a:spcPct val="110000"/>
              </a:lnSpc>
              <a:spcBef>
                <a:spcPts val="1000"/>
              </a:spcBef>
              <a:buFontTx/>
              <a:buNone/>
              <a:defRPr sz="2000" kern="1200">
                <a:solidFill>
                  <a:schemeClr val="tx2"/>
                </a:solidFill>
                <a:latin typeface="+mn-lt"/>
                <a:ea typeface="+mn-ea"/>
                <a:cs typeface="+mn-cs"/>
              </a:defRPr>
            </a:lvl1pPr>
            <a:lvl2pPr marL="274320" indent="-228600" algn="l" defTabSz="914400" rtl="0" eaLnBrk="1" latinLnBrk="0" hangingPunct="1">
              <a:lnSpc>
                <a:spcPct val="110000"/>
              </a:lnSpc>
              <a:spcBef>
                <a:spcPts val="500"/>
              </a:spcBef>
              <a:buSzPct val="85000"/>
              <a:buFont typeface="Arial" panose="020B0604020202020204" pitchFamily="34" charset="0"/>
              <a:buChar char="•"/>
              <a:defRPr sz="1800" kern="1200">
                <a:solidFill>
                  <a:schemeClr val="tx2"/>
                </a:solidFill>
                <a:latin typeface="+mn-lt"/>
                <a:ea typeface="+mn-ea"/>
                <a:cs typeface="+mn-cs"/>
              </a:defRPr>
            </a:lvl2pPr>
            <a:lvl3pPr marL="274320" indent="0" algn="l" defTabSz="914400" rtl="0" eaLnBrk="1" latinLnBrk="0" hangingPunct="1">
              <a:lnSpc>
                <a:spcPct val="110000"/>
              </a:lnSpc>
              <a:spcBef>
                <a:spcPts val="500"/>
              </a:spcBef>
              <a:buFontTx/>
              <a:buNone/>
              <a:defRPr sz="1600" kern="1200">
                <a:solidFill>
                  <a:schemeClr val="tx2"/>
                </a:solidFill>
                <a:latin typeface="+mn-lt"/>
                <a:ea typeface="+mn-ea"/>
                <a:cs typeface="+mn-cs"/>
              </a:defRPr>
            </a:lvl3pPr>
            <a:lvl4pPr marL="548640" indent="-228600" algn="l" defTabSz="914400" rtl="0" eaLnBrk="1" latinLnBrk="0" hangingPunct="1">
              <a:lnSpc>
                <a:spcPct val="110000"/>
              </a:lnSpc>
              <a:spcBef>
                <a:spcPts val="500"/>
              </a:spcBef>
              <a:buFont typeface="Arial" panose="020B0604020202020204" pitchFamily="34" charset="0"/>
              <a:buChar char="•"/>
              <a:defRPr sz="1400" kern="1200">
                <a:solidFill>
                  <a:schemeClr val="tx2"/>
                </a:solidFill>
                <a:latin typeface="+mn-lt"/>
                <a:ea typeface="+mn-ea"/>
                <a:cs typeface="+mn-cs"/>
              </a:defRPr>
            </a:lvl4pPr>
            <a:lvl5pPr marL="548640" indent="0" algn="l" defTabSz="914400" rtl="0" eaLnBrk="1" latinLnBrk="0" hangingPunct="1">
              <a:lnSpc>
                <a:spcPct val="110000"/>
              </a:lnSpc>
              <a:spcBef>
                <a:spcPts val="500"/>
              </a:spcBef>
              <a:buFontTx/>
              <a:buNone/>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600"/>
              </a:spcBef>
            </a:pPr>
            <a:r>
              <a:rPr lang="en-US" sz="600" dirty="0">
                <a:solidFill>
                  <a:schemeClr val="tx1"/>
                </a:solidFill>
                <a:latin typeface="Courier New" panose="02070309020205020404" pitchFamily="49" charset="0"/>
                <a:cs typeface="Courier New" panose="02070309020205020404" pitchFamily="49" charset="0"/>
              </a:rPr>
              <a:t>#Adjusting the Boosting algorithm</a:t>
            </a:r>
          </a:p>
          <a:p>
            <a:pPr>
              <a:lnSpc>
                <a:spcPct val="100000"/>
              </a:lnSpc>
              <a:spcBef>
                <a:spcPts val="600"/>
              </a:spcBef>
            </a:pPr>
            <a:r>
              <a:rPr lang="en-US" sz="600" dirty="0">
                <a:solidFill>
                  <a:schemeClr val="tx1"/>
                </a:solidFill>
                <a:latin typeface="Courier New" panose="02070309020205020404" pitchFamily="49" charset="0"/>
                <a:cs typeface="Courier New" panose="02070309020205020404" pitchFamily="49" charset="0"/>
              </a:rPr>
              <a:t>#LightGBM includes three different boosting algorithms which we will assess in our model</a:t>
            </a:r>
          </a:p>
          <a:p>
            <a:pPr>
              <a:lnSpc>
                <a:spcPct val="100000"/>
              </a:lnSpc>
              <a:spcBef>
                <a:spcPts val="600"/>
              </a:spcBef>
            </a:pPr>
            <a:r>
              <a:rPr lang="en-US" sz="600" dirty="0">
                <a:solidFill>
                  <a:schemeClr val="tx1"/>
                </a:solidFill>
                <a:latin typeface="Courier New" panose="02070309020205020404" pitchFamily="49" charset="0"/>
                <a:cs typeface="Courier New" panose="02070309020205020404" pitchFamily="49" charset="0"/>
              </a:rPr>
              <a:t>#gbdt: Gradient Boosting Decision Tree (GDBT)</a:t>
            </a:r>
          </a:p>
          <a:p>
            <a:pPr>
              <a:lnSpc>
                <a:spcPct val="100000"/>
              </a:lnSpc>
              <a:spcBef>
                <a:spcPts val="600"/>
              </a:spcBef>
            </a:pPr>
            <a:r>
              <a:rPr lang="en-US" sz="600" dirty="0">
                <a:solidFill>
                  <a:schemeClr val="tx1"/>
                </a:solidFill>
                <a:latin typeface="Courier New" panose="02070309020205020404" pitchFamily="49" charset="0"/>
                <a:cs typeface="Courier New" panose="02070309020205020404" pitchFamily="49" charset="0"/>
              </a:rPr>
              <a:t>#dart: Dropouts meet Multiple Additive Regression Trees (DART)</a:t>
            </a:r>
          </a:p>
          <a:p>
            <a:pPr>
              <a:lnSpc>
                <a:spcPct val="100000"/>
              </a:lnSpc>
              <a:spcBef>
                <a:spcPts val="600"/>
              </a:spcBef>
            </a:pPr>
            <a:r>
              <a:rPr lang="en-US" sz="600" dirty="0">
                <a:solidFill>
                  <a:schemeClr val="tx1"/>
                </a:solidFill>
                <a:latin typeface="Courier New" panose="02070309020205020404" pitchFamily="49" charset="0"/>
                <a:cs typeface="Courier New" panose="02070309020205020404" pitchFamily="49" charset="0"/>
              </a:rPr>
              <a:t>#goss: Gradient-based One-Side Sampling (GOSS)</a:t>
            </a:r>
          </a:p>
          <a:p>
            <a:pPr>
              <a:lnSpc>
                <a:spcPct val="100000"/>
              </a:lnSpc>
              <a:spcBef>
                <a:spcPts val="600"/>
              </a:spcBef>
            </a:pPr>
            <a:r>
              <a:rPr lang="en-US" sz="600" dirty="0">
                <a:solidFill>
                  <a:schemeClr val="tx1"/>
                </a:solidFill>
                <a:latin typeface="Courier New" panose="02070309020205020404" pitchFamily="49" charset="0"/>
                <a:cs typeface="Courier New" panose="02070309020205020404" pitchFamily="49" charset="0"/>
              </a:rPr>
              <a:t>#create a list of models using various boosting algorithms</a:t>
            </a:r>
          </a:p>
          <a:p>
            <a:pPr>
              <a:lnSpc>
                <a:spcPct val="100000"/>
              </a:lnSpc>
              <a:spcBef>
                <a:spcPts val="600"/>
              </a:spcBef>
            </a:pPr>
            <a:r>
              <a:rPr lang="en-US" sz="600" dirty="0">
                <a:solidFill>
                  <a:schemeClr val="tx1"/>
                </a:solidFill>
                <a:latin typeface="Courier New" panose="02070309020205020404" pitchFamily="49" charset="0"/>
                <a:cs typeface="Courier New" panose="02070309020205020404" pitchFamily="49" charset="0"/>
              </a:rPr>
              <a:t>def </a:t>
            </a:r>
            <a:r>
              <a:rPr lang="en-US" sz="600" dirty="0" err="1">
                <a:solidFill>
                  <a:schemeClr val="tx1"/>
                </a:solidFill>
                <a:latin typeface="Courier New" panose="02070309020205020404" pitchFamily="49" charset="0"/>
                <a:cs typeface="Courier New" panose="02070309020205020404" pitchFamily="49" charset="0"/>
              </a:rPr>
              <a:t>get_models</a:t>
            </a:r>
            <a:r>
              <a:rPr lang="en-US" sz="600" dirty="0">
                <a:solidFill>
                  <a:schemeClr val="tx1"/>
                </a:solidFill>
                <a:latin typeface="Courier New" panose="02070309020205020404" pitchFamily="49" charset="0"/>
                <a:cs typeface="Courier New" panose="02070309020205020404" pitchFamily="49" charset="0"/>
              </a:rPr>
              <a:t>():</a:t>
            </a:r>
          </a:p>
          <a:p>
            <a:pPr>
              <a:lnSpc>
                <a:spcPct val="100000"/>
              </a:lnSpc>
              <a:spcBef>
                <a:spcPts val="600"/>
              </a:spcBef>
            </a:pPr>
            <a:r>
              <a:rPr lang="en-US" sz="600" dirty="0">
                <a:solidFill>
                  <a:schemeClr val="tx1"/>
                </a:solidFill>
                <a:latin typeface="Courier New" panose="02070309020205020404" pitchFamily="49" charset="0"/>
                <a:cs typeface="Courier New" panose="02070309020205020404" pitchFamily="49" charset="0"/>
              </a:rPr>
              <a:t>  models = </a:t>
            </a:r>
            <a:r>
              <a:rPr lang="en-US" sz="600" dirty="0" err="1">
                <a:solidFill>
                  <a:schemeClr val="tx1"/>
                </a:solidFill>
                <a:latin typeface="Courier New" panose="02070309020205020404" pitchFamily="49" charset="0"/>
                <a:cs typeface="Courier New" panose="02070309020205020404" pitchFamily="49" charset="0"/>
              </a:rPr>
              <a:t>dict</a:t>
            </a:r>
            <a:r>
              <a:rPr lang="en-US" sz="600" dirty="0">
                <a:solidFill>
                  <a:schemeClr val="tx1"/>
                </a:solidFill>
                <a:latin typeface="Courier New" panose="02070309020205020404" pitchFamily="49" charset="0"/>
                <a:cs typeface="Courier New" panose="02070309020205020404" pitchFamily="49" charset="0"/>
              </a:rPr>
              <a:t>()</a:t>
            </a:r>
          </a:p>
          <a:p>
            <a:pPr>
              <a:lnSpc>
                <a:spcPct val="100000"/>
              </a:lnSpc>
              <a:spcBef>
                <a:spcPts val="600"/>
              </a:spcBef>
            </a:pPr>
            <a:r>
              <a:rPr lang="en-US" sz="600" dirty="0">
                <a:solidFill>
                  <a:schemeClr val="tx1"/>
                </a:solidFill>
                <a:latin typeface="Courier New" panose="02070309020205020404" pitchFamily="49" charset="0"/>
                <a:cs typeface="Courier New" panose="02070309020205020404" pitchFamily="49" charset="0"/>
              </a:rPr>
              <a:t>  types = ['</a:t>
            </a:r>
            <a:r>
              <a:rPr lang="en-US" sz="600" dirty="0" err="1">
                <a:solidFill>
                  <a:schemeClr val="tx1"/>
                </a:solidFill>
                <a:latin typeface="Courier New" panose="02070309020205020404" pitchFamily="49" charset="0"/>
                <a:cs typeface="Courier New" panose="02070309020205020404" pitchFamily="49" charset="0"/>
              </a:rPr>
              <a:t>gbdt</a:t>
            </a:r>
            <a:r>
              <a:rPr lang="en-US" sz="600" dirty="0">
                <a:solidFill>
                  <a:schemeClr val="tx1"/>
                </a:solidFill>
                <a:latin typeface="Courier New" panose="02070309020205020404" pitchFamily="49" charset="0"/>
                <a:cs typeface="Courier New" panose="02070309020205020404" pitchFamily="49" charset="0"/>
              </a:rPr>
              <a:t>', 'dart', '</a:t>
            </a:r>
            <a:r>
              <a:rPr lang="en-US" sz="600" dirty="0" err="1">
                <a:solidFill>
                  <a:schemeClr val="tx1"/>
                </a:solidFill>
                <a:latin typeface="Courier New" panose="02070309020205020404" pitchFamily="49" charset="0"/>
                <a:cs typeface="Courier New" panose="02070309020205020404" pitchFamily="49" charset="0"/>
              </a:rPr>
              <a:t>goss</a:t>
            </a:r>
            <a:r>
              <a:rPr lang="en-US" sz="600" dirty="0">
                <a:solidFill>
                  <a:schemeClr val="tx1"/>
                </a:solidFill>
                <a:latin typeface="Courier New" panose="02070309020205020404" pitchFamily="49" charset="0"/>
                <a:cs typeface="Courier New" panose="02070309020205020404" pitchFamily="49" charset="0"/>
              </a:rPr>
              <a:t>']</a:t>
            </a:r>
          </a:p>
          <a:p>
            <a:pPr>
              <a:lnSpc>
                <a:spcPct val="100000"/>
              </a:lnSpc>
              <a:spcBef>
                <a:spcPts val="600"/>
              </a:spcBef>
            </a:pPr>
            <a:r>
              <a:rPr lang="en-US" sz="600" dirty="0">
                <a:solidFill>
                  <a:schemeClr val="tx1"/>
                </a:solidFill>
                <a:latin typeface="Courier New" panose="02070309020205020404" pitchFamily="49" charset="0"/>
                <a:cs typeface="Courier New" panose="02070309020205020404" pitchFamily="49" charset="0"/>
              </a:rPr>
              <a:t>  for t in types:</a:t>
            </a:r>
          </a:p>
          <a:p>
            <a:pPr>
              <a:lnSpc>
                <a:spcPct val="100000"/>
              </a:lnSpc>
              <a:spcBef>
                <a:spcPts val="600"/>
              </a:spcBef>
            </a:pPr>
            <a:r>
              <a:rPr lang="en-US" sz="600" dirty="0">
                <a:solidFill>
                  <a:schemeClr val="tx1"/>
                </a:solidFill>
                <a:latin typeface="Courier New" panose="02070309020205020404" pitchFamily="49" charset="0"/>
                <a:cs typeface="Courier New" panose="02070309020205020404" pitchFamily="49" charset="0"/>
              </a:rPr>
              <a:t>    models[t] = </a:t>
            </a:r>
            <a:r>
              <a:rPr lang="en-US" sz="600" dirty="0" err="1">
                <a:solidFill>
                  <a:schemeClr val="tx1"/>
                </a:solidFill>
                <a:latin typeface="Courier New" panose="02070309020205020404" pitchFamily="49" charset="0"/>
                <a:cs typeface="Courier New" panose="02070309020205020404" pitchFamily="49" charset="0"/>
              </a:rPr>
              <a:t>LGBMClassifier</a:t>
            </a:r>
            <a:r>
              <a:rPr lang="en-US" sz="600" dirty="0">
                <a:solidFill>
                  <a:schemeClr val="tx1"/>
                </a:solidFill>
                <a:latin typeface="Courier New" panose="02070309020205020404" pitchFamily="49" charset="0"/>
                <a:cs typeface="Courier New" panose="02070309020205020404" pitchFamily="49" charset="0"/>
              </a:rPr>
              <a:t>(</a:t>
            </a:r>
            <a:r>
              <a:rPr lang="en-US" sz="600" dirty="0" err="1">
                <a:solidFill>
                  <a:schemeClr val="tx1"/>
                </a:solidFill>
                <a:latin typeface="Courier New" panose="02070309020205020404" pitchFamily="49" charset="0"/>
                <a:cs typeface="Courier New" panose="02070309020205020404" pitchFamily="49" charset="0"/>
              </a:rPr>
              <a:t>max_depth</a:t>
            </a:r>
            <a:r>
              <a:rPr lang="en-US" sz="600" dirty="0">
                <a:solidFill>
                  <a:schemeClr val="tx1"/>
                </a:solidFill>
                <a:latin typeface="Courier New" panose="02070309020205020404" pitchFamily="49" charset="0"/>
                <a:cs typeface="Courier New" panose="02070309020205020404" pitchFamily="49" charset="0"/>
              </a:rPr>
              <a:t>=2, </a:t>
            </a:r>
            <a:r>
              <a:rPr lang="en-US" sz="600" dirty="0" err="1">
                <a:solidFill>
                  <a:schemeClr val="tx1"/>
                </a:solidFill>
                <a:latin typeface="Courier New" panose="02070309020205020404" pitchFamily="49" charset="0"/>
                <a:cs typeface="Courier New" panose="02070309020205020404" pitchFamily="49" charset="0"/>
              </a:rPr>
              <a:t>num_leaves</a:t>
            </a:r>
            <a:r>
              <a:rPr lang="en-US" sz="600" dirty="0">
                <a:solidFill>
                  <a:schemeClr val="tx1"/>
                </a:solidFill>
                <a:latin typeface="Courier New" panose="02070309020205020404" pitchFamily="49" charset="0"/>
                <a:cs typeface="Courier New" panose="02070309020205020404" pitchFamily="49" charset="0"/>
              </a:rPr>
              <a:t>=4,learning_rate=0.10, </a:t>
            </a:r>
            <a:r>
              <a:rPr lang="en-US" sz="600" dirty="0" err="1">
                <a:solidFill>
                  <a:schemeClr val="tx1"/>
                </a:solidFill>
                <a:latin typeface="Courier New" panose="02070309020205020404" pitchFamily="49" charset="0"/>
                <a:cs typeface="Courier New" panose="02070309020205020404" pitchFamily="49" charset="0"/>
              </a:rPr>
              <a:t>boosting_type</a:t>
            </a:r>
            <a:r>
              <a:rPr lang="en-US" sz="600" dirty="0">
                <a:solidFill>
                  <a:schemeClr val="tx1"/>
                </a:solidFill>
                <a:latin typeface="Courier New" panose="02070309020205020404" pitchFamily="49" charset="0"/>
                <a:cs typeface="Courier New" panose="02070309020205020404" pitchFamily="49" charset="0"/>
              </a:rPr>
              <a:t>=t)</a:t>
            </a:r>
          </a:p>
          <a:p>
            <a:pPr>
              <a:lnSpc>
                <a:spcPct val="100000"/>
              </a:lnSpc>
              <a:spcBef>
                <a:spcPts val="600"/>
              </a:spcBef>
            </a:pPr>
            <a:r>
              <a:rPr lang="en-US" sz="600" dirty="0">
                <a:solidFill>
                  <a:schemeClr val="tx1"/>
                </a:solidFill>
                <a:latin typeface="Courier New" panose="02070309020205020404" pitchFamily="49" charset="0"/>
                <a:cs typeface="Courier New" panose="02070309020205020404" pitchFamily="49" charset="0"/>
              </a:rPr>
              <a:t>  return models</a:t>
            </a:r>
          </a:p>
          <a:p>
            <a:pPr>
              <a:lnSpc>
                <a:spcPct val="100000"/>
              </a:lnSpc>
              <a:spcBef>
                <a:spcPts val="600"/>
              </a:spcBef>
            </a:pPr>
            <a:r>
              <a:rPr lang="en-US" sz="600" dirty="0">
                <a:solidFill>
                  <a:schemeClr val="tx1"/>
                </a:solidFill>
                <a:latin typeface="Courier New" panose="02070309020205020404" pitchFamily="49" charset="0"/>
                <a:cs typeface="Courier New" panose="02070309020205020404" pitchFamily="49" charset="0"/>
              </a:rPr>
              <a:t>#evaluate a given model using cross-validation</a:t>
            </a:r>
          </a:p>
          <a:p>
            <a:pPr>
              <a:lnSpc>
                <a:spcPct val="100000"/>
              </a:lnSpc>
              <a:spcBef>
                <a:spcPts val="600"/>
              </a:spcBef>
            </a:pPr>
            <a:r>
              <a:rPr lang="en-US" sz="600" dirty="0">
                <a:solidFill>
                  <a:schemeClr val="tx1"/>
                </a:solidFill>
                <a:latin typeface="Courier New" panose="02070309020205020404" pitchFamily="49" charset="0"/>
                <a:cs typeface="Courier New" panose="02070309020205020404" pitchFamily="49" charset="0"/>
              </a:rPr>
              <a:t>def </a:t>
            </a:r>
            <a:r>
              <a:rPr lang="en-US" sz="600" dirty="0" err="1">
                <a:solidFill>
                  <a:schemeClr val="tx1"/>
                </a:solidFill>
                <a:latin typeface="Courier New" panose="02070309020205020404" pitchFamily="49" charset="0"/>
                <a:cs typeface="Courier New" panose="02070309020205020404" pitchFamily="49" charset="0"/>
              </a:rPr>
              <a:t>evaluate_model</a:t>
            </a:r>
            <a:r>
              <a:rPr lang="en-US" sz="600" dirty="0">
                <a:solidFill>
                  <a:schemeClr val="tx1"/>
                </a:solidFill>
                <a:latin typeface="Courier New" panose="02070309020205020404" pitchFamily="49" charset="0"/>
                <a:cs typeface="Courier New" panose="02070309020205020404" pitchFamily="49" charset="0"/>
              </a:rPr>
              <a:t>(model):</a:t>
            </a:r>
          </a:p>
          <a:p>
            <a:pPr>
              <a:lnSpc>
                <a:spcPct val="100000"/>
              </a:lnSpc>
              <a:spcBef>
                <a:spcPts val="600"/>
              </a:spcBef>
            </a:pPr>
            <a:r>
              <a:rPr lang="en-US" sz="600" dirty="0">
                <a:solidFill>
                  <a:schemeClr val="tx1"/>
                </a:solidFill>
                <a:latin typeface="Courier New" panose="02070309020205020404" pitchFamily="49" charset="0"/>
                <a:cs typeface="Courier New" panose="02070309020205020404" pitchFamily="49" charset="0"/>
              </a:rPr>
              <a:t>  cv = </a:t>
            </a:r>
            <a:r>
              <a:rPr lang="en-US" sz="600" dirty="0" err="1">
                <a:solidFill>
                  <a:schemeClr val="tx1"/>
                </a:solidFill>
                <a:latin typeface="Courier New" panose="02070309020205020404" pitchFamily="49" charset="0"/>
                <a:cs typeface="Courier New" panose="02070309020205020404" pitchFamily="49" charset="0"/>
              </a:rPr>
              <a:t>RepeatedStratifiedKFold</a:t>
            </a:r>
            <a:r>
              <a:rPr lang="en-US" sz="600" dirty="0">
                <a:solidFill>
                  <a:schemeClr val="tx1"/>
                </a:solidFill>
                <a:latin typeface="Courier New" panose="02070309020205020404" pitchFamily="49" charset="0"/>
                <a:cs typeface="Courier New" panose="02070309020205020404" pitchFamily="49" charset="0"/>
              </a:rPr>
              <a:t>(</a:t>
            </a:r>
            <a:r>
              <a:rPr lang="en-US" sz="600" dirty="0" err="1">
                <a:solidFill>
                  <a:schemeClr val="tx1"/>
                </a:solidFill>
                <a:latin typeface="Courier New" panose="02070309020205020404" pitchFamily="49" charset="0"/>
                <a:cs typeface="Courier New" panose="02070309020205020404" pitchFamily="49" charset="0"/>
              </a:rPr>
              <a:t>n_splits</a:t>
            </a:r>
            <a:r>
              <a:rPr lang="en-US" sz="600" dirty="0">
                <a:solidFill>
                  <a:schemeClr val="tx1"/>
                </a:solidFill>
                <a:latin typeface="Courier New" panose="02070309020205020404" pitchFamily="49" charset="0"/>
                <a:cs typeface="Courier New" panose="02070309020205020404" pitchFamily="49" charset="0"/>
              </a:rPr>
              <a:t>=10, </a:t>
            </a:r>
            <a:r>
              <a:rPr lang="en-US" sz="600" dirty="0" err="1">
                <a:solidFill>
                  <a:schemeClr val="tx1"/>
                </a:solidFill>
                <a:latin typeface="Courier New" panose="02070309020205020404" pitchFamily="49" charset="0"/>
                <a:cs typeface="Courier New" panose="02070309020205020404" pitchFamily="49" charset="0"/>
              </a:rPr>
              <a:t>n_repeats</a:t>
            </a:r>
            <a:r>
              <a:rPr lang="en-US" sz="600" dirty="0">
                <a:solidFill>
                  <a:schemeClr val="tx1"/>
                </a:solidFill>
                <a:latin typeface="Courier New" panose="02070309020205020404" pitchFamily="49" charset="0"/>
                <a:cs typeface="Courier New" panose="02070309020205020404" pitchFamily="49" charset="0"/>
              </a:rPr>
              <a:t>=3, </a:t>
            </a:r>
            <a:r>
              <a:rPr lang="en-US" sz="600" dirty="0" err="1">
                <a:solidFill>
                  <a:schemeClr val="tx1"/>
                </a:solidFill>
                <a:latin typeface="Courier New" panose="02070309020205020404" pitchFamily="49" charset="0"/>
                <a:cs typeface="Courier New" panose="02070309020205020404" pitchFamily="49" charset="0"/>
              </a:rPr>
              <a:t>random_state</a:t>
            </a:r>
            <a:r>
              <a:rPr lang="en-US" sz="600" dirty="0">
                <a:solidFill>
                  <a:schemeClr val="tx1"/>
                </a:solidFill>
                <a:latin typeface="Courier New" panose="02070309020205020404" pitchFamily="49" charset="0"/>
                <a:cs typeface="Courier New" panose="02070309020205020404" pitchFamily="49" charset="0"/>
              </a:rPr>
              <a:t>=1)</a:t>
            </a:r>
          </a:p>
          <a:p>
            <a:pPr>
              <a:lnSpc>
                <a:spcPct val="100000"/>
              </a:lnSpc>
              <a:spcBef>
                <a:spcPts val="600"/>
              </a:spcBef>
            </a:pPr>
            <a:r>
              <a:rPr lang="en-US" sz="600" dirty="0">
                <a:solidFill>
                  <a:schemeClr val="tx1"/>
                </a:solidFill>
                <a:latin typeface="Courier New" panose="02070309020205020404" pitchFamily="49" charset="0"/>
                <a:cs typeface="Courier New" panose="02070309020205020404" pitchFamily="49" charset="0"/>
              </a:rPr>
              <a:t>  scores = </a:t>
            </a:r>
            <a:r>
              <a:rPr lang="en-US" sz="600" dirty="0" err="1">
                <a:solidFill>
                  <a:schemeClr val="tx1"/>
                </a:solidFill>
                <a:latin typeface="Courier New" panose="02070309020205020404" pitchFamily="49" charset="0"/>
                <a:cs typeface="Courier New" panose="02070309020205020404" pitchFamily="49" charset="0"/>
              </a:rPr>
              <a:t>cross_val_score</a:t>
            </a:r>
            <a:r>
              <a:rPr lang="en-US" sz="600" dirty="0">
                <a:solidFill>
                  <a:schemeClr val="tx1"/>
                </a:solidFill>
                <a:latin typeface="Courier New" panose="02070309020205020404" pitchFamily="49" charset="0"/>
                <a:cs typeface="Courier New" panose="02070309020205020404" pitchFamily="49" charset="0"/>
              </a:rPr>
              <a:t>(model, </a:t>
            </a:r>
            <a:r>
              <a:rPr lang="en-US" sz="600" dirty="0" err="1">
                <a:solidFill>
                  <a:schemeClr val="tx1"/>
                </a:solidFill>
                <a:latin typeface="Courier New" panose="02070309020205020404" pitchFamily="49" charset="0"/>
                <a:cs typeface="Courier New" panose="02070309020205020404" pitchFamily="49" charset="0"/>
              </a:rPr>
              <a:t>X_paper</a:t>
            </a:r>
            <a:r>
              <a:rPr lang="en-US" sz="600" dirty="0">
                <a:solidFill>
                  <a:schemeClr val="tx1"/>
                </a:solidFill>
                <a:latin typeface="Courier New" panose="02070309020205020404" pitchFamily="49" charset="0"/>
                <a:cs typeface="Courier New" panose="02070309020205020404" pitchFamily="49" charset="0"/>
              </a:rPr>
              <a:t>, </a:t>
            </a:r>
            <a:r>
              <a:rPr lang="en-US" sz="600" dirty="0" err="1">
                <a:solidFill>
                  <a:schemeClr val="tx1"/>
                </a:solidFill>
                <a:latin typeface="Courier New" panose="02070309020205020404" pitchFamily="49" charset="0"/>
                <a:cs typeface="Courier New" panose="02070309020205020404" pitchFamily="49" charset="0"/>
              </a:rPr>
              <a:t>Y_paper</a:t>
            </a:r>
            <a:r>
              <a:rPr lang="en-US" sz="600" dirty="0">
                <a:solidFill>
                  <a:schemeClr val="tx1"/>
                </a:solidFill>
                <a:latin typeface="Courier New" panose="02070309020205020404" pitchFamily="49" charset="0"/>
                <a:cs typeface="Courier New" panose="02070309020205020404" pitchFamily="49" charset="0"/>
              </a:rPr>
              <a:t>, scoring='accuracy', cv=cv, </a:t>
            </a:r>
            <a:r>
              <a:rPr lang="en-US" sz="600" dirty="0" err="1">
                <a:solidFill>
                  <a:schemeClr val="tx1"/>
                </a:solidFill>
                <a:latin typeface="Courier New" panose="02070309020205020404" pitchFamily="49" charset="0"/>
                <a:cs typeface="Courier New" panose="02070309020205020404" pitchFamily="49" charset="0"/>
              </a:rPr>
              <a:t>n_jobs</a:t>
            </a:r>
            <a:r>
              <a:rPr lang="en-US" sz="600" dirty="0">
                <a:solidFill>
                  <a:schemeClr val="tx1"/>
                </a:solidFill>
                <a:latin typeface="Courier New" panose="02070309020205020404" pitchFamily="49" charset="0"/>
                <a:cs typeface="Courier New" panose="02070309020205020404" pitchFamily="49" charset="0"/>
              </a:rPr>
              <a:t>=-1)</a:t>
            </a:r>
          </a:p>
          <a:p>
            <a:pPr>
              <a:lnSpc>
                <a:spcPct val="100000"/>
              </a:lnSpc>
              <a:spcBef>
                <a:spcPts val="600"/>
              </a:spcBef>
            </a:pPr>
            <a:r>
              <a:rPr lang="en-US" sz="600" dirty="0">
                <a:solidFill>
                  <a:schemeClr val="tx1"/>
                </a:solidFill>
                <a:latin typeface="Courier New" panose="02070309020205020404" pitchFamily="49" charset="0"/>
                <a:cs typeface="Courier New" panose="02070309020205020404" pitchFamily="49" charset="0"/>
              </a:rPr>
              <a:t>  return scores</a:t>
            </a:r>
          </a:p>
          <a:p>
            <a:pPr>
              <a:lnSpc>
                <a:spcPct val="100000"/>
              </a:lnSpc>
              <a:spcBef>
                <a:spcPts val="600"/>
              </a:spcBef>
            </a:pPr>
            <a:r>
              <a:rPr lang="en-US" sz="600" dirty="0">
                <a:solidFill>
                  <a:schemeClr val="tx1"/>
                </a:solidFill>
                <a:latin typeface="Courier New" panose="02070309020205020404" pitchFamily="49" charset="0"/>
                <a:cs typeface="Courier New" panose="02070309020205020404" pitchFamily="49" charset="0"/>
              </a:rPr>
              <a:t>#get the models to evaluate</a:t>
            </a:r>
          </a:p>
          <a:p>
            <a:pPr>
              <a:lnSpc>
                <a:spcPct val="100000"/>
              </a:lnSpc>
              <a:spcBef>
                <a:spcPts val="600"/>
              </a:spcBef>
            </a:pPr>
            <a:r>
              <a:rPr lang="en-US" sz="600" dirty="0">
                <a:solidFill>
                  <a:schemeClr val="tx1"/>
                </a:solidFill>
                <a:latin typeface="Courier New" panose="02070309020205020404" pitchFamily="49" charset="0"/>
                <a:cs typeface="Courier New" panose="02070309020205020404" pitchFamily="49" charset="0"/>
              </a:rPr>
              <a:t>models = </a:t>
            </a:r>
            <a:r>
              <a:rPr lang="en-US" sz="600" dirty="0" err="1">
                <a:solidFill>
                  <a:schemeClr val="tx1"/>
                </a:solidFill>
                <a:latin typeface="Courier New" panose="02070309020205020404" pitchFamily="49" charset="0"/>
                <a:cs typeface="Courier New" panose="02070309020205020404" pitchFamily="49" charset="0"/>
              </a:rPr>
              <a:t>get_models</a:t>
            </a:r>
            <a:r>
              <a:rPr lang="en-US" sz="600" dirty="0">
                <a:solidFill>
                  <a:schemeClr val="tx1"/>
                </a:solidFill>
                <a:latin typeface="Courier New" panose="02070309020205020404" pitchFamily="49" charset="0"/>
                <a:cs typeface="Courier New" panose="02070309020205020404" pitchFamily="49" charset="0"/>
              </a:rPr>
              <a:t>()</a:t>
            </a:r>
          </a:p>
          <a:p>
            <a:pPr>
              <a:lnSpc>
                <a:spcPct val="100000"/>
              </a:lnSpc>
              <a:spcBef>
                <a:spcPts val="600"/>
              </a:spcBef>
            </a:pPr>
            <a:r>
              <a:rPr lang="en-US" sz="600" dirty="0">
                <a:solidFill>
                  <a:schemeClr val="tx1"/>
                </a:solidFill>
                <a:latin typeface="Courier New" panose="02070309020205020404" pitchFamily="49" charset="0"/>
                <a:cs typeface="Courier New" panose="02070309020205020404" pitchFamily="49" charset="0"/>
              </a:rPr>
              <a:t># evaluate the models and store results</a:t>
            </a:r>
          </a:p>
          <a:p>
            <a:pPr>
              <a:lnSpc>
                <a:spcPct val="100000"/>
              </a:lnSpc>
              <a:spcBef>
                <a:spcPts val="600"/>
              </a:spcBef>
            </a:pPr>
            <a:r>
              <a:rPr lang="en-US" sz="600" dirty="0">
                <a:solidFill>
                  <a:schemeClr val="tx1"/>
                </a:solidFill>
                <a:latin typeface="Courier New" panose="02070309020205020404" pitchFamily="49" charset="0"/>
                <a:cs typeface="Courier New" panose="02070309020205020404" pitchFamily="49" charset="0"/>
              </a:rPr>
              <a:t>results, names = list(), list()</a:t>
            </a:r>
          </a:p>
          <a:p>
            <a:pPr>
              <a:lnSpc>
                <a:spcPct val="100000"/>
              </a:lnSpc>
              <a:spcBef>
                <a:spcPts val="600"/>
              </a:spcBef>
            </a:pPr>
            <a:r>
              <a:rPr lang="en-US" sz="600" dirty="0">
                <a:solidFill>
                  <a:schemeClr val="tx1"/>
                </a:solidFill>
                <a:latin typeface="Courier New" panose="02070309020205020404" pitchFamily="49" charset="0"/>
                <a:cs typeface="Courier New" panose="02070309020205020404" pitchFamily="49" charset="0"/>
              </a:rPr>
              <a:t>for name, model in </a:t>
            </a:r>
            <a:r>
              <a:rPr lang="en-US" sz="600" dirty="0" err="1">
                <a:solidFill>
                  <a:schemeClr val="tx1"/>
                </a:solidFill>
                <a:latin typeface="Courier New" panose="02070309020205020404" pitchFamily="49" charset="0"/>
                <a:cs typeface="Courier New" panose="02070309020205020404" pitchFamily="49" charset="0"/>
              </a:rPr>
              <a:t>models.items</a:t>
            </a:r>
            <a:r>
              <a:rPr lang="en-US" sz="600" dirty="0">
                <a:solidFill>
                  <a:schemeClr val="tx1"/>
                </a:solidFill>
                <a:latin typeface="Courier New" panose="02070309020205020404" pitchFamily="49" charset="0"/>
                <a:cs typeface="Courier New" panose="02070309020205020404" pitchFamily="49" charset="0"/>
              </a:rPr>
              <a:t>():</a:t>
            </a:r>
          </a:p>
          <a:p>
            <a:pPr>
              <a:lnSpc>
                <a:spcPct val="100000"/>
              </a:lnSpc>
              <a:spcBef>
                <a:spcPts val="600"/>
              </a:spcBef>
            </a:pPr>
            <a:r>
              <a:rPr lang="en-US" sz="600" dirty="0">
                <a:solidFill>
                  <a:schemeClr val="tx1"/>
                </a:solidFill>
                <a:latin typeface="Courier New" panose="02070309020205020404" pitchFamily="49" charset="0"/>
                <a:cs typeface="Courier New" panose="02070309020205020404" pitchFamily="49" charset="0"/>
              </a:rPr>
              <a:t>  scores = </a:t>
            </a:r>
            <a:r>
              <a:rPr lang="en-US" sz="600" dirty="0" err="1">
                <a:solidFill>
                  <a:schemeClr val="tx1"/>
                </a:solidFill>
                <a:latin typeface="Courier New" panose="02070309020205020404" pitchFamily="49" charset="0"/>
                <a:cs typeface="Courier New" panose="02070309020205020404" pitchFamily="49" charset="0"/>
              </a:rPr>
              <a:t>evaluate_model</a:t>
            </a:r>
            <a:r>
              <a:rPr lang="en-US" sz="600" dirty="0">
                <a:solidFill>
                  <a:schemeClr val="tx1"/>
                </a:solidFill>
                <a:latin typeface="Courier New" panose="02070309020205020404" pitchFamily="49" charset="0"/>
                <a:cs typeface="Courier New" panose="02070309020205020404" pitchFamily="49" charset="0"/>
              </a:rPr>
              <a:t>(model)</a:t>
            </a:r>
          </a:p>
          <a:p>
            <a:pPr>
              <a:lnSpc>
                <a:spcPct val="100000"/>
              </a:lnSpc>
              <a:spcBef>
                <a:spcPts val="600"/>
              </a:spcBef>
            </a:pPr>
            <a:r>
              <a:rPr lang="en-US" sz="600" dirty="0">
                <a:solidFill>
                  <a:schemeClr val="tx1"/>
                </a:solidFill>
                <a:latin typeface="Courier New" panose="02070309020205020404" pitchFamily="49" charset="0"/>
                <a:cs typeface="Courier New" panose="02070309020205020404" pitchFamily="49" charset="0"/>
              </a:rPr>
              <a:t>  </a:t>
            </a:r>
            <a:r>
              <a:rPr lang="en-US" sz="600" dirty="0" err="1">
                <a:solidFill>
                  <a:schemeClr val="tx1"/>
                </a:solidFill>
                <a:latin typeface="Courier New" panose="02070309020205020404" pitchFamily="49" charset="0"/>
                <a:cs typeface="Courier New" panose="02070309020205020404" pitchFamily="49" charset="0"/>
              </a:rPr>
              <a:t>results.append</a:t>
            </a:r>
            <a:r>
              <a:rPr lang="en-US" sz="600" dirty="0">
                <a:solidFill>
                  <a:schemeClr val="tx1"/>
                </a:solidFill>
                <a:latin typeface="Courier New" panose="02070309020205020404" pitchFamily="49" charset="0"/>
                <a:cs typeface="Courier New" panose="02070309020205020404" pitchFamily="49" charset="0"/>
              </a:rPr>
              <a:t>(scores)</a:t>
            </a:r>
          </a:p>
          <a:p>
            <a:pPr>
              <a:lnSpc>
                <a:spcPct val="100000"/>
              </a:lnSpc>
              <a:spcBef>
                <a:spcPts val="600"/>
              </a:spcBef>
            </a:pPr>
            <a:r>
              <a:rPr lang="en-US" sz="600" dirty="0">
                <a:solidFill>
                  <a:schemeClr val="tx1"/>
                </a:solidFill>
                <a:latin typeface="Courier New" panose="02070309020205020404" pitchFamily="49" charset="0"/>
                <a:cs typeface="Courier New" panose="02070309020205020404" pitchFamily="49" charset="0"/>
              </a:rPr>
              <a:t>  </a:t>
            </a:r>
            <a:r>
              <a:rPr lang="en-US" sz="600" dirty="0" err="1">
                <a:solidFill>
                  <a:schemeClr val="tx1"/>
                </a:solidFill>
                <a:latin typeface="Courier New" panose="02070309020205020404" pitchFamily="49" charset="0"/>
                <a:cs typeface="Courier New" panose="02070309020205020404" pitchFamily="49" charset="0"/>
              </a:rPr>
              <a:t>names.append</a:t>
            </a:r>
            <a:r>
              <a:rPr lang="en-US" sz="600" dirty="0">
                <a:solidFill>
                  <a:schemeClr val="tx1"/>
                </a:solidFill>
                <a:latin typeface="Courier New" panose="02070309020205020404" pitchFamily="49" charset="0"/>
                <a:cs typeface="Courier New" panose="02070309020205020404" pitchFamily="49" charset="0"/>
              </a:rPr>
              <a:t>(name)</a:t>
            </a:r>
          </a:p>
          <a:p>
            <a:pPr>
              <a:lnSpc>
                <a:spcPct val="100000"/>
              </a:lnSpc>
              <a:spcBef>
                <a:spcPts val="600"/>
              </a:spcBef>
            </a:pPr>
            <a:r>
              <a:rPr lang="en-US" sz="600" dirty="0">
                <a:solidFill>
                  <a:schemeClr val="tx1"/>
                </a:solidFill>
                <a:latin typeface="Courier New" panose="02070309020205020404" pitchFamily="49" charset="0"/>
                <a:cs typeface="Courier New" panose="02070309020205020404" pitchFamily="49" charset="0"/>
              </a:rPr>
              <a:t>  print('Boosting Type: %s %.2f%%)' % (name, mean(scores)*100))</a:t>
            </a:r>
          </a:p>
          <a:p>
            <a:pPr>
              <a:lnSpc>
                <a:spcPct val="100000"/>
              </a:lnSpc>
              <a:spcBef>
                <a:spcPts val="600"/>
              </a:spcBef>
            </a:pPr>
            <a:r>
              <a:rPr lang="en-US" sz="600" dirty="0">
                <a:solidFill>
                  <a:schemeClr val="tx1"/>
                </a:solidFill>
                <a:latin typeface="Courier New" panose="02070309020205020404" pitchFamily="49" charset="0"/>
                <a:cs typeface="Courier New" panose="02070309020205020404" pitchFamily="49" charset="0"/>
              </a:rPr>
              <a:t>#plot model performance for comparison</a:t>
            </a:r>
          </a:p>
          <a:p>
            <a:pPr>
              <a:lnSpc>
                <a:spcPct val="100000"/>
              </a:lnSpc>
              <a:spcBef>
                <a:spcPts val="600"/>
              </a:spcBef>
            </a:pPr>
            <a:r>
              <a:rPr lang="en-US" sz="600" dirty="0" err="1">
                <a:solidFill>
                  <a:schemeClr val="tx1"/>
                </a:solidFill>
                <a:latin typeface="Courier New" panose="02070309020205020404" pitchFamily="49" charset="0"/>
                <a:cs typeface="Courier New" panose="02070309020205020404" pitchFamily="49" charset="0"/>
              </a:rPr>
              <a:t>pyplot.boxplot</a:t>
            </a:r>
            <a:r>
              <a:rPr lang="en-US" sz="600" dirty="0">
                <a:solidFill>
                  <a:schemeClr val="tx1"/>
                </a:solidFill>
                <a:latin typeface="Courier New" panose="02070309020205020404" pitchFamily="49" charset="0"/>
                <a:cs typeface="Courier New" panose="02070309020205020404" pitchFamily="49" charset="0"/>
              </a:rPr>
              <a:t>(results, labels=names, </a:t>
            </a:r>
            <a:r>
              <a:rPr lang="en-US" sz="600" dirty="0" err="1">
                <a:solidFill>
                  <a:schemeClr val="tx1"/>
                </a:solidFill>
                <a:latin typeface="Courier New" panose="02070309020205020404" pitchFamily="49" charset="0"/>
                <a:cs typeface="Courier New" panose="02070309020205020404" pitchFamily="49" charset="0"/>
              </a:rPr>
              <a:t>showmeans</a:t>
            </a:r>
            <a:r>
              <a:rPr lang="en-US" sz="600" dirty="0">
                <a:solidFill>
                  <a:schemeClr val="tx1"/>
                </a:solidFill>
                <a:latin typeface="Courier New" panose="02070309020205020404" pitchFamily="49" charset="0"/>
                <a:cs typeface="Courier New" panose="02070309020205020404" pitchFamily="49" charset="0"/>
              </a:rPr>
              <a:t>=True)</a:t>
            </a:r>
          </a:p>
          <a:p>
            <a:pPr>
              <a:lnSpc>
                <a:spcPct val="100000"/>
              </a:lnSpc>
              <a:spcBef>
                <a:spcPts val="600"/>
              </a:spcBef>
            </a:pPr>
            <a:r>
              <a:rPr lang="en-US" sz="600" dirty="0" err="1">
                <a:solidFill>
                  <a:schemeClr val="tx1"/>
                </a:solidFill>
                <a:latin typeface="Courier New" panose="02070309020205020404" pitchFamily="49" charset="0"/>
                <a:cs typeface="Courier New" panose="02070309020205020404" pitchFamily="49" charset="0"/>
              </a:rPr>
              <a:t>pyplot.show</a:t>
            </a:r>
            <a:r>
              <a:rPr lang="en-US" sz="600" dirty="0">
                <a:solidFill>
                  <a:schemeClr val="tx1"/>
                </a:solidFill>
                <a:latin typeface="Courier New" panose="02070309020205020404" pitchFamily="49" charset="0"/>
                <a:cs typeface="Courier New" panose="02070309020205020404" pitchFamily="49" charset="0"/>
              </a:rPr>
              <a:t>()</a:t>
            </a:r>
          </a:p>
        </p:txBody>
      </p:sp>
      <p:graphicFrame>
        <p:nvGraphicFramePr>
          <p:cNvPr id="6" name="Table 5">
            <a:extLst>
              <a:ext uri="{FF2B5EF4-FFF2-40B4-BE49-F238E27FC236}">
                <a16:creationId xmlns:a16="http://schemas.microsoft.com/office/drawing/2014/main" id="{6B227C93-BEF6-E9F8-6DF6-46600B73113B}"/>
              </a:ext>
            </a:extLst>
          </p:cNvPr>
          <p:cNvGraphicFramePr>
            <a:graphicFrameLocks noGrp="1"/>
          </p:cNvGraphicFramePr>
          <p:nvPr>
            <p:extLst>
              <p:ext uri="{D42A27DB-BD31-4B8C-83A1-F6EECF244321}">
                <p14:modId xmlns:p14="http://schemas.microsoft.com/office/powerpoint/2010/main" val="177726346"/>
              </p:ext>
            </p:extLst>
          </p:nvPr>
        </p:nvGraphicFramePr>
        <p:xfrm>
          <a:off x="5000445" y="1446804"/>
          <a:ext cx="2377440" cy="1097280"/>
        </p:xfrm>
        <a:graphic>
          <a:graphicData uri="http://schemas.openxmlformats.org/drawingml/2006/table">
            <a:tbl>
              <a:tblPr firstRow="1" bandRow="1">
                <a:tableStyleId>{5C22544A-7EE6-4342-B048-85BDC9FD1C3A}</a:tableStyleId>
              </a:tblPr>
              <a:tblGrid>
                <a:gridCol w="1188720">
                  <a:extLst>
                    <a:ext uri="{9D8B030D-6E8A-4147-A177-3AD203B41FA5}">
                      <a16:colId xmlns:a16="http://schemas.microsoft.com/office/drawing/2014/main" val="3745000717"/>
                    </a:ext>
                  </a:extLst>
                </a:gridCol>
                <a:gridCol w="1188720">
                  <a:extLst>
                    <a:ext uri="{9D8B030D-6E8A-4147-A177-3AD203B41FA5}">
                      <a16:colId xmlns:a16="http://schemas.microsoft.com/office/drawing/2014/main" val="4105155818"/>
                    </a:ext>
                  </a:extLst>
                </a:gridCol>
              </a:tblGrid>
              <a:tr h="274320">
                <a:tc>
                  <a:txBody>
                    <a:bodyPr/>
                    <a:lstStyle/>
                    <a:p>
                      <a:pPr algn="ctr" fontAlgn="b"/>
                      <a:r>
                        <a:rPr lang="en-US" sz="1000" b="0" i="0" u="none" strike="noStrike" dirty="0">
                          <a:solidFill>
                            <a:schemeClr val="bg1"/>
                          </a:solidFill>
                          <a:effectLst/>
                          <a:latin typeface="Courier New" panose="02070309020205020404" pitchFamily="49" charset="0"/>
                          <a:cs typeface="Courier New" panose="02070309020205020404" pitchFamily="49" charset="0"/>
                        </a:rPr>
                        <a:t>Boosting Method</a:t>
                      </a:r>
                    </a:p>
                  </a:txBody>
                  <a:tcPr marL="9525" marR="9525" marT="9525" marB="0" anchor="ctr"/>
                </a:tc>
                <a:tc>
                  <a:txBody>
                    <a:bodyPr/>
                    <a:lstStyle/>
                    <a:p>
                      <a:pPr algn="ctr" fontAlgn="b"/>
                      <a:r>
                        <a:rPr lang="en-US" sz="1000" b="0" i="0" u="none" strike="noStrike" dirty="0">
                          <a:solidFill>
                            <a:schemeClr val="bg1"/>
                          </a:solidFill>
                          <a:effectLst/>
                          <a:latin typeface="Courier New" panose="02070309020205020404" pitchFamily="49" charset="0"/>
                          <a:cs typeface="Courier New" panose="02070309020205020404" pitchFamily="49" charset="0"/>
                        </a:rPr>
                        <a:t>Accuracy</a:t>
                      </a:r>
                    </a:p>
                  </a:txBody>
                  <a:tcPr marL="9525" marR="9525" marT="9525" marB="0" anchor="ctr"/>
                </a:tc>
                <a:extLst>
                  <a:ext uri="{0D108BD9-81ED-4DB2-BD59-A6C34878D82A}">
                    <a16:rowId xmlns:a16="http://schemas.microsoft.com/office/drawing/2014/main" val="3802292653"/>
                  </a:ext>
                </a:extLst>
              </a:tr>
              <a:tr h="274320">
                <a:tc>
                  <a:txBody>
                    <a:bodyPr/>
                    <a:lstStyle/>
                    <a:p>
                      <a:pPr algn="ctr" fontAlgn="b"/>
                      <a:r>
                        <a:rPr lang="en-US" sz="1000" b="0" i="0" u="none" strike="noStrike" dirty="0">
                          <a:solidFill>
                            <a:srgbClr val="000000"/>
                          </a:solidFill>
                          <a:effectLst/>
                          <a:latin typeface="Courier New" panose="02070309020205020404" pitchFamily="49" charset="0"/>
                          <a:cs typeface="Courier New" panose="02070309020205020404" pitchFamily="49" charset="0"/>
                        </a:rPr>
                        <a:t>GBDT</a:t>
                      </a:r>
                    </a:p>
                  </a:txBody>
                  <a:tcPr marL="9525" marR="9525" marT="9525" marB="0" anchor="ctr"/>
                </a:tc>
                <a:tc>
                  <a:txBody>
                    <a:bodyPr/>
                    <a:lstStyle/>
                    <a:p>
                      <a:pPr algn="ctr" fontAlgn="b"/>
                      <a:r>
                        <a:rPr lang="en-US" sz="1000" b="0" i="0" u="none" strike="noStrike">
                          <a:solidFill>
                            <a:srgbClr val="000000"/>
                          </a:solidFill>
                          <a:effectLst/>
                          <a:latin typeface="Courier New" panose="02070309020205020404" pitchFamily="49" charset="0"/>
                          <a:cs typeface="Courier New" panose="02070309020205020404" pitchFamily="49" charset="0"/>
                        </a:rPr>
                        <a:t>84.48%</a:t>
                      </a:r>
                    </a:p>
                  </a:txBody>
                  <a:tcPr marL="9525" marR="9525" marT="9525" marB="0" anchor="ctr"/>
                </a:tc>
                <a:extLst>
                  <a:ext uri="{0D108BD9-81ED-4DB2-BD59-A6C34878D82A}">
                    <a16:rowId xmlns:a16="http://schemas.microsoft.com/office/drawing/2014/main" val="139940756"/>
                  </a:ext>
                </a:extLst>
              </a:tr>
              <a:tr h="274320">
                <a:tc>
                  <a:txBody>
                    <a:bodyPr/>
                    <a:lstStyle/>
                    <a:p>
                      <a:pPr algn="ctr" fontAlgn="b"/>
                      <a:r>
                        <a:rPr lang="en-US" sz="1000" b="0" i="0" u="none" strike="noStrike" dirty="0">
                          <a:solidFill>
                            <a:srgbClr val="000000"/>
                          </a:solidFill>
                          <a:effectLst/>
                          <a:latin typeface="Courier New" panose="02070309020205020404" pitchFamily="49" charset="0"/>
                          <a:cs typeface="Courier New" panose="02070309020205020404" pitchFamily="49" charset="0"/>
                        </a:rPr>
                        <a:t>DART</a:t>
                      </a:r>
                    </a:p>
                  </a:txBody>
                  <a:tcPr marL="9525" marR="9525" marT="9525" marB="0" anchor="ctr"/>
                </a:tc>
                <a:tc>
                  <a:txBody>
                    <a:bodyPr/>
                    <a:lstStyle/>
                    <a:p>
                      <a:pPr algn="ctr" fontAlgn="b"/>
                      <a:r>
                        <a:rPr lang="en-US" sz="1000" b="0" i="0" u="none" strike="noStrike">
                          <a:solidFill>
                            <a:srgbClr val="000000"/>
                          </a:solidFill>
                          <a:effectLst/>
                          <a:latin typeface="Courier New" panose="02070309020205020404" pitchFamily="49" charset="0"/>
                          <a:cs typeface="Courier New" panose="02070309020205020404" pitchFamily="49" charset="0"/>
                        </a:rPr>
                        <a:t>84.24%</a:t>
                      </a:r>
                    </a:p>
                  </a:txBody>
                  <a:tcPr marL="9525" marR="9525" marT="9525" marB="0" anchor="ctr"/>
                </a:tc>
                <a:extLst>
                  <a:ext uri="{0D108BD9-81ED-4DB2-BD59-A6C34878D82A}">
                    <a16:rowId xmlns:a16="http://schemas.microsoft.com/office/drawing/2014/main" val="3805267827"/>
                  </a:ext>
                </a:extLst>
              </a:tr>
              <a:tr h="274320">
                <a:tc>
                  <a:txBody>
                    <a:bodyPr/>
                    <a:lstStyle/>
                    <a:p>
                      <a:pPr algn="ctr" fontAlgn="b"/>
                      <a:r>
                        <a:rPr lang="en-US" sz="1000" b="0" i="0" u="none" strike="noStrike" dirty="0">
                          <a:solidFill>
                            <a:srgbClr val="000000"/>
                          </a:solidFill>
                          <a:effectLst/>
                          <a:latin typeface="Courier New" panose="02070309020205020404" pitchFamily="49" charset="0"/>
                          <a:cs typeface="Courier New" panose="02070309020205020404" pitchFamily="49" charset="0"/>
                        </a:rPr>
                        <a:t>GOSS</a:t>
                      </a:r>
                    </a:p>
                  </a:txBody>
                  <a:tcPr marL="9525" marR="9525" marT="9525" marB="0" anchor="ctr"/>
                </a:tc>
                <a:tc>
                  <a:txBody>
                    <a:bodyPr/>
                    <a:lstStyle/>
                    <a:p>
                      <a:pPr algn="ctr" fontAlgn="b"/>
                      <a:r>
                        <a:rPr lang="en-US" sz="1000" b="0" i="0" u="none" strike="noStrike" dirty="0">
                          <a:solidFill>
                            <a:srgbClr val="000000"/>
                          </a:solidFill>
                          <a:effectLst/>
                          <a:latin typeface="Courier New" panose="02070309020205020404" pitchFamily="49" charset="0"/>
                          <a:cs typeface="Courier New" panose="02070309020205020404" pitchFamily="49" charset="0"/>
                        </a:rPr>
                        <a:t>84.59%</a:t>
                      </a:r>
                    </a:p>
                  </a:txBody>
                  <a:tcPr marL="9525" marR="9525" marT="9525" marB="0" anchor="ctr"/>
                </a:tc>
                <a:extLst>
                  <a:ext uri="{0D108BD9-81ED-4DB2-BD59-A6C34878D82A}">
                    <a16:rowId xmlns:a16="http://schemas.microsoft.com/office/drawing/2014/main" val="2236396628"/>
                  </a:ext>
                </a:extLst>
              </a:tr>
            </a:tbl>
          </a:graphicData>
        </a:graphic>
      </p:graphicFrame>
      <p:sp>
        <p:nvSpPr>
          <p:cNvPr id="7" name="Content Placeholder 2">
            <a:extLst>
              <a:ext uri="{FF2B5EF4-FFF2-40B4-BE49-F238E27FC236}">
                <a16:creationId xmlns:a16="http://schemas.microsoft.com/office/drawing/2014/main" id="{8C7C6EFF-BC81-6FA5-5103-857044A46C01}"/>
              </a:ext>
            </a:extLst>
          </p:cNvPr>
          <p:cNvSpPr txBox="1">
            <a:spLocks/>
          </p:cNvSpPr>
          <p:nvPr/>
        </p:nvSpPr>
        <p:spPr>
          <a:xfrm>
            <a:off x="7464727" y="1446804"/>
            <a:ext cx="3698573" cy="1097280"/>
          </a:xfrm>
          <a:prstGeom prst="rect">
            <a:avLst/>
          </a:prstGeom>
          <a:ln>
            <a:solidFill>
              <a:schemeClr val="tx1"/>
            </a:solidFill>
          </a:ln>
        </p:spPr>
        <p:txBody>
          <a:bodyPr vert="horz" lIns="91440" tIns="45720" rIns="91440" bIns="45720" rtlCol="0">
            <a:noAutofit/>
          </a:bodyPr>
          <a:lstStyle>
            <a:lvl1pPr marL="0" indent="0" algn="l" defTabSz="914400" rtl="0" eaLnBrk="1" latinLnBrk="0" hangingPunct="1">
              <a:lnSpc>
                <a:spcPct val="110000"/>
              </a:lnSpc>
              <a:spcBef>
                <a:spcPts val="1000"/>
              </a:spcBef>
              <a:buFontTx/>
              <a:buNone/>
              <a:defRPr sz="2000" kern="1200">
                <a:solidFill>
                  <a:schemeClr val="tx2"/>
                </a:solidFill>
                <a:latin typeface="+mn-lt"/>
                <a:ea typeface="+mn-ea"/>
                <a:cs typeface="+mn-cs"/>
              </a:defRPr>
            </a:lvl1pPr>
            <a:lvl2pPr marL="274320" indent="-228600" algn="l" defTabSz="914400" rtl="0" eaLnBrk="1" latinLnBrk="0" hangingPunct="1">
              <a:lnSpc>
                <a:spcPct val="110000"/>
              </a:lnSpc>
              <a:spcBef>
                <a:spcPts val="500"/>
              </a:spcBef>
              <a:buSzPct val="85000"/>
              <a:buFont typeface="Arial" panose="020B0604020202020204" pitchFamily="34" charset="0"/>
              <a:buChar char="•"/>
              <a:defRPr sz="1800" kern="1200">
                <a:solidFill>
                  <a:schemeClr val="tx2"/>
                </a:solidFill>
                <a:latin typeface="+mn-lt"/>
                <a:ea typeface="+mn-ea"/>
                <a:cs typeface="+mn-cs"/>
              </a:defRPr>
            </a:lvl2pPr>
            <a:lvl3pPr marL="274320" indent="0" algn="l" defTabSz="914400" rtl="0" eaLnBrk="1" latinLnBrk="0" hangingPunct="1">
              <a:lnSpc>
                <a:spcPct val="110000"/>
              </a:lnSpc>
              <a:spcBef>
                <a:spcPts val="500"/>
              </a:spcBef>
              <a:buFontTx/>
              <a:buNone/>
              <a:defRPr sz="1600" kern="1200">
                <a:solidFill>
                  <a:schemeClr val="tx2"/>
                </a:solidFill>
                <a:latin typeface="+mn-lt"/>
                <a:ea typeface="+mn-ea"/>
                <a:cs typeface="+mn-cs"/>
              </a:defRPr>
            </a:lvl3pPr>
            <a:lvl4pPr marL="548640" indent="-228600" algn="l" defTabSz="914400" rtl="0" eaLnBrk="1" latinLnBrk="0" hangingPunct="1">
              <a:lnSpc>
                <a:spcPct val="110000"/>
              </a:lnSpc>
              <a:spcBef>
                <a:spcPts val="500"/>
              </a:spcBef>
              <a:buFont typeface="Arial" panose="020B0604020202020204" pitchFamily="34" charset="0"/>
              <a:buChar char="•"/>
              <a:defRPr sz="1400" kern="1200">
                <a:solidFill>
                  <a:schemeClr val="tx2"/>
                </a:solidFill>
                <a:latin typeface="+mn-lt"/>
                <a:ea typeface="+mn-ea"/>
                <a:cs typeface="+mn-cs"/>
              </a:defRPr>
            </a:lvl4pPr>
            <a:lvl5pPr marL="548640" indent="0" algn="l" defTabSz="914400" rtl="0" eaLnBrk="1" latinLnBrk="0" hangingPunct="1">
              <a:lnSpc>
                <a:spcPct val="110000"/>
              </a:lnSpc>
              <a:spcBef>
                <a:spcPts val="500"/>
              </a:spcBef>
              <a:buFontTx/>
              <a:buNone/>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200" dirty="0">
                <a:solidFill>
                  <a:schemeClr val="tx1"/>
                </a:solidFill>
                <a:latin typeface="Courier New" panose="02070309020205020404" pitchFamily="49" charset="0"/>
              </a:rPr>
              <a:t>We see a slight improvement using GOSS relative to either GBDT or DART.</a:t>
            </a:r>
          </a:p>
        </p:txBody>
      </p:sp>
      <p:sp>
        <p:nvSpPr>
          <p:cNvPr id="5" name="Content Placeholder 2">
            <a:extLst>
              <a:ext uri="{FF2B5EF4-FFF2-40B4-BE49-F238E27FC236}">
                <a16:creationId xmlns:a16="http://schemas.microsoft.com/office/drawing/2014/main" id="{58492A04-54CD-5081-0B66-A6B54F4AE517}"/>
              </a:ext>
            </a:extLst>
          </p:cNvPr>
          <p:cNvSpPr txBox="1">
            <a:spLocks/>
          </p:cNvSpPr>
          <p:nvPr/>
        </p:nvSpPr>
        <p:spPr>
          <a:xfrm>
            <a:off x="5000445" y="5986732"/>
            <a:ext cx="6162855" cy="543465"/>
          </a:xfrm>
          <a:prstGeom prst="rect">
            <a:avLst/>
          </a:prstGeom>
          <a:ln>
            <a:solidFill>
              <a:schemeClr val="tx1"/>
            </a:solidFill>
          </a:ln>
        </p:spPr>
        <p:txBody>
          <a:bodyPr vert="horz" lIns="91440" tIns="45720" rIns="91440" bIns="45720" rtlCol="0">
            <a:noAutofit/>
          </a:bodyPr>
          <a:lstStyle>
            <a:lvl1pPr marL="0" indent="0" algn="l" defTabSz="914400" rtl="0" eaLnBrk="1" latinLnBrk="0" hangingPunct="1">
              <a:lnSpc>
                <a:spcPct val="110000"/>
              </a:lnSpc>
              <a:spcBef>
                <a:spcPts val="1000"/>
              </a:spcBef>
              <a:buFontTx/>
              <a:buNone/>
              <a:defRPr sz="2000" kern="1200">
                <a:solidFill>
                  <a:schemeClr val="tx2"/>
                </a:solidFill>
                <a:latin typeface="+mn-lt"/>
                <a:ea typeface="+mn-ea"/>
                <a:cs typeface="+mn-cs"/>
              </a:defRPr>
            </a:lvl1pPr>
            <a:lvl2pPr marL="274320" indent="-228600" algn="l" defTabSz="914400" rtl="0" eaLnBrk="1" latinLnBrk="0" hangingPunct="1">
              <a:lnSpc>
                <a:spcPct val="110000"/>
              </a:lnSpc>
              <a:spcBef>
                <a:spcPts val="500"/>
              </a:spcBef>
              <a:buSzPct val="85000"/>
              <a:buFont typeface="Arial" panose="020B0604020202020204" pitchFamily="34" charset="0"/>
              <a:buChar char="•"/>
              <a:defRPr sz="1800" kern="1200">
                <a:solidFill>
                  <a:schemeClr val="tx2"/>
                </a:solidFill>
                <a:latin typeface="+mn-lt"/>
                <a:ea typeface="+mn-ea"/>
                <a:cs typeface="+mn-cs"/>
              </a:defRPr>
            </a:lvl2pPr>
            <a:lvl3pPr marL="274320" indent="0" algn="l" defTabSz="914400" rtl="0" eaLnBrk="1" latinLnBrk="0" hangingPunct="1">
              <a:lnSpc>
                <a:spcPct val="110000"/>
              </a:lnSpc>
              <a:spcBef>
                <a:spcPts val="500"/>
              </a:spcBef>
              <a:buFontTx/>
              <a:buNone/>
              <a:defRPr sz="1600" kern="1200">
                <a:solidFill>
                  <a:schemeClr val="tx2"/>
                </a:solidFill>
                <a:latin typeface="+mn-lt"/>
                <a:ea typeface="+mn-ea"/>
                <a:cs typeface="+mn-cs"/>
              </a:defRPr>
            </a:lvl3pPr>
            <a:lvl4pPr marL="548640" indent="-228600" algn="l" defTabSz="914400" rtl="0" eaLnBrk="1" latinLnBrk="0" hangingPunct="1">
              <a:lnSpc>
                <a:spcPct val="110000"/>
              </a:lnSpc>
              <a:spcBef>
                <a:spcPts val="500"/>
              </a:spcBef>
              <a:buFont typeface="Arial" panose="020B0604020202020204" pitchFamily="34" charset="0"/>
              <a:buChar char="•"/>
              <a:defRPr sz="1400" kern="1200">
                <a:solidFill>
                  <a:schemeClr val="tx2"/>
                </a:solidFill>
                <a:latin typeface="+mn-lt"/>
                <a:ea typeface="+mn-ea"/>
                <a:cs typeface="+mn-cs"/>
              </a:defRPr>
            </a:lvl4pPr>
            <a:lvl5pPr marL="548640" indent="0" algn="l" defTabSz="914400" rtl="0" eaLnBrk="1" latinLnBrk="0" hangingPunct="1">
              <a:lnSpc>
                <a:spcPct val="110000"/>
              </a:lnSpc>
              <a:spcBef>
                <a:spcPts val="500"/>
              </a:spcBef>
              <a:buFontTx/>
              <a:buNone/>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200" dirty="0">
                <a:solidFill>
                  <a:schemeClr val="tx1"/>
                </a:solidFill>
                <a:latin typeface="Courier New" panose="02070309020205020404" pitchFamily="49" charset="0"/>
              </a:rPr>
              <a:t>Now we have our tuned </a:t>
            </a:r>
            <a:r>
              <a:rPr lang="en-US" sz="1200" dirty="0" err="1">
                <a:solidFill>
                  <a:schemeClr val="tx1"/>
                </a:solidFill>
                <a:latin typeface="Courier New" panose="02070309020205020404" pitchFamily="49" charset="0"/>
              </a:rPr>
              <a:t>LightGBM</a:t>
            </a:r>
            <a:r>
              <a:rPr lang="en-US" sz="1200" dirty="0">
                <a:solidFill>
                  <a:schemeClr val="tx1"/>
                </a:solidFill>
                <a:latin typeface="Courier New" panose="02070309020205020404" pitchFamily="49" charset="0"/>
              </a:rPr>
              <a:t> model using 100 trees, a depth of 2, a learning rate of 0.10, and boosting algorithm GOSS.</a:t>
            </a:r>
          </a:p>
        </p:txBody>
      </p:sp>
      <p:pic>
        <p:nvPicPr>
          <p:cNvPr id="7170" name="Picture 2">
            <a:extLst>
              <a:ext uri="{FF2B5EF4-FFF2-40B4-BE49-F238E27FC236}">
                <a16:creationId xmlns:a16="http://schemas.microsoft.com/office/drawing/2014/main" id="{1239ECB7-4DDD-3BD5-342E-8D65790EF7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0444" y="2689467"/>
            <a:ext cx="4354183" cy="32343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91706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F501A-DF9F-C840-45C8-6DE2B6B911CB}"/>
              </a:ext>
            </a:extLst>
          </p:cNvPr>
          <p:cNvSpPr>
            <a:spLocks noGrp="1"/>
          </p:cNvSpPr>
          <p:nvPr>
            <p:ph type="title"/>
          </p:nvPr>
        </p:nvSpPr>
        <p:spPr>
          <a:xfrm>
            <a:off x="373092" y="327803"/>
            <a:ext cx="10134600" cy="537272"/>
          </a:xfrm>
        </p:spPr>
        <p:txBody>
          <a:bodyPr>
            <a:normAutofit fontScale="90000"/>
          </a:bodyPr>
          <a:lstStyle/>
          <a:p>
            <a:r>
              <a:rPr lang="en-US" dirty="0"/>
              <a:t>Sepsis 30-day mortality prediction using </a:t>
            </a:r>
            <a:r>
              <a:rPr lang="en-US" dirty="0" err="1"/>
              <a:t>LightGBM</a:t>
            </a:r>
            <a:endParaRPr lang="en-US" dirty="0"/>
          </a:p>
        </p:txBody>
      </p:sp>
      <p:sp>
        <p:nvSpPr>
          <p:cNvPr id="3" name="Content Placeholder 2">
            <a:extLst>
              <a:ext uri="{FF2B5EF4-FFF2-40B4-BE49-F238E27FC236}">
                <a16:creationId xmlns:a16="http://schemas.microsoft.com/office/drawing/2014/main" id="{39134D03-F431-7223-EBD0-BB6999C87ADB}"/>
              </a:ext>
            </a:extLst>
          </p:cNvPr>
          <p:cNvSpPr>
            <a:spLocks noGrp="1"/>
          </p:cNvSpPr>
          <p:nvPr>
            <p:ph idx="1"/>
          </p:nvPr>
        </p:nvSpPr>
        <p:spPr>
          <a:xfrm>
            <a:off x="373092" y="966159"/>
            <a:ext cx="10790208" cy="293298"/>
          </a:xfrm>
          <a:ln>
            <a:solidFill>
              <a:schemeClr val="tx1"/>
            </a:solidFill>
          </a:ln>
        </p:spPr>
        <p:txBody>
          <a:bodyPr>
            <a:noAutofit/>
          </a:bodyPr>
          <a:lstStyle/>
          <a:p>
            <a:pPr>
              <a:lnSpc>
                <a:spcPct val="100000"/>
              </a:lnSpc>
            </a:pPr>
            <a:r>
              <a:rPr lang="en-US" sz="900" dirty="0">
                <a:solidFill>
                  <a:schemeClr val="tx1"/>
                </a:solidFill>
                <a:latin typeface="Courier New" panose="02070309020205020404" pitchFamily="49" charset="0"/>
              </a:rPr>
              <a:t>Let's run similar characteristics on this model as we did for </a:t>
            </a:r>
            <a:r>
              <a:rPr lang="en-US" sz="900" dirty="0" err="1">
                <a:solidFill>
                  <a:schemeClr val="tx1"/>
                </a:solidFill>
                <a:latin typeface="Courier New" panose="02070309020205020404" pitchFamily="49" charset="0"/>
              </a:rPr>
              <a:t>XGBoost</a:t>
            </a:r>
            <a:r>
              <a:rPr lang="en-US" sz="900" dirty="0">
                <a:solidFill>
                  <a:schemeClr val="tx1"/>
                </a:solidFill>
                <a:latin typeface="Courier New" panose="02070309020205020404" pitchFamily="49" charset="0"/>
              </a:rPr>
              <a:t>.</a:t>
            </a:r>
          </a:p>
        </p:txBody>
      </p:sp>
      <p:sp>
        <p:nvSpPr>
          <p:cNvPr id="11" name="Content Placeholder 2">
            <a:extLst>
              <a:ext uri="{FF2B5EF4-FFF2-40B4-BE49-F238E27FC236}">
                <a16:creationId xmlns:a16="http://schemas.microsoft.com/office/drawing/2014/main" id="{2955C4A7-B2E2-66C4-4270-1A2541AF4E02}"/>
              </a:ext>
            </a:extLst>
          </p:cNvPr>
          <p:cNvSpPr txBox="1">
            <a:spLocks/>
          </p:cNvSpPr>
          <p:nvPr/>
        </p:nvSpPr>
        <p:spPr>
          <a:xfrm>
            <a:off x="373090" y="2588709"/>
            <a:ext cx="10790208" cy="840291"/>
          </a:xfrm>
          <a:prstGeom prst="rect">
            <a:avLst/>
          </a:prstGeom>
          <a:ln>
            <a:solidFill>
              <a:schemeClr val="tx1"/>
            </a:solidFill>
          </a:ln>
        </p:spPr>
        <p:txBody>
          <a:bodyPr vert="horz" lIns="91440" tIns="45720" rIns="91440" bIns="45720" rtlCol="0">
            <a:noAutofit/>
          </a:bodyPr>
          <a:lstStyle>
            <a:lvl1pPr marL="0" indent="0" algn="l" defTabSz="914400" rtl="0" eaLnBrk="1" latinLnBrk="0" hangingPunct="1">
              <a:lnSpc>
                <a:spcPct val="110000"/>
              </a:lnSpc>
              <a:spcBef>
                <a:spcPts val="1000"/>
              </a:spcBef>
              <a:buFontTx/>
              <a:buNone/>
              <a:defRPr sz="2000" kern="1200">
                <a:solidFill>
                  <a:schemeClr val="tx2"/>
                </a:solidFill>
                <a:latin typeface="+mn-lt"/>
                <a:ea typeface="+mn-ea"/>
                <a:cs typeface="+mn-cs"/>
              </a:defRPr>
            </a:lvl1pPr>
            <a:lvl2pPr marL="274320" indent="-228600" algn="l" defTabSz="914400" rtl="0" eaLnBrk="1" latinLnBrk="0" hangingPunct="1">
              <a:lnSpc>
                <a:spcPct val="110000"/>
              </a:lnSpc>
              <a:spcBef>
                <a:spcPts val="500"/>
              </a:spcBef>
              <a:buSzPct val="85000"/>
              <a:buFont typeface="Arial" panose="020B0604020202020204" pitchFamily="34" charset="0"/>
              <a:buChar char="•"/>
              <a:defRPr sz="1800" kern="1200">
                <a:solidFill>
                  <a:schemeClr val="tx2"/>
                </a:solidFill>
                <a:latin typeface="+mn-lt"/>
                <a:ea typeface="+mn-ea"/>
                <a:cs typeface="+mn-cs"/>
              </a:defRPr>
            </a:lvl2pPr>
            <a:lvl3pPr marL="274320" indent="0" algn="l" defTabSz="914400" rtl="0" eaLnBrk="1" latinLnBrk="0" hangingPunct="1">
              <a:lnSpc>
                <a:spcPct val="110000"/>
              </a:lnSpc>
              <a:spcBef>
                <a:spcPts val="500"/>
              </a:spcBef>
              <a:buFontTx/>
              <a:buNone/>
              <a:defRPr sz="1600" kern="1200">
                <a:solidFill>
                  <a:schemeClr val="tx2"/>
                </a:solidFill>
                <a:latin typeface="+mn-lt"/>
                <a:ea typeface="+mn-ea"/>
                <a:cs typeface="+mn-cs"/>
              </a:defRPr>
            </a:lvl3pPr>
            <a:lvl4pPr marL="548640" indent="-228600" algn="l" defTabSz="914400" rtl="0" eaLnBrk="1" latinLnBrk="0" hangingPunct="1">
              <a:lnSpc>
                <a:spcPct val="110000"/>
              </a:lnSpc>
              <a:spcBef>
                <a:spcPts val="500"/>
              </a:spcBef>
              <a:buFont typeface="Arial" panose="020B0604020202020204" pitchFamily="34" charset="0"/>
              <a:buChar char="•"/>
              <a:defRPr sz="1400" kern="1200">
                <a:solidFill>
                  <a:schemeClr val="tx2"/>
                </a:solidFill>
                <a:latin typeface="+mn-lt"/>
                <a:ea typeface="+mn-ea"/>
                <a:cs typeface="+mn-cs"/>
              </a:defRPr>
            </a:lvl4pPr>
            <a:lvl5pPr marL="548640" indent="0" algn="l" defTabSz="914400" rtl="0" eaLnBrk="1" latinLnBrk="0" hangingPunct="1">
              <a:lnSpc>
                <a:spcPct val="110000"/>
              </a:lnSpc>
              <a:spcBef>
                <a:spcPts val="500"/>
              </a:spcBef>
              <a:buFontTx/>
              <a:buNone/>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sz="900" dirty="0">
                <a:solidFill>
                  <a:schemeClr val="tx1"/>
                </a:solidFill>
                <a:latin typeface="Courier New" panose="02070309020205020404" pitchFamily="49" charset="0"/>
              </a:rPr>
              <a:t>Generate statistics on the model to determine its prediction characteristics.</a:t>
            </a:r>
          </a:p>
          <a:p>
            <a:pPr>
              <a:lnSpc>
                <a:spcPct val="100000"/>
              </a:lnSpc>
            </a:pPr>
            <a:r>
              <a:rPr lang="en-US" sz="900" dirty="0">
                <a:solidFill>
                  <a:schemeClr val="tx1"/>
                </a:solidFill>
                <a:latin typeface="Courier New" panose="02070309020205020404" pitchFamily="49" charset="0"/>
              </a:rPr>
              <a:t>In this portion of the code in the </a:t>
            </a:r>
            <a:r>
              <a:rPr lang="en-US" sz="900" dirty="0" err="1">
                <a:solidFill>
                  <a:schemeClr val="tx1"/>
                </a:solidFill>
                <a:latin typeface="Courier New" panose="02070309020205020404" pitchFamily="49" charset="0"/>
              </a:rPr>
              <a:t>Jupyter</a:t>
            </a:r>
            <a:r>
              <a:rPr lang="en-US" sz="900" dirty="0">
                <a:solidFill>
                  <a:schemeClr val="tx1"/>
                </a:solidFill>
                <a:latin typeface="Courier New" panose="02070309020205020404" pitchFamily="49" charset="0"/>
              </a:rPr>
              <a:t> notebook, we are looking to analyze the model’s efficacy. We reuse functions from the earlier analysis.</a:t>
            </a:r>
          </a:p>
          <a:p>
            <a:pPr>
              <a:lnSpc>
                <a:spcPct val="100000"/>
              </a:lnSpc>
            </a:pPr>
            <a:r>
              <a:rPr lang="en-US" sz="900" dirty="0">
                <a:solidFill>
                  <a:schemeClr val="tx1"/>
                </a:solidFill>
                <a:latin typeface="Courier New" panose="02070309020205020404" pitchFamily="49" charset="0"/>
              </a:rPr>
              <a:t>We see the following results after running the code:</a:t>
            </a:r>
          </a:p>
        </p:txBody>
      </p:sp>
      <p:graphicFrame>
        <p:nvGraphicFramePr>
          <p:cNvPr id="12" name="Table 11">
            <a:extLst>
              <a:ext uri="{FF2B5EF4-FFF2-40B4-BE49-F238E27FC236}">
                <a16:creationId xmlns:a16="http://schemas.microsoft.com/office/drawing/2014/main" id="{0F72621F-11EB-54D0-BBBA-60CB302A4817}"/>
              </a:ext>
            </a:extLst>
          </p:cNvPr>
          <p:cNvGraphicFramePr>
            <a:graphicFrameLocks noGrp="1"/>
          </p:cNvGraphicFramePr>
          <p:nvPr>
            <p:extLst>
              <p:ext uri="{D42A27DB-BD31-4B8C-83A1-F6EECF244321}">
                <p14:modId xmlns:p14="http://schemas.microsoft.com/office/powerpoint/2010/main" val="3245723936"/>
              </p:ext>
            </p:extLst>
          </p:nvPr>
        </p:nvGraphicFramePr>
        <p:xfrm>
          <a:off x="373092" y="3538162"/>
          <a:ext cx="10790206" cy="2491152"/>
        </p:xfrm>
        <a:graphic>
          <a:graphicData uri="http://schemas.openxmlformats.org/drawingml/2006/table">
            <a:tbl>
              <a:tblPr firstRow="1" bandRow="1">
                <a:tableStyleId>{5C22544A-7EE6-4342-B048-85BDC9FD1C3A}</a:tableStyleId>
              </a:tblPr>
              <a:tblGrid>
                <a:gridCol w="906740">
                  <a:extLst>
                    <a:ext uri="{9D8B030D-6E8A-4147-A177-3AD203B41FA5}">
                      <a16:colId xmlns:a16="http://schemas.microsoft.com/office/drawing/2014/main" val="3745000717"/>
                    </a:ext>
                  </a:extLst>
                </a:gridCol>
                <a:gridCol w="1269436">
                  <a:extLst>
                    <a:ext uri="{9D8B030D-6E8A-4147-A177-3AD203B41FA5}">
                      <a16:colId xmlns:a16="http://schemas.microsoft.com/office/drawing/2014/main" val="4105155818"/>
                    </a:ext>
                  </a:extLst>
                </a:gridCol>
                <a:gridCol w="1269436">
                  <a:extLst>
                    <a:ext uri="{9D8B030D-6E8A-4147-A177-3AD203B41FA5}">
                      <a16:colId xmlns:a16="http://schemas.microsoft.com/office/drawing/2014/main" val="2757627364"/>
                    </a:ext>
                  </a:extLst>
                </a:gridCol>
                <a:gridCol w="1269436">
                  <a:extLst>
                    <a:ext uri="{9D8B030D-6E8A-4147-A177-3AD203B41FA5}">
                      <a16:colId xmlns:a16="http://schemas.microsoft.com/office/drawing/2014/main" val="2238735428"/>
                    </a:ext>
                  </a:extLst>
                </a:gridCol>
                <a:gridCol w="1269436">
                  <a:extLst>
                    <a:ext uri="{9D8B030D-6E8A-4147-A177-3AD203B41FA5}">
                      <a16:colId xmlns:a16="http://schemas.microsoft.com/office/drawing/2014/main" val="2422533846"/>
                    </a:ext>
                  </a:extLst>
                </a:gridCol>
                <a:gridCol w="1269436">
                  <a:extLst>
                    <a:ext uri="{9D8B030D-6E8A-4147-A177-3AD203B41FA5}">
                      <a16:colId xmlns:a16="http://schemas.microsoft.com/office/drawing/2014/main" val="100281726"/>
                    </a:ext>
                  </a:extLst>
                </a:gridCol>
                <a:gridCol w="1269436">
                  <a:extLst>
                    <a:ext uri="{9D8B030D-6E8A-4147-A177-3AD203B41FA5}">
                      <a16:colId xmlns:a16="http://schemas.microsoft.com/office/drawing/2014/main" val="1722148854"/>
                    </a:ext>
                  </a:extLst>
                </a:gridCol>
                <a:gridCol w="2266850">
                  <a:extLst>
                    <a:ext uri="{9D8B030D-6E8A-4147-A177-3AD203B41FA5}">
                      <a16:colId xmlns:a16="http://schemas.microsoft.com/office/drawing/2014/main" val="4276243790"/>
                    </a:ext>
                  </a:extLst>
                </a:gridCol>
              </a:tblGrid>
              <a:tr h="622788">
                <a:tc>
                  <a:txBody>
                    <a:bodyPr/>
                    <a:lstStyle/>
                    <a:p>
                      <a:pPr algn="ctr" fontAlgn="b"/>
                      <a:r>
                        <a:rPr lang="en-US" sz="1000" b="0" i="0" u="none" strike="noStrike" dirty="0">
                          <a:solidFill>
                            <a:schemeClr val="bg1"/>
                          </a:solidFill>
                          <a:effectLst/>
                          <a:latin typeface="Courier New" panose="02070309020205020404" pitchFamily="49" charset="0"/>
                          <a:cs typeface="Courier New" panose="02070309020205020404" pitchFamily="49" charset="0"/>
                        </a:rPr>
                        <a:t>Data Set</a:t>
                      </a:r>
                    </a:p>
                  </a:txBody>
                  <a:tcPr marL="9525" marR="9525" marT="9525" marB="0" anchor="ctr"/>
                </a:tc>
                <a:tc>
                  <a:txBody>
                    <a:bodyPr/>
                    <a:lstStyle/>
                    <a:p>
                      <a:pPr algn="ctr" fontAlgn="b"/>
                      <a:r>
                        <a:rPr lang="en-US" sz="1000" b="0" i="0" u="none" strike="noStrike" dirty="0">
                          <a:solidFill>
                            <a:schemeClr val="bg1"/>
                          </a:solidFill>
                          <a:effectLst/>
                          <a:latin typeface="Courier New" panose="02070309020205020404" pitchFamily="49" charset="0"/>
                          <a:cs typeface="Courier New" panose="02070309020205020404" pitchFamily="49" charset="0"/>
                        </a:rPr>
                        <a:t>Model AUC</a:t>
                      </a:r>
                    </a:p>
                  </a:txBody>
                  <a:tcPr marL="9525" marR="9525" marT="9525" marB="0" anchor="ctr"/>
                </a:tc>
                <a:tc>
                  <a:txBody>
                    <a:bodyPr/>
                    <a:lstStyle/>
                    <a:p>
                      <a:pPr algn="ctr" fontAlgn="b"/>
                      <a:r>
                        <a:rPr lang="en-US" sz="1000" b="0" i="0" u="none" strike="noStrike" dirty="0">
                          <a:solidFill>
                            <a:schemeClr val="bg1"/>
                          </a:solidFill>
                          <a:effectLst/>
                          <a:latin typeface="Courier New" panose="02070309020205020404" pitchFamily="49" charset="0"/>
                          <a:cs typeface="Courier New" panose="02070309020205020404" pitchFamily="49" charset="0"/>
                        </a:rPr>
                        <a:t>Model Accuracy</a:t>
                      </a:r>
                    </a:p>
                  </a:txBody>
                  <a:tcPr marL="9525" marR="9525" marT="9525" marB="0" anchor="ctr"/>
                </a:tc>
                <a:tc>
                  <a:txBody>
                    <a:bodyPr/>
                    <a:lstStyle/>
                    <a:p>
                      <a:pPr algn="ctr" fontAlgn="b"/>
                      <a:r>
                        <a:rPr lang="en-US" sz="1000" b="0" i="0" u="none" strike="noStrike" dirty="0">
                          <a:solidFill>
                            <a:schemeClr val="bg1"/>
                          </a:solidFill>
                          <a:effectLst/>
                          <a:latin typeface="Courier New" panose="02070309020205020404" pitchFamily="49" charset="0"/>
                          <a:cs typeface="Courier New" panose="02070309020205020404" pitchFamily="49" charset="0"/>
                        </a:rPr>
                        <a:t>Recall: True Positive</a:t>
                      </a:r>
                    </a:p>
                  </a:txBody>
                  <a:tcPr marL="9525" marR="9525" marT="9525" marB="0" anchor="ctr"/>
                </a:tc>
                <a:tc>
                  <a:txBody>
                    <a:bodyPr/>
                    <a:lstStyle/>
                    <a:p>
                      <a:pPr algn="ctr" fontAlgn="b"/>
                      <a:r>
                        <a:rPr lang="en-US" sz="1000" b="0" i="0" u="none" strike="noStrike" dirty="0">
                          <a:solidFill>
                            <a:schemeClr val="bg1"/>
                          </a:solidFill>
                          <a:effectLst/>
                          <a:latin typeface="Courier New" panose="02070309020205020404" pitchFamily="49" charset="0"/>
                          <a:cs typeface="Courier New" panose="02070309020205020404" pitchFamily="49" charset="0"/>
                        </a:rPr>
                        <a:t>Specificity: True Negative</a:t>
                      </a:r>
                    </a:p>
                  </a:txBody>
                  <a:tcPr marL="9525" marR="9525" marT="9525" marB="0" anchor="ctr"/>
                </a:tc>
                <a:tc>
                  <a:txBody>
                    <a:bodyPr/>
                    <a:lstStyle/>
                    <a:p>
                      <a:pPr algn="ctr" fontAlgn="b"/>
                      <a:r>
                        <a:rPr lang="en-US" sz="1000" b="0" i="0" u="none" strike="noStrike" dirty="0">
                          <a:solidFill>
                            <a:schemeClr val="bg1"/>
                          </a:solidFill>
                          <a:effectLst/>
                          <a:latin typeface="Courier New" panose="02070309020205020404" pitchFamily="49" charset="0"/>
                          <a:cs typeface="Courier New" panose="02070309020205020404" pitchFamily="49" charset="0"/>
                        </a:rPr>
                        <a:t>Fall Out: False Positive</a:t>
                      </a:r>
                    </a:p>
                  </a:txBody>
                  <a:tcPr marL="9525" marR="9525" marT="9525" marB="0" anchor="ctr"/>
                </a:tc>
                <a:tc>
                  <a:txBody>
                    <a:bodyPr/>
                    <a:lstStyle/>
                    <a:p>
                      <a:pPr algn="ctr" fontAlgn="b"/>
                      <a:r>
                        <a:rPr lang="en-US" sz="1000" b="0" i="0" u="none" strike="noStrike" dirty="0">
                          <a:solidFill>
                            <a:schemeClr val="bg1"/>
                          </a:solidFill>
                          <a:effectLst/>
                          <a:latin typeface="Courier New" panose="02070309020205020404" pitchFamily="49" charset="0"/>
                          <a:cs typeface="Courier New" panose="02070309020205020404" pitchFamily="49" charset="0"/>
                        </a:rPr>
                        <a:t>Miss Rate: False Negative</a:t>
                      </a:r>
                    </a:p>
                  </a:txBody>
                  <a:tcPr marL="9525" marR="9525" marT="9525" marB="0" anchor="ctr"/>
                </a:tc>
                <a:tc>
                  <a:txBody>
                    <a:bodyPr/>
                    <a:lstStyle/>
                    <a:p>
                      <a:pPr algn="ctr" fontAlgn="b"/>
                      <a:r>
                        <a:rPr lang="en-US" sz="1000" b="0" i="0" u="none" strike="noStrike" dirty="0">
                          <a:solidFill>
                            <a:schemeClr val="bg1"/>
                          </a:solidFill>
                          <a:effectLst/>
                          <a:latin typeface="Courier New" panose="02070309020205020404" pitchFamily="49" charset="0"/>
                          <a:cs typeface="Courier New" panose="02070309020205020404" pitchFamily="49" charset="0"/>
                        </a:rPr>
                        <a:t>Precision: Positive Results Relative to Predicted Positive Results</a:t>
                      </a:r>
                    </a:p>
                  </a:txBody>
                  <a:tcPr marL="9525" marR="9525" marT="9525" marB="0" anchor="ctr"/>
                </a:tc>
                <a:extLst>
                  <a:ext uri="{0D108BD9-81ED-4DB2-BD59-A6C34878D82A}">
                    <a16:rowId xmlns:a16="http://schemas.microsoft.com/office/drawing/2014/main" val="3802292653"/>
                  </a:ext>
                </a:extLst>
              </a:tr>
              <a:tr h="622788">
                <a:tc>
                  <a:txBody>
                    <a:bodyPr/>
                    <a:lstStyle/>
                    <a:p>
                      <a:pPr algn="ctr"/>
                      <a:r>
                        <a:rPr lang="en-US" sz="1000" dirty="0">
                          <a:latin typeface="Courier New" panose="02070309020205020404" pitchFamily="49" charset="0"/>
                          <a:cs typeface="Courier New" panose="02070309020205020404" pitchFamily="49" charset="0"/>
                        </a:rPr>
                        <a:t>Train</a:t>
                      </a:r>
                    </a:p>
                  </a:txBody>
                  <a:tcPr anchor="ctr"/>
                </a:tc>
                <a:tc>
                  <a:txBody>
                    <a:bodyPr/>
                    <a:lstStyle/>
                    <a:p>
                      <a:pPr algn="ctr" fontAlgn="b"/>
                      <a:r>
                        <a:rPr lang="en-US" sz="1000" b="0" i="0" u="none" strike="noStrike">
                          <a:solidFill>
                            <a:srgbClr val="000000"/>
                          </a:solidFill>
                          <a:effectLst/>
                          <a:latin typeface="Courier New" panose="02070309020205020404" pitchFamily="49" charset="0"/>
                          <a:cs typeface="Courier New" panose="02070309020205020404" pitchFamily="49" charset="0"/>
                        </a:rPr>
                        <a:t>82.87%</a:t>
                      </a:r>
                    </a:p>
                  </a:txBody>
                  <a:tcPr marL="9525" marR="9525" marT="9525" marB="0" anchor="ctr"/>
                </a:tc>
                <a:tc>
                  <a:txBody>
                    <a:bodyPr/>
                    <a:lstStyle/>
                    <a:p>
                      <a:pPr algn="ctr" fontAlgn="b"/>
                      <a:r>
                        <a:rPr lang="en-US" sz="1000" b="0" i="0" u="none" strike="noStrike">
                          <a:solidFill>
                            <a:srgbClr val="000000"/>
                          </a:solidFill>
                          <a:effectLst/>
                          <a:latin typeface="Courier New" panose="02070309020205020404" pitchFamily="49" charset="0"/>
                          <a:cs typeface="Courier New" panose="02070309020205020404" pitchFamily="49" charset="0"/>
                        </a:rPr>
                        <a:t>84.42%</a:t>
                      </a:r>
                    </a:p>
                  </a:txBody>
                  <a:tcPr marL="9525" marR="9525" marT="9525" marB="0" anchor="ctr"/>
                </a:tc>
                <a:tc>
                  <a:txBody>
                    <a:bodyPr/>
                    <a:lstStyle/>
                    <a:p>
                      <a:pPr algn="ctr" fontAlgn="b"/>
                      <a:r>
                        <a:rPr lang="en-US" sz="1000" b="0" i="0" u="none" strike="noStrike">
                          <a:solidFill>
                            <a:srgbClr val="000000"/>
                          </a:solidFill>
                          <a:effectLst/>
                          <a:latin typeface="Courier New" panose="02070309020205020404" pitchFamily="49" charset="0"/>
                          <a:cs typeface="Courier New" panose="02070309020205020404" pitchFamily="49" charset="0"/>
                        </a:rPr>
                        <a:t>98.79%</a:t>
                      </a:r>
                    </a:p>
                  </a:txBody>
                  <a:tcPr marL="9525" marR="9525" marT="9525" marB="0" anchor="ctr"/>
                </a:tc>
                <a:tc>
                  <a:txBody>
                    <a:bodyPr/>
                    <a:lstStyle/>
                    <a:p>
                      <a:pPr algn="ctr" fontAlgn="b"/>
                      <a:r>
                        <a:rPr lang="en-US" sz="1000" b="0" i="0" u="none" strike="noStrike">
                          <a:solidFill>
                            <a:srgbClr val="000000"/>
                          </a:solidFill>
                          <a:effectLst/>
                          <a:latin typeface="Courier New" panose="02070309020205020404" pitchFamily="49" charset="0"/>
                          <a:cs typeface="Courier New" panose="02070309020205020404" pitchFamily="49" charset="0"/>
                        </a:rPr>
                        <a:t>25.91%</a:t>
                      </a:r>
                    </a:p>
                  </a:txBody>
                  <a:tcPr marL="9525" marR="9525" marT="9525" marB="0" anchor="ctr"/>
                </a:tc>
                <a:tc>
                  <a:txBody>
                    <a:bodyPr/>
                    <a:lstStyle/>
                    <a:p>
                      <a:pPr algn="ctr" fontAlgn="b"/>
                      <a:r>
                        <a:rPr lang="en-US" sz="1000" b="0" i="0" u="none" strike="noStrike">
                          <a:solidFill>
                            <a:srgbClr val="000000"/>
                          </a:solidFill>
                          <a:effectLst/>
                          <a:latin typeface="Courier New" panose="02070309020205020404" pitchFamily="49" charset="0"/>
                          <a:cs typeface="Courier New" panose="02070309020205020404" pitchFamily="49" charset="0"/>
                        </a:rPr>
                        <a:t>74.09%</a:t>
                      </a:r>
                    </a:p>
                  </a:txBody>
                  <a:tcPr marL="9525" marR="9525" marT="9525" marB="0" anchor="ctr"/>
                </a:tc>
                <a:tc>
                  <a:txBody>
                    <a:bodyPr/>
                    <a:lstStyle/>
                    <a:p>
                      <a:pPr algn="ctr" fontAlgn="b"/>
                      <a:r>
                        <a:rPr lang="en-US" sz="1000" b="0" i="0" u="none" strike="noStrike">
                          <a:solidFill>
                            <a:srgbClr val="000000"/>
                          </a:solidFill>
                          <a:effectLst/>
                          <a:latin typeface="Courier New" panose="02070309020205020404" pitchFamily="49" charset="0"/>
                          <a:cs typeface="Courier New" panose="02070309020205020404" pitchFamily="49" charset="0"/>
                        </a:rPr>
                        <a:t>1.21%</a:t>
                      </a:r>
                    </a:p>
                  </a:txBody>
                  <a:tcPr marL="9525" marR="9525" marT="9525" marB="0" anchor="ctr"/>
                </a:tc>
                <a:tc>
                  <a:txBody>
                    <a:bodyPr/>
                    <a:lstStyle/>
                    <a:p>
                      <a:pPr algn="ctr" fontAlgn="b"/>
                      <a:r>
                        <a:rPr lang="en-US" sz="1000" b="0" i="0" u="none" strike="noStrike">
                          <a:solidFill>
                            <a:srgbClr val="000000"/>
                          </a:solidFill>
                          <a:effectLst/>
                          <a:latin typeface="Courier New" panose="02070309020205020404" pitchFamily="49" charset="0"/>
                          <a:cs typeface="Courier New" panose="02070309020205020404" pitchFamily="49" charset="0"/>
                        </a:rPr>
                        <a:t>84.45%</a:t>
                      </a:r>
                    </a:p>
                  </a:txBody>
                  <a:tcPr marL="9525" marR="9525" marT="9525" marB="0" anchor="ctr"/>
                </a:tc>
                <a:extLst>
                  <a:ext uri="{0D108BD9-81ED-4DB2-BD59-A6C34878D82A}">
                    <a16:rowId xmlns:a16="http://schemas.microsoft.com/office/drawing/2014/main" val="139940756"/>
                  </a:ext>
                </a:extLst>
              </a:tr>
              <a:tr h="622788">
                <a:tc>
                  <a:txBody>
                    <a:bodyPr/>
                    <a:lstStyle/>
                    <a:p>
                      <a:pPr algn="ctr"/>
                      <a:r>
                        <a:rPr lang="en-US" sz="1000" dirty="0">
                          <a:latin typeface="Courier New" panose="02070309020205020404" pitchFamily="49" charset="0"/>
                          <a:cs typeface="Courier New" panose="02070309020205020404" pitchFamily="49" charset="0"/>
                        </a:rPr>
                        <a:t>Test</a:t>
                      </a:r>
                    </a:p>
                  </a:txBody>
                  <a:tcPr anchor="ctr"/>
                </a:tc>
                <a:tc>
                  <a:txBody>
                    <a:bodyPr/>
                    <a:lstStyle/>
                    <a:p>
                      <a:pPr algn="ctr" fontAlgn="b"/>
                      <a:r>
                        <a:rPr lang="en-US" sz="1000" b="0" i="0" u="none" strike="noStrike">
                          <a:solidFill>
                            <a:srgbClr val="000000"/>
                          </a:solidFill>
                          <a:effectLst/>
                          <a:latin typeface="Courier New" panose="02070309020205020404" pitchFamily="49" charset="0"/>
                          <a:cs typeface="Courier New" panose="02070309020205020404" pitchFamily="49" charset="0"/>
                        </a:rPr>
                        <a:t>80.86%</a:t>
                      </a:r>
                    </a:p>
                  </a:txBody>
                  <a:tcPr marL="9525" marR="9525" marT="9525" marB="0" anchor="ctr"/>
                </a:tc>
                <a:tc>
                  <a:txBody>
                    <a:bodyPr/>
                    <a:lstStyle/>
                    <a:p>
                      <a:pPr algn="ctr" fontAlgn="b"/>
                      <a:r>
                        <a:rPr lang="en-US" sz="1000" b="0" i="0" u="none" strike="noStrike">
                          <a:solidFill>
                            <a:srgbClr val="000000"/>
                          </a:solidFill>
                          <a:effectLst/>
                          <a:latin typeface="Courier New" panose="02070309020205020404" pitchFamily="49" charset="0"/>
                          <a:cs typeface="Courier New" panose="02070309020205020404" pitchFamily="49" charset="0"/>
                        </a:rPr>
                        <a:t>84.06%</a:t>
                      </a:r>
                    </a:p>
                  </a:txBody>
                  <a:tcPr marL="9525" marR="9525" marT="9525" marB="0" anchor="ctr"/>
                </a:tc>
                <a:tc>
                  <a:txBody>
                    <a:bodyPr/>
                    <a:lstStyle/>
                    <a:p>
                      <a:pPr algn="ctr" fontAlgn="b"/>
                      <a:r>
                        <a:rPr lang="en-US" sz="1000" b="0" i="0" u="none" strike="noStrike">
                          <a:solidFill>
                            <a:srgbClr val="000000"/>
                          </a:solidFill>
                          <a:effectLst/>
                          <a:latin typeface="Courier New" panose="02070309020205020404" pitchFamily="49" charset="0"/>
                          <a:cs typeface="Courier New" panose="02070309020205020404" pitchFamily="49" charset="0"/>
                        </a:rPr>
                        <a:t>99.45%</a:t>
                      </a:r>
                    </a:p>
                  </a:txBody>
                  <a:tcPr marL="9525" marR="9525" marT="9525" marB="0" anchor="ctr"/>
                </a:tc>
                <a:tc>
                  <a:txBody>
                    <a:bodyPr/>
                    <a:lstStyle/>
                    <a:p>
                      <a:pPr algn="ctr" fontAlgn="b"/>
                      <a:r>
                        <a:rPr lang="en-US" sz="1000" b="0" i="0" u="none" strike="noStrike">
                          <a:solidFill>
                            <a:srgbClr val="000000"/>
                          </a:solidFill>
                          <a:effectLst/>
                          <a:latin typeface="Courier New" panose="02070309020205020404" pitchFamily="49" charset="0"/>
                          <a:cs typeface="Courier New" panose="02070309020205020404" pitchFamily="49" charset="0"/>
                        </a:rPr>
                        <a:t>24.82%</a:t>
                      </a:r>
                    </a:p>
                  </a:txBody>
                  <a:tcPr marL="9525" marR="9525" marT="9525" marB="0" anchor="ctr"/>
                </a:tc>
                <a:tc>
                  <a:txBody>
                    <a:bodyPr/>
                    <a:lstStyle/>
                    <a:p>
                      <a:pPr algn="ctr" fontAlgn="b"/>
                      <a:r>
                        <a:rPr lang="en-US" sz="1000" b="0" i="0" u="none" strike="noStrike">
                          <a:solidFill>
                            <a:srgbClr val="000000"/>
                          </a:solidFill>
                          <a:effectLst/>
                          <a:latin typeface="Courier New" panose="02070309020205020404" pitchFamily="49" charset="0"/>
                          <a:cs typeface="Courier New" panose="02070309020205020404" pitchFamily="49" charset="0"/>
                        </a:rPr>
                        <a:t>75.18%</a:t>
                      </a:r>
                    </a:p>
                  </a:txBody>
                  <a:tcPr marL="9525" marR="9525" marT="9525" marB="0" anchor="ctr"/>
                </a:tc>
                <a:tc>
                  <a:txBody>
                    <a:bodyPr/>
                    <a:lstStyle/>
                    <a:p>
                      <a:pPr algn="ctr" fontAlgn="b"/>
                      <a:r>
                        <a:rPr lang="en-US" sz="1000" b="0" i="0" u="none" strike="noStrike">
                          <a:solidFill>
                            <a:srgbClr val="000000"/>
                          </a:solidFill>
                          <a:effectLst/>
                          <a:latin typeface="Courier New" panose="02070309020205020404" pitchFamily="49" charset="0"/>
                          <a:cs typeface="Courier New" panose="02070309020205020404" pitchFamily="49" charset="0"/>
                        </a:rPr>
                        <a:t>0.55%</a:t>
                      </a:r>
                    </a:p>
                  </a:txBody>
                  <a:tcPr marL="9525" marR="9525" marT="9525" marB="0" anchor="ctr"/>
                </a:tc>
                <a:tc>
                  <a:txBody>
                    <a:bodyPr/>
                    <a:lstStyle/>
                    <a:p>
                      <a:pPr algn="ctr" fontAlgn="b"/>
                      <a:r>
                        <a:rPr lang="en-US" sz="1000" b="0" i="0" u="none" strike="noStrike">
                          <a:solidFill>
                            <a:srgbClr val="000000"/>
                          </a:solidFill>
                          <a:effectLst/>
                          <a:latin typeface="Courier New" panose="02070309020205020404" pitchFamily="49" charset="0"/>
                          <a:cs typeface="Courier New" panose="02070309020205020404" pitchFamily="49" charset="0"/>
                        </a:rPr>
                        <a:t>83.59%</a:t>
                      </a:r>
                    </a:p>
                  </a:txBody>
                  <a:tcPr marL="9525" marR="9525" marT="9525" marB="0" anchor="ctr"/>
                </a:tc>
                <a:extLst>
                  <a:ext uri="{0D108BD9-81ED-4DB2-BD59-A6C34878D82A}">
                    <a16:rowId xmlns:a16="http://schemas.microsoft.com/office/drawing/2014/main" val="3805267827"/>
                  </a:ext>
                </a:extLst>
              </a:tr>
              <a:tr h="622788">
                <a:tc>
                  <a:txBody>
                    <a:bodyPr/>
                    <a:lstStyle/>
                    <a:p>
                      <a:pPr algn="ctr"/>
                      <a:r>
                        <a:rPr lang="en-US" sz="1000" dirty="0">
                          <a:latin typeface="Courier New" panose="02070309020205020404" pitchFamily="49" charset="0"/>
                          <a:cs typeface="Courier New" panose="02070309020205020404" pitchFamily="49" charset="0"/>
                        </a:rPr>
                        <a:t>Valid</a:t>
                      </a:r>
                    </a:p>
                  </a:txBody>
                  <a:tcPr anchor="ctr"/>
                </a:tc>
                <a:tc>
                  <a:txBody>
                    <a:bodyPr/>
                    <a:lstStyle/>
                    <a:p>
                      <a:pPr algn="ctr" fontAlgn="b"/>
                      <a:r>
                        <a:rPr lang="en-US" sz="1000" b="0" i="0" u="none" strike="noStrike">
                          <a:solidFill>
                            <a:srgbClr val="000000"/>
                          </a:solidFill>
                          <a:effectLst/>
                          <a:latin typeface="Courier New" panose="02070309020205020404" pitchFamily="49" charset="0"/>
                          <a:cs typeface="Courier New" panose="02070309020205020404" pitchFamily="49" charset="0"/>
                        </a:rPr>
                        <a:t>81.66%</a:t>
                      </a:r>
                    </a:p>
                  </a:txBody>
                  <a:tcPr marL="9525" marR="9525" marT="9525" marB="0" anchor="ctr"/>
                </a:tc>
                <a:tc>
                  <a:txBody>
                    <a:bodyPr/>
                    <a:lstStyle/>
                    <a:p>
                      <a:pPr algn="ctr" fontAlgn="b"/>
                      <a:r>
                        <a:rPr lang="en-US" sz="1000" b="0" i="0" u="none" strike="noStrike">
                          <a:solidFill>
                            <a:srgbClr val="000000"/>
                          </a:solidFill>
                          <a:effectLst/>
                          <a:latin typeface="Courier New" panose="02070309020205020404" pitchFamily="49" charset="0"/>
                          <a:cs typeface="Courier New" panose="02070309020205020404" pitchFamily="49" charset="0"/>
                        </a:rPr>
                        <a:t>87.13%</a:t>
                      </a:r>
                    </a:p>
                  </a:txBody>
                  <a:tcPr marL="9525" marR="9525" marT="9525" marB="0" anchor="ctr"/>
                </a:tc>
                <a:tc>
                  <a:txBody>
                    <a:bodyPr/>
                    <a:lstStyle/>
                    <a:p>
                      <a:pPr algn="ctr" fontAlgn="b"/>
                      <a:r>
                        <a:rPr lang="en-US" sz="1000" b="0" i="0" u="none" strike="noStrike">
                          <a:solidFill>
                            <a:srgbClr val="000000"/>
                          </a:solidFill>
                          <a:effectLst/>
                          <a:latin typeface="Courier New" panose="02070309020205020404" pitchFamily="49" charset="0"/>
                          <a:cs typeface="Courier New" panose="02070309020205020404" pitchFamily="49" charset="0"/>
                        </a:rPr>
                        <a:t>98.94%</a:t>
                      </a:r>
                    </a:p>
                  </a:txBody>
                  <a:tcPr marL="9525" marR="9525" marT="9525" marB="0" anchor="ctr"/>
                </a:tc>
                <a:tc>
                  <a:txBody>
                    <a:bodyPr/>
                    <a:lstStyle/>
                    <a:p>
                      <a:pPr algn="ctr" fontAlgn="b"/>
                      <a:r>
                        <a:rPr lang="en-US" sz="1000" b="0" i="0" u="none" strike="noStrike">
                          <a:solidFill>
                            <a:srgbClr val="000000"/>
                          </a:solidFill>
                          <a:effectLst/>
                          <a:latin typeface="Courier New" panose="02070309020205020404" pitchFamily="49" charset="0"/>
                          <a:cs typeface="Courier New" panose="02070309020205020404" pitchFamily="49" charset="0"/>
                        </a:rPr>
                        <a:t>31.09%</a:t>
                      </a:r>
                    </a:p>
                  </a:txBody>
                  <a:tcPr marL="9525" marR="9525" marT="9525" marB="0" anchor="ctr"/>
                </a:tc>
                <a:tc>
                  <a:txBody>
                    <a:bodyPr/>
                    <a:lstStyle/>
                    <a:p>
                      <a:pPr algn="ctr" fontAlgn="b"/>
                      <a:r>
                        <a:rPr lang="en-US" sz="1000" b="0" i="0" u="none" strike="noStrike">
                          <a:solidFill>
                            <a:srgbClr val="000000"/>
                          </a:solidFill>
                          <a:effectLst/>
                          <a:latin typeface="Courier New" panose="02070309020205020404" pitchFamily="49" charset="0"/>
                          <a:cs typeface="Courier New" panose="02070309020205020404" pitchFamily="49" charset="0"/>
                        </a:rPr>
                        <a:t>68.91%</a:t>
                      </a:r>
                    </a:p>
                  </a:txBody>
                  <a:tcPr marL="9525" marR="9525" marT="9525" marB="0" anchor="ctr"/>
                </a:tc>
                <a:tc>
                  <a:txBody>
                    <a:bodyPr/>
                    <a:lstStyle/>
                    <a:p>
                      <a:pPr algn="ctr" fontAlgn="b"/>
                      <a:r>
                        <a:rPr lang="en-US" sz="1000" b="0" i="0" u="none" strike="noStrike">
                          <a:solidFill>
                            <a:srgbClr val="000000"/>
                          </a:solidFill>
                          <a:effectLst/>
                          <a:latin typeface="Courier New" panose="02070309020205020404" pitchFamily="49" charset="0"/>
                          <a:cs typeface="Courier New" panose="02070309020205020404" pitchFamily="49" charset="0"/>
                        </a:rPr>
                        <a:t>1.06%</a:t>
                      </a:r>
                    </a:p>
                  </a:txBody>
                  <a:tcPr marL="9525" marR="9525" marT="9525" marB="0" anchor="ctr"/>
                </a:tc>
                <a:tc>
                  <a:txBody>
                    <a:bodyPr/>
                    <a:lstStyle/>
                    <a:p>
                      <a:pPr algn="ctr" fontAlgn="b"/>
                      <a:r>
                        <a:rPr lang="en-US" sz="1000" b="0" i="0" u="none" strike="noStrike" dirty="0">
                          <a:solidFill>
                            <a:srgbClr val="000000"/>
                          </a:solidFill>
                          <a:effectLst/>
                          <a:latin typeface="Courier New" panose="02070309020205020404" pitchFamily="49" charset="0"/>
                          <a:cs typeface="Courier New" panose="02070309020205020404" pitchFamily="49" charset="0"/>
                        </a:rPr>
                        <a:t>87.21%</a:t>
                      </a:r>
                    </a:p>
                  </a:txBody>
                  <a:tcPr marL="9525" marR="9525" marT="9525" marB="0" anchor="ctr"/>
                </a:tc>
                <a:extLst>
                  <a:ext uri="{0D108BD9-81ED-4DB2-BD59-A6C34878D82A}">
                    <a16:rowId xmlns:a16="http://schemas.microsoft.com/office/drawing/2014/main" val="690001264"/>
                  </a:ext>
                </a:extLst>
              </a:tr>
            </a:tbl>
          </a:graphicData>
        </a:graphic>
      </p:graphicFrame>
      <p:sp>
        <p:nvSpPr>
          <p:cNvPr id="5" name="Content Placeholder 2">
            <a:extLst>
              <a:ext uri="{FF2B5EF4-FFF2-40B4-BE49-F238E27FC236}">
                <a16:creationId xmlns:a16="http://schemas.microsoft.com/office/drawing/2014/main" id="{B372BFB3-2689-C4AC-6742-E54D4C118B70}"/>
              </a:ext>
            </a:extLst>
          </p:cNvPr>
          <p:cNvSpPr txBox="1">
            <a:spLocks/>
          </p:cNvSpPr>
          <p:nvPr/>
        </p:nvSpPr>
        <p:spPr>
          <a:xfrm>
            <a:off x="373090" y="1368619"/>
            <a:ext cx="10790208" cy="1110928"/>
          </a:xfrm>
          <a:prstGeom prst="rect">
            <a:avLst/>
          </a:prstGeom>
          <a:ln>
            <a:solidFill>
              <a:schemeClr val="tx1"/>
            </a:solidFill>
          </a:ln>
        </p:spPr>
        <p:txBody>
          <a:bodyPr vert="horz" lIns="91440" tIns="45720" rIns="91440" bIns="45720" rtlCol="0">
            <a:noAutofit/>
          </a:bodyPr>
          <a:lstStyle>
            <a:lvl1pPr marL="0" indent="0" algn="l" defTabSz="914400" rtl="0" eaLnBrk="1" latinLnBrk="0" hangingPunct="1">
              <a:lnSpc>
                <a:spcPct val="110000"/>
              </a:lnSpc>
              <a:spcBef>
                <a:spcPts val="1000"/>
              </a:spcBef>
              <a:buFontTx/>
              <a:buNone/>
              <a:defRPr sz="2000" kern="1200">
                <a:solidFill>
                  <a:schemeClr val="tx2"/>
                </a:solidFill>
                <a:latin typeface="+mn-lt"/>
                <a:ea typeface="+mn-ea"/>
                <a:cs typeface="+mn-cs"/>
              </a:defRPr>
            </a:lvl1pPr>
            <a:lvl2pPr marL="274320" indent="-228600" algn="l" defTabSz="914400" rtl="0" eaLnBrk="1" latinLnBrk="0" hangingPunct="1">
              <a:lnSpc>
                <a:spcPct val="110000"/>
              </a:lnSpc>
              <a:spcBef>
                <a:spcPts val="500"/>
              </a:spcBef>
              <a:buSzPct val="85000"/>
              <a:buFont typeface="Arial" panose="020B0604020202020204" pitchFamily="34" charset="0"/>
              <a:buChar char="•"/>
              <a:defRPr sz="1800" kern="1200">
                <a:solidFill>
                  <a:schemeClr val="tx2"/>
                </a:solidFill>
                <a:latin typeface="+mn-lt"/>
                <a:ea typeface="+mn-ea"/>
                <a:cs typeface="+mn-cs"/>
              </a:defRPr>
            </a:lvl2pPr>
            <a:lvl3pPr marL="274320" indent="0" algn="l" defTabSz="914400" rtl="0" eaLnBrk="1" latinLnBrk="0" hangingPunct="1">
              <a:lnSpc>
                <a:spcPct val="110000"/>
              </a:lnSpc>
              <a:spcBef>
                <a:spcPts val="500"/>
              </a:spcBef>
              <a:buFontTx/>
              <a:buNone/>
              <a:defRPr sz="1600" kern="1200">
                <a:solidFill>
                  <a:schemeClr val="tx2"/>
                </a:solidFill>
                <a:latin typeface="+mn-lt"/>
                <a:ea typeface="+mn-ea"/>
                <a:cs typeface="+mn-cs"/>
              </a:defRPr>
            </a:lvl3pPr>
            <a:lvl4pPr marL="548640" indent="-228600" algn="l" defTabSz="914400" rtl="0" eaLnBrk="1" latinLnBrk="0" hangingPunct="1">
              <a:lnSpc>
                <a:spcPct val="110000"/>
              </a:lnSpc>
              <a:spcBef>
                <a:spcPts val="500"/>
              </a:spcBef>
              <a:buFont typeface="Arial" panose="020B0604020202020204" pitchFamily="34" charset="0"/>
              <a:buChar char="•"/>
              <a:defRPr sz="1400" kern="1200">
                <a:solidFill>
                  <a:schemeClr val="tx2"/>
                </a:solidFill>
                <a:latin typeface="+mn-lt"/>
                <a:ea typeface="+mn-ea"/>
                <a:cs typeface="+mn-cs"/>
              </a:defRPr>
            </a:lvl4pPr>
            <a:lvl5pPr marL="548640" indent="0" algn="l" defTabSz="914400" rtl="0" eaLnBrk="1" latinLnBrk="0" hangingPunct="1">
              <a:lnSpc>
                <a:spcPct val="110000"/>
              </a:lnSpc>
              <a:spcBef>
                <a:spcPts val="500"/>
              </a:spcBef>
              <a:buFontTx/>
              <a:buNone/>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sz="900">
                <a:solidFill>
                  <a:schemeClr val="tx1"/>
                </a:solidFill>
                <a:latin typeface="Courier New" panose="02070309020205020404" pitchFamily="49" charset="0"/>
              </a:rPr>
              <a:t>#Define the model</a:t>
            </a:r>
          </a:p>
          <a:p>
            <a:pPr>
              <a:lnSpc>
                <a:spcPct val="100000"/>
              </a:lnSpc>
            </a:pPr>
            <a:r>
              <a:rPr lang="en-US" sz="900">
                <a:solidFill>
                  <a:schemeClr val="tx1"/>
                </a:solidFill>
                <a:latin typeface="Courier New" panose="02070309020205020404" pitchFamily="49" charset="0"/>
              </a:rPr>
              <a:t>model_LGBM = LGBMClassifier(max_depth=2, num_leaves=4,learning_rate=0.10, boosting_type='dart')</a:t>
            </a:r>
          </a:p>
          <a:p>
            <a:pPr>
              <a:lnSpc>
                <a:spcPct val="100000"/>
              </a:lnSpc>
            </a:pPr>
            <a:r>
              <a:rPr lang="en-US" sz="900">
                <a:solidFill>
                  <a:schemeClr val="tx1"/>
                </a:solidFill>
                <a:latin typeface="Courier New" panose="02070309020205020404" pitchFamily="49" charset="0"/>
              </a:rPr>
              <a:t>#fit the model</a:t>
            </a:r>
          </a:p>
          <a:p>
            <a:pPr>
              <a:lnSpc>
                <a:spcPct val="100000"/>
              </a:lnSpc>
            </a:pPr>
            <a:r>
              <a:rPr lang="en-US" sz="900">
                <a:solidFill>
                  <a:schemeClr val="tx1"/>
                </a:solidFill>
                <a:latin typeface="Courier New" panose="02070309020205020404" pitchFamily="49" charset="0"/>
              </a:rPr>
              <a:t>model_LGBM.fit(X_train_paper, y_train_paper)</a:t>
            </a:r>
            <a:endParaRPr lang="en-US" sz="900" dirty="0">
              <a:solidFill>
                <a:schemeClr val="tx1"/>
              </a:solidFill>
              <a:latin typeface="Courier New" panose="02070309020205020404" pitchFamily="49" charset="0"/>
            </a:endParaRPr>
          </a:p>
        </p:txBody>
      </p:sp>
    </p:spTree>
    <p:extLst>
      <p:ext uri="{BB962C8B-B14F-4D97-AF65-F5344CB8AC3E}">
        <p14:creationId xmlns:p14="http://schemas.microsoft.com/office/powerpoint/2010/main" val="6737162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F501A-DF9F-C840-45C8-6DE2B6B911CB}"/>
              </a:ext>
            </a:extLst>
          </p:cNvPr>
          <p:cNvSpPr>
            <a:spLocks noGrp="1"/>
          </p:cNvSpPr>
          <p:nvPr>
            <p:ph type="title"/>
          </p:nvPr>
        </p:nvSpPr>
        <p:spPr>
          <a:xfrm>
            <a:off x="373092" y="327803"/>
            <a:ext cx="10134600" cy="537272"/>
          </a:xfrm>
        </p:spPr>
        <p:txBody>
          <a:bodyPr>
            <a:normAutofit fontScale="90000"/>
          </a:bodyPr>
          <a:lstStyle/>
          <a:p>
            <a:r>
              <a:rPr lang="en-US" dirty="0"/>
              <a:t>Sepsis 30-day mortality prediction using </a:t>
            </a:r>
            <a:r>
              <a:rPr lang="en-US" dirty="0" err="1"/>
              <a:t>LightGBM</a:t>
            </a:r>
            <a:endParaRPr lang="en-US" dirty="0"/>
          </a:p>
        </p:txBody>
      </p:sp>
      <p:sp>
        <p:nvSpPr>
          <p:cNvPr id="3" name="Content Placeholder 2">
            <a:extLst>
              <a:ext uri="{FF2B5EF4-FFF2-40B4-BE49-F238E27FC236}">
                <a16:creationId xmlns:a16="http://schemas.microsoft.com/office/drawing/2014/main" id="{39134D03-F431-7223-EBD0-BB6999C87ADB}"/>
              </a:ext>
            </a:extLst>
          </p:cNvPr>
          <p:cNvSpPr>
            <a:spLocks noGrp="1"/>
          </p:cNvSpPr>
          <p:nvPr>
            <p:ph idx="1"/>
          </p:nvPr>
        </p:nvSpPr>
        <p:spPr>
          <a:xfrm>
            <a:off x="373092" y="966158"/>
            <a:ext cx="10790208" cy="301925"/>
          </a:xfrm>
          <a:ln>
            <a:solidFill>
              <a:schemeClr val="tx1"/>
            </a:solidFill>
          </a:ln>
        </p:spPr>
        <p:txBody>
          <a:bodyPr>
            <a:noAutofit/>
          </a:bodyPr>
          <a:lstStyle/>
          <a:p>
            <a:pPr>
              <a:lnSpc>
                <a:spcPct val="100000"/>
              </a:lnSpc>
            </a:pPr>
            <a:r>
              <a:rPr lang="en-US" sz="900" dirty="0">
                <a:solidFill>
                  <a:schemeClr val="tx1"/>
                </a:solidFill>
                <a:latin typeface="Courier New" panose="02070309020205020404" pitchFamily="49" charset="0"/>
              </a:rPr>
              <a:t>#Plot the ROC Curves - ensure to use the predicted probabilities and not the predicted values</a:t>
            </a:r>
          </a:p>
          <a:p>
            <a:pPr>
              <a:lnSpc>
                <a:spcPct val="100000"/>
              </a:lnSpc>
            </a:pPr>
            <a:endParaRPr lang="en-US" sz="900" dirty="0">
              <a:solidFill>
                <a:schemeClr val="tx1"/>
              </a:solidFill>
              <a:latin typeface="Courier New" panose="02070309020205020404" pitchFamily="49" charset="0"/>
            </a:endParaRPr>
          </a:p>
        </p:txBody>
      </p:sp>
      <p:sp>
        <p:nvSpPr>
          <p:cNvPr id="4" name="Content Placeholder 2">
            <a:extLst>
              <a:ext uri="{FF2B5EF4-FFF2-40B4-BE49-F238E27FC236}">
                <a16:creationId xmlns:a16="http://schemas.microsoft.com/office/drawing/2014/main" id="{B3F83092-7137-0FDF-530B-3128E3196732}"/>
              </a:ext>
            </a:extLst>
          </p:cNvPr>
          <p:cNvSpPr txBox="1">
            <a:spLocks/>
          </p:cNvSpPr>
          <p:nvPr/>
        </p:nvSpPr>
        <p:spPr>
          <a:xfrm>
            <a:off x="5768196" y="1748286"/>
            <a:ext cx="5389533" cy="1874807"/>
          </a:xfrm>
          <a:prstGeom prst="rect">
            <a:avLst/>
          </a:prstGeom>
          <a:ln>
            <a:solidFill>
              <a:schemeClr val="tx1"/>
            </a:solidFill>
          </a:ln>
        </p:spPr>
        <p:txBody>
          <a:bodyPr vert="horz" lIns="91440" tIns="45720" rIns="91440" bIns="45720" rtlCol="0">
            <a:noAutofit/>
          </a:bodyPr>
          <a:lstStyle>
            <a:lvl1pPr marL="0" indent="0" algn="l" defTabSz="914400" rtl="0" eaLnBrk="1" latinLnBrk="0" hangingPunct="1">
              <a:lnSpc>
                <a:spcPct val="110000"/>
              </a:lnSpc>
              <a:spcBef>
                <a:spcPts val="1000"/>
              </a:spcBef>
              <a:buFontTx/>
              <a:buNone/>
              <a:defRPr sz="2000" kern="1200">
                <a:solidFill>
                  <a:schemeClr val="tx2"/>
                </a:solidFill>
                <a:latin typeface="+mn-lt"/>
                <a:ea typeface="+mn-ea"/>
                <a:cs typeface="+mn-cs"/>
              </a:defRPr>
            </a:lvl1pPr>
            <a:lvl2pPr marL="274320" indent="-228600" algn="l" defTabSz="914400" rtl="0" eaLnBrk="1" latinLnBrk="0" hangingPunct="1">
              <a:lnSpc>
                <a:spcPct val="110000"/>
              </a:lnSpc>
              <a:spcBef>
                <a:spcPts val="500"/>
              </a:spcBef>
              <a:buSzPct val="85000"/>
              <a:buFont typeface="Arial" panose="020B0604020202020204" pitchFamily="34" charset="0"/>
              <a:buChar char="•"/>
              <a:defRPr sz="1800" kern="1200">
                <a:solidFill>
                  <a:schemeClr val="tx2"/>
                </a:solidFill>
                <a:latin typeface="+mn-lt"/>
                <a:ea typeface="+mn-ea"/>
                <a:cs typeface="+mn-cs"/>
              </a:defRPr>
            </a:lvl2pPr>
            <a:lvl3pPr marL="274320" indent="0" algn="l" defTabSz="914400" rtl="0" eaLnBrk="1" latinLnBrk="0" hangingPunct="1">
              <a:lnSpc>
                <a:spcPct val="110000"/>
              </a:lnSpc>
              <a:spcBef>
                <a:spcPts val="500"/>
              </a:spcBef>
              <a:buFontTx/>
              <a:buNone/>
              <a:defRPr sz="1600" kern="1200">
                <a:solidFill>
                  <a:schemeClr val="tx2"/>
                </a:solidFill>
                <a:latin typeface="+mn-lt"/>
                <a:ea typeface="+mn-ea"/>
                <a:cs typeface="+mn-cs"/>
              </a:defRPr>
            </a:lvl3pPr>
            <a:lvl4pPr marL="548640" indent="-228600" algn="l" defTabSz="914400" rtl="0" eaLnBrk="1" latinLnBrk="0" hangingPunct="1">
              <a:lnSpc>
                <a:spcPct val="110000"/>
              </a:lnSpc>
              <a:spcBef>
                <a:spcPts val="500"/>
              </a:spcBef>
              <a:buFont typeface="Arial" panose="020B0604020202020204" pitchFamily="34" charset="0"/>
              <a:buChar char="•"/>
              <a:defRPr sz="1400" kern="1200">
                <a:solidFill>
                  <a:schemeClr val="tx2"/>
                </a:solidFill>
                <a:latin typeface="+mn-lt"/>
                <a:ea typeface="+mn-ea"/>
                <a:cs typeface="+mn-cs"/>
              </a:defRPr>
            </a:lvl4pPr>
            <a:lvl5pPr marL="548640" indent="0" algn="l" defTabSz="914400" rtl="0" eaLnBrk="1" latinLnBrk="0" hangingPunct="1">
              <a:lnSpc>
                <a:spcPct val="110000"/>
              </a:lnSpc>
              <a:spcBef>
                <a:spcPts val="500"/>
              </a:spcBef>
              <a:buFontTx/>
              <a:buNone/>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sz="1200" dirty="0">
                <a:solidFill>
                  <a:schemeClr val="tx1"/>
                </a:solidFill>
                <a:latin typeface="Courier New" panose="02070309020205020404" pitchFamily="49" charset="0"/>
              </a:rPr>
              <a:t>We see an increase in both AUC and Accuracy when comparing these results to the </a:t>
            </a:r>
            <a:r>
              <a:rPr lang="en-US" sz="1200" dirty="0" err="1">
                <a:solidFill>
                  <a:schemeClr val="tx1"/>
                </a:solidFill>
                <a:latin typeface="Courier New" panose="02070309020205020404" pitchFamily="49" charset="0"/>
              </a:rPr>
              <a:t>XGBoost</a:t>
            </a:r>
            <a:r>
              <a:rPr lang="en-US" sz="1200" dirty="0">
                <a:solidFill>
                  <a:schemeClr val="tx1"/>
                </a:solidFill>
                <a:latin typeface="Courier New" panose="02070309020205020404" pitchFamily="49" charset="0"/>
              </a:rPr>
              <a:t> model using the research paper features.</a:t>
            </a:r>
          </a:p>
          <a:p>
            <a:pPr>
              <a:lnSpc>
                <a:spcPct val="100000"/>
              </a:lnSpc>
            </a:pPr>
            <a:r>
              <a:rPr lang="en-US" sz="1200" dirty="0">
                <a:solidFill>
                  <a:schemeClr val="tx1"/>
                </a:solidFill>
                <a:latin typeface="Courier New" panose="02070309020205020404" pitchFamily="49" charset="0"/>
              </a:rPr>
              <a:t>We also see an increase in model accuracy but a decrease in AUC when using the </a:t>
            </a:r>
            <a:r>
              <a:rPr lang="en-US" sz="1200" dirty="0" err="1">
                <a:solidFill>
                  <a:schemeClr val="tx1"/>
                </a:solidFill>
                <a:latin typeface="Courier New" panose="02070309020205020404" pitchFamily="49" charset="0"/>
              </a:rPr>
              <a:t>LightGBM</a:t>
            </a:r>
            <a:r>
              <a:rPr lang="en-US" sz="1200" dirty="0">
                <a:solidFill>
                  <a:schemeClr val="tx1"/>
                </a:solidFill>
                <a:latin typeface="Courier New" panose="02070309020205020404" pitchFamily="49" charset="0"/>
              </a:rPr>
              <a:t> model relative to the </a:t>
            </a:r>
            <a:r>
              <a:rPr lang="en-US" sz="1200" dirty="0" err="1">
                <a:solidFill>
                  <a:schemeClr val="tx1"/>
                </a:solidFill>
                <a:latin typeface="Courier New" panose="02070309020205020404" pitchFamily="49" charset="0"/>
              </a:rPr>
              <a:t>XGBoost</a:t>
            </a:r>
            <a:r>
              <a:rPr lang="en-US" sz="1200" dirty="0">
                <a:solidFill>
                  <a:schemeClr val="tx1"/>
                </a:solidFill>
                <a:latin typeface="Courier New" panose="02070309020205020404" pitchFamily="49" charset="0"/>
              </a:rPr>
              <a:t> model using our tuned model features. </a:t>
            </a:r>
          </a:p>
          <a:p>
            <a:pPr>
              <a:lnSpc>
                <a:spcPct val="100000"/>
              </a:lnSpc>
            </a:pPr>
            <a:r>
              <a:rPr lang="en-US" sz="1200" dirty="0">
                <a:solidFill>
                  <a:schemeClr val="tx1"/>
                </a:solidFill>
                <a:latin typeface="Courier New" panose="02070309020205020404" pitchFamily="49" charset="0"/>
              </a:rPr>
              <a:t>We will use these </a:t>
            </a:r>
            <a:r>
              <a:rPr lang="en-US" sz="1200" dirty="0" err="1">
                <a:solidFill>
                  <a:schemeClr val="tx1"/>
                </a:solidFill>
                <a:latin typeface="Courier New" panose="02070309020205020404" pitchFamily="49" charset="0"/>
              </a:rPr>
              <a:t>LightGBM</a:t>
            </a:r>
            <a:r>
              <a:rPr lang="en-US" sz="1200" dirty="0">
                <a:solidFill>
                  <a:schemeClr val="tx1"/>
                </a:solidFill>
                <a:latin typeface="Courier New" panose="02070309020205020404" pitchFamily="49" charset="0"/>
              </a:rPr>
              <a:t> results when comparing and seeking improvement using </a:t>
            </a:r>
            <a:r>
              <a:rPr lang="en-US" sz="1200" dirty="0" err="1">
                <a:solidFill>
                  <a:schemeClr val="tx1"/>
                </a:solidFill>
                <a:latin typeface="Courier New" panose="02070309020205020404" pitchFamily="49" charset="0"/>
              </a:rPr>
              <a:t>CatBoost</a:t>
            </a:r>
            <a:r>
              <a:rPr lang="en-US" sz="1200" dirty="0">
                <a:solidFill>
                  <a:schemeClr val="tx1"/>
                </a:solidFill>
                <a:latin typeface="Courier New" panose="02070309020205020404" pitchFamily="49" charset="0"/>
              </a:rPr>
              <a:t>.</a:t>
            </a:r>
          </a:p>
        </p:txBody>
      </p:sp>
      <p:pic>
        <p:nvPicPr>
          <p:cNvPr id="8194" name="Picture 2">
            <a:extLst>
              <a:ext uri="{FF2B5EF4-FFF2-40B4-BE49-F238E27FC236}">
                <a16:creationId xmlns:a16="http://schemas.microsoft.com/office/drawing/2014/main" id="{5384C720-4F82-A36F-648E-28B68B97892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7521" y="1682151"/>
            <a:ext cx="5400675" cy="41148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5" name="Table 4">
            <a:extLst>
              <a:ext uri="{FF2B5EF4-FFF2-40B4-BE49-F238E27FC236}">
                <a16:creationId xmlns:a16="http://schemas.microsoft.com/office/drawing/2014/main" id="{98ACC550-07F3-79DB-EEC3-D1A288CAAF23}"/>
              </a:ext>
            </a:extLst>
          </p:cNvPr>
          <p:cNvGraphicFramePr>
            <a:graphicFrameLocks noGrp="1"/>
          </p:cNvGraphicFramePr>
          <p:nvPr>
            <p:extLst>
              <p:ext uri="{D42A27DB-BD31-4B8C-83A1-F6EECF244321}">
                <p14:modId xmlns:p14="http://schemas.microsoft.com/office/powerpoint/2010/main" val="429580487"/>
              </p:ext>
            </p:extLst>
          </p:nvPr>
        </p:nvGraphicFramePr>
        <p:xfrm>
          <a:off x="5762769" y="3739551"/>
          <a:ext cx="5394960" cy="1720068"/>
        </p:xfrm>
        <a:graphic>
          <a:graphicData uri="http://schemas.openxmlformats.org/drawingml/2006/table">
            <a:tbl>
              <a:tblPr firstRow="1" bandRow="1">
                <a:tableStyleId>{5C22544A-7EE6-4342-B048-85BDC9FD1C3A}</a:tableStyleId>
              </a:tblPr>
              <a:tblGrid>
                <a:gridCol w="2103120">
                  <a:extLst>
                    <a:ext uri="{9D8B030D-6E8A-4147-A177-3AD203B41FA5}">
                      <a16:colId xmlns:a16="http://schemas.microsoft.com/office/drawing/2014/main" val="3745000717"/>
                    </a:ext>
                  </a:extLst>
                </a:gridCol>
                <a:gridCol w="1645920">
                  <a:extLst>
                    <a:ext uri="{9D8B030D-6E8A-4147-A177-3AD203B41FA5}">
                      <a16:colId xmlns:a16="http://schemas.microsoft.com/office/drawing/2014/main" val="4105155818"/>
                    </a:ext>
                  </a:extLst>
                </a:gridCol>
                <a:gridCol w="1645920">
                  <a:extLst>
                    <a:ext uri="{9D8B030D-6E8A-4147-A177-3AD203B41FA5}">
                      <a16:colId xmlns:a16="http://schemas.microsoft.com/office/drawing/2014/main" val="2757627364"/>
                    </a:ext>
                  </a:extLst>
                </a:gridCol>
              </a:tblGrid>
              <a:tr h="622788">
                <a:tc>
                  <a:txBody>
                    <a:bodyPr/>
                    <a:lstStyle/>
                    <a:p>
                      <a:pPr algn="ctr" fontAlgn="b"/>
                      <a:r>
                        <a:rPr lang="en-US" sz="1000" b="0" i="0" u="none" strike="noStrike" dirty="0">
                          <a:solidFill>
                            <a:schemeClr val="bg1"/>
                          </a:solidFill>
                          <a:effectLst/>
                          <a:latin typeface="Courier New" panose="02070309020205020404" pitchFamily="49" charset="0"/>
                          <a:cs typeface="Courier New" panose="02070309020205020404" pitchFamily="49" charset="0"/>
                        </a:rPr>
                        <a:t>Model &amp; Feature Set</a:t>
                      </a:r>
                    </a:p>
                  </a:txBody>
                  <a:tcPr marL="9525" marR="9525" marT="9525" marB="0" anchor="ctr"/>
                </a:tc>
                <a:tc>
                  <a:txBody>
                    <a:bodyPr/>
                    <a:lstStyle/>
                    <a:p>
                      <a:pPr algn="ctr" fontAlgn="b"/>
                      <a:r>
                        <a:rPr lang="en-US" sz="1000" b="0" i="0" u="none" strike="noStrike" dirty="0">
                          <a:solidFill>
                            <a:schemeClr val="bg1"/>
                          </a:solidFill>
                          <a:effectLst/>
                          <a:latin typeface="Courier New" panose="02070309020205020404" pitchFamily="49" charset="0"/>
                          <a:cs typeface="Courier New" panose="02070309020205020404" pitchFamily="49" charset="0"/>
                        </a:rPr>
                        <a:t>Model AUC on    Validation Dataset</a:t>
                      </a:r>
                    </a:p>
                  </a:txBody>
                  <a:tcPr marL="9525" marR="9525" marT="9525" marB="0" anchor="ctr"/>
                </a:tc>
                <a:tc>
                  <a:txBody>
                    <a:bodyPr/>
                    <a:lstStyle/>
                    <a:p>
                      <a:pPr algn="ctr" fontAlgn="b"/>
                      <a:r>
                        <a:rPr lang="en-US" sz="1000" b="0" i="0" u="none" strike="noStrike" dirty="0">
                          <a:solidFill>
                            <a:schemeClr val="bg1"/>
                          </a:solidFill>
                          <a:effectLst/>
                          <a:latin typeface="Courier New" panose="02070309020205020404" pitchFamily="49" charset="0"/>
                          <a:cs typeface="Courier New" panose="02070309020205020404" pitchFamily="49" charset="0"/>
                        </a:rPr>
                        <a:t>Model Accuracy on Validation Dataset</a:t>
                      </a:r>
                    </a:p>
                  </a:txBody>
                  <a:tcPr marL="9525" marR="9525" marT="9525" marB="0" anchor="ctr"/>
                </a:tc>
                <a:extLst>
                  <a:ext uri="{0D108BD9-81ED-4DB2-BD59-A6C34878D82A}">
                    <a16:rowId xmlns:a16="http://schemas.microsoft.com/office/drawing/2014/main" val="3802292653"/>
                  </a:ext>
                </a:extLst>
              </a:tr>
              <a:tr h="365760">
                <a:tc>
                  <a:txBody>
                    <a:bodyPr/>
                    <a:lstStyle/>
                    <a:p>
                      <a:pPr algn="ctr"/>
                      <a:r>
                        <a:rPr lang="en-US" sz="1000" dirty="0" err="1">
                          <a:latin typeface="Courier New" panose="02070309020205020404" pitchFamily="49" charset="0"/>
                          <a:cs typeface="Courier New" panose="02070309020205020404" pitchFamily="49" charset="0"/>
                        </a:rPr>
                        <a:t>XGBoost</a:t>
                      </a:r>
                      <a:r>
                        <a:rPr lang="en-US" sz="1000" dirty="0">
                          <a:latin typeface="Courier New" panose="02070309020205020404" pitchFamily="49" charset="0"/>
                          <a:cs typeface="Courier New" panose="02070309020205020404" pitchFamily="49" charset="0"/>
                        </a:rPr>
                        <a:t>: Research Paper</a:t>
                      </a:r>
                    </a:p>
                  </a:txBody>
                  <a:tcPr anchor="ctr"/>
                </a:tc>
                <a:tc>
                  <a:txBody>
                    <a:bodyPr/>
                    <a:lstStyle/>
                    <a:p>
                      <a:pPr algn="ctr" fontAlgn="b"/>
                      <a:r>
                        <a:rPr lang="en-US" sz="1000" b="0" i="0" u="none" strike="noStrike" dirty="0">
                          <a:solidFill>
                            <a:srgbClr val="000000"/>
                          </a:solidFill>
                          <a:effectLst/>
                          <a:latin typeface="Courier New" panose="02070309020205020404" pitchFamily="49" charset="0"/>
                          <a:cs typeface="Courier New" panose="02070309020205020404" pitchFamily="49" charset="0"/>
                        </a:rPr>
                        <a:t>80.41%</a:t>
                      </a:r>
                    </a:p>
                  </a:txBody>
                  <a:tcPr marL="9525" marR="9525" marT="9525" marB="0" anchor="ctr"/>
                </a:tc>
                <a:tc>
                  <a:txBody>
                    <a:bodyPr/>
                    <a:lstStyle/>
                    <a:p>
                      <a:pPr algn="ctr" fontAlgn="b"/>
                      <a:r>
                        <a:rPr lang="en-US" sz="1000" b="0" i="0" u="none" strike="noStrike" dirty="0">
                          <a:solidFill>
                            <a:srgbClr val="000000"/>
                          </a:solidFill>
                          <a:effectLst/>
                          <a:latin typeface="Courier New" panose="02070309020205020404" pitchFamily="49" charset="0"/>
                          <a:cs typeface="Courier New" panose="02070309020205020404" pitchFamily="49" charset="0"/>
                        </a:rPr>
                        <a:t>85.67%</a:t>
                      </a:r>
                    </a:p>
                  </a:txBody>
                  <a:tcPr marL="9525" marR="9525" marT="9525" marB="0" anchor="ctr"/>
                </a:tc>
                <a:extLst>
                  <a:ext uri="{0D108BD9-81ED-4DB2-BD59-A6C34878D82A}">
                    <a16:rowId xmlns:a16="http://schemas.microsoft.com/office/drawing/2014/main" val="139940756"/>
                  </a:ext>
                </a:extLst>
              </a:tr>
              <a:tr h="365760">
                <a:tc>
                  <a:txBody>
                    <a:bodyPr/>
                    <a:lstStyle/>
                    <a:p>
                      <a:pPr algn="ctr"/>
                      <a:r>
                        <a:rPr lang="en-US" sz="1000" dirty="0" err="1">
                          <a:latin typeface="Courier New" panose="02070309020205020404" pitchFamily="49" charset="0"/>
                          <a:cs typeface="Courier New" panose="02070309020205020404" pitchFamily="49" charset="0"/>
                        </a:rPr>
                        <a:t>XGBoost</a:t>
                      </a:r>
                      <a:r>
                        <a:rPr lang="en-US" sz="1000" dirty="0">
                          <a:latin typeface="Courier New" panose="02070309020205020404" pitchFamily="49" charset="0"/>
                          <a:cs typeface="Courier New" panose="02070309020205020404" pitchFamily="49" charset="0"/>
                        </a:rPr>
                        <a:t>: Our Tuned Model</a:t>
                      </a:r>
                    </a:p>
                  </a:txBody>
                  <a:tcPr anchor="ctr"/>
                </a:tc>
                <a:tc>
                  <a:txBody>
                    <a:bodyPr/>
                    <a:lstStyle/>
                    <a:p>
                      <a:pPr algn="ctr" fontAlgn="b"/>
                      <a:r>
                        <a:rPr lang="en-US" sz="1000" b="0" i="0" u="none" strike="noStrike" dirty="0">
                          <a:solidFill>
                            <a:srgbClr val="000000"/>
                          </a:solidFill>
                          <a:effectLst/>
                          <a:latin typeface="Courier New" panose="02070309020205020404" pitchFamily="49" charset="0"/>
                          <a:cs typeface="Courier New" panose="02070309020205020404" pitchFamily="49" charset="0"/>
                        </a:rPr>
                        <a:t>83.94%</a:t>
                      </a:r>
                    </a:p>
                  </a:txBody>
                  <a:tcPr marL="9525" marR="9525" marT="9525" marB="0" anchor="ctr"/>
                </a:tc>
                <a:tc>
                  <a:txBody>
                    <a:bodyPr/>
                    <a:lstStyle/>
                    <a:p>
                      <a:pPr algn="ctr" fontAlgn="b"/>
                      <a:r>
                        <a:rPr lang="en-US" sz="1000" b="0" i="0" u="none" strike="noStrike" dirty="0">
                          <a:solidFill>
                            <a:srgbClr val="000000"/>
                          </a:solidFill>
                          <a:effectLst/>
                          <a:latin typeface="Courier New" panose="02070309020205020404" pitchFamily="49" charset="0"/>
                          <a:cs typeface="Courier New" panose="02070309020205020404" pitchFamily="49" charset="0"/>
                        </a:rPr>
                        <a:t>86.55%</a:t>
                      </a:r>
                    </a:p>
                  </a:txBody>
                  <a:tcPr marL="9525" marR="9525" marT="9525" marB="0" anchor="ctr"/>
                </a:tc>
                <a:extLst>
                  <a:ext uri="{0D108BD9-81ED-4DB2-BD59-A6C34878D82A}">
                    <a16:rowId xmlns:a16="http://schemas.microsoft.com/office/drawing/2014/main" val="3805267827"/>
                  </a:ext>
                </a:extLst>
              </a:tr>
              <a:tr h="365760">
                <a:tc>
                  <a:txBody>
                    <a:bodyPr/>
                    <a:lstStyle/>
                    <a:p>
                      <a:pPr algn="ctr"/>
                      <a:r>
                        <a:rPr lang="en-US" sz="1000" dirty="0" err="1">
                          <a:latin typeface="Courier New" panose="02070309020205020404" pitchFamily="49" charset="0"/>
                          <a:cs typeface="Courier New" panose="02070309020205020404" pitchFamily="49" charset="0"/>
                        </a:rPr>
                        <a:t>LightGBM</a:t>
                      </a:r>
                      <a:r>
                        <a:rPr lang="en-US" sz="1000" dirty="0">
                          <a:latin typeface="Courier New" panose="02070309020205020404" pitchFamily="49" charset="0"/>
                          <a:cs typeface="Courier New" panose="02070309020205020404" pitchFamily="49" charset="0"/>
                        </a:rPr>
                        <a:t>: Research Paper</a:t>
                      </a:r>
                    </a:p>
                  </a:txBody>
                  <a:tcPr anchor="ctr"/>
                </a:tc>
                <a:tc>
                  <a:txBody>
                    <a:bodyPr/>
                    <a:lstStyle/>
                    <a:p>
                      <a:pPr algn="ctr" fontAlgn="b"/>
                      <a:r>
                        <a:rPr lang="en-US" sz="1000" b="0" i="0" u="none" strike="noStrike" dirty="0">
                          <a:solidFill>
                            <a:srgbClr val="000000"/>
                          </a:solidFill>
                          <a:effectLst/>
                          <a:latin typeface="Courier New" panose="02070309020205020404" pitchFamily="49" charset="0"/>
                          <a:cs typeface="Courier New" panose="02070309020205020404" pitchFamily="49" charset="0"/>
                        </a:rPr>
                        <a:t>81.66%</a:t>
                      </a:r>
                    </a:p>
                  </a:txBody>
                  <a:tcPr marL="9525" marR="9525" marT="9525" marB="0" anchor="ctr"/>
                </a:tc>
                <a:tc>
                  <a:txBody>
                    <a:bodyPr/>
                    <a:lstStyle/>
                    <a:p>
                      <a:pPr algn="ctr" fontAlgn="b"/>
                      <a:r>
                        <a:rPr lang="en-US" sz="1000" b="0" i="0" u="none" strike="noStrike" dirty="0">
                          <a:solidFill>
                            <a:srgbClr val="000000"/>
                          </a:solidFill>
                          <a:effectLst/>
                          <a:latin typeface="Courier New" panose="02070309020205020404" pitchFamily="49" charset="0"/>
                          <a:cs typeface="Courier New" panose="02070309020205020404" pitchFamily="49" charset="0"/>
                        </a:rPr>
                        <a:t>87.13%</a:t>
                      </a:r>
                    </a:p>
                  </a:txBody>
                  <a:tcPr marL="9525" marR="9525" marT="9525" marB="0" anchor="ctr"/>
                </a:tc>
                <a:extLst>
                  <a:ext uri="{0D108BD9-81ED-4DB2-BD59-A6C34878D82A}">
                    <a16:rowId xmlns:a16="http://schemas.microsoft.com/office/drawing/2014/main" val="2399852682"/>
                  </a:ext>
                </a:extLst>
              </a:tr>
            </a:tbl>
          </a:graphicData>
        </a:graphic>
      </p:graphicFrame>
    </p:spTree>
    <p:extLst>
      <p:ext uri="{BB962C8B-B14F-4D97-AF65-F5344CB8AC3E}">
        <p14:creationId xmlns:p14="http://schemas.microsoft.com/office/powerpoint/2010/main" val="39173038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Hexagonal background with blue neon lights">
            <a:extLst>
              <a:ext uri="{FF2B5EF4-FFF2-40B4-BE49-F238E27FC236}">
                <a16:creationId xmlns:a16="http://schemas.microsoft.com/office/drawing/2014/main" id="{53E792F1-5537-8BF2-E6FD-936B09F542B2}"/>
              </a:ext>
            </a:extLst>
          </p:cNvPr>
          <p:cNvPicPr>
            <a:picLocks noChangeAspect="1"/>
          </p:cNvPicPr>
          <p:nvPr/>
        </p:nvPicPr>
        <p:blipFill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artisticGlass/>
                    </a14:imgEffect>
                  </a14:imgLayer>
                </a14:imgProps>
              </a:ext>
            </a:extLst>
          </a:blip>
          <a:srcRect/>
          <a:stretch/>
        </p:blipFill>
        <p:spPr>
          <a:xfrm>
            <a:off x="20" y="10"/>
            <a:ext cx="12191980" cy="6857989"/>
          </a:xfrm>
          <a:prstGeom prst="rect">
            <a:avLst/>
          </a:prstGeom>
        </p:spPr>
      </p:pic>
      <p:sp>
        <p:nvSpPr>
          <p:cNvPr id="2" name="Title 1">
            <a:extLst>
              <a:ext uri="{FF2B5EF4-FFF2-40B4-BE49-F238E27FC236}">
                <a16:creationId xmlns:a16="http://schemas.microsoft.com/office/drawing/2014/main" id="{11E39336-9F06-EA8C-7EEC-C86B4949FAF9}"/>
              </a:ext>
            </a:extLst>
          </p:cNvPr>
          <p:cNvSpPr>
            <a:spLocks noGrp="1"/>
          </p:cNvSpPr>
          <p:nvPr>
            <p:ph type="ctrTitle"/>
          </p:nvPr>
        </p:nvSpPr>
        <p:spPr>
          <a:xfrm>
            <a:off x="2076091" y="2633933"/>
            <a:ext cx="8039818" cy="1643572"/>
          </a:xfrm>
        </p:spPr>
        <p:txBody>
          <a:bodyPr>
            <a:normAutofit/>
          </a:bodyPr>
          <a:lstStyle/>
          <a:p>
            <a:r>
              <a:rPr lang="en-US" dirty="0">
                <a:solidFill>
                  <a:srgbClr val="FFFFFF"/>
                </a:solidFill>
              </a:rPr>
              <a:t>Predicting 30-day mortality due to sepsis using </a:t>
            </a:r>
            <a:r>
              <a:rPr lang="en-US" dirty="0" err="1">
                <a:solidFill>
                  <a:srgbClr val="FFFFFF"/>
                </a:solidFill>
              </a:rPr>
              <a:t>catboost</a:t>
            </a:r>
            <a:endParaRPr lang="en-US" dirty="0">
              <a:solidFill>
                <a:srgbClr val="FFFFFF"/>
              </a:solidFill>
            </a:endParaRPr>
          </a:p>
        </p:txBody>
      </p:sp>
    </p:spTree>
    <p:extLst>
      <p:ext uri="{BB962C8B-B14F-4D97-AF65-F5344CB8AC3E}">
        <p14:creationId xmlns:p14="http://schemas.microsoft.com/office/powerpoint/2010/main" val="8485244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F501A-DF9F-C840-45C8-6DE2B6B911CB}"/>
              </a:ext>
            </a:extLst>
          </p:cNvPr>
          <p:cNvSpPr>
            <a:spLocks noGrp="1"/>
          </p:cNvSpPr>
          <p:nvPr>
            <p:ph type="title"/>
          </p:nvPr>
        </p:nvSpPr>
        <p:spPr>
          <a:xfrm>
            <a:off x="373092" y="327803"/>
            <a:ext cx="10134600" cy="537272"/>
          </a:xfrm>
        </p:spPr>
        <p:txBody>
          <a:bodyPr>
            <a:normAutofit fontScale="90000"/>
          </a:bodyPr>
          <a:lstStyle/>
          <a:p>
            <a:r>
              <a:rPr lang="en-US" dirty="0"/>
              <a:t>Sepsis 30-day mortality prediction using </a:t>
            </a:r>
            <a:r>
              <a:rPr lang="en-US" dirty="0" err="1"/>
              <a:t>CatBoost</a:t>
            </a:r>
            <a:endParaRPr lang="en-US" dirty="0"/>
          </a:p>
        </p:txBody>
      </p:sp>
      <p:sp>
        <p:nvSpPr>
          <p:cNvPr id="4" name="Content Placeholder 2">
            <a:extLst>
              <a:ext uri="{FF2B5EF4-FFF2-40B4-BE49-F238E27FC236}">
                <a16:creationId xmlns:a16="http://schemas.microsoft.com/office/drawing/2014/main" id="{BDADE347-C41D-B43D-C967-FDFF8FB933ED}"/>
              </a:ext>
            </a:extLst>
          </p:cNvPr>
          <p:cNvSpPr txBox="1">
            <a:spLocks/>
          </p:cNvSpPr>
          <p:nvPr/>
        </p:nvSpPr>
        <p:spPr>
          <a:xfrm>
            <a:off x="476610" y="865075"/>
            <a:ext cx="10790208" cy="342623"/>
          </a:xfrm>
          <a:prstGeom prst="rect">
            <a:avLst/>
          </a:prstGeom>
          <a:ln>
            <a:solidFill>
              <a:schemeClr val="tx1"/>
            </a:solidFill>
          </a:ln>
        </p:spPr>
        <p:txBody>
          <a:bodyPr vert="horz" lIns="91440" tIns="45720" rIns="91440" bIns="45720" rtlCol="0">
            <a:normAutofit/>
          </a:bodyPr>
          <a:lstStyle>
            <a:lvl1pPr marL="0" indent="0" algn="l" defTabSz="914400" rtl="0" eaLnBrk="1" latinLnBrk="0" hangingPunct="1">
              <a:lnSpc>
                <a:spcPct val="110000"/>
              </a:lnSpc>
              <a:spcBef>
                <a:spcPts val="1000"/>
              </a:spcBef>
              <a:buFontTx/>
              <a:buNone/>
              <a:defRPr sz="2000" kern="1200">
                <a:solidFill>
                  <a:schemeClr val="tx2"/>
                </a:solidFill>
                <a:latin typeface="+mn-lt"/>
                <a:ea typeface="+mn-ea"/>
                <a:cs typeface="+mn-cs"/>
              </a:defRPr>
            </a:lvl1pPr>
            <a:lvl2pPr marL="274320" indent="-228600" algn="l" defTabSz="914400" rtl="0" eaLnBrk="1" latinLnBrk="0" hangingPunct="1">
              <a:lnSpc>
                <a:spcPct val="110000"/>
              </a:lnSpc>
              <a:spcBef>
                <a:spcPts val="500"/>
              </a:spcBef>
              <a:buSzPct val="85000"/>
              <a:buFont typeface="Arial" panose="020B0604020202020204" pitchFamily="34" charset="0"/>
              <a:buChar char="•"/>
              <a:defRPr sz="1800" kern="1200">
                <a:solidFill>
                  <a:schemeClr val="tx2"/>
                </a:solidFill>
                <a:latin typeface="+mn-lt"/>
                <a:ea typeface="+mn-ea"/>
                <a:cs typeface="+mn-cs"/>
              </a:defRPr>
            </a:lvl2pPr>
            <a:lvl3pPr marL="274320" indent="0" algn="l" defTabSz="914400" rtl="0" eaLnBrk="1" latinLnBrk="0" hangingPunct="1">
              <a:lnSpc>
                <a:spcPct val="110000"/>
              </a:lnSpc>
              <a:spcBef>
                <a:spcPts val="500"/>
              </a:spcBef>
              <a:buFontTx/>
              <a:buNone/>
              <a:defRPr sz="1600" kern="1200">
                <a:solidFill>
                  <a:schemeClr val="tx2"/>
                </a:solidFill>
                <a:latin typeface="+mn-lt"/>
                <a:ea typeface="+mn-ea"/>
                <a:cs typeface="+mn-cs"/>
              </a:defRPr>
            </a:lvl3pPr>
            <a:lvl4pPr marL="548640" indent="-228600" algn="l" defTabSz="914400" rtl="0" eaLnBrk="1" latinLnBrk="0" hangingPunct="1">
              <a:lnSpc>
                <a:spcPct val="110000"/>
              </a:lnSpc>
              <a:spcBef>
                <a:spcPts val="500"/>
              </a:spcBef>
              <a:buFont typeface="Arial" panose="020B0604020202020204" pitchFamily="34" charset="0"/>
              <a:buChar char="•"/>
              <a:defRPr sz="1400" kern="1200">
                <a:solidFill>
                  <a:schemeClr val="tx2"/>
                </a:solidFill>
                <a:latin typeface="+mn-lt"/>
                <a:ea typeface="+mn-ea"/>
                <a:cs typeface="+mn-cs"/>
              </a:defRPr>
            </a:lvl4pPr>
            <a:lvl5pPr marL="548640" indent="0" algn="l" defTabSz="914400" rtl="0" eaLnBrk="1" latinLnBrk="0" hangingPunct="1">
              <a:lnSpc>
                <a:spcPct val="110000"/>
              </a:lnSpc>
              <a:spcBef>
                <a:spcPts val="500"/>
              </a:spcBef>
              <a:buFontTx/>
              <a:buNone/>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000" dirty="0">
                <a:solidFill>
                  <a:schemeClr val="tx1"/>
                </a:solidFill>
                <a:latin typeface="Courier New" panose="02070309020205020404" pitchFamily="49" charset="0"/>
                <a:cs typeface="Courier New" panose="02070309020205020404" pitchFamily="49" charset="0"/>
              </a:rPr>
              <a:t>Loading Model and Necessary Libraries</a:t>
            </a:r>
          </a:p>
        </p:txBody>
      </p:sp>
      <p:sp>
        <p:nvSpPr>
          <p:cNvPr id="7" name="Content Placeholder 2">
            <a:extLst>
              <a:ext uri="{FF2B5EF4-FFF2-40B4-BE49-F238E27FC236}">
                <a16:creationId xmlns:a16="http://schemas.microsoft.com/office/drawing/2014/main" id="{E419E8F3-5318-E832-B137-011D338C4C24}"/>
              </a:ext>
            </a:extLst>
          </p:cNvPr>
          <p:cNvSpPr txBox="1">
            <a:spLocks/>
          </p:cNvSpPr>
          <p:nvPr/>
        </p:nvSpPr>
        <p:spPr>
          <a:xfrm>
            <a:off x="476610" y="1939619"/>
            <a:ext cx="10790208" cy="2097877"/>
          </a:xfrm>
          <a:prstGeom prst="rect">
            <a:avLst/>
          </a:prstGeom>
          <a:ln>
            <a:solidFill>
              <a:schemeClr val="tx1"/>
            </a:solidFill>
          </a:ln>
        </p:spPr>
        <p:txBody>
          <a:bodyPr vert="horz" lIns="91440" tIns="45720" rIns="91440" bIns="45720" rtlCol="0">
            <a:normAutofit fontScale="92500" lnSpcReduction="10000"/>
          </a:bodyPr>
          <a:lstStyle>
            <a:lvl1pPr marL="0" indent="0" algn="l" defTabSz="914400" rtl="0" eaLnBrk="1" latinLnBrk="0" hangingPunct="1">
              <a:lnSpc>
                <a:spcPct val="110000"/>
              </a:lnSpc>
              <a:spcBef>
                <a:spcPts val="1000"/>
              </a:spcBef>
              <a:buFontTx/>
              <a:buNone/>
              <a:defRPr sz="2000" kern="1200">
                <a:solidFill>
                  <a:schemeClr val="tx2"/>
                </a:solidFill>
                <a:latin typeface="+mn-lt"/>
                <a:ea typeface="+mn-ea"/>
                <a:cs typeface="+mn-cs"/>
              </a:defRPr>
            </a:lvl1pPr>
            <a:lvl2pPr marL="274320" indent="-228600" algn="l" defTabSz="914400" rtl="0" eaLnBrk="1" latinLnBrk="0" hangingPunct="1">
              <a:lnSpc>
                <a:spcPct val="110000"/>
              </a:lnSpc>
              <a:spcBef>
                <a:spcPts val="500"/>
              </a:spcBef>
              <a:buSzPct val="85000"/>
              <a:buFont typeface="Arial" panose="020B0604020202020204" pitchFamily="34" charset="0"/>
              <a:buChar char="•"/>
              <a:defRPr sz="1800" kern="1200">
                <a:solidFill>
                  <a:schemeClr val="tx2"/>
                </a:solidFill>
                <a:latin typeface="+mn-lt"/>
                <a:ea typeface="+mn-ea"/>
                <a:cs typeface="+mn-cs"/>
              </a:defRPr>
            </a:lvl2pPr>
            <a:lvl3pPr marL="274320" indent="0" algn="l" defTabSz="914400" rtl="0" eaLnBrk="1" latinLnBrk="0" hangingPunct="1">
              <a:lnSpc>
                <a:spcPct val="110000"/>
              </a:lnSpc>
              <a:spcBef>
                <a:spcPts val="500"/>
              </a:spcBef>
              <a:buFontTx/>
              <a:buNone/>
              <a:defRPr sz="1600" kern="1200">
                <a:solidFill>
                  <a:schemeClr val="tx2"/>
                </a:solidFill>
                <a:latin typeface="+mn-lt"/>
                <a:ea typeface="+mn-ea"/>
                <a:cs typeface="+mn-cs"/>
              </a:defRPr>
            </a:lvl3pPr>
            <a:lvl4pPr marL="548640" indent="-228600" algn="l" defTabSz="914400" rtl="0" eaLnBrk="1" latinLnBrk="0" hangingPunct="1">
              <a:lnSpc>
                <a:spcPct val="110000"/>
              </a:lnSpc>
              <a:spcBef>
                <a:spcPts val="500"/>
              </a:spcBef>
              <a:buFont typeface="Arial" panose="020B0604020202020204" pitchFamily="34" charset="0"/>
              <a:buChar char="•"/>
              <a:defRPr sz="1400" kern="1200">
                <a:solidFill>
                  <a:schemeClr val="tx2"/>
                </a:solidFill>
                <a:latin typeface="+mn-lt"/>
                <a:ea typeface="+mn-ea"/>
                <a:cs typeface="+mn-cs"/>
              </a:defRPr>
            </a:lvl4pPr>
            <a:lvl5pPr marL="548640" indent="0" algn="l" defTabSz="914400" rtl="0" eaLnBrk="1" latinLnBrk="0" hangingPunct="1">
              <a:lnSpc>
                <a:spcPct val="110000"/>
              </a:lnSpc>
              <a:spcBef>
                <a:spcPts val="500"/>
              </a:spcBef>
              <a:buFontTx/>
              <a:buNone/>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000" dirty="0">
                <a:solidFill>
                  <a:schemeClr val="tx1"/>
                </a:solidFill>
                <a:latin typeface="Courier New" panose="02070309020205020404" pitchFamily="49" charset="0"/>
                <a:cs typeface="Courier New" panose="02070309020205020404" pitchFamily="49" charset="0"/>
              </a:rPr>
              <a:t>import </a:t>
            </a:r>
            <a:r>
              <a:rPr lang="en-US" sz="1000" dirty="0" err="1">
                <a:solidFill>
                  <a:schemeClr val="tx1"/>
                </a:solidFill>
                <a:latin typeface="Courier New" panose="02070309020205020404" pitchFamily="49" charset="0"/>
                <a:cs typeface="Courier New" panose="02070309020205020404" pitchFamily="49" charset="0"/>
              </a:rPr>
              <a:t>catboost</a:t>
            </a:r>
            <a:r>
              <a:rPr lang="en-US" sz="1000" dirty="0">
                <a:solidFill>
                  <a:schemeClr val="tx1"/>
                </a:solidFill>
                <a:latin typeface="Courier New" panose="02070309020205020404" pitchFamily="49" charset="0"/>
                <a:cs typeface="Courier New" panose="02070309020205020404" pitchFamily="49" charset="0"/>
              </a:rPr>
              <a:t> as </a:t>
            </a:r>
            <a:r>
              <a:rPr lang="en-US" sz="1000" dirty="0" err="1">
                <a:solidFill>
                  <a:schemeClr val="tx1"/>
                </a:solidFill>
                <a:latin typeface="Courier New" panose="02070309020205020404" pitchFamily="49" charset="0"/>
                <a:cs typeface="Courier New" panose="02070309020205020404" pitchFamily="49" charset="0"/>
              </a:rPr>
              <a:t>catb</a:t>
            </a:r>
            <a:endParaRPr lang="en-US" sz="1000" dirty="0">
              <a:solidFill>
                <a:schemeClr val="tx1"/>
              </a:solidFill>
              <a:latin typeface="Courier New" panose="02070309020205020404" pitchFamily="49" charset="0"/>
              <a:cs typeface="Courier New" panose="02070309020205020404" pitchFamily="49" charset="0"/>
            </a:endParaRPr>
          </a:p>
          <a:p>
            <a:r>
              <a:rPr lang="en-US" sz="1000" dirty="0">
                <a:solidFill>
                  <a:schemeClr val="tx1"/>
                </a:solidFill>
                <a:latin typeface="Courier New" panose="02070309020205020404" pitchFamily="49" charset="0"/>
                <a:cs typeface="Courier New" panose="02070309020205020404" pitchFamily="49" charset="0"/>
              </a:rPr>
              <a:t>from </a:t>
            </a:r>
            <a:r>
              <a:rPr lang="en-US" sz="1000" dirty="0" err="1">
                <a:solidFill>
                  <a:schemeClr val="tx1"/>
                </a:solidFill>
                <a:latin typeface="Courier New" panose="02070309020205020404" pitchFamily="49" charset="0"/>
                <a:cs typeface="Courier New" panose="02070309020205020404" pitchFamily="49" charset="0"/>
              </a:rPr>
              <a:t>numpy</a:t>
            </a:r>
            <a:r>
              <a:rPr lang="en-US" sz="1000" dirty="0">
                <a:solidFill>
                  <a:schemeClr val="tx1"/>
                </a:solidFill>
                <a:latin typeface="Courier New" panose="02070309020205020404" pitchFamily="49" charset="0"/>
                <a:cs typeface="Courier New" panose="02070309020205020404" pitchFamily="49" charset="0"/>
              </a:rPr>
              <a:t> import mean</a:t>
            </a:r>
          </a:p>
          <a:p>
            <a:r>
              <a:rPr lang="en-US" sz="1000" dirty="0">
                <a:solidFill>
                  <a:schemeClr val="tx1"/>
                </a:solidFill>
                <a:latin typeface="Courier New" panose="02070309020205020404" pitchFamily="49" charset="0"/>
                <a:cs typeface="Courier New" panose="02070309020205020404" pitchFamily="49" charset="0"/>
              </a:rPr>
              <a:t>from </a:t>
            </a:r>
            <a:r>
              <a:rPr lang="en-US" sz="1000" dirty="0" err="1">
                <a:solidFill>
                  <a:schemeClr val="tx1"/>
                </a:solidFill>
                <a:latin typeface="Courier New" panose="02070309020205020404" pitchFamily="49" charset="0"/>
                <a:cs typeface="Courier New" panose="02070309020205020404" pitchFamily="49" charset="0"/>
              </a:rPr>
              <a:t>numpy</a:t>
            </a:r>
            <a:r>
              <a:rPr lang="en-US" sz="1000" dirty="0">
                <a:solidFill>
                  <a:schemeClr val="tx1"/>
                </a:solidFill>
                <a:latin typeface="Courier New" panose="02070309020205020404" pitchFamily="49" charset="0"/>
                <a:cs typeface="Courier New" panose="02070309020205020404" pitchFamily="49" charset="0"/>
              </a:rPr>
              <a:t> import std</a:t>
            </a:r>
          </a:p>
          <a:p>
            <a:r>
              <a:rPr lang="en-US" sz="1000" dirty="0">
                <a:solidFill>
                  <a:schemeClr val="tx1"/>
                </a:solidFill>
                <a:latin typeface="Courier New" panose="02070309020205020404" pitchFamily="49" charset="0"/>
                <a:cs typeface="Courier New" panose="02070309020205020404" pitchFamily="49" charset="0"/>
              </a:rPr>
              <a:t>from </a:t>
            </a:r>
            <a:r>
              <a:rPr lang="en-US" sz="1000" dirty="0" err="1">
                <a:solidFill>
                  <a:schemeClr val="tx1"/>
                </a:solidFill>
                <a:latin typeface="Courier New" panose="02070309020205020404" pitchFamily="49" charset="0"/>
                <a:cs typeface="Courier New" panose="02070309020205020404" pitchFamily="49" charset="0"/>
              </a:rPr>
              <a:t>sklearn.datasets</a:t>
            </a:r>
            <a:r>
              <a:rPr lang="en-US" sz="1000" dirty="0">
                <a:solidFill>
                  <a:schemeClr val="tx1"/>
                </a:solidFill>
                <a:latin typeface="Courier New" panose="02070309020205020404" pitchFamily="49" charset="0"/>
                <a:cs typeface="Courier New" panose="02070309020205020404" pitchFamily="49" charset="0"/>
              </a:rPr>
              <a:t> import </a:t>
            </a:r>
            <a:r>
              <a:rPr lang="en-US" sz="1000" dirty="0" err="1">
                <a:solidFill>
                  <a:schemeClr val="tx1"/>
                </a:solidFill>
                <a:latin typeface="Courier New" panose="02070309020205020404" pitchFamily="49" charset="0"/>
                <a:cs typeface="Courier New" panose="02070309020205020404" pitchFamily="49" charset="0"/>
              </a:rPr>
              <a:t>make_classification</a:t>
            </a:r>
            <a:endParaRPr lang="en-US" sz="1000" dirty="0">
              <a:solidFill>
                <a:schemeClr val="tx1"/>
              </a:solidFill>
              <a:latin typeface="Courier New" panose="02070309020205020404" pitchFamily="49" charset="0"/>
              <a:cs typeface="Courier New" panose="02070309020205020404" pitchFamily="49" charset="0"/>
            </a:endParaRPr>
          </a:p>
          <a:p>
            <a:r>
              <a:rPr lang="en-US" sz="1000" dirty="0">
                <a:solidFill>
                  <a:schemeClr val="tx1"/>
                </a:solidFill>
                <a:latin typeface="Courier New" panose="02070309020205020404" pitchFamily="49" charset="0"/>
                <a:cs typeface="Courier New" panose="02070309020205020404" pitchFamily="49" charset="0"/>
              </a:rPr>
              <a:t>from </a:t>
            </a:r>
            <a:r>
              <a:rPr lang="en-US" sz="1000" dirty="0" err="1">
                <a:solidFill>
                  <a:schemeClr val="tx1"/>
                </a:solidFill>
                <a:latin typeface="Courier New" panose="02070309020205020404" pitchFamily="49" charset="0"/>
                <a:cs typeface="Courier New" panose="02070309020205020404" pitchFamily="49" charset="0"/>
              </a:rPr>
              <a:t>catboost</a:t>
            </a:r>
            <a:r>
              <a:rPr lang="en-US" sz="1000" dirty="0">
                <a:solidFill>
                  <a:schemeClr val="tx1"/>
                </a:solidFill>
                <a:latin typeface="Courier New" panose="02070309020205020404" pitchFamily="49" charset="0"/>
                <a:cs typeface="Courier New" panose="02070309020205020404" pitchFamily="49" charset="0"/>
              </a:rPr>
              <a:t> import </a:t>
            </a:r>
            <a:r>
              <a:rPr lang="en-US" sz="1000" dirty="0" err="1">
                <a:solidFill>
                  <a:schemeClr val="tx1"/>
                </a:solidFill>
                <a:latin typeface="Courier New" panose="02070309020205020404" pitchFamily="49" charset="0"/>
                <a:cs typeface="Courier New" panose="02070309020205020404" pitchFamily="49" charset="0"/>
              </a:rPr>
              <a:t>CatBoostClassifier</a:t>
            </a:r>
            <a:endParaRPr lang="en-US" sz="1000" dirty="0">
              <a:solidFill>
                <a:schemeClr val="tx1"/>
              </a:solidFill>
              <a:latin typeface="Courier New" panose="02070309020205020404" pitchFamily="49" charset="0"/>
              <a:cs typeface="Courier New" panose="02070309020205020404" pitchFamily="49" charset="0"/>
            </a:endParaRPr>
          </a:p>
          <a:p>
            <a:r>
              <a:rPr lang="en-US" sz="1000" dirty="0">
                <a:solidFill>
                  <a:schemeClr val="tx1"/>
                </a:solidFill>
                <a:latin typeface="Courier New" panose="02070309020205020404" pitchFamily="49" charset="0"/>
                <a:cs typeface="Courier New" panose="02070309020205020404" pitchFamily="49" charset="0"/>
              </a:rPr>
              <a:t>from </a:t>
            </a:r>
            <a:r>
              <a:rPr lang="en-US" sz="1000" dirty="0" err="1">
                <a:solidFill>
                  <a:schemeClr val="tx1"/>
                </a:solidFill>
                <a:latin typeface="Courier New" panose="02070309020205020404" pitchFamily="49" charset="0"/>
                <a:cs typeface="Courier New" panose="02070309020205020404" pitchFamily="49" charset="0"/>
              </a:rPr>
              <a:t>sklearn.model_selection</a:t>
            </a:r>
            <a:r>
              <a:rPr lang="en-US" sz="1000" dirty="0">
                <a:solidFill>
                  <a:schemeClr val="tx1"/>
                </a:solidFill>
                <a:latin typeface="Courier New" panose="02070309020205020404" pitchFamily="49" charset="0"/>
                <a:cs typeface="Courier New" panose="02070309020205020404" pitchFamily="49" charset="0"/>
              </a:rPr>
              <a:t> import </a:t>
            </a:r>
            <a:r>
              <a:rPr lang="en-US" sz="1000" dirty="0" err="1">
                <a:solidFill>
                  <a:schemeClr val="tx1"/>
                </a:solidFill>
                <a:latin typeface="Courier New" panose="02070309020205020404" pitchFamily="49" charset="0"/>
                <a:cs typeface="Courier New" panose="02070309020205020404" pitchFamily="49" charset="0"/>
              </a:rPr>
              <a:t>cross_val_score</a:t>
            </a:r>
            <a:endParaRPr lang="en-US" sz="1000" dirty="0">
              <a:solidFill>
                <a:schemeClr val="tx1"/>
              </a:solidFill>
              <a:latin typeface="Courier New" panose="02070309020205020404" pitchFamily="49" charset="0"/>
              <a:cs typeface="Courier New" panose="02070309020205020404" pitchFamily="49" charset="0"/>
            </a:endParaRPr>
          </a:p>
          <a:p>
            <a:r>
              <a:rPr lang="en-US" sz="1000" dirty="0">
                <a:solidFill>
                  <a:schemeClr val="tx1"/>
                </a:solidFill>
                <a:latin typeface="Courier New" panose="02070309020205020404" pitchFamily="49" charset="0"/>
                <a:cs typeface="Courier New" panose="02070309020205020404" pitchFamily="49" charset="0"/>
              </a:rPr>
              <a:t>from </a:t>
            </a:r>
            <a:r>
              <a:rPr lang="en-US" sz="1000" dirty="0" err="1">
                <a:solidFill>
                  <a:schemeClr val="tx1"/>
                </a:solidFill>
                <a:latin typeface="Courier New" panose="02070309020205020404" pitchFamily="49" charset="0"/>
                <a:cs typeface="Courier New" panose="02070309020205020404" pitchFamily="49" charset="0"/>
              </a:rPr>
              <a:t>sklearn.model_selection</a:t>
            </a:r>
            <a:r>
              <a:rPr lang="en-US" sz="1000" dirty="0">
                <a:solidFill>
                  <a:schemeClr val="tx1"/>
                </a:solidFill>
                <a:latin typeface="Courier New" panose="02070309020205020404" pitchFamily="49" charset="0"/>
                <a:cs typeface="Courier New" panose="02070309020205020404" pitchFamily="49" charset="0"/>
              </a:rPr>
              <a:t> import </a:t>
            </a:r>
            <a:r>
              <a:rPr lang="en-US" sz="1000" dirty="0" err="1">
                <a:solidFill>
                  <a:schemeClr val="tx1"/>
                </a:solidFill>
                <a:latin typeface="Courier New" panose="02070309020205020404" pitchFamily="49" charset="0"/>
                <a:cs typeface="Courier New" panose="02070309020205020404" pitchFamily="49" charset="0"/>
              </a:rPr>
              <a:t>RepeatedStratifiedKFold</a:t>
            </a:r>
            <a:endParaRPr lang="en-US" sz="1000" dirty="0">
              <a:solidFill>
                <a:schemeClr val="tx1"/>
              </a:solidFill>
              <a:latin typeface="Courier New" panose="02070309020205020404" pitchFamily="49" charset="0"/>
              <a:cs typeface="Courier New" panose="02070309020205020404" pitchFamily="49" charset="0"/>
            </a:endParaRPr>
          </a:p>
          <a:p>
            <a:r>
              <a:rPr lang="en-US" sz="1000" dirty="0">
                <a:solidFill>
                  <a:schemeClr val="tx1"/>
                </a:solidFill>
                <a:latin typeface="Courier New" panose="02070309020205020404" pitchFamily="49" charset="0"/>
                <a:cs typeface="Courier New" panose="02070309020205020404" pitchFamily="49" charset="0"/>
              </a:rPr>
              <a:t>from matplotlib import </a:t>
            </a:r>
            <a:r>
              <a:rPr lang="en-US" sz="1000" dirty="0" err="1">
                <a:solidFill>
                  <a:schemeClr val="tx1"/>
                </a:solidFill>
                <a:latin typeface="Courier New" panose="02070309020205020404" pitchFamily="49" charset="0"/>
                <a:cs typeface="Courier New" panose="02070309020205020404" pitchFamily="49" charset="0"/>
              </a:rPr>
              <a:t>pyplot</a:t>
            </a:r>
            <a:endParaRPr lang="en-US" sz="1000" dirty="0">
              <a:solidFill>
                <a:schemeClr val="tx1"/>
              </a:solidFill>
              <a:latin typeface="Courier New" panose="02070309020205020404" pitchFamily="49" charset="0"/>
              <a:cs typeface="Courier New" panose="02070309020205020404" pitchFamily="49" charset="0"/>
            </a:endParaRPr>
          </a:p>
        </p:txBody>
      </p:sp>
      <p:sp>
        <p:nvSpPr>
          <p:cNvPr id="3" name="Content Placeholder 2">
            <a:extLst>
              <a:ext uri="{FF2B5EF4-FFF2-40B4-BE49-F238E27FC236}">
                <a16:creationId xmlns:a16="http://schemas.microsoft.com/office/drawing/2014/main" id="{8DD05416-58C8-6174-3BDB-F2DBED57EC9E}"/>
              </a:ext>
            </a:extLst>
          </p:cNvPr>
          <p:cNvSpPr txBox="1">
            <a:spLocks/>
          </p:cNvSpPr>
          <p:nvPr/>
        </p:nvSpPr>
        <p:spPr>
          <a:xfrm>
            <a:off x="476610" y="1402347"/>
            <a:ext cx="10790208" cy="342623"/>
          </a:xfrm>
          <a:prstGeom prst="rect">
            <a:avLst/>
          </a:prstGeom>
          <a:ln>
            <a:solidFill>
              <a:schemeClr val="tx1"/>
            </a:solidFill>
          </a:ln>
        </p:spPr>
        <p:txBody>
          <a:bodyPr vert="horz" lIns="91440" tIns="45720" rIns="91440" bIns="45720" rtlCol="0">
            <a:normAutofit/>
          </a:bodyPr>
          <a:lstStyle>
            <a:lvl1pPr marL="0" indent="0" algn="l" defTabSz="914400" rtl="0" eaLnBrk="1" latinLnBrk="0" hangingPunct="1">
              <a:lnSpc>
                <a:spcPct val="110000"/>
              </a:lnSpc>
              <a:spcBef>
                <a:spcPts val="1000"/>
              </a:spcBef>
              <a:buFontTx/>
              <a:buNone/>
              <a:defRPr sz="2000" kern="1200">
                <a:solidFill>
                  <a:schemeClr val="tx2"/>
                </a:solidFill>
                <a:latin typeface="+mn-lt"/>
                <a:ea typeface="+mn-ea"/>
                <a:cs typeface="+mn-cs"/>
              </a:defRPr>
            </a:lvl1pPr>
            <a:lvl2pPr marL="274320" indent="-228600" algn="l" defTabSz="914400" rtl="0" eaLnBrk="1" latinLnBrk="0" hangingPunct="1">
              <a:lnSpc>
                <a:spcPct val="110000"/>
              </a:lnSpc>
              <a:spcBef>
                <a:spcPts val="500"/>
              </a:spcBef>
              <a:buSzPct val="85000"/>
              <a:buFont typeface="Arial" panose="020B0604020202020204" pitchFamily="34" charset="0"/>
              <a:buChar char="•"/>
              <a:defRPr sz="1800" kern="1200">
                <a:solidFill>
                  <a:schemeClr val="tx2"/>
                </a:solidFill>
                <a:latin typeface="+mn-lt"/>
                <a:ea typeface="+mn-ea"/>
                <a:cs typeface="+mn-cs"/>
              </a:defRPr>
            </a:lvl2pPr>
            <a:lvl3pPr marL="274320" indent="0" algn="l" defTabSz="914400" rtl="0" eaLnBrk="1" latinLnBrk="0" hangingPunct="1">
              <a:lnSpc>
                <a:spcPct val="110000"/>
              </a:lnSpc>
              <a:spcBef>
                <a:spcPts val="500"/>
              </a:spcBef>
              <a:buFontTx/>
              <a:buNone/>
              <a:defRPr sz="1600" kern="1200">
                <a:solidFill>
                  <a:schemeClr val="tx2"/>
                </a:solidFill>
                <a:latin typeface="+mn-lt"/>
                <a:ea typeface="+mn-ea"/>
                <a:cs typeface="+mn-cs"/>
              </a:defRPr>
            </a:lvl3pPr>
            <a:lvl4pPr marL="548640" indent="-228600" algn="l" defTabSz="914400" rtl="0" eaLnBrk="1" latinLnBrk="0" hangingPunct="1">
              <a:lnSpc>
                <a:spcPct val="110000"/>
              </a:lnSpc>
              <a:spcBef>
                <a:spcPts val="500"/>
              </a:spcBef>
              <a:buFont typeface="Arial" panose="020B0604020202020204" pitchFamily="34" charset="0"/>
              <a:buChar char="•"/>
              <a:defRPr sz="1400" kern="1200">
                <a:solidFill>
                  <a:schemeClr val="tx2"/>
                </a:solidFill>
                <a:latin typeface="+mn-lt"/>
                <a:ea typeface="+mn-ea"/>
                <a:cs typeface="+mn-cs"/>
              </a:defRPr>
            </a:lvl4pPr>
            <a:lvl5pPr marL="548640" indent="0" algn="l" defTabSz="914400" rtl="0" eaLnBrk="1" latinLnBrk="0" hangingPunct="1">
              <a:lnSpc>
                <a:spcPct val="110000"/>
              </a:lnSpc>
              <a:spcBef>
                <a:spcPts val="500"/>
              </a:spcBef>
              <a:buFontTx/>
              <a:buNone/>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000" dirty="0">
                <a:solidFill>
                  <a:schemeClr val="tx1"/>
                </a:solidFill>
                <a:latin typeface="Courier New" panose="02070309020205020404" pitchFamily="49" charset="0"/>
                <a:cs typeface="Courier New" panose="02070309020205020404" pitchFamily="49" charset="0"/>
              </a:rPr>
              <a:t>!pip install </a:t>
            </a:r>
            <a:r>
              <a:rPr lang="en-US" sz="1000" dirty="0" err="1">
                <a:solidFill>
                  <a:schemeClr val="tx1"/>
                </a:solidFill>
                <a:latin typeface="Courier New" panose="02070309020205020404" pitchFamily="49" charset="0"/>
                <a:cs typeface="Courier New" panose="02070309020205020404" pitchFamily="49" charset="0"/>
              </a:rPr>
              <a:t>catboost</a:t>
            </a:r>
            <a:endParaRPr lang="en-US" sz="1000"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6487012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F501A-DF9F-C840-45C8-6DE2B6B911CB}"/>
              </a:ext>
            </a:extLst>
          </p:cNvPr>
          <p:cNvSpPr>
            <a:spLocks noGrp="1"/>
          </p:cNvSpPr>
          <p:nvPr>
            <p:ph type="title"/>
          </p:nvPr>
        </p:nvSpPr>
        <p:spPr>
          <a:xfrm>
            <a:off x="373092" y="327803"/>
            <a:ext cx="10134600" cy="537272"/>
          </a:xfrm>
        </p:spPr>
        <p:txBody>
          <a:bodyPr>
            <a:normAutofit fontScale="90000"/>
          </a:bodyPr>
          <a:lstStyle/>
          <a:p>
            <a:r>
              <a:rPr lang="en-US" dirty="0"/>
              <a:t>Background</a:t>
            </a:r>
          </a:p>
        </p:txBody>
      </p:sp>
      <p:sp>
        <p:nvSpPr>
          <p:cNvPr id="3" name="Content Placeholder 2">
            <a:extLst>
              <a:ext uri="{FF2B5EF4-FFF2-40B4-BE49-F238E27FC236}">
                <a16:creationId xmlns:a16="http://schemas.microsoft.com/office/drawing/2014/main" id="{39134D03-F431-7223-EBD0-BB6999C87ADB}"/>
              </a:ext>
            </a:extLst>
          </p:cNvPr>
          <p:cNvSpPr>
            <a:spLocks noGrp="1"/>
          </p:cNvSpPr>
          <p:nvPr>
            <p:ph idx="1"/>
          </p:nvPr>
        </p:nvSpPr>
        <p:spPr>
          <a:xfrm>
            <a:off x="373092" y="966158"/>
            <a:ext cx="10790208" cy="750499"/>
          </a:xfrm>
          <a:ln>
            <a:solidFill>
              <a:schemeClr val="tx1"/>
            </a:solidFill>
          </a:ln>
        </p:spPr>
        <p:txBody>
          <a:bodyPr>
            <a:normAutofit lnSpcReduction="10000"/>
          </a:bodyPr>
          <a:lstStyle/>
          <a:p>
            <a:r>
              <a:rPr lang="en-US" dirty="0">
                <a:solidFill>
                  <a:schemeClr val="tx1"/>
                </a:solidFill>
                <a:latin typeface="Courier New" panose="02070309020205020404" pitchFamily="49" charset="0"/>
              </a:rPr>
              <a:t>Objective: Predicting 30-day mortality for MIMIC-III patients with sepsis using machine learning</a:t>
            </a:r>
            <a:endParaRPr lang="en-US" dirty="0">
              <a:solidFill>
                <a:schemeClr val="tx1"/>
              </a:solidFill>
            </a:endParaRPr>
          </a:p>
        </p:txBody>
      </p:sp>
      <p:sp>
        <p:nvSpPr>
          <p:cNvPr id="4" name="Content Placeholder 2">
            <a:extLst>
              <a:ext uri="{FF2B5EF4-FFF2-40B4-BE49-F238E27FC236}">
                <a16:creationId xmlns:a16="http://schemas.microsoft.com/office/drawing/2014/main" id="{BDADE347-C41D-B43D-C967-FDFF8FB933ED}"/>
              </a:ext>
            </a:extLst>
          </p:cNvPr>
          <p:cNvSpPr txBox="1">
            <a:spLocks/>
          </p:cNvSpPr>
          <p:nvPr/>
        </p:nvSpPr>
        <p:spPr>
          <a:xfrm>
            <a:off x="373092" y="2024332"/>
            <a:ext cx="10790208" cy="4505865"/>
          </a:xfrm>
          <a:prstGeom prst="rect">
            <a:avLst/>
          </a:prstGeom>
          <a:ln>
            <a:solidFill>
              <a:schemeClr val="tx1"/>
            </a:solidFill>
          </a:ln>
        </p:spPr>
        <p:txBody>
          <a:bodyPr vert="horz" lIns="91440" tIns="45720" rIns="91440" bIns="45720" rtlCol="0">
            <a:normAutofit fontScale="92500" lnSpcReduction="20000"/>
          </a:bodyPr>
          <a:lstStyle>
            <a:lvl1pPr marL="0" indent="0" algn="l" defTabSz="914400" rtl="0" eaLnBrk="1" latinLnBrk="0" hangingPunct="1">
              <a:lnSpc>
                <a:spcPct val="110000"/>
              </a:lnSpc>
              <a:spcBef>
                <a:spcPts val="1000"/>
              </a:spcBef>
              <a:buFontTx/>
              <a:buNone/>
              <a:defRPr sz="2000" kern="1200">
                <a:solidFill>
                  <a:schemeClr val="tx2"/>
                </a:solidFill>
                <a:latin typeface="+mn-lt"/>
                <a:ea typeface="+mn-ea"/>
                <a:cs typeface="+mn-cs"/>
              </a:defRPr>
            </a:lvl1pPr>
            <a:lvl2pPr marL="274320" indent="-228600" algn="l" defTabSz="914400" rtl="0" eaLnBrk="1" latinLnBrk="0" hangingPunct="1">
              <a:lnSpc>
                <a:spcPct val="110000"/>
              </a:lnSpc>
              <a:spcBef>
                <a:spcPts val="500"/>
              </a:spcBef>
              <a:buSzPct val="85000"/>
              <a:buFont typeface="Arial" panose="020B0604020202020204" pitchFamily="34" charset="0"/>
              <a:buChar char="•"/>
              <a:defRPr sz="1800" kern="1200">
                <a:solidFill>
                  <a:schemeClr val="tx2"/>
                </a:solidFill>
                <a:latin typeface="+mn-lt"/>
                <a:ea typeface="+mn-ea"/>
                <a:cs typeface="+mn-cs"/>
              </a:defRPr>
            </a:lvl2pPr>
            <a:lvl3pPr marL="274320" indent="0" algn="l" defTabSz="914400" rtl="0" eaLnBrk="1" latinLnBrk="0" hangingPunct="1">
              <a:lnSpc>
                <a:spcPct val="110000"/>
              </a:lnSpc>
              <a:spcBef>
                <a:spcPts val="500"/>
              </a:spcBef>
              <a:buFontTx/>
              <a:buNone/>
              <a:defRPr sz="1600" kern="1200">
                <a:solidFill>
                  <a:schemeClr val="tx2"/>
                </a:solidFill>
                <a:latin typeface="+mn-lt"/>
                <a:ea typeface="+mn-ea"/>
                <a:cs typeface="+mn-cs"/>
              </a:defRPr>
            </a:lvl3pPr>
            <a:lvl4pPr marL="548640" indent="-228600" algn="l" defTabSz="914400" rtl="0" eaLnBrk="1" latinLnBrk="0" hangingPunct="1">
              <a:lnSpc>
                <a:spcPct val="110000"/>
              </a:lnSpc>
              <a:spcBef>
                <a:spcPts val="500"/>
              </a:spcBef>
              <a:buFont typeface="Arial" panose="020B0604020202020204" pitchFamily="34" charset="0"/>
              <a:buChar char="•"/>
              <a:defRPr sz="1400" kern="1200">
                <a:solidFill>
                  <a:schemeClr val="tx2"/>
                </a:solidFill>
                <a:latin typeface="+mn-lt"/>
                <a:ea typeface="+mn-ea"/>
                <a:cs typeface="+mn-cs"/>
              </a:defRPr>
            </a:lvl4pPr>
            <a:lvl5pPr marL="548640" indent="0" algn="l" defTabSz="914400" rtl="0" eaLnBrk="1" latinLnBrk="0" hangingPunct="1">
              <a:lnSpc>
                <a:spcPct val="110000"/>
              </a:lnSpc>
              <a:spcBef>
                <a:spcPts val="500"/>
              </a:spcBef>
              <a:buFontTx/>
              <a:buNone/>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chemeClr val="tx1"/>
                </a:solidFill>
                <a:latin typeface="Courier New" panose="02070309020205020404" pitchFamily="49" charset="0"/>
                <a:cs typeface="Courier New" panose="02070309020205020404" pitchFamily="49" charset="0"/>
              </a:rPr>
              <a:t>Sepsis is a significant risk to ICU patients and cause for in-hospital mortality. Predicting sepsis and being able to address and treat the causes can be life saving for patients in the ICU.</a:t>
            </a:r>
          </a:p>
          <a:p>
            <a:r>
              <a:rPr lang="en-US" dirty="0">
                <a:solidFill>
                  <a:schemeClr val="tx1"/>
                </a:solidFill>
                <a:latin typeface="Courier New" panose="02070309020205020404" pitchFamily="49" charset="0"/>
                <a:cs typeface="Courier New" panose="02070309020205020404" pitchFamily="49" charset="0"/>
              </a:rPr>
              <a:t>There are ample research papers seeking to predict the 30-day mortality rate for MIMIC-III patients with sepsis. One such paper, "Predicting 30-days mortality for MIMIC-III patients with sepsis-3: a machine learning approach using </a:t>
            </a:r>
            <a:r>
              <a:rPr lang="en-US" dirty="0" err="1">
                <a:solidFill>
                  <a:schemeClr val="tx1"/>
                </a:solidFill>
                <a:latin typeface="Courier New" panose="02070309020205020404" pitchFamily="49" charset="0"/>
                <a:cs typeface="Courier New" panose="02070309020205020404" pitchFamily="49" charset="0"/>
              </a:rPr>
              <a:t>XGboost</a:t>
            </a:r>
            <a:r>
              <a:rPr lang="en-US" dirty="0">
                <a:solidFill>
                  <a:schemeClr val="tx1"/>
                </a:solidFill>
                <a:latin typeface="Courier New" panose="02070309020205020404" pitchFamily="49" charset="0"/>
                <a:cs typeface="Courier New" panose="02070309020205020404" pitchFamily="49" charset="0"/>
              </a:rPr>
              <a:t>" by Hou et al, seeks to use </a:t>
            </a:r>
            <a:r>
              <a:rPr lang="en-US" dirty="0" err="1">
                <a:solidFill>
                  <a:schemeClr val="tx1"/>
                </a:solidFill>
                <a:latin typeface="Courier New" panose="02070309020205020404" pitchFamily="49" charset="0"/>
                <a:cs typeface="Courier New" panose="02070309020205020404" pitchFamily="49" charset="0"/>
              </a:rPr>
              <a:t>XGBoost</a:t>
            </a:r>
            <a:r>
              <a:rPr lang="en-US" dirty="0">
                <a:solidFill>
                  <a:schemeClr val="tx1"/>
                </a:solidFill>
                <a:latin typeface="Courier New" panose="02070309020205020404" pitchFamily="49" charset="0"/>
                <a:cs typeface="Courier New" panose="02070309020205020404" pitchFamily="49" charset="0"/>
              </a:rPr>
              <a:t> as an alternative means to prediction versus more traditional approaches such as SAPS-II score prediction and logistic regression. The paper concludes that </a:t>
            </a:r>
            <a:r>
              <a:rPr lang="en-US" dirty="0" err="1">
                <a:solidFill>
                  <a:schemeClr val="tx1"/>
                </a:solidFill>
                <a:latin typeface="Courier New" panose="02070309020205020404" pitchFamily="49" charset="0"/>
                <a:cs typeface="Courier New" panose="02070309020205020404" pitchFamily="49" charset="0"/>
              </a:rPr>
              <a:t>XGBoost</a:t>
            </a:r>
            <a:r>
              <a:rPr lang="en-US" dirty="0">
                <a:solidFill>
                  <a:schemeClr val="tx1"/>
                </a:solidFill>
                <a:latin typeface="Courier New" panose="02070309020205020404" pitchFamily="49" charset="0"/>
                <a:cs typeface="Courier New" panose="02070309020205020404" pitchFamily="49" charset="0"/>
              </a:rPr>
              <a:t> provides superior results to the traditional approaches.</a:t>
            </a:r>
          </a:p>
          <a:p>
            <a:r>
              <a:rPr lang="en-US" dirty="0">
                <a:solidFill>
                  <a:schemeClr val="tx1"/>
                </a:solidFill>
                <a:latin typeface="Courier New" panose="02070309020205020404" pitchFamily="49" charset="0"/>
                <a:cs typeface="Courier New" panose="02070309020205020404" pitchFamily="49" charset="0"/>
              </a:rPr>
              <a:t>This tutorial will look to reproduce the </a:t>
            </a:r>
            <a:r>
              <a:rPr lang="en-US" dirty="0" err="1">
                <a:solidFill>
                  <a:schemeClr val="tx1"/>
                </a:solidFill>
                <a:latin typeface="Courier New" panose="02070309020205020404" pitchFamily="49" charset="0"/>
                <a:cs typeface="Courier New" panose="02070309020205020404" pitchFamily="49" charset="0"/>
              </a:rPr>
              <a:t>XGBoost</a:t>
            </a:r>
            <a:r>
              <a:rPr lang="en-US" dirty="0">
                <a:solidFill>
                  <a:schemeClr val="tx1"/>
                </a:solidFill>
                <a:latin typeface="Courier New" panose="02070309020205020404" pitchFamily="49" charset="0"/>
                <a:cs typeface="Courier New" panose="02070309020205020404" pitchFamily="49" charset="0"/>
              </a:rPr>
              <a:t> results and compare to two new machine learning approaches (</a:t>
            </a:r>
            <a:r>
              <a:rPr lang="en-US" dirty="0" err="1">
                <a:solidFill>
                  <a:schemeClr val="tx1"/>
                </a:solidFill>
                <a:latin typeface="Courier New" panose="02070309020205020404" pitchFamily="49" charset="0"/>
                <a:cs typeface="Courier New" panose="02070309020205020404" pitchFamily="49" charset="0"/>
              </a:rPr>
              <a:t>LightGBM</a:t>
            </a:r>
            <a:r>
              <a:rPr lang="en-US" dirty="0">
                <a:solidFill>
                  <a:schemeClr val="tx1"/>
                </a:solidFill>
                <a:latin typeface="Courier New" panose="02070309020205020404" pitchFamily="49" charset="0"/>
                <a:cs typeface="Courier New" panose="02070309020205020404" pitchFamily="49" charset="0"/>
              </a:rPr>
              <a:t> and </a:t>
            </a:r>
            <a:r>
              <a:rPr lang="en-US" dirty="0" err="1">
                <a:solidFill>
                  <a:schemeClr val="tx1"/>
                </a:solidFill>
                <a:latin typeface="Courier New" panose="02070309020205020404" pitchFamily="49" charset="0"/>
                <a:cs typeface="Courier New" panose="02070309020205020404" pitchFamily="49" charset="0"/>
              </a:rPr>
              <a:t>CatBoost</a:t>
            </a:r>
            <a:r>
              <a:rPr lang="en-US" dirty="0">
                <a:solidFill>
                  <a:schemeClr val="tx1"/>
                </a:solidFill>
                <a:latin typeface="Courier New" panose="02070309020205020404" pitchFamily="49" charset="0"/>
                <a:cs typeface="Courier New" panose="02070309020205020404" pitchFamily="49" charset="0"/>
              </a:rPr>
              <a:t>) along with ways to finetune hyperparameters for these models which may yield improved prediction ability relative to the work done by the authors of the referenced paper.</a:t>
            </a:r>
          </a:p>
        </p:txBody>
      </p:sp>
    </p:spTree>
    <p:extLst>
      <p:ext uri="{BB962C8B-B14F-4D97-AF65-F5344CB8AC3E}">
        <p14:creationId xmlns:p14="http://schemas.microsoft.com/office/powerpoint/2010/main" val="175284796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F501A-DF9F-C840-45C8-6DE2B6B911CB}"/>
              </a:ext>
            </a:extLst>
          </p:cNvPr>
          <p:cNvSpPr>
            <a:spLocks noGrp="1"/>
          </p:cNvSpPr>
          <p:nvPr>
            <p:ph type="title"/>
          </p:nvPr>
        </p:nvSpPr>
        <p:spPr>
          <a:xfrm>
            <a:off x="373092" y="327803"/>
            <a:ext cx="10134600" cy="537272"/>
          </a:xfrm>
        </p:spPr>
        <p:txBody>
          <a:bodyPr>
            <a:normAutofit fontScale="90000"/>
          </a:bodyPr>
          <a:lstStyle/>
          <a:p>
            <a:r>
              <a:rPr lang="en-US" dirty="0"/>
              <a:t>Sepsis 30-day mortality prediction using </a:t>
            </a:r>
            <a:r>
              <a:rPr lang="en-US" dirty="0" err="1"/>
              <a:t>CatBoost</a:t>
            </a:r>
            <a:endParaRPr lang="en-US" dirty="0"/>
          </a:p>
        </p:txBody>
      </p:sp>
      <p:sp>
        <p:nvSpPr>
          <p:cNvPr id="3" name="Content Placeholder 2">
            <a:extLst>
              <a:ext uri="{FF2B5EF4-FFF2-40B4-BE49-F238E27FC236}">
                <a16:creationId xmlns:a16="http://schemas.microsoft.com/office/drawing/2014/main" id="{39134D03-F431-7223-EBD0-BB6999C87ADB}"/>
              </a:ext>
            </a:extLst>
          </p:cNvPr>
          <p:cNvSpPr>
            <a:spLocks noGrp="1"/>
          </p:cNvSpPr>
          <p:nvPr>
            <p:ph idx="1"/>
          </p:nvPr>
        </p:nvSpPr>
        <p:spPr>
          <a:xfrm>
            <a:off x="373092" y="966158"/>
            <a:ext cx="10790208" cy="379563"/>
          </a:xfrm>
          <a:ln>
            <a:solidFill>
              <a:schemeClr val="tx1"/>
            </a:solidFill>
          </a:ln>
        </p:spPr>
        <p:txBody>
          <a:bodyPr>
            <a:noAutofit/>
          </a:bodyPr>
          <a:lstStyle/>
          <a:p>
            <a:r>
              <a:rPr lang="en-US" sz="1200" dirty="0">
                <a:solidFill>
                  <a:schemeClr val="tx1"/>
                </a:solidFill>
                <a:latin typeface="Courier New" panose="02070309020205020404" pitchFamily="49" charset="0"/>
              </a:rPr>
              <a:t>Defining, fitting, and running the model</a:t>
            </a:r>
          </a:p>
        </p:txBody>
      </p:sp>
      <p:sp>
        <p:nvSpPr>
          <p:cNvPr id="4" name="Content Placeholder 2">
            <a:extLst>
              <a:ext uri="{FF2B5EF4-FFF2-40B4-BE49-F238E27FC236}">
                <a16:creationId xmlns:a16="http://schemas.microsoft.com/office/drawing/2014/main" id="{BDADE347-C41D-B43D-C967-FDFF8FB933ED}"/>
              </a:ext>
            </a:extLst>
          </p:cNvPr>
          <p:cNvSpPr txBox="1">
            <a:spLocks/>
          </p:cNvSpPr>
          <p:nvPr/>
        </p:nvSpPr>
        <p:spPr>
          <a:xfrm>
            <a:off x="373092" y="1446804"/>
            <a:ext cx="10790208" cy="3867067"/>
          </a:xfrm>
          <a:prstGeom prst="rect">
            <a:avLst/>
          </a:prstGeom>
          <a:ln>
            <a:solidFill>
              <a:schemeClr val="tx1"/>
            </a:solidFill>
          </a:ln>
        </p:spPr>
        <p:txBody>
          <a:bodyPr vert="horz" lIns="91440" tIns="45720" rIns="91440" bIns="45720" rtlCol="0">
            <a:noAutofit/>
          </a:bodyPr>
          <a:lstStyle>
            <a:lvl1pPr marL="0" indent="0" algn="l" defTabSz="914400" rtl="0" eaLnBrk="1" latinLnBrk="0" hangingPunct="1">
              <a:lnSpc>
                <a:spcPct val="110000"/>
              </a:lnSpc>
              <a:spcBef>
                <a:spcPts val="1000"/>
              </a:spcBef>
              <a:buFontTx/>
              <a:buNone/>
              <a:defRPr sz="2000" kern="1200">
                <a:solidFill>
                  <a:schemeClr val="tx2"/>
                </a:solidFill>
                <a:latin typeface="+mn-lt"/>
                <a:ea typeface="+mn-ea"/>
                <a:cs typeface="+mn-cs"/>
              </a:defRPr>
            </a:lvl1pPr>
            <a:lvl2pPr marL="274320" indent="-228600" algn="l" defTabSz="914400" rtl="0" eaLnBrk="1" latinLnBrk="0" hangingPunct="1">
              <a:lnSpc>
                <a:spcPct val="110000"/>
              </a:lnSpc>
              <a:spcBef>
                <a:spcPts val="500"/>
              </a:spcBef>
              <a:buSzPct val="85000"/>
              <a:buFont typeface="Arial" panose="020B0604020202020204" pitchFamily="34" charset="0"/>
              <a:buChar char="•"/>
              <a:defRPr sz="1800" kern="1200">
                <a:solidFill>
                  <a:schemeClr val="tx2"/>
                </a:solidFill>
                <a:latin typeface="+mn-lt"/>
                <a:ea typeface="+mn-ea"/>
                <a:cs typeface="+mn-cs"/>
              </a:defRPr>
            </a:lvl2pPr>
            <a:lvl3pPr marL="274320" indent="0" algn="l" defTabSz="914400" rtl="0" eaLnBrk="1" latinLnBrk="0" hangingPunct="1">
              <a:lnSpc>
                <a:spcPct val="110000"/>
              </a:lnSpc>
              <a:spcBef>
                <a:spcPts val="500"/>
              </a:spcBef>
              <a:buFontTx/>
              <a:buNone/>
              <a:defRPr sz="1600" kern="1200">
                <a:solidFill>
                  <a:schemeClr val="tx2"/>
                </a:solidFill>
                <a:latin typeface="+mn-lt"/>
                <a:ea typeface="+mn-ea"/>
                <a:cs typeface="+mn-cs"/>
              </a:defRPr>
            </a:lvl3pPr>
            <a:lvl4pPr marL="548640" indent="-228600" algn="l" defTabSz="914400" rtl="0" eaLnBrk="1" latinLnBrk="0" hangingPunct="1">
              <a:lnSpc>
                <a:spcPct val="110000"/>
              </a:lnSpc>
              <a:spcBef>
                <a:spcPts val="500"/>
              </a:spcBef>
              <a:buFont typeface="Arial" panose="020B0604020202020204" pitchFamily="34" charset="0"/>
              <a:buChar char="•"/>
              <a:defRPr sz="1400" kern="1200">
                <a:solidFill>
                  <a:schemeClr val="tx2"/>
                </a:solidFill>
                <a:latin typeface="+mn-lt"/>
                <a:ea typeface="+mn-ea"/>
                <a:cs typeface="+mn-cs"/>
              </a:defRPr>
            </a:lvl4pPr>
            <a:lvl5pPr marL="548640" indent="0" algn="l" defTabSz="914400" rtl="0" eaLnBrk="1" latinLnBrk="0" hangingPunct="1">
              <a:lnSpc>
                <a:spcPct val="110000"/>
              </a:lnSpc>
              <a:spcBef>
                <a:spcPts val="500"/>
              </a:spcBef>
              <a:buFontTx/>
              <a:buNone/>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sz="1100" dirty="0">
                <a:solidFill>
                  <a:schemeClr val="tx1"/>
                </a:solidFill>
                <a:latin typeface="Courier New" panose="02070309020205020404" pitchFamily="49" charset="0"/>
                <a:cs typeface="Courier New" panose="02070309020205020404" pitchFamily="49" charset="0"/>
              </a:rPr>
              <a:t>#Define the model</a:t>
            </a:r>
          </a:p>
          <a:p>
            <a:pPr>
              <a:lnSpc>
                <a:spcPct val="100000"/>
              </a:lnSpc>
            </a:pPr>
            <a:r>
              <a:rPr lang="en-US" sz="1100" dirty="0" err="1">
                <a:solidFill>
                  <a:schemeClr val="tx1"/>
                </a:solidFill>
                <a:latin typeface="Courier New" panose="02070309020205020404" pitchFamily="49" charset="0"/>
                <a:cs typeface="Courier New" panose="02070309020205020404" pitchFamily="49" charset="0"/>
              </a:rPr>
              <a:t>model_CATB</a:t>
            </a:r>
            <a:r>
              <a:rPr lang="en-US" sz="1100" dirty="0">
                <a:solidFill>
                  <a:schemeClr val="tx1"/>
                </a:solidFill>
                <a:latin typeface="Courier New" panose="02070309020205020404" pitchFamily="49" charset="0"/>
                <a:cs typeface="Courier New" panose="02070309020205020404" pitchFamily="49" charset="0"/>
              </a:rPr>
              <a:t> = </a:t>
            </a:r>
            <a:r>
              <a:rPr lang="en-US" sz="1100" dirty="0" err="1">
                <a:solidFill>
                  <a:schemeClr val="tx1"/>
                </a:solidFill>
                <a:latin typeface="Courier New" panose="02070309020205020404" pitchFamily="49" charset="0"/>
                <a:cs typeface="Courier New" panose="02070309020205020404" pitchFamily="49" charset="0"/>
              </a:rPr>
              <a:t>CatBoostClassifier</a:t>
            </a:r>
            <a:r>
              <a:rPr lang="en-US" sz="1100" dirty="0">
                <a:solidFill>
                  <a:schemeClr val="tx1"/>
                </a:solidFill>
                <a:latin typeface="Courier New" panose="02070309020205020404" pitchFamily="49" charset="0"/>
                <a:cs typeface="Courier New" panose="02070309020205020404" pitchFamily="49" charset="0"/>
              </a:rPr>
              <a:t>(verbose=0)</a:t>
            </a:r>
          </a:p>
          <a:p>
            <a:pPr>
              <a:lnSpc>
                <a:spcPct val="100000"/>
              </a:lnSpc>
            </a:pPr>
            <a:r>
              <a:rPr lang="en-US" sz="1100" dirty="0">
                <a:solidFill>
                  <a:schemeClr val="tx1"/>
                </a:solidFill>
                <a:latin typeface="Courier New" panose="02070309020205020404" pitchFamily="49" charset="0"/>
                <a:cs typeface="Courier New" panose="02070309020205020404" pitchFamily="49" charset="0"/>
              </a:rPr>
              <a:t>#Using the feature mapping from the research paper: "</a:t>
            </a:r>
            <a:r>
              <a:rPr lang="en-US" sz="1100" dirty="0" err="1">
                <a:solidFill>
                  <a:schemeClr val="tx1"/>
                </a:solidFill>
                <a:latin typeface="Courier New" panose="02070309020205020404" pitchFamily="49" charset="0"/>
                <a:cs typeface="Courier New" panose="02070309020205020404" pitchFamily="49" charset="0"/>
              </a:rPr>
              <a:t>X_paper</a:t>
            </a:r>
            <a:r>
              <a:rPr lang="en-US" sz="1100" dirty="0">
                <a:solidFill>
                  <a:schemeClr val="tx1"/>
                </a:solidFill>
                <a:latin typeface="Courier New" panose="02070309020205020404" pitchFamily="49" charset="0"/>
                <a:cs typeface="Courier New" panose="02070309020205020404" pitchFamily="49" charset="0"/>
              </a:rPr>
              <a:t>" and the same target/output "</a:t>
            </a:r>
            <a:r>
              <a:rPr lang="en-US" sz="1100" dirty="0" err="1">
                <a:solidFill>
                  <a:schemeClr val="tx1"/>
                </a:solidFill>
                <a:latin typeface="Courier New" panose="02070309020205020404" pitchFamily="49" charset="0"/>
                <a:cs typeface="Courier New" panose="02070309020205020404" pitchFamily="49" charset="0"/>
              </a:rPr>
              <a:t>Y_paper</a:t>
            </a:r>
            <a:r>
              <a:rPr lang="en-US" sz="1100" dirty="0">
                <a:solidFill>
                  <a:schemeClr val="tx1"/>
                </a:solidFill>
                <a:latin typeface="Courier New" panose="02070309020205020404" pitchFamily="49" charset="0"/>
                <a:cs typeface="Courier New" panose="02070309020205020404" pitchFamily="49" charset="0"/>
              </a:rPr>
              <a:t>"</a:t>
            </a:r>
          </a:p>
          <a:p>
            <a:pPr>
              <a:lnSpc>
                <a:spcPct val="100000"/>
              </a:lnSpc>
            </a:pPr>
            <a:r>
              <a:rPr lang="en-US" sz="1100" dirty="0">
                <a:solidFill>
                  <a:schemeClr val="tx1"/>
                </a:solidFill>
                <a:latin typeface="Courier New" panose="02070309020205020404" pitchFamily="49" charset="0"/>
                <a:cs typeface="Courier New" panose="02070309020205020404" pitchFamily="49" charset="0"/>
              </a:rPr>
              <a:t>#fit the model on the same training data we used in the updated </a:t>
            </a:r>
            <a:r>
              <a:rPr lang="en-US" sz="1100" dirty="0" err="1">
                <a:solidFill>
                  <a:schemeClr val="tx1"/>
                </a:solidFill>
                <a:latin typeface="Courier New" panose="02070309020205020404" pitchFamily="49" charset="0"/>
                <a:cs typeface="Courier New" panose="02070309020205020404" pitchFamily="49" charset="0"/>
              </a:rPr>
              <a:t>XGBoost</a:t>
            </a:r>
            <a:r>
              <a:rPr lang="en-US" sz="1100" dirty="0">
                <a:solidFill>
                  <a:schemeClr val="tx1"/>
                </a:solidFill>
                <a:latin typeface="Courier New" panose="02070309020205020404" pitchFamily="49" charset="0"/>
                <a:cs typeface="Courier New" panose="02070309020205020404" pitchFamily="49" charset="0"/>
              </a:rPr>
              <a:t> model</a:t>
            </a:r>
          </a:p>
          <a:p>
            <a:pPr>
              <a:lnSpc>
                <a:spcPct val="100000"/>
              </a:lnSpc>
            </a:pPr>
            <a:r>
              <a:rPr lang="en-US" sz="1100" dirty="0" err="1">
                <a:solidFill>
                  <a:schemeClr val="tx1"/>
                </a:solidFill>
                <a:latin typeface="Courier New" panose="02070309020205020404" pitchFamily="49" charset="0"/>
                <a:cs typeface="Courier New" panose="02070309020205020404" pitchFamily="49" charset="0"/>
              </a:rPr>
              <a:t>model_CATB.fit</a:t>
            </a:r>
            <a:r>
              <a:rPr lang="en-US" sz="1100" dirty="0">
                <a:solidFill>
                  <a:schemeClr val="tx1"/>
                </a:solidFill>
                <a:latin typeface="Courier New" panose="02070309020205020404" pitchFamily="49" charset="0"/>
                <a:cs typeface="Courier New" panose="02070309020205020404" pitchFamily="49" charset="0"/>
              </a:rPr>
              <a:t>(</a:t>
            </a:r>
            <a:r>
              <a:rPr lang="en-US" sz="1100" dirty="0" err="1">
                <a:solidFill>
                  <a:schemeClr val="tx1"/>
                </a:solidFill>
                <a:latin typeface="Courier New" panose="02070309020205020404" pitchFamily="49" charset="0"/>
                <a:cs typeface="Courier New" panose="02070309020205020404" pitchFamily="49" charset="0"/>
              </a:rPr>
              <a:t>X_train_paper</a:t>
            </a:r>
            <a:r>
              <a:rPr lang="en-US" sz="1100" dirty="0">
                <a:solidFill>
                  <a:schemeClr val="tx1"/>
                </a:solidFill>
                <a:latin typeface="Courier New" panose="02070309020205020404" pitchFamily="49" charset="0"/>
                <a:cs typeface="Courier New" panose="02070309020205020404" pitchFamily="49" charset="0"/>
              </a:rPr>
              <a:t>, </a:t>
            </a:r>
            <a:r>
              <a:rPr lang="en-US" sz="1100" dirty="0" err="1">
                <a:solidFill>
                  <a:schemeClr val="tx1"/>
                </a:solidFill>
                <a:latin typeface="Courier New" panose="02070309020205020404" pitchFamily="49" charset="0"/>
                <a:cs typeface="Courier New" panose="02070309020205020404" pitchFamily="49" charset="0"/>
              </a:rPr>
              <a:t>y_train_paper</a:t>
            </a:r>
            <a:r>
              <a:rPr lang="en-US" sz="1100" dirty="0">
                <a:solidFill>
                  <a:schemeClr val="tx1"/>
                </a:solidFill>
                <a:latin typeface="Courier New" panose="02070309020205020404" pitchFamily="49" charset="0"/>
                <a:cs typeface="Courier New" panose="02070309020205020404" pitchFamily="49" charset="0"/>
              </a:rPr>
              <a:t>)</a:t>
            </a:r>
          </a:p>
          <a:p>
            <a:pPr>
              <a:lnSpc>
                <a:spcPct val="100000"/>
              </a:lnSpc>
            </a:pPr>
            <a:r>
              <a:rPr lang="en-US" sz="1100" dirty="0">
                <a:solidFill>
                  <a:schemeClr val="tx1"/>
                </a:solidFill>
                <a:latin typeface="Courier New" panose="02070309020205020404" pitchFamily="49" charset="0"/>
                <a:cs typeface="Courier New" panose="02070309020205020404" pitchFamily="49" charset="0"/>
              </a:rPr>
              <a:t>#We will evaluate the model using the same structure as that for </a:t>
            </a:r>
            <a:r>
              <a:rPr lang="en-US" sz="1100" dirty="0" err="1">
                <a:solidFill>
                  <a:schemeClr val="tx1"/>
                </a:solidFill>
                <a:latin typeface="Courier New" panose="02070309020205020404" pitchFamily="49" charset="0"/>
                <a:cs typeface="Courier New" panose="02070309020205020404" pitchFamily="49" charset="0"/>
              </a:rPr>
              <a:t>LightGBM</a:t>
            </a:r>
            <a:r>
              <a:rPr lang="en-US" sz="1100" dirty="0">
                <a:solidFill>
                  <a:schemeClr val="tx1"/>
                </a:solidFill>
                <a:latin typeface="Courier New" panose="02070309020205020404" pitchFamily="49" charset="0"/>
                <a:cs typeface="Courier New" panose="02070309020205020404" pitchFamily="49" charset="0"/>
              </a:rPr>
              <a:t>:</a:t>
            </a:r>
          </a:p>
          <a:p>
            <a:pPr>
              <a:lnSpc>
                <a:spcPct val="100000"/>
              </a:lnSpc>
            </a:pPr>
            <a:r>
              <a:rPr lang="en-US" sz="1100" dirty="0">
                <a:solidFill>
                  <a:schemeClr val="tx1"/>
                </a:solidFill>
                <a:latin typeface="Courier New" panose="02070309020205020404" pitchFamily="49" charset="0"/>
                <a:cs typeface="Courier New" panose="02070309020205020404" pitchFamily="49" charset="0"/>
              </a:rPr>
              <a:t>#Repeated stratified k-fold cross-validation with three repeats and 10 folds.</a:t>
            </a:r>
          </a:p>
          <a:p>
            <a:pPr>
              <a:lnSpc>
                <a:spcPct val="100000"/>
              </a:lnSpc>
            </a:pPr>
            <a:r>
              <a:rPr lang="en-US" sz="1100" dirty="0">
                <a:solidFill>
                  <a:schemeClr val="tx1"/>
                </a:solidFill>
                <a:latin typeface="Courier New" panose="02070309020205020404" pitchFamily="49" charset="0"/>
                <a:cs typeface="Courier New" panose="02070309020205020404" pitchFamily="49" charset="0"/>
              </a:rPr>
              <a:t>#We will report the mean and standard deviation of the accuracy of the model across all repeats and folds.</a:t>
            </a:r>
          </a:p>
          <a:p>
            <a:pPr>
              <a:lnSpc>
                <a:spcPct val="100000"/>
              </a:lnSpc>
            </a:pPr>
            <a:r>
              <a:rPr lang="en-US" sz="1100" dirty="0">
                <a:solidFill>
                  <a:schemeClr val="tx1"/>
                </a:solidFill>
                <a:latin typeface="Courier New" panose="02070309020205020404" pitchFamily="49" charset="0"/>
                <a:cs typeface="Courier New" panose="02070309020205020404" pitchFamily="49" charset="0"/>
              </a:rPr>
              <a:t>#evaluate the model</a:t>
            </a:r>
          </a:p>
          <a:p>
            <a:pPr>
              <a:lnSpc>
                <a:spcPct val="100000"/>
              </a:lnSpc>
            </a:pPr>
            <a:r>
              <a:rPr lang="en-US" sz="1100" dirty="0">
                <a:solidFill>
                  <a:schemeClr val="tx1"/>
                </a:solidFill>
                <a:latin typeface="Courier New" panose="02070309020205020404" pitchFamily="49" charset="0"/>
                <a:cs typeface="Courier New" panose="02070309020205020404" pitchFamily="49" charset="0"/>
              </a:rPr>
              <a:t>cv = </a:t>
            </a:r>
            <a:r>
              <a:rPr lang="en-US" sz="1100" dirty="0" err="1">
                <a:solidFill>
                  <a:schemeClr val="tx1"/>
                </a:solidFill>
                <a:latin typeface="Courier New" panose="02070309020205020404" pitchFamily="49" charset="0"/>
                <a:cs typeface="Courier New" panose="02070309020205020404" pitchFamily="49" charset="0"/>
              </a:rPr>
              <a:t>RepeatedStratifiedKFold</a:t>
            </a:r>
            <a:r>
              <a:rPr lang="en-US" sz="1100" dirty="0">
                <a:solidFill>
                  <a:schemeClr val="tx1"/>
                </a:solidFill>
                <a:latin typeface="Courier New" panose="02070309020205020404" pitchFamily="49" charset="0"/>
                <a:cs typeface="Courier New" panose="02070309020205020404" pitchFamily="49" charset="0"/>
              </a:rPr>
              <a:t>(</a:t>
            </a:r>
            <a:r>
              <a:rPr lang="en-US" sz="1100" dirty="0" err="1">
                <a:solidFill>
                  <a:schemeClr val="tx1"/>
                </a:solidFill>
                <a:latin typeface="Courier New" panose="02070309020205020404" pitchFamily="49" charset="0"/>
                <a:cs typeface="Courier New" panose="02070309020205020404" pitchFamily="49" charset="0"/>
              </a:rPr>
              <a:t>n_splits</a:t>
            </a:r>
            <a:r>
              <a:rPr lang="en-US" sz="1100" dirty="0">
                <a:solidFill>
                  <a:schemeClr val="tx1"/>
                </a:solidFill>
                <a:latin typeface="Courier New" panose="02070309020205020404" pitchFamily="49" charset="0"/>
                <a:cs typeface="Courier New" panose="02070309020205020404" pitchFamily="49" charset="0"/>
              </a:rPr>
              <a:t>=10, </a:t>
            </a:r>
            <a:r>
              <a:rPr lang="en-US" sz="1100" dirty="0" err="1">
                <a:solidFill>
                  <a:schemeClr val="tx1"/>
                </a:solidFill>
                <a:latin typeface="Courier New" panose="02070309020205020404" pitchFamily="49" charset="0"/>
                <a:cs typeface="Courier New" panose="02070309020205020404" pitchFamily="49" charset="0"/>
              </a:rPr>
              <a:t>n_repeats</a:t>
            </a:r>
            <a:r>
              <a:rPr lang="en-US" sz="1100" dirty="0">
                <a:solidFill>
                  <a:schemeClr val="tx1"/>
                </a:solidFill>
                <a:latin typeface="Courier New" panose="02070309020205020404" pitchFamily="49" charset="0"/>
                <a:cs typeface="Courier New" panose="02070309020205020404" pitchFamily="49" charset="0"/>
              </a:rPr>
              <a:t>=3, </a:t>
            </a:r>
            <a:r>
              <a:rPr lang="en-US" sz="1100" dirty="0" err="1">
                <a:solidFill>
                  <a:schemeClr val="tx1"/>
                </a:solidFill>
                <a:latin typeface="Courier New" panose="02070309020205020404" pitchFamily="49" charset="0"/>
                <a:cs typeface="Courier New" panose="02070309020205020404" pitchFamily="49" charset="0"/>
              </a:rPr>
              <a:t>random_state</a:t>
            </a:r>
            <a:r>
              <a:rPr lang="en-US" sz="1100" dirty="0">
                <a:solidFill>
                  <a:schemeClr val="tx1"/>
                </a:solidFill>
                <a:latin typeface="Courier New" panose="02070309020205020404" pitchFamily="49" charset="0"/>
                <a:cs typeface="Courier New" panose="02070309020205020404" pitchFamily="49" charset="0"/>
              </a:rPr>
              <a:t>=1)</a:t>
            </a:r>
          </a:p>
          <a:p>
            <a:pPr>
              <a:lnSpc>
                <a:spcPct val="100000"/>
              </a:lnSpc>
            </a:pPr>
            <a:r>
              <a:rPr lang="en-US" sz="1100" dirty="0" err="1">
                <a:solidFill>
                  <a:schemeClr val="tx1"/>
                </a:solidFill>
                <a:latin typeface="Courier New" panose="02070309020205020404" pitchFamily="49" charset="0"/>
                <a:cs typeface="Courier New" panose="02070309020205020404" pitchFamily="49" charset="0"/>
              </a:rPr>
              <a:t>n_scores</a:t>
            </a:r>
            <a:r>
              <a:rPr lang="en-US" sz="1100" dirty="0">
                <a:solidFill>
                  <a:schemeClr val="tx1"/>
                </a:solidFill>
                <a:latin typeface="Courier New" panose="02070309020205020404" pitchFamily="49" charset="0"/>
                <a:cs typeface="Courier New" panose="02070309020205020404" pitchFamily="49" charset="0"/>
              </a:rPr>
              <a:t> = </a:t>
            </a:r>
            <a:r>
              <a:rPr lang="en-US" sz="1100" dirty="0" err="1">
                <a:solidFill>
                  <a:schemeClr val="tx1"/>
                </a:solidFill>
                <a:latin typeface="Courier New" panose="02070309020205020404" pitchFamily="49" charset="0"/>
                <a:cs typeface="Courier New" panose="02070309020205020404" pitchFamily="49" charset="0"/>
              </a:rPr>
              <a:t>cross_val_score</a:t>
            </a:r>
            <a:r>
              <a:rPr lang="en-US" sz="1100" dirty="0">
                <a:solidFill>
                  <a:schemeClr val="tx1"/>
                </a:solidFill>
                <a:latin typeface="Courier New" panose="02070309020205020404" pitchFamily="49" charset="0"/>
                <a:cs typeface="Courier New" panose="02070309020205020404" pitchFamily="49" charset="0"/>
              </a:rPr>
              <a:t>(</a:t>
            </a:r>
            <a:r>
              <a:rPr lang="en-US" sz="1100" dirty="0" err="1">
                <a:solidFill>
                  <a:schemeClr val="tx1"/>
                </a:solidFill>
                <a:latin typeface="Courier New" panose="02070309020205020404" pitchFamily="49" charset="0"/>
                <a:cs typeface="Courier New" panose="02070309020205020404" pitchFamily="49" charset="0"/>
              </a:rPr>
              <a:t>model_CATB</a:t>
            </a:r>
            <a:r>
              <a:rPr lang="en-US" sz="1100" dirty="0">
                <a:solidFill>
                  <a:schemeClr val="tx1"/>
                </a:solidFill>
                <a:latin typeface="Courier New" panose="02070309020205020404" pitchFamily="49" charset="0"/>
                <a:cs typeface="Courier New" panose="02070309020205020404" pitchFamily="49" charset="0"/>
              </a:rPr>
              <a:t>, </a:t>
            </a:r>
            <a:r>
              <a:rPr lang="en-US" sz="1100" dirty="0" err="1">
                <a:solidFill>
                  <a:schemeClr val="tx1"/>
                </a:solidFill>
                <a:latin typeface="Courier New" panose="02070309020205020404" pitchFamily="49" charset="0"/>
                <a:cs typeface="Courier New" panose="02070309020205020404" pitchFamily="49" charset="0"/>
              </a:rPr>
              <a:t>X_paper</a:t>
            </a:r>
            <a:r>
              <a:rPr lang="en-US" sz="1100" dirty="0">
                <a:solidFill>
                  <a:schemeClr val="tx1"/>
                </a:solidFill>
                <a:latin typeface="Courier New" panose="02070309020205020404" pitchFamily="49" charset="0"/>
                <a:cs typeface="Courier New" panose="02070309020205020404" pitchFamily="49" charset="0"/>
              </a:rPr>
              <a:t>, </a:t>
            </a:r>
            <a:r>
              <a:rPr lang="en-US" sz="1100" dirty="0" err="1">
                <a:solidFill>
                  <a:schemeClr val="tx1"/>
                </a:solidFill>
                <a:latin typeface="Courier New" panose="02070309020205020404" pitchFamily="49" charset="0"/>
                <a:cs typeface="Courier New" panose="02070309020205020404" pitchFamily="49" charset="0"/>
              </a:rPr>
              <a:t>Y_paper</a:t>
            </a:r>
            <a:r>
              <a:rPr lang="en-US" sz="1100" dirty="0">
                <a:solidFill>
                  <a:schemeClr val="tx1"/>
                </a:solidFill>
                <a:latin typeface="Courier New" panose="02070309020205020404" pitchFamily="49" charset="0"/>
                <a:cs typeface="Courier New" panose="02070309020205020404" pitchFamily="49" charset="0"/>
              </a:rPr>
              <a:t>, scoring='accuracy', cv=cv, </a:t>
            </a:r>
            <a:r>
              <a:rPr lang="en-US" sz="1100" dirty="0" err="1">
                <a:solidFill>
                  <a:schemeClr val="tx1"/>
                </a:solidFill>
                <a:latin typeface="Courier New" panose="02070309020205020404" pitchFamily="49" charset="0"/>
                <a:cs typeface="Courier New" panose="02070309020205020404" pitchFamily="49" charset="0"/>
              </a:rPr>
              <a:t>n_jobs</a:t>
            </a:r>
            <a:r>
              <a:rPr lang="en-US" sz="1100" dirty="0">
                <a:solidFill>
                  <a:schemeClr val="tx1"/>
                </a:solidFill>
                <a:latin typeface="Courier New" panose="02070309020205020404" pitchFamily="49" charset="0"/>
                <a:cs typeface="Courier New" panose="02070309020205020404" pitchFamily="49" charset="0"/>
              </a:rPr>
              <a:t>=-1, </a:t>
            </a:r>
            <a:r>
              <a:rPr lang="en-US" sz="1100" dirty="0" err="1">
                <a:solidFill>
                  <a:schemeClr val="tx1"/>
                </a:solidFill>
                <a:latin typeface="Courier New" panose="02070309020205020404" pitchFamily="49" charset="0"/>
                <a:cs typeface="Courier New" panose="02070309020205020404" pitchFamily="49" charset="0"/>
              </a:rPr>
              <a:t>error_score</a:t>
            </a:r>
            <a:r>
              <a:rPr lang="en-US" sz="1100" dirty="0">
                <a:solidFill>
                  <a:schemeClr val="tx1"/>
                </a:solidFill>
                <a:latin typeface="Courier New" panose="02070309020205020404" pitchFamily="49" charset="0"/>
                <a:cs typeface="Courier New" panose="02070309020205020404" pitchFamily="49" charset="0"/>
              </a:rPr>
              <a:t>='raise')</a:t>
            </a:r>
          </a:p>
          <a:p>
            <a:pPr>
              <a:lnSpc>
                <a:spcPct val="100000"/>
              </a:lnSpc>
            </a:pPr>
            <a:r>
              <a:rPr lang="en-US" sz="1100" dirty="0">
                <a:solidFill>
                  <a:schemeClr val="tx1"/>
                </a:solidFill>
                <a:latin typeface="Courier New" panose="02070309020205020404" pitchFamily="49" charset="0"/>
                <a:cs typeface="Courier New" panose="02070309020205020404" pitchFamily="49" charset="0"/>
              </a:rPr>
              <a:t># report performance</a:t>
            </a:r>
          </a:p>
          <a:p>
            <a:pPr>
              <a:lnSpc>
                <a:spcPct val="100000"/>
              </a:lnSpc>
            </a:pPr>
            <a:r>
              <a:rPr lang="en-US" sz="1100" dirty="0">
                <a:solidFill>
                  <a:schemeClr val="tx1"/>
                </a:solidFill>
                <a:latin typeface="Courier New" panose="02070309020205020404" pitchFamily="49" charset="0"/>
                <a:cs typeface="Courier New" panose="02070309020205020404" pitchFamily="49" charset="0"/>
              </a:rPr>
              <a:t>print('Accuracy: %.2f%%' % (mean(</a:t>
            </a:r>
            <a:r>
              <a:rPr lang="en-US" sz="1100" dirty="0" err="1">
                <a:solidFill>
                  <a:schemeClr val="tx1"/>
                </a:solidFill>
                <a:latin typeface="Courier New" panose="02070309020205020404" pitchFamily="49" charset="0"/>
                <a:cs typeface="Courier New" panose="02070309020205020404" pitchFamily="49" charset="0"/>
              </a:rPr>
              <a:t>n_scores</a:t>
            </a:r>
            <a:r>
              <a:rPr lang="en-US" sz="1100" dirty="0">
                <a:solidFill>
                  <a:schemeClr val="tx1"/>
                </a:solidFill>
                <a:latin typeface="Courier New" panose="02070309020205020404" pitchFamily="49" charset="0"/>
                <a:cs typeface="Courier New" panose="02070309020205020404" pitchFamily="49" charset="0"/>
              </a:rPr>
              <a:t>)*100))</a:t>
            </a:r>
          </a:p>
        </p:txBody>
      </p:sp>
      <p:sp>
        <p:nvSpPr>
          <p:cNvPr id="5" name="Content Placeholder 2">
            <a:extLst>
              <a:ext uri="{FF2B5EF4-FFF2-40B4-BE49-F238E27FC236}">
                <a16:creationId xmlns:a16="http://schemas.microsoft.com/office/drawing/2014/main" id="{9168E051-42BB-AFBD-352C-3954D57B23E1}"/>
              </a:ext>
            </a:extLst>
          </p:cNvPr>
          <p:cNvSpPr txBox="1">
            <a:spLocks/>
          </p:cNvSpPr>
          <p:nvPr/>
        </p:nvSpPr>
        <p:spPr>
          <a:xfrm>
            <a:off x="373092" y="5411195"/>
            <a:ext cx="10790208" cy="1119002"/>
          </a:xfrm>
          <a:prstGeom prst="rect">
            <a:avLst/>
          </a:prstGeom>
          <a:ln>
            <a:solidFill>
              <a:schemeClr val="tx1"/>
            </a:solidFill>
          </a:ln>
        </p:spPr>
        <p:txBody>
          <a:bodyPr vert="horz" lIns="91440" tIns="45720" rIns="91440" bIns="45720" rtlCol="0">
            <a:noAutofit/>
          </a:bodyPr>
          <a:lstStyle>
            <a:lvl1pPr marL="0" indent="0" algn="l" defTabSz="914400" rtl="0" eaLnBrk="1" latinLnBrk="0" hangingPunct="1">
              <a:lnSpc>
                <a:spcPct val="110000"/>
              </a:lnSpc>
              <a:spcBef>
                <a:spcPts val="1000"/>
              </a:spcBef>
              <a:buFontTx/>
              <a:buNone/>
              <a:defRPr sz="2000" kern="1200">
                <a:solidFill>
                  <a:schemeClr val="tx2"/>
                </a:solidFill>
                <a:latin typeface="+mn-lt"/>
                <a:ea typeface="+mn-ea"/>
                <a:cs typeface="+mn-cs"/>
              </a:defRPr>
            </a:lvl1pPr>
            <a:lvl2pPr marL="274320" indent="-228600" algn="l" defTabSz="914400" rtl="0" eaLnBrk="1" latinLnBrk="0" hangingPunct="1">
              <a:lnSpc>
                <a:spcPct val="110000"/>
              </a:lnSpc>
              <a:spcBef>
                <a:spcPts val="500"/>
              </a:spcBef>
              <a:buSzPct val="85000"/>
              <a:buFont typeface="Arial" panose="020B0604020202020204" pitchFamily="34" charset="0"/>
              <a:buChar char="•"/>
              <a:defRPr sz="1800" kern="1200">
                <a:solidFill>
                  <a:schemeClr val="tx2"/>
                </a:solidFill>
                <a:latin typeface="+mn-lt"/>
                <a:ea typeface="+mn-ea"/>
                <a:cs typeface="+mn-cs"/>
              </a:defRPr>
            </a:lvl2pPr>
            <a:lvl3pPr marL="274320" indent="0" algn="l" defTabSz="914400" rtl="0" eaLnBrk="1" latinLnBrk="0" hangingPunct="1">
              <a:lnSpc>
                <a:spcPct val="110000"/>
              </a:lnSpc>
              <a:spcBef>
                <a:spcPts val="500"/>
              </a:spcBef>
              <a:buFontTx/>
              <a:buNone/>
              <a:defRPr sz="1600" kern="1200">
                <a:solidFill>
                  <a:schemeClr val="tx2"/>
                </a:solidFill>
                <a:latin typeface="+mn-lt"/>
                <a:ea typeface="+mn-ea"/>
                <a:cs typeface="+mn-cs"/>
              </a:defRPr>
            </a:lvl3pPr>
            <a:lvl4pPr marL="548640" indent="-228600" algn="l" defTabSz="914400" rtl="0" eaLnBrk="1" latinLnBrk="0" hangingPunct="1">
              <a:lnSpc>
                <a:spcPct val="110000"/>
              </a:lnSpc>
              <a:spcBef>
                <a:spcPts val="500"/>
              </a:spcBef>
              <a:buFont typeface="Arial" panose="020B0604020202020204" pitchFamily="34" charset="0"/>
              <a:buChar char="•"/>
              <a:defRPr sz="1400" kern="1200">
                <a:solidFill>
                  <a:schemeClr val="tx2"/>
                </a:solidFill>
                <a:latin typeface="+mn-lt"/>
                <a:ea typeface="+mn-ea"/>
                <a:cs typeface="+mn-cs"/>
              </a:defRPr>
            </a:lvl4pPr>
            <a:lvl5pPr marL="548640" indent="0" algn="l" defTabSz="914400" rtl="0" eaLnBrk="1" latinLnBrk="0" hangingPunct="1">
              <a:lnSpc>
                <a:spcPct val="110000"/>
              </a:lnSpc>
              <a:spcBef>
                <a:spcPts val="500"/>
              </a:spcBef>
              <a:buFontTx/>
              <a:buNone/>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900" dirty="0">
                <a:solidFill>
                  <a:schemeClr val="tx1"/>
                </a:solidFill>
                <a:latin typeface="Courier New" panose="02070309020205020404" pitchFamily="49" charset="0"/>
              </a:rPr>
              <a:t>The model using default hyperparameters reports an accuracy of 84.40% which is below that for the </a:t>
            </a:r>
            <a:r>
              <a:rPr lang="en-US" sz="900" dirty="0" err="1">
                <a:solidFill>
                  <a:schemeClr val="tx1"/>
                </a:solidFill>
                <a:latin typeface="Courier New" panose="02070309020205020404" pitchFamily="49" charset="0"/>
              </a:rPr>
              <a:t>XGBoost</a:t>
            </a:r>
            <a:r>
              <a:rPr lang="en-US" sz="900" dirty="0">
                <a:solidFill>
                  <a:schemeClr val="tx1"/>
                </a:solidFill>
                <a:latin typeface="Courier New" panose="02070309020205020404" pitchFamily="49" charset="0"/>
              </a:rPr>
              <a:t> model using the research paper features (85.67%), below the tuned </a:t>
            </a:r>
            <a:r>
              <a:rPr lang="en-US" sz="900" dirty="0" err="1">
                <a:solidFill>
                  <a:schemeClr val="tx1"/>
                </a:solidFill>
                <a:latin typeface="Courier New" panose="02070309020205020404" pitchFamily="49" charset="0"/>
              </a:rPr>
              <a:t>XGBoost</a:t>
            </a:r>
            <a:r>
              <a:rPr lang="en-US" sz="900" dirty="0">
                <a:solidFill>
                  <a:schemeClr val="tx1"/>
                </a:solidFill>
                <a:latin typeface="Courier New" panose="02070309020205020404" pitchFamily="49" charset="0"/>
              </a:rPr>
              <a:t> model using our feature list (86.55%), and below our tuned </a:t>
            </a:r>
            <a:r>
              <a:rPr lang="en-US" sz="900" dirty="0" err="1">
                <a:solidFill>
                  <a:schemeClr val="tx1"/>
                </a:solidFill>
                <a:latin typeface="Courier New" panose="02070309020205020404" pitchFamily="49" charset="0"/>
              </a:rPr>
              <a:t>LightGBM</a:t>
            </a:r>
            <a:r>
              <a:rPr lang="en-US" sz="900" dirty="0">
                <a:solidFill>
                  <a:schemeClr val="tx1"/>
                </a:solidFill>
                <a:latin typeface="Courier New" panose="02070309020205020404" pitchFamily="49" charset="0"/>
              </a:rPr>
              <a:t> model using the research paper feature list (87.13%).</a:t>
            </a:r>
          </a:p>
          <a:p>
            <a:r>
              <a:rPr lang="en-US" sz="900" dirty="0">
                <a:solidFill>
                  <a:schemeClr val="tx1"/>
                </a:solidFill>
                <a:latin typeface="Courier New" panose="02070309020205020404" pitchFamily="49" charset="0"/>
              </a:rPr>
              <a:t>Similar to the </a:t>
            </a:r>
            <a:r>
              <a:rPr lang="en-US" sz="900" dirty="0" err="1">
                <a:solidFill>
                  <a:schemeClr val="tx1"/>
                </a:solidFill>
                <a:latin typeface="Courier New" panose="02070309020205020404" pitchFamily="49" charset="0"/>
              </a:rPr>
              <a:t>LightGBM</a:t>
            </a:r>
            <a:r>
              <a:rPr lang="en-US" sz="900" dirty="0">
                <a:solidFill>
                  <a:schemeClr val="tx1"/>
                </a:solidFill>
                <a:latin typeface="Courier New" panose="02070309020205020404" pitchFamily="49" charset="0"/>
              </a:rPr>
              <a:t> approach, let's finetune the hyperparameters to see if we can increase the model accuracy. Let's see if we can adjust some parameters to improve its accuracy. We could use either grid search or random search to generate parameters. Given the computational intensity of running these over a large number of parameters and in the vein of teaching one to test multiple values across multiple parameters, we have chosen to address each parameter in a step-by-step manner, using the optimal values from earlier parameterization in subsequent parameter testing.</a:t>
            </a:r>
          </a:p>
        </p:txBody>
      </p:sp>
    </p:spTree>
    <p:extLst>
      <p:ext uri="{BB962C8B-B14F-4D97-AF65-F5344CB8AC3E}">
        <p14:creationId xmlns:p14="http://schemas.microsoft.com/office/powerpoint/2010/main" val="28202455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F501A-DF9F-C840-45C8-6DE2B6B911CB}"/>
              </a:ext>
            </a:extLst>
          </p:cNvPr>
          <p:cNvSpPr>
            <a:spLocks noGrp="1"/>
          </p:cNvSpPr>
          <p:nvPr>
            <p:ph type="title"/>
          </p:nvPr>
        </p:nvSpPr>
        <p:spPr>
          <a:xfrm>
            <a:off x="373092" y="327803"/>
            <a:ext cx="10134600" cy="537272"/>
          </a:xfrm>
        </p:spPr>
        <p:txBody>
          <a:bodyPr>
            <a:normAutofit fontScale="90000"/>
          </a:bodyPr>
          <a:lstStyle/>
          <a:p>
            <a:r>
              <a:rPr lang="en-US" dirty="0"/>
              <a:t>Sepsis 30-day mortality prediction using </a:t>
            </a:r>
            <a:r>
              <a:rPr lang="en-US" dirty="0" err="1"/>
              <a:t>CatBoost</a:t>
            </a:r>
            <a:endParaRPr lang="en-US" dirty="0"/>
          </a:p>
        </p:txBody>
      </p:sp>
      <p:sp>
        <p:nvSpPr>
          <p:cNvPr id="3" name="Content Placeholder 2">
            <a:extLst>
              <a:ext uri="{FF2B5EF4-FFF2-40B4-BE49-F238E27FC236}">
                <a16:creationId xmlns:a16="http://schemas.microsoft.com/office/drawing/2014/main" id="{39134D03-F431-7223-EBD0-BB6999C87ADB}"/>
              </a:ext>
            </a:extLst>
          </p:cNvPr>
          <p:cNvSpPr>
            <a:spLocks noGrp="1"/>
          </p:cNvSpPr>
          <p:nvPr>
            <p:ph idx="1"/>
          </p:nvPr>
        </p:nvSpPr>
        <p:spPr>
          <a:xfrm>
            <a:off x="373092" y="966158"/>
            <a:ext cx="10790208" cy="379563"/>
          </a:xfrm>
          <a:ln>
            <a:solidFill>
              <a:schemeClr val="tx1"/>
            </a:solidFill>
          </a:ln>
        </p:spPr>
        <p:txBody>
          <a:bodyPr>
            <a:noAutofit/>
          </a:bodyPr>
          <a:lstStyle/>
          <a:p>
            <a:r>
              <a:rPr lang="en-US" sz="1200" dirty="0">
                <a:solidFill>
                  <a:schemeClr val="tx1"/>
                </a:solidFill>
                <a:latin typeface="Courier New" panose="02070309020205020404" pitchFamily="49" charset="0"/>
              </a:rPr>
              <a:t>Tuning the </a:t>
            </a:r>
            <a:r>
              <a:rPr lang="en-US" sz="1200" dirty="0" err="1">
                <a:solidFill>
                  <a:schemeClr val="tx1"/>
                </a:solidFill>
                <a:latin typeface="Courier New" panose="02070309020205020404" pitchFamily="49" charset="0"/>
              </a:rPr>
              <a:t>CatBoost</a:t>
            </a:r>
            <a:r>
              <a:rPr lang="en-US" sz="1200" dirty="0">
                <a:solidFill>
                  <a:schemeClr val="tx1"/>
                </a:solidFill>
                <a:latin typeface="Courier New" panose="02070309020205020404" pitchFamily="49" charset="0"/>
              </a:rPr>
              <a:t> model: Increasing the number of iterations</a:t>
            </a:r>
          </a:p>
        </p:txBody>
      </p:sp>
      <p:sp>
        <p:nvSpPr>
          <p:cNvPr id="4" name="Content Placeholder 2">
            <a:extLst>
              <a:ext uri="{FF2B5EF4-FFF2-40B4-BE49-F238E27FC236}">
                <a16:creationId xmlns:a16="http://schemas.microsoft.com/office/drawing/2014/main" id="{BDADE347-C41D-B43D-C967-FDFF8FB933ED}"/>
              </a:ext>
            </a:extLst>
          </p:cNvPr>
          <p:cNvSpPr txBox="1">
            <a:spLocks/>
          </p:cNvSpPr>
          <p:nvPr/>
        </p:nvSpPr>
        <p:spPr>
          <a:xfrm>
            <a:off x="373092" y="1446805"/>
            <a:ext cx="4354183" cy="5083392"/>
          </a:xfrm>
          <a:prstGeom prst="rect">
            <a:avLst/>
          </a:prstGeom>
          <a:ln>
            <a:solidFill>
              <a:schemeClr val="tx1"/>
            </a:solidFill>
          </a:ln>
        </p:spPr>
        <p:txBody>
          <a:bodyPr vert="horz" lIns="91440" tIns="45720" rIns="91440" bIns="45720" rtlCol="0">
            <a:noAutofit/>
          </a:bodyPr>
          <a:lstStyle>
            <a:lvl1pPr marL="0" indent="0" algn="l" defTabSz="914400" rtl="0" eaLnBrk="1" latinLnBrk="0" hangingPunct="1">
              <a:lnSpc>
                <a:spcPct val="110000"/>
              </a:lnSpc>
              <a:spcBef>
                <a:spcPts val="1000"/>
              </a:spcBef>
              <a:buFontTx/>
              <a:buNone/>
              <a:defRPr sz="2000" kern="1200">
                <a:solidFill>
                  <a:schemeClr val="tx2"/>
                </a:solidFill>
                <a:latin typeface="+mn-lt"/>
                <a:ea typeface="+mn-ea"/>
                <a:cs typeface="+mn-cs"/>
              </a:defRPr>
            </a:lvl1pPr>
            <a:lvl2pPr marL="274320" indent="-228600" algn="l" defTabSz="914400" rtl="0" eaLnBrk="1" latinLnBrk="0" hangingPunct="1">
              <a:lnSpc>
                <a:spcPct val="110000"/>
              </a:lnSpc>
              <a:spcBef>
                <a:spcPts val="500"/>
              </a:spcBef>
              <a:buSzPct val="85000"/>
              <a:buFont typeface="Arial" panose="020B0604020202020204" pitchFamily="34" charset="0"/>
              <a:buChar char="•"/>
              <a:defRPr sz="1800" kern="1200">
                <a:solidFill>
                  <a:schemeClr val="tx2"/>
                </a:solidFill>
                <a:latin typeface="+mn-lt"/>
                <a:ea typeface="+mn-ea"/>
                <a:cs typeface="+mn-cs"/>
              </a:defRPr>
            </a:lvl2pPr>
            <a:lvl3pPr marL="274320" indent="0" algn="l" defTabSz="914400" rtl="0" eaLnBrk="1" latinLnBrk="0" hangingPunct="1">
              <a:lnSpc>
                <a:spcPct val="110000"/>
              </a:lnSpc>
              <a:spcBef>
                <a:spcPts val="500"/>
              </a:spcBef>
              <a:buFontTx/>
              <a:buNone/>
              <a:defRPr sz="1600" kern="1200">
                <a:solidFill>
                  <a:schemeClr val="tx2"/>
                </a:solidFill>
                <a:latin typeface="+mn-lt"/>
                <a:ea typeface="+mn-ea"/>
                <a:cs typeface="+mn-cs"/>
              </a:defRPr>
            </a:lvl3pPr>
            <a:lvl4pPr marL="548640" indent="-228600" algn="l" defTabSz="914400" rtl="0" eaLnBrk="1" latinLnBrk="0" hangingPunct="1">
              <a:lnSpc>
                <a:spcPct val="110000"/>
              </a:lnSpc>
              <a:spcBef>
                <a:spcPts val="500"/>
              </a:spcBef>
              <a:buFont typeface="Arial" panose="020B0604020202020204" pitchFamily="34" charset="0"/>
              <a:buChar char="•"/>
              <a:defRPr sz="1400" kern="1200">
                <a:solidFill>
                  <a:schemeClr val="tx2"/>
                </a:solidFill>
                <a:latin typeface="+mn-lt"/>
                <a:ea typeface="+mn-ea"/>
                <a:cs typeface="+mn-cs"/>
              </a:defRPr>
            </a:lvl4pPr>
            <a:lvl5pPr marL="548640" indent="0" algn="l" defTabSz="914400" rtl="0" eaLnBrk="1" latinLnBrk="0" hangingPunct="1">
              <a:lnSpc>
                <a:spcPct val="110000"/>
              </a:lnSpc>
              <a:spcBef>
                <a:spcPts val="500"/>
              </a:spcBef>
              <a:buFontTx/>
              <a:buNone/>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600"/>
              </a:spcBef>
            </a:pPr>
            <a:r>
              <a:rPr lang="en-US" sz="600" dirty="0">
                <a:solidFill>
                  <a:schemeClr val="tx1"/>
                </a:solidFill>
                <a:latin typeface="Courier New" panose="02070309020205020404" pitchFamily="49" charset="0"/>
                <a:cs typeface="Courier New" panose="02070309020205020404" pitchFamily="49" charset="0"/>
              </a:rPr>
              <a:t>#Increasing the number of model iterations - this will take some time to run</a:t>
            </a:r>
          </a:p>
          <a:p>
            <a:pPr>
              <a:lnSpc>
                <a:spcPct val="100000"/>
              </a:lnSpc>
              <a:spcBef>
                <a:spcPts val="600"/>
              </a:spcBef>
            </a:pPr>
            <a:r>
              <a:rPr lang="en-US" sz="600" dirty="0">
                <a:solidFill>
                  <a:schemeClr val="tx1"/>
                </a:solidFill>
                <a:latin typeface="Courier New" panose="02070309020205020404" pitchFamily="49" charset="0"/>
                <a:cs typeface="Courier New" panose="02070309020205020404" pitchFamily="49" charset="0"/>
              </a:rPr>
              <a:t>#create a list of models using various numbers of iterations</a:t>
            </a:r>
          </a:p>
          <a:p>
            <a:pPr>
              <a:lnSpc>
                <a:spcPct val="100000"/>
              </a:lnSpc>
              <a:spcBef>
                <a:spcPts val="600"/>
              </a:spcBef>
            </a:pPr>
            <a:r>
              <a:rPr lang="en-US" sz="600" dirty="0">
                <a:solidFill>
                  <a:schemeClr val="tx1"/>
                </a:solidFill>
                <a:latin typeface="Courier New" panose="02070309020205020404" pitchFamily="49" charset="0"/>
                <a:cs typeface="Courier New" panose="02070309020205020404" pitchFamily="49" charset="0"/>
              </a:rPr>
              <a:t>def </a:t>
            </a:r>
            <a:r>
              <a:rPr lang="en-US" sz="600" dirty="0" err="1">
                <a:solidFill>
                  <a:schemeClr val="tx1"/>
                </a:solidFill>
                <a:latin typeface="Courier New" panose="02070309020205020404" pitchFamily="49" charset="0"/>
                <a:cs typeface="Courier New" panose="02070309020205020404" pitchFamily="49" charset="0"/>
              </a:rPr>
              <a:t>get_models</a:t>
            </a:r>
            <a:r>
              <a:rPr lang="en-US" sz="600" dirty="0">
                <a:solidFill>
                  <a:schemeClr val="tx1"/>
                </a:solidFill>
                <a:latin typeface="Courier New" panose="02070309020205020404" pitchFamily="49" charset="0"/>
                <a:cs typeface="Courier New" panose="02070309020205020404" pitchFamily="49" charset="0"/>
              </a:rPr>
              <a:t>():</a:t>
            </a:r>
          </a:p>
          <a:p>
            <a:pPr>
              <a:lnSpc>
                <a:spcPct val="100000"/>
              </a:lnSpc>
              <a:spcBef>
                <a:spcPts val="600"/>
              </a:spcBef>
            </a:pPr>
            <a:r>
              <a:rPr lang="en-US" sz="600" dirty="0">
                <a:solidFill>
                  <a:schemeClr val="tx1"/>
                </a:solidFill>
                <a:latin typeface="Courier New" panose="02070309020205020404" pitchFamily="49" charset="0"/>
                <a:cs typeface="Courier New" panose="02070309020205020404" pitchFamily="49" charset="0"/>
              </a:rPr>
              <a:t>  models = </a:t>
            </a:r>
            <a:r>
              <a:rPr lang="en-US" sz="600" dirty="0" err="1">
                <a:solidFill>
                  <a:schemeClr val="tx1"/>
                </a:solidFill>
                <a:latin typeface="Courier New" panose="02070309020205020404" pitchFamily="49" charset="0"/>
                <a:cs typeface="Courier New" panose="02070309020205020404" pitchFamily="49" charset="0"/>
              </a:rPr>
              <a:t>dict</a:t>
            </a:r>
            <a:r>
              <a:rPr lang="en-US" sz="600" dirty="0">
                <a:solidFill>
                  <a:schemeClr val="tx1"/>
                </a:solidFill>
                <a:latin typeface="Courier New" panose="02070309020205020404" pitchFamily="49" charset="0"/>
                <a:cs typeface="Courier New" panose="02070309020205020404" pitchFamily="49" charset="0"/>
              </a:rPr>
              <a:t>()</a:t>
            </a:r>
          </a:p>
          <a:p>
            <a:pPr>
              <a:lnSpc>
                <a:spcPct val="100000"/>
              </a:lnSpc>
              <a:spcBef>
                <a:spcPts val="600"/>
              </a:spcBef>
            </a:pPr>
            <a:r>
              <a:rPr lang="en-US" sz="600" dirty="0">
                <a:solidFill>
                  <a:schemeClr val="tx1"/>
                </a:solidFill>
                <a:latin typeface="Courier New" panose="02070309020205020404" pitchFamily="49" charset="0"/>
                <a:cs typeface="Courier New" panose="02070309020205020404" pitchFamily="49" charset="0"/>
              </a:rPr>
              <a:t>  </a:t>
            </a:r>
            <a:r>
              <a:rPr lang="en-US" sz="600" dirty="0" err="1">
                <a:solidFill>
                  <a:schemeClr val="tx1"/>
                </a:solidFill>
                <a:latin typeface="Courier New" panose="02070309020205020404" pitchFamily="49" charset="0"/>
                <a:cs typeface="Courier New" panose="02070309020205020404" pitchFamily="49" charset="0"/>
              </a:rPr>
              <a:t>iters</a:t>
            </a:r>
            <a:r>
              <a:rPr lang="en-US" sz="600" dirty="0">
                <a:solidFill>
                  <a:schemeClr val="tx1"/>
                </a:solidFill>
                <a:latin typeface="Courier New" panose="02070309020205020404" pitchFamily="49" charset="0"/>
                <a:cs typeface="Courier New" panose="02070309020205020404" pitchFamily="49" charset="0"/>
              </a:rPr>
              <a:t> = [100, 500, 1000, 5000]</a:t>
            </a:r>
          </a:p>
          <a:p>
            <a:pPr>
              <a:lnSpc>
                <a:spcPct val="100000"/>
              </a:lnSpc>
              <a:spcBef>
                <a:spcPts val="600"/>
              </a:spcBef>
            </a:pPr>
            <a:r>
              <a:rPr lang="en-US" sz="600" dirty="0">
                <a:solidFill>
                  <a:schemeClr val="tx1"/>
                </a:solidFill>
                <a:latin typeface="Courier New" panose="02070309020205020404" pitchFamily="49" charset="0"/>
                <a:cs typeface="Courier New" panose="02070309020205020404" pitchFamily="49" charset="0"/>
              </a:rPr>
              <a:t>  for </a:t>
            </a:r>
            <a:r>
              <a:rPr lang="en-US" sz="600" dirty="0" err="1">
                <a:solidFill>
                  <a:schemeClr val="tx1"/>
                </a:solidFill>
                <a:latin typeface="Courier New" panose="02070309020205020404" pitchFamily="49" charset="0"/>
                <a:cs typeface="Courier New" panose="02070309020205020404" pitchFamily="49" charset="0"/>
              </a:rPr>
              <a:t>i</a:t>
            </a:r>
            <a:r>
              <a:rPr lang="en-US" sz="600" dirty="0">
                <a:solidFill>
                  <a:schemeClr val="tx1"/>
                </a:solidFill>
                <a:latin typeface="Courier New" panose="02070309020205020404" pitchFamily="49" charset="0"/>
                <a:cs typeface="Courier New" panose="02070309020205020404" pitchFamily="49" charset="0"/>
              </a:rPr>
              <a:t> in </a:t>
            </a:r>
            <a:r>
              <a:rPr lang="en-US" sz="600" dirty="0" err="1">
                <a:solidFill>
                  <a:schemeClr val="tx1"/>
                </a:solidFill>
                <a:latin typeface="Courier New" panose="02070309020205020404" pitchFamily="49" charset="0"/>
                <a:cs typeface="Courier New" panose="02070309020205020404" pitchFamily="49" charset="0"/>
              </a:rPr>
              <a:t>iters</a:t>
            </a:r>
            <a:r>
              <a:rPr lang="en-US" sz="600" dirty="0">
                <a:solidFill>
                  <a:schemeClr val="tx1"/>
                </a:solidFill>
                <a:latin typeface="Courier New" panose="02070309020205020404" pitchFamily="49" charset="0"/>
                <a:cs typeface="Courier New" panose="02070309020205020404" pitchFamily="49" charset="0"/>
              </a:rPr>
              <a:t>:</a:t>
            </a:r>
          </a:p>
          <a:p>
            <a:pPr>
              <a:lnSpc>
                <a:spcPct val="100000"/>
              </a:lnSpc>
              <a:spcBef>
                <a:spcPts val="600"/>
              </a:spcBef>
            </a:pPr>
            <a:r>
              <a:rPr lang="en-US" sz="600" dirty="0">
                <a:solidFill>
                  <a:schemeClr val="tx1"/>
                </a:solidFill>
                <a:latin typeface="Courier New" panose="02070309020205020404" pitchFamily="49" charset="0"/>
                <a:cs typeface="Courier New" panose="02070309020205020404" pitchFamily="49" charset="0"/>
              </a:rPr>
              <a:t>    models[str(</a:t>
            </a:r>
            <a:r>
              <a:rPr lang="en-US" sz="600" dirty="0" err="1">
                <a:solidFill>
                  <a:schemeClr val="tx1"/>
                </a:solidFill>
                <a:latin typeface="Courier New" panose="02070309020205020404" pitchFamily="49" charset="0"/>
                <a:cs typeface="Courier New" panose="02070309020205020404" pitchFamily="49" charset="0"/>
              </a:rPr>
              <a:t>i</a:t>
            </a:r>
            <a:r>
              <a:rPr lang="en-US" sz="600" dirty="0">
                <a:solidFill>
                  <a:schemeClr val="tx1"/>
                </a:solidFill>
                <a:latin typeface="Courier New" panose="02070309020205020404" pitchFamily="49" charset="0"/>
                <a:cs typeface="Courier New" panose="02070309020205020404" pitchFamily="49" charset="0"/>
              </a:rPr>
              <a:t>)] = </a:t>
            </a:r>
            <a:r>
              <a:rPr lang="en-US" sz="600" dirty="0" err="1">
                <a:solidFill>
                  <a:schemeClr val="tx1"/>
                </a:solidFill>
                <a:latin typeface="Courier New" panose="02070309020205020404" pitchFamily="49" charset="0"/>
                <a:cs typeface="Courier New" panose="02070309020205020404" pitchFamily="49" charset="0"/>
              </a:rPr>
              <a:t>CatBoostClassifier</a:t>
            </a:r>
            <a:r>
              <a:rPr lang="en-US" sz="600" dirty="0">
                <a:solidFill>
                  <a:schemeClr val="tx1"/>
                </a:solidFill>
                <a:latin typeface="Courier New" panose="02070309020205020404" pitchFamily="49" charset="0"/>
                <a:cs typeface="Courier New" panose="02070309020205020404" pitchFamily="49" charset="0"/>
              </a:rPr>
              <a:t>(iterations=</a:t>
            </a:r>
            <a:r>
              <a:rPr lang="en-US" sz="600" dirty="0" err="1">
                <a:solidFill>
                  <a:schemeClr val="tx1"/>
                </a:solidFill>
                <a:latin typeface="Courier New" panose="02070309020205020404" pitchFamily="49" charset="0"/>
                <a:cs typeface="Courier New" panose="02070309020205020404" pitchFamily="49" charset="0"/>
              </a:rPr>
              <a:t>i</a:t>
            </a:r>
            <a:r>
              <a:rPr lang="en-US" sz="600" dirty="0">
                <a:solidFill>
                  <a:schemeClr val="tx1"/>
                </a:solidFill>
                <a:latin typeface="Courier New" panose="02070309020205020404" pitchFamily="49" charset="0"/>
                <a:cs typeface="Courier New" panose="02070309020205020404" pitchFamily="49" charset="0"/>
              </a:rPr>
              <a:t>, verbose=0)</a:t>
            </a:r>
          </a:p>
          <a:p>
            <a:pPr>
              <a:lnSpc>
                <a:spcPct val="100000"/>
              </a:lnSpc>
              <a:spcBef>
                <a:spcPts val="600"/>
              </a:spcBef>
            </a:pPr>
            <a:r>
              <a:rPr lang="en-US" sz="600" dirty="0">
                <a:solidFill>
                  <a:schemeClr val="tx1"/>
                </a:solidFill>
                <a:latin typeface="Courier New" panose="02070309020205020404" pitchFamily="49" charset="0"/>
                <a:cs typeface="Courier New" panose="02070309020205020404" pitchFamily="49" charset="0"/>
              </a:rPr>
              <a:t>  return models</a:t>
            </a:r>
          </a:p>
          <a:p>
            <a:pPr>
              <a:lnSpc>
                <a:spcPct val="100000"/>
              </a:lnSpc>
              <a:spcBef>
                <a:spcPts val="600"/>
              </a:spcBef>
            </a:pPr>
            <a:endParaRPr lang="en-US" sz="600" dirty="0">
              <a:solidFill>
                <a:schemeClr val="tx1"/>
              </a:solidFill>
              <a:latin typeface="Courier New" panose="02070309020205020404" pitchFamily="49" charset="0"/>
              <a:cs typeface="Courier New" panose="02070309020205020404" pitchFamily="49" charset="0"/>
            </a:endParaRPr>
          </a:p>
          <a:p>
            <a:pPr>
              <a:lnSpc>
                <a:spcPct val="100000"/>
              </a:lnSpc>
              <a:spcBef>
                <a:spcPts val="600"/>
              </a:spcBef>
            </a:pPr>
            <a:r>
              <a:rPr lang="en-US" sz="600" dirty="0">
                <a:solidFill>
                  <a:schemeClr val="tx1"/>
                </a:solidFill>
                <a:latin typeface="Courier New" panose="02070309020205020404" pitchFamily="49" charset="0"/>
                <a:cs typeface="Courier New" panose="02070309020205020404" pitchFamily="49" charset="0"/>
              </a:rPr>
              <a:t>#evaluate a given model using cross-validation</a:t>
            </a:r>
          </a:p>
          <a:p>
            <a:pPr>
              <a:lnSpc>
                <a:spcPct val="100000"/>
              </a:lnSpc>
              <a:spcBef>
                <a:spcPts val="600"/>
              </a:spcBef>
            </a:pPr>
            <a:r>
              <a:rPr lang="en-US" sz="600" dirty="0">
                <a:solidFill>
                  <a:schemeClr val="tx1"/>
                </a:solidFill>
                <a:latin typeface="Courier New" panose="02070309020205020404" pitchFamily="49" charset="0"/>
                <a:cs typeface="Courier New" panose="02070309020205020404" pitchFamily="49" charset="0"/>
              </a:rPr>
              <a:t>def </a:t>
            </a:r>
            <a:r>
              <a:rPr lang="en-US" sz="600" dirty="0" err="1">
                <a:solidFill>
                  <a:schemeClr val="tx1"/>
                </a:solidFill>
                <a:latin typeface="Courier New" panose="02070309020205020404" pitchFamily="49" charset="0"/>
                <a:cs typeface="Courier New" panose="02070309020205020404" pitchFamily="49" charset="0"/>
              </a:rPr>
              <a:t>evaluate_model</a:t>
            </a:r>
            <a:r>
              <a:rPr lang="en-US" sz="600" dirty="0">
                <a:solidFill>
                  <a:schemeClr val="tx1"/>
                </a:solidFill>
                <a:latin typeface="Courier New" panose="02070309020205020404" pitchFamily="49" charset="0"/>
                <a:cs typeface="Courier New" panose="02070309020205020404" pitchFamily="49" charset="0"/>
              </a:rPr>
              <a:t>(model):</a:t>
            </a:r>
          </a:p>
          <a:p>
            <a:pPr>
              <a:lnSpc>
                <a:spcPct val="100000"/>
              </a:lnSpc>
              <a:spcBef>
                <a:spcPts val="600"/>
              </a:spcBef>
            </a:pPr>
            <a:r>
              <a:rPr lang="en-US" sz="600" dirty="0">
                <a:solidFill>
                  <a:schemeClr val="tx1"/>
                </a:solidFill>
                <a:latin typeface="Courier New" panose="02070309020205020404" pitchFamily="49" charset="0"/>
                <a:cs typeface="Courier New" panose="02070309020205020404" pitchFamily="49" charset="0"/>
              </a:rPr>
              <a:t>  cv = </a:t>
            </a:r>
            <a:r>
              <a:rPr lang="en-US" sz="600" dirty="0" err="1">
                <a:solidFill>
                  <a:schemeClr val="tx1"/>
                </a:solidFill>
                <a:latin typeface="Courier New" panose="02070309020205020404" pitchFamily="49" charset="0"/>
                <a:cs typeface="Courier New" panose="02070309020205020404" pitchFamily="49" charset="0"/>
              </a:rPr>
              <a:t>RepeatedStratifiedKFold</a:t>
            </a:r>
            <a:r>
              <a:rPr lang="en-US" sz="600" dirty="0">
                <a:solidFill>
                  <a:schemeClr val="tx1"/>
                </a:solidFill>
                <a:latin typeface="Courier New" panose="02070309020205020404" pitchFamily="49" charset="0"/>
                <a:cs typeface="Courier New" panose="02070309020205020404" pitchFamily="49" charset="0"/>
              </a:rPr>
              <a:t>(</a:t>
            </a:r>
            <a:r>
              <a:rPr lang="en-US" sz="600" dirty="0" err="1">
                <a:solidFill>
                  <a:schemeClr val="tx1"/>
                </a:solidFill>
                <a:latin typeface="Courier New" panose="02070309020205020404" pitchFamily="49" charset="0"/>
                <a:cs typeface="Courier New" panose="02070309020205020404" pitchFamily="49" charset="0"/>
              </a:rPr>
              <a:t>n_splits</a:t>
            </a:r>
            <a:r>
              <a:rPr lang="en-US" sz="600" dirty="0">
                <a:solidFill>
                  <a:schemeClr val="tx1"/>
                </a:solidFill>
                <a:latin typeface="Courier New" panose="02070309020205020404" pitchFamily="49" charset="0"/>
                <a:cs typeface="Courier New" panose="02070309020205020404" pitchFamily="49" charset="0"/>
              </a:rPr>
              <a:t>=10, </a:t>
            </a:r>
            <a:r>
              <a:rPr lang="en-US" sz="600" dirty="0" err="1">
                <a:solidFill>
                  <a:schemeClr val="tx1"/>
                </a:solidFill>
                <a:latin typeface="Courier New" panose="02070309020205020404" pitchFamily="49" charset="0"/>
                <a:cs typeface="Courier New" panose="02070309020205020404" pitchFamily="49" charset="0"/>
              </a:rPr>
              <a:t>n_repeats</a:t>
            </a:r>
            <a:r>
              <a:rPr lang="en-US" sz="600" dirty="0">
                <a:solidFill>
                  <a:schemeClr val="tx1"/>
                </a:solidFill>
                <a:latin typeface="Courier New" panose="02070309020205020404" pitchFamily="49" charset="0"/>
                <a:cs typeface="Courier New" panose="02070309020205020404" pitchFamily="49" charset="0"/>
              </a:rPr>
              <a:t>=3, </a:t>
            </a:r>
            <a:r>
              <a:rPr lang="en-US" sz="600" dirty="0" err="1">
                <a:solidFill>
                  <a:schemeClr val="tx1"/>
                </a:solidFill>
                <a:latin typeface="Courier New" panose="02070309020205020404" pitchFamily="49" charset="0"/>
                <a:cs typeface="Courier New" panose="02070309020205020404" pitchFamily="49" charset="0"/>
              </a:rPr>
              <a:t>random_state</a:t>
            </a:r>
            <a:r>
              <a:rPr lang="en-US" sz="600" dirty="0">
                <a:solidFill>
                  <a:schemeClr val="tx1"/>
                </a:solidFill>
                <a:latin typeface="Courier New" panose="02070309020205020404" pitchFamily="49" charset="0"/>
                <a:cs typeface="Courier New" panose="02070309020205020404" pitchFamily="49" charset="0"/>
              </a:rPr>
              <a:t>=1)</a:t>
            </a:r>
          </a:p>
          <a:p>
            <a:pPr>
              <a:lnSpc>
                <a:spcPct val="100000"/>
              </a:lnSpc>
              <a:spcBef>
                <a:spcPts val="600"/>
              </a:spcBef>
            </a:pPr>
            <a:r>
              <a:rPr lang="en-US" sz="600" dirty="0">
                <a:solidFill>
                  <a:schemeClr val="tx1"/>
                </a:solidFill>
                <a:latin typeface="Courier New" panose="02070309020205020404" pitchFamily="49" charset="0"/>
                <a:cs typeface="Courier New" panose="02070309020205020404" pitchFamily="49" charset="0"/>
              </a:rPr>
              <a:t>  scores = </a:t>
            </a:r>
            <a:r>
              <a:rPr lang="en-US" sz="600" dirty="0" err="1">
                <a:solidFill>
                  <a:schemeClr val="tx1"/>
                </a:solidFill>
                <a:latin typeface="Courier New" panose="02070309020205020404" pitchFamily="49" charset="0"/>
                <a:cs typeface="Courier New" panose="02070309020205020404" pitchFamily="49" charset="0"/>
              </a:rPr>
              <a:t>cross_val_score</a:t>
            </a:r>
            <a:r>
              <a:rPr lang="en-US" sz="600" dirty="0">
                <a:solidFill>
                  <a:schemeClr val="tx1"/>
                </a:solidFill>
                <a:latin typeface="Courier New" panose="02070309020205020404" pitchFamily="49" charset="0"/>
                <a:cs typeface="Courier New" panose="02070309020205020404" pitchFamily="49" charset="0"/>
              </a:rPr>
              <a:t>(model, </a:t>
            </a:r>
            <a:r>
              <a:rPr lang="en-US" sz="600" dirty="0" err="1">
                <a:solidFill>
                  <a:schemeClr val="tx1"/>
                </a:solidFill>
                <a:latin typeface="Courier New" panose="02070309020205020404" pitchFamily="49" charset="0"/>
                <a:cs typeface="Courier New" panose="02070309020205020404" pitchFamily="49" charset="0"/>
              </a:rPr>
              <a:t>X_paper</a:t>
            </a:r>
            <a:r>
              <a:rPr lang="en-US" sz="600" dirty="0">
                <a:solidFill>
                  <a:schemeClr val="tx1"/>
                </a:solidFill>
                <a:latin typeface="Courier New" panose="02070309020205020404" pitchFamily="49" charset="0"/>
                <a:cs typeface="Courier New" panose="02070309020205020404" pitchFamily="49" charset="0"/>
              </a:rPr>
              <a:t>, </a:t>
            </a:r>
            <a:r>
              <a:rPr lang="en-US" sz="600" dirty="0" err="1">
                <a:solidFill>
                  <a:schemeClr val="tx1"/>
                </a:solidFill>
                <a:latin typeface="Courier New" panose="02070309020205020404" pitchFamily="49" charset="0"/>
                <a:cs typeface="Courier New" panose="02070309020205020404" pitchFamily="49" charset="0"/>
              </a:rPr>
              <a:t>Y_paper</a:t>
            </a:r>
            <a:r>
              <a:rPr lang="en-US" sz="600" dirty="0">
                <a:solidFill>
                  <a:schemeClr val="tx1"/>
                </a:solidFill>
                <a:latin typeface="Courier New" panose="02070309020205020404" pitchFamily="49" charset="0"/>
                <a:cs typeface="Courier New" panose="02070309020205020404" pitchFamily="49" charset="0"/>
              </a:rPr>
              <a:t>, scoring='accuracy', cv=cv, </a:t>
            </a:r>
            <a:r>
              <a:rPr lang="en-US" sz="600" dirty="0" err="1">
                <a:solidFill>
                  <a:schemeClr val="tx1"/>
                </a:solidFill>
                <a:latin typeface="Courier New" panose="02070309020205020404" pitchFamily="49" charset="0"/>
                <a:cs typeface="Courier New" panose="02070309020205020404" pitchFamily="49" charset="0"/>
              </a:rPr>
              <a:t>n_jobs</a:t>
            </a:r>
            <a:r>
              <a:rPr lang="en-US" sz="600" dirty="0">
                <a:solidFill>
                  <a:schemeClr val="tx1"/>
                </a:solidFill>
                <a:latin typeface="Courier New" panose="02070309020205020404" pitchFamily="49" charset="0"/>
                <a:cs typeface="Courier New" panose="02070309020205020404" pitchFamily="49" charset="0"/>
              </a:rPr>
              <a:t>=-1, </a:t>
            </a:r>
            <a:r>
              <a:rPr lang="en-US" sz="600" dirty="0" err="1">
                <a:solidFill>
                  <a:schemeClr val="tx1"/>
                </a:solidFill>
                <a:latin typeface="Courier New" panose="02070309020205020404" pitchFamily="49" charset="0"/>
                <a:cs typeface="Courier New" panose="02070309020205020404" pitchFamily="49" charset="0"/>
              </a:rPr>
              <a:t>error_score</a:t>
            </a:r>
            <a:r>
              <a:rPr lang="en-US" sz="600" dirty="0">
                <a:solidFill>
                  <a:schemeClr val="tx1"/>
                </a:solidFill>
                <a:latin typeface="Courier New" panose="02070309020205020404" pitchFamily="49" charset="0"/>
                <a:cs typeface="Courier New" panose="02070309020205020404" pitchFamily="49" charset="0"/>
              </a:rPr>
              <a:t>='raise')</a:t>
            </a:r>
          </a:p>
          <a:p>
            <a:pPr>
              <a:lnSpc>
                <a:spcPct val="100000"/>
              </a:lnSpc>
              <a:spcBef>
                <a:spcPts val="600"/>
              </a:spcBef>
            </a:pPr>
            <a:r>
              <a:rPr lang="en-US" sz="600" dirty="0">
                <a:solidFill>
                  <a:schemeClr val="tx1"/>
                </a:solidFill>
                <a:latin typeface="Courier New" panose="02070309020205020404" pitchFamily="49" charset="0"/>
                <a:cs typeface="Courier New" panose="02070309020205020404" pitchFamily="49" charset="0"/>
              </a:rPr>
              <a:t>  return scores</a:t>
            </a:r>
          </a:p>
          <a:p>
            <a:pPr>
              <a:lnSpc>
                <a:spcPct val="100000"/>
              </a:lnSpc>
              <a:spcBef>
                <a:spcPts val="600"/>
              </a:spcBef>
            </a:pPr>
            <a:endParaRPr lang="en-US" sz="600" dirty="0">
              <a:solidFill>
                <a:schemeClr val="tx1"/>
              </a:solidFill>
              <a:latin typeface="Courier New" panose="02070309020205020404" pitchFamily="49" charset="0"/>
              <a:cs typeface="Courier New" panose="02070309020205020404" pitchFamily="49" charset="0"/>
            </a:endParaRPr>
          </a:p>
          <a:p>
            <a:pPr>
              <a:lnSpc>
                <a:spcPct val="100000"/>
              </a:lnSpc>
              <a:spcBef>
                <a:spcPts val="600"/>
              </a:spcBef>
            </a:pPr>
            <a:r>
              <a:rPr lang="en-US" sz="600" dirty="0">
                <a:solidFill>
                  <a:schemeClr val="tx1"/>
                </a:solidFill>
                <a:latin typeface="Courier New" panose="02070309020205020404" pitchFamily="49" charset="0"/>
                <a:cs typeface="Courier New" panose="02070309020205020404" pitchFamily="49" charset="0"/>
              </a:rPr>
              <a:t>#get the models to evaluate</a:t>
            </a:r>
          </a:p>
          <a:p>
            <a:pPr>
              <a:lnSpc>
                <a:spcPct val="100000"/>
              </a:lnSpc>
              <a:spcBef>
                <a:spcPts val="600"/>
              </a:spcBef>
            </a:pPr>
            <a:r>
              <a:rPr lang="en-US" sz="600" dirty="0">
                <a:solidFill>
                  <a:schemeClr val="tx1"/>
                </a:solidFill>
                <a:latin typeface="Courier New" panose="02070309020205020404" pitchFamily="49" charset="0"/>
                <a:cs typeface="Courier New" panose="02070309020205020404" pitchFamily="49" charset="0"/>
              </a:rPr>
              <a:t>models = </a:t>
            </a:r>
            <a:r>
              <a:rPr lang="en-US" sz="600" dirty="0" err="1">
                <a:solidFill>
                  <a:schemeClr val="tx1"/>
                </a:solidFill>
                <a:latin typeface="Courier New" panose="02070309020205020404" pitchFamily="49" charset="0"/>
                <a:cs typeface="Courier New" panose="02070309020205020404" pitchFamily="49" charset="0"/>
              </a:rPr>
              <a:t>get_models</a:t>
            </a:r>
            <a:r>
              <a:rPr lang="en-US" sz="600" dirty="0">
                <a:solidFill>
                  <a:schemeClr val="tx1"/>
                </a:solidFill>
                <a:latin typeface="Courier New" panose="02070309020205020404" pitchFamily="49" charset="0"/>
                <a:cs typeface="Courier New" panose="02070309020205020404" pitchFamily="49" charset="0"/>
              </a:rPr>
              <a:t>()</a:t>
            </a:r>
          </a:p>
          <a:p>
            <a:pPr>
              <a:lnSpc>
                <a:spcPct val="100000"/>
              </a:lnSpc>
              <a:spcBef>
                <a:spcPts val="600"/>
              </a:spcBef>
            </a:pPr>
            <a:endParaRPr lang="en-US" sz="600" dirty="0">
              <a:solidFill>
                <a:schemeClr val="tx1"/>
              </a:solidFill>
              <a:latin typeface="Courier New" panose="02070309020205020404" pitchFamily="49" charset="0"/>
              <a:cs typeface="Courier New" panose="02070309020205020404" pitchFamily="49" charset="0"/>
            </a:endParaRPr>
          </a:p>
          <a:p>
            <a:pPr>
              <a:lnSpc>
                <a:spcPct val="100000"/>
              </a:lnSpc>
              <a:spcBef>
                <a:spcPts val="600"/>
              </a:spcBef>
            </a:pPr>
            <a:r>
              <a:rPr lang="en-US" sz="600" dirty="0">
                <a:solidFill>
                  <a:schemeClr val="tx1"/>
                </a:solidFill>
                <a:latin typeface="Courier New" panose="02070309020205020404" pitchFamily="49" charset="0"/>
                <a:cs typeface="Courier New" panose="02070309020205020404" pitchFamily="49" charset="0"/>
              </a:rPr>
              <a:t># evaluate the models and store results</a:t>
            </a:r>
          </a:p>
          <a:p>
            <a:pPr>
              <a:lnSpc>
                <a:spcPct val="100000"/>
              </a:lnSpc>
              <a:spcBef>
                <a:spcPts val="600"/>
              </a:spcBef>
            </a:pPr>
            <a:r>
              <a:rPr lang="en-US" sz="600" dirty="0">
                <a:solidFill>
                  <a:schemeClr val="tx1"/>
                </a:solidFill>
                <a:latin typeface="Courier New" panose="02070309020205020404" pitchFamily="49" charset="0"/>
                <a:cs typeface="Courier New" panose="02070309020205020404" pitchFamily="49" charset="0"/>
              </a:rPr>
              <a:t>results, names = list(), list()</a:t>
            </a:r>
          </a:p>
          <a:p>
            <a:pPr>
              <a:lnSpc>
                <a:spcPct val="100000"/>
              </a:lnSpc>
              <a:spcBef>
                <a:spcPts val="600"/>
              </a:spcBef>
            </a:pPr>
            <a:r>
              <a:rPr lang="en-US" sz="600" dirty="0">
                <a:solidFill>
                  <a:schemeClr val="tx1"/>
                </a:solidFill>
                <a:latin typeface="Courier New" panose="02070309020205020404" pitchFamily="49" charset="0"/>
                <a:cs typeface="Courier New" panose="02070309020205020404" pitchFamily="49" charset="0"/>
              </a:rPr>
              <a:t>for name, model in </a:t>
            </a:r>
            <a:r>
              <a:rPr lang="en-US" sz="600" dirty="0" err="1">
                <a:solidFill>
                  <a:schemeClr val="tx1"/>
                </a:solidFill>
                <a:latin typeface="Courier New" panose="02070309020205020404" pitchFamily="49" charset="0"/>
                <a:cs typeface="Courier New" panose="02070309020205020404" pitchFamily="49" charset="0"/>
              </a:rPr>
              <a:t>models.items</a:t>
            </a:r>
            <a:r>
              <a:rPr lang="en-US" sz="600" dirty="0">
                <a:solidFill>
                  <a:schemeClr val="tx1"/>
                </a:solidFill>
                <a:latin typeface="Courier New" panose="02070309020205020404" pitchFamily="49" charset="0"/>
                <a:cs typeface="Courier New" panose="02070309020205020404" pitchFamily="49" charset="0"/>
              </a:rPr>
              <a:t>():</a:t>
            </a:r>
          </a:p>
          <a:p>
            <a:pPr>
              <a:lnSpc>
                <a:spcPct val="100000"/>
              </a:lnSpc>
              <a:spcBef>
                <a:spcPts val="600"/>
              </a:spcBef>
            </a:pPr>
            <a:r>
              <a:rPr lang="en-US" sz="600" dirty="0">
                <a:solidFill>
                  <a:schemeClr val="tx1"/>
                </a:solidFill>
                <a:latin typeface="Courier New" panose="02070309020205020404" pitchFamily="49" charset="0"/>
                <a:cs typeface="Courier New" panose="02070309020205020404" pitchFamily="49" charset="0"/>
              </a:rPr>
              <a:t>  scores = </a:t>
            </a:r>
            <a:r>
              <a:rPr lang="en-US" sz="600" dirty="0" err="1">
                <a:solidFill>
                  <a:schemeClr val="tx1"/>
                </a:solidFill>
                <a:latin typeface="Courier New" panose="02070309020205020404" pitchFamily="49" charset="0"/>
                <a:cs typeface="Courier New" panose="02070309020205020404" pitchFamily="49" charset="0"/>
              </a:rPr>
              <a:t>evaluate_model</a:t>
            </a:r>
            <a:r>
              <a:rPr lang="en-US" sz="600" dirty="0">
                <a:solidFill>
                  <a:schemeClr val="tx1"/>
                </a:solidFill>
                <a:latin typeface="Courier New" panose="02070309020205020404" pitchFamily="49" charset="0"/>
                <a:cs typeface="Courier New" panose="02070309020205020404" pitchFamily="49" charset="0"/>
              </a:rPr>
              <a:t>(model)</a:t>
            </a:r>
          </a:p>
          <a:p>
            <a:pPr>
              <a:lnSpc>
                <a:spcPct val="100000"/>
              </a:lnSpc>
              <a:spcBef>
                <a:spcPts val="600"/>
              </a:spcBef>
            </a:pPr>
            <a:r>
              <a:rPr lang="en-US" sz="600" dirty="0">
                <a:solidFill>
                  <a:schemeClr val="tx1"/>
                </a:solidFill>
                <a:latin typeface="Courier New" panose="02070309020205020404" pitchFamily="49" charset="0"/>
                <a:cs typeface="Courier New" panose="02070309020205020404" pitchFamily="49" charset="0"/>
              </a:rPr>
              <a:t>  </a:t>
            </a:r>
            <a:r>
              <a:rPr lang="en-US" sz="600" dirty="0" err="1">
                <a:solidFill>
                  <a:schemeClr val="tx1"/>
                </a:solidFill>
                <a:latin typeface="Courier New" panose="02070309020205020404" pitchFamily="49" charset="0"/>
                <a:cs typeface="Courier New" panose="02070309020205020404" pitchFamily="49" charset="0"/>
              </a:rPr>
              <a:t>results.append</a:t>
            </a:r>
            <a:r>
              <a:rPr lang="en-US" sz="600" dirty="0">
                <a:solidFill>
                  <a:schemeClr val="tx1"/>
                </a:solidFill>
                <a:latin typeface="Courier New" panose="02070309020205020404" pitchFamily="49" charset="0"/>
                <a:cs typeface="Courier New" panose="02070309020205020404" pitchFamily="49" charset="0"/>
              </a:rPr>
              <a:t>(scores)</a:t>
            </a:r>
          </a:p>
          <a:p>
            <a:pPr>
              <a:lnSpc>
                <a:spcPct val="100000"/>
              </a:lnSpc>
              <a:spcBef>
                <a:spcPts val="600"/>
              </a:spcBef>
            </a:pPr>
            <a:r>
              <a:rPr lang="en-US" sz="600" dirty="0">
                <a:solidFill>
                  <a:schemeClr val="tx1"/>
                </a:solidFill>
                <a:latin typeface="Courier New" panose="02070309020205020404" pitchFamily="49" charset="0"/>
                <a:cs typeface="Courier New" panose="02070309020205020404" pitchFamily="49" charset="0"/>
              </a:rPr>
              <a:t>  </a:t>
            </a:r>
            <a:r>
              <a:rPr lang="en-US" sz="600" dirty="0" err="1">
                <a:solidFill>
                  <a:schemeClr val="tx1"/>
                </a:solidFill>
                <a:latin typeface="Courier New" panose="02070309020205020404" pitchFamily="49" charset="0"/>
                <a:cs typeface="Courier New" panose="02070309020205020404" pitchFamily="49" charset="0"/>
              </a:rPr>
              <a:t>names.append</a:t>
            </a:r>
            <a:r>
              <a:rPr lang="en-US" sz="600" dirty="0">
                <a:solidFill>
                  <a:schemeClr val="tx1"/>
                </a:solidFill>
                <a:latin typeface="Courier New" panose="02070309020205020404" pitchFamily="49" charset="0"/>
                <a:cs typeface="Courier New" panose="02070309020205020404" pitchFamily="49" charset="0"/>
              </a:rPr>
              <a:t>(name)</a:t>
            </a:r>
          </a:p>
          <a:p>
            <a:pPr>
              <a:lnSpc>
                <a:spcPct val="100000"/>
              </a:lnSpc>
              <a:spcBef>
                <a:spcPts val="600"/>
              </a:spcBef>
            </a:pPr>
            <a:r>
              <a:rPr lang="en-US" sz="600" dirty="0">
                <a:solidFill>
                  <a:schemeClr val="tx1"/>
                </a:solidFill>
                <a:latin typeface="Courier New" panose="02070309020205020404" pitchFamily="49" charset="0"/>
                <a:cs typeface="Courier New" panose="02070309020205020404" pitchFamily="49" charset="0"/>
              </a:rPr>
              <a:t>  print('# of Iterations: %s %.2f%%)' % (name, mean(scores)*100))</a:t>
            </a:r>
          </a:p>
          <a:p>
            <a:pPr>
              <a:lnSpc>
                <a:spcPct val="100000"/>
              </a:lnSpc>
              <a:spcBef>
                <a:spcPts val="600"/>
              </a:spcBef>
            </a:pPr>
            <a:endParaRPr lang="en-US" sz="600" dirty="0">
              <a:solidFill>
                <a:schemeClr val="tx1"/>
              </a:solidFill>
              <a:latin typeface="Courier New" panose="02070309020205020404" pitchFamily="49" charset="0"/>
              <a:cs typeface="Courier New" panose="02070309020205020404" pitchFamily="49" charset="0"/>
            </a:endParaRPr>
          </a:p>
          <a:p>
            <a:pPr>
              <a:lnSpc>
                <a:spcPct val="100000"/>
              </a:lnSpc>
              <a:spcBef>
                <a:spcPts val="600"/>
              </a:spcBef>
            </a:pPr>
            <a:r>
              <a:rPr lang="en-US" sz="600" dirty="0">
                <a:solidFill>
                  <a:schemeClr val="tx1"/>
                </a:solidFill>
                <a:latin typeface="Courier New" panose="02070309020205020404" pitchFamily="49" charset="0"/>
                <a:cs typeface="Courier New" panose="02070309020205020404" pitchFamily="49" charset="0"/>
              </a:rPr>
              <a:t>#plot model performance for comparison</a:t>
            </a:r>
          </a:p>
          <a:p>
            <a:pPr>
              <a:lnSpc>
                <a:spcPct val="100000"/>
              </a:lnSpc>
              <a:spcBef>
                <a:spcPts val="600"/>
              </a:spcBef>
            </a:pPr>
            <a:r>
              <a:rPr lang="en-US" sz="600" dirty="0" err="1">
                <a:solidFill>
                  <a:schemeClr val="tx1"/>
                </a:solidFill>
                <a:latin typeface="Courier New" panose="02070309020205020404" pitchFamily="49" charset="0"/>
                <a:cs typeface="Courier New" panose="02070309020205020404" pitchFamily="49" charset="0"/>
              </a:rPr>
              <a:t>pyplot.boxplot</a:t>
            </a:r>
            <a:r>
              <a:rPr lang="en-US" sz="600" dirty="0">
                <a:solidFill>
                  <a:schemeClr val="tx1"/>
                </a:solidFill>
                <a:latin typeface="Courier New" panose="02070309020205020404" pitchFamily="49" charset="0"/>
                <a:cs typeface="Courier New" panose="02070309020205020404" pitchFamily="49" charset="0"/>
              </a:rPr>
              <a:t>(results, labels=names, </a:t>
            </a:r>
            <a:r>
              <a:rPr lang="en-US" sz="600" dirty="0" err="1">
                <a:solidFill>
                  <a:schemeClr val="tx1"/>
                </a:solidFill>
                <a:latin typeface="Courier New" panose="02070309020205020404" pitchFamily="49" charset="0"/>
                <a:cs typeface="Courier New" panose="02070309020205020404" pitchFamily="49" charset="0"/>
              </a:rPr>
              <a:t>showmeans</a:t>
            </a:r>
            <a:r>
              <a:rPr lang="en-US" sz="600" dirty="0">
                <a:solidFill>
                  <a:schemeClr val="tx1"/>
                </a:solidFill>
                <a:latin typeface="Courier New" panose="02070309020205020404" pitchFamily="49" charset="0"/>
                <a:cs typeface="Courier New" panose="02070309020205020404" pitchFamily="49" charset="0"/>
              </a:rPr>
              <a:t>=True)</a:t>
            </a:r>
          </a:p>
          <a:p>
            <a:pPr>
              <a:lnSpc>
                <a:spcPct val="100000"/>
              </a:lnSpc>
              <a:spcBef>
                <a:spcPts val="600"/>
              </a:spcBef>
            </a:pPr>
            <a:r>
              <a:rPr lang="en-US" sz="600" dirty="0" err="1">
                <a:solidFill>
                  <a:schemeClr val="tx1"/>
                </a:solidFill>
                <a:latin typeface="Courier New" panose="02070309020205020404" pitchFamily="49" charset="0"/>
                <a:cs typeface="Courier New" panose="02070309020205020404" pitchFamily="49" charset="0"/>
              </a:rPr>
              <a:t>pyplot.show</a:t>
            </a:r>
            <a:r>
              <a:rPr lang="en-US" sz="600" dirty="0">
                <a:solidFill>
                  <a:schemeClr val="tx1"/>
                </a:solidFill>
                <a:latin typeface="Courier New" panose="02070309020205020404" pitchFamily="49" charset="0"/>
                <a:cs typeface="Courier New" panose="02070309020205020404" pitchFamily="49" charset="0"/>
              </a:rPr>
              <a:t>()</a:t>
            </a:r>
          </a:p>
        </p:txBody>
      </p:sp>
      <p:graphicFrame>
        <p:nvGraphicFramePr>
          <p:cNvPr id="6" name="Table 5">
            <a:extLst>
              <a:ext uri="{FF2B5EF4-FFF2-40B4-BE49-F238E27FC236}">
                <a16:creationId xmlns:a16="http://schemas.microsoft.com/office/drawing/2014/main" id="{6B227C93-BEF6-E9F8-6DF6-46600B73113B}"/>
              </a:ext>
            </a:extLst>
          </p:cNvPr>
          <p:cNvGraphicFramePr>
            <a:graphicFrameLocks noGrp="1"/>
          </p:cNvGraphicFramePr>
          <p:nvPr>
            <p:extLst>
              <p:ext uri="{D42A27DB-BD31-4B8C-83A1-F6EECF244321}">
                <p14:modId xmlns:p14="http://schemas.microsoft.com/office/powerpoint/2010/main" val="3898664116"/>
              </p:ext>
            </p:extLst>
          </p:nvPr>
        </p:nvGraphicFramePr>
        <p:xfrm>
          <a:off x="5000445" y="1446804"/>
          <a:ext cx="2377440" cy="1371600"/>
        </p:xfrm>
        <a:graphic>
          <a:graphicData uri="http://schemas.openxmlformats.org/drawingml/2006/table">
            <a:tbl>
              <a:tblPr firstRow="1" bandRow="1">
                <a:tableStyleId>{5C22544A-7EE6-4342-B048-85BDC9FD1C3A}</a:tableStyleId>
              </a:tblPr>
              <a:tblGrid>
                <a:gridCol w="1188720">
                  <a:extLst>
                    <a:ext uri="{9D8B030D-6E8A-4147-A177-3AD203B41FA5}">
                      <a16:colId xmlns:a16="http://schemas.microsoft.com/office/drawing/2014/main" val="3745000717"/>
                    </a:ext>
                  </a:extLst>
                </a:gridCol>
                <a:gridCol w="1188720">
                  <a:extLst>
                    <a:ext uri="{9D8B030D-6E8A-4147-A177-3AD203B41FA5}">
                      <a16:colId xmlns:a16="http://schemas.microsoft.com/office/drawing/2014/main" val="4105155818"/>
                    </a:ext>
                  </a:extLst>
                </a:gridCol>
              </a:tblGrid>
              <a:tr h="274320">
                <a:tc>
                  <a:txBody>
                    <a:bodyPr/>
                    <a:lstStyle/>
                    <a:p>
                      <a:pPr algn="ctr" fontAlgn="b"/>
                      <a:r>
                        <a:rPr lang="en-US" sz="1000" b="0" i="0" u="none" strike="noStrike" dirty="0">
                          <a:solidFill>
                            <a:schemeClr val="bg1"/>
                          </a:solidFill>
                          <a:effectLst/>
                          <a:latin typeface="Courier New" panose="02070309020205020404" pitchFamily="49" charset="0"/>
                          <a:cs typeface="Courier New" panose="02070309020205020404" pitchFamily="49" charset="0"/>
                        </a:rPr>
                        <a:t># of Iterations</a:t>
                      </a:r>
                    </a:p>
                  </a:txBody>
                  <a:tcPr marL="9525" marR="9525" marT="9525" marB="0" anchor="ctr"/>
                </a:tc>
                <a:tc>
                  <a:txBody>
                    <a:bodyPr/>
                    <a:lstStyle/>
                    <a:p>
                      <a:pPr algn="ctr" fontAlgn="b"/>
                      <a:r>
                        <a:rPr lang="en-US" sz="1000" b="0" i="0" u="none" strike="noStrike" dirty="0">
                          <a:solidFill>
                            <a:schemeClr val="bg1"/>
                          </a:solidFill>
                          <a:effectLst/>
                          <a:latin typeface="Courier New" panose="02070309020205020404" pitchFamily="49" charset="0"/>
                          <a:cs typeface="Courier New" panose="02070309020205020404" pitchFamily="49" charset="0"/>
                        </a:rPr>
                        <a:t>Accuracy</a:t>
                      </a:r>
                    </a:p>
                  </a:txBody>
                  <a:tcPr marL="9525" marR="9525" marT="9525" marB="0" anchor="ctr"/>
                </a:tc>
                <a:extLst>
                  <a:ext uri="{0D108BD9-81ED-4DB2-BD59-A6C34878D82A}">
                    <a16:rowId xmlns:a16="http://schemas.microsoft.com/office/drawing/2014/main" val="3802292653"/>
                  </a:ext>
                </a:extLst>
              </a:tr>
              <a:tr h="274320">
                <a:tc>
                  <a:txBody>
                    <a:bodyPr/>
                    <a:lstStyle/>
                    <a:p>
                      <a:pPr algn="ctr"/>
                      <a:r>
                        <a:rPr lang="en-US" sz="1000" dirty="0">
                          <a:latin typeface="Courier New" panose="02070309020205020404" pitchFamily="49" charset="0"/>
                          <a:cs typeface="Courier New" panose="02070309020205020404" pitchFamily="49" charset="0"/>
                        </a:rPr>
                        <a:t>100</a:t>
                      </a:r>
                    </a:p>
                  </a:txBody>
                  <a:tcPr anchor="ctr"/>
                </a:tc>
                <a:tc>
                  <a:txBody>
                    <a:bodyPr/>
                    <a:lstStyle/>
                    <a:p>
                      <a:pPr algn="ctr" fontAlgn="b"/>
                      <a:r>
                        <a:rPr lang="en-US" sz="1000" b="0" i="0" u="none" strike="noStrike" dirty="0">
                          <a:solidFill>
                            <a:srgbClr val="000000"/>
                          </a:solidFill>
                          <a:effectLst/>
                          <a:latin typeface="Courier New" panose="02070309020205020404" pitchFamily="49" charset="0"/>
                          <a:cs typeface="Courier New" panose="02070309020205020404" pitchFamily="49" charset="0"/>
                        </a:rPr>
                        <a:t>84.62%</a:t>
                      </a:r>
                    </a:p>
                  </a:txBody>
                  <a:tcPr marL="9525" marR="9525" marT="9525" marB="0" anchor="ctr"/>
                </a:tc>
                <a:extLst>
                  <a:ext uri="{0D108BD9-81ED-4DB2-BD59-A6C34878D82A}">
                    <a16:rowId xmlns:a16="http://schemas.microsoft.com/office/drawing/2014/main" val="3805267827"/>
                  </a:ext>
                </a:extLst>
              </a:tr>
              <a:tr h="274320">
                <a:tc>
                  <a:txBody>
                    <a:bodyPr/>
                    <a:lstStyle/>
                    <a:p>
                      <a:pPr algn="ctr"/>
                      <a:r>
                        <a:rPr lang="en-US" sz="1000" dirty="0">
                          <a:latin typeface="Courier New" panose="02070309020205020404" pitchFamily="49" charset="0"/>
                          <a:cs typeface="Courier New" panose="02070309020205020404" pitchFamily="49" charset="0"/>
                        </a:rPr>
                        <a:t>500</a:t>
                      </a:r>
                    </a:p>
                  </a:txBody>
                  <a:tcPr anchor="ctr"/>
                </a:tc>
                <a:tc>
                  <a:txBody>
                    <a:bodyPr/>
                    <a:lstStyle/>
                    <a:p>
                      <a:pPr algn="ctr" fontAlgn="b"/>
                      <a:r>
                        <a:rPr lang="en-US" sz="1000" b="0" i="0" u="none" strike="noStrike" dirty="0">
                          <a:solidFill>
                            <a:srgbClr val="000000"/>
                          </a:solidFill>
                          <a:effectLst/>
                          <a:latin typeface="Courier New" panose="02070309020205020404" pitchFamily="49" charset="0"/>
                          <a:cs typeface="Courier New" panose="02070309020205020404" pitchFamily="49" charset="0"/>
                        </a:rPr>
                        <a:t>84.39%</a:t>
                      </a:r>
                    </a:p>
                  </a:txBody>
                  <a:tcPr marL="9525" marR="9525" marT="9525" marB="0" anchor="ctr"/>
                </a:tc>
                <a:extLst>
                  <a:ext uri="{0D108BD9-81ED-4DB2-BD59-A6C34878D82A}">
                    <a16:rowId xmlns:a16="http://schemas.microsoft.com/office/drawing/2014/main" val="2236396628"/>
                  </a:ext>
                </a:extLst>
              </a:tr>
              <a:tr h="274320">
                <a:tc>
                  <a:txBody>
                    <a:bodyPr/>
                    <a:lstStyle/>
                    <a:p>
                      <a:pPr algn="ctr"/>
                      <a:r>
                        <a:rPr lang="en-US" sz="1000" dirty="0">
                          <a:latin typeface="Courier New" panose="02070309020205020404" pitchFamily="49" charset="0"/>
                          <a:cs typeface="Courier New" panose="02070309020205020404" pitchFamily="49" charset="0"/>
                        </a:rPr>
                        <a:t>1000</a:t>
                      </a:r>
                    </a:p>
                  </a:txBody>
                  <a:tcPr anchor="ctr"/>
                </a:tc>
                <a:tc>
                  <a:txBody>
                    <a:bodyPr/>
                    <a:lstStyle/>
                    <a:p>
                      <a:pPr algn="ctr" fontAlgn="b"/>
                      <a:r>
                        <a:rPr lang="en-US" sz="1000" b="0" i="0" u="none" strike="noStrike" dirty="0">
                          <a:solidFill>
                            <a:srgbClr val="000000"/>
                          </a:solidFill>
                          <a:effectLst/>
                          <a:latin typeface="Courier New" panose="02070309020205020404" pitchFamily="49" charset="0"/>
                          <a:cs typeface="Courier New" panose="02070309020205020404" pitchFamily="49" charset="0"/>
                        </a:rPr>
                        <a:t>84.40%</a:t>
                      </a:r>
                    </a:p>
                  </a:txBody>
                  <a:tcPr marL="9525" marR="9525" marT="9525" marB="0" anchor="ctr"/>
                </a:tc>
                <a:extLst>
                  <a:ext uri="{0D108BD9-81ED-4DB2-BD59-A6C34878D82A}">
                    <a16:rowId xmlns:a16="http://schemas.microsoft.com/office/drawing/2014/main" val="1073083463"/>
                  </a:ext>
                </a:extLst>
              </a:tr>
              <a:tr h="274320">
                <a:tc>
                  <a:txBody>
                    <a:bodyPr/>
                    <a:lstStyle/>
                    <a:p>
                      <a:pPr algn="ctr"/>
                      <a:r>
                        <a:rPr lang="en-US" sz="1000" dirty="0">
                          <a:latin typeface="Courier New" panose="02070309020205020404" pitchFamily="49" charset="0"/>
                          <a:cs typeface="Courier New" panose="02070309020205020404" pitchFamily="49" charset="0"/>
                        </a:rPr>
                        <a:t>5000</a:t>
                      </a:r>
                    </a:p>
                  </a:txBody>
                  <a:tcPr anchor="ctr"/>
                </a:tc>
                <a:tc>
                  <a:txBody>
                    <a:bodyPr/>
                    <a:lstStyle/>
                    <a:p>
                      <a:pPr algn="ctr" fontAlgn="b"/>
                      <a:r>
                        <a:rPr lang="en-US" sz="1000" b="0" i="0" u="none" strike="noStrike" dirty="0">
                          <a:solidFill>
                            <a:srgbClr val="000000"/>
                          </a:solidFill>
                          <a:effectLst/>
                          <a:latin typeface="Courier New" panose="02070309020205020404" pitchFamily="49" charset="0"/>
                          <a:cs typeface="Courier New" panose="02070309020205020404" pitchFamily="49" charset="0"/>
                        </a:rPr>
                        <a:t>84.32%</a:t>
                      </a:r>
                    </a:p>
                  </a:txBody>
                  <a:tcPr marL="9525" marR="9525" marT="9525" marB="0" anchor="ctr"/>
                </a:tc>
                <a:extLst>
                  <a:ext uri="{0D108BD9-81ED-4DB2-BD59-A6C34878D82A}">
                    <a16:rowId xmlns:a16="http://schemas.microsoft.com/office/drawing/2014/main" val="2850038773"/>
                  </a:ext>
                </a:extLst>
              </a:tr>
            </a:tbl>
          </a:graphicData>
        </a:graphic>
      </p:graphicFrame>
      <p:sp>
        <p:nvSpPr>
          <p:cNvPr id="7" name="Content Placeholder 2">
            <a:extLst>
              <a:ext uri="{FF2B5EF4-FFF2-40B4-BE49-F238E27FC236}">
                <a16:creationId xmlns:a16="http://schemas.microsoft.com/office/drawing/2014/main" id="{8C7C6EFF-BC81-6FA5-5103-857044A46C01}"/>
              </a:ext>
            </a:extLst>
          </p:cNvPr>
          <p:cNvSpPr txBox="1">
            <a:spLocks/>
          </p:cNvSpPr>
          <p:nvPr/>
        </p:nvSpPr>
        <p:spPr>
          <a:xfrm>
            <a:off x="7464727" y="1446804"/>
            <a:ext cx="3698573" cy="1371600"/>
          </a:xfrm>
          <a:prstGeom prst="rect">
            <a:avLst/>
          </a:prstGeom>
          <a:ln>
            <a:solidFill>
              <a:schemeClr val="tx1"/>
            </a:solidFill>
          </a:ln>
        </p:spPr>
        <p:txBody>
          <a:bodyPr vert="horz" lIns="91440" tIns="45720" rIns="91440" bIns="45720" rtlCol="0">
            <a:noAutofit/>
          </a:bodyPr>
          <a:lstStyle>
            <a:lvl1pPr marL="0" indent="0" algn="l" defTabSz="914400" rtl="0" eaLnBrk="1" latinLnBrk="0" hangingPunct="1">
              <a:lnSpc>
                <a:spcPct val="110000"/>
              </a:lnSpc>
              <a:spcBef>
                <a:spcPts val="1000"/>
              </a:spcBef>
              <a:buFontTx/>
              <a:buNone/>
              <a:defRPr sz="2000" kern="1200">
                <a:solidFill>
                  <a:schemeClr val="tx2"/>
                </a:solidFill>
                <a:latin typeface="+mn-lt"/>
                <a:ea typeface="+mn-ea"/>
                <a:cs typeface="+mn-cs"/>
              </a:defRPr>
            </a:lvl1pPr>
            <a:lvl2pPr marL="274320" indent="-228600" algn="l" defTabSz="914400" rtl="0" eaLnBrk="1" latinLnBrk="0" hangingPunct="1">
              <a:lnSpc>
                <a:spcPct val="110000"/>
              </a:lnSpc>
              <a:spcBef>
                <a:spcPts val="500"/>
              </a:spcBef>
              <a:buSzPct val="85000"/>
              <a:buFont typeface="Arial" panose="020B0604020202020204" pitchFamily="34" charset="0"/>
              <a:buChar char="•"/>
              <a:defRPr sz="1800" kern="1200">
                <a:solidFill>
                  <a:schemeClr val="tx2"/>
                </a:solidFill>
                <a:latin typeface="+mn-lt"/>
                <a:ea typeface="+mn-ea"/>
                <a:cs typeface="+mn-cs"/>
              </a:defRPr>
            </a:lvl2pPr>
            <a:lvl3pPr marL="274320" indent="0" algn="l" defTabSz="914400" rtl="0" eaLnBrk="1" latinLnBrk="0" hangingPunct="1">
              <a:lnSpc>
                <a:spcPct val="110000"/>
              </a:lnSpc>
              <a:spcBef>
                <a:spcPts val="500"/>
              </a:spcBef>
              <a:buFontTx/>
              <a:buNone/>
              <a:defRPr sz="1600" kern="1200">
                <a:solidFill>
                  <a:schemeClr val="tx2"/>
                </a:solidFill>
                <a:latin typeface="+mn-lt"/>
                <a:ea typeface="+mn-ea"/>
                <a:cs typeface="+mn-cs"/>
              </a:defRPr>
            </a:lvl3pPr>
            <a:lvl4pPr marL="548640" indent="-228600" algn="l" defTabSz="914400" rtl="0" eaLnBrk="1" latinLnBrk="0" hangingPunct="1">
              <a:lnSpc>
                <a:spcPct val="110000"/>
              </a:lnSpc>
              <a:spcBef>
                <a:spcPts val="500"/>
              </a:spcBef>
              <a:buFont typeface="Arial" panose="020B0604020202020204" pitchFamily="34" charset="0"/>
              <a:buChar char="•"/>
              <a:defRPr sz="1400" kern="1200">
                <a:solidFill>
                  <a:schemeClr val="tx2"/>
                </a:solidFill>
                <a:latin typeface="+mn-lt"/>
                <a:ea typeface="+mn-ea"/>
                <a:cs typeface="+mn-cs"/>
              </a:defRPr>
            </a:lvl4pPr>
            <a:lvl5pPr marL="548640" indent="0" algn="l" defTabSz="914400" rtl="0" eaLnBrk="1" latinLnBrk="0" hangingPunct="1">
              <a:lnSpc>
                <a:spcPct val="110000"/>
              </a:lnSpc>
              <a:spcBef>
                <a:spcPts val="500"/>
              </a:spcBef>
              <a:buFontTx/>
              <a:buNone/>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200" dirty="0">
                <a:solidFill>
                  <a:schemeClr val="tx1"/>
                </a:solidFill>
                <a:latin typeface="Courier New" panose="02070309020205020404" pitchFamily="49" charset="0"/>
              </a:rPr>
              <a:t>We do not see any improvement in increasing the number of iterations over 100 and will use this value going forward.</a:t>
            </a:r>
          </a:p>
        </p:txBody>
      </p:sp>
      <p:pic>
        <p:nvPicPr>
          <p:cNvPr id="9218" name="Picture 2">
            <a:extLst>
              <a:ext uri="{FF2B5EF4-FFF2-40B4-BE49-F238E27FC236}">
                <a16:creationId xmlns:a16="http://schemas.microsoft.com/office/drawing/2014/main" id="{B3FA1BC4-41BF-CBD4-F7D9-506DEBDAEC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0445" y="2919487"/>
            <a:ext cx="4600755" cy="34174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11595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F501A-DF9F-C840-45C8-6DE2B6B911CB}"/>
              </a:ext>
            </a:extLst>
          </p:cNvPr>
          <p:cNvSpPr>
            <a:spLocks noGrp="1"/>
          </p:cNvSpPr>
          <p:nvPr>
            <p:ph type="title"/>
          </p:nvPr>
        </p:nvSpPr>
        <p:spPr>
          <a:xfrm>
            <a:off x="373092" y="327803"/>
            <a:ext cx="10134600" cy="537272"/>
          </a:xfrm>
        </p:spPr>
        <p:txBody>
          <a:bodyPr>
            <a:normAutofit fontScale="90000"/>
          </a:bodyPr>
          <a:lstStyle/>
          <a:p>
            <a:r>
              <a:rPr lang="en-US" dirty="0"/>
              <a:t>Sepsis 30-day mortality prediction using </a:t>
            </a:r>
            <a:r>
              <a:rPr lang="en-US" dirty="0" err="1"/>
              <a:t>CatBoost</a:t>
            </a:r>
            <a:endParaRPr lang="en-US" dirty="0"/>
          </a:p>
        </p:txBody>
      </p:sp>
      <p:sp>
        <p:nvSpPr>
          <p:cNvPr id="3" name="Content Placeholder 2">
            <a:extLst>
              <a:ext uri="{FF2B5EF4-FFF2-40B4-BE49-F238E27FC236}">
                <a16:creationId xmlns:a16="http://schemas.microsoft.com/office/drawing/2014/main" id="{39134D03-F431-7223-EBD0-BB6999C87ADB}"/>
              </a:ext>
            </a:extLst>
          </p:cNvPr>
          <p:cNvSpPr>
            <a:spLocks noGrp="1"/>
          </p:cNvSpPr>
          <p:nvPr>
            <p:ph idx="1"/>
          </p:nvPr>
        </p:nvSpPr>
        <p:spPr>
          <a:xfrm>
            <a:off x="373092" y="966158"/>
            <a:ext cx="10790208" cy="379563"/>
          </a:xfrm>
          <a:ln>
            <a:solidFill>
              <a:schemeClr val="tx1"/>
            </a:solidFill>
          </a:ln>
        </p:spPr>
        <p:txBody>
          <a:bodyPr>
            <a:noAutofit/>
          </a:bodyPr>
          <a:lstStyle/>
          <a:p>
            <a:r>
              <a:rPr lang="en-US" sz="1200" dirty="0">
                <a:solidFill>
                  <a:schemeClr val="tx1"/>
                </a:solidFill>
                <a:latin typeface="Courier New" panose="02070309020205020404" pitchFamily="49" charset="0"/>
              </a:rPr>
              <a:t>Tuning the </a:t>
            </a:r>
            <a:r>
              <a:rPr lang="en-US" sz="1200" dirty="0" err="1">
                <a:solidFill>
                  <a:schemeClr val="tx1"/>
                </a:solidFill>
                <a:latin typeface="Courier New" panose="02070309020205020404" pitchFamily="49" charset="0"/>
              </a:rPr>
              <a:t>CatBoost</a:t>
            </a:r>
            <a:r>
              <a:rPr lang="en-US" sz="1200" dirty="0">
                <a:solidFill>
                  <a:schemeClr val="tx1"/>
                </a:solidFill>
                <a:latin typeface="Courier New" panose="02070309020205020404" pitchFamily="49" charset="0"/>
              </a:rPr>
              <a:t> model: Adjusting the tree depth</a:t>
            </a:r>
          </a:p>
        </p:txBody>
      </p:sp>
      <p:sp>
        <p:nvSpPr>
          <p:cNvPr id="4" name="Content Placeholder 2">
            <a:extLst>
              <a:ext uri="{FF2B5EF4-FFF2-40B4-BE49-F238E27FC236}">
                <a16:creationId xmlns:a16="http://schemas.microsoft.com/office/drawing/2014/main" id="{BDADE347-C41D-B43D-C967-FDFF8FB933ED}"/>
              </a:ext>
            </a:extLst>
          </p:cNvPr>
          <p:cNvSpPr txBox="1">
            <a:spLocks/>
          </p:cNvSpPr>
          <p:nvPr/>
        </p:nvSpPr>
        <p:spPr>
          <a:xfrm>
            <a:off x="373092" y="1446805"/>
            <a:ext cx="4354183" cy="5083392"/>
          </a:xfrm>
          <a:prstGeom prst="rect">
            <a:avLst/>
          </a:prstGeom>
          <a:ln>
            <a:solidFill>
              <a:schemeClr val="tx1"/>
            </a:solidFill>
          </a:ln>
        </p:spPr>
        <p:txBody>
          <a:bodyPr vert="horz" lIns="91440" tIns="45720" rIns="91440" bIns="45720" rtlCol="0">
            <a:noAutofit/>
          </a:bodyPr>
          <a:lstStyle>
            <a:lvl1pPr marL="0" indent="0" algn="l" defTabSz="914400" rtl="0" eaLnBrk="1" latinLnBrk="0" hangingPunct="1">
              <a:lnSpc>
                <a:spcPct val="110000"/>
              </a:lnSpc>
              <a:spcBef>
                <a:spcPts val="1000"/>
              </a:spcBef>
              <a:buFontTx/>
              <a:buNone/>
              <a:defRPr sz="2000" kern="1200">
                <a:solidFill>
                  <a:schemeClr val="tx2"/>
                </a:solidFill>
                <a:latin typeface="+mn-lt"/>
                <a:ea typeface="+mn-ea"/>
                <a:cs typeface="+mn-cs"/>
              </a:defRPr>
            </a:lvl1pPr>
            <a:lvl2pPr marL="274320" indent="-228600" algn="l" defTabSz="914400" rtl="0" eaLnBrk="1" latinLnBrk="0" hangingPunct="1">
              <a:lnSpc>
                <a:spcPct val="110000"/>
              </a:lnSpc>
              <a:spcBef>
                <a:spcPts val="500"/>
              </a:spcBef>
              <a:buSzPct val="85000"/>
              <a:buFont typeface="Arial" panose="020B0604020202020204" pitchFamily="34" charset="0"/>
              <a:buChar char="•"/>
              <a:defRPr sz="1800" kern="1200">
                <a:solidFill>
                  <a:schemeClr val="tx2"/>
                </a:solidFill>
                <a:latin typeface="+mn-lt"/>
                <a:ea typeface="+mn-ea"/>
                <a:cs typeface="+mn-cs"/>
              </a:defRPr>
            </a:lvl2pPr>
            <a:lvl3pPr marL="274320" indent="0" algn="l" defTabSz="914400" rtl="0" eaLnBrk="1" latinLnBrk="0" hangingPunct="1">
              <a:lnSpc>
                <a:spcPct val="110000"/>
              </a:lnSpc>
              <a:spcBef>
                <a:spcPts val="500"/>
              </a:spcBef>
              <a:buFontTx/>
              <a:buNone/>
              <a:defRPr sz="1600" kern="1200">
                <a:solidFill>
                  <a:schemeClr val="tx2"/>
                </a:solidFill>
                <a:latin typeface="+mn-lt"/>
                <a:ea typeface="+mn-ea"/>
                <a:cs typeface="+mn-cs"/>
              </a:defRPr>
            </a:lvl3pPr>
            <a:lvl4pPr marL="548640" indent="-228600" algn="l" defTabSz="914400" rtl="0" eaLnBrk="1" latinLnBrk="0" hangingPunct="1">
              <a:lnSpc>
                <a:spcPct val="110000"/>
              </a:lnSpc>
              <a:spcBef>
                <a:spcPts val="500"/>
              </a:spcBef>
              <a:buFont typeface="Arial" panose="020B0604020202020204" pitchFamily="34" charset="0"/>
              <a:buChar char="•"/>
              <a:defRPr sz="1400" kern="1200">
                <a:solidFill>
                  <a:schemeClr val="tx2"/>
                </a:solidFill>
                <a:latin typeface="+mn-lt"/>
                <a:ea typeface="+mn-ea"/>
                <a:cs typeface="+mn-cs"/>
              </a:defRPr>
            </a:lvl4pPr>
            <a:lvl5pPr marL="548640" indent="0" algn="l" defTabSz="914400" rtl="0" eaLnBrk="1" latinLnBrk="0" hangingPunct="1">
              <a:lnSpc>
                <a:spcPct val="110000"/>
              </a:lnSpc>
              <a:spcBef>
                <a:spcPts val="500"/>
              </a:spcBef>
              <a:buFontTx/>
              <a:buNone/>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600"/>
              </a:spcBef>
            </a:pPr>
            <a:r>
              <a:rPr lang="en-US" sz="600" dirty="0">
                <a:solidFill>
                  <a:schemeClr val="tx1"/>
                </a:solidFill>
                <a:latin typeface="Courier New" panose="02070309020205020404" pitchFamily="49" charset="0"/>
                <a:cs typeface="Courier New" panose="02070309020205020404" pitchFamily="49" charset="0"/>
              </a:rPr>
              <a:t>#Adjusting the tree depth - this too will take some time to run</a:t>
            </a:r>
          </a:p>
          <a:p>
            <a:pPr>
              <a:lnSpc>
                <a:spcPct val="100000"/>
              </a:lnSpc>
              <a:spcBef>
                <a:spcPts val="600"/>
              </a:spcBef>
            </a:pPr>
            <a:endParaRPr lang="en-US" sz="600" dirty="0">
              <a:solidFill>
                <a:schemeClr val="tx1"/>
              </a:solidFill>
              <a:latin typeface="Courier New" panose="02070309020205020404" pitchFamily="49" charset="0"/>
              <a:cs typeface="Courier New" panose="02070309020205020404" pitchFamily="49" charset="0"/>
            </a:endParaRPr>
          </a:p>
          <a:p>
            <a:pPr>
              <a:lnSpc>
                <a:spcPct val="100000"/>
              </a:lnSpc>
              <a:spcBef>
                <a:spcPts val="600"/>
              </a:spcBef>
            </a:pPr>
            <a:r>
              <a:rPr lang="en-US" sz="600" dirty="0">
                <a:solidFill>
                  <a:schemeClr val="tx1"/>
                </a:solidFill>
                <a:latin typeface="Courier New" panose="02070309020205020404" pitchFamily="49" charset="0"/>
                <a:cs typeface="Courier New" panose="02070309020205020404" pitchFamily="49" charset="0"/>
              </a:rPr>
              <a:t>#create a list of models using various depths of trees</a:t>
            </a:r>
          </a:p>
          <a:p>
            <a:pPr>
              <a:lnSpc>
                <a:spcPct val="100000"/>
              </a:lnSpc>
              <a:spcBef>
                <a:spcPts val="600"/>
              </a:spcBef>
            </a:pPr>
            <a:r>
              <a:rPr lang="en-US" sz="600" dirty="0">
                <a:solidFill>
                  <a:schemeClr val="tx1"/>
                </a:solidFill>
                <a:latin typeface="Courier New" panose="02070309020205020404" pitchFamily="49" charset="0"/>
                <a:cs typeface="Courier New" panose="02070309020205020404" pitchFamily="49" charset="0"/>
              </a:rPr>
              <a:t>def </a:t>
            </a:r>
            <a:r>
              <a:rPr lang="en-US" sz="600" dirty="0" err="1">
                <a:solidFill>
                  <a:schemeClr val="tx1"/>
                </a:solidFill>
                <a:latin typeface="Courier New" panose="02070309020205020404" pitchFamily="49" charset="0"/>
                <a:cs typeface="Courier New" panose="02070309020205020404" pitchFamily="49" charset="0"/>
              </a:rPr>
              <a:t>get_models</a:t>
            </a:r>
            <a:r>
              <a:rPr lang="en-US" sz="600" dirty="0">
                <a:solidFill>
                  <a:schemeClr val="tx1"/>
                </a:solidFill>
                <a:latin typeface="Courier New" panose="02070309020205020404" pitchFamily="49" charset="0"/>
                <a:cs typeface="Courier New" panose="02070309020205020404" pitchFamily="49" charset="0"/>
              </a:rPr>
              <a:t>():</a:t>
            </a:r>
          </a:p>
          <a:p>
            <a:pPr>
              <a:lnSpc>
                <a:spcPct val="100000"/>
              </a:lnSpc>
              <a:spcBef>
                <a:spcPts val="600"/>
              </a:spcBef>
            </a:pPr>
            <a:r>
              <a:rPr lang="en-US" sz="600" dirty="0">
                <a:solidFill>
                  <a:schemeClr val="tx1"/>
                </a:solidFill>
                <a:latin typeface="Courier New" panose="02070309020205020404" pitchFamily="49" charset="0"/>
                <a:cs typeface="Courier New" panose="02070309020205020404" pitchFamily="49" charset="0"/>
              </a:rPr>
              <a:t>  models = </a:t>
            </a:r>
            <a:r>
              <a:rPr lang="en-US" sz="600" dirty="0" err="1">
                <a:solidFill>
                  <a:schemeClr val="tx1"/>
                </a:solidFill>
                <a:latin typeface="Courier New" panose="02070309020205020404" pitchFamily="49" charset="0"/>
                <a:cs typeface="Courier New" panose="02070309020205020404" pitchFamily="49" charset="0"/>
              </a:rPr>
              <a:t>dict</a:t>
            </a:r>
            <a:r>
              <a:rPr lang="en-US" sz="600" dirty="0">
                <a:solidFill>
                  <a:schemeClr val="tx1"/>
                </a:solidFill>
                <a:latin typeface="Courier New" panose="02070309020205020404" pitchFamily="49" charset="0"/>
                <a:cs typeface="Courier New" panose="02070309020205020404" pitchFamily="49" charset="0"/>
              </a:rPr>
              <a:t>()</a:t>
            </a:r>
          </a:p>
          <a:p>
            <a:pPr>
              <a:lnSpc>
                <a:spcPct val="100000"/>
              </a:lnSpc>
              <a:spcBef>
                <a:spcPts val="600"/>
              </a:spcBef>
            </a:pPr>
            <a:r>
              <a:rPr lang="en-US" sz="600" dirty="0">
                <a:solidFill>
                  <a:schemeClr val="tx1"/>
                </a:solidFill>
                <a:latin typeface="Courier New" panose="02070309020205020404" pitchFamily="49" charset="0"/>
                <a:cs typeface="Courier New" panose="02070309020205020404" pitchFamily="49" charset="0"/>
              </a:rPr>
              <a:t>  for </a:t>
            </a:r>
            <a:r>
              <a:rPr lang="en-US" sz="600" dirty="0" err="1">
                <a:solidFill>
                  <a:schemeClr val="tx1"/>
                </a:solidFill>
                <a:latin typeface="Courier New" panose="02070309020205020404" pitchFamily="49" charset="0"/>
                <a:cs typeface="Courier New" panose="02070309020205020404" pitchFamily="49" charset="0"/>
              </a:rPr>
              <a:t>i</a:t>
            </a:r>
            <a:r>
              <a:rPr lang="en-US" sz="600" dirty="0">
                <a:solidFill>
                  <a:schemeClr val="tx1"/>
                </a:solidFill>
                <a:latin typeface="Courier New" panose="02070309020205020404" pitchFamily="49" charset="0"/>
                <a:cs typeface="Courier New" panose="02070309020205020404" pitchFamily="49" charset="0"/>
              </a:rPr>
              <a:t> in range(1,11):</a:t>
            </a:r>
          </a:p>
          <a:p>
            <a:pPr>
              <a:lnSpc>
                <a:spcPct val="100000"/>
              </a:lnSpc>
              <a:spcBef>
                <a:spcPts val="600"/>
              </a:spcBef>
            </a:pPr>
            <a:r>
              <a:rPr lang="en-US" sz="600" dirty="0">
                <a:solidFill>
                  <a:schemeClr val="tx1"/>
                </a:solidFill>
                <a:latin typeface="Courier New" panose="02070309020205020404" pitchFamily="49" charset="0"/>
                <a:cs typeface="Courier New" panose="02070309020205020404" pitchFamily="49" charset="0"/>
              </a:rPr>
              <a:t>    models[str(</a:t>
            </a:r>
            <a:r>
              <a:rPr lang="en-US" sz="600" dirty="0" err="1">
                <a:solidFill>
                  <a:schemeClr val="tx1"/>
                </a:solidFill>
                <a:latin typeface="Courier New" panose="02070309020205020404" pitchFamily="49" charset="0"/>
                <a:cs typeface="Courier New" panose="02070309020205020404" pitchFamily="49" charset="0"/>
              </a:rPr>
              <a:t>i</a:t>
            </a:r>
            <a:r>
              <a:rPr lang="en-US" sz="600" dirty="0">
                <a:solidFill>
                  <a:schemeClr val="tx1"/>
                </a:solidFill>
                <a:latin typeface="Courier New" panose="02070309020205020404" pitchFamily="49" charset="0"/>
                <a:cs typeface="Courier New" panose="02070309020205020404" pitchFamily="49" charset="0"/>
              </a:rPr>
              <a:t>)] = </a:t>
            </a:r>
            <a:r>
              <a:rPr lang="en-US" sz="600" dirty="0" err="1">
                <a:solidFill>
                  <a:schemeClr val="tx1"/>
                </a:solidFill>
                <a:latin typeface="Courier New" panose="02070309020205020404" pitchFamily="49" charset="0"/>
                <a:cs typeface="Courier New" panose="02070309020205020404" pitchFamily="49" charset="0"/>
              </a:rPr>
              <a:t>CatBoostClassifier</a:t>
            </a:r>
            <a:r>
              <a:rPr lang="en-US" sz="600" dirty="0">
                <a:solidFill>
                  <a:schemeClr val="tx1"/>
                </a:solidFill>
                <a:latin typeface="Courier New" panose="02070309020205020404" pitchFamily="49" charset="0"/>
                <a:cs typeface="Courier New" panose="02070309020205020404" pitchFamily="49" charset="0"/>
              </a:rPr>
              <a:t>(depth=</a:t>
            </a:r>
            <a:r>
              <a:rPr lang="en-US" sz="600" dirty="0" err="1">
                <a:solidFill>
                  <a:schemeClr val="tx1"/>
                </a:solidFill>
                <a:latin typeface="Courier New" panose="02070309020205020404" pitchFamily="49" charset="0"/>
                <a:cs typeface="Courier New" panose="02070309020205020404" pitchFamily="49" charset="0"/>
              </a:rPr>
              <a:t>i</a:t>
            </a:r>
            <a:r>
              <a:rPr lang="en-US" sz="600" dirty="0">
                <a:solidFill>
                  <a:schemeClr val="tx1"/>
                </a:solidFill>
                <a:latin typeface="Courier New" panose="02070309020205020404" pitchFamily="49" charset="0"/>
                <a:cs typeface="Courier New" panose="02070309020205020404" pitchFamily="49" charset="0"/>
              </a:rPr>
              <a:t>, iterations=100, verbose=0)</a:t>
            </a:r>
          </a:p>
          <a:p>
            <a:pPr>
              <a:lnSpc>
                <a:spcPct val="100000"/>
              </a:lnSpc>
              <a:spcBef>
                <a:spcPts val="600"/>
              </a:spcBef>
            </a:pPr>
            <a:r>
              <a:rPr lang="en-US" sz="600" dirty="0">
                <a:solidFill>
                  <a:schemeClr val="tx1"/>
                </a:solidFill>
                <a:latin typeface="Courier New" panose="02070309020205020404" pitchFamily="49" charset="0"/>
                <a:cs typeface="Courier New" panose="02070309020205020404" pitchFamily="49" charset="0"/>
              </a:rPr>
              <a:t>  return models</a:t>
            </a:r>
          </a:p>
          <a:p>
            <a:pPr>
              <a:lnSpc>
                <a:spcPct val="100000"/>
              </a:lnSpc>
              <a:spcBef>
                <a:spcPts val="600"/>
              </a:spcBef>
            </a:pPr>
            <a:endParaRPr lang="en-US" sz="600" dirty="0">
              <a:solidFill>
                <a:schemeClr val="tx1"/>
              </a:solidFill>
              <a:latin typeface="Courier New" panose="02070309020205020404" pitchFamily="49" charset="0"/>
              <a:cs typeface="Courier New" panose="02070309020205020404" pitchFamily="49" charset="0"/>
            </a:endParaRPr>
          </a:p>
          <a:p>
            <a:pPr>
              <a:lnSpc>
                <a:spcPct val="100000"/>
              </a:lnSpc>
              <a:spcBef>
                <a:spcPts val="600"/>
              </a:spcBef>
            </a:pPr>
            <a:r>
              <a:rPr lang="en-US" sz="600" dirty="0">
                <a:solidFill>
                  <a:schemeClr val="tx1"/>
                </a:solidFill>
                <a:latin typeface="Courier New" panose="02070309020205020404" pitchFamily="49" charset="0"/>
                <a:cs typeface="Courier New" panose="02070309020205020404" pitchFamily="49" charset="0"/>
              </a:rPr>
              <a:t>#evaluate a given model using cross-validation</a:t>
            </a:r>
          </a:p>
          <a:p>
            <a:pPr>
              <a:lnSpc>
                <a:spcPct val="100000"/>
              </a:lnSpc>
              <a:spcBef>
                <a:spcPts val="600"/>
              </a:spcBef>
            </a:pPr>
            <a:r>
              <a:rPr lang="en-US" sz="600" dirty="0">
                <a:solidFill>
                  <a:schemeClr val="tx1"/>
                </a:solidFill>
                <a:latin typeface="Courier New" panose="02070309020205020404" pitchFamily="49" charset="0"/>
                <a:cs typeface="Courier New" panose="02070309020205020404" pitchFamily="49" charset="0"/>
              </a:rPr>
              <a:t>def </a:t>
            </a:r>
            <a:r>
              <a:rPr lang="en-US" sz="600" dirty="0" err="1">
                <a:solidFill>
                  <a:schemeClr val="tx1"/>
                </a:solidFill>
                <a:latin typeface="Courier New" panose="02070309020205020404" pitchFamily="49" charset="0"/>
                <a:cs typeface="Courier New" panose="02070309020205020404" pitchFamily="49" charset="0"/>
              </a:rPr>
              <a:t>evaluate_model</a:t>
            </a:r>
            <a:r>
              <a:rPr lang="en-US" sz="600" dirty="0">
                <a:solidFill>
                  <a:schemeClr val="tx1"/>
                </a:solidFill>
                <a:latin typeface="Courier New" panose="02070309020205020404" pitchFamily="49" charset="0"/>
                <a:cs typeface="Courier New" panose="02070309020205020404" pitchFamily="49" charset="0"/>
              </a:rPr>
              <a:t>(model):</a:t>
            </a:r>
          </a:p>
          <a:p>
            <a:pPr>
              <a:lnSpc>
                <a:spcPct val="100000"/>
              </a:lnSpc>
              <a:spcBef>
                <a:spcPts val="600"/>
              </a:spcBef>
            </a:pPr>
            <a:r>
              <a:rPr lang="en-US" sz="600" dirty="0">
                <a:solidFill>
                  <a:schemeClr val="tx1"/>
                </a:solidFill>
                <a:latin typeface="Courier New" panose="02070309020205020404" pitchFamily="49" charset="0"/>
                <a:cs typeface="Courier New" panose="02070309020205020404" pitchFamily="49" charset="0"/>
              </a:rPr>
              <a:t>  cv = </a:t>
            </a:r>
            <a:r>
              <a:rPr lang="en-US" sz="600" dirty="0" err="1">
                <a:solidFill>
                  <a:schemeClr val="tx1"/>
                </a:solidFill>
                <a:latin typeface="Courier New" panose="02070309020205020404" pitchFamily="49" charset="0"/>
                <a:cs typeface="Courier New" panose="02070309020205020404" pitchFamily="49" charset="0"/>
              </a:rPr>
              <a:t>RepeatedStratifiedKFold</a:t>
            </a:r>
            <a:r>
              <a:rPr lang="en-US" sz="600" dirty="0">
                <a:solidFill>
                  <a:schemeClr val="tx1"/>
                </a:solidFill>
                <a:latin typeface="Courier New" panose="02070309020205020404" pitchFamily="49" charset="0"/>
                <a:cs typeface="Courier New" panose="02070309020205020404" pitchFamily="49" charset="0"/>
              </a:rPr>
              <a:t>(</a:t>
            </a:r>
            <a:r>
              <a:rPr lang="en-US" sz="600" dirty="0" err="1">
                <a:solidFill>
                  <a:schemeClr val="tx1"/>
                </a:solidFill>
                <a:latin typeface="Courier New" panose="02070309020205020404" pitchFamily="49" charset="0"/>
                <a:cs typeface="Courier New" panose="02070309020205020404" pitchFamily="49" charset="0"/>
              </a:rPr>
              <a:t>n_splits</a:t>
            </a:r>
            <a:r>
              <a:rPr lang="en-US" sz="600" dirty="0">
                <a:solidFill>
                  <a:schemeClr val="tx1"/>
                </a:solidFill>
                <a:latin typeface="Courier New" panose="02070309020205020404" pitchFamily="49" charset="0"/>
                <a:cs typeface="Courier New" panose="02070309020205020404" pitchFamily="49" charset="0"/>
              </a:rPr>
              <a:t>=10, </a:t>
            </a:r>
            <a:r>
              <a:rPr lang="en-US" sz="600" dirty="0" err="1">
                <a:solidFill>
                  <a:schemeClr val="tx1"/>
                </a:solidFill>
                <a:latin typeface="Courier New" panose="02070309020205020404" pitchFamily="49" charset="0"/>
                <a:cs typeface="Courier New" panose="02070309020205020404" pitchFamily="49" charset="0"/>
              </a:rPr>
              <a:t>n_repeats</a:t>
            </a:r>
            <a:r>
              <a:rPr lang="en-US" sz="600" dirty="0">
                <a:solidFill>
                  <a:schemeClr val="tx1"/>
                </a:solidFill>
                <a:latin typeface="Courier New" panose="02070309020205020404" pitchFamily="49" charset="0"/>
                <a:cs typeface="Courier New" panose="02070309020205020404" pitchFamily="49" charset="0"/>
              </a:rPr>
              <a:t>=3, </a:t>
            </a:r>
            <a:r>
              <a:rPr lang="en-US" sz="600" dirty="0" err="1">
                <a:solidFill>
                  <a:schemeClr val="tx1"/>
                </a:solidFill>
                <a:latin typeface="Courier New" panose="02070309020205020404" pitchFamily="49" charset="0"/>
                <a:cs typeface="Courier New" panose="02070309020205020404" pitchFamily="49" charset="0"/>
              </a:rPr>
              <a:t>random_state</a:t>
            </a:r>
            <a:r>
              <a:rPr lang="en-US" sz="600" dirty="0">
                <a:solidFill>
                  <a:schemeClr val="tx1"/>
                </a:solidFill>
                <a:latin typeface="Courier New" panose="02070309020205020404" pitchFamily="49" charset="0"/>
                <a:cs typeface="Courier New" panose="02070309020205020404" pitchFamily="49" charset="0"/>
              </a:rPr>
              <a:t>=1)</a:t>
            </a:r>
          </a:p>
          <a:p>
            <a:pPr>
              <a:lnSpc>
                <a:spcPct val="100000"/>
              </a:lnSpc>
              <a:spcBef>
                <a:spcPts val="600"/>
              </a:spcBef>
            </a:pPr>
            <a:r>
              <a:rPr lang="en-US" sz="600" dirty="0">
                <a:solidFill>
                  <a:schemeClr val="tx1"/>
                </a:solidFill>
                <a:latin typeface="Courier New" panose="02070309020205020404" pitchFamily="49" charset="0"/>
                <a:cs typeface="Courier New" panose="02070309020205020404" pitchFamily="49" charset="0"/>
              </a:rPr>
              <a:t>  scores = </a:t>
            </a:r>
            <a:r>
              <a:rPr lang="en-US" sz="600" dirty="0" err="1">
                <a:solidFill>
                  <a:schemeClr val="tx1"/>
                </a:solidFill>
                <a:latin typeface="Courier New" panose="02070309020205020404" pitchFamily="49" charset="0"/>
                <a:cs typeface="Courier New" panose="02070309020205020404" pitchFamily="49" charset="0"/>
              </a:rPr>
              <a:t>cross_val_score</a:t>
            </a:r>
            <a:r>
              <a:rPr lang="en-US" sz="600" dirty="0">
                <a:solidFill>
                  <a:schemeClr val="tx1"/>
                </a:solidFill>
                <a:latin typeface="Courier New" panose="02070309020205020404" pitchFamily="49" charset="0"/>
                <a:cs typeface="Courier New" panose="02070309020205020404" pitchFamily="49" charset="0"/>
              </a:rPr>
              <a:t>(model, </a:t>
            </a:r>
            <a:r>
              <a:rPr lang="en-US" sz="600" dirty="0" err="1">
                <a:solidFill>
                  <a:schemeClr val="tx1"/>
                </a:solidFill>
                <a:latin typeface="Courier New" panose="02070309020205020404" pitchFamily="49" charset="0"/>
                <a:cs typeface="Courier New" panose="02070309020205020404" pitchFamily="49" charset="0"/>
              </a:rPr>
              <a:t>X_paper</a:t>
            </a:r>
            <a:r>
              <a:rPr lang="en-US" sz="600" dirty="0">
                <a:solidFill>
                  <a:schemeClr val="tx1"/>
                </a:solidFill>
                <a:latin typeface="Courier New" panose="02070309020205020404" pitchFamily="49" charset="0"/>
                <a:cs typeface="Courier New" panose="02070309020205020404" pitchFamily="49" charset="0"/>
              </a:rPr>
              <a:t>, </a:t>
            </a:r>
            <a:r>
              <a:rPr lang="en-US" sz="600" dirty="0" err="1">
                <a:solidFill>
                  <a:schemeClr val="tx1"/>
                </a:solidFill>
                <a:latin typeface="Courier New" panose="02070309020205020404" pitchFamily="49" charset="0"/>
                <a:cs typeface="Courier New" panose="02070309020205020404" pitchFamily="49" charset="0"/>
              </a:rPr>
              <a:t>Y_paper</a:t>
            </a:r>
            <a:r>
              <a:rPr lang="en-US" sz="600" dirty="0">
                <a:solidFill>
                  <a:schemeClr val="tx1"/>
                </a:solidFill>
                <a:latin typeface="Courier New" panose="02070309020205020404" pitchFamily="49" charset="0"/>
                <a:cs typeface="Courier New" panose="02070309020205020404" pitchFamily="49" charset="0"/>
              </a:rPr>
              <a:t>, scoring='accuracy', cv=cv, </a:t>
            </a:r>
            <a:r>
              <a:rPr lang="en-US" sz="600" dirty="0" err="1">
                <a:solidFill>
                  <a:schemeClr val="tx1"/>
                </a:solidFill>
                <a:latin typeface="Courier New" panose="02070309020205020404" pitchFamily="49" charset="0"/>
                <a:cs typeface="Courier New" panose="02070309020205020404" pitchFamily="49" charset="0"/>
              </a:rPr>
              <a:t>n_jobs</a:t>
            </a:r>
            <a:r>
              <a:rPr lang="en-US" sz="600" dirty="0">
                <a:solidFill>
                  <a:schemeClr val="tx1"/>
                </a:solidFill>
                <a:latin typeface="Courier New" panose="02070309020205020404" pitchFamily="49" charset="0"/>
                <a:cs typeface="Courier New" panose="02070309020205020404" pitchFamily="49" charset="0"/>
              </a:rPr>
              <a:t>=-1, </a:t>
            </a:r>
            <a:r>
              <a:rPr lang="en-US" sz="600" dirty="0" err="1">
                <a:solidFill>
                  <a:schemeClr val="tx1"/>
                </a:solidFill>
                <a:latin typeface="Courier New" panose="02070309020205020404" pitchFamily="49" charset="0"/>
                <a:cs typeface="Courier New" panose="02070309020205020404" pitchFamily="49" charset="0"/>
              </a:rPr>
              <a:t>error_score</a:t>
            </a:r>
            <a:r>
              <a:rPr lang="en-US" sz="600" dirty="0">
                <a:solidFill>
                  <a:schemeClr val="tx1"/>
                </a:solidFill>
                <a:latin typeface="Courier New" panose="02070309020205020404" pitchFamily="49" charset="0"/>
                <a:cs typeface="Courier New" panose="02070309020205020404" pitchFamily="49" charset="0"/>
              </a:rPr>
              <a:t>='raise')</a:t>
            </a:r>
          </a:p>
          <a:p>
            <a:pPr>
              <a:lnSpc>
                <a:spcPct val="100000"/>
              </a:lnSpc>
              <a:spcBef>
                <a:spcPts val="600"/>
              </a:spcBef>
            </a:pPr>
            <a:r>
              <a:rPr lang="en-US" sz="600" dirty="0">
                <a:solidFill>
                  <a:schemeClr val="tx1"/>
                </a:solidFill>
                <a:latin typeface="Courier New" panose="02070309020205020404" pitchFamily="49" charset="0"/>
                <a:cs typeface="Courier New" panose="02070309020205020404" pitchFamily="49" charset="0"/>
              </a:rPr>
              <a:t>  return scores</a:t>
            </a:r>
          </a:p>
          <a:p>
            <a:pPr>
              <a:lnSpc>
                <a:spcPct val="100000"/>
              </a:lnSpc>
              <a:spcBef>
                <a:spcPts val="600"/>
              </a:spcBef>
            </a:pPr>
            <a:endParaRPr lang="en-US" sz="600" dirty="0">
              <a:solidFill>
                <a:schemeClr val="tx1"/>
              </a:solidFill>
              <a:latin typeface="Courier New" panose="02070309020205020404" pitchFamily="49" charset="0"/>
              <a:cs typeface="Courier New" panose="02070309020205020404" pitchFamily="49" charset="0"/>
            </a:endParaRPr>
          </a:p>
          <a:p>
            <a:pPr>
              <a:lnSpc>
                <a:spcPct val="100000"/>
              </a:lnSpc>
              <a:spcBef>
                <a:spcPts val="600"/>
              </a:spcBef>
            </a:pPr>
            <a:r>
              <a:rPr lang="en-US" sz="600" dirty="0">
                <a:solidFill>
                  <a:schemeClr val="tx1"/>
                </a:solidFill>
                <a:latin typeface="Courier New" panose="02070309020205020404" pitchFamily="49" charset="0"/>
                <a:cs typeface="Courier New" panose="02070309020205020404" pitchFamily="49" charset="0"/>
              </a:rPr>
              <a:t>#get the models to evaluate</a:t>
            </a:r>
          </a:p>
          <a:p>
            <a:pPr>
              <a:lnSpc>
                <a:spcPct val="100000"/>
              </a:lnSpc>
              <a:spcBef>
                <a:spcPts val="600"/>
              </a:spcBef>
            </a:pPr>
            <a:r>
              <a:rPr lang="en-US" sz="600" dirty="0">
                <a:solidFill>
                  <a:schemeClr val="tx1"/>
                </a:solidFill>
                <a:latin typeface="Courier New" panose="02070309020205020404" pitchFamily="49" charset="0"/>
                <a:cs typeface="Courier New" panose="02070309020205020404" pitchFamily="49" charset="0"/>
              </a:rPr>
              <a:t>models = </a:t>
            </a:r>
            <a:r>
              <a:rPr lang="en-US" sz="600" dirty="0" err="1">
                <a:solidFill>
                  <a:schemeClr val="tx1"/>
                </a:solidFill>
                <a:latin typeface="Courier New" panose="02070309020205020404" pitchFamily="49" charset="0"/>
                <a:cs typeface="Courier New" panose="02070309020205020404" pitchFamily="49" charset="0"/>
              </a:rPr>
              <a:t>get_models</a:t>
            </a:r>
            <a:r>
              <a:rPr lang="en-US" sz="600" dirty="0">
                <a:solidFill>
                  <a:schemeClr val="tx1"/>
                </a:solidFill>
                <a:latin typeface="Courier New" panose="02070309020205020404" pitchFamily="49" charset="0"/>
                <a:cs typeface="Courier New" panose="02070309020205020404" pitchFamily="49" charset="0"/>
              </a:rPr>
              <a:t>()</a:t>
            </a:r>
          </a:p>
          <a:p>
            <a:pPr>
              <a:lnSpc>
                <a:spcPct val="100000"/>
              </a:lnSpc>
              <a:spcBef>
                <a:spcPts val="600"/>
              </a:spcBef>
            </a:pPr>
            <a:endParaRPr lang="en-US" sz="600" dirty="0">
              <a:solidFill>
                <a:schemeClr val="tx1"/>
              </a:solidFill>
              <a:latin typeface="Courier New" panose="02070309020205020404" pitchFamily="49" charset="0"/>
              <a:cs typeface="Courier New" panose="02070309020205020404" pitchFamily="49" charset="0"/>
            </a:endParaRPr>
          </a:p>
          <a:p>
            <a:pPr>
              <a:lnSpc>
                <a:spcPct val="100000"/>
              </a:lnSpc>
              <a:spcBef>
                <a:spcPts val="600"/>
              </a:spcBef>
            </a:pPr>
            <a:r>
              <a:rPr lang="en-US" sz="600" dirty="0">
                <a:solidFill>
                  <a:schemeClr val="tx1"/>
                </a:solidFill>
                <a:latin typeface="Courier New" panose="02070309020205020404" pitchFamily="49" charset="0"/>
                <a:cs typeface="Courier New" panose="02070309020205020404" pitchFamily="49" charset="0"/>
              </a:rPr>
              <a:t># evaluate the models and store results</a:t>
            </a:r>
          </a:p>
          <a:p>
            <a:pPr>
              <a:lnSpc>
                <a:spcPct val="100000"/>
              </a:lnSpc>
              <a:spcBef>
                <a:spcPts val="600"/>
              </a:spcBef>
            </a:pPr>
            <a:r>
              <a:rPr lang="en-US" sz="600" dirty="0">
                <a:solidFill>
                  <a:schemeClr val="tx1"/>
                </a:solidFill>
                <a:latin typeface="Courier New" panose="02070309020205020404" pitchFamily="49" charset="0"/>
                <a:cs typeface="Courier New" panose="02070309020205020404" pitchFamily="49" charset="0"/>
              </a:rPr>
              <a:t>results, names = list(), list()</a:t>
            </a:r>
          </a:p>
          <a:p>
            <a:pPr>
              <a:lnSpc>
                <a:spcPct val="100000"/>
              </a:lnSpc>
              <a:spcBef>
                <a:spcPts val="600"/>
              </a:spcBef>
            </a:pPr>
            <a:r>
              <a:rPr lang="en-US" sz="600" dirty="0">
                <a:solidFill>
                  <a:schemeClr val="tx1"/>
                </a:solidFill>
                <a:latin typeface="Courier New" panose="02070309020205020404" pitchFamily="49" charset="0"/>
                <a:cs typeface="Courier New" panose="02070309020205020404" pitchFamily="49" charset="0"/>
              </a:rPr>
              <a:t>for name, model in </a:t>
            </a:r>
            <a:r>
              <a:rPr lang="en-US" sz="600" dirty="0" err="1">
                <a:solidFill>
                  <a:schemeClr val="tx1"/>
                </a:solidFill>
                <a:latin typeface="Courier New" panose="02070309020205020404" pitchFamily="49" charset="0"/>
                <a:cs typeface="Courier New" panose="02070309020205020404" pitchFamily="49" charset="0"/>
              </a:rPr>
              <a:t>models.items</a:t>
            </a:r>
            <a:r>
              <a:rPr lang="en-US" sz="600" dirty="0">
                <a:solidFill>
                  <a:schemeClr val="tx1"/>
                </a:solidFill>
                <a:latin typeface="Courier New" panose="02070309020205020404" pitchFamily="49" charset="0"/>
                <a:cs typeface="Courier New" panose="02070309020205020404" pitchFamily="49" charset="0"/>
              </a:rPr>
              <a:t>():</a:t>
            </a:r>
          </a:p>
          <a:p>
            <a:pPr>
              <a:lnSpc>
                <a:spcPct val="100000"/>
              </a:lnSpc>
              <a:spcBef>
                <a:spcPts val="600"/>
              </a:spcBef>
            </a:pPr>
            <a:r>
              <a:rPr lang="en-US" sz="600" dirty="0">
                <a:solidFill>
                  <a:schemeClr val="tx1"/>
                </a:solidFill>
                <a:latin typeface="Courier New" panose="02070309020205020404" pitchFamily="49" charset="0"/>
                <a:cs typeface="Courier New" panose="02070309020205020404" pitchFamily="49" charset="0"/>
              </a:rPr>
              <a:t>  scores = </a:t>
            </a:r>
            <a:r>
              <a:rPr lang="en-US" sz="600" dirty="0" err="1">
                <a:solidFill>
                  <a:schemeClr val="tx1"/>
                </a:solidFill>
                <a:latin typeface="Courier New" panose="02070309020205020404" pitchFamily="49" charset="0"/>
                <a:cs typeface="Courier New" panose="02070309020205020404" pitchFamily="49" charset="0"/>
              </a:rPr>
              <a:t>evaluate_model</a:t>
            </a:r>
            <a:r>
              <a:rPr lang="en-US" sz="600" dirty="0">
                <a:solidFill>
                  <a:schemeClr val="tx1"/>
                </a:solidFill>
                <a:latin typeface="Courier New" panose="02070309020205020404" pitchFamily="49" charset="0"/>
                <a:cs typeface="Courier New" panose="02070309020205020404" pitchFamily="49" charset="0"/>
              </a:rPr>
              <a:t>(model)</a:t>
            </a:r>
          </a:p>
          <a:p>
            <a:pPr>
              <a:lnSpc>
                <a:spcPct val="100000"/>
              </a:lnSpc>
              <a:spcBef>
                <a:spcPts val="600"/>
              </a:spcBef>
            </a:pPr>
            <a:r>
              <a:rPr lang="en-US" sz="600" dirty="0">
                <a:solidFill>
                  <a:schemeClr val="tx1"/>
                </a:solidFill>
                <a:latin typeface="Courier New" panose="02070309020205020404" pitchFamily="49" charset="0"/>
                <a:cs typeface="Courier New" panose="02070309020205020404" pitchFamily="49" charset="0"/>
              </a:rPr>
              <a:t>  </a:t>
            </a:r>
            <a:r>
              <a:rPr lang="en-US" sz="600" dirty="0" err="1">
                <a:solidFill>
                  <a:schemeClr val="tx1"/>
                </a:solidFill>
                <a:latin typeface="Courier New" panose="02070309020205020404" pitchFamily="49" charset="0"/>
                <a:cs typeface="Courier New" panose="02070309020205020404" pitchFamily="49" charset="0"/>
              </a:rPr>
              <a:t>results.append</a:t>
            </a:r>
            <a:r>
              <a:rPr lang="en-US" sz="600" dirty="0">
                <a:solidFill>
                  <a:schemeClr val="tx1"/>
                </a:solidFill>
                <a:latin typeface="Courier New" panose="02070309020205020404" pitchFamily="49" charset="0"/>
                <a:cs typeface="Courier New" panose="02070309020205020404" pitchFamily="49" charset="0"/>
              </a:rPr>
              <a:t>(scores)</a:t>
            </a:r>
          </a:p>
          <a:p>
            <a:pPr>
              <a:lnSpc>
                <a:spcPct val="100000"/>
              </a:lnSpc>
              <a:spcBef>
                <a:spcPts val="600"/>
              </a:spcBef>
            </a:pPr>
            <a:r>
              <a:rPr lang="en-US" sz="600" dirty="0">
                <a:solidFill>
                  <a:schemeClr val="tx1"/>
                </a:solidFill>
                <a:latin typeface="Courier New" panose="02070309020205020404" pitchFamily="49" charset="0"/>
                <a:cs typeface="Courier New" panose="02070309020205020404" pitchFamily="49" charset="0"/>
              </a:rPr>
              <a:t>  </a:t>
            </a:r>
            <a:r>
              <a:rPr lang="en-US" sz="600" dirty="0" err="1">
                <a:solidFill>
                  <a:schemeClr val="tx1"/>
                </a:solidFill>
                <a:latin typeface="Courier New" panose="02070309020205020404" pitchFamily="49" charset="0"/>
                <a:cs typeface="Courier New" panose="02070309020205020404" pitchFamily="49" charset="0"/>
              </a:rPr>
              <a:t>names.append</a:t>
            </a:r>
            <a:r>
              <a:rPr lang="en-US" sz="600" dirty="0">
                <a:solidFill>
                  <a:schemeClr val="tx1"/>
                </a:solidFill>
                <a:latin typeface="Courier New" panose="02070309020205020404" pitchFamily="49" charset="0"/>
                <a:cs typeface="Courier New" panose="02070309020205020404" pitchFamily="49" charset="0"/>
              </a:rPr>
              <a:t>(name)</a:t>
            </a:r>
          </a:p>
          <a:p>
            <a:pPr>
              <a:lnSpc>
                <a:spcPct val="100000"/>
              </a:lnSpc>
              <a:spcBef>
                <a:spcPts val="600"/>
              </a:spcBef>
            </a:pPr>
            <a:r>
              <a:rPr lang="en-US" sz="600" dirty="0">
                <a:solidFill>
                  <a:schemeClr val="tx1"/>
                </a:solidFill>
                <a:latin typeface="Courier New" panose="02070309020205020404" pitchFamily="49" charset="0"/>
                <a:cs typeface="Courier New" panose="02070309020205020404" pitchFamily="49" charset="0"/>
              </a:rPr>
              <a:t>  print('Tree Depth: %s %.2f%%)' % (name, mean(scores)*100))</a:t>
            </a:r>
          </a:p>
          <a:p>
            <a:pPr>
              <a:lnSpc>
                <a:spcPct val="100000"/>
              </a:lnSpc>
              <a:spcBef>
                <a:spcPts val="600"/>
              </a:spcBef>
            </a:pPr>
            <a:endParaRPr lang="en-US" sz="600" dirty="0">
              <a:solidFill>
                <a:schemeClr val="tx1"/>
              </a:solidFill>
              <a:latin typeface="Courier New" panose="02070309020205020404" pitchFamily="49" charset="0"/>
              <a:cs typeface="Courier New" panose="02070309020205020404" pitchFamily="49" charset="0"/>
            </a:endParaRPr>
          </a:p>
          <a:p>
            <a:pPr>
              <a:lnSpc>
                <a:spcPct val="100000"/>
              </a:lnSpc>
              <a:spcBef>
                <a:spcPts val="600"/>
              </a:spcBef>
            </a:pPr>
            <a:r>
              <a:rPr lang="en-US" sz="600" dirty="0">
                <a:solidFill>
                  <a:schemeClr val="tx1"/>
                </a:solidFill>
                <a:latin typeface="Courier New" panose="02070309020205020404" pitchFamily="49" charset="0"/>
                <a:cs typeface="Courier New" panose="02070309020205020404" pitchFamily="49" charset="0"/>
              </a:rPr>
              <a:t>#plot model performance for comparison</a:t>
            </a:r>
          </a:p>
          <a:p>
            <a:pPr>
              <a:lnSpc>
                <a:spcPct val="100000"/>
              </a:lnSpc>
              <a:spcBef>
                <a:spcPts val="600"/>
              </a:spcBef>
            </a:pPr>
            <a:r>
              <a:rPr lang="en-US" sz="600" dirty="0" err="1">
                <a:solidFill>
                  <a:schemeClr val="tx1"/>
                </a:solidFill>
                <a:latin typeface="Courier New" panose="02070309020205020404" pitchFamily="49" charset="0"/>
                <a:cs typeface="Courier New" panose="02070309020205020404" pitchFamily="49" charset="0"/>
              </a:rPr>
              <a:t>pyplot.boxplot</a:t>
            </a:r>
            <a:r>
              <a:rPr lang="en-US" sz="600" dirty="0">
                <a:solidFill>
                  <a:schemeClr val="tx1"/>
                </a:solidFill>
                <a:latin typeface="Courier New" panose="02070309020205020404" pitchFamily="49" charset="0"/>
                <a:cs typeface="Courier New" panose="02070309020205020404" pitchFamily="49" charset="0"/>
              </a:rPr>
              <a:t>(results, labels=names, </a:t>
            </a:r>
            <a:r>
              <a:rPr lang="en-US" sz="600" dirty="0" err="1">
                <a:solidFill>
                  <a:schemeClr val="tx1"/>
                </a:solidFill>
                <a:latin typeface="Courier New" panose="02070309020205020404" pitchFamily="49" charset="0"/>
                <a:cs typeface="Courier New" panose="02070309020205020404" pitchFamily="49" charset="0"/>
              </a:rPr>
              <a:t>showmeans</a:t>
            </a:r>
            <a:r>
              <a:rPr lang="en-US" sz="600" dirty="0">
                <a:solidFill>
                  <a:schemeClr val="tx1"/>
                </a:solidFill>
                <a:latin typeface="Courier New" panose="02070309020205020404" pitchFamily="49" charset="0"/>
                <a:cs typeface="Courier New" panose="02070309020205020404" pitchFamily="49" charset="0"/>
              </a:rPr>
              <a:t>=True)</a:t>
            </a:r>
          </a:p>
          <a:p>
            <a:pPr>
              <a:lnSpc>
                <a:spcPct val="100000"/>
              </a:lnSpc>
              <a:spcBef>
                <a:spcPts val="600"/>
              </a:spcBef>
            </a:pPr>
            <a:r>
              <a:rPr lang="en-US" sz="600" dirty="0" err="1">
                <a:solidFill>
                  <a:schemeClr val="tx1"/>
                </a:solidFill>
                <a:latin typeface="Courier New" panose="02070309020205020404" pitchFamily="49" charset="0"/>
                <a:cs typeface="Courier New" panose="02070309020205020404" pitchFamily="49" charset="0"/>
              </a:rPr>
              <a:t>pyplot.show</a:t>
            </a:r>
            <a:r>
              <a:rPr lang="en-US" sz="600" dirty="0">
                <a:solidFill>
                  <a:schemeClr val="tx1"/>
                </a:solidFill>
                <a:latin typeface="Courier New" panose="02070309020205020404" pitchFamily="49" charset="0"/>
                <a:cs typeface="Courier New" panose="02070309020205020404" pitchFamily="49" charset="0"/>
              </a:rPr>
              <a:t>()</a:t>
            </a:r>
          </a:p>
        </p:txBody>
      </p:sp>
      <p:graphicFrame>
        <p:nvGraphicFramePr>
          <p:cNvPr id="6" name="Table 5">
            <a:extLst>
              <a:ext uri="{FF2B5EF4-FFF2-40B4-BE49-F238E27FC236}">
                <a16:creationId xmlns:a16="http://schemas.microsoft.com/office/drawing/2014/main" id="{6B227C93-BEF6-E9F8-6DF6-46600B73113B}"/>
              </a:ext>
            </a:extLst>
          </p:cNvPr>
          <p:cNvGraphicFramePr>
            <a:graphicFrameLocks noGrp="1"/>
          </p:cNvGraphicFramePr>
          <p:nvPr>
            <p:extLst>
              <p:ext uri="{D42A27DB-BD31-4B8C-83A1-F6EECF244321}">
                <p14:modId xmlns:p14="http://schemas.microsoft.com/office/powerpoint/2010/main" val="150979683"/>
              </p:ext>
            </p:extLst>
          </p:nvPr>
        </p:nvGraphicFramePr>
        <p:xfrm>
          <a:off x="5000445" y="1446804"/>
          <a:ext cx="2377440" cy="3017520"/>
        </p:xfrm>
        <a:graphic>
          <a:graphicData uri="http://schemas.openxmlformats.org/drawingml/2006/table">
            <a:tbl>
              <a:tblPr firstRow="1" bandRow="1">
                <a:tableStyleId>{5C22544A-7EE6-4342-B048-85BDC9FD1C3A}</a:tableStyleId>
              </a:tblPr>
              <a:tblGrid>
                <a:gridCol w="1188720">
                  <a:extLst>
                    <a:ext uri="{9D8B030D-6E8A-4147-A177-3AD203B41FA5}">
                      <a16:colId xmlns:a16="http://schemas.microsoft.com/office/drawing/2014/main" val="3745000717"/>
                    </a:ext>
                  </a:extLst>
                </a:gridCol>
                <a:gridCol w="1188720">
                  <a:extLst>
                    <a:ext uri="{9D8B030D-6E8A-4147-A177-3AD203B41FA5}">
                      <a16:colId xmlns:a16="http://schemas.microsoft.com/office/drawing/2014/main" val="4105155818"/>
                    </a:ext>
                  </a:extLst>
                </a:gridCol>
              </a:tblGrid>
              <a:tr h="274320">
                <a:tc>
                  <a:txBody>
                    <a:bodyPr/>
                    <a:lstStyle/>
                    <a:p>
                      <a:pPr algn="ctr" fontAlgn="b"/>
                      <a:r>
                        <a:rPr lang="en-US" sz="1000" b="0" i="0" u="none" strike="noStrike" dirty="0">
                          <a:solidFill>
                            <a:schemeClr val="bg1"/>
                          </a:solidFill>
                          <a:effectLst/>
                          <a:latin typeface="Courier New" panose="02070309020205020404" pitchFamily="49" charset="0"/>
                          <a:cs typeface="Courier New" panose="02070309020205020404" pitchFamily="49" charset="0"/>
                        </a:rPr>
                        <a:t>Tree Depth</a:t>
                      </a:r>
                    </a:p>
                  </a:txBody>
                  <a:tcPr marL="9525" marR="9525" marT="9525" marB="0" anchor="ctr"/>
                </a:tc>
                <a:tc>
                  <a:txBody>
                    <a:bodyPr/>
                    <a:lstStyle/>
                    <a:p>
                      <a:pPr algn="ctr" fontAlgn="b"/>
                      <a:r>
                        <a:rPr lang="en-US" sz="1000" b="0" i="0" u="none" strike="noStrike" dirty="0">
                          <a:solidFill>
                            <a:schemeClr val="bg1"/>
                          </a:solidFill>
                          <a:effectLst/>
                          <a:latin typeface="Courier New" panose="02070309020205020404" pitchFamily="49" charset="0"/>
                          <a:cs typeface="Courier New" panose="02070309020205020404" pitchFamily="49" charset="0"/>
                        </a:rPr>
                        <a:t>Accuracy</a:t>
                      </a:r>
                    </a:p>
                  </a:txBody>
                  <a:tcPr marL="9525" marR="9525" marT="9525" marB="0" anchor="ctr"/>
                </a:tc>
                <a:extLst>
                  <a:ext uri="{0D108BD9-81ED-4DB2-BD59-A6C34878D82A}">
                    <a16:rowId xmlns:a16="http://schemas.microsoft.com/office/drawing/2014/main" val="3802292653"/>
                  </a:ext>
                </a:extLst>
              </a:tr>
              <a:tr h="274320">
                <a:tc>
                  <a:txBody>
                    <a:bodyPr/>
                    <a:lstStyle/>
                    <a:p>
                      <a:pPr algn="ctr"/>
                      <a:r>
                        <a:rPr lang="en-US" sz="1000" dirty="0">
                          <a:latin typeface="Courier New" panose="02070309020205020404" pitchFamily="49" charset="0"/>
                          <a:cs typeface="Courier New" panose="02070309020205020404" pitchFamily="49" charset="0"/>
                        </a:rPr>
                        <a:t>1</a:t>
                      </a:r>
                    </a:p>
                  </a:txBody>
                  <a:tcPr anchor="ctr"/>
                </a:tc>
                <a:tc>
                  <a:txBody>
                    <a:bodyPr/>
                    <a:lstStyle/>
                    <a:p>
                      <a:pPr algn="ctr" fontAlgn="b"/>
                      <a:r>
                        <a:rPr lang="en-US" sz="1000" b="0" i="0" u="none" strike="noStrike">
                          <a:solidFill>
                            <a:srgbClr val="000000"/>
                          </a:solidFill>
                          <a:effectLst/>
                          <a:latin typeface="Courier New" panose="02070309020205020404" pitchFamily="49" charset="0"/>
                          <a:cs typeface="Courier New" panose="02070309020205020404" pitchFamily="49" charset="0"/>
                        </a:rPr>
                        <a:t>84.43%</a:t>
                      </a:r>
                    </a:p>
                  </a:txBody>
                  <a:tcPr marL="9525" marR="9525" marT="9525" marB="0" anchor="ctr"/>
                </a:tc>
                <a:extLst>
                  <a:ext uri="{0D108BD9-81ED-4DB2-BD59-A6C34878D82A}">
                    <a16:rowId xmlns:a16="http://schemas.microsoft.com/office/drawing/2014/main" val="139940756"/>
                  </a:ext>
                </a:extLst>
              </a:tr>
              <a:tr h="274320">
                <a:tc>
                  <a:txBody>
                    <a:bodyPr/>
                    <a:lstStyle/>
                    <a:p>
                      <a:pPr algn="ctr"/>
                      <a:r>
                        <a:rPr lang="en-US" sz="1000" dirty="0">
                          <a:latin typeface="Courier New" panose="02070309020205020404" pitchFamily="49" charset="0"/>
                          <a:cs typeface="Courier New" panose="02070309020205020404" pitchFamily="49" charset="0"/>
                        </a:rPr>
                        <a:t>2</a:t>
                      </a:r>
                    </a:p>
                  </a:txBody>
                  <a:tcPr anchor="ctr"/>
                </a:tc>
                <a:tc>
                  <a:txBody>
                    <a:bodyPr/>
                    <a:lstStyle/>
                    <a:p>
                      <a:pPr algn="ctr" fontAlgn="b"/>
                      <a:r>
                        <a:rPr lang="en-US" sz="1000" b="0" i="0" u="none" strike="noStrike">
                          <a:solidFill>
                            <a:srgbClr val="000000"/>
                          </a:solidFill>
                          <a:effectLst/>
                          <a:latin typeface="Courier New" panose="02070309020205020404" pitchFamily="49" charset="0"/>
                          <a:cs typeface="Courier New" panose="02070309020205020404" pitchFamily="49" charset="0"/>
                        </a:rPr>
                        <a:t>84.66%</a:t>
                      </a:r>
                    </a:p>
                  </a:txBody>
                  <a:tcPr marL="9525" marR="9525" marT="9525" marB="0" anchor="ctr"/>
                </a:tc>
                <a:extLst>
                  <a:ext uri="{0D108BD9-81ED-4DB2-BD59-A6C34878D82A}">
                    <a16:rowId xmlns:a16="http://schemas.microsoft.com/office/drawing/2014/main" val="3805267827"/>
                  </a:ext>
                </a:extLst>
              </a:tr>
              <a:tr h="274320">
                <a:tc>
                  <a:txBody>
                    <a:bodyPr/>
                    <a:lstStyle/>
                    <a:p>
                      <a:pPr algn="ctr"/>
                      <a:r>
                        <a:rPr lang="en-US" sz="1000" dirty="0">
                          <a:latin typeface="Courier New" panose="02070309020205020404" pitchFamily="49" charset="0"/>
                          <a:cs typeface="Courier New" panose="02070309020205020404" pitchFamily="49" charset="0"/>
                        </a:rPr>
                        <a:t>3</a:t>
                      </a:r>
                    </a:p>
                  </a:txBody>
                  <a:tcPr anchor="ctr"/>
                </a:tc>
                <a:tc>
                  <a:txBody>
                    <a:bodyPr/>
                    <a:lstStyle/>
                    <a:p>
                      <a:pPr algn="ctr" fontAlgn="b"/>
                      <a:r>
                        <a:rPr lang="en-US" sz="1000" b="0" i="0" u="none" strike="noStrike">
                          <a:solidFill>
                            <a:srgbClr val="000000"/>
                          </a:solidFill>
                          <a:effectLst/>
                          <a:latin typeface="Courier New" panose="02070309020205020404" pitchFamily="49" charset="0"/>
                          <a:cs typeface="Courier New" panose="02070309020205020404" pitchFamily="49" charset="0"/>
                        </a:rPr>
                        <a:t>84.46%</a:t>
                      </a:r>
                    </a:p>
                  </a:txBody>
                  <a:tcPr marL="9525" marR="9525" marT="9525" marB="0" anchor="ctr"/>
                </a:tc>
                <a:extLst>
                  <a:ext uri="{0D108BD9-81ED-4DB2-BD59-A6C34878D82A}">
                    <a16:rowId xmlns:a16="http://schemas.microsoft.com/office/drawing/2014/main" val="2236396628"/>
                  </a:ext>
                </a:extLst>
              </a:tr>
              <a:tr h="274320">
                <a:tc>
                  <a:txBody>
                    <a:bodyPr/>
                    <a:lstStyle/>
                    <a:p>
                      <a:pPr algn="ctr"/>
                      <a:r>
                        <a:rPr lang="en-US" sz="1000" dirty="0">
                          <a:latin typeface="Courier New" panose="02070309020205020404" pitchFamily="49" charset="0"/>
                          <a:cs typeface="Courier New" panose="02070309020205020404" pitchFamily="49" charset="0"/>
                        </a:rPr>
                        <a:t>4</a:t>
                      </a:r>
                    </a:p>
                  </a:txBody>
                  <a:tcPr anchor="ctr"/>
                </a:tc>
                <a:tc>
                  <a:txBody>
                    <a:bodyPr/>
                    <a:lstStyle/>
                    <a:p>
                      <a:pPr algn="ctr" fontAlgn="b"/>
                      <a:r>
                        <a:rPr lang="en-US" sz="1000" b="0" i="0" u="none" strike="noStrike">
                          <a:solidFill>
                            <a:srgbClr val="000000"/>
                          </a:solidFill>
                          <a:effectLst/>
                          <a:latin typeface="Courier New" panose="02070309020205020404" pitchFamily="49" charset="0"/>
                          <a:cs typeface="Courier New" panose="02070309020205020404" pitchFamily="49" charset="0"/>
                        </a:rPr>
                        <a:t>84.63%</a:t>
                      </a:r>
                    </a:p>
                  </a:txBody>
                  <a:tcPr marL="9525" marR="9525" marT="9525" marB="0" anchor="ctr"/>
                </a:tc>
                <a:extLst>
                  <a:ext uri="{0D108BD9-81ED-4DB2-BD59-A6C34878D82A}">
                    <a16:rowId xmlns:a16="http://schemas.microsoft.com/office/drawing/2014/main" val="1073083463"/>
                  </a:ext>
                </a:extLst>
              </a:tr>
              <a:tr h="274320">
                <a:tc>
                  <a:txBody>
                    <a:bodyPr/>
                    <a:lstStyle/>
                    <a:p>
                      <a:pPr algn="ctr"/>
                      <a:r>
                        <a:rPr lang="en-US" sz="1000" dirty="0">
                          <a:latin typeface="Courier New" panose="02070309020205020404" pitchFamily="49" charset="0"/>
                          <a:cs typeface="Courier New" panose="02070309020205020404" pitchFamily="49" charset="0"/>
                        </a:rPr>
                        <a:t>5</a:t>
                      </a:r>
                    </a:p>
                  </a:txBody>
                  <a:tcPr anchor="ctr"/>
                </a:tc>
                <a:tc>
                  <a:txBody>
                    <a:bodyPr/>
                    <a:lstStyle/>
                    <a:p>
                      <a:pPr algn="ctr" fontAlgn="b"/>
                      <a:r>
                        <a:rPr lang="en-US" sz="1000" b="0" i="0" u="none" strike="noStrike">
                          <a:solidFill>
                            <a:srgbClr val="000000"/>
                          </a:solidFill>
                          <a:effectLst/>
                          <a:latin typeface="Courier New" panose="02070309020205020404" pitchFamily="49" charset="0"/>
                          <a:cs typeface="Courier New" panose="02070309020205020404" pitchFamily="49" charset="0"/>
                        </a:rPr>
                        <a:t>84.79%</a:t>
                      </a:r>
                    </a:p>
                  </a:txBody>
                  <a:tcPr marL="9525" marR="9525" marT="9525" marB="0" anchor="ctr"/>
                </a:tc>
                <a:extLst>
                  <a:ext uri="{0D108BD9-81ED-4DB2-BD59-A6C34878D82A}">
                    <a16:rowId xmlns:a16="http://schemas.microsoft.com/office/drawing/2014/main" val="2850038773"/>
                  </a:ext>
                </a:extLst>
              </a:tr>
              <a:tr h="274320">
                <a:tc>
                  <a:txBody>
                    <a:bodyPr/>
                    <a:lstStyle/>
                    <a:p>
                      <a:pPr algn="ctr"/>
                      <a:r>
                        <a:rPr lang="en-US" sz="1000" dirty="0">
                          <a:latin typeface="Courier New" panose="02070309020205020404" pitchFamily="49" charset="0"/>
                          <a:cs typeface="Courier New" panose="02070309020205020404" pitchFamily="49" charset="0"/>
                        </a:rPr>
                        <a:t>6</a:t>
                      </a:r>
                    </a:p>
                  </a:txBody>
                  <a:tcPr anchor="ctr"/>
                </a:tc>
                <a:tc>
                  <a:txBody>
                    <a:bodyPr/>
                    <a:lstStyle/>
                    <a:p>
                      <a:pPr algn="ctr" fontAlgn="b"/>
                      <a:r>
                        <a:rPr lang="en-US" sz="1000" b="0" i="0" u="none" strike="noStrike">
                          <a:solidFill>
                            <a:srgbClr val="000000"/>
                          </a:solidFill>
                          <a:effectLst/>
                          <a:latin typeface="Courier New" panose="02070309020205020404" pitchFamily="49" charset="0"/>
                          <a:cs typeface="Courier New" panose="02070309020205020404" pitchFamily="49" charset="0"/>
                        </a:rPr>
                        <a:t>84.62%</a:t>
                      </a:r>
                    </a:p>
                  </a:txBody>
                  <a:tcPr marL="9525" marR="9525" marT="9525" marB="0" anchor="ctr"/>
                </a:tc>
                <a:extLst>
                  <a:ext uri="{0D108BD9-81ED-4DB2-BD59-A6C34878D82A}">
                    <a16:rowId xmlns:a16="http://schemas.microsoft.com/office/drawing/2014/main" val="2127525464"/>
                  </a:ext>
                </a:extLst>
              </a:tr>
              <a:tr h="274320">
                <a:tc>
                  <a:txBody>
                    <a:bodyPr/>
                    <a:lstStyle/>
                    <a:p>
                      <a:pPr algn="ctr"/>
                      <a:r>
                        <a:rPr lang="en-US" sz="1000" dirty="0">
                          <a:latin typeface="Courier New" panose="02070309020205020404" pitchFamily="49" charset="0"/>
                          <a:cs typeface="Courier New" panose="02070309020205020404" pitchFamily="49" charset="0"/>
                        </a:rPr>
                        <a:t>7</a:t>
                      </a:r>
                    </a:p>
                  </a:txBody>
                  <a:tcPr anchor="ctr"/>
                </a:tc>
                <a:tc>
                  <a:txBody>
                    <a:bodyPr/>
                    <a:lstStyle/>
                    <a:p>
                      <a:pPr algn="ctr" fontAlgn="b"/>
                      <a:r>
                        <a:rPr lang="en-US" sz="1000" b="0" i="0" u="none" strike="noStrike">
                          <a:solidFill>
                            <a:srgbClr val="000000"/>
                          </a:solidFill>
                          <a:effectLst/>
                          <a:latin typeface="Courier New" panose="02070309020205020404" pitchFamily="49" charset="0"/>
                          <a:cs typeface="Courier New" panose="02070309020205020404" pitchFamily="49" charset="0"/>
                        </a:rPr>
                        <a:t>84.64%</a:t>
                      </a:r>
                    </a:p>
                  </a:txBody>
                  <a:tcPr marL="9525" marR="9525" marT="9525" marB="0" anchor="ctr"/>
                </a:tc>
                <a:extLst>
                  <a:ext uri="{0D108BD9-81ED-4DB2-BD59-A6C34878D82A}">
                    <a16:rowId xmlns:a16="http://schemas.microsoft.com/office/drawing/2014/main" val="3300093901"/>
                  </a:ext>
                </a:extLst>
              </a:tr>
              <a:tr h="274320">
                <a:tc>
                  <a:txBody>
                    <a:bodyPr/>
                    <a:lstStyle/>
                    <a:p>
                      <a:pPr algn="ctr"/>
                      <a:r>
                        <a:rPr lang="en-US" sz="1000" dirty="0">
                          <a:latin typeface="Courier New" panose="02070309020205020404" pitchFamily="49" charset="0"/>
                          <a:cs typeface="Courier New" panose="02070309020205020404" pitchFamily="49" charset="0"/>
                        </a:rPr>
                        <a:t>8</a:t>
                      </a:r>
                    </a:p>
                  </a:txBody>
                  <a:tcPr anchor="ctr"/>
                </a:tc>
                <a:tc>
                  <a:txBody>
                    <a:bodyPr/>
                    <a:lstStyle/>
                    <a:p>
                      <a:pPr algn="ctr" fontAlgn="b"/>
                      <a:r>
                        <a:rPr lang="en-US" sz="1000" b="0" i="0" u="none" strike="noStrike">
                          <a:solidFill>
                            <a:srgbClr val="000000"/>
                          </a:solidFill>
                          <a:effectLst/>
                          <a:latin typeface="Courier New" panose="02070309020205020404" pitchFamily="49" charset="0"/>
                          <a:cs typeface="Courier New" panose="02070309020205020404" pitchFamily="49" charset="0"/>
                        </a:rPr>
                        <a:t>84.70%</a:t>
                      </a:r>
                    </a:p>
                  </a:txBody>
                  <a:tcPr marL="9525" marR="9525" marT="9525" marB="0" anchor="ctr"/>
                </a:tc>
                <a:extLst>
                  <a:ext uri="{0D108BD9-81ED-4DB2-BD59-A6C34878D82A}">
                    <a16:rowId xmlns:a16="http://schemas.microsoft.com/office/drawing/2014/main" val="2003812754"/>
                  </a:ext>
                </a:extLst>
              </a:tr>
              <a:tr h="274320">
                <a:tc>
                  <a:txBody>
                    <a:bodyPr/>
                    <a:lstStyle/>
                    <a:p>
                      <a:pPr algn="ctr"/>
                      <a:r>
                        <a:rPr lang="en-US" sz="1000" dirty="0">
                          <a:latin typeface="Courier New" panose="02070309020205020404" pitchFamily="49" charset="0"/>
                          <a:cs typeface="Courier New" panose="02070309020205020404" pitchFamily="49" charset="0"/>
                        </a:rPr>
                        <a:t>9</a:t>
                      </a:r>
                    </a:p>
                  </a:txBody>
                  <a:tcPr anchor="ctr"/>
                </a:tc>
                <a:tc>
                  <a:txBody>
                    <a:bodyPr/>
                    <a:lstStyle/>
                    <a:p>
                      <a:pPr algn="ctr" fontAlgn="b"/>
                      <a:r>
                        <a:rPr lang="en-US" sz="1000" b="0" i="0" u="none" strike="noStrike" dirty="0">
                          <a:solidFill>
                            <a:srgbClr val="000000"/>
                          </a:solidFill>
                          <a:effectLst/>
                          <a:latin typeface="Courier New" panose="02070309020205020404" pitchFamily="49" charset="0"/>
                          <a:cs typeface="Courier New" panose="02070309020205020404" pitchFamily="49" charset="0"/>
                        </a:rPr>
                        <a:t>84.74%</a:t>
                      </a:r>
                    </a:p>
                  </a:txBody>
                  <a:tcPr marL="9525" marR="9525" marT="9525" marB="0" anchor="ctr"/>
                </a:tc>
                <a:extLst>
                  <a:ext uri="{0D108BD9-81ED-4DB2-BD59-A6C34878D82A}">
                    <a16:rowId xmlns:a16="http://schemas.microsoft.com/office/drawing/2014/main" val="4104449672"/>
                  </a:ext>
                </a:extLst>
              </a:tr>
              <a:tr h="274320">
                <a:tc>
                  <a:txBody>
                    <a:bodyPr/>
                    <a:lstStyle/>
                    <a:p>
                      <a:pPr algn="ctr"/>
                      <a:r>
                        <a:rPr lang="en-US" sz="1000" dirty="0">
                          <a:latin typeface="Courier New" panose="02070309020205020404" pitchFamily="49" charset="0"/>
                          <a:cs typeface="Courier New" panose="02070309020205020404" pitchFamily="49" charset="0"/>
                        </a:rPr>
                        <a:t>10</a:t>
                      </a:r>
                    </a:p>
                  </a:txBody>
                  <a:tcPr anchor="ctr"/>
                </a:tc>
                <a:tc>
                  <a:txBody>
                    <a:bodyPr/>
                    <a:lstStyle/>
                    <a:p>
                      <a:pPr algn="ctr" fontAlgn="b"/>
                      <a:r>
                        <a:rPr lang="en-US" sz="1000" b="0" i="0" u="none" strike="noStrike" dirty="0">
                          <a:solidFill>
                            <a:srgbClr val="000000"/>
                          </a:solidFill>
                          <a:effectLst/>
                          <a:latin typeface="Courier New" panose="02070309020205020404" pitchFamily="49" charset="0"/>
                          <a:cs typeface="Courier New" panose="02070309020205020404" pitchFamily="49" charset="0"/>
                        </a:rPr>
                        <a:t>84.49%</a:t>
                      </a:r>
                    </a:p>
                  </a:txBody>
                  <a:tcPr marL="9525" marR="9525" marT="9525" marB="0" anchor="ctr"/>
                </a:tc>
                <a:extLst>
                  <a:ext uri="{0D108BD9-81ED-4DB2-BD59-A6C34878D82A}">
                    <a16:rowId xmlns:a16="http://schemas.microsoft.com/office/drawing/2014/main" val="3056325600"/>
                  </a:ext>
                </a:extLst>
              </a:tr>
            </a:tbl>
          </a:graphicData>
        </a:graphic>
      </p:graphicFrame>
      <p:sp>
        <p:nvSpPr>
          <p:cNvPr id="7" name="Content Placeholder 2">
            <a:extLst>
              <a:ext uri="{FF2B5EF4-FFF2-40B4-BE49-F238E27FC236}">
                <a16:creationId xmlns:a16="http://schemas.microsoft.com/office/drawing/2014/main" id="{8C7C6EFF-BC81-6FA5-5103-857044A46C01}"/>
              </a:ext>
            </a:extLst>
          </p:cNvPr>
          <p:cNvSpPr txBox="1">
            <a:spLocks/>
          </p:cNvSpPr>
          <p:nvPr/>
        </p:nvSpPr>
        <p:spPr>
          <a:xfrm>
            <a:off x="7464727" y="1446804"/>
            <a:ext cx="3698573" cy="1645920"/>
          </a:xfrm>
          <a:prstGeom prst="rect">
            <a:avLst/>
          </a:prstGeom>
          <a:ln>
            <a:solidFill>
              <a:schemeClr val="tx1"/>
            </a:solidFill>
          </a:ln>
        </p:spPr>
        <p:txBody>
          <a:bodyPr vert="horz" lIns="91440" tIns="45720" rIns="91440" bIns="45720" rtlCol="0">
            <a:noAutofit/>
          </a:bodyPr>
          <a:lstStyle>
            <a:lvl1pPr marL="0" indent="0" algn="l" defTabSz="914400" rtl="0" eaLnBrk="1" latinLnBrk="0" hangingPunct="1">
              <a:lnSpc>
                <a:spcPct val="110000"/>
              </a:lnSpc>
              <a:spcBef>
                <a:spcPts val="1000"/>
              </a:spcBef>
              <a:buFontTx/>
              <a:buNone/>
              <a:defRPr sz="2000" kern="1200">
                <a:solidFill>
                  <a:schemeClr val="tx2"/>
                </a:solidFill>
                <a:latin typeface="+mn-lt"/>
                <a:ea typeface="+mn-ea"/>
                <a:cs typeface="+mn-cs"/>
              </a:defRPr>
            </a:lvl1pPr>
            <a:lvl2pPr marL="274320" indent="-228600" algn="l" defTabSz="914400" rtl="0" eaLnBrk="1" latinLnBrk="0" hangingPunct="1">
              <a:lnSpc>
                <a:spcPct val="110000"/>
              </a:lnSpc>
              <a:spcBef>
                <a:spcPts val="500"/>
              </a:spcBef>
              <a:buSzPct val="85000"/>
              <a:buFont typeface="Arial" panose="020B0604020202020204" pitchFamily="34" charset="0"/>
              <a:buChar char="•"/>
              <a:defRPr sz="1800" kern="1200">
                <a:solidFill>
                  <a:schemeClr val="tx2"/>
                </a:solidFill>
                <a:latin typeface="+mn-lt"/>
                <a:ea typeface="+mn-ea"/>
                <a:cs typeface="+mn-cs"/>
              </a:defRPr>
            </a:lvl2pPr>
            <a:lvl3pPr marL="274320" indent="0" algn="l" defTabSz="914400" rtl="0" eaLnBrk="1" latinLnBrk="0" hangingPunct="1">
              <a:lnSpc>
                <a:spcPct val="110000"/>
              </a:lnSpc>
              <a:spcBef>
                <a:spcPts val="500"/>
              </a:spcBef>
              <a:buFontTx/>
              <a:buNone/>
              <a:defRPr sz="1600" kern="1200">
                <a:solidFill>
                  <a:schemeClr val="tx2"/>
                </a:solidFill>
                <a:latin typeface="+mn-lt"/>
                <a:ea typeface="+mn-ea"/>
                <a:cs typeface="+mn-cs"/>
              </a:defRPr>
            </a:lvl3pPr>
            <a:lvl4pPr marL="548640" indent="-228600" algn="l" defTabSz="914400" rtl="0" eaLnBrk="1" latinLnBrk="0" hangingPunct="1">
              <a:lnSpc>
                <a:spcPct val="110000"/>
              </a:lnSpc>
              <a:spcBef>
                <a:spcPts val="500"/>
              </a:spcBef>
              <a:buFont typeface="Arial" panose="020B0604020202020204" pitchFamily="34" charset="0"/>
              <a:buChar char="•"/>
              <a:defRPr sz="1400" kern="1200">
                <a:solidFill>
                  <a:schemeClr val="tx2"/>
                </a:solidFill>
                <a:latin typeface="+mn-lt"/>
                <a:ea typeface="+mn-ea"/>
                <a:cs typeface="+mn-cs"/>
              </a:defRPr>
            </a:lvl4pPr>
            <a:lvl5pPr marL="548640" indent="0" algn="l" defTabSz="914400" rtl="0" eaLnBrk="1" latinLnBrk="0" hangingPunct="1">
              <a:lnSpc>
                <a:spcPct val="110000"/>
              </a:lnSpc>
              <a:spcBef>
                <a:spcPts val="500"/>
              </a:spcBef>
              <a:buFontTx/>
              <a:buNone/>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200" dirty="0">
                <a:solidFill>
                  <a:schemeClr val="tx1"/>
                </a:solidFill>
                <a:latin typeface="Courier New" panose="02070309020205020404" pitchFamily="49" charset="0"/>
              </a:rPr>
              <a:t>We see the accuracy peak at a tree depth of 5 and will use this going forward.</a:t>
            </a:r>
          </a:p>
        </p:txBody>
      </p:sp>
      <p:pic>
        <p:nvPicPr>
          <p:cNvPr id="10242" name="Picture 2">
            <a:extLst>
              <a:ext uri="{FF2B5EF4-FFF2-40B4-BE49-F238E27FC236}">
                <a16:creationId xmlns:a16="http://schemas.microsoft.com/office/drawing/2014/main" id="{AF9BD014-81D9-E183-CF96-651C76B112A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64727" y="3193807"/>
            <a:ext cx="3698572" cy="27473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868781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F501A-DF9F-C840-45C8-6DE2B6B911CB}"/>
              </a:ext>
            </a:extLst>
          </p:cNvPr>
          <p:cNvSpPr>
            <a:spLocks noGrp="1"/>
          </p:cNvSpPr>
          <p:nvPr>
            <p:ph type="title"/>
          </p:nvPr>
        </p:nvSpPr>
        <p:spPr>
          <a:xfrm>
            <a:off x="373092" y="327803"/>
            <a:ext cx="10134600" cy="537272"/>
          </a:xfrm>
        </p:spPr>
        <p:txBody>
          <a:bodyPr>
            <a:normAutofit fontScale="90000"/>
          </a:bodyPr>
          <a:lstStyle/>
          <a:p>
            <a:r>
              <a:rPr lang="en-US" dirty="0"/>
              <a:t>Sepsis 30-day mortality prediction using </a:t>
            </a:r>
            <a:r>
              <a:rPr lang="en-US" dirty="0" err="1"/>
              <a:t>CatBoost</a:t>
            </a:r>
            <a:endParaRPr lang="en-US" dirty="0"/>
          </a:p>
        </p:txBody>
      </p:sp>
      <p:sp>
        <p:nvSpPr>
          <p:cNvPr id="3" name="Content Placeholder 2">
            <a:extLst>
              <a:ext uri="{FF2B5EF4-FFF2-40B4-BE49-F238E27FC236}">
                <a16:creationId xmlns:a16="http://schemas.microsoft.com/office/drawing/2014/main" id="{39134D03-F431-7223-EBD0-BB6999C87ADB}"/>
              </a:ext>
            </a:extLst>
          </p:cNvPr>
          <p:cNvSpPr>
            <a:spLocks noGrp="1"/>
          </p:cNvSpPr>
          <p:nvPr>
            <p:ph idx="1"/>
          </p:nvPr>
        </p:nvSpPr>
        <p:spPr>
          <a:xfrm>
            <a:off x="373092" y="966158"/>
            <a:ext cx="10790208" cy="379563"/>
          </a:xfrm>
          <a:ln>
            <a:solidFill>
              <a:schemeClr val="tx1"/>
            </a:solidFill>
          </a:ln>
        </p:spPr>
        <p:txBody>
          <a:bodyPr>
            <a:noAutofit/>
          </a:bodyPr>
          <a:lstStyle/>
          <a:p>
            <a:r>
              <a:rPr lang="en-US" sz="1200" dirty="0">
                <a:solidFill>
                  <a:schemeClr val="tx1"/>
                </a:solidFill>
                <a:latin typeface="Courier New" panose="02070309020205020404" pitchFamily="49" charset="0"/>
              </a:rPr>
              <a:t>Tuning the </a:t>
            </a:r>
            <a:r>
              <a:rPr lang="en-US" sz="1200" dirty="0" err="1">
                <a:solidFill>
                  <a:schemeClr val="tx1"/>
                </a:solidFill>
                <a:latin typeface="Courier New" panose="02070309020205020404" pitchFamily="49" charset="0"/>
              </a:rPr>
              <a:t>CatBoost</a:t>
            </a:r>
            <a:r>
              <a:rPr lang="en-US" sz="1200" dirty="0">
                <a:solidFill>
                  <a:schemeClr val="tx1"/>
                </a:solidFill>
                <a:latin typeface="Courier New" panose="02070309020205020404" pitchFamily="49" charset="0"/>
              </a:rPr>
              <a:t> model: Adjusting the learning rate</a:t>
            </a:r>
          </a:p>
        </p:txBody>
      </p:sp>
      <p:sp>
        <p:nvSpPr>
          <p:cNvPr id="4" name="Content Placeholder 2">
            <a:extLst>
              <a:ext uri="{FF2B5EF4-FFF2-40B4-BE49-F238E27FC236}">
                <a16:creationId xmlns:a16="http://schemas.microsoft.com/office/drawing/2014/main" id="{BDADE347-C41D-B43D-C967-FDFF8FB933ED}"/>
              </a:ext>
            </a:extLst>
          </p:cNvPr>
          <p:cNvSpPr txBox="1">
            <a:spLocks/>
          </p:cNvSpPr>
          <p:nvPr/>
        </p:nvSpPr>
        <p:spPr>
          <a:xfrm>
            <a:off x="373092" y="1446805"/>
            <a:ext cx="4354183" cy="5083392"/>
          </a:xfrm>
          <a:prstGeom prst="rect">
            <a:avLst/>
          </a:prstGeom>
          <a:ln>
            <a:solidFill>
              <a:schemeClr val="tx1"/>
            </a:solidFill>
          </a:ln>
        </p:spPr>
        <p:txBody>
          <a:bodyPr vert="horz" lIns="91440" tIns="45720" rIns="91440" bIns="45720" rtlCol="0">
            <a:noAutofit/>
          </a:bodyPr>
          <a:lstStyle>
            <a:lvl1pPr marL="0" indent="0" algn="l" defTabSz="914400" rtl="0" eaLnBrk="1" latinLnBrk="0" hangingPunct="1">
              <a:lnSpc>
                <a:spcPct val="110000"/>
              </a:lnSpc>
              <a:spcBef>
                <a:spcPts val="1000"/>
              </a:spcBef>
              <a:buFontTx/>
              <a:buNone/>
              <a:defRPr sz="2000" kern="1200">
                <a:solidFill>
                  <a:schemeClr val="tx2"/>
                </a:solidFill>
                <a:latin typeface="+mn-lt"/>
                <a:ea typeface="+mn-ea"/>
                <a:cs typeface="+mn-cs"/>
              </a:defRPr>
            </a:lvl1pPr>
            <a:lvl2pPr marL="274320" indent="-228600" algn="l" defTabSz="914400" rtl="0" eaLnBrk="1" latinLnBrk="0" hangingPunct="1">
              <a:lnSpc>
                <a:spcPct val="110000"/>
              </a:lnSpc>
              <a:spcBef>
                <a:spcPts val="500"/>
              </a:spcBef>
              <a:buSzPct val="85000"/>
              <a:buFont typeface="Arial" panose="020B0604020202020204" pitchFamily="34" charset="0"/>
              <a:buChar char="•"/>
              <a:defRPr sz="1800" kern="1200">
                <a:solidFill>
                  <a:schemeClr val="tx2"/>
                </a:solidFill>
                <a:latin typeface="+mn-lt"/>
                <a:ea typeface="+mn-ea"/>
                <a:cs typeface="+mn-cs"/>
              </a:defRPr>
            </a:lvl2pPr>
            <a:lvl3pPr marL="274320" indent="0" algn="l" defTabSz="914400" rtl="0" eaLnBrk="1" latinLnBrk="0" hangingPunct="1">
              <a:lnSpc>
                <a:spcPct val="110000"/>
              </a:lnSpc>
              <a:spcBef>
                <a:spcPts val="500"/>
              </a:spcBef>
              <a:buFontTx/>
              <a:buNone/>
              <a:defRPr sz="1600" kern="1200">
                <a:solidFill>
                  <a:schemeClr val="tx2"/>
                </a:solidFill>
                <a:latin typeface="+mn-lt"/>
                <a:ea typeface="+mn-ea"/>
                <a:cs typeface="+mn-cs"/>
              </a:defRPr>
            </a:lvl3pPr>
            <a:lvl4pPr marL="548640" indent="-228600" algn="l" defTabSz="914400" rtl="0" eaLnBrk="1" latinLnBrk="0" hangingPunct="1">
              <a:lnSpc>
                <a:spcPct val="110000"/>
              </a:lnSpc>
              <a:spcBef>
                <a:spcPts val="500"/>
              </a:spcBef>
              <a:buFont typeface="Arial" panose="020B0604020202020204" pitchFamily="34" charset="0"/>
              <a:buChar char="•"/>
              <a:defRPr sz="1400" kern="1200">
                <a:solidFill>
                  <a:schemeClr val="tx2"/>
                </a:solidFill>
                <a:latin typeface="+mn-lt"/>
                <a:ea typeface="+mn-ea"/>
                <a:cs typeface="+mn-cs"/>
              </a:defRPr>
            </a:lvl4pPr>
            <a:lvl5pPr marL="548640" indent="0" algn="l" defTabSz="914400" rtl="0" eaLnBrk="1" latinLnBrk="0" hangingPunct="1">
              <a:lnSpc>
                <a:spcPct val="110000"/>
              </a:lnSpc>
              <a:spcBef>
                <a:spcPts val="500"/>
              </a:spcBef>
              <a:buFontTx/>
              <a:buNone/>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600"/>
              </a:spcBef>
            </a:pPr>
            <a:r>
              <a:rPr lang="en-US" sz="600" dirty="0">
                <a:solidFill>
                  <a:schemeClr val="tx1"/>
                </a:solidFill>
                <a:latin typeface="Courier New" panose="02070309020205020404" pitchFamily="49" charset="0"/>
                <a:cs typeface="Courier New" panose="02070309020205020404" pitchFamily="49" charset="0"/>
              </a:rPr>
              <a:t>#Adjusting the learning rate</a:t>
            </a:r>
          </a:p>
          <a:p>
            <a:pPr>
              <a:lnSpc>
                <a:spcPct val="100000"/>
              </a:lnSpc>
              <a:spcBef>
                <a:spcPts val="600"/>
              </a:spcBef>
            </a:pPr>
            <a:r>
              <a:rPr lang="en-US" sz="600" dirty="0">
                <a:solidFill>
                  <a:schemeClr val="tx1"/>
                </a:solidFill>
                <a:latin typeface="Courier New" panose="02070309020205020404" pitchFamily="49" charset="0"/>
                <a:cs typeface="Courier New" panose="02070309020205020404" pitchFamily="49" charset="0"/>
              </a:rPr>
              <a:t>#create a list of models using various learning rates</a:t>
            </a:r>
          </a:p>
          <a:p>
            <a:pPr>
              <a:lnSpc>
                <a:spcPct val="100000"/>
              </a:lnSpc>
              <a:spcBef>
                <a:spcPts val="600"/>
              </a:spcBef>
            </a:pPr>
            <a:r>
              <a:rPr lang="en-US" sz="600" dirty="0">
                <a:solidFill>
                  <a:schemeClr val="tx1"/>
                </a:solidFill>
                <a:latin typeface="Courier New" panose="02070309020205020404" pitchFamily="49" charset="0"/>
                <a:cs typeface="Courier New" panose="02070309020205020404" pitchFamily="49" charset="0"/>
              </a:rPr>
              <a:t>def </a:t>
            </a:r>
            <a:r>
              <a:rPr lang="en-US" sz="600" dirty="0" err="1">
                <a:solidFill>
                  <a:schemeClr val="tx1"/>
                </a:solidFill>
                <a:latin typeface="Courier New" panose="02070309020205020404" pitchFamily="49" charset="0"/>
                <a:cs typeface="Courier New" panose="02070309020205020404" pitchFamily="49" charset="0"/>
              </a:rPr>
              <a:t>get_models</a:t>
            </a:r>
            <a:r>
              <a:rPr lang="en-US" sz="600" dirty="0">
                <a:solidFill>
                  <a:schemeClr val="tx1"/>
                </a:solidFill>
                <a:latin typeface="Courier New" panose="02070309020205020404" pitchFamily="49" charset="0"/>
                <a:cs typeface="Courier New" panose="02070309020205020404" pitchFamily="49" charset="0"/>
              </a:rPr>
              <a:t>():</a:t>
            </a:r>
          </a:p>
          <a:p>
            <a:pPr>
              <a:lnSpc>
                <a:spcPct val="100000"/>
              </a:lnSpc>
              <a:spcBef>
                <a:spcPts val="600"/>
              </a:spcBef>
            </a:pPr>
            <a:r>
              <a:rPr lang="en-US" sz="600" dirty="0">
                <a:solidFill>
                  <a:schemeClr val="tx1"/>
                </a:solidFill>
                <a:latin typeface="Courier New" panose="02070309020205020404" pitchFamily="49" charset="0"/>
                <a:cs typeface="Courier New" panose="02070309020205020404" pitchFamily="49" charset="0"/>
              </a:rPr>
              <a:t>  models = </a:t>
            </a:r>
            <a:r>
              <a:rPr lang="en-US" sz="600" dirty="0" err="1">
                <a:solidFill>
                  <a:schemeClr val="tx1"/>
                </a:solidFill>
                <a:latin typeface="Courier New" panose="02070309020205020404" pitchFamily="49" charset="0"/>
                <a:cs typeface="Courier New" panose="02070309020205020404" pitchFamily="49" charset="0"/>
              </a:rPr>
              <a:t>dict</a:t>
            </a:r>
            <a:r>
              <a:rPr lang="en-US" sz="600" dirty="0">
                <a:solidFill>
                  <a:schemeClr val="tx1"/>
                </a:solidFill>
                <a:latin typeface="Courier New" panose="02070309020205020404" pitchFamily="49" charset="0"/>
                <a:cs typeface="Courier New" panose="02070309020205020404" pitchFamily="49" charset="0"/>
              </a:rPr>
              <a:t>()</a:t>
            </a:r>
          </a:p>
          <a:p>
            <a:pPr>
              <a:lnSpc>
                <a:spcPct val="100000"/>
              </a:lnSpc>
              <a:spcBef>
                <a:spcPts val="600"/>
              </a:spcBef>
            </a:pPr>
            <a:r>
              <a:rPr lang="en-US" sz="600" dirty="0">
                <a:solidFill>
                  <a:schemeClr val="tx1"/>
                </a:solidFill>
                <a:latin typeface="Courier New" panose="02070309020205020404" pitchFamily="49" charset="0"/>
                <a:cs typeface="Courier New" panose="02070309020205020404" pitchFamily="49" charset="0"/>
              </a:rPr>
              <a:t>  rates = [0.001, 0.01, 0.1, 0.25, 0.5, 1.0]</a:t>
            </a:r>
          </a:p>
          <a:p>
            <a:pPr>
              <a:lnSpc>
                <a:spcPct val="100000"/>
              </a:lnSpc>
              <a:spcBef>
                <a:spcPts val="600"/>
              </a:spcBef>
            </a:pPr>
            <a:r>
              <a:rPr lang="en-US" sz="600" dirty="0">
                <a:solidFill>
                  <a:schemeClr val="tx1"/>
                </a:solidFill>
                <a:latin typeface="Courier New" panose="02070309020205020404" pitchFamily="49" charset="0"/>
                <a:cs typeface="Courier New" panose="02070309020205020404" pitchFamily="49" charset="0"/>
              </a:rPr>
              <a:t>  for r in rates:</a:t>
            </a:r>
          </a:p>
          <a:p>
            <a:pPr>
              <a:lnSpc>
                <a:spcPct val="100000"/>
              </a:lnSpc>
              <a:spcBef>
                <a:spcPts val="600"/>
              </a:spcBef>
            </a:pPr>
            <a:r>
              <a:rPr lang="en-US" sz="600" dirty="0">
                <a:solidFill>
                  <a:schemeClr val="tx1"/>
                </a:solidFill>
                <a:latin typeface="Courier New" panose="02070309020205020404" pitchFamily="49" charset="0"/>
                <a:cs typeface="Courier New" panose="02070309020205020404" pitchFamily="49" charset="0"/>
              </a:rPr>
              <a:t>    key = '%.4f' % r</a:t>
            </a:r>
          </a:p>
          <a:p>
            <a:pPr>
              <a:lnSpc>
                <a:spcPct val="100000"/>
              </a:lnSpc>
              <a:spcBef>
                <a:spcPts val="600"/>
              </a:spcBef>
            </a:pPr>
            <a:r>
              <a:rPr lang="en-US" sz="600" dirty="0">
                <a:solidFill>
                  <a:schemeClr val="tx1"/>
                </a:solidFill>
                <a:latin typeface="Courier New" panose="02070309020205020404" pitchFamily="49" charset="0"/>
                <a:cs typeface="Courier New" panose="02070309020205020404" pitchFamily="49" charset="0"/>
              </a:rPr>
              <a:t>    models[key] = </a:t>
            </a:r>
            <a:r>
              <a:rPr lang="en-US" sz="600" dirty="0" err="1">
                <a:solidFill>
                  <a:schemeClr val="tx1"/>
                </a:solidFill>
                <a:latin typeface="Courier New" panose="02070309020205020404" pitchFamily="49" charset="0"/>
                <a:cs typeface="Courier New" panose="02070309020205020404" pitchFamily="49" charset="0"/>
              </a:rPr>
              <a:t>CatBoostClassifier</a:t>
            </a:r>
            <a:r>
              <a:rPr lang="en-US" sz="600" dirty="0">
                <a:solidFill>
                  <a:schemeClr val="tx1"/>
                </a:solidFill>
                <a:latin typeface="Courier New" panose="02070309020205020404" pitchFamily="49" charset="0"/>
                <a:cs typeface="Courier New" panose="02070309020205020404" pitchFamily="49" charset="0"/>
              </a:rPr>
              <a:t>(</a:t>
            </a:r>
            <a:r>
              <a:rPr lang="en-US" sz="600" dirty="0" err="1">
                <a:solidFill>
                  <a:schemeClr val="tx1"/>
                </a:solidFill>
                <a:latin typeface="Courier New" panose="02070309020205020404" pitchFamily="49" charset="0"/>
                <a:cs typeface="Courier New" panose="02070309020205020404" pitchFamily="49" charset="0"/>
              </a:rPr>
              <a:t>learning_rate</a:t>
            </a:r>
            <a:r>
              <a:rPr lang="en-US" sz="600" dirty="0">
                <a:solidFill>
                  <a:schemeClr val="tx1"/>
                </a:solidFill>
                <a:latin typeface="Courier New" panose="02070309020205020404" pitchFamily="49" charset="0"/>
                <a:cs typeface="Courier New" panose="02070309020205020404" pitchFamily="49" charset="0"/>
              </a:rPr>
              <a:t>=r, depth=5, iterations=100, verbose=0)</a:t>
            </a:r>
          </a:p>
          <a:p>
            <a:pPr>
              <a:lnSpc>
                <a:spcPct val="100000"/>
              </a:lnSpc>
              <a:spcBef>
                <a:spcPts val="600"/>
              </a:spcBef>
            </a:pPr>
            <a:r>
              <a:rPr lang="en-US" sz="600" dirty="0">
                <a:solidFill>
                  <a:schemeClr val="tx1"/>
                </a:solidFill>
                <a:latin typeface="Courier New" panose="02070309020205020404" pitchFamily="49" charset="0"/>
                <a:cs typeface="Courier New" panose="02070309020205020404" pitchFamily="49" charset="0"/>
              </a:rPr>
              <a:t>  return models</a:t>
            </a:r>
          </a:p>
          <a:p>
            <a:pPr>
              <a:lnSpc>
                <a:spcPct val="100000"/>
              </a:lnSpc>
              <a:spcBef>
                <a:spcPts val="600"/>
              </a:spcBef>
            </a:pPr>
            <a:endParaRPr lang="en-US" sz="600" dirty="0">
              <a:solidFill>
                <a:schemeClr val="tx1"/>
              </a:solidFill>
              <a:latin typeface="Courier New" panose="02070309020205020404" pitchFamily="49" charset="0"/>
              <a:cs typeface="Courier New" panose="02070309020205020404" pitchFamily="49" charset="0"/>
            </a:endParaRPr>
          </a:p>
          <a:p>
            <a:pPr>
              <a:lnSpc>
                <a:spcPct val="100000"/>
              </a:lnSpc>
              <a:spcBef>
                <a:spcPts val="600"/>
              </a:spcBef>
            </a:pPr>
            <a:r>
              <a:rPr lang="en-US" sz="600" dirty="0">
                <a:solidFill>
                  <a:schemeClr val="tx1"/>
                </a:solidFill>
                <a:latin typeface="Courier New" panose="02070309020205020404" pitchFamily="49" charset="0"/>
                <a:cs typeface="Courier New" panose="02070309020205020404" pitchFamily="49" charset="0"/>
              </a:rPr>
              <a:t>#evaluate a given model using cross-validation</a:t>
            </a:r>
          </a:p>
          <a:p>
            <a:pPr>
              <a:lnSpc>
                <a:spcPct val="100000"/>
              </a:lnSpc>
              <a:spcBef>
                <a:spcPts val="600"/>
              </a:spcBef>
            </a:pPr>
            <a:r>
              <a:rPr lang="en-US" sz="600" dirty="0">
                <a:solidFill>
                  <a:schemeClr val="tx1"/>
                </a:solidFill>
                <a:latin typeface="Courier New" panose="02070309020205020404" pitchFamily="49" charset="0"/>
                <a:cs typeface="Courier New" panose="02070309020205020404" pitchFamily="49" charset="0"/>
              </a:rPr>
              <a:t>def </a:t>
            </a:r>
            <a:r>
              <a:rPr lang="en-US" sz="600" dirty="0" err="1">
                <a:solidFill>
                  <a:schemeClr val="tx1"/>
                </a:solidFill>
                <a:latin typeface="Courier New" panose="02070309020205020404" pitchFamily="49" charset="0"/>
                <a:cs typeface="Courier New" panose="02070309020205020404" pitchFamily="49" charset="0"/>
              </a:rPr>
              <a:t>evaluate_model</a:t>
            </a:r>
            <a:r>
              <a:rPr lang="en-US" sz="600" dirty="0">
                <a:solidFill>
                  <a:schemeClr val="tx1"/>
                </a:solidFill>
                <a:latin typeface="Courier New" panose="02070309020205020404" pitchFamily="49" charset="0"/>
                <a:cs typeface="Courier New" panose="02070309020205020404" pitchFamily="49" charset="0"/>
              </a:rPr>
              <a:t>(model):</a:t>
            </a:r>
          </a:p>
          <a:p>
            <a:pPr>
              <a:lnSpc>
                <a:spcPct val="100000"/>
              </a:lnSpc>
              <a:spcBef>
                <a:spcPts val="600"/>
              </a:spcBef>
            </a:pPr>
            <a:r>
              <a:rPr lang="en-US" sz="600" dirty="0">
                <a:solidFill>
                  <a:schemeClr val="tx1"/>
                </a:solidFill>
                <a:latin typeface="Courier New" panose="02070309020205020404" pitchFamily="49" charset="0"/>
                <a:cs typeface="Courier New" panose="02070309020205020404" pitchFamily="49" charset="0"/>
              </a:rPr>
              <a:t>  cv = </a:t>
            </a:r>
            <a:r>
              <a:rPr lang="en-US" sz="600" dirty="0" err="1">
                <a:solidFill>
                  <a:schemeClr val="tx1"/>
                </a:solidFill>
                <a:latin typeface="Courier New" panose="02070309020205020404" pitchFamily="49" charset="0"/>
                <a:cs typeface="Courier New" panose="02070309020205020404" pitchFamily="49" charset="0"/>
              </a:rPr>
              <a:t>RepeatedStratifiedKFold</a:t>
            </a:r>
            <a:r>
              <a:rPr lang="en-US" sz="600" dirty="0">
                <a:solidFill>
                  <a:schemeClr val="tx1"/>
                </a:solidFill>
                <a:latin typeface="Courier New" panose="02070309020205020404" pitchFamily="49" charset="0"/>
                <a:cs typeface="Courier New" panose="02070309020205020404" pitchFamily="49" charset="0"/>
              </a:rPr>
              <a:t>(</a:t>
            </a:r>
            <a:r>
              <a:rPr lang="en-US" sz="600" dirty="0" err="1">
                <a:solidFill>
                  <a:schemeClr val="tx1"/>
                </a:solidFill>
                <a:latin typeface="Courier New" panose="02070309020205020404" pitchFamily="49" charset="0"/>
                <a:cs typeface="Courier New" panose="02070309020205020404" pitchFamily="49" charset="0"/>
              </a:rPr>
              <a:t>n_splits</a:t>
            </a:r>
            <a:r>
              <a:rPr lang="en-US" sz="600" dirty="0">
                <a:solidFill>
                  <a:schemeClr val="tx1"/>
                </a:solidFill>
                <a:latin typeface="Courier New" panose="02070309020205020404" pitchFamily="49" charset="0"/>
                <a:cs typeface="Courier New" panose="02070309020205020404" pitchFamily="49" charset="0"/>
              </a:rPr>
              <a:t>=10, </a:t>
            </a:r>
            <a:r>
              <a:rPr lang="en-US" sz="600" dirty="0" err="1">
                <a:solidFill>
                  <a:schemeClr val="tx1"/>
                </a:solidFill>
                <a:latin typeface="Courier New" panose="02070309020205020404" pitchFamily="49" charset="0"/>
                <a:cs typeface="Courier New" panose="02070309020205020404" pitchFamily="49" charset="0"/>
              </a:rPr>
              <a:t>n_repeats</a:t>
            </a:r>
            <a:r>
              <a:rPr lang="en-US" sz="600" dirty="0">
                <a:solidFill>
                  <a:schemeClr val="tx1"/>
                </a:solidFill>
                <a:latin typeface="Courier New" panose="02070309020205020404" pitchFamily="49" charset="0"/>
                <a:cs typeface="Courier New" panose="02070309020205020404" pitchFamily="49" charset="0"/>
              </a:rPr>
              <a:t>=3, </a:t>
            </a:r>
            <a:r>
              <a:rPr lang="en-US" sz="600" dirty="0" err="1">
                <a:solidFill>
                  <a:schemeClr val="tx1"/>
                </a:solidFill>
                <a:latin typeface="Courier New" panose="02070309020205020404" pitchFamily="49" charset="0"/>
                <a:cs typeface="Courier New" panose="02070309020205020404" pitchFamily="49" charset="0"/>
              </a:rPr>
              <a:t>random_state</a:t>
            </a:r>
            <a:r>
              <a:rPr lang="en-US" sz="600" dirty="0">
                <a:solidFill>
                  <a:schemeClr val="tx1"/>
                </a:solidFill>
                <a:latin typeface="Courier New" panose="02070309020205020404" pitchFamily="49" charset="0"/>
                <a:cs typeface="Courier New" panose="02070309020205020404" pitchFamily="49" charset="0"/>
              </a:rPr>
              <a:t>=1)</a:t>
            </a:r>
          </a:p>
          <a:p>
            <a:pPr>
              <a:lnSpc>
                <a:spcPct val="100000"/>
              </a:lnSpc>
              <a:spcBef>
                <a:spcPts val="600"/>
              </a:spcBef>
            </a:pPr>
            <a:r>
              <a:rPr lang="en-US" sz="600" dirty="0">
                <a:solidFill>
                  <a:schemeClr val="tx1"/>
                </a:solidFill>
                <a:latin typeface="Courier New" panose="02070309020205020404" pitchFamily="49" charset="0"/>
                <a:cs typeface="Courier New" panose="02070309020205020404" pitchFamily="49" charset="0"/>
              </a:rPr>
              <a:t>  scores = </a:t>
            </a:r>
            <a:r>
              <a:rPr lang="en-US" sz="600" dirty="0" err="1">
                <a:solidFill>
                  <a:schemeClr val="tx1"/>
                </a:solidFill>
                <a:latin typeface="Courier New" panose="02070309020205020404" pitchFamily="49" charset="0"/>
                <a:cs typeface="Courier New" panose="02070309020205020404" pitchFamily="49" charset="0"/>
              </a:rPr>
              <a:t>cross_val_score</a:t>
            </a:r>
            <a:r>
              <a:rPr lang="en-US" sz="600" dirty="0">
                <a:solidFill>
                  <a:schemeClr val="tx1"/>
                </a:solidFill>
                <a:latin typeface="Courier New" panose="02070309020205020404" pitchFamily="49" charset="0"/>
                <a:cs typeface="Courier New" panose="02070309020205020404" pitchFamily="49" charset="0"/>
              </a:rPr>
              <a:t>(model, </a:t>
            </a:r>
            <a:r>
              <a:rPr lang="en-US" sz="600" dirty="0" err="1">
                <a:solidFill>
                  <a:schemeClr val="tx1"/>
                </a:solidFill>
                <a:latin typeface="Courier New" panose="02070309020205020404" pitchFamily="49" charset="0"/>
                <a:cs typeface="Courier New" panose="02070309020205020404" pitchFamily="49" charset="0"/>
              </a:rPr>
              <a:t>X_paper</a:t>
            </a:r>
            <a:r>
              <a:rPr lang="en-US" sz="600" dirty="0">
                <a:solidFill>
                  <a:schemeClr val="tx1"/>
                </a:solidFill>
                <a:latin typeface="Courier New" panose="02070309020205020404" pitchFamily="49" charset="0"/>
                <a:cs typeface="Courier New" panose="02070309020205020404" pitchFamily="49" charset="0"/>
              </a:rPr>
              <a:t>, </a:t>
            </a:r>
            <a:r>
              <a:rPr lang="en-US" sz="600" dirty="0" err="1">
                <a:solidFill>
                  <a:schemeClr val="tx1"/>
                </a:solidFill>
                <a:latin typeface="Courier New" panose="02070309020205020404" pitchFamily="49" charset="0"/>
                <a:cs typeface="Courier New" panose="02070309020205020404" pitchFamily="49" charset="0"/>
              </a:rPr>
              <a:t>Y_paper</a:t>
            </a:r>
            <a:r>
              <a:rPr lang="en-US" sz="600" dirty="0">
                <a:solidFill>
                  <a:schemeClr val="tx1"/>
                </a:solidFill>
                <a:latin typeface="Courier New" panose="02070309020205020404" pitchFamily="49" charset="0"/>
                <a:cs typeface="Courier New" panose="02070309020205020404" pitchFamily="49" charset="0"/>
              </a:rPr>
              <a:t>, scoring='accuracy', cv=cv, </a:t>
            </a:r>
            <a:r>
              <a:rPr lang="en-US" sz="600" dirty="0" err="1">
                <a:solidFill>
                  <a:schemeClr val="tx1"/>
                </a:solidFill>
                <a:latin typeface="Courier New" panose="02070309020205020404" pitchFamily="49" charset="0"/>
                <a:cs typeface="Courier New" panose="02070309020205020404" pitchFamily="49" charset="0"/>
              </a:rPr>
              <a:t>n_jobs</a:t>
            </a:r>
            <a:r>
              <a:rPr lang="en-US" sz="600" dirty="0">
                <a:solidFill>
                  <a:schemeClr val="tx1"/>
                </a:solidFill>
                <a:latin typeface="Courier New" panose="02070309020205020404" pitchFamily="49" charset="0"/>
                <a:cs typeface="Courier New" panose="02070309020205020404" pitchFamily="49" charset="0"/>
              </a:rPr>
              <a:t>=-1, </a:t>
            </a:r>
            <a:r>
              <a:rPr lang="en-US" sz="600" dirty="0" err="1">
                <a:solidFill>
                  <a:schemeClr val="tx1"/>
                </a:solidFill>
                <a:latin typeface="Courier New" panose="02070309020205020404" pitchFamily="49" charset="0"/>
                <a:cs typeface="Courier New" panose="02070309020205020404" pitchFamily="49" charset="0"/>
              </a:rPr>
              <a:t>error_score</a:t>
            </a:r>
            <a:r>
              <a:rPr lang="en-US" sz="600" dirty="0">
                <a:solidFill>
                  <a:schemeClr val="tx1"/>
                </a:solidFill>
                <a:latin typeface="Courier New" panose="02070309020205020404" pitchFamily="49" charset="0"/>
                <a:cs typeface="Courier New" panose="02070309020205020404" pitchFamily="49" charset="0"/>
              </a:rPr>
              <a:t>='raise')</a:t>
            </a:r>
          </a:p>
          <a:p>
            <a:pPr>
              <a:lnSpc>
                <a:spcPct val="100000"/>
              </a:lnSpc>
              <a:spcBef>
                <a:spcPts val="600"/>
              </a:spcBef>
            </a:pPr>
            <a:r>
              <a:rPr lang="en-US" sz="600" dirty="0">
                <a:solidFill>
                  <a:schemeClr val="tx1"/>
                </a:solidFill>
                <a:latin typeface="Courier New" panose="02070309020205020404" pitchFamily="49" charset="0"/>
                <a:cs typeface="Courier New" panose="02070309020205020404" pitchFamily="49" charset="0"/>
              </a:rPr>
              <a:t>  return scores</a:t>
            </a:r>
          </a:p>
          <a:p>
            <a:pPr>
              <a:lnSpc>
                <a:spcPct val="100000"/>
              </a:lnSpc>
              <a:spcBef>
                <a:spcPts val="600"/>
              </a:spcBef>
            </a:pPr>
            <a:endParaRPr lang="en-US" sz="600" dirty="0">
              <a:solidFill>
                <a:schemeClr val="tx1"/>
              </a:solidFill>
              <a:latin typeface="Courier New" panose="02070309020205020404" pitchFamily="49" charset="0"/>
              <a:cs typeface="Courier New" panose="02070309020205020404" pitchFamily="49" charset="0"/>
            </a:endParaRPr>
          </a:p>
          <a:p>
            <a:pPr>
              <a:lnSpc>
                <a:spcPct val="100000"/>
              </a:lnSpc>
              <a:spcBef>
                <a:spcPts val="600"/>
              </a:spcBef>
            </a:pPr>
            <a:r>
              <a:rPr lang="en-US" sz="600" dirty="0">
                <a:solidFill>
                  <a:schemeClr val="tx1"/>
                </a:solidFill>
                <a:latin typeface="Courier New" panose="02070309020205020404" pitchFamily="49" charset="0"/>
                <a:cs typeface="Courier New" panose="02070309020205020404" pitchFamily="49" charset="0"/>
              </a:rPr>
              <a:t>#get the models to evaluate</a:t>
            </a:r>
          </a:p>
          <a:p>
            <a:pPr>
              <a:lnSpc>
                <a:spcPct val="100000"/>
              </a:lnSpc>
              <a:spcBef>
                <a:spcPts val="600"/>
              </a:spcBef>
            </a:pPr>
            <a:r>
              <a:rPr lang="en-US" sz="600" dirty="0">
                <a:solidFill>
                  <a:schemeClr val="tx1"/>
                </a:solidFill>
                <a:latin typeface="Courier New" panose="02070309020205020404" pitchFamily="49" charset="0"/>
                <a:cs typeface="Courier New" panose="02070309020205020404" pitchFamily="49" charset="0"/>
              </a:rPr>
              <a:t>models = </a:t>
            </a:r>
            <a:r>
              <a:rPr lang="en-US" sz="600" dirty="0" err="1">
                <a:solidFill>
                  <a:schemeClr val="tx1"/>
                </a:solidFill>
                <a:latin typeface="Courier New" panose="02070309020205020404" pitchFamily="49" charset="0"/>
                <a:cs typeface="Courier New" panose="02070309020205020404" pitchFamily="49" charset="0"/>
              </a:rPr>
              <a:t>get_models</a:t>
            </a:r>
            <a:r>
              <a:rPr lang="en-US" sz="600" dirty="0">
                <a:solidFill>
                  <a:schemeClr val="tx1"/>
                </a:solidFill>
                <a:latin typeface="Courier New" panose="02070309020205020404" pitchFamily="49" charset="0"/>
                <a:cs typeface="Courier New" panose="02070309020205020404" pitchFamily="49" charset="0"/>
              </a:rPr>
              <a:t>()</a:t>
            </a:r>
          </a:p>
          <a:p>
            <a:pPr>
              <a:lnSpc>
                <a:spcPct val="100000"/>
              </a:lnSpc>
              <a:spcBef>
                <a:spcPts val="600"/>
              </a:spcBef>
            </a:pPr>
            <a:endParaRPr lang="en-US" sz="600" dirty="0">
              <a:solidFill>
                <a:schemeClr val="tx1"/>
              </a:solidFill>
              <a:latin typeface="Courier New" panose="02070309020205020404" pitchFamily="49" charset="0"/>
              <a:cs typeface="Courier New" panose="02070309020205020404" pitchFamily="49" charset="0"/>
            </a:endParaRPr>
          </a:p>
          <a:p>
            <a:pPr>
              <a:lnSpc>
                <a:spcPct val="100000"/>
              </a:lnSpc>
              <a:spcBef>
                <a:spcPts val="600"/>
              </a:spcBef>
            </a:pPr>
            <a:r>
              <a:rPr lang="en-US" sz="600" dirty="0">
                <a:solidFill>
                  <a:schemeClr val="tx1"/>
                </a:solidFill>
                <a:latin typeface="Courier New" panose="02070309020205020404" pitchFamily="49" charset="0"/>
                <a:cs typeface="Courier New" panose="02070309020205020404" pitchFamily="49" charset="0"/>
              </a:rPr>
              <a:t># evaluate the models and store results</a:t>
            </a:r>
          </a:p>
          <a:p>
            <a:pPr>
              <a:lnSpc>
                <a:spcPct val="100000"/>
              </a:lnSpc>
              <a:spcBef>
                <a:spcPts val="600"/>
              </a:spcBef>
            </a:pPr>
            <a:r>
              <a:rPr lang="en-US" sz="600" dirty="0">
                <a:solidFill>
                  <a:schemeClr val="tx1"/>
                </a:solidFill>
                <a:latin typeface="Courier New" panose="02070309020205020404" pitchFamily="49" charset="0"/>
                <a:cs typeface="Courier New" panose="02070309020205020404" pitchFamily="49" charset="0"/>
              </a:rPr>
              <a:t>results, names = list(), list()</a:t>
            </a:r>
          </a:p>
          <a:p>
            <a:pPr>
              <a:lnSpc>
                <a:spcPct val="100000"/>
              </a:lnSpc>
              <a:spcBef>
                <a:spcPts val="600"/>
              </a:spcBef>
            </a:pPr>
            <a:r>
              <a:rPr lang="en-US" sz="600" dirty="0">
                <a:solidFill>
                  <a:schemeClr val="tx1"/>
                </a:solidFill>
                <a:latin typeface="Courier New" panose="02070309020205020404" pitchFamily="49" charset="0"/>
                <a:cs typeface="Courier New" panose="02070309020205020404" pitchFamily="49" charset="0"/>
              </a:rPr>
              <a:t>for name, model in </a:t>
            </a:r>
            <a:r>
              <a:rPr lang="en-US" sz="600" dirty="0" err="1">
                <a:solidFill>
                  <a:schemeClr val="tx1"/>
                </a:solidFill>
                <a:latin typeface="Courier New" panose="02070309020205020404" pitchFamily="49" charset="0"/>
                <a:cs typeface="Courier New" panose="02070309020205020404" pitchFamily="49" charset="0"/>
              </a:rPr>
              <a:t>models.items</a:t>
            </a:r>
            <a:r>
              <a:rPr lang="en-US" sz="600" dirty="0">
                <a:solidFill>
                  <a:schemeClr val="tx1"/>
                </a:solidFill>
                <a:latin typeface="Courier New" panose="02070309020205020404" pitchFamily="49" charset="0"/>
                <a:cs typeface="Courier New" panose="02070309020205020404" pitchFamily="49" charset="0"/>
              </a:rPr>
              <a:t>():</a:t>
            </a:r>
          </a:p>
          <a:p>
            <a:pPr>
              <a:lnSpc>
                <a:spcPct val="100000"/>
              </a:lnSpc>
              <a:spcBef>
                <a:spcPts val="600"/>
              </a:spcBef>
            </a:pPr>
            <a:r>
              <a:rPr lang="en-US" sz="600" dirty="0">
                <a:solidFill>
                  <a:schemeClr val="tx1"/>
                </a:solidFill>
                <a:latin typeface="Courier New" panose="02070309020205020404" pitchFamily="49" charset="0"/>
                <a:cs typeface="Courier New" panose="02070309020205020404" pitchFamily="49" charset="0"/>
              </a:rPr>
              <a:t>  scores = </a:t>
            </a:r>
            <a:r>
              <a:rPr lang="en-US" sz="600" dirty="0" err="1">
                <a:solidFill>
                  <a:schemeClr val="tx1"/>
                </a:solidFill>
                <a:latin typeface="Courier New" panose="02070309020205020404" pitchFamily="49" charset="0"/>
                <a:cs typeface="Courier New" panose="02070309020205020404" pitchFamily="49" charset="0"/>
              </a:rPr>
              <a:t>evaluate_model</a:t>
            </a:r>
            <a:r>
              <a:rPr lang="en-US" sz="600" dirty="0">
                <a:solidFill>
                  <a:schemeClr val="tx1"/>
                </a:solidFill>
                <a:latin typeface="Courier New" panose="02070309020205020404" pitchFamily="49" charset="0"/>
                <a:cs typeface="Courier New" panose="02070309020205020404" pitchFamily="49" charset="0"/>
              </a:rPr>
              <a:t>(model)</a:t>
            </a:r>
          </a:p>
          <a:p>
            <a:pPr>
              <a:lnSpc>
                <a:spcPct val="100000"/>
              </a:lnSpc>
              <a:spcBef>
                <a:spcPts val="600"/>
              </a:spcBef>
            </a:pPr>
            <a:r>
              <a:rPr lang="en-US" sz="600" dirty="0">
                <a:solidFill>
                  <a:schemeClr val="tx1"/>
                </a:solidFill>
                <a:latin typeface="Courier New" panose="02070309020205020404" pitchFamily="49" charset="0"/>
                <a:cs typeface="Courier New" panose="02070309020205020404" pitchFamily="49" charset="0"/>
              </a:rPr>
              <a:t>  </a:t>
            </a:r>
            <a:r>
              <a:rPr lang="en-US" sz="600" dirty="0" err="1">
                <a:solidFill>
                  <a:schemeClr val="tx1"/>
                </a:solidFill>
                <a:latin typeface="Courier New" panose="02070309020205020404" pitchFamily="49" charset="0"/>
                <a:cs typeface="Courier New" panose="02070309020205020404" pitchFamily="49" charset="0"/>
              </a:rPr>
              <a:t>results.append</a:t>
            </a:r>
            <a:r>
              <a:rPr lang="en-US" sz="600" dirty="0">
                <a:solidFill>
                  <a:schemeClr val="tx1"/>
                </a:solidFill>
                <a:latin typeface="Courier New" panose="02070309020205020404" pitchFamily="49" charset="0"/>
                <a:cs typeface="Courier New" panose="02070309020205020404" pitchFamily="49" charset="0"/>
              </a:rPr>
              <a:t>(scores)</a:t>
            </a:r>
          </a:p>
          <a:p>
            <a:pPr>
              <a:lnSpc>
                <a:spcPct val="100000"/>
              </a:lnSpc>
              <a:spcBef>
                <a:spcPts val="600"/>
              </a:spcBef>
            </a:pPr>
            <a:r>
              <a:rPr lang="en-US" sz="600" dirty="0">
                <a:solidFill>
                  <a:schemeClr val="tx1"/>
                </a:solidFill>
                <a:latin typeface="Courier New" panose="02070309020205020404" pitchFamily="49" charset="0"/>
                <a:cs typeface="Courier New" panose="02070309020205020404" pitchFamily="49" charset="0"/>
              </a:rPr>
              <a:t>  </a:t>
            </a:r>
            <a:r>
              <a:rPr lang="en-US" sz="600" dirty="0" err="1">
                <a:solidFill>
                  <a:schemeClr val="tx1"/>
                </a:solidFill>
                <a:latin typeface="Courier New" panose="02070309020205020404" pitchFamily="49" charset="0"/>
                <a:cs typeface="Courier New" panose="02070309020205020404" pitchFamily="49" charset="0"/>
              </a:rPr>
              <a:t>names.append</a:t>
            </a:r>
            <a:r>
              <a:rPr lang="en-US" sz="600" dirty="0">
                <a:solidFill>
                  <a:schemeClr val="tx1"/>
                </a:solidFill>
                <a:latin typeface="Courier New" panose="02070309020205020404" pitchFamily="49" charset="0"/>
                <a:cs typeface="Courier New" panose="02070309020205020404" pitchFamily="49" charset="0"/>
              </a:rPr>
              <a:t>(name)</a:t>
            </a:r>
          </a:p>
          <a:p>
            <a:pPr>
              <a:lnSpc>
                <a:spcPct val="100000"/>
              </a:lnSpc>
              <a:spcBef>
                <a:spcPts val="600"/>
              </a:spcBef>
            </a:pPr>
            <a:r>
              <a:rPr lang="en-US" sz="600" dirty="0">
                <a:solidFill>
                  <a:schemeClr val="tx1"/>
                </a:solidFill>
                <a:latin typeface="Courier New" panose="02070309020205020404" pitchFamily="49" charset="0"/>
                <a:cs typeface="Courier New" panose="02070309020205020404" pitchFamily="49" charset="0"/>
              </a:rPr>
              <a:t>  print('Learning Rate: %s %.2f%%)' % (name, mean(scores)*100))</a:t>
            </a:r>
          </a:p>
          <a:p>
            <a:pPr>
              <a:lnSpc>
                <a:spcPct val="100000"/>
              </a:lnSpc>
              <a:spcBef>
                <a:spcPts val="600"/>
              </a:spcBef>
            </a:pPr>
            <a:endParaRPr lang="en-US" sz="600" dirty="0">
              <a:solidFill>
                <a:schemeClr val="tx1"/>
              </a:solidFill>
              <a:latin typeface="Courier New" panose="02070309020205020404" pitchFamily="49" charset="0"/>
              <a:cs typeface="Courier New" panose="02070309020205020404" pitchFamily="49" charset="0"/>
            </a:endParaRPr>
          </a:p>
          <a:p>
            <a:pPr>
              <a:lnSpc>
                <a:spcPct val="100000"/>
              </a:lnSpc>
              <a:spcBef>
                <a:spcPts val="600"/>
              </a:spcBef>
            </a:pPr>
            <a:r>
              <a:rPr lang="en-US" sz="600" dirty="0">
                <a:solidFill>
                  <a:schemeClr val="tx1"/>
                </a:solidFill>
                <a:latin typeface="Courier New" panose="02070309020205020404" pitchFamily="49" charset="0"/>
                <a:cs typeface="Courier New" panose="02070309020205020404" pitchFamily="49" charset="0"/>
              </a:rPr>
              <a:t>#plot model performance for comparison</a:t>
            </a:r>
          </a:p>
          <a:p>
            <a:pPr>
              <a:lnSpc>
                <a:spcPct val="100000"/>
              </a:lnSpc>
              <a:spcBef>
                <a:spcPts val="600"/>
              </a:spcBef>
            </a:pPr>
            <a:r>
              <a:rPr lang="en-US" sz="600" dirty="0" err="1">
                <a:solidFill>
                  <a:schemeClr val="tx1"/>
                </a:solidFill>
                <a:latin typeface="Courier New" panose="02070309020205020404" pitchFamily="49" charset="0"/>
                <a:cs typeface="Courier New" panose="02070309020205020404" pitchFamily="49" charset="0"/>
              </a:rPr>
              <a:t>pyplot.boxplot</a:t>
            </a:r>
            <a:r>
              <a:rPr lang="en-US" sz="600" dirty="0">
                <a:solidFill>
                  <a:schemeClr val="tx1"/>
                </a:solidFill>
                <a:latin typeface="Courier New" panose="02070309020205020404" pitchFamily="49" charset="0"/>
                <a:cs typeface="Courier New" panose="02070309020205020404" pitchFamily="49" charset="0"/>
              </a:rPr>
              <a:t>(results, labels=names, </a:t>
            </a:r>
            <a:r>
              <a:rPr lang="en-US" sz="600" dirty="0" err="1">
                <a:solidFill>
                  <a:schemeClr val="tx1"/>
                </a:solidFill>
                <a:latin typeface="Courier New" panose="02070309020205020404" pitchFamily="49" charset="0"/>
                <a:cs typeface="Courier New" panose="02070309020205020404" pitchFamily="49" charset="0"/>
              </a:rPr>
              <a:t>showmeans</a:t>
            </a:r>
            <a:r>
              <a:rPr lang="en-US" sz="600" dirty="0">
                <a:solidFill>
                  <a:schemeClr val="tx1"/>
                </a:solidFill>
                <a:latin typeface="Courier New" panose="02070309020205020404" pitchFamily="49" charset="0"/>
                <a:cs typeface="Courier New" panose="02070309020205020404" pitchFamily="49" charset="0"/>
              </a:rPr>
              <a:t>=True)</a:t>
            </a:r>
          </a:p>
          <a:p>
            <a:pPr>
              <a:lnSpc>
                <a:spcPct val="100000"/>
              </a:lnSpc>
              <a:spcBef>
                <a:spcPts val="600"/>
              </a:spcBef>
            </a:pPr>
            <a:r>
              <a:rPr lang="en-US" sz="600" dirty="0" err="1">
                <a:solidFill>
                  <a:schemeClr val="tx1"/>
                </a:solidFill>
                <a:latin typeface="Courier New" panose="02070309020205020404" pitchFamily="49" charset="0"/>
                <a:cs typeface="Courier New" panose="02070309020205020404" pitchFamily="49" charset="0"/>
              </a:rPr>
              <a:t>pyplot.show</a:t>
            </a:r>
            <a:r>
              <a:rPr lang="en-US" sz="600" dirty="0">
                <a:solidFill>
                  <a:schemeClr val="tx1"/>
                </a:solidFill>
                <a:latin typeface="Courier New" panose="02070309020205020404" pitchFamily="49" charset="0"/>
                <a:cs typeface="Courier New" panose="02070309020205020404" pitchFamily="49" charset="0"/>
              </a:rPr>
              <a:t>()</a:t>
            </a:r>
          </a:p>
        </p:txBody>
      </p:sp>
      <p:graphicFrame>
        <p:nvGraphicFramePr>
          <p:cNvPr id="6" name="Table 5">
            <a:extLst>
              <a:ext uri="{FF2B5EF4-FFF2-40B4-BE49-F238E27FC236}">
                <a16:creationId xmlns:a16="http://schemas.microsoft.com/office/drawing/2014/main" id="{6B227C93-BEF6-E9F8-6DF6-46600B73113B}"/>
              </a:ext>
            </a:extLst>
          </p:cNvPr>
          <p:cNvGraphicFramePr>
            <a:graphicFrameLocks noGrp="1"/>
          </p:cNvGraphicFramePr>
          <p:nvPr>
            <p:extLst>
              <p:ext uri="{D42A27DB-BD31-4B8C-83A1-F6EECF244321}">
                <p14:modId xmlns:p14="http://schemas.microsoft.com/office/powerpoint/2010/main" val="3964706775"/>
              </p:ext>
            </p:extLst>
          </p:nvPr>
        </p:nvGraphicFramePr>
        <p:xfrm>
          <a:off x="5000445" y="1446804"/>
          <a:ext cx="2377440" cy="1920240"/>
        </p:xfrm>
        <a:graphic>
          <a:graphicData uri="http://schemas.openxmlformats.org/drawingml/2006/table">
            <a:tbl>
              <a:tblPr firstRow="1" bandRow="1">
                <a:tableStyleId>{5C22544A-7EE6-4342-B048-85BDC9FD1C3A}</a:tableStyleId>
              </a:tblPr>
              <a:tblGrid>
                <a:gridCol w="1188720">
                  <a:extLst>
                    <a:ext uri="{9D8B030D-6E8A-4147-A177-3AD203B41FA5}">
                      <a16:colId xmlns:a16="http://schemas.microsoft.com/office/drawing/2014/main" val="3745000717"/>
                    </a:ext>
                  </a:extLst>
                </a:gridCol>
                <a:gridCol w="1188720">
                  <a:extLst>
                    <a:ext uri="{9D8B030D-6E8A-4147-A177-3AD203B41FA5}">
                      <a16:colId xmlns:a16="http://schemas.microsoft.com/office/drawing/2014/main" val="4105155818"/>
                    </a:ext>
                  </a:extLst>
                </a:gridCol>
              </a:tblGrid>
              <a:tr h="274320">
                <a:tc>
                  <a:txBody>
                    <a:bodyPr/>
                    <a:lstStyle/>
                    <a:p>
                      <a:pPr algn="ctr" fontAlgn="b"/>
                      <a:r>
                        <a:rPr lang="en-US" sz="1000" b="0" i="0" u="none" strike="noStrike" dirty="0">
                          <a:solidFill>
                            <a:schemeClr val="bg1"/>
                          </a:solidFill>
                          <a:effectLst/>
                          <a:latin typeface="Courier New" panose="02070309020205020404" pitchFamily="49" charset="0"/>
                          <a:cs typeface="Courier New" panose="02070309020205020404" pitchFamily="49" charset="0"/>
                        </a:rPr>
                        <a:t>Learning Rate</a:t>
                      </a:r>
                    </a:p>
                  </a:txBody>
                  <a:tcPr marL="9525" marR="9525" marT="9525" marB="0" anchor="ctr"/>
                </a:tc>
                <a:tc>
                  <a:txBody>
                    <a:bodyPr/>
                    <a:lstStyle/>
                    <a:p>
                      <a:pPr algn="ctr" fontAlgn="b"/>
                      <a:r>
                        <a:rPr lang="en-US" sz="1000" b="0" i="0" u="none" strike="noStrike" dirty="0">
                          <a:solidFill>
                            <a:schemeClr val="bg1"/>
                          </a:solidFill>
                          <a:effectLst/>
                          <a:latin typeface="Courier New" panose="02070309020205020404" pitchFamily="49" charset="0"/>
                          <a:cs typeface="Courier New" panose="02070309020205020404" pitchFamily="49" charset="0"/>
                        </a:rPr>
                        <a:t>Accuracy</a:t>
                      </a:r>
                    </a:p>
                  </a:txBody>
                  <a:tcPr marL="9525" marR="9525" marT="9525" marB="0" anchor="ctr"/>
                </a:tc>
                <a:extLst>
                  <a:ext uri="{0D108BD9-81ED-4DB2-BD59-A6C34878D82A}">
                    <a16:rowId xmlns:a16="http://schemas.microsoft.com/office/drawing/2014/main" val="3802292653"/>
                  </a:ext>
                </a:extLst>
              </a:tr>
              <a:tr h="274320">
                <a:tc>
                  <a:txBody>
                    <a:bodyPr/>
                    <a:lstStyle/>
                    <a:p>
                      <a:pPr algn="ctr" fontAlgn="b"/>
                      <a:r>
                        <a:rPr lang="en-US" sz="1000" b="0" i="0" u="none" strike="noStrike" dirty="0">
                          <a:solidFill>
                            <a:srgbClr val="000000"/>
                          </a:solidFill>
                          <a:effectLst/>
                          <a:latin typeface="Courier New" panose="02070309020205020404" pitchFamily="49" charset="0"/>
                          <a:cs typeface="Courier New" panose="02070309020205020404" pitchFamily="49" charset="0"/>
                        </a:rPr>
                        <a:t>0.0010</a:t>
                      </a:r>
                    </a:p>
                  </a:txBody>
                  <a:tcPr marL="9525" marR="9525" marT="9525" marB="0" anchor="ctr"/>
                </a:tc>
                <a:tc>
                  <a:txBody>
                    <a:bodyPr/>
                    <a:lstStyle/>
                    <a:p>
                      <a:pPr algn="ctr" fontAlgn="b"/>
                      <a:r>
                        <a:rPr lang="en-US" sz="1000" b="0" i="0" u="none" strike="noStrike">
                          <a:solidFill>
                            <a:srgbClr val="000000"/>
                          </a:solidFill>
                          <a:effectLst/>
                          <a:latin typeface="Courier New" panose="02070309020205020404" pitchFamily="49" charset="0"/>
                          <a:cs typeface="Courier New" panose="02070309020205020404" pitchFamily="49" charset="0"/>
                        </a:rPr>
                        <a:t>83.02%</a:t>
                      </a:r>
                    </a:p>
                  </a:txBody>
                  <a:tcPr marL="9525" marR="9525" marT="9525" marB="0" anchor="ctr"/>
                </a:tc>
                <a:extLst>
                  <a:ext uri="{0D108BD9-81ED-4DB2-BD59-A6C34878D82A}">
                    <a16:rowId xmlns:a16="http://schemas.microsoft.com/office/drawing/2014/main" val="139940756"/>
                  </a:ext>
                </a:extLst>
              </a:tr>
              <a:tr h="274320">
                <a:tc>
                  <a:txBody>
                    <a:bodyPr/>
                    <a:lstStyle/>
                    <a:p>
                      <a:pPr algn="ctr" fontAlgn="b"/>
                      <a:r>
                        <a:rPr lang="en-US" sz="1000" b="0" i="0" u="none" strike="noStrike" dirty="0">
                          <a:solidFill>
                            <a:srgbClr val="000000"/>
                          </a:solidFill>
                          <a:effectLst/>
                          <a:latin typeface="Courier New" panose="02070309020205020404" pitchFamily="49" charset="0"/>
                          <a:cs typeface="Courier New" panose="02070309020205020404" pitchFamily="49" charset="0"/>
                        </a:rPr>
                        <a:t>0.0100</a:t>
                      </a:r>
                    </a:p>
                  </a:txBody>
                  <a:tcPr marL="9525" marR="9525" marT="9525" marB="0" anchor="ctr"/>
                </a:tc>
                <a:tc>
                  <a:txBody>
                    <a:bodyPr/>
                    <a:lstStyle/>
                    <a:p>
                      <a:pPr algn="ctr" fontAlgn="b"/>
                      <a:r>
                        <a:rPr lang="en-US" sz="1000" b="0" i="0" u="none" strike="noStrike">
                          <a:solidFill>
                            <a:srgbClr val="000000"/>
                          </a:solidFill>
                          <a:effectLst/>
                          <a:latin typeface="Courier New" panose="02070309020205020404" pitchFamily="49" charset="0"/>
                          <a:cs typeface="Courier New" panose="02070309020205020404" pitchFamily="49" charset="0"/>
                        </a:rPr>
                        <a:t>83.45%</a:t>
                      </a:r>
                    </a:p>
                  </a:txBody>
                  <a:tcPr marL="9525" marR="9525" marT="9525" marB="0" anchor="ctr"/>
                </a:tc>
                <a:extLst>
                  <a:ext uri="{0D108BD9-81ED-4DB2-BD59-A6C34878D82A}">
                    <a16:rowId xmlns:a16="http://schemas.microsoft.com/office/drawing/2014/main" val="3805267827"/>
                  </a:ext>
                </a:extLst>
              </a:tr>
              <a:tr h="274320">
                <a:tc>
                  <a:txBody>
                    <a:bodyPr/>
                    <a:lstStyle/>
                    <a:p>
                      <a:pPr algn="ctr" fontAlgn="b"/>
                      <a:r>
                        <a:rPr lang="en-US" sz="1000" b="0" i="0" u="none" strike="noStrike" dirty="0">
                          <a:solidFill>
                            <a:srgbClr val="000000"/>
                          </a:solidFill>
                          <a:effectLst/>
                          <a:latin typeface="Courier New" panose="02070309020205020404" pitchFamily="49" charset="0"/>
                          <a:cs typeface="Courier New" panose="02070309020205020404" pitchFamily="49" charset="0"/>
                        </a:rPr>
                        <a:t>0.1000</a:t>
                      </a:r>
                    </a:p>
                  </a:txBody>
                  <a:tcPr marL="9525" marR="9525" marT="9525" marB="0" anchor="ctr"/>
                </a:tc>
                <a:tc>
                  <a:txBody>
                    <a:bodyPr/>
                    <a:lstStyle/>
                    <a:p>
                      <a:pPr algn="ctr" fontAlgn="b"/>
                      <a:r>
                        <a:rPr lang="en-US" sz="1000" b="0" i="0" u="none" strike="noStrike">
                          <a:solidFill>
                            <a:srgbClr val="000000"/>
                          </a:solidFill>
                          <a:effectLst/>
                          <a:latin typeface="Courier New" panose="02070309020205020404" pitchFamily="49" charset="0"/>
                          <a:cs typeface="Courier New" panose="02070309020205020404" pitchFamily="49" charset="0"/>
                        </a:rPr>
                        <a:t>84.62%</a:t>
                      </a:r>
                    </a:p>
                  </a:txBody>
                  <a:tcPr marL="9525" marR="9525" marT="9525" marB="0" anchor="ctr"/>
                </a:tc>
                <a:extLst>
                  <a:ext uri="{0D108BD9-81ED-4DB2-BD59-A6C34878D82A}">
                    <a16:rowId xmlns:a16="http://schemas.microsoft.com/office/drawing/2014/main" val="2236396628"/>
                  </a:ext>
                </a:extLst>
              </a:tr>
              <a:tr h="274320">
                <a:tc>
                  <a:txBody>
                    <a:bodyPr/>
                    <a:lstStyle/>
                    <a:p>
                      <a:pPr algn="ctr" fontAlgn="b"/>
                      <a:r>
                        <a:rPr lang="en-US" sz="1000" b="0" i="0" u="none" strike="noStrike" dirty="0">
                          <a:solidFill>
                            <a:srgbClr val="000000"/>
                          </a:solidFill>
                          <a:effectLst/>
                          <a:latin typeface="Courier New" panose="02070309020205020404" pitchFamily="49" charset="0"/>
                          <a:cs typeface="Courier New" panose="02070309020205020404" pitchFamily="49" charset="0"/>
                        </a:rPr>
                        <a:t>0.2500</a:t>
                      </a:r>
                    </a:p>
                  </a:txBody>
                  <a:tcPr marL="9525" marR="9525" marT="9525" marB="0" anchor="ctr"/>
                </a:tc>
                <a:tc>
                  <a:txBody>
                    <a:bodyPr/>
                    <a:lstStyle/>
                    <a:p>
                      <a:pPr algn="ctr" fontAlgn="b"/>
                      <a:r>
                        <a:rPr lang="en-US" sz="1000" b="0" i="0" u="none" strike="noStrike">
                          <a:solidFill>
                            <a:srgbClr val="000000"/>
                          </a:solidFill>
                          <a:effectLst/>
                          <a:latin typeface="Courier New" panose="02070309020205020404" pitchFamily="49" charset="0"/>
                          <a:cs typeface="Courier New" panose="02070309020205020404" pitchFamily="49" charset="0"/>
                        </a:rPr>
                        <a:t>84.43%</a:t>
                      </a:r>
                    </a:p>
                  </a:txBody>
                  <a:tcPr marL="9525" marR="9525" marT="9525" marB="0" anchor="ctr"/>
                </a:tc>
                <a:extLst>
                  <a:ext uri="{0D108BD9-81ED-4DB2-BD59-A6C34878D82A}">
                    <a16:rowId xmlns:a16="http://schemas.microsoft.com/office/drawing/2014/main" val="1073083463"/>
                  </a:ext>
                </a:extLst>
              </a:tr>
              <a:tr h="274320">
                <a:tc>
                  <a:txBody>
                    <a:bodyPr/>
                    <a:lstStyle/>
                    <a:p>
                      <a:pPr algn="ctr" fontAlgn="b"/>
                      <a:r>
                        <a:rPr lang="en-US" sz="1000" b="0" i="0" u="none" strike="noStrike" dirty="0">
                          <a:solidFill>
                            <a:srgbClr val="000000"/>
                          </a:solidFill>
                          <a:effectLst/>
                          <a:latin typeface="Courier New" panose="02070309020205020404" pitchFamily="49" charset="0"/>
                          <a:cs typeface="Courier New" panose="02070309020205020404" pitchFamily="49" charset="0"/>
                        </a:rPr>
                        <a:t>0.5000</a:t>
                      </a:r>
                    </a:p>
                  </a:txBody>
                  <a:tcPr marL="9525" marR="9525" marT="9525" marB="0" anchor="ctr"/>
                </a:tc>
                <a:tc>
                  <a:txBody>
                    <a:bodyPr/>
                    <a:lstStyle/>
                    <a:p>
                      <a:pPr algn="ctr" fontAlgn="b"/>
                      <a:r>
                        <a:rPr lang="en-US" sz="1000" b="0" i="0" u="none" strike="noStrike">
                          <a:solidFill>
                            <a:srgbClr val="000000"/>
                          </a:solidFill>
                          <a:effectLst/>
                          <a:latin typeface="Courier New" panose="02070309020205020404" pitchFamily="49" charset="0"/>
                          <a:cs typeface="Courier New" panose="02070309020205020404" pitchFamily="49" charset="0"/>
                        </a:rPr>
                        <a:t>83.59%</a:t>
                      </a:r>
                    </a:p>
                  </a:txBody>
                  <a:tcPr marL="9525" marR="9525" marT="9525" marB="0" anchor="ctr"/>
                </a:tc>
                <a:extLst>
                  <a:ext uri="{0D108BD9-81ED-4DB2-BD59-A6C34878D82A}">
                    <a16:rowId xmlns:a16="http://schemas.microsoft.com/office/drawing/2014/main" val="2850038773"/>
                  </a:ext>
                </a:extLst>
              </a:tr>
              <a:tr h="274320">
                <a:tc>
                  <a:txBody>
                    <a:bodyPr/>
                    <a:lstStyle/>
                    <a:p>
                      <a:pPr algn="ctr" fontAlgn="b"/>
                      <a:r>
                        <a:rPr lang="en-US" sz="1000" b="0" i="0" u="none" strike="noStrike" dirty="0">
                          <a:solidFill>
                            <a:srgbClr val="000000"/>
                          </a:solidFill>
                          <a:effectLst/>
                          <a:latin typeface="Courier New" panose="02070309020205020404" pitchFamily="49" charset="0"/>
                          <a:cs typeface="Courier New" panose="02070309020205020404" pitchFamily="49" charset="0"/>
                        </a:rPr>
                        <a:t>1.0000</a:t>
                      </a:r>
                    </a:p>
                  </a:txBody>
                  <a:tcPr marL="9525" marR="9525" marT="9525" marB="0" anchor="ctr"/>
                </a:tc>
                <a:tc>
                  <a:txBody>
                    <a:bodyPr/>
                    <a:lstStyle/>
                    <a:p>
                      <a:pPr algn="ctr" fontAlgn="b"/>
                      <a:r>
                        <a:rPr lang="en-US" sz="1000" b="0" i="0" u="none" strike="noStrike" dirty="0">
                          <a:solidFill>
                            <a:srgbClr val="000000"/>
                          </a:solidFill>
                          <a:effectLst/>
                          <a:latin typeface="Courier New" panose="02070309020205020404" pitchFamily="49" charset="0"/>
                          <a:cs typeface="Courier New" panose="02070309020205020404" pitchFamily="49" charset="0"/>
                        </a:rPr>
                        <a:t>82.25%</a:t>
                      </a:r>
                    </a:p>
                  </a:txBody>
                  <a:tcPr marL="9525" marR="9525" marT="9525" marB="0" anchor="ctr"/>
                </a:tc>
                <a:extLst>
                  <a:ext uri="{0D108BD9-81ED-4DB2-BD59-A6C34878D82A}">
                    <a16:rowId xmlns:a16="http://schemas.microsoft.com/office/drawing/2014/main" val="3300093901"/>
                  </a:ext>
                </a:extLst>
              </a:tr>
            </a:tbl>
          </a:graphicData>
        </a:graphic>
      </p:graphicFrame>
      <p:sp>
        <p:nvSpPr>
          <p:cNvPr id="7" name="Content Placeholder 2">
            <a:extLst>
              <a:ext uri="{FF2B5EF4-FFF2-40B4-BE49-F238E27FC236}">
                <a16:creationId xmlns:a16="http://schemas.microsoft.com/office/drawing/2014/main" id="{8C7C6EFF-BC81-6FA5-5103-857044A46C01}"/>
              </a:ext>
            </a:extLst>
          </p:cNvPr>
          <p:cNvSpPr txBox="1">
            <a:spLocks/>
          </p:cNvSpPr>
          <p:nvPr/>
        </p:nvSpPr>
        <p:spPr>
          <a:xfrm>
            <a:off x="7464727" y="1446804"/>
            <a:ext cx="3698573" cy="1645920"/>
          </a:xfrm>
          <a:prstGeom prst="rect">
            <a:avLst/>
          </a:prstGeom>
          <a:ln>
            <a:solidFill>
              <a:schemeClr val="tx1"/>
            </a:solidFill>
          </a:ln>
        </p:spPr>
        <p:txBody>
          <a:bodyPr vert="horz" lIns="91440" tIns="45720" rIns="91440" bIns="45720" rtlCol="0">
            <a:noAutofit/>
          </a:bodyPr>
          <a:lstStyle>
            <a:lvl1pPr marL="0" indent="0" algn="l" defTabSz="914400" rtl="0" eaLnBrk="1" latinLnBrk="0" hangingPunct="1">
              <a:lnSpc>
                <a:spcPct val="110000"/>
              </a:lnSpc>
              <a:spcBef>
                <a:spcPts val="1000"/>
              </a:spcBef>
              <a:buFontTx/>
              <a:buNone/>
              <a:defRPr sz="2000" kern="1200">
                <a:solidFill>
                  <a:schemeClr val="tx2"/>
                </a:solidFill>
                <a:latin typeface="+mn-lt"/>
                <a:ea typeface="+mn-ea"/>
                <a:cs typeface="+mn-cs"/>
              </a:defRPr>
            </a:lvl1pPr>
            <a:lvl2pPr marL="274320" indent="-228600" algn="l" defTabSz="914400" rtl="0" eaLnBrk="1" latinLnBrk="0" hangingPunct="1">
              <a:lnSpc>
                <a:spcPct val="110000"/>
              </a:lnSpc>
              <a:spcBef>
                <a:spcPts val="500"/>
              </a:spcBef>
              <a:buSzPct val="85000"/>
              <a:buFont typeface="Arial" panose="020B0604020202020204" pitchFamily="34" charset="0"/>
              <a:buChar char="•"/>
              <a:defRPr sz="1800" kern="1200">
                <a:solidFill>
                  <a:schemeClr val="tx2"/>
                </a:solidFill>
                <a:latin typeface="+mn-lt"/>
                <a:ea typeface="+mn-ea"/>
                <a:cs typeface="+mn-cs"/>
              </a:defRPr>
            </a:lvl2pPr>
            <a:lvl3pPr marL="274320" indent="0" algn="l" defTabSz="914400" rtl="0" eaLnBrk="1" latinLnBrk="0" hangingPunct="1">
              <a:lnSpc>
                <a:spcPct val="110000"/>
              </a:lnSpc>
              <a:spcBef>
                <a:spcPts val="500"/>
              </a:spcBef>
              <a:buFontTx/>
              <a:buNone/>
              <a:defRPr sz="1600" kern="1200">
                <a:solidFill>
                  <a:schemeClr val="tx2"/>
                </a:solidFill>
                <a:latin typeface="+mn-lt"/>
                <a:ea typeface="+mn-ea"/>
                <a:cs typeface="+mn-cs"/>
              </a:defRPr>
            </a:lvl3pPr>
            <a:lvl4pPr marL="548640" indent="-228600" algn="l" defTabSz="914400" rtl="0" eaLnBrk="1" latinLnBrk="0" hangingPunct="1">
              <a:lnSpc>
                <a:spcPct val="110000"/>
              </a:lnSpc>
              <a:spcBef>
                <a:spcPts val="500"/>
              </a:spcBef>
              <a:buFont typeface="Arial" panose="020B0604020202020204" pitchFamily="34" charset="0"/>
              <a:buChar char="•"/>
              <a:defRPr sz="1400" kern="1200">
                <a:solidFill>
                  <a:schemeClr val="tx2"/>
                </a:solidFill>
                <a:latin typeface="+mn-lt"/>
                <a:ea typeface="+mn-ea"/>
                <a:cs typeface="+mn-cs"/>
              </a:defRPr>
            </a:lvl4pPr>
            <a:lvl5pPr marL="548640" indent="0" algn="l" defTabSz="914400" rtl="0" eaLnBrk="1" latinLnBrk="0" hangingPunct="1">
              <a:lnSpc>
                <a:spcPct val="110000"/>
              </a:lnSpc>
              <a:spcBef>
                <a:spcPts val="500"/>
              </a:spcBef>
              <a:buFontTx/>
              <a:buNone/>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200" dirty="0">
                <a:solidFill>
                  <a:schemeClr val="tx1"/>
                </a:solidFill>
                <a:latin typeface="Courier New" panose="02070309020205020404" pitchFamily="49" charset="0"/>
              </a:rPr>
              <a:t>We see the accuracy peak at a learning rate of 0.10 and will use this level in future analysis.</a:t>
            </a:r>
          </a:p>
        </p:txBody>
      </p:sp>
      <p:pic>
        <p:nvPicPr>
          <p:cNvPr id="12290" name="Picture 2">
            <a:extLst>
              <a:ext uri="{FF2B5EF4-FFF2-40B4-BE49-F238E27FC236}">
                <a16:creationId xmlns:a16="http://schemas.microsoft.com/office/drawing/2014/main" id="{503CE6D8-0AFF-E01A-5AB7-950F4E0714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64727" y="3193807"/>
            <a:ext cx="3711875" cy="27572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003907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F501A-DF9F-C840-45C8-6DE2B6B911CB}"/>
              </a:ext>
            </a:extLst>
          </p:cNvPr>
          <p:cNvSpPr>
            <a:spLocks noGrp="1"/>
          </p:cNvSpPr>
          <p:nvPr>
            <p:ph type="title"/>
          </p:nvPr>
        </p:nvSpPr>
        <p:spPr>
          <a:xfrm>
            <a:off x="373092" y="327803"/>
            <a:ext cx="10134600" cy="537272"/>
          </a:xfrm>
        </p:spPr>
        <p:txBody>
          <a:bodyPr>
            <a:normAutofit fontScale="90000"/>
          </a:bodyPr>
          <a:lstStyle/>
          <a:p>
            <a:r>
              <a:rPr lang="en-US" dirty="0"/>
              <a:t>Sepsis 30-day mortality prediction using </a:t>
            </a:r>
            <a:r>
              <a:rPr lang="en-US" dirty="0" err="1"/>
              <a:t>CatBoost</a:t>
            </a:r>
            <a:endParaRPr lang="en-US" dirty="0"/>
          </a:p>
        </p:txBody>
      </p:sp>
      <p:sp>
        <p:nvSpPr>
          <p:cNvPr id="3" name="Content Placeholder 2">
            <a:extLst>
              <a:ext uri="{FF2B5EF4-FFF2-40B4-BE49-F238E27FC236}">
                <a16:creationId xmlns:a16="http://schemas.microsoft.com/office/drawing/2014/main" id="{39134D03-F431-7223-EBD0-BB6999C87ADB}"/>
              </a:ext>
            </a:extLst>
          </p:cNvPr>
          <p:cNvSpPr>
            <a:spLocks noGrp="1"/>
          </p:cNvSpPr>
          <p:nvPr>
            <p:ph idx="1"/>
          </p:nvPr>
        </p:nvSpPr>
        <p:spPr>
          <a:xfrm>
            <a:off x="373092" y="966158"/>
            <a:ext cx="10790208" cy="379563"/>
          </a:xfrm>
          <a:ln>
            <a:solidFill>
              <a:schemeClr val="tx1"/>
            </a:solidFill>
          </a:ln>
        </p:spPr>
        <p:txBody>
          <a:bodyPr>
            <a:noAutofit/>
          </a:bodyPr>
          <a:lstStyle/>
          <a:p>
            <a:r>
              <a:rPr lang="en-US" sz="1200" dirty="0">
                <a:solidFill>
                  <a:schemeClr val="tx1"/>
                </a:solidFill>
                <a:latin typeface="Courier New" panose="02070309020205020404" pitchFamily="49" charset="0"/>
              </a:rPr>
              <a:t>Tuning the </a:t>
            </a:r>
            <a:r>
              <a:rPr lang="en-US" sz="1200" dirty="0" err="1">
                <a:solidFill>
                  <a:schemeClr val="tx1"/>
                </a:solidFill>
                <a:latin typeface="Courier New" panose="02070309020205020404" pitchFamily="49" charset="0"/>
              </a:rPr>
              <a:t>CatBoost</a:t>
            </a:r>
            <a:r>
              <a:rPr lang="en-US" sz="1200" dirty="0">
                <a:solidFill>
                  <a:schemeClr val="tx1"/>
                </a:solidFill>
                <a:latin typeface="Courier New" panose="02070309020205020404" pitchFamily="49" charset="0"/>
              </a:rPr>
              <a:t> model: Adjusting the bootstrap method: this can implement regularization and improve speed</a:t>
            </a:r>
          </a:p>
        </p:txBody>
      </p:sp>
      <p:sp>
        <p:nvSpPr>
          <p:cNvPr id="4" name="Content Placeholder 2">
            <a:extLst>
              <a:ext uri="{FF2B5EF4-FFF2-40B4-BE49-F238E27FC236}">
                <a16:creationId xmlns:a16="http://schemas.microsoft.com/office/drawing/2014/main" id="{BDADE347-C41D-B43D-C967-FDFF8FB933ED}"/>
              </a:ext>
            </a:extLst>
          </p:cNvPr>
          <p:cNvSpPr txBox="1">
            <a:spLocks/>
          </p:cNvSpPr>
          <p:nvPr/>
        </p:nvSpPr>
        <p:spPr>
          <a:xfrm>
            <a:off x="373092" y="1446805"/>
            <a:ext cx="4354183" cy="5083392"/>
          </a:xfrm>
          <a:prstGeom prst="rect">
            <a:avLst/>
          </a:prstGeom>
          <a:ln>
            <a:solidFill>
              <a:schemeClr val="tx1"/>
            </a:solidFill>
          </a:ln>
        </p:spPr>
        <p:txBody>
          <a:bodyPr vert="horz" lIns="91440" tIns="45720" rIns="91440" bIns="45720" rtlCol="0">
            <a:noAutofit/>
          </a:bodyPr>
          <a:lstStyle>
            <a:lvl1pPr marL="0" indent="0" algn="l" defTabSz="914400" rtl="0" eaLnBrk="1" latinLnBrk="0" hangingPunct="1">
              <a:lnSpc>
                <a:spcPct val="110000"/>
              </a:lnSpc>
              <a:spcBef>
                <a:spcPts val="1000"/>
              </a:spcBef>
              <a:buFontTx/>
              <a:buNone/>
              <a:defRPr sz="2000" kern="1200">
                <a:solidFill>
                  <a:schemeClr val="tx2"/>
                </a:solidFill>
                <a:latin typeface="+mn-lt"/>
                <a:ea typeface="+mn-ea"/>
                <a:cs typeface="+mn-cs"/>
              </a:defRPr>
            </a:lvl1pPr>
            <a:lvl2pPr marL="274320" indent="-228600" algn="l" defTabSz="914400" rtl="0" eaLnBrk="1" latinLnBrk="0" hangingPunct="1">
              <a:lnSpc>
                <a:spcPct val="110000"/>
              </a:lnSpc>
              <a:spcBef>
                <a:spcPts val="500"/>
              </a:spcBef>
              <a:buSzPct val="85000"/>
              <a:buFont typeface="Arial" panose="020B0604020202020204" pitchFamily="34" charset="0"/>
              <a:buChar char="•"/>
              <a:defRPr sz="1800" kern="1200">
                <a:solidFill>
                  <a:schemeClr val="tx2"/>
                </a:solidFill>
                <a:latin typeface="+mn-lt"/>
                <a:ea typeface="+mn-ea"/>
                <a:cs typeface="+mn-cs"/>
              </a:defRPr>
            </a:lvl2pPr>
            <a:lvl3pPr marL="274320" indent="0" algn="l" defTabSz="914400" rtl="0" eaLnBrk="1" latinLnBrk="0" hangingPunct="1">
              <a:lnSpc>
                <a:spcPct val="110000"/>
              </a:lnSpc>
              <a:spcBef>
                <a:spcPts val="500"/>
              </a:spcBef>
              <a:buFontTx/>
              <a:buNone/>
              <a:defRPr sz="1600" kern="1200">
                <a:solidFill>
                  <a:schemeClr val="tx2"/>
                </a:solidFill>
                <a:latin typeface="+mn-lt"/>
                <a:ea typeface="+mn-ea"/>
                <a:cs typeface="+mn-cs"/>
              </a:defRPr>
            </a:lvl3pPr>
            <a:lvl4pPr marL="548640" indent="-228600" algn="l" defTabSz="914400" rtl="0" eaLnBrk="1" latinLnBrk="0" hangingPunct="1">
              <a:lnSpc>
                <a:spcPct val="110000"/>
              </a:lnSpc>
              <a:spcBef>
                <a:spcPts val="500"/>
              </a:spcBef>
              <a:buFont typeface="Arial" panose="020B0604020202020204" pitchFamily="34" charset="0"/>
              <a:buChar char="•"/>
              <a:defRPr sz="1400" kern="1200">
                <a:solidFill>
                  <a:schemeClr val="tx2"/>
                </a:solidFill>
                <a:latin typeface="+mn-lt"/>
                <a:ea typeface="+mn-ea"/>
                <a:cs typeface="+mn-cs"/>
              </a:defRPr>
            </a:lvl4pPr>
            <a:lvl5pPr marL="548640" indent="0" algn="l" defTabSz="914400" rtl="0" eaLnBrk="1" latinLnBrk="0" hangingPunct="1">
              <a:lnSpc>
                <a:spcPct val="110000"/>
              </a:lnSpc>
              <a:spcBef>
                <a:spcPts val="500"/>
              </a:spcBef>
              <a:buFontTx/>
              <a:buNone/>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600"/>
              </a:spcBef>
            </a:pPr>
            <a:r>
              <a:rPr lang="en-US" sz="600" dirty="0">
                <a:solidFill>
                  <a:schemeClr val="tx1"/>
                </a:solidFill>
                <a:latin typeface="Courier New" panose="02070309020205020404" pitchFamily="49" charset="0"/>
                <a:cs typeface="Courier New" panose="02070309020205020404" pitchFamily="49" charset="0"/>
              </a:rPr>
              <a:t>#CatBoost includes four different bootstrap methods which we will assess in our model</a:t>
            </a:r>
          </a:p>
          <a:p>
            <a:pPr>
              <a:lnSpc>
                <a:spcPct val="100000"/>
              </a:lnSpc>
              <a:spcBef>
                <a:spcPts val="600"/>
              </a:spcBef>
            </a:pPr>
            <a:r>
              <a:rPr lang="en-US" sz="600" dirty="0">
                <a:solidFill>
                  <a:schemeClr val="tx1"/>
                </a:solidFill>
                <a:latin typeface="Courier New" panose="02070309020205020404" pitchFamily="49" charset="0"/>
                <a:cs typeface="Courier New" panose="02070309020205020404" pitchFamily="49" charset="0"/>
              </a:rPr>
              <a:t>#Bayesian</a:t>
            </a:r>
          </a:p>
          <a:p>
            <a:pPr>
              <a:lnSpc>
                <a:spcPct val="100000"/>
              </a:lnSpc>
              <a:spcBef>
                <a:spcPts val="600"/>
              </a:spcBef>
            </a:pPr>
            <a:r>
              <a:rPr lang="en-US" sz="600" dirty="0">
                <a:solidFill>
                  <a:schemeClr val="tx1"/>
                </a:solidFill>
                <a:latin typeface="Courier New" panose="02070309020205020404" pitchFamily="49" charset="0"/>
                <a:cs typeface="Courier New" panose="02070309020205020404" pitchFamily="49" charset="0"/>
              </a:rPr>
              <a:t>#Bernoulli</a:t>
            </a:r>
          </a:p>
          <a:p>
            <a:pPr>
              <a:lnSpc>
                <a:spcPct val="100000"/>
              </a:lnSpc>
              <a:spcBef>
                <a:spcPts val="600"/>
              </a:spcBef>
            </a:pPr>
            <a:r>
              <a:rPr lang="en-US" sz="600" dirty="0">
                <a:solidFill>
                  <a:schemeClr val="tx1"/>
                </a:solidFill>
                <a:latin typeface="Courier New" panose="02070309020205020404" pitchFamily="49" charset="0"/>
                <a:cs typeface="Courier New" panose="02070309020205020404" pitchFamily="49" charset="0"/>
              </a:rPr>
              <a:t>#MVS</a:t>
            </a:r>
          </a:p>
          <a:p>
            <a:pPr>
              <a:lnSpc>
                <a:spcPct val="100000"/>
              </a:lnSpc>
              <a:spcBef>
                <a:spcPts val="600"/>
              </a:spcBef>
            </a:pPr>
            <a:r>
              <a:rPr lang="en-US" sz="600" dirty="0">
                <a:solidFill>
                  <a:schemeClr val="tx1"/>
                </a:solidFill>
                <a:latin typeface="Courier New" panose="02070309020205020404" pitchFamily="49" charset="0"/>
                <a:cs typeface="Courier New" panose="02070309020205020404" pitchFamily="49" charset="0"/>
              </a:rPr>
              <a:t>#Poisson (supported for GPU only so will exclude from this analysis)</a:t>
            </a:r>
          </a:p>
          <a:p>
            <a:pPr>
              <a:lnSpc>
                <a:spcPct val="100000"/>
              </a:lnSpc>
              <a:spcBef>
                <a:spcPts val="600"/>
              </a:spcBef>
            </a:pPr>
            <a:r>
              <a:rPr lang="en-US" sz="600" dirty="0">
                <a:solidFill>
                  <a:schemeClr val="tx1"/>
                </a:solidFill>
                <a:latin typeface="Courier New" panose="02070309020205020404" pitchFamily="49" charset="0"/>
                <a:cs typeface="Courier New" panose="02070309020205020404" pitchFamily="49" charset="0"/>
              </a:rPr>
              <a:t>#create a list of models using various numbers of trees incorporating depth from previous example</a:t>
            </a:r>
          </a:p>
          <a:p>
            <a:pPr>
              <a:lnSpc>
                <a:spcPct val="100000"/>
              </a:lnSpc>
              <a:spcBef>
                <a:spcPts val="600"/>
              </a:spcBef>
            </a:pPr>
            <a:r>
              <a:rPr lang="en-US" sz="600" dirty="0">
                <a:solidFill>
                  <a:schemeClr val="tx1"/>
                </a:solidFill>
                <a:latin typeface="Courier New" panose="02070309020205020404" pitchFamily="49" charset="0"/>
                <a:cs typeface="Courier New" panose="02070309020205020404" pitchFamily="49" charset="0"/>
              </a:rPr>
              <a:t>def </a:t>
            </a:r>
            <a:r>
              <a:rPr lang="en-US" sz="600" dirty="0" err="1">
                <a:solidFill>
                  <a:schemeClr val="tx1"/>
                </a:solidFill>
                <a:latin typeface="Courier New" panose="02070309020205020404" pitchFamily="49" charset="0"/>
                <a:cs typeface="Courier New" panose="02070309020205020404" pitchFamily="49" charset="0"/>
              </a:rPr>
              <a:t>get_models</a:t>
            </a:r>
            <a:r>
              <a:rPr lang="en-US" sz="600" dirty="0">
                <a:solidFill>
                  <a:schemeClr val="tx1"/>
                </a:solidFill>
                <a:latin typeface="Courier New" panose="02070309020205020404" pitchFamily="49" charset="0"/>
                <a:cs typeface="Courier New" panose="02070309020205020404" pitchFamily="49" charset="0"/>
              </a:rPr>
              <a:t>():</a:t>
            </a:r>
          </a:p>
          <a:p>
            <a:pPr>
              <a:lnSpc>
                <a:spcPct val="100000"/>
              </a:lnSpc>
              <a:spcBef>
                <a:spcPts val="600"/>
              </a:spcBef>
            </a:pPr>
            <a:r>
              <a:rPr lang="en-US" sz="600" dirty="0">
                <a:solidFill>
                  <a:schemeClr val="tx1"/>
                </a:solidFill>
                <a:latin typeface="Courier New" panose="02070309020205020404" pitchFamily="49" charset="0"/>
                <a:cs typeface="Courier New" panose="02070309020205020404" pitchFamily="49" charset="0"/>
              </a:rPr>
              <a:t>  models = </a:t>
            </a:r>
            <a:r>
              <a:rPr lang="en-US" sz="600" dirty="0" err="1">
                <a:solidFill>
                  <a:schemeClr val="tx1"/>
                </a:solidFill>
                <a:latin typeface="Courier New" panose="02070309020205020404" pitchFamily="49" charset="0"/>
                <a:cs typeface="Courier New" panose="02070309020205020404" pitchFamily="49" charset="0"/>
              </a:rPr>
              <a:t>dict</a:t>
            </a:r>
            <a:r>
              <a:rPr lang="en-US" sz="600" dirty="0">
                <a:solidFill>
                  <a:schemeClr val="tx1"/>
                </a:solidFill>
                <a:latin typeface="Courier New" panose="02070309020205020404" pitchFamily="49" charset="0"/>
                <a:cs typeface="Courier New" panose="02070309020205020404" pitchFamily="49" charset="0"/>
              </a:rPr>
              <a:t>()</a:t>
            </a:r>
          </a:p>
          <a:p>
            <a:pPr>
              <a:lnSpc>
                <a:spcPct val="100000"/>
              </a:lnSpc>
              <a:spcBef>
                <a:spcPts val="600"/>
              </a:spcBef>
            </a:pPr>
            <a:r>
              <a:rPr lang="en-US" sz="600" dirty="0">
                <a:solidFill>
                  <a:schemeClr val="tx1"/>
                </a:solidFill>
                <a:latin typeface="Courier New" panose="02070309020205020404" pitchFamily="49" charset="0"/>
                <a:cs typeface="Courier New" panose="02070309020205020404" pitchFamily="49" charset="0"/>
              </a:rPr>
              <a:t>  types = ['Bayesian', 'Bernoulli', 'MVS']</a:t>
            </a:r>
          </a:p>
          <a:p>
            <a:pPr>
              <a:lnSpc>
                <a:spcPct val="100000"/>
              </a:lnSpc>
              <a:spcBef>
                <a:spcPts val="600"/>
              </a:spcBef>
            </a:pPr>
            <a:r>
              <a:rPr lang="en-US" sz="600" dirty="0">
                <a:solidFill>
                  <a:schemeClr val="tx1"/>
                </a:solidFill>
                <a:latin typeface="Courier New" panose="02070309020205020404" pitchFamily="49" charset="0"/>
                <a:cs typeface="Courier New" panose="02070309020205020404" pitchFamily="49" charset="0"/>
              </a:rPr>
              <a:t>  for t in types:</a:t>
            </a:r>
          </a:p>
          <a:p>
            <a:pPr>
              <a:lnSpc>
                <a:spcPct val="100000"/>
              </a:lnSpc>
              <a:spcBef>
                <a:spcPts val="600"/>
              </a:spcBef>
            </a:pPr>
            <a:r>
              <a:rPr lang="en-US" sz="600" dirty="0">
                <a:solidFill>
                  <a:schemeClr val="tx1"/>
                </a:solidFill>
                <a:latin typeface="Courier New" panose="02070309020205020404" pitchFamily="49" charset="0"/>
                <a:cs typeface="Courier New" panose="02070309020205020404" pitchFamily="49" charset="0"/>
              </a:rPr>
              <a:t>    models[t] = </a:t>
            </a:r>
            <a:r>
              <a:rPr lang="en-US" sz="600" dirty="0" err="1">
                <a:solidFill>
                  <a:schemeClr val="tx1"/>
                </a:solidFill>
                <a:latin typeface="Courier New" panose="02070309020205020404" pitchFamily="49" charset="0"/>
                <a:cs typeface="Courier New" panose="02070309020205020404" pitchFamily="49" charset="0"/>
              </a:rPr>
              <a:t>CatBoostClassifier</a:t>
            </a:r>
            <a:r>
              <a:rPr lang="en-US" sz="600" dirty="0">
                <a:solidFill>
                  <a:schemeClr val="tx1"/>
                </a:solidFill>
                <a:latin typeface="Courier New" panose="02070309020205020404" pitchFamily="49" charset="0"/>
                <a:cs typeface="Courier New" panose="02070309020205020404" pitchFamily="49" charset="0"/>
              </a:rPr>
              <a:t>(</a:t>
            </a:r>
            <a:r>
              <a:rPr lang="en-US" sz="600" dirty="0" err="1">
                <a:solidFill>
                  <a:schemeClr val="tx1"/>
                </a:solidFill>
                <a:latin typeface="Courier New" panose="02070309020205020404" pitchFamily="49" charset="0"/>
                <a:cs typeface="Courier New" panose="02070309020205020404" pitchFamily="49" charset="0"/>
              </a:rPr>
              <a:t>bootstrap_type</a:t>
            </a:r>
            <a:r>
              <a:rPr lang="en-US" sz="600" dirty="0">
                <a:solidFill>
                  <a:schemeClr val="tx1"/>
                </a:solidFill>
                <a:latin typeface="Courier New" panose="02070309020205020404" pitchFamily="49" charset="0"/>
                <a:cs typeface="Courier New" panose="02070309020205020404" pitchFamily="49" charset="0"/>
              </a:rPr>
              <a:t>=t, </a:t>
            </a:r>
            <a:r>
              <a:rPr lang="en-US" sz="600" dirty="0" err="1">
                <a:solidFill>
                  <a:schemeClr val="tx1"/>
                </a:solidFill>
                <a:latin typeface="Courier New" panose="02070309020205020404" pitchFamily="49" charset="0"/>
                <a:cs typeface="Courier New" panose="02070309020205020404" pitchFamily="49" charset="0"/>
              </a:rPr>
              <a:t>learning_rate</a:t>
            </a:r>
            <a:r>
              <a:rPr lang="en-US" sz="600" dirty="0">
                <a:solidFill>
                  <a:schemeClr val="tx1"/>
                </a:solidFill>
                <a:latin typeface="Courier New" panose="02070309020205020404" pitchFamily="49" charset="0"/>
                <a:cs typeface="Courier New" panose="02070309020205020404" pitchFamily="49" charset="0"/>
              </a:rPr>
              <a:t>=0.10, depth=5, iterations=100, verbose=0)</a:t>
            </a:r>
          </a:p>
          <a:p>
            <a:pPr>
              <a:lnSpc>
                <a:spcPct val="100000"/>
              </a:lnSpc>
              <a:spcBef>
                <a:spcPts val="600"/>
              </a:spcBef>
            </a:pPr>
            <a:r>
              <a:rPr lang="en-US" sz="600" dirty="0">
                <a:solidFill>
                  <a:schemeClr val="tx1"/>
                </a:solidFill>
                <a:latin typeface="Courier New" panose="02070309020205020404" pitchFamily="49" charset="0"/>
                <a:cs typeface="Courier New" panose="02070309020205020404" pitchFamily="49" charset="0"/>
              </a:rPr>
              <a:t>  return models</a:t>
            </a:r>
          </a:p>
          <a:p>
            <a:pPr>
              <a:lnSpc>
                <a:spcPct val="100000"/>
              </a:lnSpc>
              <a:spcBef>
                <a:spcPts val="600"/>
              </a:spcBef>
            </a:pPr>
            <a:r>
              <a:rPr lang="en-US" sz="600" dirty="0">
                <a:solidFill>
                  <a:schemeClr val="tx1"/>
                </a:solidFill>
                <a:latin typeface="Courier New" panose="02070309020205020404" pitchFamily="49" charset="0"/>
                <a:cs typeface="Courier New" panose="02070309020205020404" pitchFamily="49" charset="0"/>
              </a:rPr>
              <a:t>#evaluate a given model using cross-validation</a:t>
            </a:r>
          </a:p>
          <a:p>
            <a:pPr>
              <a:lnSpc>
                <a:spcPct val="100000"/>
              </a:lnSpc>
              <a:spcBef>
                <a:spcPts val="600"/>
              </a:spcBef>
            </a:pPr>
            <a:r>
              <a:rPr lang="en-US" sz="600" dirty="0">
                <a:solidFill>
                  <a:schemeClr val="tx1"/>
                </a:solidFill>
                <a:latin typeface="Courier New" panose="02070309020205020404" pitchFamily="49" charset="0"/>
                <a:cs typeface="Courier New" panose="02070309020205020404" pitchFamily="49" charset="0"/>
              </a:rPr>
              <a:t>def </a:t>
            </a:r>
            <a:r>
              <a:rPr lang="en-US" sz="600" dirty="0" err="1">
                <a:solidFill>
                  <a:schemeClr val="tx1"/>
                </a:solidFill>
                <a:latin typeface="Courier New" panose="02070309020205020404" pitchFamily="49" charset="0"/>
                <a:cs typeface="Courier New" panose="02070309020205020404" pitchFamily="49" charset="0"/>
              </a:rPr>
              <a:t>evaluate_model</a:t>
            </a:r>
            <a:r>
              <a:rPr lang="en-US" sz="600" dirty="0">
                <a:solidFill>
                  <a:schemeClr val="tx1"/>
                </a:solidFill>
                <a:latin typeface="Courier New" panose="02070309020205020404" pitchFamily="49" charset="0"/>
                <a:cs typeface="Courier New" panose="02070309020205020404" pitchFamily="49" charset="0"/>
              </a:rPr>
              <a:t>(model):</a:t>
            </a:r>
          </a:p>
          <a:p>
            <a:pPr>
              <a:lnSpc>
                <a:spcPct val="100000"/>
              </a:lnSpc>
              <a:spcBef>
                <a:spcPts val="600"/>
              </a:spcBef>
            </a:pPr>
            <a:r>
              <a:rPr lang="en-US" sz="600" dirty="0">
                <a:solidFill>
                  <a:schemeClr val="tx1"/>
                </a:solidFill>
                <a:latin typeface="Courier New" panose="02070309020205020404" pitchFamily="49" charset="0"/>
                <a:cs typeface="Courier New" panose="02070309020205020404" pitchFamily="49" charset="0"/>
              </a:rPr>
              <a:t>  cv = </a:t>
            </a:r>
            <a:r>
              <a:rPr lang="en-US" sz="600" dirty="0" err="1">
                <a:solidFill>
                  <a:schemeClr val="tx1"/>
                </a:solidFill>
                <a:latin typeface="Courier New" panose="02070309020205020404" pitchFamily="49" charset="0"/>
                <a:cs typeface="Courier New" panose="02070309020205020404" pitchFamily="49" charset="0"/>
              </a:rPr>
              <a:t>RepeatedStratifiedKFold</a:t>
            </a:r>
            <a:r>
              <a:rPr lang="en-US" sz="600" dirty="0">
                <a:solidFill>
                  <a:schemeClr val="tx1"/>
                </a:solidFill>
                <a:latin typeface="Courier New" panose="02070309020205020404" pitchFamily="49" charset="0"/>
                <a:cs typeface="Courier New" panose="02070309020205020404" pitchFamily="49" charset="0"/>
              </a:rPr>
              <a:t>(</a:t>
            </a:r>
            <a:r>
              <a:rPr lang="en-US" sz="600" dirty="0" err="1">
                <a:solidFill>
                  <a:schemeClr val="tx1"/>
                </a:solidFill>
                <a:latin typeface="Courier New" panose="02070309020205020404" pitchFamily="49" charset="0"/>
                <a:cs typeface="Courier New" panose="02070309020205020404" pitchFamily="49" charset="0"/>
              </a:rPr>
              <a:t>n_splits</a:t>
            </a:r>
            <a:r>
              <a:rPr lang="en-US" sz="600" dirty="0">
                <a:solidFill>
                  <a:schemeClr val="tx1"/>
                </a:solidFill>
                <a:latin typeface="Courier New" panose="02070309020205020404" pitchFamily="49" charset="0"/>
                <a:cs typeface="Courier New" panose="02070309020205020404" pitchFamily="49" charset="0"/>
              </a:rPr>
              <a:t>=10, </a:t>
            </a:r>
            <a:r>
              <a:rPr lang="en-US" sz="600" dirty="0" err="1">
                <a:solidFill>
                  <a:schemeClr val="tx1"/>
                </a:solidFill>
                <a:latin typeface="Courier New" panose="02070309020205020404" pitchFamily="49" charset="0"/>
                <a:cs typeface="Courier New" panose="02070309020205020404" pitchFamily="49" charset="0"/>
              </a:rPr>
              <a:t>n_repeats</a:t>
            </a:r>
            <a:r>
              <a:rPr lang="en-US" sz="600" dirty="0">
                <a:solidFill>
                  <a:schemeClr val="tx1"/>
                </a:solidFill>
                <a:latin typeface="Courier New" panose="02070309020205020404" pitchFamily="49" charset="0"/>
                <a:cs typeface="Courier New" panose="02070309020205020404" pitchFamily="49" charset="0"/>
              </a:rPr>
              <a:t>=3, </a:t>
            </a:r>
            <a:r>
              <a:rPr lang="en-US" sz="600" dirty="0" err="1">
                <a:solidFill>
                  <a:schemeClr val="tx1"/>
                </a:solidFill>
                <a:latin typeface="Courier New" panose="02070309020205020404" pitchFamily="49" charset="0"/>
                <a:cs typeface="Courier New" panose="02070309020205020404" pitchFamily="49" charset="0"/>
              </a:rPr>
              <a:t>random_state</a:t>
            </a:r>
            <a:r>
              <a:rPr lang="en-US" sz="600" dirty="0">
                <a:solidFill>
                  <a:schemeClr val="tx1"/>
                </a:solidFill>
                <a:latin typeface="Courier New" panose="02070309020205020404" pitchFamily="49" charset="0"/>
                <a:cs typeface="Courier New" panose="02070309020205020404" pitchFamily="49" charset="0"/>
              </a:rPr>
              <a:t>=1)</a:t>
            </a:r>
          </a:p>
          <a:p>
            <a:pPr>
              <a:lnSpc>
                <a:spcPct val="100000"/>
              </a:lnSpc>
              <a:spcBef>
                <a:spcPts val="600"/>
              </a:spcBef>
            </a:pPr>
            <a:r>
              <a:rPr lang="en-US" sz="600" dirty="0">
                <a:solidFill>
                  <a:schemeClr val="tx1"/>
                </a:solidFill>
                <a:latin typeface="Courier New" panose="02070309020205020404" pitchFamily="49" charset="0"/>
                <a:cs typeface="Courier New" panose="02070309020205020404" pitchFamily="49" charset="0"/>
              </a:rPr>
              <a:t>  scores = </a:t>
            </a:r>
            <a:r>
              <a:rPr lang="en-US" sz="600" dirty="0" err="1">
                <a:solidFill>
                  <a:schemeClr val="tx1"/>
                </a:solidFill>
                <a:latin typeface="Courier New" panose="02070309020205020404" pitchFamily="49" charset="0"/>
                <a:cs typeface="Courier New" panose="02070309020205020404" pitchFamily="49" charset="0"/>
              </a:rPr>
              <a:t>cross_val_score</a:t>
            </a:r>
            <a:r>
              <a:rPr lang="en-US" sz="600" dirty="0">
                <a:solidFill>
                  <a:schemeClr val="tx1"/>
                </a:solidFill>
                <a:latin typeface="Courier New" panose="02070309020205020404" pitchFamily="49" charset="0"/>
                <a:cs typeface="Courier New" panose="02070309020205020404" pitchFamily="49" charset="0"/>
              </a:rPr>
              <a:t>(model, </a:t>
            </a:r>
            <a:r>
              <a:rPr lang="en-US" sz="600" dirty="0" err="1">
                <a:solidFill>
                  <a:schemeClr val="tx1"/>
                </a:solidFill>
                <a:latin typeface="Courier New" panose="02070309020205020404" pitchFamily="49" charset="0"/>
                <a:cs typeface="Courier New" panose="02070309020205020404" pitchFamily="49" charset="0"/>
              </a:rPr>
              <a:t>X_paper</a:t>
            </a:r>
            <a:r>
              <a:rPr lang="en-US" sz="600" dirty="0">
                <a:solidFill>
                  <a:schemeClr val="tx1"/>
                </a:solidFill>
                <a:latin typeface="Courier New" panose="02070309020205020404" pitchFamily="49" charset="0"/>
                <a:cs typeface="Courier New" panose="02070309020205020404" pitchFamily="49" charset="0"/>
              </a:rPr>
              <a:t>, </a:t>
            </a:r>
            <a:r>
              <a:rPr lang="en-US" sz="600" dirty="0" err="1">
                <a:solidFill>
                  <a:schemeClr val="tx1"/>
                </a:solidFill>
                <a:latin typeface="Courier New" panose="02070309020205020404" pitchFamily="49" charset="0"/>
                <a:cs typeface="Courier New" panose="02070309020205020404" pitchFamily="49" charset="0"/>
              </a:rPr>
              <a:t>Y_paper</a:t>
            </a:r>
            <a:r>
              <a:rPr lang="en-US" sz="600" dirty="0">
                <a:solidFill>
                  <a:schemeClr val="tx1"/>
                </a:solidFill>
                <a:latin typeface="Courier New" panose="02070309020205020404" pitchFamily="49" charset="0"/>
                <a:cs typeface="Courier New" panose="02070309020205020404" pitchFamily="49" charset="0"/>
              </a:rPr>
              <a:t>, scoring='accuracy', cv=cv, </a:t>
            </a:r>
            <a:r>
              <a:rPr lang="en-US" sz="600" dirty="0" err="1">
                <a:solidFill>
                  <a:schemeClr val="tx1"/>
                </a:solidFill>
                <a:latin typeface="Courier New" panose="02070309020205020404" pitchFamily="49" charset="0"/>
                <a:cs typeface="Courier New" panose="02070309020205020404" pitchFamily="49" charset="0"/>
              </a:rPr>
              <a:t>n_jobs</a:t>
            </a:r>
            <a:r>
              <a:rPr lang="en-US" sz="600" dirty="0">
                <a:solidFill>
                  <a:schemeClr val="tx1"/>
                </a:solidFill>
                <a:latin typeface="Courier New" panose="02070309020205020404" pitchFamily="49" charset="0"/>
                <a:cs typeface="Courier New" panose="02070309020205020404" pitchFamily="49" charset="0"/>
              </a:rPr>
              <a:t>=-1, </a:t>
            </a:r>
            <a:r>
              <a:rPr lang="en-US" sz="600" dirty="0" err="1">
                <a:solidFill>
                  <a:schemeClr val="tx1"/>
                </a:solidFill>
                <a:latin typeface="Courier New" panose="02070309020205020404" pitchFamily="49" charset="0"/>
                <a:cs typeface="Courier New" panose="02070309020205020404" pitchFamily="49" charset="0"/>
              </a:rPr>
              <a:t>error_score</a:t>
            </a:r>
            <a:r>
              <a:rPr lang="en-US" sz="600" dirty="0">
                <a:solidFill>
                  <a:schemeClr val="tx1"/>
                </a:solidFill>
                <a:latin typeface="Courier New" panose="02070309020205020404" pitchFamily="49" charset="0"/>
                <a:cs typeface="Courier New" panose="02070309020205020404" pitchFamily="49" charset="0"/>
              </a:rPr>
              <a:t>='raise')</a:t>
            </a:r>
          </a:p>
          <a:p>
            <a:pPr>
              <a:lnSpc>
                <a:spcPct val="100000"/>
              </a:lnSpc>
              <a:spcBef>
                <a:spcPts val="600"/>
              </a:spcBef>
            </a:pPr>
            <a:r>
              <a:rPr lang="en-US" sz="600" dirty="0">
                <a:solidFill>
                  <a:schemeClr val="tx1"/>
                </a:solidFill>
                <a:latin typeface="Courier New" panose="02070309020205020404" pitchFamily="49" charset="0"/>
                <a:cs typeface="Courier New" panose="02070309020205020404" pitchFamily="49" charset="0"/>
              </a:rPr>
              <a:t>  return scores</a:t>
            </a:r>
          </a:p>
          <a:p>
            <a:pPr>
              <a:lnSpc>
                <a:spcPct val="100000"/>
              </a:lnSpc>
              <a:spcBef>
                <a:spcPts val="600"/>
              </a:spcBef>
            </a:pPr>
            <a:r>
              <a:rPr lang="en-US" sz="600" dirty="0">
                <a:solidFill>
                  <a:schemeClr val="tx1"/>
                </a:solidFill>
                <a:latin typeface="Courier New" panose="02070309020205020404" pitchFamily="49" charset="0"/>
                <a:cs typeface="Courier New" panose="02070309020205020404" pitchFamily="49" charset="0"/>
              </a:rPr>
              <a:t>#get the models to evaluate</a:t>
            </a:r>
          </a:p>
          <a:p>
            <a:pPr>
              <a:lnSpc>
                <a:spcPct val="100000"/>
              </a:lnSpc>
              <a:spcBef>
                <a:spcPts val="600"/>
              </a:spcBef>
            </a:pPr>
            <a:r>
              <a:rPr lang="en-US" sz="600" dirty="0">
                <a:solidFill>
                  <a:schemeClr val="tx1"/>
                </a:solidFill>
                <a:latin typeface="Courier New" panose="02070309020205020404" pitchFamily="49" charset="0"/>
                <a:cs typeface="Courier New" panose="02070309020205020404" pitchFamily="49" charset="0"/>
              </a:rPr>
              <a:t>models = </a:t>
            </a:r>
            <a:r>
              <a:rPr lang="en-US" sz="600" dirty="0" err="1">
                <a:solidFill>
                  <a:schemeClr val="tx1"/>
                </a:solidFill>
                <a:latin typeface="Courier New" panose="02070309020205020404" pitchFamily="49" charset="0"/>
                <a:cs typeface="Courier New" panose="02070309020205020404" pitchFamily="49" charset="0"/>
              </a:rPr>
              <a:t>get_models</a:t>
            </a:r>
            <a:r>
              <a:rPr lang="en-US" sz="600" dirty="0">
                <a:solidFill>
                  <a:schemeClr val="tx1"/>
                </a:solidFill>
                <a:latin typeface="Courier New" panose="02070309020205020404" pitchFamily="49" charset="0"/>
                <a:cs typeface="Courier New" panose="02070309020205020404" pitchFamily="49" charset="0"/>
              </a:rPr>
              <a:t>()</a:t>
            </a:r>
          </a:p>
          <a:p>
            <a:pPr>
              <a:lnSpc>
                <a:spcPct val="100000"/>
              </a:lnSpc>
              <a:spcBef>
                <a:spcPts val="600"/>
              </a:spcBef>
            </a:pPr>
            <a:r>
              <a:rPr lang="en-US" sz="600" dirty="0">
                <a:solidFill>
                  <a:schemeClr val="tx1"/>
                </a:solidFill>
                <a:latin typeface="Courier New" panose="02070309020205020404" pitchFamily="49" charset="0"/>
                <a:cs typeface="Courier New" panose="02070309020205020404" pitchFamily="49" charset="0"/>
              </a:rPr>
              <a:t># evaluate the models and store results</a:t>
            </a:r>
          </a:p>
          <a:p>
            <a:pPr>
              <a:lnSpc>
                <a:spcPct val="100000"/>
              </a:lnSpc>
              <a:spcBef>
                <a:spcPts val="600"/>
              </a:spcBef>
            </a:pPr>
            <a:r>
              <a:rPr lang="en-US" sz="600" dirty="0">
                <a:solidFill>
                  <a:schemeClr val="tx1"/>
                </a:solidFill>
                <a:latin typeface="Courier New" panose="02070309020205020404" pitchFamily="49" charset="0"/>
                <a:cs typeface="Courier New" panose="02070309020205020404" pitchFamily="49" charset="0"/>
              </a:rPr>
              <a:t>results, names = list(), list()</a:t>
            </a:r>
          </a:p>
          <a:p>
            <a:pPr>
              <a:lnSpc>
                <a:spcPct val="100000"/>
              </a:lnSpc>
              <a:spcBef>
                <a:spcPts val="600"/>
              </a:spcBef>
            </a:pPr>
            <a:r>
              <a:rPr lang="en-US" sz="600" dirty="0">
                <a:solidFill>
                  <a:schemeClr val="tx1"/>
                </a:solidFill>
                <a:latin typeface="Courier New" panose="02070309020205020404" pitchFamily="49" charset="0"/>
                <a:cs typeface="Courier New" panose="02070309020205020404" pitchFamily="49" charset="0"/>
              </a:rPr>
              <a:t>for name, model in </a:t>
            </a:r>
            <a:r>
              <a:rPr lang="en-US" sz="600" dirty="0" err="1">
                <a:solidFill>
                  <a:schemeClr val="tx1"/>
                </a:solidFill>
                <a:latin typeface="Courier New" panose="02070309020205020404" pitchFamily="49" charset="0"/>
                <a:cs typeface="Courier New" panose="02070309020205020404" pitchFamily="49" charset="0"/>
              </a:rPr>
              <a:t>models.items</a:t>
            </a:r>
            <a:r>
              <a:rPr lang="en-US" sz="600" dirty="0">
                <a:solidFill>
                  <a:schemeClr val="tx1"/>
                </a:solidFill>
                <a:latin typeface="Courier New" panose="02070309020205020404" pitchFamily="49" charset="0"/>
                <a:cs typeface="Courier New" panose="02070309020205020404" pitchFamily="49" charset="0"/>
              </a:rPr>
              <a:t>():</a:t>
            </a:r>
          </a:p>
          <a:p>
            <a:pPr>
              <a:lnSpc>
                <a:spcPct val="100000"/>
              </a:lnSpc>
              <a:spcBef>
                <a:spcPts val="600"/>
              </a:spcBef>
            </a:pPr>
            <a:r>
              <a:rPr lang="en-US" sz="600" dirty="0">
                <a:solidFill>
                  <a:schemeClr val="tx1"/>
                </a:solidFill>
                <a:latin typeface="Courier New" panose="02070309020205020404" pitchFamily="49" charset="0"/>
                <a:cs typeface="Courier New" panose="02070309020205020404" pitchFamily="49" charset="0"/>
              </a:rPr>
              <a:t>  scores = </a:t>
            </a:r>
            <a:r>
              <a:rPr lang="en-US" sz="600" dirty="0" err="1">
                <a:solidFill>
                  <a:schemeClr val="tx1"/>
                </a:solidFill>
                <a:latin typeface="Courier New" panose="02070309020205020404" pitchFamily="49" charset="0"/>
                <a:cs typeface="Courier New" panose="02070309020205020404" pitchFamily="49" charset="0"/>
              </a:rPr>
              <a:t>evaluate_model</a:t>
            </a:r>
            <a:r>
              <a:rPr lang="en-US" sz="600" dirty="0">
                <a:solidFill>
                  <a:schemeClr val="tx1"/>
                </a:solidFill>
                <a:latin typeface="Courier New" panose="02070309020205020404" pitchFamily="49" charset="0"/>
                <a:cs typeface="Courier New" panose="02070309020205020404" pitchFamily="49" charset="0"/>
              </a:rPr>
              <a:t>(model)</a:t>
            </a:r>
          </a:p>
          <a:p>
            <a:pPr>
              <a:lnSpc>
                <a:spcPct val="100000"/>
              </a:lnSpc>
              <a:spcBef>
                <a:spcPts val="600"/>
              </a:spcBef>
            </a:pPr>
            <a:r>
              <a:rPr lang="en-US" sz="600" dirty="0">
                <a:solidFill>
                  <a:schemeClr val="tx1"/>
                </a:solidFill>
                <a:latin typeface="Courier New" panose="02070309020205020404" pitchFamily="49" charset="0"/>
                <a:cs typeface="Courier New" panose="02070309020205020404" pitchFamily="49" charset="0"/>
              </a:rPr>
              <a:t>  </a:t>
            </a:r>
            <a:r>
              <a:rPr lang="en-US" sz="600" dirty="0" err="1">
                <a:solidFill>
                  <a:schemeClr val="tx1"/>
                </a:solidFill>
                <a:latin typeface="Courier New" panose="02070309020205020404" pitchFamily="49" charset="0"/>
                <a:cs typeface="Courier New" panose="02070309020205020404" pitchFamily="49" charset="0"/>
              </a:rPr>
              <a:t>results.append</a:t>
            </a:r>
            <a:r>
              <a:rPr lang="en-US" sz="600" dirty="0">
                <a:solidFill>
                  <a:schemeClr val="tx1"/>
                </a:solidFill>
                <a:latin typeface="Courier New" panose="02070309020205020404" pitchFamily="49" charset="0"/>
                <a:cs typeface="Courier New" panose="02070309020205020404" pitchFamily="49" charset="0"/>
              </a:rPr>
              <a:t>(scores)</a:t>
            </a:r>
          </a:p>
          <a:p>
            <a:pPr>
              <a:lnSpc>
                <a:spcPct val="100000"/>
              </a:lnSpc>
              <a:spcBef>
                <a:spcPts val="600"/>
              </a:spcBef>
            </a:pPr>
            <a:r>
              <a:rPr lang="en-US" sz="600" dirty="0">
                <a:solidFill>
                  <a:schemeClr val="tx1"/>
                </a:solidFill>
                <a:latin typeface="Courier New" panose="02070309020205020404" pitchFamily="49" charset="0"/>
                <a:cs typeface="Courier New" panose="02070309020205020404" pitchFamily="49" charset="0"/>
              </a:rPr>
              <a:t>  </a:t>
            </a:r>
            <a:r>
              <a:rPr lang="en-US" sz="600" dirty="0" err="1">
                <a:solidFill>
                  <a:schemeClr val="tx1"/>
                </a:solidFill>
                <a:latin typeface="Courier New" panose="02070309020205020404" pitchFamily="49" charset="0"/>
                <a:cs typeface="Courier New" panose="02070309020205020404" pitchFamily="49" charset="0"/>
              </a:rPr>
              <a:t>names.append</a:t>
            </a:r>
            <a:r>
              <a:rPr lang="en-US" sz="600" dirty="0">
                <a:solidFill>
                  <a:schemeClr val="tx1"/>
                </a:solidFill>
                <a:latin typeface="Courier New" panose="02070309020205020404" pitchFamily="49" charset="0"/>
                <a:cs typeface="Courier New" panose="02070309020205020404" pitchFamily="49" charset="0"/>
              </a:rPr>
              <a:t>(name)</a:t>
            </a:r>
          </a:p>
          <a:p>
            <a:pPr>
              <a:lnSpc>
                <a:spcPct val="100000"/>
              </a:lnSpc>
              <a:spcBef>
                <a:spcPts val="600"/>
              </a:spcBef>
            </a:pPr>
            <a:r>
              <a:rPr lang="en-US" sz="600" dirty="0">
                <a:solidFill>
                  <a:schemeClr val="tx1"/>
                </a:solidFill>
                <a:latin typeface="Courier New" panose="02070309020205020404" pitchFamily="49" charset="0"/>
                <a:cs typeface="Courier New" panose="02070309020205020404" pitchFamily="49" charset="0"/>
              </a:rPr>
              <a:t>  print('Bootstrap Type: %s %.2f%%)' % (name, mean(scores)*100))</a:t>
            </a:r>
          </a:p>
          <a:p>
            <a:pPr>
              <a:lnSpc>
                <a:spcPct val="100000"/>
              </a:lnSpc>
              <a:spcBef>
                <a:spcPts val="600"/>
              </a:spcBef>
            </a:pPr>
            <a:r>
              <a:rPr lang="en-US" sz="600" dirty="0">
                <a:solidFill>
                  <a:schemeClr val="tx1"/>
                </a:solidFill>
                <a:latin typeface="Courier New" panose="02070309020205020404" pitchFamily="49" charset="0"/>
                <a:cs typeface="Courier New" panose="02070309020205020404" pitchFamily="49" charset="0"/>
              </a:rPr>
              <a:t>#plot model performance for comparison</a:t>
            </a:r>
          </a:p>
          <a:p>
            <a:pPr>
              <a:lnSpc>
                <a:spcPct val="100000"/>
              </a:lnSpc>
              <a:spcBef>
                <a:spcPts val="600"/>
              </a:spcBef>
            </a:pPr>
            <a:r>
              <a:rPr lang="en-US" sz="600" dirty="0" err="1">
                <a:solidFill>
                  <a:schemeClr val="tx1"/>
                </a:solidFill>
                <a:latin typeface="Courier New" panose="02070309020205020404" pitchFamily="49" charset="0"/>
                <a:cs typeface="Courier New" panose="02070309020205020404" pitchFamily="49" charset="0"/>
              </a:rPr>
              <a:t>pyplot.boxplot</a:t>
            </a:r>
            <a:r>
              <a:rPr lang="en-US" sz="600" dirty="0">
                <a:solidFill>
                  <a:schemeClr val="tx1"/>
                </a:solidFill>
                <a:latin typeface="Courier New" panose="02070309020205020404" pitchFamily="49" charset="0"/>
                <a:cs typeface="Courier New" panose="02070309020205020404" pitchFamily="49" charset="0"/>
              </a:rPr>
              <a:t>(results, labels=names, </a:t>
            </a:r>
            <a:r>
              <a:rPr lang="en-US" sz="600" dirty="0" err="1">
                <a:solidFill>
                  <a:schemeClr val="tx1"/>
                </a:solidFill>
                <a:latin typeface="Courier New" panose="02070309020205020404" pitchFamily="49" charset="0"/>
                <a:cs typeface="Courier New" panose="02070309020205020404" pitchFamily="49" charset="0"/>
              </a:rPr>
              <a:t>showmeans</a:t>
            </a:r>
            <a:r>
              <a:rPr lang="en-US" sz="600" dirty="0">
                <a:solidFill>
                  <a:schemeClr val="tx1"/>
                </a:solidFill>
                <a:latin typeface="Courier New" panose="02070309020205020404" pitchFamily="49" charset="0"/>
                <a:cs typeface="Courier New" panose="02070309020205020404" pitchFamily="49" charset="0"/>
              </a:rPr>
              <a:t>=True)</a:t>
            </a:r>
          </a:p>
          <a:p>
            <a:pPr>
              <a:lnSpc>
                <a:spcPct val="100000"/>
              </a:lnSpc>
              <a:spcBef>
                <a:spcPts val="600"/>
              </a:spcBef>
            </a:pPr>
            <a:r>
              <a:rPr lang="en-US" sz="600" dirty="0" err="1">
                <a:solidFill>
                  <a:schemeClr val="tx1"/>
                </a:solidFill>
                <a:latin typeface="Courier New" panose="02070309020205020404" pitchFamily="49" charset="0"/>
                <a:cs typeface="Courier New" panose="02070309020205020404" pitchFamily="49" charset="0"/>
              </a:rPr>
              <a:t>pyplot.show</a:t>
            </a:r>
            <a:r>
              <a:rPr lang="en-US" sz="600" dirty="0">
                <a:solidFill>
                  <a:schemeClr val="tx1"/>
                </a:solidFill>
                <a:latin typeface="Courier New" panose="02070309020205020404" pitchFamily="49" charset="0"/>
                <a:cs typeface="Courier New" panose="02070309020205020404" pitchFamily="49" charset="0"/>
              </a:rPr>
              <a:t>()</a:t>
            </a:r>
          </a:p>
        </p:txBody>
      </p:sp>
      <p:graphicFrame>
        <p:nvGraphicFramePr>
          <p:cNvPr id="6" name="Table 5">
            <a:extLst>
              <a:ext uri="{FF2B5EF4-FFF2-40B4-BE49-F238E27FC236}">
                <a16:creationId xmlns:a16="http://schemas.microsoft.com/office/drawing/2014/main" id="{6B227C93-BEF6-E9F8-6DF6-46600B73113B}"/>
              </a:ext>
            </a:extLst>
          </p:cNvPr>
          <p:cNvGraphicFramePr>
            <a:graphicFrameLocks noGrp="1"/>
          </p:cNvGraphicFramePr>
          <p:nvPr>
            <p:extLst>
              <p:ext uri="{D42A27DB-BD31-4B8C-83A1-F6EECF244321}">
                <p14:modId xmlns:p14="http://schemas.microsoft.com/office/powerpoint/2010/main" val="424595223"/>
              </p:ext>
            </p:extLst>
          </p:nvPr>
        </p:nvGraphicFramePr>
        <p:xfrm>
          <a:off x="5000445" y="1446804"/>
          <a:ext cx="2377440" cy="1097280"/>
        </p:xfrm>
        <a:graphic>
          <a:graphicData uri="http://schemas.openxmlformats.org/drawingml/2006/table">
            <a:tbl>
              <a:tblPr firstRow="1" bandRow="1">
                <a:tableStyleId>{5C22544A-7EE6-4342-B048-85BDC9FD1C3A}</a:tableStyleId>
              </a:tblPr>
              <a:tblGrid>
                <a:gridCol w="1280160">
                  <a:extLst>
                    <a:ext uri="{9D8B030D-6E8A-4147-A177-3AD203B41FA5}">
                      <a16:colId xmlns:a16="http://schemas.microsoft.com/office/drawing/2014/main" val="3745000717"/>
                    </a:ext>
                  </a:extLst>
                </a:gridCol>
                <a:gridCol w="1097280">
                  <a:extLst>
                    <a:ext uri="{9D8B030D-6E8A-4147-A177-3AD203B41FA5}">
                      <a16:colId xmlns:a16="http://schemas.microsoft.com/office/drawing/2014/main" val="4105155818"/>
                    </a:ext>
                  </a:extLst>
                </a:gridCol>
              </a:tblGrid>
              <a:tr h="274320">
                <a:tc>
                  <a:txBody>
                    <a:bodyPr/>
                    <a:lstStyle/>
                    <a:p>
                      <a:pPr algn="ctr" fontAlgn="b"/>
                      <a:r>
                        <a:rPr lang="en-US" sz="1000" b="0" i="0" u="none" strike="noStrike" dirty="0">
                          <a:solidFill>
                            <a:schemeClr val="bg1"/>
                          </a:solidFill>
                          <a:effectLst/>
                          <a:latin typeface="Courier New" panose="02070309020205020404" pitchFamily="49" charset="0"/>
                          <a:cs typeface="Courier New" panose="02070309020205020404" pitchFamily="49" charset="0"/>
                        </a:rPr>
                        <a:t>Bootstrap Method</a:t>
                      </a:r>
                    </a:p>
                  </a:txBody>
                  <a:tcPr marL="9525" marR="9525" marT="9525" marB="0" anchor="ctr"/>
                </a:tc>
                <a:tc>
                  <a:txBody>
                    <a:bodyPr/>
                    <a:lstStyle/>
                    <a:p>
                      <a:pPr algn="ctr" fontAlgn="b"/>
                      <a:r>
                        <a:rPr lang="en-US" sz="1000" b="0" i="0" u="none" strike="noStrike" dirty="0">
                          <a:solidFill>
                            <a:schemeClr val="bg1"/>
                          </a:solidFill>
                          <a:effectLst/>
                          <a:latin typeface="Courier New" panose="02070309020205020404" pitchFamily="49" charset="0"/>
                          <a:cs typeface="Courier New" panose="02070309020205020404" pitchFamily="49" charset="0"/>
                        </a:rPr>
                        <a:t>Accuracy</a:t>
                      </a:r>
                    </a:p>
                  </a:txBody>
                  <a:tcPr marL="9525" marR="9525" marT="9525" marB="0" anchor="ctr"/>
                </a:tc>
                <a:extLst>
                  <a:ext uri="{0D108BD9-81ED-4DB2-BD59-A6C34878D82A}">
                    <a16:rowId xmlns:a16="http://schemas.microsoft.com/office/drawing/2014/main" val="3802292653"/>
                  </a:ext>
                </a:extLst>
              </a:tr>
              <a:tr h="274320">
                <a:tc>
                  <a:txBody>
                    <a:bodyPr/>
                    <a:lstStyle/>
                    <a:p>
                      <a:pPr algn="ctr" fontAlgn="b"/>
                      <a:r>
                        <a:rPr lang="en-US" sz="1000" b="0" i="0" u="none" strike="noStrike" dirty="0">
                          <a:solidFill>
                            <a:srgbClr val="000000"/>
                          </a:solidFill>
                          <a:effectLst/>
                          <a:latin typeface="Courier New" panose="02070309020205020404" pitchFamily="49" charset="0"/>
                          <a:cs typeface="Courier New" panose="02070309020205020404" pitchFamily="49" charset="0"/>
                        </a:rPr>
                        <a:t>Bayesian</a:t>
                      </a:r>
                    </a:p>
                  </a:txBody>
                  <a:tcPr marL="9525" marR="9525" marT="9525" marB="0" anchor="ctr"/>
                </a:tc>
                <a:tc>
                  <a:txBody>
                    <a:bodyPr/>
                    <a:lstStyle/>
                    <a:p>
                      <a:pPr algn="ctr" fontAlgn="b"/>
                      <a:r>
                        <a:rPr lang="en-US" sz="1000" b="0" i="0" u="none" strike="noStrike" dirty="0">
                          <a:solidFill>
                            <a:srgbClr val="000000"/>
                          </a:solidFill>
                          <a:effectLst/>
                          <a:latin typeface="Courier New" panose="02070309020205020404" pitchFamily="49" charset="0"/>
                          <a:cs typeface="Courier New" panose="02070309020205020404" pitchFamily="49" charset="0"/>
                        </a:rPr>
                        <a:t>84.75%</a:t>
                      </a:r>
                    </a:p>
                  </a:txBody>
                  <a:tcPr marL="9525" marR="9525" marT="9525" marB="0" anchor="ctr"/>
                </a:tc>
                <a:extLst>
                  <a:ext uri="{0D108BD9-81ED-4DB2-BD59-A6C34878D82A}">
                    <a16:rowId xmlns:a16="http://schemas.microsoft.com/office/drawing/2014/main" val="139940756"/>
                  </a:ext>
                </a:extLst>
              </a:tr>
              <a:tr h="274320">
                <a:tc>
                  <a:txBody>
                    <a:bodyPr/>
                    <a:lstStyle/>
                    <a:p>
                      <a:pPr algn="ctr" fontAlgn="b"/>
                      <a:r>
                        <a:rPr lang="en-US" sz="1000" b="0" i="0" u="none" strike="noStrike" dirty="0">
                          <a:solidFill>
                            <a:srgbClr val="000000"/>
                          </a:solidFill>
                          <a:effectLst/>
                          <a:latin typeface="Courier New" panose="02070309020205020404" pitchFamily="49" charset="0"/>
                          <a:cs typeface="Courier New" panose="02070309020205020404" pitchFamily="49" charset="0"/>
                        </a:rPr>
                        <a:t>Bernoulli</a:t>
                      </a:r>
                    </a:p>
                  </a:txBody>
                  <a:tcPr marL="9525" marR="9525" marT="9525" marB="0" anchor="ctr"/>
                </a:tc>
                <a:tc>
                  <a:txBody>
                    <a:bodyPr/>
                    <a:lstStyle/>
                    <a:p>
                      <a:pPr algn="ctr" fontAlgn="b"/>
                      <a:r>
                        <a:rPr lang="en-US" sz="1000" b="0" i="0" u="none" strike="noStrike" dirty="0">
                          <a:solidFill>
                            <a:srgbClr val="000000"/>
                          </a:solidFill>
                          <a:effectLst/>
                          <a:latin typeface="Courier New" panose="02070309020205020404" pitchFamily="49" charset="0"/>
                          <a:cs typeface="Courier New" panose="02070309020205020404" pitchFamily="49" charset="0"/>
                        </a:rPr>
                        <a:t>84.78%</a:t>
                      </a:r>
                    </a:p>
                  </a:txBody>
                  <a:tcPr marL="9525" marR="9525" marT="9525" marB="0" anchor="ctr"/>
                </a:tc>
                <a:extLst>
                  <a:ext uri="{0D108BD9-81ED-4DB2-BD59-A6C34878D82A}">
                    <a16:rowId xmlns:a16="http://schemas.microsoft.com/office/drawing/2014/main" val="3805267827"/>
                  </a:ext>
                </a:extLst>
              </a:tr>
              <a:tr h="274320">
                <a:tc>
                  <a:txBody>
                    <a:bodyPr/>
                    <a:lstStyle/>
                    <a:p>
                      <a:pPr algn="ctr" fontAlgn="b"/>
                      <a:r>
                        <a:rPr lang="en-US" sz="1000" b="0" i="0" u="none" strike="noStrike" dirty="0">
                          <a:solidFill>
                            <a:srgbClr val="000000"/>
                          </a:solidFill>
                          <a:effectLst/>
                          <a:latin typeface="Courier New" panose="02070309020205020404" pitchFamily="49" charset="0"/>
                          <a:cs typeface="Courier New" panose="02070309020205020404" pitchFamily="49" charset="0"/>
                        </a:rPr>
                        <a:t>MVS</a:t>
                      </a:r>
                    </a:p>
                  </a:txBody>
                  <a:tcPr marL="9525" marR="9525" marT="9525" marB="0" anchor="ctr"/>
                </a:tc>
                <a:tc>
                  <a:txBody>
                    <a:bodyPr/>
                    <a:lstStyle/>
                    <a:p>
                      <a:pPr algn="ctr" fontAlgn="b"/>
                      <a:r>
                        <a:rPr lang="en-US" sz="1000" b="0" i="0" u="none" strike="noStrike" dirty="0">
                          <a:solidFill>
                            <a:srgbClr val="000000"/>
                          </a:solidFill>
                          <a:effectLst/>
                          <a:latin typeface="Courier New" panose="02070309020205020404" pitchFamily="49" charset="0"/>
                          <a:cs typeface="Courier New" panose="02070309020205020404" pitchFamily="49" charset="0"/>
                        </a:rPr>
                        <a:t>84.62%</a:t>
                      </a:r>
                    </a:p>
                  </a:txBody>
                  <a:tcPr marL="9525" marR="9525" marT="9525" marB="0" anchor="ctr"/>
                </a:tc>
                <a:extLst>
                  <a:ext uri="{0D108BD9-81ED-4DB2-BD59-A6C34878D82A}">
                    <a16:rowId xmlns:a16="http://schemas.microsoft.com/office/drawing/2014/main" val="2236396628"/>
                  </a:ext>
                </a:extLst>
              </a:tr>
            </a:tbl>
          </a:graphicData>
        </a:graphic>
      </p:graphicFrame>
      <p:sp>
        <p:nvSpPr>
          <p:cNvPr id="7" name="Content Placeholder 2">
            <a:extLst>
              <a:ext uri="{FF2B5EF4-FFF2-40B4-BE49-F238E27FC236}">
                <a16:creationId xmlns:a16="http://schemas.microsoft.com/office/drawing/2014/main" id="{8C7C6EFF-BC81-6FA5-5103-857044A46C01}"/>
              </a:ext>
            </a:extLst>
          </p:cNvPr>
          <p:cNvSpPr txBox="1">
            <a:spLocks/>
          </p:cNvSpPr>
          <p:nvPr/>
        </p:nvSpPr>
        <p:spPr>
          <a:xfrm>
            <a:off x="7464727" y="1446804"/>
            <a:ext cx="3698573" cy="1097280"/>
          </a:xfrm>
          <a:prstGeom prst="rect">
            <a:avLst/>
          </a:prstGeom>
          <a:ln>
            <a:solidFill>
              <a:schemeClr val="tx1"/>
            </a:solidFill>
          </a:ln>
        </p:spPr>
        <p:txBody>
          <a:bodyPr vert="horz" lIns="91440" tIns="45720" rIns="91440" bIns="45720" rtlCol="0">
            <a:noAutofit/>
          </a:bodyPr>
          <a:lstStyle>
            <a:lvl1pPr marL="0" indent="0" algn="l" defTabSz="914400" rtl="0" eaLnBrk="1" latinLnBrk="0" hangingPunct="1">
              <a:lnSpc>
                <a:spcPct val="110000"/>
              </a:lnSpc>
              <a:spcBef>
                <a:spcPts val="1000"/>
              </a:spcBef>
              <a:buFontTx/>
              <a:buNone/>
              <a:defRPr sz="2000" kern="1200">
                <a:solidFill>
                  <a:schemeClr val="tx2"/>
                </a:solidFill>
                <a:latin typeface="+mn-lt"/>
                <a:ea typeface="+mn-ea"/>
                <a:cs typeface="+mn-cs"/>
              </a:defRPr>
            </a:lvl1pPr>
            <a:lvl2pPr marL="274320" indent="-228600" algn="l" defTabSz="914400" rtl="0" eaLnBrk="1" latinLnBrk="0" hangingPunct="1">
              <a:lnSpc>
                <a:spcPct val="110000"/>
              </a:lnSpc>
              <a:spcBef>
                <a:spcPts val="500"/>
              </a:spcBef>
              <a:buSzPct val="85000"/>
              <a:buFont typeface="Arial" panose="020B0604020202020204" pitchFamily="34" charset="0"/>
              <a:buChar char="•"/>
              <a:defRPr sz="1800" kern="1200">
                <a:solidFill>
                  <a:schemeClr val="tx2"/>
                </a:solidFill>
                <a:latin typeface="+mn-lt"/>
                <a:ea typeface="+mn-ea"/>
                <a:cs typeface="+mn-cs"/>
              </a:defRPr>
            </a:lvl2pPr>
            <a:lvl3pPr marL="274320" indent="0" algn="l" defTabSz="914400" rtl="0" eaLnBrk="1" latinLnBrk="0" hangingPunct="1">
              <a:lnSpc>
                <a:spcPct val="110000"/>
              </a:lnSpc>
              <a:spcBef>
                <a:spcPts val="500"/>
              </a:spcBef>
              <a:buFontTx/>
              <a:buNone/>
              <a:defRPr sz="1600" kern="1200">
                <a:solidFill>
                  <a:schemeClr val="tx2"/>
                </a:solidFill>
                <a:latin typeface="+mn-lt"/>
                <a:ea typeface="+mn-ea"/>
                <a:cs typeface="+mn-cs"/>
              </a:defRPr>
            </a:lvl3pPr>
            <a:lvl4pPr marL="548640" indent="-228600" algn="l" defTabSz="914400" rtl="0" eaLnBrk="1" latinLnBrk="0" hangingPunct="1">
              <a:lnSpc>
                <a:spcPct val="110000"/>
              </a:lnSpc>
              <a:spcBef>
                <a:spcPts val="500"/>
              </a:spcBef>
              <a:buFont typeface="Arial" panose="020B0604020202020204" pitchFamily="34" charset="0"/>
              <a:buChar char="•"/>
              <a:defRPr sz="1400" kern="1200">
                <a:solidFill>
                  <a:schemeClr val="tx2"/>
                </a:solidFill>
                <a:latin typeface="+mn-lt"/>
                <a:ea typeface="+mn-ea"/>
                <a:cs typeface="+mn-cs"/>
              </a:defRPr>
            </a:lvl4pPr>
            <a:lvl5pPr marL="548640" indent="0" algn="l" defTabSz="914400" rtl="0" eaLnBrk="1" latinLnBrk="0" hangingPunct="1">
              <a:lnSpc>
                <a:spcPct val="110000"/>
              </a:lnSpc>
              <a:spcBef>
                <a:spcPts val="500"/>
              </a:spcBef>
              <a:buFontTx/>
              <a:buNone/>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200" dirty="0">
                <a:solidFill>
                  <a:schemeClr val="tx1"/>
                </a:solidFill>
                <a:latin typeface="Courier New" panose="02070309020205020404" pitchFamily="49" charset="0"/>
              </a:rPr>
              <a:t>We will use the </a:t>
            </a:r>
            <a:r>
              <a:rPr lang="en-US" sz="1200" dirty="0" err="1">
                <a:solidFill>
                  <a:schemeClr val="tx1"/>
                </a:solidFill>
                <a:latin typeface="Courier New" panose="02070309020205020404" pitchFamily="49" charset="0"/>
              </a:rPr>
              <a:t>Bernouli</a:t>
            </a:r>
            <a:r>
              <a:rPr lang="en-US" sz="1200" dirty="0">
                <a:solidFill>
                  <a:schemeClr val="tx1"/>
                </a:solidFill>
                <a:latin typeface="Courier New" panose="02070309020205020404" pitchFamily="49" charset="0"/>
              </a:rPr>
              <a:t> bootstrap method given its highest accuracy, higher than the prior parameter run using the default.</a:t>
            </a:r>
          </a:p>
        </p:txBody>
      </p:sp>
      <p:sp>
        <p:nvSpPr>
          <p:cNvPr id="5" name="Content Placeholder 2">
            <a:extLst>
              <a:ext uri="{FF2B5EF4-FFF2-40B4-BE49-F238E27FC236}">
                <a16:creationId xmlns:a16="http://schemas.microsoft.com/office/drawing/2014/main" id="{58492A04-54CD-5081-0B66-A6B54F4AE517}"/>
              </a:ext>
            </a:extLst>
          </p:cNvPr>
          <p:cNvSpPr txBox="1">
            <a:spLocks/>
          </p:cNvSpPr>
          <p:nvPr/>
        </p:nvSpPr>
        <p:spPr>
          <a:xfrm>
            <a:off x="5000445" y="5891842"/>
            <a:ext cx="6162855" cy="638356"/>
          </a:xfrm>
          <a:prstGeom prst="rect">
            <a:avLst/>
          </a:prstGeom>
          <a:ln>
            <a:solidFill>
              <a:schemeClr val="tx1"/>
            </a:solidFill>
          </a:ln>
        </p:spPr>
        <p:txBody>
          <a:bodyPr vert="horz" lIns="91440" tIns="45720" rIns="91440" bIns="45720" rtlCol="0">
            <a:noAutofit/>
          </a:bodyPr>
          <a:lstStyle>
            <a:lvl1pPr marL="0" indent="0" algn="l" defTabSz="914400" rtl="0" eaLnBrk="1" latinLnBrk="0" hangingPunct="1">
              <a:lnSpc>
                <a:spcPct val="110000"/>
              </a:lnSpc>
              <a:spcBef>
                <a:spcPts val="1000"/>
              </a:spcBef>
              <a:buFontTx/>
              <a:buNone/>
              <a:defRPr sz="2000" kern="1200">
                <a:solidFill>
                  <a:schemeClr val="tx2"/>
                </a:solidFill>
                <a:latin typeface="+mn-lt"/>
                <a:ea typeface="+mn-ea"/>
                <a:cs typeface="+mn-cs"/>
              </a:defRPr>
            </a:lvl1pPr>
            <a:lvl2pPr marL="274320" indent="-228600" algn="l" defTabSz="914400" rtl="0" eaLnBrk="1" latinLnBrk="0" hangingPunct="1">
              <a:lnSpc>
                <a:spcPct val="110000"/>
              </a:lnSpc>
              <a:spcBef>
                <a:spcPts val="500"/>
              </a:spcBef>
              <a:buSzPct val="85000"/>
              <a:buFont typeface="Arial" panose="020B0604020202020204" pitchFamily="34" charset="0"/>
              <a:buChar char="•"/>
              <a:defRPr sz="1800" kern="1200">
                <a:solidFill>
                  <a:schemeClr val="tx2"/>
                </a:solidFill>
                <a:latin typeface="+mn-lt"/>
                <a:ea typeface="+mn-ea"/>
                <a:cs typeface="+mn-cs"/>
              </a:defRPr>
            </a:lvl2pPr>
            <a:lvl3pPr marL="274320" indent="0" algn="l" defTabSz="914400" rtl="0" eaLnBrk="1" latinLnBrk="0" hangingPunct="1">
              <a:lnSpc>
                <a:spcPct val="110000"/>
              </a:lnSpc>
              <a:spcBef>
                <a:spcPts val="500"/>
              </a:spcBef>
              <a:buFontTx/>
              <a:buNone/>
              <a:defRPr sz="1600" kern="1200">
                <a:solidFill>
                  <a:schemeClr val="tx2"/>
                </a:solidFill>
                <a:latin typeface="+mn-lt"/>
                <a:ea typeface="+mn-ea"/>
                <a:cs typeface="+mn-cs"/>
              </a:defRPr>
            </a:lvl3pPr>
            <a:lvl4pPr marL="548640" indent="-228600" algn="l" defTabSz="914400" rtl="0" eaLnBrk="1" latinLnBrk="0" hangingPunct="1">
              <a:lnSpc>
                <a:spcPct val="110000"/>
              </a:lnSpc>
              <a:spcBef>
                <a:spcPts val="500"/>
              </a:spcBef>
              <a:buFont typeface="Arial" panose="020B0604020202020204" pitchFamily="34" charset="0"/>
              <a:buChar char="•"/>
              <a:defRPr sz="1400" kern="1200">
                <a:solidFill>
                  <a:schemeClr val="tx2"/>
                </a:solidFill>
                <a:latin typeface="+mn-lt"/>
                <a:ea typeface="+mn-ea"/>
                <a:cs typeface="+mn-cs"/>
              </a:defRPr>
            </a:lvl4pPr>
            <a:lvl5pPr marL="548640" indent="0" algn="l" defTabSz="914400" rtl="0" eaLnBrk="1" latinLnBrk="0" hangingPunct="1">
              <a:lnSpc>
                <a:spcPct val="110000"/>
              </a:lnSpc>
              <a:spcBef>
                <a:spcPts val="500"/>
              </a:spcBef>
              <a:buFontTx/>
              <a:buNone/>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200" dirty="0">
                <a:solidFill>
                  <a:schemeClr val="tx1"/>
                </a:solidFill>
                <a:latin typeface="Courier New" panose="02070309020205020404" pitchFamily="49" charset="0"/>
              </a:rPr>
              <a:t>Now we have our tuned </a:t>
            </a:r>
            <a:r>
              <a:rPr lang="en-US" sz="1200" dirty="0" err="1">
                <a:solidFill>
                  <a:schemeClr val="tx1"/>
                </a:solidFill>
                <a:latin typeface="Courier New" panose="02070309020205020404" pitchFamily="49" charset="0"/>
              </a:rPr>
              <a:t>CatBoost</a:t>
            </a:r>
            <a:r>
              <a:rPr lang="en-US" sz="1200" dirty="0">
                <a:solidFill>
                  <a:schemeClr val="tx1"/>
                </a:solidFill>
                <a:latin typeface="Courier New" panose="02070309020205020404" pitchFamily="49" charset="0"/>
              </a:rPr>
              <a:t> model using 100 iterations, a depth of 5, a learning rate of 0.10, and the Bernoulli bootstrap algorithm.</a:t>
            </a:r>
          </a:p>
        </p:txBody>
      </p:sp>
      <p:pic>
        <p:nvPicPr>
          <p:cNvPr id="13314" name="Picture 2">
            <a:extLst>
              <a:ext uri="{FF2B5EF4-FFF2-40B4-BE49-F238E27FC236}">
                <a16:creationId xmlns:a16="http://schemas.microsoft.com/office/drawing/2014/main" id="{F39DAB1A-00A7-9BE5-D966-1F04DA9060F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0445" y="2744956"/>
            <a:ext cx="4236484" cy="31468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665985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F501A-DF9F-C840-45C8-6DE2B6B911CB}"/>
              </a:ext>
            </a:extLst>
          </p:cNvPr>
          <p:cNvSpPr>
            <a:spLocks noGrp="1"/>
          </p:cNvSpPr>
          <p:nvPr>
            <p:ph type="title"/>
          </p:nvPr>
        </p:nvSpPr>
        <p:spPr>
          <a:xfrm>
            <a:off x="373092" y="327803"/>
            <a:ext cx="10134600" cy="537272"/>
          </a:xfrm>
        </p:spPr>
        <p:txBody>
          <a:bodyPr>
            <a:normAutofit fontScale="90000"/>
          </a:bodyPr>
          <a:lstStyle/>
          <a:p>
            <a:r>
              <a:rPr lang="en-US" dirty="0"/>
              <a:t>Sepsis 30-day mortality prediction using </a:t>
            </a:r>
            <a:r>
              <a:rPr lang="en-US" dirty="0" err="1"/>
              <a:t>CatBoost</a:t>
            </a:r>
            <a:endParaRPr lang="en-US" dirty="0"/>
          </a:p>
        </p:txBody>
      </p:sp>
      <p:sp>
        <p:nvSpPr>
          <p:cNvPr id="3" name="Content Placeholder 2">
            <a:extLst>
              <a:ext uri="{FF2B5EF4-FFF2-40B4-BE49-F238E27FC236}">
                <a16:creationId xmlns:a16="http://schemas.microsoft.com/office/drawing/2014/main" id="{39134D03-F431-7223-EBD0-BB6999C87ADB}"/>
              </a:ext>
            </a:extLst>
          </p:cNvPr>
          <p:cNvSpPr>
            <a:spLocks noGrp="1"/>
          </p:cNvSpPr>
          <p:nvPr>
            <p:ph idx="1"/>
          </p:nvPr>
        </p:nvSpPr>
        <p:spPr>
          <a:xfrm>
            <a:off x="373092" y="966159"/>
            <a:ext cx="10790208" cy="293298"/>
          </a:xfrm>
          <a:ln>
            <a:solidFill>
              <a:schemeClr val="tx1"/>
            </a:solidFill>
          </a:ln>
        </p:spPr>
        <p:txBody>
          <a:bodyPr>
            <a:noAutofit/>
          </a:bodyPr>
          <a:lstStyle/>
          <a:p>
            <a:pPr>
              <a:lnSpc>
                <a:spcPct val="100000"/>
              </a:lnSpc>
            </a:pPr>
            <a:r>
              <a:rPr lang="en-US" sz="900" dirty="0">
                <a:solidFill>
                  <a:schemeClr val="tx1"/>
                </a:solidFill>
                <a:latin typeface="Courier New" panose="02070309020205020404" pitchFamily="49" charset="0"/>
              </a:rPr>
              <a:t>Let's run similar characteristics on this model as we did for </a:t>
            </a:r>
            <a:r>
              <a:rPr lang="en-US" sz="900" dirty="0" err="1">
                <a:solidFill>
                  <a:schemeClr val="tx1"/>
                </a:solidFill>
                <a:latin typeface="Courier New" panose="02070309020205020404" pitchFamily="49" charset="0"/>
              </a:rPr>
              <a:t>XGBoost</a:t>
            </a:r>
            <a:r>
              <a:rPr lang="en-US" sz="900" dirty="0">
                <a:solidFill>
                  <a:schemeClr val="tx1"/>
                </a:solidFill>
                <a:latin typeface="Courier New" panose="02070309020205020404" pitchFamily="49" charset="0"/>
              </a:rPr>
              <a:t> and </a:t>
            </a:r>
            <a:r>
              <a:rPr lang="en-US" sz="900" dirty="0" err="1">
                <a:solidFill>
                  <a:schemeClr val="tx1"/>
                </a:solidFill>
                <a:latin typeface="Courier New" panose="02070309020205020404" pitchFamily="49" charset="0"/>
              </a:rPr>
              <a:t>LightGBM</a:t>
            </a:r>
            <a:r>
              <a:rPr lang="en-US" sz="900" dirty="0">
                <a:solidFill>
                  <a:schemeClr val="tx1"/>
                </a:solidFill>
                <a:latin typeface="Courier New" panose="02070309020205020404" pitchFamily="49" charset="0"/>
              </a:rPr>
              <a:t>.</a:t>
            </a:r>
          </a:p>
        </p:txBody>
      </p:sp>
      <p:sp>
        <p:nvSpPr>
          <p:cNvPr id="11" name="Content Placeholder 2">
            <a:extLst>
              <a:ext uri="{FF2B5EF4-FFF2-40B4-BE49-F238E27FC236}">
                <a16:creationId xmlns:a16="http://schemas.microsoft.com/office/drawing/2014/main" id="{2955C4A7-B2E2-66C4-4270-1A2541AF4E02}"/>
              </a:ext>
            </a:extLst>
          </p:cNvPr>
          <p:cNvSpPr txBox="1">
            <a:spLocks/>
          </p:cNvSpPr>
          <p:nvPr/>
        </p:nvSpPr>
        <p:spPr>
          <a:xfrm>
            <a:off x="373090" y="2588709"/>
            <a:ext cx="10790208" cy="840291"/>
          </a:xfrm>
          <a:prstGeom prst="rect">
            <a:avLst/>
          </a:prstGeom>
          <a:ln>
            <a:solidFill>
              <a:schemeClr val="tx1"/>
            </a:solidFill>
          </a:ln>
        </p:spPr>
        <p:txBody>
          <a:bodyPr vert="horz" lIns="91440" tIns="45720" rIns="91440" bIns="45720" rtlCol="0">
            <a:noAutofit/>
          </a:bodyPr>
          <a:lstStyle>
            <a:lvl1pPr marL="0" indent="0" algn="l" defTabSz="914400" rtl="0" eaLnBrk="1" latinLnBrk="0" hangingPunct="1">
              <a:lnSpc>
                <a:spcPct val="110000"/>
              </a:lnSpc>
              <a:spcBef>
                <a:spcPts val="1000"/>
              </a:spcBef>
              <a:buFontTx/>
              <a:buNone/>
              <a:defRPr sz="2000" kern="1200">
                <a:solidFill>
                  <a:schemeClr val="tx2"/>
                </a:solidFill>
                <a:latin typeface="+mn-lt"/>
                <a:ea typeface="+mn-ea"/>
                <a:cs typeface="+mn-cs"/>
              </a:defRPr>
            </a:lvl1pPr>
            <a:lvl2pPr marL="274320" indent="-228600" algn="l" defTabSz="914400" rtl="0" eaLnBrk="1" latinLnBrk="0" hangingPunct="1">
              <a:lnSpc>
                <a:spcPct val="110000"/>
              </a:lnSpc>
              <a:spcBef>
                <a:spcPts val="500"/>
              </a:spcBef>
              <a:buSzPct val="85000"/>
              <a:buFont typeface="Arial" panose="020B0604020202020204" pitchFamily="34" charset="0"/>
              <a:buChar char="•"/>
              <a:defRPr sz="1800" kern="1200">
                <a:solidFill>
                  <a:schemeClr val="tx2"/>
                </a:solidFill>
                <a:latin typeface="+mn-lt"/>
                <a:ea typeface="+mn-ea"/>
                <a:cs typeface="+mn-cs"/>
              </a:defRPr>
            </a:lvl2pPr>
            <a:lvl3pPr marL="274320" indent="0" algn="l" defTabSz="914400" rtl="0" eaLnBrk="1" latinLnBrk="0" hangingPunct="1">
              <a:lnSpc>
                <a:spcPct val="110000"/>
              </a:lnSpc>
              <a:spcBef>
                <a:spcPts val="500"/>
              </a:spcBef>
              <a:buFontTx/>
              <a:buNone/>
              <a:defRPr sz="1600" kern="1200">
                <a:solidFill>
                  <a:schemeClr val="tx2"/>
                </a:solidFill>
                <a:latin typeface="+mn-lt"/>
                <a:ea typeface="+mn-ea"/>
                <a:cs typeface="+mn-cs"/>
              </a:defRPr>
            </a:lvl3pPr>
            <a:lvl4pPr marL="548640" indent="-228600" algn="l" defTabSz="914400" rtl="0" eaLnBrk="1" latinLnBrk="0" hangingPunct="1">
              <a:lnSpc>
                <a:spcPct val="110000"/>
              </a:lnSpc>
              <a:spcBef>
                <a:spcPts val="500"/>
              </a:spcBef>
              <a:buFont typeface="Arial" panose="020B0604020202020204" pitchFamily="34" charset="0"/>
              <a:buChar char="•"/>
              <a:defRPr sz="1400" kern="1200">
                <a:solidFill>
                  <a:schemeClr val="tx2"/>
                </a:solidFill>
                <a:latin typeface="+mn-lt"/>
                <a:ea typeface="+mn-ea"/>
                <a:cs typeface="+mn-cs"/>
              </a:defRPr>
            </a:lvl4pPr>
            <a:lvl5pPr marL="548640" indent="0" algn="l" defTabSz="914400" rtl="0" eaLnBrk="1" latinLnBrk="0" hangingPunct="1">
              <a:lnSpc>
                <a:spcPct val="110000"/>
              </a:lnSpc>
              <a:spcBef>
                <a:spcPts val="500"/>
              </a:spcBef>
              <a:buFontTx/>
              <a:buNone/>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sz="900" dirty="0">
                <a:solidFill>
                  <a:schemeClr val="tx1"/>
                </a:solidFill>
                <a:latin typeface="Courier New" panose="02070309020205020404" pitchFamily="49" charset="0"/>
              </a:rPr>
              <a:t>Generate statistics on the model to determine its prediction characteristics.</a:t>
            </a:r>
          </a:p>
          <a:p>
            <a:pPr>
              <a:lnSpc>
                <a:spcPct val="100000"/>
              </a:lnSpc>
            </a:pPr>
            <a:r>
              <a:rPr lang="en-US" sz="900" dirty="0">
                <a:solidFill>
                  <a:schemeClr val="tx1"/>
                </a:solidFill>
                <a:latin typeface="Courier New" panose="02070309020205020404" pitchFamily="49" charset="0"/>
              </a:rPr>
              <a:t>In this portion of the code in the </a:t>
            </a:r>
            <a:r>
              <a:rPr lang="en-US" sz="900" dirty="0" err="1">
                <a:solidFill>
                  <a:schemeClr val="tx1"/>
                </a:solidFill>
                <a:latin typeface="Courier New" panose="02070309020205020404" pitchFamily="49" charset="0"/>
              </a:rPr>
              <a:t>Jupyter</a:t>
            </a:r>
            <a:r>
              <a:rPr lang="en-US" sz="900" dirty="0">
                <a:solidFill>
                  <a:schemeClr val="tx1"/>
                </a:solidFill>
                <a:latin typeface="Courier New" panose="02070309020205020404" pitchFamily="49" charset="0"/>
              </a:rPr>
              <a:t> notebook, we are looking to analyze the model’s efficacy. We reuse functions from the earlier analysis.</a:t>
            </a:r>
          </a:p>
          <a:p>
            <a:pPr>
              <a:lnSpc>
                <a:spcPct val="100000"/>
              </a:lnSpc>
            </a:pPr>
            <a:r>
              <a:rPr lang="en-US" sz="900" dirty="0">
                <a:solidFill>
                  <a:schemeClr val="tx1"/>
                </a:solidFill>
                <a:latin typeface="Courier New" panose="02070309020205020404" pitchFamily="49" charset="0"/>
              </a:rPr>
              <a:t>We see the following results after running the code:</a:t>
            </a:r>
          </a:p>
        </p:txBody>
      </p:sp>
      <p:graphicFrame>
        <p:nvGraphicFramePr>
          <p:cNvPr id="12" name="Table 11">
            <a:extLst>
              <a:ext uri="{FF2B5EF4-FFF2-40B4-BE49-F238E27FC236}">
                <a16:creationId xmlns:a16="http://schemas.microsoft.com/office/drawing/2014/main" id="{0F72621F-11EB-54D0-BBBA-60CB302A4817}"/>
              </a:ext>
            </a:extLst>
          </p:cNvPr>
          <p:cNvGraphicFramePr>
            <a:graphicFrameLocks noGrp="1"/>
          </p:cNvGraphicFramePr>
          <p:nvPr>
            <p:extLst>
              <p:ext uri="{D42A27DB-BD31-4B8C-83A1-F6EECF244321}">
                <p14:modId xmlns:p14="http://schemas.microsoft.com/office/powerpoint/2010/main" val="603435688"/>
              </p:ext>
            </p:extLst>
          </p:nvPr>
        </p:nvGraphicFramePr>
        <p:xfrm>
          <a:off x="373090" y="3538162"/>
          <a:ext cx="10790206" cy="2491152"/>
        </p:xfrm>
        <a:graphic>
          <a:graphicData uri="http://schemas.openxmlformats.org/drawingml/2006/table">
            <a:tbl>
              <a:tblPr firstRow="1" bandRow="1">
                <a:tableStyleId>{5C22544A-7EE6-4342-B048-85BDC9FD1C3A}</a:tableStyleId>
              </a:tblPr>
              <a:tblGrid>
                <a:gridCol w="906740">
                  <a:extLst>
                    <a:ext uri="{9D8B030D-6E8A-4147-A177-3AD203B41FA5}">
                      <a16:colId xmlns:a16="http://schemas.microsoft.com/office/drawing/2014/main" val="3745000717"/>
                    </a:ext>
                  </a:extLst>
                </a:gridCol>
                <a:gridCol w="1269436">
                  <a:extLst>
                    <a:ext uri="{9D8B030D-6E8A-4147-A177-3AD203B41FA5}">
                      <a16:colId xmlns:a16="http://schemas.microsoft.com/office/drawing/2014/main" val="4105155818"/>
                    </a:ext>
                  </a:extLst>
                </a:gridCol>
                <a:gridCol w="1269436">
                  <a:extLst>
                    <a:ext uri="{9D8B030D-6E8A-4147-A177-3AD203B41FA5}">
                      <a16:colId xmlns:a16="http://schemas.microsoft.com/office/drawing/2014/main" val="2757627364"/>
                    </a:ext>
                  </a:extLst>
                </a:gridCol>
                <a:gridCol w="1269436">
                  <a:extLst>
                    <a:ext uri="{9D8B030D-6E8A-4147-A177-3AD203B41FA5}">
                      <a16:colId xmlns:a16="http://schemas.microsoft.com/office/drawing/2014/main" val="2238735428"/>
                    </a:ext>
                  </a:extLst>
                </a:gridCol>
                <a:gridCol w="1269436">
                  <a:extLst>
                    <a:ext uri="{9D8B030D-6E8A-4147-A177-3AD203B41FA5}">
                      <a16:colId xmlns:a16="http://schemas.microsoft.com/office/drawing/2014/main" val="2422533846"/>
                    </a:ext>
                  </a:extLst>
                </a:gridCol>
                <a:gridCol w="1269436">
                  <a:extLst>
                    <a:ext uri="{9D8B030D-6E8A-4147-A177-3AD203B41FA5}">
                      <a16:colId xmlns:a16="http://schemas.microsoft.com/office/drawing/2014/main" val="100281726"/>
                    </a:ext>
                  </a:extLst>
                </a:gridCol>
                <a:gridCol w="1269436">
                  <a:extLst>
                    <a:ext uri="{9D8B030D-6E8A-4147-A177-3AD203B41FA5}">
                      <a16:colId xmlns:a16="http://schemas.microsoft.com/office/drawing/2014/main" val="1722148854"/>
                    </a:ext>
                  </a:extLst>
                </a:gridCol>
                <a:gridCol w="2266850">
                  <a:extLst>
                    <a:ext uri="{9D8B030D-6E8A-4147-A177-3AD203B41FA5}">
                      <a16:colId xmlns:a16="http://schemas.microsoft.com/office/drawing/2014/main" val="4276243790"/>
                    </a:ext>
                  </a:extLst>
                </a:gridCol>
              </a:tblGrid>
              <a:tr h="622788">
                <a:tc>
                  <a:txBody>
                    <a:bodyPr/>
                    <a:lstStyle/>
                    <a:p>
                      <a:pPr algn="ctr" fontAlgn="b"/>
                      <a:r>
                        <a:rPr lang="en-US" sz="1000" b="0" i="0" u="none" strike="noStrike" dirty="0">
                          <a:solidFill>
                            <a:schemeClr val="bg1"/>
                          </a:solidFill>
                          <a:effectLst/>
                          <a:latin typeface="Courier New" panose="02070309020205020404" pitchFamily="49" charset="0"/>
                          <a:cs typeface="Courier New" panose="02070309020205020404" pitchFamily="49" charset="0"/>
                        </a:rPr>
                        <a:t>Data Set</a:t>
                      </a:r>
                    </a:p>
                  </a:txBody>
                  <a:tcPr marL="9525" marR="9525" marT="9525" marB="0" anchor="ctr"/>
                </a:tc>
                <a:tc>
                  <a:txBody>
                    <a:bodyPr/>
                    <a:lstStyle/>
                    <a:p>
                      <a:pPr algn="ctr" fontAlgn="b"/>
                      <a:r>
                        <a:rPr lang="en-US" sz="1000" b="0" i="0" u="none" strike="noStrike" dirty="0">
                          <a:solidFill>
                            <a:schemeClr val="bg1"/>
                          </a:solidFill>
                          <a:effectLst/>
                          <a:latin typeface="Courier New" panose="02070309020205020404" pitchFamily="49" charset="0"/>
                          <a:cs typeface="Courier New" panose="02070309020205020404" pitchFamily="49" charset="0"/>
                        </a:rPr>
                        <a:t>Model AUC</a:t>
                      </a:r>
                    </a:p>
                  </a:txBody>
                  <a:tcPr marL="9525" marR="9525" marT="9525" marB="0" anchor="ctr"/>
                </a:tc>
                <a:tc>
                  <a:txBody>
                    <a:bodyPr/>
                    <a:lstStyle/>
                    <a:p>
                      <a:pPr algn="ctr" fontAlgn="b"/>
                      <a:r>
                        <a:rPr lang="en-US" sz="1000" b="0" i="0" u="none" strike="noStrike" dirty="0">
                          <a:solidFill>
                            <a:schemeClr val="bg1"/>
                          </a:solidFill>
                          <a:effectLst/>
                          <a:latin typeface="Courier New" panose="02070309020205020404" pitchFamily="49" charset="0"/>
                          <a:cs typeface="Courier New" panose="02070309020205020404" pitchFamily="49" charset="0"/>
                        </a:rPr>
                        <a:t>Model Accuracy</a:t>
                      </a:r>
                    </a:p>
                  </a:txBody>
                  <a:tcPr marL="9525" marR="9525" marT="9525" marB="0" anchor="ctr"/>
                </a:tc>
                <a:tc>
                  <a:txBody>
                    <a:bodyPr/>
                    <a:lstStyle/>
                    <a:p>
                      <a:pPr algn="ctr" fontAlgn="b"/>
                      <a:r>
                        <a:rPr lang="en-US" sz="1000" b="0" i="0" u="none" strike="noStrike" dirty="0">
                          <a:solidFill>
                            <a:schemeClr val="bg1"/>
                          </a:solidFill>
                          <a:effectLst/>
                          <a:latin typeface="Courier New" panose="02070309020205020404" pitchFamily="49" charset="0"/>
                          <a:cs typeface="Courier New" panose="02070309020205020404" pitchFamily="49" charset="0"/>
                        </a:rPr>
                        <a:t>Recall: True Positive</a:t>
                      </a:r>
                    </a:p>
                  </a:txBody>
                  <a:tcPr marL="9525" marR="9525" marT="9525" marB="0" anchor="ctr"/>
                </a:tc>
                <a:tc>
                  <a:txBody>
                    <a:bodyPr/>
                    <a:lstStyle/>
                    <a:p>
                      <a:pPr algn="ctr" fontAlgn="b"/>
                      <a:r>
                        <a:rPr lang="en-US" sz="1000" b="0" i="0" u="none" strike="noStrike" dirty="0">
                          <a:solidFill>
                            <a:schemeClr val="bg1"/>
                          </a:solidFill>
                          <a:effectLst/>
                          <a:latin typeface="Courier New" panose="02070309020205020404" pitchFamily="49" charset="0"/>
                          <a:cs typeface="Courier New" panose="02070309020205020404" pitchFamily="49" charset="0"/>
                        </a:rPr>
                        <a:t>Specificity: True Negative</a:t>
                      </a:r>
                    </a:p>
                  </a:txBody>
                  <a:tcPr marL="9525" marR="9525" marT="9525" marB="0" anchor="ctr"/>
                </a:tc>
                <a:tc>
                  <a:txBody>
                    <a:bodyPr/>
                    <a:lstStyle/>
                    <a:p>
                      <a:pPr algn="ctr" fontAlgn="b"/>
                      <a:r>
                        <a:rPr lang="en-US" sz="1000" b="0" i="0" u="none" strike="noStrike" dirty="0">
                          <a:solidFill>
                            <a:schemeClr val="bg1"/>
                          </a:solidFill>
                          <a:effectLst/>
                          <a:latin typeface="Courier New" panose="02070309020205020404" pitchFamily="49" charset="0"/>
                          <a:cs typeface="Courier New" panose="02070309020205020404" pitchFamily="49" charset="0"/>
                        </a:rPr>
                        <a:t>Fall Out: False Positive</a:t>
                      </a:r>
                    </a:p>
                  </a:txBody>
                  <a:tcPr marL="9525" marR="9525" marT="9525" marB="0" anchor="ctr"/>
                </a:tc>
                <a:tc>
                  <a:txBody>
                    <a:bodyPr/>
                    <a:lstStyle/>
                    <a:p>
                      <a:pPr algn="ctr" fontAlgn="b"/>
                      <a:r>
                        <a:rPr lang="en-US" sz="1000" b="0" i="0" u="none" strike="noStrike" dirty="0">
                          <a:solidFill>
                            <a:schemeClr val="bg1"/>
                          </a:solidFill>
                          <a:effectLst/>
                          <a:latin typeface="Courier New" panose="02070309020205020404" pitchFamily="49" charset="0"/>
                          <a:cs typeface="Courier New" panose="02070309020205020404" pitchFamily="49" charset="0"/>
                        </a:rPr>
                        <a:t>Miss Rate: False Negative</a:t>
                      </a:r>
                    </a:p>
                  </a:txBody>
                  <a:tcPr marL="9525" marR="9525" marT="9525" marB="0" anchor="ctr"/>
                </a:tc>
                <a:tc>
                  <a:txBody>
                    <a:bodyPr/>
                    <a:lstStyle/>
                    <a:p>
                      <a:pPr algn="ctr" fontAlgn="b"/>
                      <a:r>
                        <a:rPr lang="en-US" sz="1000" b="0" i="0" u="none" strike="noStrike" dirty="0">
                          <a:solidFill>
                            <a:schemeClr val="bg1"/>
                          </a:solidFill>
                          <a:effectLst/>
                          <a:latin typeface="Courier New" panose="02070309020205020404" pitchFamily="49" charset="0"/>
                          <a:cs typeface="Courier New" panose="02070309020205020404" pitchFamily="49" charset="0"/>
                        </a:rPr>
                        <a:t>Precision: Positive Results Relative to Predicted Positive Results</a:t>
                      </a:r>
                    </a:p>
                  </a:txBody>
                  <a:tcPr marL="9525" marR="9525" marT="9525" marB="0" anchor="ctr"/>
                </a:tc>
                <a:extLst>
                  <a:ext uri="{0D108BD9-81ED-4DB2-BD59-A6C34878D82A}">
                    <a16:rowId xmlns:a16="http://schemas.microsoft.com/office/drawing/2014/main" val="3802292653"/>
                  </a:ext>
                </a:extLst>
              </a:tr>
              <a:tr h="622788">
                <a:tc>
                  <a:txBody>
                    <a:bodyPr/>
                    <a:lstStyle/>
                    <a:p>
                      <a:pPr algn="ctr"/>
                      <a:r>
                        <a:rPr lang="en-US" sz="1000" dirty="0">
                          <a:latin typeface="Courier New" panose="02070309020205020404" pitchFamily="49" charset="0"/>
                          <a:cs typeface="Courier New" panose="02070309020205020404" pitchFamily="49" charset="0"/>
                        </a:rPr>
                        <a:t>Train</a:t>
                      </a:r>
                    </a:p>
                  </a:txBody>
                  <a:tcPr anchor="ctr"/>
                </a:tc>
                <a:tc>
                  <a:txBody>
                    <a:bodyPr/>
                    <a:lstStyle/>
                    <a:p>
                      <a:pPr algn="ctr" fontAlgn="b"/>
                      <a:r>
                        <a:rPr lang="en-US" sz="1000" b="0" i="0" u="none" strike="noStrike">
                          <a:solidFill>
                            <a:srgbClr val="000000"/>
                          </a:solidFill>
                          <a:effectLst/>
                          <a:latin typeface="Courier New" panose="02070309020205020404" pitchFamily="49" charset="0"/>
                          <a:cs typeface="Courier New" panose="02070309020205020404" pitchFamily="49" charset="0"/>
                        </a:rPr>
                        <a:t>86.59%</a:t>
                      </a:r>
                    </a:p>
                  </a:txBody>
                  <a:tcPr marL="9525" marR="9525" marT="9525" marB="0" anchor="ctr"/>
                </a:tc>
                <a:tc>
                  <a:txBody>
                    <a:bodyPr/>
                    <a:lstStyle/>
                    <a:p>
                      <a:pPr algn="ctr" fontAlgn="b"/>
                      <a:r>
                        <a:rPr lang="en-US" sz="1000" b="0" i="0" u="none" strike="noStrike">
                          <a:solidFill>
                            <a:srgbClr val="000000"/>
                          </a:solidFill>
                          <a:effectLst/>
                          <a:latin typeface="Courier New" panose="02070309020205020404" pitchFamily="49" charset="0"/>
                          <a:cs typeface="Courier New" panose="02070309020205020404" pitchFamily="49" charset="0"/>
                        </a:rPr>
                        <a:t>86.18%</a:t>
                      </a:r>
                    </a:p>
                  </a:txBody>
                  <a:tcPr marL="9525" marR="9525" marT="9525" marB="0" anchor="ctr"/>
                </a:tc>
                <a:tc>
                  <a:txBody>
                    <a:bodyPr/>
                    <a:lstStyle/>
                    <a:p>
                      <a:pPr algn="ctr" fontAlgn="b"/>
                      <a:r>
                        <a:rPr lang="en-US" sz="1000" b="0" i="0" u="none" strike="noStrike">
                          <a:solidFill>
                            <a:srgbClr val="000000"/>
                          </a:solidFill>
                          <a:effectLst/>
                          <a:latin typeface="Courier New" panose="02070309020205020404" pitchFamily="49" charset="0"/>
                          <a:cs typeface="Courier New" panose="02070309020205020404" pitchFamily="49" charset="0"/>
                        </a:rPr>
                        <a:t>98.44%</a:t>
                      </a:r>
                    </a:p>
                  </a:txBody>
                  <a:tcPr marL="9525" marR="9525" marT="9525" marB="0" anchor="ctr"/>
                </a:tc>
                <a:tc>
                  <a:txBody>
                    <a:bodyPr/>
                    <a:lstStyle/>
                    <a:p>
                      <a:pPr algn="ctr" fontAlgn="b"/>
                      <a:r>
                        <a:rPr lang="en-US" sz="1000" b="0" i="0" u="none" strike="noStrike">
                          <a:solidFill>
                            <a:srgbClr val="000000"/>
                          </a:solidFill>
                          <a:effectLst/>
                          <a:latin typeface="Courier New" panose="02070309020205020404" pitchFamily="49" charset="0"/>
                          <a:cs typeface="Courier New" panose="02070309020205020404" pitchFamily="49" charset="0"/>
                        </a:rPr>
                        <a:t>36.25%</a:t>
                      </a:r>
                    </a:p>
                  </a:txBody>
                  <a:tcPr marL="9525" marR="9525" marT="9525" marB="0" anchor="ctr"/>
                </a:tc>
                <a:tc>
                  <a:txBody>
                    <a:bodyPr/>
                    <a:lstStyle/>
                    <a:p>
                      <a:pPr algn="ctr" fontAlgn="b"/>
                      <a:r>
                        <a:rPr lang="en-US" sz="1000" b="0" i="0" u="none" strike="noStrike">
                          <a:solidFill>
                            <a:srgbClr val="000000"/>
                          </a:solidFill>
                          <a:effectLst/>
                          <a:latin typeface="Courier New" panose="02070309020205020404" pitchFamily="49" charset="0"/>
                          <a:cs typeface="Courier New" panose="02070309020205020404" pitchFamily="49" charset="0"/>
                        </a:rPr>
                        <a:t>63.75%</a:t>
                      </a:r>
                    </a:p>
                  </a:txBody>
                  <a:tcPr marL="9525" marR="9525" marT="9525" marB="0" anchor="ctr"/>
                </a:tc>
                <a:tc>
                  <a:txBody>
                    <a:bodyPr/>
                    <a:lstStyle/>
                    <a:p>
                      <a:pPr algn="ctr" fontAlgn="b"/>
                      <a:r>
                        <a:rPr lang="en-US" sz="1000" b="0" i="0" u="none" strike="noStrike">
                          <a:solidFill>
                            <a:srgbClr val="000000"/>
                          </a:solidFill>
                          <a:effectLst/>
                          <a:latin typeface="Courier New" panose="02070309020205020404" pitchFamily="49" charset="0"/>
                          <a:cs typeface="Courier New" panose="02070309020205020404" pitchFamily="49" charset="0"/>
                        </a:rPr>
                        <a:t>1.56%</a:t>
                      </a:r>
                    </a:p>
                  </a:txBody>
                  <a:tcPr marL="9525" marR="9525" marT="9525" marB="0" anchor="ctr"/>
                </a:tc>
                <a:tc>
                  <a:txBody>
                    <a:bodyPr/>
                    <a:lstStyle/>
                    <a:p>
                      <a:pPr algn="ctr" fontAlgn="b"/>
                      <a:r>
                        <a:rPr lang="en-US" sz="1000" b="0" i="0" u="none" strike="noStrike">
                          <a:solidFill>
                            <a:srgbClr val="000000"/>
                          </a:solidFill>
                          <a:effectLst/>
                          <a:latin typeface="Courier New" panose="02070309020205020404" pitchFamily="49" charset="0"/>
                          <a:cs typeface="Courier New" panose="02070309020205020404" pitchFamily="49" charset="0"/>
                        </a:rPr>
                        <a:t>86.28%</a:t>
                      </a:r>
                    </a:p>
                  </a:txBody>
                  <a:tcPr marL="9525" marR="9525" marT="9525" marB="0" anchor="ctr"/>
                </a:tc>
                <a:extLst>
                  <a:ext uri="{0D108BD9-81ED-4DB2-BD59-A6C34878D82A}">
                    <a16:rowId xmlns:a16="http://schemas.microsoft.com/office/drawing/2014/main" val="139940756"/>
                  </a:ext>
                </a:extLst>
              </a:tr>
              <a:tr h="622788">
                <a:tc>
                  <a:txBody>
                    <a:bodyPr/>
                    <a:lstStyle/>
                    <a:p>
                      <a:pPr algn="ctr"/>
                      <a:r>
                        <a:rPr lang="en-US" sz="1000" dirty="0">
                          <a:latin typeface="Courier New" panose="02070309020205020404" pitchFamily="49" charset="0"/>
                          <a:cs typeface="Courier New" panose="02070309020205020404" pitchFamily="49" charset="0"/>
                        </a:rPr>
                        <a:t>Test</a:t>
                      </a:r>
                    </a:p>
                  </a:txBody>
                  <a:tcPr anchor="ctr"/>
                </a:tc>
                <a:tc>
                  <a:txBody>
                    <a:bodyPr/>
                    <a:lstStyle/>
                    <a:p>
                      <a:pPr algn="ctr" fontAlgn="b"/>
                      <a:r>
                        <a:rPr lang="en-US" sz="1000" b="0" i="0" u="none" strike="noStrike">
                          <a:solidFill>
                            <a:srgbClr val="000000"/>
                          </a:solidFill>
                          <a:effectLst/>
                          <a:latin typeface="Courier New" panose="02070309020205020404" pitchFamily="49" charset="0"/>
                          <a:cs typeface="Courier New" panose="02070309020205020404" pitchFamily="49" charset="0"/>
                        </a:rPr>
                        <a:t>83.00%</a:t>
                      </a:r>
                    </a:p>
                  </a:txBody>
                  <a:tcPr marL="9525" marR="9525" marT="9525" marB="0" anchor="ctr"/>
                </a:tc>
                <a:tc>
                  <a:txBody>
                    <a:bodyPr/>
                    <a:lstStyle/>
                    <a:p>
                      <a:pPr algn="ctr" fontAlgn="b"/>
                      <a:r>
                        <a:rPr lang="en-US" sz="1000" b="0" i="0" u="none" strike="noStrike">
                          <a:solidFill>
                            <a:srgbClr val="000000"/>
                          </a:solidFill>
                          <a:effectLst/>
                          <a:latin typeface="Courier New" panose="02070309020205020404" pitchFamily="49" charset="0"/>
                          <a:cs typeface="Courier New" panose="02070309020205020404" pitchFamily="49" charset="0"/>
                        </a:rPr>
                        <a:t>84.50%</a:t>
                      </a:r>
                    </a:p>
                  </a:txBody>
                  <a:tcPr marL="9525" marR="9525" marT="9525" marB="0" anchor="ctr"/>
                </a:tc>
                <a:tc>
                  <a:txBody>
                    <a:bodyPr/>
                    <a:lstStyle/>
                    <a:p>
                      <a:pPr algn="ctr" fontAlgn="b"/>
                      <a:r>
                        <a:rPr lang="en-US" sz="1000" b="0" i="0" u="none" strike="noStrike">
                          <a:solidFill>
                            <a:srgbClr val="000000"/>
                          </a:solidFill>
                          <a:effectLst/>
                          <a:latin typeface="Courier New" panose="02070309020205020404" pitchFamily="49" charset="0"/>
                          <a:cs typeface="Courier New" panose="02070309020205020404" pitchFamily="49" charset="0"/>
                        </a:rPr>
                        <a:t>97.97%</a:t>
                      </a:r>
                    </a:p>
                  </a:txBody>
                  <a:tcPr marL="9525" marR="9525" marT="9525" marB="0" anchor="ctr"/>
                </a:tc>
                <a:tc>
                  <a:txBody>
                    <a:bodyPr/>
                    <a:lstStyle/>
                    <a:p>
                      <a:pPr algn="ctr" fontAlgn="b"/>
                      <a:r>
                        <a:rPr lang="en-US" sz="1000" b="0" i="0" u="none" strike="noStrike">
                          <a:solidFill>
                            <a:srgbClr val="000000"/>
                          </a:solidFill>
                          <a:effectLst/>
                          <a:latin typeface="Courier New" panose="02070309020205020404" pitchFamily="49" charset="0"/>
                          <a:cs typeface="Courier New" panose="02070309020205020404" pitchFamily="49" charset="0"/>
                        </a:rPr>
                        <a:t>32.62%</a:t>
                      </a:r>
                    </a:p>
                  </a:txBody>
                  <a:tcPr marL="9525" marR="9525" marT="9525" marB="0" anchor="ctr"/>
                </a:tc>
                <a:tc>
                  <a:txBody>
                    <a:bodyPr/>
                    <a:lstStyle/>
                    <a:p>
                      <a:pPr algn="ctr" fontAlgn="b"/>
                      <a:r>
                        <a:rPr lang="en-US" sz="1000" b="0" i="0" u="none" strike="noStrike">
                          <a:solidFill>
                            <a:srgbClr val="000000"/>
                          </a:solidFill>
                          <a:effectLst/>
                          <a:latin typeface="Courier New" panose="02070309020205020404" pitchFamily="49" charset="0"/>
                          <a:cs typeface="Courier New" panose="02070309020205020404" pitchFamily="49" charset="0"/>
                        </a:rPr>
                        <a:t>67.38%</a:t>
                      </a:r>
                    </a:p>
                  </a:txBody>
                  <a:tcPr marL="9525" marR="9525" marT="9525" marB="0" anchor="ctr"/>
                </a:tc>
                <a:tc>
                  <a:txBody>
                    <a:bodyPr/>
                    <a:lstStyle/>
                    <a:p>
                      <a:pPr algn="ctr" fontAlgn="b"/>
                      <a:r>
                        <a:rPr lang="en-US" sz="1000" b="0" i="0" u="none" strike="noStrike">
                          <a:solidFill>
                            <a:srgbClr val="000000"/>
                          </a:solidFill>
                          <a:effectLst/>
                          <a:latin typeface="Courier New" panose="02070309020205020404" pitchFamily="49" charset="0"/>
                          <a:cs typeface="Courier New" panose="02070309020205020404" pitchFamily="49" charset="0"/>
                        </a:rPr>
                        <a:t>2.03%</a:t>
                      </a:r>
                    </a:p>
                  </a:txBody>
                  <a:tcPr marL="9525" marR="9525" marT="9525" marB="0" anchor="ctr"/>
                </a:tc>
                <a:tc>
                  <a:txBody>
                    <a:bodyPr/>
                    <a:lstStyle/>
                    <a:p>
                      <a:pPr algn="ctr" fontAlgn="b"/>
                      <a:r>
                        <a:rPr lang="en-US" sz="1000" b="0" i="0" u="none" strike="noStrike">
                          <a:solidFill>
                            <a:srgbClr val="000000"/>
                          </a:solidFill>
                          <a:effectLst/>
                          <a:latin typeface="Courier New" panose="02070309020205020404" pitchFamily="49" charset="0"/>
                          <a:cs typeface="Courier New" panose="02070309020205020404" pitchFamily="49" charset="0"/>
                        </a:rPr>
                        <a:t>84.85%</a:t>
                      </a:r>
                    </a:p>
                  </a:txBody>
                  <a:tcPr marL="9525" marR="9525" marT="9525" marB="0" anchor="ctr"/>
                </a:tc>
                <a:extLst>
                  <a:ext uri="{0D108BD9-81ED-4DB2-BD59-A6C34878D82A}">
                    <a16:rowId xmlns:a16="http://schemas.microsoft.com/office/drawing/2014/main" val="3805267827"/>
                  </a:ext>
                </a:extLst>
              </a:tr>
              <a:tr h="622788">
                <a:tc>
                  <a:txBody>
                    <a:bodyPr/>
                    <a:lstStyle/>
                    <a:p>
                      <a:pPr algn="ctr"/>
                      <a:r>
                        <a:rPr lang="en-US" sz="1000" dirty="0">
                          <a:latin typeface="Courier New" panose="02070309020205020404" pitchFamily="49" charset="0"/>
                          <a:cs typeface="Courier New" panose="02070309020205020404" pitchFamily="49" charset="0"/>
                        </a:rPr>
                        <a:t>Valid</a:t>
                      </a:r>
                    </a:p>
                  </a:txBody>
                  <a:tcPr anchor="ctr"/>
                </a:tc>
                <a:tc>
                  <a:txBody>
                    <a:bodyPr/>
                    <a:lstStyle/>
                    <a:p>
                      <a:pPr algn="ctr" fontAlgn="b"/>
                      <a:r>
                        <a:rPr lang="en-US" sz="1000" b="0" i="0" u="none" strike="noStrike">
                          <a:solidFill>
                            <a:srgbClr val="000000"/>
                          </a:solidFill>
                          <a:effectLst/>
                          <a:latin typeface="Courier New" panose="02070309020205020404" pitchFamily="49" charset="0"/>
                          <a:cs typeface="Courier New" panose="02070309020205020404" pitchFamily="49" charset="0"/>
                        </a:rPr>
                        <a:t>83.79%</a:t>
                      </a:r>
                    </a:p>
                  </a:txBody>
                  <a:tcPr marL="9525" marR="9525" marT="9525" marB="0" anchor="ctr"/>
                </a:tc>
                <a:tc>
                  <a:txBody>
                    <a:bodyPr/>
                    <a:lstStyle/>
                    <a:p>
                      <a:pPr algn="ctr" fontAlgn="b"/>
                      <a:r>
                        <a:rPr lang="en-US" sz="1000" b="0" i="0" u="none" strike="noStrike">
                          <a:solidFill>
                            <a:srgbClr val="000000"/>
                          </a:solidFill>
                          <a:effectLst/>
                          <a:latin typeface="Courier New" panose="02070309020205020404" pitchFamily="49" charset="0"/>
                          <a:cs typeface="Courier New" panose="02070309020205020404" pitchFamily="49" charset="0"/>
                        </a:rPr>
                        <a:t>87.13%</a:t>
                      </a:r>
                    </a:p>
                  </a:txBody>
                  <a:tcPr marL="9525" marR="9525" marT="9525" marB="0" anchor="ctr"/>
                </a:tc>
                <a:tc>
                  <a:txBody>
                    <a:bodyPr/>
                    <a:lstStyle/>
                    <a:p>
                      <a:pPr algn="ctr" fontAlgn="b"/>
                      <a:r>
                        <a:rPr lang="en-US" sz="1000" b="0" i="0" u="none" strike="noStrike">
                          <a:solidFill>
                            <a:srgbClr val="000000"/>
                          </a:solidFill>
                          <a:effectLst/>
                          <a:latin typeface="Courier New" panose="02070309020205020404" pitchFamily="49" charset="0"/>
                          <a:cs typeface="Courier New" panose="02070309020205020404" pitchFamily="49" charset="0"/>
                        </a:rPr>
                        <a:t>97.70%</a:t>
                      </a:r>
                    </a:p>
                  </a:txBody>
                  <a:tcPr marL="9525" marR="9525" marT="9525" marB="0" anchor="ctr"/>
                </a:tc>
                <a:tc>
                  <a:txBody>
                    <a:bodyPr/>
                    <a:lstStyle/>
                    <a:p>
                      <a:pPr algn="ctr" fontAlgn="b"/>
                      <a:r>
                        <a:rPr lang="en-US" sz="1000" b="0" i="0" u="none" strike="noStrike">
                          <a:solidFill>
                            <a:srgbClr val="000000"/>
                          </a:solidFill>
                          <a:effectLst/>
                          <a:latin typeface="Courier New" panose="02070309020205020404" pitchFamily="49" charset="0"/>
                          <a:cs typeface="Courier New" panose="02070309020205020404" pitchFamily="49" charset="0"/>
                        </a:rPr>
                        <a:t>36.97%</a:t>
                      </a:r>
                    </a:p>
                  </a:txBody>
                  <a:tcPr marL="9525" marR="9525" marT="9525" marB="0" anchor="ctr"/>
                </a:tc>
                <a:tc>
                  <a:txBody>
                    <a:bodyPr/>
                    <a:lstStyle/>
                    <a:p>
                      <a:pPr algn="ctr" fontAlgn="b"/>
                      <a:r>
                        <a:rPr lang="en-US" sz="1000" b="0" i="0" u="none" strike="noStrike">
                          <a:solidFill>
                            <a:srgbClr val="000000"/>
                          </a:solidFill>
                          <a:effectLst/>
                          <a:latin typeface="Courier New" panose="02070309020205020404" pitchFamily="49" charset="0"/>
                          <a:cs typeface="Courier New" panose="02070309020205020404" pitchFamily="49" charset="0"/>
                        </a:rPr>
                        <a:t>63.03%</a:t>
                      </a:r>
                    </a:p>
                  </a:txBody>
                  <a:tcPr marL="9525" marR="9525" marT="9525" marB="0" anchor="ctr"/>
                </a:tc>
                <a:tc>
                  <a:txBody>
                    <a:bodyPr/>
                    <a:lstStyle/>
                    <a:p>
                      <a:pPr algn="ctr" fontAlgn="b"/>
                      <a:r>
                        <a:rPr lang="en-US" sz="1000" b="0" i="0" u="none" strike="noStrike">
                          <a:solidFill>
                            <a:srgbClr val="000000"/>
                          </a:solidFill>
                          <a:effectLst/>
                          <a:latin typeface="Courier New" panose="02070309020205020404" pitchFamily="49" charset="0"/>
                          <a:cs typeface="Courier New" panose="02070309020205020404" pitchFamily="49" charset="0"/>
                        </a:rPr>
                        <a:t>2.30%</a:t>
                      </a:r>
                    </a:p>
                  </a:txBody>
                  <a:tcPr marL="9525" marR="9525" marT="9525" marB="0" anchor="ctr"/>
                </a:tc>
                <a:tc>
                  <a:txBody>
                    <a:bodyPr/>
                    <a:lstStyle/>
                    <a:p>
                      <a:pPr algn="ctr" fontAlgn="b"/>
                      <a:r>
                        <a:rPr lang="en-US" sz="1000" b="0" i="0" u="none" strike="noStrike" dirty="0">
                          <a:solidFill>
                            <a:srgbClr val="000000"/>
                          </a:solidFill>
                          <a:effectLst/>
                          <a:latin typeface="Courier New" panose="02070309020205020404" pitchFamily="49" charset="0"/>
                          <a:cs typeface="Courier New" panose="02070309020205020404" pitchFamily="49" charset="0"/>
                        </a:rPr>
                        <a:t>88.04%</a:t>
                      </a:r>
                    </a:p>
                  </a:txBody>
                  <a:tcPr marL="9525" marR="9525" marT="9525" marB="0" anchor="ctr"/>
                </a:tc>
                <a:extLst>
                  <a:ext uri="{0D108BD9-81ED-4DB2-BD59-A6C34878D82A}">
                    <a16:rowId xmlns:a16="http://schemas.microsoft.com/office/drawing/2014/main" val="690001264"/>
                  </a:ext>
                </a:extLst>
              </a:tr>
            </a:tbl>
          </a:graphicData>
        </a:graphic>
      </p:graphicFrame>
      <p:sp>
        <p:nvSpPr>
          <p:cNvPr id="5" name="Content Placeholder 2">
            <a:extLst>
              <a:ext uri="{FF2B5EF4-FFF2-40B4-BE49-F238E27FC236}">
                <a16:creationId xmlns:a16="http://schemas.microsoft.com/office/drawing/2014/main" id="{B372BFB3-2689-C4AC-6742-E54D4C118B70}"/>
              </a:ext>
            </a:extLst>
          </p:cNvPr>
          <p:cNvSpPr txBox="1">
            <a:spLocks/>
          </p:cNvSpPr>
          <p:nvPr/>
        </p:nvSpPr>
        <p:spPr>
          <a:xfrm>
            <a:off x="373090" y="1368619"/>
            <a:ext cx="10790208" cy="1110928"/>
          </a:xfrm>
          <a:prstGeom prst="rect">
            <a:avLst/>
          </a:prstGeom>
          <a:ln>
            <a:solidFill>
              <a:schemeClr val="tx1"/>
            </a:solidFill>
          </a:ln>
        </p:spPr>
        <p:txBody>
          <a:bodyPr vert="horz" lIns="91440" tIns="45720" rIns="91440" bIns="45720" rtlCol="0">
            <a:noAutofit/>
          </a:bodyPr>
          <a:lstStyle>
            <a:lvl1pPr marL="0" indent="0" algn="l" defTabSz="914400" rtl="0" eaLnBrk="1" latinLnBrk="0" hangingPunct="1">
              <a:lnSpc>
                <a:spcPct val="110000"/>
              </a:lnSpc>
              <a:spcBef>
                <a:spcPts val="1000"/>
              </a:spcBef>
              <a:buFontTx/>
              <a:buNone/>
              <a:defRPr sz="2000" kern="1200">
                <a:solidFill>
                  <a:schemeClr val="tx2"/>
                </a:solidFill>
                <a:latin typeface="+mn-lt"/>
                <a:ea typeface="+mn-ea"/>
                <a:cs typeface="+mn-cs"/>
              </a:defRPr>
            </a:lvl1pPr>
            <a:lvl2pPr marL="274320" indent="-228600" algn="l" defTabSz="914400" rtl="0" eaLnBrk="1" latinLnBrk="0" hangingPunct="1">
              <a:lnSpc>
                <a:spcPct val="110000"/>
              </a:lnSpc>
              <a:spcBef>
                <a:spcPts val="500"/>
              </a:spcBef>
              <a:buSzPct val="85000"/>
              <a:buFont typeface="Arial" panose="020B0604020202020204" pitchFamily="34" charset="0"/>
              <a:buChar char="•"/>
              <a:defRPr sz="1800" kern="1200">
                <a:solidFill>
                  <a:schemeClr val="tx2"/>
                </a:solidFill>
                <a:latin typeface="+mn-lt"/>
                <a:ea typeface="+mn-ea"/>
                <a:cs typeface="+mn-cs"/>
              </a:defRPr>
            </a:lvl2pPr>
            <a:lvl3pPr marL="274320" indent="0" algn="l" defTabSz="914400" rtl="0" eaLnBrk="1" latinLnBrk="0" hangingPunct="1">
              <a:lnSpc>
                <a:spcPct val="110000"/>
              </a:lnSpc>
              <a:spcBef>
                <a:spcPts val="500"/>
              </a:spcBef>
              <a:buFontTx/>
              <a:buNone/>
              <a:defRPr sz="1600" kern="1200">
                <a:solidFill>
                  <a:schemeClr val="tx2"/>
                </a:solidFill>
                <a:latin typeface="+mn-lt"/>
                <a:ea typeface="+mn-ea"/>
                <a:cs typeface="+mn-cs"/>
              </a:defRPr>
            </a:lvl3pPr>
            <a:lvl4pPr marL="548640" indent="-228600" algn="l" defTabSz="914400" rtl="0" eaLnBrk="1" latinLnBrk="0" hangingPunct="1">
              <a:lnSpc>
                <a:spcPct val="110000"/>
              </a:lnSpc>
              <a:spcBef>
                <a:spcPts val="500"/>
              </a:spcBef>
              <a:buFont typeface="Arial" panose="020B0604020202020204" pitchFamily="34" charset="0"/>
              <a:buChar char="•"/>
              <a:defRPr sz="1400" kern="1200">
                <a:solidFill>
                  <a:schemeClr val="tx2"/>
                </a:solidFill>
                <a:latin typeface="+mn-lt"/>
                <a:ea typeface="+mn-ea"/>
                <a:cs typeface="+mn-cs"/>
              </a:defRPr>
            </a:lvl4pPr>
            <a:lvl5pPr marL="548640" indent="0" algn="l" defTabSz="914400" rtl="0" eaLnBrk="1" latinLnBrk="0" hangingPunct="1">
              <a:lnSpc>
                <a:spcPct val="110000"/>
              </a:lnSpc>
              <a:spcBef>
                <a:spcPts val="500"/>
              </a:spcBef>
              <a:buFontTx/>
              <a:buNone/>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sz="900" dirty="0">
                <a:solidFill>
                  <a:schemeClr val="tx1"/>
                </a:solidFill>
                <a:latin typeface="Courier New" panose="02070309020205020404" pitchFamily="49" charset="0"/>
              </a:rPr>
              <a:t>#Define the model</a:t>
            </a:r>
          </a:p>
          <a:p>
            <a:pPr>
              <a:lnSpc>
                <a:spcPct val="100000"/>
              </a:lnSpc>
            </a:pPr>
            <a:r>
              <a:rPr lang="en-US" sz="900" dirty="0" err="1">
                <a:solidFill>
                  <a:schemeClr val="tx1"/>
                </a:solidFill>
                <a:latin typeface="Courier New" panose="02070309020205020404" pitchFamily="49" charset="0"/>
              </a:rPr>
              <a:t>model_CATB</a:t>
            </a:r>
            <a:r>
              <a:rPr lang="en-US" sz="900" dirty="0">
                <a:solidFill>
                  <a:schemeClr val="tx1"/>
                </a:solidFill>
                <a:latin typeface="Courier New" panose="02070309020205020404" pitchFamily="49" charset="0"/>
              </a:rPr>
              <a:t> = </a:t>
            </a:r>
            <a:r>
              <a:rPr lang="en-US" sz="900" dirty="0" err="1">
                <a:solidFill>
                  <a:schemeClr val="tx1"/>
                </a:solidFill>
                <a:latin typeface="Courier New" panose="02070309020205020404" pitchFamily="49" charset="0"/>
              </a:rPr>
              <a:t>CatBoostClassifier</a:t>
            </a:r>
            <a:r>
              <a:rPr lang="en-US" sz="900" dirty="0">
                <a:solidFill>
                  <a:schemeClr val="tx1"/>
                </a:solidFill>
                <a:latin typeface="Courier New" panose="02070309020205020404" pitchFamily="49" charset="0"/>
              </a:rPr>
              <a:t>(</a:t>
            </a:r>
            <a:r>
              <a:rPr lang="en-US" sz="900" dirty="0" err="1">
                <a:solidFill>
                  <a:schemeClr val="tx1"/>
                </a:solidFill>
                <a:latin typeface="Courier New" panose="02070309020205020404" pitchFamily="49" charset="0"/>
              </a:rPr>
              <a:t>bootstrap_type</a:t>
            </a:r>
            <a:r>
              <a:rPr lang="en-US" sz="900" dirty="0">
                <a:solidFill>
                  <a:schemeClr val="tx1"/>
                </a:solidFill>
                <a:latin typeface="Courier New" panose="02070309020205020404" pitchFamily="49" charset="0"/>
              </a:rPr>
              <a:t>='Bernoulli', </a:t>
            </a:r>
            <a:r>
              <a:rPr lang="en-US" sz="900" dirty="0" err="1">
                <a:solidFill>
                  <a:schemeClr val="tx1"/>
                </a:solidFill>
                <a:latin typeface="Courier New" panose="02070309020205020404" pitchFamily="49" charset="0"/>
              </a:rPr>
              <a:t>learning_rate</a:t>
            </a:r>
            <a:r>
              <a:rPr lang="en-US" sz="900" dirty="0">
                <a:solidFill>
                  <a:schemeClr val="tx1"/>
                </a:solidFill>
                <a:latin typeface="Courier New" panose="02070309020205020404" pitchFamily="49" charset="0"/>
              </a:rPr>
              <a:t>=0.10, depth=5, iterations=100, verbose=0)</a:t>
            </a:r>
          </a:p>
          <a:p>
            <a:pPr>
              <a:lnSpc>
                <a:spcPct val="100000"/>
              </a:lnSpc>
            </a:pPr>
            <a:r>
              <a:rPr lang="en-US" sz="900" dirty="0">
                <a:solidFill>
                  <a:schemeClr val="tx1"/>
                </a:solidFill>
                <a:latin typeface="Courier New" panose="02070309020205020404" pitchFamily="49" charset="0"/>
              </a:rPr>
              <a:t>#fit the model</a:t>
            </a:r>
          </a:p>
          <a:p>
            <a:pPr>
              <a:lnSpc>
                <a:spcPct val="100000"/>
              </a:lnSpc>
            </a:pPr>
            <a:r>
              <a:rPr lang="en-US" sz="900" dirty="0" err="1">
                <a:solidFill>
                  <a:schemeClr val="tx1"/>
                </a:solidFill>
                <a:latin typeface="Courier New" panose="02070309020205020404" pitchFamily="49" charset="0"/>
              </a:rPr>
              <a:t>model_CATB.fit</a:t>
            </a:r>
            <a:r>
              <a:rPr lang="en-US" sz="900" dirty="0">
                <a:solidFill>
                  <a:schemeClr val="tx1"/>
                </a:solidFill>
                <a:latin typeface="Courier New" panose="02070309020205020404" pitchFamily="49" charset="0"/>
              </a:rPr>
              <a:t>(</a:t>
            </a:r>
            <a:r>
              <a:rPr lang="en-US" sz="900" dirty="0" err="1">
                <a:solidFill>
                  <a:schemeClr val="tx1"/>
                </a:solidFill>
                <a:latin typeface="Courier New" panose="02070309020205020404" pitchFamily="49" charset="0"/>
              </a:rPr>
              <a:t>X_train_paper</a:t>
            </a:r>
            <a:r>
              <a:rPr lang="en-US" sz="900" dirty="0">
                <a:solidFill>
                  <a:schemeClr val="tx1"/>
                </a:solidFill>
                <a:latin typeface="Courier New" panose="02070309020205020404" pitchFamily="49" charset="0"/>
              </a:rPr>
              <a:t>, </a:t>
            </a:r>
            <a:r>
              <a:rPr lang="en-US" sz="900" dirty="0" err="1">
                <a:solidFill>
                  <a:schemeClr val="tx1"/>
                </a:solidFill>
                <a:latin typeface="Courier New" panose="02070309020205020404" pitchFamily="49" charset="0"/>
              </a:rPr>
              <a:t>y_train_paper</a:t>
            </a:r>
            <a:r>
              <a:rPr lang="en-US" sz="900" dirty="0">
                <a:solidFill>
                  <a:schemeClr val="tx1"/>
                </a:solidFill>
                <a:latin typeface="Courier New" panose="02070309020205020404" pitchFamily="49" charset="0"/>
              </a:rPr>
              <a:t>)</a:t>
            </a:r>
          </a:p>
        </p:txBody>
      </p:sp>
    </p:spTree>
    <p:extLst>
      <p:ext uri="{BB962C8B-B14F-4D97-AF65-F5344CB8AC3E}">
        <p14:creationId xmlns:p14="http://schemas.microsoft.com/office/powerpoint/2010/main" val="220105880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F501A-DF9F-C840-45C8-6DE2B6B911CB}"/>
              </a:ext>
            </a:extLst>
          </p:cNvPr>
          <p:cNvSpPr>
            <a:spLocks noGrp="1"/>
          </p:cNvSpPr>
          <p:nvPr>
            <p:ph type="title"/>
          </p:nvPr>
        </p:nvSpPr>
        <p:spPr>
          <a:xfrm>
            <a:off x="373092" y="327803"/>
            <a:ext cx="10134600" cy="537272"/>
          </a:xfrm>
        </p:spPr>
        <p:txBody>
          <a:bodyPr>
            <a:normAutofit fontScale="90000"/>
          </a:bodyPr>
          <a:lstStyle/>
          <a:p>
            <a:r>
              <a:rPr lang="en-US" dirty="0"/>
              <a:t>Sepsis 30-day mortality prediction using </a:t>
            </a:r>
            <a:r>
              <a:rPr lang="en-US" dirty="0" err="1"/>
              <a:t>CatBoost</a:t>
            </a:r>
            <a:endParaRPr lang="en-US" dirty="0"/>
          </a:p>
        </p:txBody>
      </p:sp>
      <p:sp>
        <p:nvSpPr>
          <p:cNvPr id="3" name="Content Placeholder 2">
            <a:extLst>
              <a:ext uri="{FF2B5EF4-FFF2-40B4-BE49-F238E27FC236}">
                <a16:creationId xmlns:a16="http://schemas.microsoft.com/office/drawing/2014/main" id="{39134D03-F431-7223-EBD0-BB6999C87ADB}"/>
              </a:ext>
            </a:extLst>
          </p:cNvPr>
          <p:cNvSpPr>
            <a:spLocks noGrp="1"/>
          </p:cNvSpPr>
          <p:nvPr>
            <p:ph idx="1"/>
          </p:nvPr>
        </p:nvSpPr>
        <p:spPr>
          <a:xfrm>
            <a:off x="373092" y="966158"/>
            <a:ext cx="10790208" cy="301925"/>
          </a:xfrm>
          <a:ln>
            <a:solidFill>
              <a:schemeClr val="tx1"/>
            </a:solidFill>
          </a:ln>
        </p:spPr>
        <p:txBody>
          <a:bodyPr>
            <a:noAutofit/>
          </a:bodyPr>
          <a:lstStyle/>
          <a:p>
            <a:pPr>
              <a:lnSpc>
                <a:spcPct val="100000"/>
              </a:lnSpc>
            </a:pPr>
            <a:r>
              <a:rPr lang="en-US" sz="900" dirty="0">
                <a:solidFill>
                  <a:schemeClr val="tx1"/>
                </a:solidFill>
                <a:latin typeface="Courier New" panose="02070309020205020404" pitchFamily="49" charset="0"/>
              </a:rPr>
              <a:t>#Plot the ROC Curves - ensure to use the predicted probabilities and not the predicted values</a:t>
            </a:r>
          </a:p>
          <a:p>
            <a:pPr>
              <a:lnSpc>
                <a:spcPct val="100000"/>
              </a:lnSpc>
            </a:pPr>
            <a:endParaRPr lang="en-US" sz="900" dirty="0">
              <a:solidFill>
                <a:schemeClr val="tx1"/>
              </a:solidFill>
              <a:latin typeface="Courier New" panose="02070309020205020404" pitchFamily="49" charset="0"/>
            </a:endParaRPr>
          </a:p>
        </p:txBody>
      </p:sp>
      <p:sp>
        <p:nvSpPr>
          <p:cNvPr id="4" name="Content Placeholder 2">
            <a:extLst>
              <a:ext uri="{FF2B5EF4-FFF2-40B4-BE49-F238E27FC236}">
                <a16:creationId xmlns:a16="http://schemas.microsoft.com/office/drawing/2014/main" id="{B3F83092-7137-0FDF-530B-3128E3196732}"/>
              </a:ext>
            </a:extLst>
          </p:cNvPr>
          <p:cNvSpPr txBox="1">
            <a:spLocks/>
          </p:cNvSpPr>
          <p:nvPr/>
        </p:nvSpPr>
        <p:spPr>
          <a:xfrm>
            <a:off x="5768196" y="1748286"/>
            <a:ext cx="5389533" cy="1962837"/>
          </a:xfrm>
          <a:prstGeom prst="rect">
            <a:avLst/>
          </a:prstGeom>
          <a:ln>
            <a:solidFill>
              <a:schemeClr val="tx1"/>
            </a:solidFill>
          </a:ln>
        </p:spPr>
        <p:txBody>
          <a:bodyPr vert="horz" lIns="91440" tIns="45720" rIns="91440" bIns="45720" rtlCol="0">
            <a:noAutofit/>
          </a:bodyPr>
          <a:lstStyle>
            <a:lvl1pPr marL="0" indent="0" algn="l" defTabSz="914400" rtl="0" eaLnBrk="1" latinLnBrk="0" hangingPunct="1">
              <a:lnSpc>
                <a:spcPct val="110000"/>
              </a:lnSpc>
              <a:spcBef>
                <a:spcPts val="1000"/>
              </a:spcBef>
              <a:buFontTx/>
              <a:buNone/>
              <a:defRPr sz="2000" kern="1200">
                <a:solidFill>
                  <a:schemeClr val="tx2"/>
                </a:solidFill>
                <a:latin typeface="+mn-lt"/>
                <a:ea typeface="+mn-ea"/>
                <a:cs typeface="+mn-cs"/>
              </a:defRPr>
            </a:lvl1pPr>
            <a:lvl2pPr marL="274320" indent="-228600" algn="l" defTabSz="914400" rtl="0" eaLnBrk="1" latinLnBrk="0" hangingPunct="1">
              <a:lnSpc>
                <a:spcPct val="110000"/>
              </a:lnSpc>
              <a:spcBef>
                <a:spcPts val="500"/>
              </a:spcBef>
              <a:buSzPct val="85000"/>
              <a:buFont typeface="Arial" panose="020B0604020202020204" pitchFamily="34" charset="0"/>
              <a:buChar char="•"/>
              <a:defRPr sz="1800" kern="1200">
                <a:solidFill>
                  <a:schemeClr val="tx2"/>
                </a:solidFill>
                <a:latin typeface="+mn-lt"/>
                <a:ea typeface="+mn-ea"/>
                <a:cs typeface="+mn-cs"/>
              </a:defRPr>
            </a:lvl2pPr>
            <a:lvl3pPr marL="274320" indent="0" algn="l" defTabSz="914400" rtl="0" eaLnBrk="1" latinLnBrk="0" hangingPunct="1">
              <a:lnSpc>
                <a:spcPct val="110000"/>
              </a:lnSpc>
              <a:spcBef>
                <a:spcPts val="500"/>
              </a:spcBef>
              <a:buFontTx/>
              <a:buNone/>
              <a:defRPr sz="1600" kern="1200">
                <a:solidFill>
                  <a:schemeClr val="tx2"/>
                </a:solidFill>
                <a:latin typeface="+mn-lt"/>
                <a:ea typeface="+mn-ea"/>
                <a:cs typeface="+mn-cs"/>
              </a:defRPr>
            </a:lvl3pPr>
            <a:lvl4pPr marL="548640" indent="-228600" algn="l" defTabSz="914400" rtl="0" eaLnBrk="1" latinLnBrk="0" hangingPunct="1">
              <a:lnSpc>
                <a:spcPct val="110000"/>
              </a:lnSpc>
              <a:spcBef>
                <a:spcPts val="500"/>
              </a:spcBef>
              <a:buFont typeface="Arial" panose="020B0604020202020204" pitchFamily="34" charset="0"/>
              <a:buChar char="•"/>
              <a:defRPr sz="1400" kern="1200">
                <a:solidFill>
                  <a:schemeClr val="tx2"/>
                </a:solidFill>
                <a:latin typeface="+mn-lt"/>
                <a:ea typeface="+mn-ea"/>
                <a:cs typeface="+mn-cs"/>
              </a:defRPr>
            </a:lvl4pPr>
            <a:lvl5pPr marL="548640" indent="0" algn="l" defTabSz="914400" rtl="0" eaLnBrk="1" latinLnBrk="0" hangingPunct="1">
              <a:lnSpc>
                <a:spcPct val="110000"/>
              </a:lnSpc>
              <a:spcBef>
                <a:spcPts val="500"/>
              </a:spcBef>
              <a:buFontTx/>
              <a:buNone/>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sz="1200" dirty="0">
                <a:solidFill>
                  <a:schemeClr val="tx1"/>
                </a:solidFill>
                <a:latin typeface="Courier New" panose="02070309020205020404" pitchFamily="49" charset="0"/>
              </a:rPr>
              <a:t>We see an increase in both AUC and Accuracy when comparing these results to the </a:t>
            </a:r>
            <a:r>
              <a:rPr lang="en-US" sz="1200" dirty="0" err="1">
                <a:solidFill>
                  <a:schemeClr val="tx1"/>
                </a:solidFill>
                <a:latin typeface="Courier New" panose="02070309020205020404" pitchFamily="49" charset="0"/>
              </a:rPr>
              <a:t>XGBoost</a:t>
            </a:r>
            <a:r>
              <a:rPr lang="en-US" sz="1200" dirty="0">
                <a:solidFill>
                  <a:schemeClr val="tx1"/>
                </a:solidFill>
                <a:latin typeface="Courier New" panose="02070309020205020404" pitchFamily="49" charset="0"/>
              </a:rPr>
              <a:t> model using the research paper features.</a:t>
            </a:r>
          </a:p>
          <a:p>
            <a:pPr>
              <a:lnSpc>
                <a:spcPct val="100000"/>
              </a:lnSpc>
            </a:pPr>
            <a:r>
              <a:rPr lang="en-US" sz="1200" dirty="0">
                <a:solidFill>
                  <a:schemeClr val="tx1"/>
                </a:solidFill>
                <a:latin typeface="Courier New" panose="02070309020205020404" pitchFamily="49" charset="0"/>
              </a:rPr>
              <a:t>We see an minor decrease in AUC but an increase in Accuracy when comparing these results to the </a:t>
            </a:r>
            <a:r>
              <a:rPr lang="en-US" sz="1200" dirty="0" err="1">
                <a:solidFill>
                  <a:schemeClr val="tx1"/>
                </a:solidFill>
                <a:latin typeface="Courier New" panose="02070309020205020404" pitchFamily="49" charset="0"/>
              </a:rPr>
              <a:t>XGBoost</a:t>
            </a:r>
            <a:r>
              <a:rPr lang="en-US" sz="1200" dirty="0">
                <a:solidFill>
                  <a:schemeClr val="tx1"/>
                </a:solidFill>
                <a:latin typeface="Courier New" panose="02070309020205020404" pitchFamily="49" charset="0"/>
              </a:rPr>
              <a:t> model using our tuned model features. </a:t>
            </a:r>
          </a:p>
          <a:p>
            <a:pPr>
              <a:lnSpc>
                <a:spcPct val="100000"/>
              </a:lnSpc>
            </a:pPr>
            <a:r>
              <a:rPr lang="en-US" sz="1200" dirty="0">
                <a:solidFill>
                  <a:schemeClr val="tx1"/>
                </a:solidFill>
                <a:latin typeface="Courier New" panose="02070309020205020404" pitchFamily="49" charset="0"/>
              </a:rPr>
              <a:t>The </a:t>
            </a:r>
            <a:r>
              <a:rPr lang="en-US" sz="1200" dirty="0" err="1">
                <a:solidFill>
                  <a:schemeClr val="tx1"/>
                </a:solidFill>
                <a:latin typeface="Courier New" panose="02070309020205020404" pitchFamily="49" charset="0"/>
              </a:rPr>
              <a:t>CatBoost</a:t>
            </a:r>
            <a:r>
              <a:rPr lang="en-US" sz="1200" dirty="0">
                <a:solidFill>
                  <a:schemeClr val="tx1"/>
                </a:solidFill>
                <a:latin typeface="Courier New" panose="02070309020205020404" pitchFamily="49" charset="0"/>
              </a:rPr>
              <a:t> model also produces a higher AUC and inline Accuracy as the </a:t>
            </a:r>
            <a:r>
              <a:rPr lang="en-US" sz="1200" dirty="0" err="1">
                <a:solidFill>
                  <a:schemeClr val="tx1"/>
                </a:solidFill>
                <a:latin typeface="Courier New" panose="02070309020205020404" pitchFamily="49" charset="0"/>
              </a:rPr>
              <a:t>LightGBM</a:t>
            </a:r>
            <a:r>
              <a:rPr lang="en-US" sz="1200" dirty="0">
                <a:solidFill>
                  <a:schemeClr val="tx1"/>
                </a:solidFill>
                <a:latin typeface="Courier New" panose="02070309020205020404" pitchFamily="49" charset="0"/>
              </a:rPr>
              <a:t> model using the research paper features.</a:t>
            </a:r>
          </a:p>
        </p:txBody>
      </p:sp>
      <p:graphicFrame>
        <p:nvGraphicFramePr>
          <p:cNvPr id="5" name="Table 4">
            <a:extLst>
              <a:ext uri="{FF2B5EF4-FFF2-40B4-BE49-F238E27FC236}">
                <a16:creationId xmlns:a16="http://schemas.microsoft.com/office/drawing/2014/main" id="{98ACC550-07F3-79DB-EEC3-D1A288CAAF23}"/>
              </a:ext>
            </a:extLst>
          </p:cNvPr>
          <p:cNvGraphicFramePr>
            <a:graphicFrameLocks noGrp="1"/>
          </p:cNvGraphicFramePr>
          <p:nvPr>
            <p:extLst>
              <p:ext uri="{D42A27DB-BD31-4B8C-83A1-F6EECF244321}">
                <p14:modId xmlns:p14="http://schemas.microsoft.com/office/powerpoint/2010/main" val="1656752361"/>
              </p:ext>
            </p:extLst>
          </p:nvPr>
        </p:nvGraphicFramePr>
        <p:xfrm>
          <a:off x="5762769" y="3886200"/>
          <a:ext cx="5394960" cy="2085828"/>
        </p:xfrm>
        <a:graphic>
          <a:graphicData uri="http://schemas.openxmlformats.org/drawingml/2006/table">
            <a:tbl>
              <a:tblPr firstRow="1" bandRow="1">
                <a:tableStyleId>{5C22544A-7EE6-4342-B048-85BDC9FD1C3A}</a:tableStyleId>
              </a:tblPr>
              <a:tblGrid>
                <a:gridCol w="2103120">
                  <a:extLst>
                    <a:ext uri="{9D8B030D-6E8A-4147-A177-3AD203B41FA5}">
                      <a16:colId xmlns:a16="http://schemas.microsoft.com/office/drawing/2014/main" val="3745000717"/>
                    </a:ext>
                  </a:extLst>
                </a:gridCol>
                <a:gridCol w="1645920">
                  <a:extLst>
                    <a:ext uri="{9D8B030D-6E8A-4147-A177-3AD203B41FA5}">
                      <a16:colId xmlns:a16="http://schemas.microsoft.com/office/drawing/2014/main" val="4105155818"/>
                    </a:ext>
                  </a:extLst>
                </a:gridCol>
                <a:gridCol w="1645920">
                  <a:extLst>
                    <a:ext uri="{9D8B030D-6E8A-4147-A177-3AD203B41FA5}">
                      <a16:colId xmlns:a16="http://schemas.microsoft.com/office/drawing/2014/main" val="2757627364"/>
                    </a:ext>
                  </a:extLst>
                </a:gridCol>
              </a:tblGrid>
              <a:tr h="622788">
                <a:tc>
                  <a:txBody>
                    <a:bodyPr/>
                    <a:lstStyle/>
                    <a:p>
                      <a:pPr algn="ctr" fontAlgn="b"/>
                      <a:r>
                        <a:rPr lang="en-US" sz="1000" b="0" i="0" u="none" strike="noStrike" dirty="0">
                          <a:solidFill>
                            <a:schemeClr val="bg1"/>
                          </a:solidFill>
                          <a:effectLst/>
                          <a:latin typeface="Courier New" panose="02070309020205020404" pitchFamily="49" charset="0"/>
                          <a:cs typeface="Courier New" panose="02070309020205020404" pitchFamily="49" charset="0"/>
                        </a:rPr>
                        <a:t>Model &amp; Feature Set</a:t>
                      </a:r>
                    </a:p>
                  </a:txBody>
                  <a:tcPr marL="9525" marR="9525" marT="9525" marB="0" anchor="ctr"/>
                </a:tc>
                <a:tc>
                  <a:txBody>
                    <a:bodyPr/>
                    <a:lstStyle/>
                    <a:p>
                      <a:pPr algn="ctr" fontAlgn="b"/>
                      <a:r>
                        <a:rPr lang="en-US" sz="1000" b="0" i="0" u="none" strike="noStrike" dirty="0">
                          <a:solidFill>
                            <a:schemeClr val="bg1"/>
                          </a:solidFill>
                          <a:effectLst/>
                          <a:latin typeface="Courier New" panose="02070309020205020404" pitchFamily="49" charset="0"/>
                          <a:cs typeface="Courier New" panose="02070309020205020404" pitchFamily="49" charset="0"/>
                        </a:rPr>
                        <a:t>Model AUC on    Validation Dataset</a:t>
                      </a:r>
                    </a:p>
                  </a:txBody>
                  <a:tcPr marL="9525" marR="9525" marT="9525" marB="0" anchor="ctr"/>
                </a:tc>
                <a:tc>
                  <a:txBody>
                    <a:bodyPr/>
                    <a:lstStyle/>
                    <a:p>
                      <a:pPr algn="ctr" fontAlgn="b"/>
                      <a:r>
                        <a:rPr lang="en-US" sz="1000" b="0" i="0" u="none" strike="noStrike" dirty="0">
                          <a:solidFill>
                            <a:schemeClr val="bg1"/>
                          </a:solidFill>
                          <a:effectLst/>
                          <a:latin typeface="Courier New" panose="02070309020205020404" pitchFamily="49" charset="0"/>
                          <a:cs typeface="Courier New" panose="02070309020205020404" pitchFamily="49" charset="0"/>
                        </a:rPr>
                        <a:t>Model Accuracy on Validation Dataset</a:t>
                      </a:r>
                    </a:p>
                  </a:txBody>
                  <a:tcPr marL="9525" marR="9525" marT="9525" marB="0" anchor="ctr"/>
                </a:tc>
                <a:extLst>
                  <a:ext uri="{0D108BD9-81ED-4DB2-BD59-A6C34878D82A}">
                    <a16:rowId xmlns:a16="http://schemas.microsoft.com/office/drawing/2014/main" val="3802292653"/>
                  </a:ext>
                </a:extLst>
              </a:tr>
              <a:tr h="365760">
                <a:tc>
                  <a:txBody>
                    <a:bodyPr/>
                    <a:lstStyle/>
                    <a:p>
                      <a:pPr algn="ctr"/>
                      <a:r>
                        <a:rPr lang="en-US" sz="1000" dirty="0" err="1">
                          <a:latin typeface="Courier New" panose="02070309020205020404" pitchFamily="49" charset="0"/>
                          <a:cs typeface="Courier New" panose="02070309020205020404" pitchFamily="49" charset="0"/>
                        </a:rPr>
                        <a:t>XGBoost</a:t>
                      </a:r>
                      <a:r>
                        <a:rPr lang="en-US" sz="1000" dirty="0">
                          <a:latin typeface="Courier New" panose="02070309020205020404" pitchFamily="49" charset="0"/>
                          <a:cs typeface="Courier New" panose="02070309020205020404" pitchFamily="49" charset="0"/>
                        </a:rPr>
                        <a:t>: Research Paper</a:t>
                      </a:r>
                    </a:p>
                  </a:txBody>
                  <a:tcPr anchor="ctr"/>
                </a:tc>
                <a:tc>
                  <a:txBody>
                    <a:bodyPr/>
                    <a:lstStyle/>
                    <a:p>
                      <a:pPr algn="ctr" fontAlgn="b"/>
                      <a:r>
                        <a:rPr lang="en-US" sz="1000" b="0" i="0" u="none" strike="noStrike" dirty="0">
                          <a:solidFill>
                            <a:srgbClr val="000000"/>
                          </a:solidFill>
                          <a:effectLst/>
                          <a:latin typeface="Courier New" panose="02070309020205020404" pitchFamily="49" charset="0"/>
                          <a:cs typeface="Courier New" panose="02070309020205020404" pitchFamily="49" charset="0"/>
                        </a:rPr>
                        <a:t>80.41%</a:t>
                      </a:r>
                    </a:p>
                  </a:txBody>
                  <a:tcPr marL="9525" marR="9525" marT="9525" marB="0" anchor="ctr"/>
                </a:tc>
                <a:tc>
                  <a:txBody>
                    <a:bodyPr/>
                    <a:lstStyle/>
                    <a:p>
                      <a:pPr algn="ctr" fontAlgn="b"/>
                      <a:r>
                        <a:rPr lang="en-US" sz="1000" b="0" i="0" u="none" strike="noStrike" dirty="0">
                          <a:solidFill>
                            <a:srgbClr val="000000"/>
                          </a:solidFill>
                          <a:effectLst/>
                          <a:latin typeface="Courier New" panose="02070309020205020404" pitchFamily="49" charset="0"/>
                          <a:cs typeface="Courier New" panose="02070309020205020404" pitchFamily="49" charset="0"/>
                        </a:rPr>
                        <a:t>85.67%</a:t>
                      </a:r>
                    </a:p>
                  </a:txBody>
                  <a:tcPr marL="9525" marR="9525" marT="9525" marB="0" anchor="ctr"/>
                </a:tc>
                <a:extLst>
                  <a:ext uri="{0D108BD9-81ED-4DB2-BD59-A6C34878D82A}">
                    <a16:rowId xmlns:a16="http://schemas.microsoft.com/office/drawing/2014/main" val="139940756"/>
                  </a:ext>
                </a:extLst>
              </a:tr>
              <a:tr h="365760">
                <a:tc>
                  <a:txBody>
                    <a:bodyPr/>
                    <a:lstStyle/>
                    <a:p>
                      <a:pPr algn="ctr"/>
                      <a:r>
                        <a:rPr lang="en-US" sz="1000" dirty="0" err="1">
                          <a:latin typeface="Courier New" panose="02070309020205020404" pitchFamily="49" charset="0"/>
                          <a:cs typeface="Courier New" panose="02070309020205020404" pitchFamily="49" charset="0"/>
                        </a:rPr>
                        <a:t>XGBoost</a:t>
                      </a:r>
                      <a:r>
                        <a:rPr lang="en-US" sz="1000" dirty="0">
                          <a:latin typeface="Courier New" panose="02070309020205020404" pitchFamily="49" charset="0"/>
                          <a:cs typeface="Courier New" panose="02070309020205020404" pitchFamily="49" charset="0"/>
                        </a:rPr>
                        <a:t>: Our Tuned Model</a:t>
                      </a:r>
                    </a:p>
                  </a:txBody>
                  <a:tcPr anchor="ctr"/>
                </a:tc>
                <a:tc>
                  <a:txBody>
                    <a:bodyPr/>
                    <a:lstStyle/>
                    <a:p>
                      <a:pPr algn="ctr" fontAlgn="b"/>
                      <a:r>
                        <a:rPr lang="en-US" sz="1000" b="0" i="0" u="none" strike="noStrike" dirty="0">
                          <a:solidFill>
                            <a:srgbClr val="000000"/>
                          </a:solidFill>
                          <a:effectLst/>
                          <a:latin typeface="Courier New" panose="02070309020205020404" pitchFamily="49" charset="0"/>
                          <a:cs typeface="Courier New" panose="02070309020205020404" pitchFamily="49" charset="0"/>
                        </a:rPr>
                        <a:t>83.94%</a:t>
                      </a:r>
                    </a:p>
                  </a:txBody>
                  <a:tcPr marL="9525" marR="9525" marT="9525" marB="0" anchor="ctr"/>
                </a:tc>
                <a:tc>
                  <a:txBody>
                    <a:bodyPr/>
                    <a:lstStyle/>
                    <a:p>
                      <a:pPr algn="ctr" fontAlgn="b"/>
                      <a:r>
                        <a:rPr lang="en-US" sz="1000" b="0" i="0" u="none" strike="noStrike" dirty="0">
                          <a:solidFill>
                            <a:srgbClr val="000000"/>
                          </a:solidFill>
                          <a:effectLst/>
                          <a:latin typeface="Courier New" panose="02070309020205020404" pitchFamily="49" charset="0"/>
                          <a:cs typeface="Courier New" panose="02070309020205020404" pitchFamily="49" charset="0"/>
                        </a:rPr>
                        <a:t>86.55%</a:t>
                      </a:r>
                    </a:p>
                  </a:txBody>
                  <a:tcPr marL="9525" marR="9525" marT="9525" marB="0" anchor="ctr"/>
                </a:tc>
                <a:extLst>
                  <a:ext uri="{0D108BD9-81ED-4DB2-BD59-A6C34878D82A}">
                    <a16:rowId xmlns:a16="http://schemas.microsoft.com/office/drawing/2014/main" val="3805267827"/>
                  </a:ext>
                </a:extLst>
              </a:tr>
              <a:tr h="365760">
                <a:tc>
                  <a:txBody>
                    <a:bodyPr/>
                    <a:lstStyle/>
                    <a:p>
                      <a:pPr algn="ctr"/>
                      <a:r>
                        <a:rPr lang="en-US" sz="1000" dirty="0" err="1">
                          <a:latin typeface="Courier New" panose="02070309020205020404" pitchFamily="49" charset="0"/>
                          <a:cs typeface="Courier New" panose="02070309020205020404" pitchFamily="49" charset="0"/>
                        </a:rPr>
                        <a:t>LightGBM</a:t>
                      </a:r>
                      <a:r>
                        <a:rPr lang="en-US" sz="1000" dirty="0">
                          <a:latin typeface="Courier New" panose="02070309020205020404" pitchFamily="49" charset="0"/>
                          <a:cs typeface="Courier New" panose="02070309020205020404" pitchFamily="49" charset="0"/>
                        </a:rPr>
                        <a:t>: Research Paper</a:t>
                      </a:r>
                    </a:p>
                  </a:txBody>
                  <a:tcPr anchor="ctr"/>
                </a:tc>
                <a:tc>
                  <a:txBody>
                    <a:bodyPr/>
                    <a:lstStyle/>
                    <a:p>
                      <a:pPr algn="ctr" fontAlgn="b"/>
                      <a:r>
                        <a:rPr lang="en-US" sz="1000" b="0" i="0" u="none" strike="noStrike" dirty="0">
                          <a:solidFill>
                            <a:srgbClr val="000000"/>
                          </a:solidFill>
                          <a:effectLst/>
                          <a:latin typeface="Courier New" panose="02070309020205020404" pitchFamily="49" charset="0"/>
                          <a:cs typeface="Courier New" panose="02070309020205020404" pitchFamily="49" charset="0"/>
                        </a:rPr>
                        <a:t>81.66%</a:t>
                      </a:r>
                    </a:p>
                  </a:txBody>
                  <a:tcPr marL="9525" marR="9525" marT="9525" marB="0" anchor="ctr"/>
                </a:tc>
                <a:tc>
                  <a:txBody>
                    <a:bodyPr/>
                    <a:lstStyle/>
                    <a:p>
                      <a:pPr algn="ctr" fontAlgn="b"/>
                      <a:r>
                        <a:rPr lang="en-US" sz="1000" b="0" i="0" u="none" strike="noStrike" dirty="0">
                          <a:solidFill>
                            <a:srgbClr val="000000"/>
                          </a:solidFill>
                          <a:effectLst/>
                          <a:latin typeface="Courier New" panose="02070309020205020404" pitchFamily="49" charset="0"/>
                          <a:cs typeface="Courier New" panose="02070309020205020404" pitchFamily="49" charset="0"/>
                        </a:rPr>
                        <a:t>87.13%</a:t>
                      </a:r>
                    </a:p>
                  </a:txBody>
                  <a:tcPr marL="9525" marR="9525" marT="9525" marB="0" anchor="ctr"/>
                </a:tc>
                <a:extLst>
                  <a:ext uri="{0D108BD9-81ED-4DB2-BD59-A6C34878D82A}">
                    <a16:rowId xmlns:a16="http://schemas.microsoft.com/office/drawing/2014/main" val="2399852682"/>
                  </a:ext>
                </a:extLst>
              </a:tr>
              <a:tr h="365760">
                <a:tc>
                  <a:txBody>
                    <a:bodyPr/>
                    <a:lstStyle/>
                    <a:p>
                      <a:pPr algn="l"/>
                      <a:r>
                        <a:rPr lang="en-US" sz="1000" dirty="0" err="1">
                          <a:latin typeface="Courier New" panose="02070309020205020404" pitchFamily="49" charset="0"/>
                          <a:cs typeface="Courier New" panose="02070309020205020404" pitchFamily="49" charset="0"/>
                        </a:rPr>
                        <a:t>CatBoost</a:t>
                      </a:r>
                      <a:r>
                        <a:rPr lang="en-US" sz="1000" dirty="0">
                          <a:latin typeface="Courier New" panose="02070309020205020404" pitchFamily="49" charset="0"/>
                          <a:cs typeface="Courier New" panose="02070309020205020404" pitchFamily="49" charset="0"/>
                        </a:rPr>
                        <a:t>: Research Paper</a:t>
                      </a:r>
                    </a:p>
                  </a:txBody>
                  <a:tcPr anchor="ctr"/>
                </a:tc>
                <a:tc>
                  <a:txBody>
                    <a:bodyPr/>
                    <a:lstStyle/>
                    <a:p>
                      <a:pPr algn="ctr" fontAlgn="b"/>
                      <a:r>
                        <a:rPr lang="en-US" sz="1000" b="0" i="0" u="none" strike="noStrike" dirty="0">
                          <a:solidFill>
                            <a:srgbClr val="000000"/>
                          </a:solidFill>
                          <a:effectLst/>
                          <a:latin typeface="Courier New" panose="02070309020205020404" pitchFamily="49" charset="0"/>
                          <a:cs typeface="Courier New" panose="02070309020205020404" pitchFamily="49" charset="0"/>
                        </a:rPr>
                        <a:t>83.79%</a:t>
                      </a:r>
                    </a:p>
                  </a:txBody>
                  <a:tcPr marL="9525" marR="9525" marT="9525" marB="0" anchor="ctr"/>
                </a:tc>
                <a:tc>
                  <a:txBody>
                    <a:bodyPr/>
                    <a:lstStyle/>
                    <a:p>
                      <a:pPr algn="ctr" fontAlgn="b"/>
                      <a:r>
                        <a:rPr lang="en-US" sz="1000" b="0" i="0" u="none" strike="noStrike" dirty="0">
                          <a:solidFill>
                            <a:srgbClr val="000000"/>
                          </a:solidFill>
                          <a:effectLst/>
                          <a:latin typeface="Courier New" panose="02070309020205020404" pitchFamily="49" charset="0"/>
                          <a:cs typeface="Courier New" panose="02070309020205020404" pitchFamily="49" charset="0"/>
                        </a:rPr>
                        <a:t>87.13%</a:t>
                      </a:r>
                    </a:p>
                  </a:txBody>
                  <a:tcPr marL="9525" marR="9525" marT="9525" marB="0" anchor="ctr"/>
                </a:tc>
                <a:extLst>
                  <a:ext uri="{0D108BD9-81ED-4DB2-BD59-A6C34878D82A}">
                    <a16:rowId xmlns:a16="http://schemas.microsoft.com/office/drawing/2014/main" val="3257228175"/>
                  </a:ext>
                </a:extLst>
              </a:tr>
            </a:tbl>
          </a:graphicData>
        </a:graphic>
      </p:graphicFrame>
      <p:pic>
        <p:nvPicPr>
          <p:cNvPr id="14338" name="Picture 2">
            <a:extLst>
              <a:ext uri="{FF2B5EF4-FFF2-40B4-BE49-F238E27FC236}">
                <a16:creationId xmlns:a16="http://schemas.microsoft.com/office/drawing/2014/main" id="{E625E3C5-1ED3-6673-FFF8-60CD4B525F1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3092" y="1682151"/>
            <a:ext cx="5400675" cy="4114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695598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F501A-DF9F-C840-45C8-6DE2B6B911CB}"/>
              </a:ext>
            </a:extLst>
          </p:cNvPr>
          <p:cNvSpPr>
            <a:spLocks noGrp="1"/>
          </p:cNvSpPr>
          <p:nvPr>
            <p:ph type="title"/>
          </p:nvPr>
        </p:nvSpPr>
        <p:spPr>
          <a:xfrm>
            <a:off x="373092" y="327803"/>
            <a:ext cx="10134600" cy="537272"/>
          </a:xfrm>
        </p:spPr>
        <p:txBody>
          <a:bodyPr>
            <a:normAutofit fontScale="90000"/>
          </a:bodyPr>
          <a:lstStyle/>
          <a:p>
            <a:r>
              <a:rPr lang="en-US" dirty="0"/>
              <a:t>Sepsis 30-day mortality prediction using </a:t>
            </a:r>
            <a:r>
              <a:rPr lang="en-US" dirty="0" err="1"/>
              <a:t>CatBoost</a:t>
            </a:r>
            <a:endParaRPr lang="en-US" dirty="0"/>
          </a:p>
        </p:txBody>
      </p:sp>
      <p:sp>
        <p:nvSpPr>
          <p:cNvPr id="3" name="Content Placeholder 2">
            <a:extLst>
              <a:ext uri="{FF2B5EF4-FFF2-40B4-BE49-F238E27FC236}">
                <a16:creationId xmlns:a16="http://schemas.microsoft.com/office/drawing/2014/main" id="{39134D03-F431-7223-EBD0-BB6999C87ADB}"/>
              </a:ext>
            </a:extLst>
          </p:cNvPr>
          <p:cNvSpPr>
            <a:spLocks noGrp="1"/>
          </p:cNvSpPr>
          <p:nvPr>
            <p:ph idx="1"/>
          </p:nvPr>
        </p:nvSpPr>
        <p:spPr>
          <a:xfrm>
            <a:off x="373092" y="966159"/>
            <a:ext cx="10790208" cy="293298"/>
          </a:xfrm>
          <a:ln>
            <a:solidFill>
              <a:schemeClr val="tx1"/>
            </a:solidFill>
          </a:ln>
        </p:spPr>
        <p:txBody>
          <a:bodyPr>
            <a:noAutofit/>
          </a:bodyPr>
          <a:lstStyle/>
          <a:p>
            <a:pPr>
              <a:lnSpc>
                <a:spcPct val="100000"/>
              </a:lnSpc>
            </a:pPr>
            <a:r>
              <a:rPr lang="en-US" sz="900" dirty="0">
                <a:solidFill>
                  <a:schemeClr val="tx1"/>
                </a:solidFill>
                <a:latin typeface="Courier New" panose="02070309020205020404" pitchFamily="49" charset="0"/>
              </a:rPr>
              <a:t>For comparison, let's run the parameterized </a:t>
            </a:r>
            <a:r>
              <a:rPr lang="en-US" sz="900" dirty="0" err="1">
                <a:solidFill>
                  <a:schemeClr val="tx1"/>
                </a:solidFill>
                <a:latin typeface="Courier New" panose="02070309020205020404" pitchFamily="49" charset="0"/>
              </a:rPr>
              <a:t>CatBoost</a:t>
            </a:r>
            <a:r>
              <a:rPr lang="en-US" sz="900" dirty="0">
                <a:solidFill>
                  <a:schemeClr val="tx1"/>
                </a:solidFill>
                <a:latin typeface="Courier New" panose="02070309020205020404" pitchFamily="49" charset="0"/>
              </a:rPr>
              <a:t> model based on our custom features to compare to that for the features based on the research paper.</a:t>
            </a:r>
          </a:p>
        </p:txBody>
      </p:sp>
      <p:sp>
        <p:nvSpPr>
          <p:cNvPr id="11" name="Content Placeholder 2">
            <a:extLst>
              <a:ext uri="{FF2B5EF4-FFF2-40B4-BE49-F238E27FC236}">
                <a16:creationId xmlns:a16="http://schemas.microsoft.com/office/drawing/2014/main" id="{2955C4A7-B2E2-66C4-4270-1A2541AF4E02}"/>
              </a:ext>
            </a:extLst>
          </p:cNvPr>
          <p:cNvSpPr txBox="1">
            <a:spLocks/>
          </p:cNvSpPr>
          <p:nvPr/>
        </p:nvSpPr>
        <p:spPr>
          <a:xfrm>
            <a:off x="373090" y="2852361"/>
            <a:ext cx="10790208" cy="770733"/>
          </a:xfrm>
          <a:prstGeom prst="rect">
            <a:avLst/>
          </a:prstGeom>
          <a:ln>
            <a:solidFill>
              <a:schemeClr val="tx1"/>
            </a:solidFill>
          </a:ln>
        </p:spPr>
        <p:txBody>
          <a:bodyPr vert="horz" lIns="91440" tIns="45720" rIns="91440" bIns="45720" rtlCol="0">
            <a:noAutofit/>
          </a:bodyPr>
          <a:lstStyle>
            <a:lvl1pPr marL="0" indent="0" algn="l" defTabSz="914400" rtl="0" eaLnBrk="1" latinLnBrk="0" hangingPunct="1">
              <a:lnSpc>
                <a:spcPct val="110000"/>
              </a:lnSpc>
              <a:spcBef>
                <a:spcPts val="1000"/>
              </a:spcBef>
              <a:buFontTx/>
              <a:buNone/>
              <a:defRPr sz="2000" kern="1200">
                <a:solidFill>
                  <a:schemeClr val="tx2"/>
                </a:solidFill>
                <a:latin typeface="+mn-lt"/>
                <a:ea typeface="+mn-ea"/>
                <a:cs typeface="+mn-cs"/>
              </a:defRPr>
            </a:lvl1pPr>
            <a:lvl2pPr marL="274320" indent="-228600" algn="l" defTabSz="914400" rtl="0" eaLnBrk="1" latinLnBrk="0" hangingPunct="1">
              <a:lnSpc>
                <a:spcPct val="110000"/>
              </a:lnSpc>
              <a:spcBef>
                <a:spcPts val="500"/>
              </a:spcBef>
              <a:buSzPct val="85000"/>
              <a:buFont typeface="Arial" panose="020B0604020202020204" pitchFamily="34" charset="0"/>
              <a:buChar char="•"/>
              <a:defRPr sz="1800" kern="1200">
                <a:solidFill>
                  <a:schemeClr val="tx2"/>
                </a:solidFill>
                <a:latin typeface="+mn-lt"/>
                <a:ea typeface="+mn-ea"/>
                <a:cs typeface="+mn-cs"/>
              </a:defRPr>
            </a:lvl2pPr>
            <a:lvl3pPr marL="274320" indent="0" algn="l" defTabSz="914400" rtl="0" eaLnBrk="1" latinLnBrk="0" hangingPunct="1">
              <a:lnSpc>
                <a:spcPct val="110000"/>
              </a:lnSpc>
              <a:spcBef>
                <a:spcPts val="500"/>
              </a:spcBef>
              <a:buFontTx/>
              <a:buNone/>
              <a:defRPr sz="1600" kern="1200">
                <a:solidFill>
                  <a:schemeClr val="tx2"/>
                </a:solidFill>
                <a:latin typeface="+mn-lt"/>
                <a:ea typeface="+mn-ea"/>
                <a:cs typeface="+mn-cs"/>
              </a:defRPr>
            </a:lvl3pPr>
            <a:lvl4pPr marL="548640" indent="-228600" algn="l" defTabSz="914400" rtl="0" eaLnBrk="1" latinLnBrk="0" hangingPunct="1">
              <a:lnSpc>
                <a:spcPct val="110000"/>
              </a:lnSpc>
              <a:spcBef>
                <a:spcPts val="500"/>
              </a:spcBef>
              <a:buFont typeface="Arial" panose="020B0604020202020204" pitchFamily="34" charset="0"/>
              <a:buChar char="•"/>
              <a:defRPr sz="1400" kern="1200">
                <a:solidFill>
                  <a:schemeClr val="tx2"/>
                </a:solidFill>
                <a:latin typeface="+mn-lt"/>
                <a:ea typeface="+mn-ea"/>
                <a:cs typeface="+mn-cs"/>
              </a:defRPr>
            </a:lvl4pPr>
            <a:lvl5pPr marL="548640" indent="0" algn="l" defTabSz="914400" rtl="0" eaLnBrk="1" latinLnBrk="0" hangingPunct="1">
              <a:lnSpc>
                <a:spcPct val="110000"/>
              </a:lnSpc>
              <a:spcBef>
                <a:spcPts val="500"/>
              </a:spcBef>
              <a:buFontTx/>
              <a:buNone/>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sz="900" dirty="0">
                <a:solidFill>
                  <a:schemeClr val="tx1"/>
                </a:solidFill>
                <a:latin typeface="Courier New" panose="02070309020205020404" pitchFamily="49" charset="0"/>
              </a:rPr>
              <a:t>Generate statistics on the model to determine its prediction characteristics.</a:t>
            </a:r>
          </a:p>
          <a:p>
            <a:pPr>
              <a:lnSpc>
                <a:spcPct val="100000"/>
              </a:lnSpc>
            </a:pPr>
            <a:r>
              <a:rPr lang="en-US" sz="900" dirty="0">
                <a:solidFill>
                  <a:schemeClr val="tx1"/>
                </a:solidFill>
                <a:latin typeface="Courier New" panose="02070309020205020404" pitchFamily="49" charset="0"/>
              </a:rPr>
              <a:t>In this portion of the code in the </a:t>
            </a:r>
            <a:r>
              <a:rPr lang="en-US" sz="900" dirty="0" err="1">
                <a:solidFill>
                  <a:schemeClr val="tx1"/>
                </a:solidFill>
                <a:latin typeface="Courier New" panose="02070309020205020404" pitchFamily="49" charset="0"/>
              </a:rPr>
              <a:t>Jupyter</a:t>
            </a:r>
            <a:r>
              <a:rPr lang="en-US" sz="900" dirty="0">
                <a:solidFill>
                  <a:schemeClr val="tx1"/>
                </a:solidFill>
                <a:latin typeface="Courier New" panose="02070309020205020404" pitchFamily="49" charset="0"/>
              </a:rPr>
              <a:t> notebook, we are looking to analyze the model’s efficacy. We reuse functions from the earlier analysis.</a:t>
            </a:r>
          </a:p>
          <a:p>
            <a:pPr>
              <a:lnSpc>
                <a:spcPct val="100000"/>
              </a:lnSpc>
            </a:pPr>
            <a:r>
              <a:rPr lang="en-US" sz="900" dirty="0">
                <a:solidFill>
                  <a:schemeClr val="tx1"/>
                </a:solidFill>
                <a:latin typeface="Courier New" panose="02070309020205020404" pitchFamily="49" charset="0"/>
              </a:rPr>
              <a:t>We see the following results after running the code:</a:t>
            </a:r>
          </a:p>
        </p:txBody>
      </p:sp>
      <p:graphicFrame>
        <p:nvGraphicFramePr>
          <p:cNvPr id="12" name="Table 11">
            <a:extLst>
              <a:ext uri="{FF2B5EF4-FFF2-40B4-BE49-F238E27FC236}">
                <a16:creationId xmlns:a16="http://schemas.microsoft.com/office/drawing/2014/main" id="{0F72621F-11EB-54D0-BBBA-60CB302A4817}"/>
              </a:ext>
            </a:extLst>
          </p:cNvPr>
          <p:cNvGraphicFramePr>
            <a:graphicFrameLocks noGrp="1"/>
          </p:cNvGraphicFramePr>
          <p:nvPr>
            <p:extLst>
              <p:ext uri="{D42A27DB-BD31-4B8C-83A1-F6EECF244321}">
                <p14:modId xmlns:p14="http://schemas.microsoft.com/office/powerpoint/2010/main" val="4181112485"/>
              </p:ext>
            </p:extLst>
          </p:nvPr>
        </p:nvGraphicFramePr>
        <p:xfrm>
          <a:off x="373090" y="3732256"/>
          <a:ext cx="10790206" cy="2491152"/>
        </p:xfrm>
        <a:graphic>
          <a:graphicData uri="http://schemas.openxmlformats.org/drawingml/2006/table">
            <a:tbl>
              <a:tblPr firstRow="1" bandRow="1">
                <a:tableStyleId>{5C22544A-7EE6-4342-B048-85BDC9FD1C3A}</a:tableStyleId>
              </a:tblPr>
              <a:tblGrid>
                <a:gridCol w="906740">
                  <a:extLst>
                    <a:ext uri="{9D8B030D-6E8A-4147-A177-3AD203B41FA5}">
                      <a16:colId xmlns:a16="http://schemas.microsoft.com/office/drawing/2014/main" val="3745000717"/>
                    </a:ext>
                  </a:extLst>
                </a:gridCol>
                <a:gridCol w="1269436">
                  <a:extLst>
                    <a:ext uri="{9D8B030D-6E8A-4147-A177-3AD203B41FA5}">
                      <a16:colId xmlns:a16="http://schemas.microsoft.com/office/drawing/2014/main" val="4105155818"/>
                    </a:ext>
                  </a:extLst>
                </a:gridCol>
                <a:gridCol w="1269436">
                  <a:extLst>
                    <a:ext uri="{9D8B030D-6E8A-4147-A177-3AD203B41FA5}">
                      <a16:colId xmlns:a16="http://schemas.microsoft.com/office/drawing/2014/main" val="2757627364"/>
                    </a:ext>
                  </a:extLst>
                </a:gridCol>
                <a:gridCol w="1269436">
                  <a:extLst>
                    <a:ext uri="{9D8B030D-6E8A-4147-A177-3AD203B41FA5}">
                      <a16:colId xmlns:a16="http://schemas.microsoft.com/office/drawing/2014/main" val="2238735428"/>
                    </a:ext>
                  </a:extLst>
                </a:gridCol>
                <a:gridCol w="1269436">
                  <a:extLst>
                    <a:ext uri="{9D8B030D-6E8A-4147-A177-3AD203B41FA5}">
                      <a16:colId xmlns:a16="http://schemas.microsoft.com/office/drawing/2014/main" val="2422533846"/>
                    </a:ext>
                  </a:extLst>
                </a:gridCol>
                <a:gridCol w="1269436">
                  <a:extLst>
                    <a:ext uri="{9D8B030D-6E8A-4147-A177-3AD203B41FA5}">
                      <a16:colId xmlns:a16="http://schemas.microsoft.com/office/drawing/2014/main" val="100281726"/>
                    </a:ext>
                  </a:extLst>
                </a:gridCol>
                <a:gridCol w="1269436">
                  <a:extLst>
                    <a:ext uri="{9D8B030D-6E8A-4147-A177-3AD203B41FA5}">
                      <a16:colId xmlns:a16="http://schemas.microsoft.com/office/drawing/2014/main" val="1722148854"/>
                    </a:ext>
                  </a:extLst>
                </a:gridCol>
                <a:gridCol w="2266850">
                  <a:extLst>
                    <a:ext uri="{9D8B030D-6E8A-4147-A177-3AD203B41FA5}">
                      <a16:colId xmlns:a16="http://schemas.microsoft.com/office/drawing/2014/main" val="4276243790"/>
                    </a:ext>
                  </a:extLst>
                </a:gridCol>
              </a:tblGrid>
              <a:tr h="622788">
                <a:tc>
                  <a:txBody>
                    <a:bodyPr/>
                    <a:lstStyle/>
                    <a:p>
                      <a:pPr algn="ctr" fontAlgn="b"/>
                      <a:r>
                        <a:rPr lang="en-US" sz="1000" b="0" i="0" u="none" strike="noStrike" dirty="0">
                          <a:solidFill>
                            <a:schemeClr val="bg1"/>
                          </a:solidFill>
                          <a:effectLst/>
                          <a:latin typeface="Courier New" panose="02070309020205020404" pitchFamily="49" charset="0"/>
                          <a:cs typeface="Courier New" panose="02070309020205020404" pitchFamily="49" charset="0"/>
                        </a:rPr>
                        <a:t>Data Set</a:t>
                      </a:r>
                    </a:p>
                  </a:txBody>
                  <a:tcPr marL="9525" marR="9525" marT="9525" marB="0" anchor="ctr"/>
                </a:tc>
                <a:tc>
                  <a:txBody>
                    <a:bodyPr/>
                    <a:lstStyle/>
                    <a:p>
                      <a:pPr algn="ctr" fontAlgn="b"/>
                      <a:r>
                        <a:rPr lang="en-US" sz="1000" b="0" i="0" u="none" strike="noStrike" dirty="0">
                          <a:solidFill>
                            <a:schemeClr val="bg1"/>
                          </a:solidFill>
                          <a:effectLst/>
                          <a:latin typeface="Courier New" panose="02070309020205020404" pitchFamily="49" charset="0"/>
                          <a:cs typeface="Courier New" panose="02070309020205020404" pitchFamily="49" charset="0"/>
                        </a:rPr>
                        <a:t>Model AUC</a:t>
                      </a:r>
                    </a:p>
                  </a:txBody>
                  <a:tcPr marL="9525" marR="9525" marT="9525" marB="0" anchor="ctr"/>
                </a:tc>
                <a:tc>
                  <a:txBody>
                    <a:bodyPr/>
                    <a:lstStyle/>
                    <a:p>
                      <a:pPr algn="ctr" fontAlgn="b"/>
                      <a:r>
                        <a:rPr lang="en-US" sz="1000" b="0" i="0" u="none" strike="noStrike" dirty="0">
                          <a:solidFill>
                            <a:schemeClr val="bg1"/>
                          </a:solidFill>
                          <a:effectLst/>
                          <a:latin typeface="Courier New" panose="02070309020205020404" pitchFamily="49" charset="0"/>
                          <a:cs typeface="Courier New" panose="02070309020205020404" pitchFamily="49" charset="0"/>
                        </a:rPr>
                        <a:t>Model Accuracy</a:t>
                      </a:r>
                    </a:p>
                  </a:txBody>
                  <a:tcPr marL="9525" marR="9525" marT="9525" marB="0" anchor="ctr"/>
                </a:tc>
                <a:tc>
                  <a:txBody>
                    <a:bodyPr/>
                    <a:lstStyle/>
                    <a:p>
                      <a:pPr algn="ctr" fontAlgn="b"/>
                      <a:r>
                        <a:rPr lang="en-US" sz="1000" b="0" i="0" u="none" strike="noStrike" dirty="0">
                          <a:solidFill>
                            <a:schemeClr val="bg1"/>
                          </a:solidFill>
                          <a:effectLst/>
                          <a:latin typeface="Courier New" panose="02070309020205020404" pitchFamily="49" charset="0"/>
                          <a:cs typeface="Courier New" panose="02070309020205020404" pitchFamily="49" charset="0"/>
                        </a:rPr>
                        <a:t>Recall: True Positive</a:t>
                      </a:r>
                    </a:p>
                  </a:txBody>
                  <a:tcPr marL="9525" marR="9525" marT="9525" marB="0" anchor="ctr"/>
                </a:tc>
                <a:tc>
                  <a:txBody>
                    <a:bodyPr/>
                    <a:lstStyle/>
                    <a:p>
                      <a:pPr algn="ctr" fontAlgn="b"/>
                      <a:r>
                        <a:rPr lang="en-US" sz="1000" b="0" i="0" u="none" strike="noStrike" dirty="0">
                          <a:solidFill>
                            <a:schemeClr val="bg1"/>
                          </a:solidFill>
                          <a:effectLst/>
                          <a:latin typeface="Courier New" panose="02070309020205020404" pitchFamily="49" charset="0"/>
                          <a:cs typeface="Courier New" panose="02070309020205020404" pitchFamily="49" charset="0"/>
                        </a:rPr>
                        <a:t>Specificity: True Negative</a:t>
                      </a:r>
                    </a:p>
                  </a:txBody>
                  <a:tcPr marL="9525" marR="9525" marT="9525" marB="0" anchor="ctr"/>
                </a:tc>
                <a:tc>
                  <a:txBody>
                    <a:bodyPr/>
                    <a:lstStyle/>
                    <a:p>
                      <a:pPr algn="ctr" fontAlgn="b"/>
                      <a:r>
                        <a:rPr lang="en-US" sz="1000" b="0" i="0" u="none" strike="noStrike" dirty="0">
                          <a:solidFill>
                            <a:schemeClr val="bg1"/>
                          </a:solidFill>
                          <a:effectLst/>
                          <a:latin typeface="Courier New" panose="02070309020205020404" pitchFamily="49" charset="0"/>
                          <a:cs typeface="Courier New" panose="02070309020205020404" pitchFamily="49" charset="0"/>
                        </a:rPr>
                        <a:t>Fall Out: False Positive</a:t>
                      </a:r>
                    </a:p>
                  </a:txBody>
                  <a:tcPr marL="9525" marR="9525" marT="9525" marB="0" anchor="ctr"/>
                </a:tc>
                <a:tc>
                  <a:txBody>
                    <a:bodyPr/>
                    <a:lstStyle/>
                    <a:p>
                      <a:pPr algn="ctr" fontAlgn="b"/>
                      <a:r>
                        <a:rPr lang="en-US" sz="1000" b="0" i="0" u="none" strike="noStrike" dirty="0">
                          <a:solidFill>
                            <a:schemeClr val="bg1"/>
                          </a:solidFill>
                          <a:effectLst/>
                          <a:latin typeface="Courier New" panose="02070309020205020404" pitchFamily="49" charset="0"/>
                          <a:cs typeface="Courier New" panose="02070309020205020404" pitchFamily="49" charset="0"/>
                        </a:rPr>
                        <a:t>Miss Rate: False Negative</a:t>
                      </a:r>
                    </a:p>
                  </a:txBody>
                  <a:tcPr marL="9525" marR="9525" marT="9525" marB="0" anchor="ctr"/>
                </a:tc>
                <a:tc>
                  <a:txBody>
                    <a:bodyPr/>
                    <a:lstStyle/>
                    <a:p>
                      <a:pPr algn="ctr" fontAlgn="b"/>
                      <a:r>
                        <a:rPr lang="en-US" sz="1000" b="0" i="0" u="none" strike="noStrike" dirty="0">
                          <a:solidFill>
                            <a:schemeClr val="bg1"/>
                          </a:solidFill>
                          <a:effectLst/>
                          <a:latin typeface="Courier New" panose="02070309020205020404" pitchFamily="49" charset="0"/>
                          <a:cs typeface="Courier New" panose="02070309020205020404" pitchFamily="49" charset="0"/>
                        </a:rPr>
                        <a:t>Precision: Positive Results Relative to Predicted Positive Results</a:t>
                      </a:r>
                    </a:p>
                  </a:txBody>
                  <a:tcPr marL="9525" marR="9525" marT="9525" marB="0" anchor="ctr"/>
                </a:tc>
                <a:extLst>
                  <a:ext uri="{0D108BD9-81ED-4DB2-BD59-A6C34878D82A}">
                    <a16:rowId xmlns:a16="http://schemas.microsoft.com/office/drawing/2014/main" val="3802292653"/>
                  </a:ext>
                </a:extLst>
              </a:tr>
              <a:tr h="622788">
                <a:tc>
                  <a:txBody>
                    <a:bodyPr/>
                    <a:lstStyle/>
                    <a:p>
                      <a:pPr algn="ctr"/>
                      <a:r>
                        <a:rPr lang="en-US" sz="1000" dirty="0">
                          <a:latin typeface="Courier New" panose="02070309020205020404" pitchFamily="49" charset="0"/>
                          <a:cs typeface="Courier New" panose="02070309020205020404" pitchFamily="49" charset="0"/>
                        </a:rPr>
                        <a:t>Train</a:t>
                      </a:r>
                    </a:p>
                  </a:txBody>
                  <a:tcPr anchor="ctr"/>
                </a:tc>
                <a:tc>
                  <a:txBody>
                    <a:bodyPr/>
                    <a:lstStyle/>
                    <a:p>
                      <a:pPr algn="ctr" fontAlgn="b"/>
                      <a:r>
                        <a:rPr lang="en-US" sz="1000" b="0" i="0" u="none" strike="noStrike">
                          <a:solidFill>
                            <a:srgbClr val="000000"/>
                          </a:solidFill>
                          <a:effectLst/>
                          <a:latin typeface="Courier New" panose="02070309020205020404" pitchFamily="49" charset="0"/>
                          <a:cs typeface="Courier New" panose="02070309020205020404" pitchFamily="49" charset="0"/>
                        </a:rPr>
                        <a:t>90.78%</a:t>
                      </a:r>
                    </a:p>
                  </a:txBody>
                  <a:tcPr marL="9525" marR="9525" marT="9525" marB="0" anchor="ctr"/>
                </a:tc>
                <a:tc>
                  <a:txBody>
                    <a:bodyPr/>
                    <a:lstStyle/>
                    <a:p>
                      <a:pPr algn="ctr" fontAlgn="b"/>
                      <a:r>
                        <a:rPr lang="en-US" sz="1000" b="0" i="0" u="none" strike="noStrike">
                          <a:solidFill>
                            <a:srgbClr val="000000"/>
                          </a:solidFill>
                          <a:effectLst/>
                          <a:latin typeface="Courier New" panose="02070309020205020404" pitchFamily="49" charset="0"/>
                          <a:cs typeface="Courier New" panose="02070309020205020404" pitchFamily="49" charset="0"/>
                        </a:rPr>
                        <a:t>88.62%</a:t>
                      </a:r>
                    </a:p>
                  </a:txBody>
                  <a:tcPr marL="9525" marR="9525" marT="9525" marB="0" anchor="ctr"/>
                </a:tc>
                <a:tc>
                  <a:txBody>
                    <a:bodyPr/>
                    <a:lstStyle/>
                    <a:p>
                      <a:pPr algn="ctr" fontAlgn="b"/>
                      <a:r>
                        <a:rPr lang="en-US" sz="1000" b="0" i="0" u="none" strike="noStrike">
                          <a:solidFill>
                            <a:srgbClr val="000000"/>
                          </a:solidFill>
                          <a:effectLst/>
                          <a:latin typeface="Courier New" panose="02070309020205020404" pitchFamily="49" charset="0"/>
                          <a:cs typeface="Courier New" panose="02070309020205020404" pitchFamily="49" charset="0"/>
                        </a:rPr>
                        <a:t>99.02%</a:t>
                      </a:r>
                    </a:p>
                  </a:txBody>
                  <a:tcPr marL="9525" marR="9525" marT="9525" marB="0" anchor="ctr"/>
                </a:tc>
                <a:tc>
                  <a:txBody>
                    <a:bodyPr/>
                    <a:lstStyle/>
                    <a:p>
                      <a:pPr algn="ctr" fontAlgn="b"/>
                      <a:r>
                        <a:rPr lang="en-US" sz="1000" b="0" i="0" u="none" strike="noStrike">
                          <a:solidFill>
                            <a:srgbClr val="000000"/>
                          </a:solidFill>
                          <a:effectLst/>
                          <a:latin typeface="Courier New" panose="02070309020205020404" pitchFamily="49" charset="0"/>
                          <a:cs typeface="Courier New" panose="02070309020205020404" pitchFamily="49" charset="0"/>
                        </a:rPr>
                        <a:t>46.26%</a:t>
                      </a:r>
                    </a:p>
                  </a:txBody>
                  <a:tcPr marL="9525" marR="9525" marT="9525" marB="0" anchor="ctr"/>
                </a:tc>
                <a:tc>
                  <a:txBody>
                    <a:bodyPr/>
                    <a:lstStyle/>
                    <a:p>
                      <a:pPr algn="ctr" fontAlgn="b"/>
                      <a:r>
                        <a:rPr lang="en-US" sz="1000" b="0" i="0" u="none" strike="noStrike">
                          <a:solidFill>
                            <a:srgbClr val="000000"/>
                          </a:solidFill>
                          <a:effectLst/>
                          <a:latin typeface="Courier New" panose="02070309020205020404" pitchFamily="49" charset="0"/>
                          <a:cs typeface="Courier New" panose="02070309020205020404" pitchFamily="49" charset="0"/>
                        </a:rPr>
                        <a:t>53.74%</a:t>
                      </a:r>
                    </a:p>
                  </a:txBody>
                  <a:tcPr marL="9525" marR="9525" marT="9525" marB="0" anchor="ctr"/>
                </a:tc>
                <a:tc>
                  <a:txBody>
                    <a:bodyPr/>
                    <a:lstStyle/>
                    <a:p>
                      <a:pPr algn="ctr" fontAlgn="b"/>
                      <a:r>
                        <a:rPr lang="en-US" sz="1000" b="0" i="0" u="none" strike="noStrike">
                          <a:solidFill>
                            <a:srgbClr val="000000"/>
                          </a:solidFill>
                          <a:effectLst/>
                          <a:latin typeface="Courier New" panose="02070309020205020404" pitchFamily="49" charset="0"/>
                          <a:cs typeface="Courier New" panose="02070309020205020404" pitchFamily="49" charset="0"/>
                        </a:rPr>
                        <a:t>0.98%</a:t>
                      </a:r>
                    </a:p>
                  </a:txBody>
                  <a:tcPr marL="9525" marR="9525" marT="9525" marB="0" anchor="ctr"/>
                </a:tc>
                <a:tc>
                  <a:txBody>
                    <a:bodyPr/>
                    <a:lstStyle/>
                    <a:p>
                      <a:pPr algn="ctr" fontAlgn="b"/>
                      <a:r>
                        <a:rPr lang="en-US" sz="1000" b="0" i="0" u="none" strike="noStrike">
                          <a:solidFill>
                            <a:srgbClr val="000000"/>
                          </a:solidFill>
                          <a:effectLst/>
                          <a:latin typeface="Courier New" panose="02070309020205020404" pitchFamily="49" charset="0"/>
                          <a:cs typeface="Courier New" panose="02070309020205020404" pitchFamily="49" charset="0"/>
                        </a:rPr>
                        <a:t>88.24%</a:t>
                      </a:r>
                    </a:p>
                  </a:txBody>
                  <a:tcPr marL="9525" marR="9525" marT="9525" marB="0" anchor="ctr"/>
                </a:tc>
                <a:extLst>
                  <a:ext uri="{0D108BD9-81ED-4DB2-BD59-A6C34878D82A}">
                    <a16:rowId xmlns:a16="http://schemas.microsoft.com/office/drawing/2014/main" val="139940756"/>
                  </a:ext>
                </a:extLst>
              </a:tr>
              <a:tr h="622788">
                <a:tc>
                  <a:txBody>
                    <a:bodyPr/>
                    <a:lstStyle/>
                    <a:p>
                      <a:pPr algn="ctr"/>
                      <a:r>
                        <a:rPr lang="en-US" sz="1000" dirty="0">
                          <a:latin typeface="Courier New" panose="02070309020205020404" pitchFamily="49" charset="0"/>
                          <a:cs typeface="Courier New" panose="02070309020205020404" pitchFamily="49" charset="0"/>
                        </a:rPr>
                        <a:t>Test</a:t>
                      </a:r>
                    </a:p>
                  </a:txBody>
                  <a:tcPr anchor="ctr"/>
                </a:tc>
                <a:tc>
                  <a:txBody>
                    <a:bodyPr/>
                    <a:lstStyle/>
                    <a:p>
                      <a:pPr algn="ctr" fontAlgn="b"/>
                      <a:r>
                        <a:rPr lang="en-US" sz="1000" b="0" i="0" u="none" strike="noStrike">
                          <a:solidFill>
                            <a:srgbClr val="000000"/>
                          </a:solidFill>
                          <a:effectLst/>
                          <a:latin typeface="Courier New" panose="02070309020205020404" pitchFamily="49" charset="0"/>
                          <a:cs typeface="Courier New" panose="02070309020205020404" pitchFamily="49" charset="0"/>
                        </a:rPr>
                        <a:t>82.89%</a:t>
                      </a:r>
                    </a:p>
                  </a:txBody>
                  <a:tcPr marL="9525" marR="9525" marT="9525" marB="0" anchor="ctr"/>
                </a:tc>
                <a:tc>
                  <a:txBody>
                    <a:bodyPr/>
                    <a:lstStyle/>
                    <a:p>
                      <a:pPr algn="ctr" fontAlgn="b"/>
                      <a:r>
                        <a:rPr lang="en-US" sz="1000" b="0" i="0" u="none" strike="noStrike">
                          <a:solidFill>
                            <a:srgbClr val="000000"/>
                          </a:solidFill>
                          <a:effectLst/>
                          <a:latin typeface="Courier New" panose="02070309020205020404" pitchFamily="49" charset="0"/>
                          <a:cs typeface="Courier New" panose="02070309020205020404" pitchFamily="49" charset="0"/>
                        </a:rPr>
                        <a:t>84.50%</a:t>
                      </a:r>
                    </a:p>
                  </a:txBody>
                  <a:tcPr marL="9525" marR="9525" marT="9525" marB="0" anchor="ctr"/>
                </a:tc>
                <a:tc>
                  <a:txBody>
                    <a:bodyPr/>
                    <a:lstStyle/>
                    <a:p>
                      <a:pPr algn="ctr" fontAlgn="b"/>
                      <a:r>
                        <a:rPr lang="en-US" sz="1000" b="0" i="0" u="none" strike="noStrike">
                          <a:solidFill>
                            <a:srgbClr val="000000"/>
                          </a:solidFill>
                          <a:effectLst/>
                          <a:latin typeface="Courier New" panose="02070309020205020404" pitchFamily="49" charset="0"/>
                          <a:cs typeface="Courier New" panose="02070309020205020404" pitchFamily="49" charset="0"/>
                        </a:rPr>
                        <a:t>97.61%</a:t>
                      </a:r>
                    </a:p>
                  </a:txBody>
                  <a:tcPr marL="9525" marR="9525" marT="9525" marB="0" anchor="ctr"/>
                </a:tc>
                <a:tc>
                  <a:txBody>
                    <a:bodyPr/>
                    <a:lstStyle/>
                    <a:p>
                      <a:pPr algn="ctr" fontAlgn="b"/>
                      <a:r>
                        <a:rPr lang="en-US" sz="1000" b="0" i="0" u="none" strike="noStrike">
                          <a:solidFill>
                            <a:srgbClr val="000000"/>
                          </a:solidFill>
                          <a:effectLst/>
                          <a:latin typeface="Courier New" panose="02070309020205020404" pitchFamily="49" charset="0"/>
                          <a:cs typeface="Courier New" panose="02070309020205020404" pitchFamily="49" charset="0"/>
                        </a:rPr>
                        <a:t>34.04%</a:t>
                      </a:r>
                    </a:p>
                  </a:txBody>
                  <a:tcPr marL="9525" marR="9525" marT="9525" marB="0" anchor="ctr"/>
                </a:tc>
                <a:tc>
                  <a:txBody>
                    <a:bodyPr/>
                    <a:lstStyle/>
                    <a:p>
                      <a:pPr algn="ctr" fontAlgn="b"/>
                      <a:r>
                        <a:rPr lang="en-US" sz="1000" b="0" i="0" u="none" strike="noStrike">
                          <a:solidFill>
                            <a:srgbClr val="000000"/>
                          </a:solidFill>
                          <a:effectLst/>
                          <a:latin typeface="Courier New" panose="02070309020205020404" pitchFamily="49" charset="0"/>
                          <a:cs typeface="Courier New" panose="02070309020205020404" pitchFamily="49" charset="0"/>
                        </a:rPr>
                        <a:t>65.96%</a:t>
                      </a:r>
                    </a:p>
                  </a:txBody>
                  <a:tcPr marL="9525" marR="9525" marT="9525" marB="0" anchor="ctr"/>
                </a:tc>
                <a:tc>
                  <a:txBody>
                    <a:bodyPr/>
                    <a:lstStyle/>
                    <a:p>
                      <a:pPr algn="ctr" fontAlgn="b"/>
                      <a:r>
                        <a:rPr lang="en-US" sz="1000" b="0" i="0" u="none" strike="noStrike">
                          <a:solidFill>
                            <a:srgbClr val="000000"/>
                          </a:solidFill>
                          <a:effectLst/>
                          <a:latin typeface="Courier New" panose="02070309020205020404" pitchFamily="49" charset="0"/>
                          <a:cs typeface="Courier New" panose="02070309020205020404" pitchFamily="49" charset="0"/>
                        </a:rPr>
                        <a:t>2.39%</a:t>
                      </a:r>
                    </a:p>
                  </a:txBody>
                  <a:tcPr marL="9525" marR="9525" marT="9525" marB="0" anchor="ctr"/>
                </a:tc>
                <a:tc>
                  <a:txBody>
                    <a:bodyPr/>
                    <a:lstStyle/>
                    <a:p>
                      <a:pPr algn="ctr" fontAlgn="b"/>
                      <a:r>
                        <a:rPr lang="en-US" sz="1000" b="0" i="0" u="none" strike="noStrike">
                          <a:solidFill>
                            <a:srgbClr val="000000"/>
                          </a:solidFill>
                          <a:effectLst/>
                          <a:latin typeface="Courier New" panose="02070309020205020404" pitchFamily="49" charset="0"/>
                          <a:cs typeface="Courier New" panose="02070309020205020404" pitchFamily="49" charset="0"/>
                        </a:rPr>
                        <a:t>85.07%</a:t>
                      </a:r>
                    </a:p>
                  </a:txBody>
                  <a:tcPr marL="9525" marR="9525" marT="9525" marB="0" anchor="ctr"/>
                </a:tc>
                <a:extLst>
                  <a:ext uri="{0D108BD9-81ED-4DB2-BD59-A6C34878D82A}">
                    <a16:rowId xmlns:a16="http://schemas.microsoft.com/office/drawing/2014/main" val="3805267827"/>
                  </a:ext>
                </a:extLst>
              </a:tr>
              <a:tr h="622788">
                <a:tc>
                  <a:txBody>
                    <a:bodyPr/>
                    <a:lstStyle/>
                    <a:p>
                      <a:pPr algn="ctr"/>
                      <a:r>
                        <a:rPr lang="en-US" sz="1000" dirty="0">
                          <a:latin typeface="Courier New" panose="02070309020205020404" pitchFamily="49" charset="0"/>
                          <a:cs typeface="Courier New" panose="02070309020205020404" pitchFamily="49" charset="0"/>
                        </a:rPr>
                        <a:t>Valid</a:t>
                      </a:r>
                    </a:p>
                  </a:txBody>
                  <a:tcPr anchor="ctr"/>
                </a:tc>
                <a:tc>
                  <a:txBody>
                    <a:bodyPr/>
                    <a:lstStyle/>
                    <a:p>
                      <a:pPr algn="ctr" fontAlgn="b"/>
                      <a:r>
                        <a:rPr lang="en-US" sz="1000" b="0" i="0" u="none" strike="noStrike">
                          <a:solidFill>
                            <a:srgbClr val="000000"/>
                          </a:solidFill>
                          <a:effectLst/>
                          <a:latin typeface="Courier New" panose="02070309020205020404" pitchFamily="49" charset="0"/>
                          <a:cs typeface="Courier New" panose="02070309020205020404" pitchFamily="49" charset="0"/>
                        </a:rPr>
                        <a:t>83.78%</a:t>
                      </a:r>
                    </a:p>
                  </a:txBody>
                  <a:tcPr marL="9525" marR="9525" marT="9525" marB="0" anchor="ctr"/>
                </a:tc>
                <a:tc>
                  <a:txBody>
                    <a:bodyPr/>
                    <a:lstStyle/>
                    <a:p>
                      <a:pPr algn="ctr" fontAlgn="b"/>
                      <a:r>
                        <a:rPr lang="en-US" sz="1000" b="0" i="0" u="none" strike="noStrike">
                          <a:solidFill>
                            <a:srgbClr val="000000"/>
                          </a:solidFill>
                          <a:effectLst/>
                          <a:latin typeface="Courier New" panose="02070309020205020404" pitchFamily="49" charset="0"/>
                          <a:cs typeface="Courier New" panose="02070309020205020404" pitchFamily="49" charset="0"/>
                        </a:rPr>
                        <a:t>86.40%</a:t>
                      </a:r>
                    </a:p>
                  </a:txBody>
                  <a:tcPr marL="9525" marR="9525" marT="9525" marB="0" anchor="ctr"/>
                </a:tc>
                <a:tc>
                  <a:txBody>
                    <a:bodyPr/>
                    <a:lstStyle/>
                    <a:p>
                      <a:pPr algn="ctr" fontAlgn="b"/>
                      <a:r>
                        <a:rPr lang="en-US" sz="1000" b="0" i="0" u="none" strike="noStrike">
                          <a:solidFill>
                            <a:srgbClr val="000000"/>
                          </a:solidFill>
                          <a:effectLst/>
                          <a:latin typeface="Courier New" panose="02070309020205020404" pitchFamily="49" charset="0"/>
                          <a:cs typeface="Courier New" panose="02070309020205020404" pitchFamily="49" charset="0"/>
                        </a:rPr>
                        <a:t>96.99%</a:t>
                      </a:r>
                    </a:p>
                  </a:txBody>
                  <a:tcPr marL="9525" marR="9525" marT="9525" marB="0" anchor="ctr"/>
                </a:tc>
                <a:tc>
                  <a:txBody>
                    <a:bodyPr/>
                    <a:lstStyle/>
                    <a:p>
                      <a:pPr algn="ctr" fontAlgn="b"/>
                      <a:r>
                        <a:rPr lang="en-US" sz="1000" b="0" i="0" u="none" strike="noStrike">
                          <a:solidFill>
                            <a:srgbClr val="000000"/>
                          </a:solidFill>
                          <a:effectLst/>
                          <a:latin typeface="Courier New" panose="02070309020205020404" pitchFamily="49" charset="0"/>
                          <a:cs typeface="Courier New" panose="02070309020205020404" pitchFamily="49" charset="0"/>
                        </a:rPr>
                        <a:t>36.13%</a:t>
                      </a:r>
                    </a:p>
                  </a:txBody>
                  <a:tcPr marL="9525" marR="9525" marT="9525" marB="0" anchor="ctr"/>
                </a:tc>
                <a:tc>
                  <a:txBody>
                    <a:bodyPr/>
                    <a:lstStyle/>
                    <a:p>
                      <a:pPr algn="ctr" fontAlgn="b"/>
                      <a:r>
                        <a:rPr lang="en-US" sz="1000" b="0" i="0" u="none" strike="noStrike">
                          <a:solidFill>
                            <a:srgbClr val="000000"/>
                          </a:solidFill>
                          <a:effectLst/>
                          <a:latin typeface="Courier New" panose="02070309020205020404" pitchFamily="49" charset="0"/>
                          <a:cs typeface="Courier New" panose="02070309020205020404" pitchFamily="49" charset="0"/>
                        </a:rPr>
                        <a:t>63.87%</a:t>
                      </a:r>
                    </a:p>
                  </a:txBody>
                  <a:tcPr marL="9525" marR="9525" marT="9525" marB="0" anchor="ctr"/>
                </a:tc>
                <a:tc>
                  <a:txBody>
                    <a:bodyPr/>
                    <a:lstStyle/>
                    <a:p>
                      <a:pPr algn="ctr" fontAlgn="b"/>
                      <a:r>
                        <a:rPr lang="en-US" sz="1000" b="0" i="0" u="none" strike="noStrike">
                          <a:solidFill>
                            <a:srgbClr val="000000"/>
                          </a:solidFill>
                          <a:effectLst/>
                          <a:latin typeface="Courier New" panose="02070309020205020404" pitchFamily="49" charset="0"/>
                          <a:cs typeface="Courier New" panose="02070309020205020404" pitchFamily="49" charset="0"/>
                        </a:rPr>
                        <a:t>3.01%</a:t>
                      </a:r>
                    </a:p>
                  </a:txBody>
                  <a:tcPr marL="9525" marR="9525" marT="9525" marB="0" anchor="ctr"/>
                </a:tc>
                <a:tc>
                  <a:txBody>
                    <a:bodyPr/>
                    <a:lstStyle/>
                    <a:p>
                      <a:pPr algn="ctr" fontAlgn="b"/>
                      <a:r>
                        <a:rPr lang="en-US" sz="1000" b="0" i="0" u="none" strike="noStrike" dirty="0">
                          <a:solidFill>
                            <a:srgbClr val="000000"/>
                          </a:solidFill>
                          <a:effectLst/>
                          <a:latin typeface="Courier New" panose="02070309020205020404" pitchFamily="49" charset="0"/>
                          <a:cs typeface="Courier New" panose="02070309020205020404" pitchFamily="49" charset="0"/>
                        </a:rPr>
                        <a:t>87.82%</a:t>
                      </a:r>
                    </a:p>
                  </a:txBody>
                  <a:tcPr marL="9525" marR="9525" marT="9525" marB="0" anchor="ctr"/>
                </a:tc>
                <a:extLst>
                  <a:ext uri="{0D108BD9-81ED-4DB2-BD59-A6C34878D82A}">
                    <a16:rowId xmlns:a16="http://schemas.microsoft.com/office/drawing/2014/main" val="690001264"/>
                  </a:ext>
                </a:extLst>
              </a:tr>
            </a:tbl>
          </a:graphicData>
        </a:graphic>
      </p:graphicFrame>
      <p:sp>
        <p:nvSpPr>
          <p:cNvPr id="5" name="Content Placeholder 2">
            <a:extLst>
              <a:ext uri="{FF2B5EF4-FFF2-40B4-BE49-F238E27FC236}">
                <a16:creationId xmlns:a16="http://schemas.microsoft.com/office/drawing/2014/main" id="{B372BFB3-2689-C4AC-6742-E54D4C118B70}"/>
              </a:ext>
            </a:extLst>
          </p:cNvPr>
          <p:cNvSpPr txBox="1">
            <a:spLocks/>
          </p:cNvSpPr>
          <p:nvPr/>
        </p:nvSpPr>
        <p:spPr>
          <a:xfrm>
            <a:off x="373090" y="1368619"/>
            <a:ext cx="10790208" cy="1374580"/>
          </a:xfrm>
          <a:prstGeom prst="rect">
            <a:avLst/>
          </a:prstGeom>
          <a:ln>
            <a:solidFill>
              <a:schemeClr val="tx1"/>
            </a:solidFill>
          </a:ln>
        </p:spPr>
        <p:txBody>
          <a:bodyPr vert="horz" lIns="91440" tIns="45720" rIns="91440" bIns="45720" rtlCol="0">
            <a:noAutofit/>
          </a:bodyPr>
          <a:lstStyle>
            <a:lvl1pPr marL="0" indent="0" algn="l" defTabSz="914400" rtl="0" eaLnBrk="1" latinLnBrk="0" hangingPunct="1">
              <a:lnSpc>
                <a:spcPct val="110000"/>
              </a:lnSpc>
              <a:spcBef>
                <a:spcPts val="1000"/>
              </a:spcBef>
              <a:buFontTx/>
              <a:buNone/>
              <a:defRPr sz="2000" kern="1200">
                <a:solidFill>
                  <a:schemeClr val="tx2"/>
                </a:solidFill>
                <a:latin typeface="+mn-lt"/>
                <a:ea typeface="+mn-ea"/>
                <a:cs typeface="+mn-cs"/>
              </a:defRPr>
            </a:lvl1pPr>
            <a:lvl2pPr marL="274320" indent="-228600" algn="l" defTabSz="914400" rtl="0" eaLnBrk="1" latinLnBrk="0" hangingPunct="1">
              <a:lnSpc>
                <a:spcPct val="110000"/>
              </a:lnSpc>
              <a:spcBef>
                <a:spcPts val="500"/>
              </a:spcBef>
              <a:buSzPct val="85000"/>
              <a:buFont typeface="Arial" panose="020B0604020202020204" pitchFamily="34" charset="0"/>
              <a:buChar char="•"/>
              <a:defRPr sz="1800" kern="1200">
                <a:solidFill>
                  <a:schemeClr val="tx2"/>
                </a:solidFill>
                <a:latin typeface="+mn-lt"/>
                <a:ea typeface="+mn-ea"/>
                <a:cs typeface="+mn-cs"/>
              </a:defRPr>
            </a:lvl2pPr>
            <a:lvl3pPr marL="274320" indent="0" algn="l" defTabSz="914400" rtl="0" eaLnBrk="1" latinLnBrk="0" hangingPunct="1">
              <a:lnSpc>
                <a:spcPct val="110000"/>
              </a:lnSpc>
              <a:spcBef>
                <a:spcPts val="500"/>
              </a:spcBef>
              <a:buFontTx/>
              <a:buNone/>
              <a:defRPr sz="1600" kern="1200">
                <a:solidFill>
                  <a:schemeClr val="tx2"/>
                </a:solidFill>
                <a:latin typeface="+mn-lt"/>
                <a:ea typeface="+mn-ea"/>
                <a:cs typeface="+mn-cs"/>
              </a:defRPr>
            </a:lvl3pPr>
            <a:lvl4pPr marL="548640" indent="-228600" algn="l" defTabSz="914400" rtl="0" eaLnBrk="1" latinLnBrk="0" hangingPunct="1">
              <a:lnSpc>
                <a:spcPct val="110000"/>
              </a:lnSpc>
              <a:spcBef>
                <a:spcPts val="500"/>
              </a:spcBef>
              <a:buFont typeface="Arial" panose="020B0604020202020204" pitchFamily="34" charset="0"/>
              <a:buChar char="•"/>
              <a:defRPr sz="1400" kern="1200">
                <a:solidFill>
                  <a:schemeClr val="tx2"/>
                </a:solidFill>
                <a:latin typeface="+mn-lt"/>
                <a:ea typeface="+mn-ea"/>
                <a:cs typeface="+mn-cs"/>
              </a:defRPr>
            </a:lvl4pPr>
            <a:lvl5pPr marL="548640" indent="0" algn="l" defTabSz="914400" rtl="0" eaLnBrk="1" latinLnBrk="0" hangingPunct="1">
              <a:lnSpc>
                <a:spcPct val="110000"/>
              </a:lnSpc>
              <a:spcBef>
                <a:spcPts val="500"/>
              </a:spcBef>
              <a:buFontTx/>
              <a:buNone/>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600"/>
              </a:spcBef>
            </a:pPr>
            <a:r>
              <a:rPr lang="en-US" sz="600" dirty="0">
                <a:solidFill>
                  <a:schemeClr val="tx1"/>
                </a:solidFill>
                <a:latin typeface="Courier New" panose="02070309020205020404" pitchFamily="49" charset="0"/>
              </a:rPr>
              <a:t>#Define the model</a:t>
            </a:r>
          </a:p>
          <a:p>
            <a:pPr>
              <a:lnSpc>
                <a:spcPct val="100000"/>
              </a:lnSpc>
              <a:spcBef>
                <a:spcPts val="600"/>
              </a:spcBef>
            </a:pPr>
            <a:r>
              <a:rPr lang="en-US" sz="600" dirty="0" err="1">
                <a:solidFill>
                  <a:schemeClr val="tx1"/>
                </a:solidFill>
                <a:latin typeface="Courier New" panose="02070309020205020404" pitchFamily="49" charset="0"/>
              </a:rPr>
              <a:t>X_new</a:t>
            </a:r>
            <a:r>
              <a:rPr lang="en-US" sz="600" dirty="0">
                <a:solidFill>
                  <a:schemeClr val="tx1"/>
                </a:solidFill>
                <a:latin typeface="Courier New" panose="02070309020205020404" pitchFamily="49" charset="0"/>
              </a:rPr>
              <a:t> = </a:t>
            </a:r>
            <a:r>
              <a:rPr lang="en-US" sz="600" dirty="0" err="1">
                <a:solidFill>
                  <a:schemeClr val="tx1"/>
                </a:solidFill>
                <a:latin typeface="Courier New" panose="02070309020205020404" pitchFamily="49" charset="0"/>
              </a:rPr>
              <a:t>df_sepsis</a:t>
            </a:r>
            <a:r>
              <a:rPr lang="en-US" sz="600" dirty="0">
                <a:solidFill>
                  <a:schemeClr val="tx1"/>
                </a:solidFill>
                <a:latin typeface="Courier New" panose="02070309020205020404" pitchFamily="49" charset="0"/>
              </a:rPr>
              <a:t>[</a:t>
            </a:r>
            <a:r>
              <a:rPr lang="en-US" sz="600" dirty="0" err="1">
                <a:solidFill>
                  <a:schemeClr val="tx1"/>
                </a:solidFill>
                <a:latin typeface="Courier New" panose="02070309020205020404" pitchFamily="49" charset="0"/>
              </a:rPr>
              <a:t>X.columns</a:t>
            </a:r>
            <a:r>
              <a:rPr lang="en-US" sz="600" dirty="0">
                <a:solidFill>
                  <a:schemeClr val="tx1"/>
                </a:solidFill>
                <a:latin typeface="Courier New" panose="02070309020205020404" pitchFamily="49" charset="0"/>
              </a:rPr>
              <a:t>[</a:t>
            </a:r>
            <a:r>
              <a:rPr lang="en-US" sz="600" dirty="0" err="1">
                <a:solidFill>
                  <a:schemeClr val="tx1"/>
                </a:solidFill>
                <a:latin typeface="Courier New" panose="02070309020205020404" pitchFamily="49" charset="0"/>
              </a:rPr>
              <a:t>sorted_idx</a:t>
            </a:r>
            <a:r>
              <a:rPr lang="en-US" sz="600" dirty="0">
                <a:solidFill>
                  <a:schemeClr val="tx1"/>
                </a:solidFill>
                <a:latin typeface="Courier New" panose="02070309020205020404" pitchFamily="49" charset="0"/>
              </a:rPr>
              <a:t>][</a:t>
            </a:r>
            <a:r>
              <a:rPr lang="en-US" sz="600" dirty="0" err="1">
                <a:solidFill>
                  <a:schemeClr val="tx1"/>
                </a:solidFill>
                <a:latin typeface="Courier New" panose="02070309020205020404" pitchFamily="49" charset="0"/>
              </a:rPr>
              <a:t>len</a:t>
            </a:r>
            <a:r>
              <a:rPr lang="en-US" sz="600" dirty="0">
                <a:solidFill>
                  <a:schemeClr val="tx1"/>
                </a:solidFill>
                <a:latin typeface="Courier New" panose="02070309020205020404" pitchFamily="49" charset="0"/>
              </a:rPr>
              <a:t>(</a:t>
            </a:r>
            <a:r>
              <a:rPr lang="en-US" sz="600" dirty="0" err="1">
                <a:solidFill>
                  <a:schemeClr val="tx1"/>
                </a:solidFill>
                <a:latin typeface="Courier New" panose="02070309020205020404" pitchFamily="49" charset="0"/>
              </a:rPr>
              <a:t>sorted_idx</a:t>
            </a:r>
            <a:r>
              <a:rPr lang="en-US" sz="600" dirty="0">
                <a:solidFill>
                  <a:schemeClr val="tx1"/>
                </a:solidFill>
                <a:latin typeface="Courier New" panose="02070309020205020404" pitchFamily="49" charset="0"/>
              </a:rPr>
              <a:t>)-</a:t>
            </a:r>
            <a:r>
              <a:rPr lang="en-US" sz="600" dirty="0" err="1">
                <a:solidFill>
                  <a:schemeClr val="tx1"/>
                </a:solidFill>
                <a:latin typeface="Courier New" panose="02070309020205020404" pitchFamily="49" charset="0"/>
              </a:rPr>
              <a:t>cutoff:len</a:t>
            </a:r>
            <a:r>
              <a:rPr lang="en-US" sz="600" dirty="0">
                <a:solidFill>
                  <a:schemeClr val="tx1"/>
                </a:solidFill>
                <a:latin typeface="Courier New" panose="02070309020205020404" pitchFamily="49" charset="0"/>
              </a:rPr>
              <a:t>(</a:t>
            </a:r>
            <a:r>
              <a:rPr lang="en-US" sz="600" dirty="0" err="1">
                <a:solidFill>
                  <a:schemeClr val="tx1"/>
                </a:solidFill>
                <a:latin typeface="Courier New" panose="02070309020205020404" pitchFamily="49" charset="0"/>
              </a:rPr>
              <a:t>sorted_idx</a:t>
            </a:r>
            <a:r>
              <a:rPr lang="en-US" sz="600" dirty="0">
                <a:solidFill>
                  <a:schemeClr val="tx1"/>
                </a:solidFill>
                <a:latin typeface="Courier New" panose="02070309020205020404" pitchFamily="49" charset="0"/>
              </a:rPr>
              <a:t>)]]</a:t>
            </a:r>
          </a:p>
          <a:p>
            <a:pPr>
              <a:lnSpc>
                <a:spcPct val="100000"/>
              </a:lnSpc>
              <a:spcBef>
                <a:spcPts val="600"/>
              </a:spcBef>
            </a:pPr>
            <a:r>
              <a:rPr lang="en-US" sz="600" dirty="0">
                <a:solidFill>
                  <a:schemeClr val="tx1"/>
                </a:solidFill>
                <a:latin typeface="Courier New" panose="02070309020205020404" pitchFamily="49" charset="0"/>
              </a:rPr>
              <a:t>Y = </a:t>
            </a:r>
            <a:r>
              <a:rPr lang="en-US" sz="600" dirty="0" err="1">
                <a:solidFill>
                  <a:schemeClr val="tx1"/>
                </a:solidFill>
                <a:latin typeface="Courier New" panose="02070309020205020404" pitchFamily="49" charset="0"/>
              </a:rPr>
              <a:t>df_sepsis</a:t>
            </a:r>
            <a:r>
              <a:rPr lang="en-US" sz="600" dirty="0">
                <a:solidFill>
                  <a:schemeClr val="tx1"/>
                </a:solidFill>
                <a:latin typeface="Courier New" panose="02070309020205020404" pitchFamily="49" charset="0"/>
              </a:rPr>
              <a:t>[['</a:t>
            </a:r>
            <a:r>
              <a:rPr lang="en-US" sz="600" dirty="0" err="1">
                <a:solidFill>
                  <a:schemeClr val="tx1"/>
                </a:solidFill>
                <a:latin typeface="Courier New" panose="02070309020205020404" pitchFamily="49" charset="0"/>
              </a:rPr>
              <a:t>thirtyday_expire_flag</a:t>
            </a:r>
            <a:r>
              <a:rPr lang="en-US" sz="600" dirty="0">
                <a:solidFill>
                  <a:schemeClr val="tx1"/>
                </a:solidFill>
                <a:latin typeface="Courier New" panose="02070309020205020404" pitchFamily="49" charset="0"/>
              </a:rPr>
              <a:t>']]</a:t>
            </a:r>
          </a:p>
          <a:p>
            <a:pPr>
              <a:lnSpc>
                <a:spcPct val="100000"/>
              </a:lnSpc>
              <a:spcBef>
                <a:spcPts val="600"/>
              </a:spcBef>
            </a:pPr>
            <a:r>
              <a:rPr lang="en-US" sz="600" dirty="0">
                <a:solidFill>
                  <a:schemeClr val="tx1"/>
                </a:solidFill>
                <a:latin typeface="Courier New" panose="02070309020205020404" pitchFamily="49" charset="0"/>
              </a:rPr>
              <a:t>#Train the model</a:t>
            </a:r>
          </a:p>
          <a:p>
            <a:pPr>
              <a:lnSpc>
                <a:spcPct val="100000"/>
              </a:lnSpc>
              <a:spcBef>
                <a:spcPts val="600"/>
              </a:spcBef>
            </a:pPr>
            <a:r>
              <a:rPr lang="en-US" sz="600" dirty="0">
                <a:solidFill>
                  <a:schemeClr val="tx1"/>
                </a:solidFill>
                <a:latin typeface="Courier New" panose="02070309020205020404" pitchFamily="49" charset="0"/>
              </a:rPr>
              <a:t># fit model on training data</a:t>
            </a:r>
          </a:p>
          <a:p>
            <a:pPr>
              <a:lnSpc>
                <a:spcPct val="100000"/>
              </a:lnSpc>
              <a:spcBef>
                <a:spcPts val="600"/>
              </a:spcBef>
            </a:pPr>
            <a:r>
              <a:rPr lang="en-US" sz="600" dirty="0" err="1">
                <a:solidFill>
                  <a:schemeClr val="tx1"/>
                </a:solidFill>
                <a:latin typeface="Courier New" panose="02070309020205020404" pitchFamily="49" charset="0"/>
              </a:rPr>
              <a:t>model_CATB_cust</a:t>
            </a:r>
            <a:r>
              <a:rPr lang="en-US" sz="600" dirty="0">
                <a:solidFill>
                  <a:schemeClr val="tx1"/>
                </a:solidFill>
                <a:latin typeface="Courier New" panose="02070309020205020404" pitchFamily="49" charset="0"/>
              </a:rPr>
              <a:t> = </a:t>
            </a:r>
            <a:r>
              <a:rPr lang="en-US" sz="600" dirty="0" err="1">
                <a:solidFill>
                  <a:schemeClr val="tx1"/>
                </a:solidFill>
                <a:latin typeface="Courier New" panose="02070309020205020404" pitchFamily="49" charset="0"/>
              </a:rPr>
              <a:t>CatBoostClassifier</a:t>
            </a:r>
            <a:r>
              <a:rPr lang="en-US" sz="600" dirty="0">
                <a:solidFill>
                  <a:schemeClr val="tx1"/>
                </a:solidFill>
                <a:latin typeface="Courier New" panose="02070309020205020404" pitchFamily="49" charset="0"/>
              </a:rPr>
              <a:t>(</a:t>
            </a:r>
            <a:r>
              <a:rPr lang="en-US" sz="600" dirty="0" err="1">
                <a:solidFill>
                  <a:schemeClr val="tx1"/>
                </a:solidFill>
                <a:latin typeface="Courier New" panose="02070309020205020404" pitchFamily="49" charset="0"/>
              </a:rPr>
              <a:t>bootstrap_type</a:t>
            </a:r>
            <a:r>
              <a:rPr lang="en-US" sz="600" dirty="0">
                <a:solidFill>
                  <a:schemeClr val="tx1"/>
                </a:solidFill>
                <a:latin typeface="Courier New" panose="02070309020205020404" pitchFamily="49" charset="0"/>
              </a:rPr>
              <a:t>='Bernoulli', </a:t>
            </a:r>
            <a:r>
              <a:rPr lang="en-US" sz="600" dirty="0" err="1">
                <a:solidFill>
                  <a:schemeClr val="tx1"/>
                </a:solidFill>
                <a:latin typeface="Courier New" panose="02070309020205020404" pitchFamily="49" charset="0"/>
              </a:rPr>
              <a:t>learning_rate</a:t>
            </a:r>
            <a:r>
              <a:rPr lang="en-US" sz="600" dirty="0">
                <a:solidFill>
                  <a:schemeClr val="tx1"/>
                </a:solidFill>
                <a:latin typeface="Courier New" panose="02070309020205020404" pitchFamily="49" charset="0"/>
              </a:rPr>
              <a:t>=0.10, depth=5, iterations=100, verbose=0)</a:t>
            </a:r>
          </a:p>
          <a:p>
            <a:pPr>
              <a:lnSpc>
                <a:spcPct val="100000"/>
              </a:lnSpc>
              <a:spcBef>
                <a:spcPts val="600"/>
              </a:spcBef>
            </a:pPr>
            <a:r>
              <a:rPr lang="en-US" sz="600" dirty="0">
                <a:solidFill>
                  <a:schemeClr val="tx1"/>
                </a:solidFill>
                <a:latin typeface="Courier New" panose="02070309020205020404" pitchFamily="49" charset="0"/>
              </a:rPr>
              <a:t>#fit the model</a:t>
            </a:r>
          </a:p>
          <a:p>
            <a:pPr>
              <a:lnSpc>
                <a:spcPct val="100000"/>
              </a:lnSpc>
              <a:spcBef>
                <a:spcPts val="600"/>
              </a:spcBef>
            </a:pPr>
            <a:r>
              <a:rPr lang="en-US" sz="600" dirty="0" err="1">
                <a:solidFill>
                  <a:schemeClr val="tx1"/>
                </a:solidFill>
                <a:latin typeface="Courier New" panose="02070309020205020404" pitchFamily="49" charset="0"/>
              </a:rPr>
              <a:t>model_CATB_cust.fit</a:t>
            </a:r>
            <a:r>
              <a:rPr lang="en-US" sz="600" dirty="0">
                <a:solidFill>
                  <a:schemeClr val="tx1"/>
                </a:solidFill>
                <a:latin typeface="Courier New" panose="02070309020205020404" pitchFamily="49" charset="0"/>
              </a:rPr>
              <a:t>(</a:t>
            </a:r>
            <a:r>
              <a:rPr lang="en-US" sz="600" dirty="0" err="1">
                <a:solidFill>
                  <a:schemeClr val="tx1"/>
                </a:solidFill>
                <a:latin typeface="Courier New" panose="02070309020205020404" pitchFamily="49" charset="0"/>
              </a:rPr>
              <a:t>X_cust_train</a:t>
            </a:r>
            <a:r>
              <a:rPr lang="en-US" sz="600" dirty="0">
                <a:solidFill>
                  <a:schemeClr val="tx1"/>
                </a:solidFill>
                <a:latin typeface="Courier New" panose="02070309020205020404" pitchFamily="49" charset="0"/>
              </a:rPr>
              <a:t>, </a:t>
            </a:r>
            <a:r>
              <a:rPr lang="en-US" sz="600" dirty="0" err="1">
                <a:solidFill>
                  <a:schemeClr val="tx1"/>
                </a:solidFill>
                <a:latin typeface="Courier New" panose="02070309020205020404" pitchFamily="49" charset="0"/>
              </a:rPr>
              <a:t>y_cust_train</a:t>
            </a:r>
            <a:r>
              <a:rPr lang="en-US" sz="600" dirty="0">
                <a:solidFill>
                  <a:schemeClr val="tx1"/>
                </a:solidFill>
                <a:latin typeface="Courier New" panose="02070309020205020404" pitchFamily="49" charset="0"/>
              </a:rPr>
              <a:t>)</a:t>
            </a:r>
          </a:p>
        </p:txBody>
      </p:sp>
    </p:spTree>
    <p:extLst>
      <p:ext uri="{BB962C8B-B14F-4D97-AF65-F5344CB8AC3E}">
        <p14:creationId xmlns:p14="http://schemas.microsoft.com/office/powerpoint/2010/main" val="165164836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F501A-DF9F-C840-45C8-6DE2B6B911CB}"/>
              </a:ext>
            </a:extLst>
          </p:cNvPr>
          <p:cNvSpPr>
            <a:spLocks noGrp="1"/>
          </p:cNvSpPr>
          <p:nvPr>
            <p:ph type="title"/>
          </p:nvPr>
        </p:nvSpPr>
        <p:spPr>
          <a:xfrm>
            <a:off x="373092" y="327803"/>
            <a:ext cx="10134600" cy="537272"/>
          </a:xfrm>
        </p:spPr>
        <p:txBody>
          <a:bodyPr>
            <a:normAutofit fontScale="90000"/>
          </a:bodyPr>
          <a:lstStyle/>
          <a:p>
            <a:r>
              <a:rPr lang="en-US" dirty="0"/>
              <a:t>Sepsis 30-day mortality prediction using </a:t>
            </a:r>
            <a:r>
              <a:rPr lang="en-US" dirty="0" err="1"/>
              <a:t>CatBoost</a:t>
            </a:r>
            <a:endParaRPr lang="en-US" dirty="0"/>
          </a:p>
        </p:txBody>
      </p:sp>
      <p:sp>
        <p:nvSpPr>
          <p:cNvPr id="3" name="Content Placeholder 2">
            <a:extLst>
              <a:ext uri="{FF2B5EF4-FFF2-40B4-BE49-F238E27FC236}">
                <a16:creationId xmlns:a16="http://schemas.microsoft.com/office/drawing/2014/main" id="{39134D03-F431-7223-EBD0-BB6999C87ADB}"/>
              </a:ext>
            </a:extLst>
          </p:cNvPr>
          <p:cNvSpPr>
            <a:spLocks noGrp="1"/>
          </p:cNvSpPr>
          <p:nvPr>
            <p:ph idx="1"/>
          </p:nvPr>
        </p:nvSpPr>
        <p:spPr>
          <a:xfrm>
            <a:off x="373092" y="966158"/>
            <a:ext cx="10790208" cy="301925"/>
          </a:xfrm>
          <a:ln>
            <a:solidFill>
              <a:schemeClr val="tx1"/>
            </a:solidFill>
          </a:ln>
        </p:spPr>
        <p:txBody>
          <a:bodyPr>
            <a:noAutofit/>
          </a:bodyPr>
          <a:lstStyle/>
          <a:p>
            <a:pPr>
              <a:lnSpc>
                <a:spcPct val="100000"/>
              </a:lnSpc>
            </a:pPr>
            <a:r>
              <a:rPr lang="en-US" sz="900" dirty="0">
                <a:solidFill>
                  <a:schemeClr val="tx1"/>
                </a:solidFill>
                <a:latin typeface="Courier New" panose="02070309020205020404" pitchFamily="49" charset="0"/>
              </a:rPr>
              <a:t>#Plot the ROC Curves - ensure to use the predicted probabilities and not the predicted values</a:t>
            </a:r>
          </a:p>
          <a:p>
            <a:pPr>
              <a:lnSpc>
                <a:spcPct val="100000"/>
              </a:lnSpc>
            </a:pPr>
            <a:endParaRPr lang="en-US" sz="900" dirty="0">
              <a:solidFill>
                <a:schemeClr val="tx1"/>
              </a:solidFill>
              <a:latin typeface="Courier New" panose="02070309020205020404" pitchFamily="49" charset="0"/>
            </a:endParaRPr>
          </a:p>
        </p:txBody>
      </p:sp>
      <p:sp>
        <p:nvSpPr>
          <p:cNvPr id="4" name="Content Placeholder 2">
            <a:extLst>
              <a:ext uri="{FF2B5EF4-FFF2-40B4-BE49-F238E27FC236}">
                <a16:creationId xmlns:a16="http://schemas.microsoft.com/office/drawing/2014/main" id="{B3F83092-7137-0FDF-530B-3128E3196732}"/>
              </a:ext>
            </a:extLst>
          </p:cNvPr>
          <p:cNvSpPr txBox="1">
            <a:spLocks/>
          </p:cNvSpPr>
          <p:nvPr/>
        </p:nvSpPr>
        <p:spPr>
          <a:xfrm>
            <a:off x="5768196" y="1748286"/>
            <a:ext cx="5389533" cy="1962837"/>
          </a:xfrm>
          <a:prstGeom prst="rect">
            <a:avLst/>
          </a:prstGeom>
          <a:ln>
            <a:solidFill>
              <a:schemeClr val="tx1"/>
            </a:solidFill>
          </a:ln>
        </p:spPr>
        <p:txBody>
          <a:bodyPr vert="horz" lIns="91440" tIns="45720" rIns="91440" bIns="45720" rtlCol="0">
            <a:noAutofit/>
          </a:bodyPr>
          <a:lstStyle>
            <a:lvl1pPr marL="0" indent="0" algn="l" defTabSz="914400" rtl="0" eaLnBrk="1" latinLnBrk="0" hangingPunct="1">
              <a:lnSpc>
                <a:spcPct val="110000"/>
              </a:lnSpc>
              <a:spcBef>
                <a:spcPts val="1000"/>
              </a:spcBef>
              <a:buFontTx/>
              <a:buNone/>
              <a:defRPr sz="2000" kern="1200">
                <a:solidFill>
                  <a:schemeClr val="tx2"/>
                </a:solidFill>
                <a:latin typeface="+mn-lt"/>
                <a:ea typeface="+mn-ea"/>
                <a:cs typeface="+mn-cs"/>
              </a:defRPr>
            </a:lvl1pPr>
            <a:lvl2pPr marL="274320" indent="-228600" algn="l" defTabSz="914400" rtl="0" eaLnBrk="1" latinLnBrk="0" hangingPunct="1">
              <a:lnSpc>
                <a:spcPct val="110000"/>
              </a:lnSpc>
              <a:spcBef>
                <a:spcPts val="500"/>
              </a:spcBef>
              <a:buSzPct val="85000"/>
              <a:buFont typeface="Arial" panose="020B0604020202020204" pitchFamily="34" charset="0"/>
              <a:buChar char="•"/>
              <a:defRPr sz="1800" kern="1200">
                <a:solidFill>
                  <a:schemeClr val="tx2"/>
                </a:solidFill>
                <a:latin typeface="+mn-lt"/>
                <a:ea typeface="+mn-ea"/>
                <a:cs typeface="+mn-cs"/>
              </a:defRPr>
            </a:lvl2pPr>
            <a:lvl3pPr marL="274320" indent="0" algn="l" defTabSz="914400" rtl="0" eaLnBrk="1" latinLnBrk="0" hangingPunct="1">
              <a:lnSpc>
                <a:spcPct val="110000"/>
              </a:lnSpc>
              <a:spcBef>
                <a:spcPts val="500"/>
              </a:spcBef>
              <a:buFontTx/>
              <a:buNone/>
              <a:defRPr sz="1600" kern="1200">
                <a:solidFill>
                  <a:schemeClr val="tx2"/>
                </a:solidFill>
                <a:latin typeface="+mn-lt"/>
                <a:ea typeface="+mn-ea"/>
                <a:cs typeface="+mn-cs"/>
              </a:defRPr>
            </a:lvl3pPr>
            <a:lvl4pPr marL="548640" indent="-228600" algn="l" defTabSz="914400" rtl="0" eaLnBrk="1" latinLnBrk="0" hangingPunct="1">
              <a:lnSpc>
                <a:spcPct val="110000"/>
              </a:lnSpc>
              <a:spcBef>
                <a:spcPts val="500"/>
              </a:spcBef>
              <a:buFont typeface="Arial" panose="020B0604020202020204" pitchFamily="34" charset="0"/>
              <a:buChar char="•"/>
              <a:defRPr sz="1400" kern="1200">
                <a:solidFill>
                  <a:schemeClr val="tx2"/>
                </a:solidFill>
                <a:latin typeface="+mn-lt"/>
                <a:ea typeface="+mn-ea"/>
                <a:cs typeface="+mn-cs"/>
              </a:defRPr>
            </a:lvl4pPr>
            <a:lvl5pPr marL="548640" indent="0" algn="l" defTabSz="914400" rtl="0" eaLnBrk="1" latinLnBrk="0" hangingPunct="1">
              <a:lnSpc>
                <a:spcPct val="110000"/>
              </a:lnSpc>
              <a:spcBef>
                <a:spcPts val="500"/>
              </a:spcBef>
              <a:buFontTx/>
              <a:buNone/>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sz="1200" dirty="0">
                <a:solidFill>
                  <a:schemeClr val="tx1"/>
                </a:solidFill>
                <a:latin typeface="Courier New" panose="02070309020205020404" pitchFamily="49" charset="0"/>
              </a:rPr>
              <a:t>We do not see any improvement in AUC or accuracy when analyzing </a:t>
            </a:r>
            <a:r>
              <a:rPr lang="en-US" sz="1200" dirty="0" err="1">
                <a:solidFill>
                  <a:schemeClr val="tx1"/>
                </a:solidFill>
                <a:latin typeface="Courier New" panose="02070309020205020404" pitchFamily="49" charset="0"/>
              </a:rPr>
              <a:t>CatBoost</a:t>
            </a:r>
            <a:r>
              <a:rPr lang="en-US" sz="1200" dirty="0">
                <a:solidFill>
                  <a:schemeClr val="tx1"/>
                </a:solidFill>
                <a:latin typeface="Courier New" panose="02070309020205020404" pitchFamily="49" charset="0"/>
              </a:rPr>
              <a:t> using our tuned model features relative to </a:t>
            </a:r>
            <a:r>
              <a:rPr lang="en-US" sz="1200" dirty="0" err="1">
                <a:solidFill>
                  <a:schemeClr val="tx1"/>
                </a:solidFill>
                <a:latin typeface="Courier New" panose="02070309020205020404" pitchFamily="49" charset="0"/>
              </a:rPr>
              <a:t>CatBoost</a:t>
            </a:r>
            <a:r>
              <a:rPr lang="en-US" sz="1200" dirty="0">
                <a:solidFill>
                  <a:schemeClr val="tx1"/>
                </a:solidFill>
                <a:latin typeface="Courier New" panose="02070309020205020404" pitchFamily="49" charset="0"/>
              </a:rPr>
              <a:t> using the research paper features.</a:t>
            </a:r>
          </a:p>
        </p:txBody>
      </p:sp>
      <p:graphicFrame>
        <p:nvGraphicFramePr>
          <p:cNvPr id="5" name="Table 4">
            <a:extLst>
              <a:ext uri="{FF2B5EF4-FFF2-40B4-BE49-F238E27FC236}">
                <a16:creationId xmlns:a16="http://schemas.microsoft.com/office/drawing/2014/main" id="{98ACC550-07F3-79DB-EEC3-D1A288CAAF23}"/>
              </a:ext>
            </a:extLst>
          </p:cNvPr>
          <p:cNvGraphicFramePr>
            <a:graphicFrameLocks noGrp="1"/>
          </p:cNvGraphicFramePr>
          <p:nvPr>
            <p:extLst>
              <p:ext uri="{D42A27DB-BD31-4B8C-83A1-F6EECF244321}">
                <p14:modId xmlns:p14="http://schemas.microsoft.com/office/powerpoint/2010/main" val="3081364403"/>
              </p:ext>
            </p:extLst>
          </p:nvPr>
        </p:nvGraphicFramePr>
        <p:xfrm>
          <a:off x="5762769" y="3886200"/>
          <a:ext cx="5394960" cy="2451588"/>
        </p:xfrm>
        <a:graphic>
          <a:graphicData uri="http://schemas.openxmlformats.org/drawingml/2006/table">
            <a:tbl>
              <a:tblPr firstRow="1" bandRow="1">
                <a:tableStyleId>{5C22544A-7EE6-4342-B048-85BDC9FD1C3A}</a:tableStyleId>
              </a:tblPr>
              <a:tblGrid>
                <a:gridCol w="2103120">
                  <a:extLst>
                    <a:ext uri="{9D8B030D-6E8A-4147-A177-3AD203B41FA5}">
                      <a16:colId xmlns:a16="http://schemas.microsoft.com/office/drawing/2014/main" val="3745000717"/>
                    </a:ext>
                  </a:extLst>
                </a:gridCol>
                <a:gridCol w="1645920">
                  <a:extLst>
                    <a:ext uri="{9D8B030D-6E8A-4147-A177-3AD203B41FA5}">
                      <a16:colId xmlns:a16="http://schemas.microsoft.com/office/drawing/2014/main" val="4105155818"/>
                    </a:ext>
                  </a:extLst>
                </a:gridCol>
                <a:gridCol w="1645920">
                  <a:extLst>
                    <a:ext uri="{9D8B030D-6E8A-4147-A177-3AD203B41FA5}">
                      <a16:colId xmlns:a16="http://schemas.microsoft.com/office/drawing/2014/main" val="2757627364"/>
                    </a:ext>
                  </a:extLst>
                </a:gridCol>
              </a:tblGrid>
              <a:tr h="622788">
                <a:tc>
                  <a:txBody>
                    <a:bodyPr/>
                    <a:lstStyle/>
                    <a:p>
                      <a:pPr algn="ctr" fontAlgn="b"/>
                      <a:r>
                        <a:rPr lang="en-US" sz="1000" b="0" i="0" u="none" strike="noStrike" dirty="0">
                          <a:solidFill>
                            <a:schemeClr val="bg1"/>
                          </a:solidFill>
                          <a:effectLst/>
                          <a:latin typeface="Courier New" panose="02070309020205020404" pitchFamily="49" charset="0"/>
                          <a:cs typeface="Courier New" panose="02070309020205020404" pitchFamily="49" charset="0"/>
                        </a:rPr>
                        <a:t>Model &amp; Feature Set</a:t>
                      </a:r>
                    </a:p>
                  </a:txBody>
                  <a:tcPr marL="9525" marR="9525" marT="9525" marB="0" anchor="ctr"/>
                </a:tc>
                <a:tc>
                  <a:txBody>
                    <a:bodyPr/>
                    <a:lstStyle/>
                    <a:p>
                      <a:pPr algn="ctr" fontAlgn="b"/>
                      <a:r>
                        <a:rPr lang="en-US" sz="1000" b="0" i="0" u="none" strike="noStrike" dirty="0">
                          <a:solidFill>
                            <a:schemeClr val="bg1"/>
                          </a:solidFill>
                          <a:effectLst/>
                          <a:latin typeface="Courier New" panose="02070309020205020404" pitchFamily="49" charset="0"/>
                          <a:cs typeface="Courier New" panose="02070309020205020404" pitchFamily="49" charset="0"/>
                        </a:rPr>
                        <a:t>Model AUC on    Validation Dataset</a:t>
                      </a:r>
                    </a:p>
                  </a:txBody>
                  <a:tcPr marL="9525" marR="9525" marT="9525" marB="0" anchor="ctr"/>
                </a:tc>
                <a:tc>
                  <a:txBody>
                    <a:bodyPr/>
                    <a:lstStyle/>
                    <a:p>
                      <a:pPr algn="ctr" fontAlgn="b"/>
                      <a:r>
                        <a:rPr lang="en-US" sz="1000" b="0" i="0" u="none" strike="noStrike" dirty="0">
                          <a:solidFill>
                            <a:schemeClr val="bg1"/>
                          </a:solidFill>
                          <a:effectLst/>
                          <a:latin typeface="Courier New" panose="02070309020205020404" pitchFamily="49" charset="0"/>
                          <a:cs typeface="Courier New" panose="02070309020205020404" pitchFamily="49" charset="0"/>
                        </a:rPr>
                        <a:t>Model Accuracy on Validation Dataset</a:t>
                      </a:r>
                    </a:p>
                  </a:txBody>
                  <a:tcPr marL="9525" marR="9525" marT="9525" marB="0" anchor="ctr"/>
                </a:tc>
                <a:extLst>
                  <a:ext uri="{0D108BD9-81ED-4DB2-BD59-A6C34878D82A}">
                    <a16:rowId xmlns:a16="http://schemas.microsoft.com/office/drawing/2014/main" val="3802292653"/>
                  </a:ext>
                </a:extLst>
              </a:tr>
              <a:tr h="365760">
                <a:tc>
                  <a:txBody>
                    <a:bodyPr/>
                    <a:lstStyle/>
                    <a:p>
                      <a:pPr algn="ctr"/>
                      <a:r>
                        <a:rPr lang="en-US" sz="1000" dirty="0" err="1">
                          <a:latin typeface="Courier New" panose="02070309020205020404" pitchFamily="49" charset="0"/>
                          <a:cs typeface="Courier New" panose="02070309020205020404" pitchFamily="49" charset="0"/>
                        </a:rPr>
                        <a:t>XGBoost</a:t>
                      </a:r>
                      <a:r>
                        <a:rPr lang="en-US" sz="1000" dirty="0">
                          <a:latin typeface="Courier New" panose="02070309020205020404" pitchFamily="49" charset="0"/>
                          <a:cs typeface="Courier New" panose="02070309020205020404" pitchFamily="49" charset="0"/>
                        </a:rPr>
                        <a:t>: Research Paper</a:t>
                      </a:r>
                    </a:p>
                  </a:txBody>
                  <a:tcPr anchor="ctr"/>
                </a:tc>
                <a:tc>
                  <a:txBody>
                    <a:bodyPr/>
                    <a:lstStyle/>
                    <a:p>
                      <a:pPr algn="ctr" fontAlgn="b"/>
                      <a:r>
                        <a:rPr lang="en-US" sz="1000" b="0" i="0" u="none" strike="noStrike" dirty="0">
                          <a:solidFill>
                            <a:srgbClr val="000000"/>
                          </a:solidFill>
                          <a:effectLst/>
                          <a:latin typeface="Courier New" panose="02070309020205020404" pitchFamily="49" charset="0"/>
                          <a:cs typeface="Courier New" panose="02070309020205020404" pitchFamily="49" charset="0"/>
                        </a:rPr>
                        <a:t>80.41%</a:t>
                      </a:r>
                    </a:p>
                  </a:txBody>
                  <a:tcPr marL="9525" marR="9525" marT="9525" marB="0" anchor="ctr"/>
                </a:tc>
                <a:tc>
                  <a:txBody>
                    <a:bodyPr/>
                    <a:lstStyle/>
                    <a:p>
                      <a:pPr algn="ctr" fontAlgn="b"/>
                      <a:r>
                        <a:rPr lang="en-US" sz="1000" b="0" i="0" u="none" strike="noStrike" dirty="0">
                          <a:solidFill>
                            <a:srgbClr val="000000"/>
                          </a:solidFill>
                          <a:effectLst/>
                          <a:latin typeface="Courier New" panose="02070309020205020404" pitchFamily="49" charset="0"/>
                          <a:cs typeface="Courier New" panose="02070309020205020404" pitchFamily="49" charset="0"/>
                        </a:rPr>
                        <a:t>85.67%</a:t>
                      </a:r>
                    </a:p>
                  </a:txBody>
                  <a:tcPr marL="9525" marR="9525" marT="9525" marB="0" anchor="ctr"/>
                </a:tc>
                <a:extLst>
                  <a:ext uri="{0D108BD9-81ED-4DB2-BD59-A6C34878D82A}">
                    <a16:rowId xmlns:a16="http://schemas.microsoft.com/office/drawing/2014/main" val="139940756"/>
                  </a:ext>
                </a:extLst>
              </a:tr>
              <a:tr h="365760">
                <a:tc>
                  <a:txBody>
                    <a:bodyPr/>
                    <a:lstStyle/>
                    <a:p>
                      <a:pPr algn="ctr"/>
                      <a:r>
                        <a:rPr lang="en-US" sz="1000" dirty="0" err="1">
                          <a:latin typeface="Courier New" panose="02070309020205020404" pitchFamily="49" charset="0"/>
                          <a:cs typeface="Courier New" panose="02070309020205020404" pitchFamily="49" charset="0"/>
                        </a:rPr>
                        <a:t>XGBoost</a:t>
                      </a:r>
                      <a:r>
                        <a:rPr lang="en-US" sz="1000" dirty="0">
                          <a:latin typeface="Courier New" panose="02070309020205020404" pitchFamily="49" charset="0"/>
                          <a:cs typeface="Courier New" panose="02070309020205020404" pitchFamily="49" charset="0"/>
                        </a:rPr>
                        <a:t>: Our Tuned Model</a:t>
                      </a:r>
                    </a:p>
                  </a:txBody>
                  <a:tcPr anchor="ctr"/>
                </a:tc>
                <a:tc>
                  <a:txBody>
                    <a:bodyPr/>
                    <a:lstStyle/>
                    <a:p>
                      <a:pPr algn="ctr" fontAlgn="b"/>
                      <a:r>
                        <a:rPr lang="en-US" sz="1000" b="0" i="0" u="none" strike="noStrike" dirty="0">
                          <a:solidFill>
                            <a:srgbClr val="000000"/>
                          </a:solidFill>
                          <a:effectLst/>
                          <a:latin typeface="Courier New" panose="02070309020205020404" pitchFamily="49" charset="0"/>
                          <a:cs typeface="Courier New" panose="02070309020205020404" pitchFamily="49" charset="0"/>
                        </a:rPr>
                        <a:t>83.94%</a:t>
                      </a:r>
                    </a:p>
                  </a:txBody>
                  <a:tcPr marL="9525" marR="9525" marT="9525" marB="0" anchor="ctr"/>
                </a:tc>
                <a:tc>
                  <a:txBody>
                    <a:bodyPr/>
                    <a:lstStyle/>
                    <a:p>
                      <a:pPr algn="ctr" fontAlgn="b"/>
                      <a:r>
                        <a:rPr lang="en-US" sz="1000" b="0" i="0" u="none" strike="noStrike" dirty="0">
                          <a:solidFill>
                            <a:srgbClr val="000000"/>
                          </a:solidFill>
                          <a:effectLst/>
                          <a:latin typeface="Courier New" panose="02070309020205020404" pitchFamily="49" charset="0"/>
                          <a:cs typeface="Courier New" panose="02070309020205020404" pitchFamily="49" charset="0"/>
                        </a:rPr>
                        <a:t>86.55%</a:t>
                      </a:r>
                    </a:p>
                  </a:txBody>
                  <a:tcPr marL="9525" marR="9525" marT="9525" marB="0" anchor="ctr"/>
                </a:tc>
                <a:extLst>
                  <a:ext uri="{0D108BD9-81ED-4DB2-BD59-A6C34878D82A}">
                    <a16:rowId xmlns:a16="http://schemas.microsoft.com/office/drawing/2014/main" val="3805267827"/>
                  </a:ext>
                </a:extLst>
              </a:tr>
              <a:tr h="365760">
                <a:tc>
                  <a:txBody>
                    <a:bodyPr/>
                    <a:lstStyle/>
                    <a:p>
                      <a:pPr algn="ctr"/>
                      <a:r>
                        <a:rPr lang="en-US" sz="1000" dirty="0" err="1">
                          <a:latin typeface="Courier New" panose="02070309020205020404" pitchFamily="49" charset="0"/>
                          <a:cs typeface="Courier New" panose="02070309020205020404" pitchFamily="49" charset="0"/>
                        </a:rPr>
                        <a:t>LightGBM</a:t>
                      </a:r>
                      <a:r>
                        <a:rPr lang="en-US" sz="1000" dirty="0">
                          <a:latin typeface="Courier New" panose="02070309020205020404" pitchFamily="49" charset="0"/>
                          <a:cs typeface="Courier New" panose="02070309020205020404" pitchFamily="49" charset="0"/>
                        </a:rPr>
                        <a:t>: Research Paper</a:t>
                      </a:r>
                    </a:p>
                  </a:txBody>
                  <a:tcPr anchor="ctr"/>
                </a:tc>
                <a:tc>
                  <a:txBody>
                    <a:bodyPr/>
                    <a:lstStyle/>
                    <a:p>
                      <a:pPr algn="ctr" fontAlgn="b"/>
                      <a:r>
                        <a:rPr lang="en-US" sz="1000" b="0" i="0" u="none" strike="noStrike" dirty="0">
                          <a:solidFill>
                            <a:srgbClr val="000000"/>
                          </a:solidFill>
                          <a:effectLst/>
                          <a:latin typeface="Courier New" panose="02070309020205020404" pitchFamily="49" charset="0"/>
                          <a:cs typeface="Courier New" panose="02070309020205020404" pitchFamily="49" charset="0"/>
                        </a:rPr>
                        <a:t>81.66%</a:t>
                      </a:r>
                    </a:p>
                  </a:txBody>
                  <a:tcPr marL="9525" marR="9525" marT="9525" marB="0" anchor="ctr"/>
                </a:tc>
                <a:tc>
                  <a:txBody>
                    <a:bodyPr/>
                    <a:lstStyle/>
                    <a:p>
                      <a:pPr algn="ctr" fontAlgn="b"/>
                      <a:r>
                        <a:rPr lang="en-US" sz="1000" b="0" i="0" u="none" strike="noStrike" dirty="0">
                          <a:solidFill>
                            <a:srgbClr val="000000"/>
                          </a:solidFill>
                          <a:effectLst/>
                          <a:latin typeface="Courier New" panose="02070309020205020404" pitchFamily="49" charset="0"/>
                          <a:cs typeface="Courier New" panose="02070309020205020404" pitchFamily="49" charset="0"/>
                        </a:rPr>
                        <a:t>87.13%</a:t>
                      </a:r>
                    </a:p>
                  </a:txBody>
                  <a:tcPr marL="9525" marR="9525" marT="9525" marB="0" anchor="ctr"/>
                </a:tc>
                <a:extLst>
                  <a:ext uri="{0D108BD9-81ED-4DB2-BD59-A6C34878D82A}">
                    <a16:rowId xmlns:a16="http://schemas.microsoft.com/office/drawing/2014/main" val="2399852682"/>
                  </a:ext>
                </a:extLst>
              </a:tr>
              <a:tr h="365760">
                <a:tc>
                  <a:txBody>
                    <a:bodyPr/>
                    <a:lstStyle/>
                    <a:p>
                      <a:pPr algn="l"/>
                      <a:r>
                        <a:rPr lang="en-US" sz="1000" dirty="0" err="1">
                          <a:latin typeface="Courier New" panose="02070309020205020404" pitchFamily="49" charset="0"/>
                          <a:cs typeface="Courier New" panose="02070309020205020404" pitchFamily="49" charset="0"/>
                        </a:rPr>
                        <a:t>CatBoost</a:t>
                      </a:r>
                      <a:r>
                        <a:rPr lang="en-US" sz="1000" dirty="0">
                          <a:latin typeface="Courier New" panose="02070309020205020404" pitchFamily="49" charset="0"/>
                          <a:cs typeface="Courier New" panose="02070309020205020404" pitchFamily="49" charset="0"/>
                        </a:rPr>
                        <a:t>: Research Paper</a:t>
                      </a:r>
                    </a:p>
                  </a:txBody>
                  <a:tcPr anchor="ctr"/>
                </a:tc>
                <a:tc>
                  <a:txBody>
                    <a:bodyPr/>
                    <a:lstStyle/>
                    <a:p>
                      <a:pPr algn="ctr" fontAlgn="b"/>
                      <a:r>
                        <a:rPr lang="en-US" sz="1000" b="0" i="0" u="none" strike="noStrike" dirty="0">
                          <a:solidFill>
                            <a:srgbClr val="000000"/>
                          </a:solidFill>
                          <a:effectLst/>
                          <a:latin typeface="Courier New" panose="02070309020205020404" pitchFamily="49" charset="0"/>
                          <a:cs typeface="Courier New" panose="02070309020205020404" pitchFamily="49" charset="0"/>
                        </a:rPr>
                        <a:t>83.79%</a:t>
                      </a:r>
                    </a:p>
                  </a:txBody>
                  <a:tcPr marL="9525" marR="9525" marT="9525" marB="0" anchor="ctr"/>
                </a:tc>
                <a:tc>
                  <a:txBody>
                    <a:bodyPr/>
                    <a:lstStyle/>
                    <a:p>
                      <a:pPr algn="ctr" fontAlgn="b"/>
                      <a:r>
                        <a:rPr lang="en-US" sz="1000" b="0" i="0" u="none" strike="noStrike" dirty="0">
                          <a:solidFill>
                            <a:srgbClr val="000000"/>
                          </a:solidFill>
                          <a:effectLst/>
                          <a:latin typeface="Courier New" panose="02070309020205020404" pitchFamily="49" charset="0"/>
                          <a:cs typeface="Courier New" panose="02070309020205020404" pitchFamily="49" charset="0"/>
                        </a:rPr>
                        <a:t>87.13%</a:t>
                      </a:r>
                    </a:p>
                  </a:txBody>
                  <a:tcPr marL="9525" marR="9525" marT="9525" marB="0" anchor="ctr"/>
                </a:tc>
                <a:extLst>
                  <a:ext uri="{0D108BD9-81ED-4DB2-BD59-A6C34878D82A}">
                    <a16:rowId xmlns:a16="http://schemas.microsoft.com/office/drawing/2014/main" val="3257228175"/>
                  </a:ext>
                </a:extLst>
              </a:tr>
              <a:tr h="365760">
                <a:tc>
                  <a:txBody>
                    <a:bodyPr/>
                    <a:lstStyle/>
                    <a:p>
                      <a:pPr algn="l"/>
                      <a:r>
                        <a:rPr lang="en-US" sz="1000" dirty="0" err="1">
                          <a:latin typeface="Courier New" panose="02070309020205020404" pitchFamily="49" charset="0"/>
                          <a:cs typeface="Courier New" panose="02070309020205020404" pitchFamily="49" charset="0"/>
                        </a:rPr>
                        <a:t>CatBoost</a:t>
                      </a:r>
                      <a:r>
                        <a:rPr lang="en-US" sz="1000" dirty="0">
                          <a:latin typeface="Courier New" panose="02070309020205020404" pitchFamily="49" charset="0"/>
                          <a:cs typeface="Courier New" panose="02070309020205020404" pitchFamily="49" charset="0"/>
                        </a:rPr>
                        <a:t>: Our Tuned Model</a:t>
                      </a:r>
                    </a:p>
                  </a:txBody>
                  <a:tcPr anchor="ctr"/>
                </a:tc>
                <a:tc>
                  <a:txBody>
                    <a:bodyPr/>
                    <a:lstStyle/>
                    <a:p>
                      <a:pPr algn="ctr" fontAlgn="b"/>
                      <a:r>
                        <a:rPr lang="en-US" sz="1000" b="0" i="0" u="none" strike="noStrike" dirty="0">
                          <a:solidFill>
                            <a:srgbClr val="000000"/>
                          </a:solidFill>
                          <a:effectLst/>
                          <a:latin typeface="Courier New" panose="02070309020205020404" pitchFamily="49" charset="0"/>
                          <a:cs typeface="Courier New" panose="02070309020205020404" pitchFamily="49" charset="0"/>
                        </a:rPr>
                        <a:t>83.78%</a:t>
                      </a:r>
                    </a:p>
                  </a:txBody>
                  <a:tcPr marL="9525" marR="9525" marT="9525" marB="0" anchor="ctr"/>
                </a:tc>
                <a:tc>
                  <a:txBody>
                    <a:bodyPr/>
                    <a:lstStyle/>
                    <a:p>
                      <a:pPr algn="ctr" fontAlgn="b"/>
                      <a:r>
                        <a:rPr lang="en-US" sz="1000" b="0" i="0" u="none" strike="noStrike" dirty="0">
                          <a:solidFill>
                            <a:srgbClr val="000000"/>
                          </a:solidFill>
                          <a:effectLst/>
                          <a:latin typeface="Courier New" panose="02070309020205020404" pitchFamily="49" charset="0"/>
                          <a:cs typeface="Courier New" panose="02070309020205020404" pitchFamily="49" charset="0"/>
                        </a:rPr>
                        <a:t>86.40%</a:t>
                      </a:r>
                    </a:p>
                  </a:txBody>
                  <a:tcPr marL="9525" marR="9525" marT="9525" marB="0" anchor="ctr"/>
                </a:tc>
                <a:extLst>
                  <a:ext uri="{0D108BD9-81ED-4DB2-BD59-A6C34878D82A}">
                    <a16:rowId xmlns:a16="http://schemas.microsoft.com/office/drawing/2014/main" val="2258194900"/>
                  </a:ext>
                </a:extLst>
              </a:tr>
            </a:tbl>
          </a:graphicData>
        </a:graphic>
      </p:graphicFrame>
      <p:pic>
        <p:nvPicPr>
          <p:cNvPr id="4098" name="Picture 2">
            <a:extLst>
              <a:ext uri="{FF2B5EF4-FFF2-40B4-BE49-F238E27FC236}">
                <a16:creationId xmlns:a16="http://schemas.microsoft.com/office/drawing/2014/main" id="{5FB3704C-CEB5-D4C5-3317-5FCA9EA3212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3092" y="1653723"/>
            <a:ext cx="5400675" cy="4114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469345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Hexagonal background with blue neon lights">
            <a:extLst>
              <a:ext uri="{FF2B5EF4-FFF2-40B4-BE49-F238E27FC236}">
                <a16:creationId xmlns:a16="http://schemas.microsoft.com/office/drawing/2014/main" id="{53E792F1-5537-8BF2-E6FD-936B09F542B2}"/>
              </a:ext>
            </a:extLst>
          </p:cNvPr>
          <p:cNvPicPr>
            <a:picLocks noChangeAspect="1"/>
          </p:cNvPicPr>
          <p:nvPr/>
        </p:nvPicPr>
        <p:blipFill rotWithShape="1">
          <a:blip r:embed="rId2">
            <a:duotone>
              <a:prstClr val="black"/>
              <a:schemeClr val="accent2">
                <a:lumMod val="50000"/>
                <a:tint val="45000"/>
                <a:satMod val="400000"/>
              </a:schemeClr>
            </a:duotone>
            <a:extLst>
              <a:ext uri="{BEBA8EAE-BF5A-486C-A8C5-ECC9F3942E4B}">
                <a14:imgProps xmlns:a14="http://schemas.microsoft.com/office/drawing/2010/main">
                  <a14:imgLayer r:embed="rId3">
                    <a14:imgEffect>
                      <a14:artisticGlass/>
                    </a14:imgEffect>
                  </a14:imgLayer>
                </a14:imgProps>
              </a:ext>
            </a:extLst>
          </a:blip>
          <a:srcRect/>
          <a:stretch/>
        </p:blipFill>
        <p:spPr>
          <a:xfrm>
            <a:off x="20" y="10"/>
            <a:ext cx="12191980" cy="6857989"/>
          </a:xfrm>
          <a:prstGeom prst="rect">
            <a:avLst/>
          </a:prstGeom>
        </p:spPr>
      </p:pic>
      <p:sp>
        <p:nvSpPr>
          <p:cNvPr id="2" name="Title 1">
            <a:extLst>
              <a:ext uri="{FF2B5EF4-FFF2-40B4-BE49-F238E27FC236}">
                <a16:creationId xmlns:a16="http://schemas.microsoft.com/office/drawing/2014/main" id="{11E39336-9F06-EA8C-7EEC-C86B4949FAF9}"/>
              </a:ext>
            </a:extLst>
          </p:cNvPr>
          <p:cNvSpPr>
            <a:spLocks noGrp="1"/>
          </p:cNvSpPr>
          <p:nvPr>
            <p:ph type="ctrTitle"/>
          </p:nvPr>
        </p:nvSpPr>
        <p:spPr>
          <a:xfrm>
            <a:off x="2076091" y="2633933"/>
            <a:ext cx="8039818" cy="1643572"/>
          </a:xfrm>
        </p:spPr>
        <p:txBody>
          <a:bodyPr>
            <a:normAutofit/>
          </a:bodyPr>
          <a:lstStyle/>
          <a:p>
            <a:r>
              <a:rPr lang="en-US" dirty="0">
                <a:solidFill>
                  <a:srgbClr val="FFFFFF"/>
                </a:solidFill>
              </a:rPr>
              <a:t>Analyzing the results across the machine learning models</a:t>
            </a:r>
          </a:p>
        </p:txBody>
      </p:sp>
    </p:spTree>
    <p:extLst>
      <p:ext uri="{BB962C8B-B14F-4D97-AF65-F5344CB8AC3E}">
        <p14:creationId xmlns:p14="http://schemas.microsoft.com/office/powerpoint/2010/main" val="16621256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F501A-DF9F-C840-45C8-6DE2B6B911CB}"/>
              </a:ext>
            </a:extLst>
          </p:cNvPr>
          <p:cNvSpPr>
            <a:spLocks noGrp="1"/>
          </p:cNvSpPr>
          <p:nvPr>
            <p:ph type="title"/>
          </p:nvPr>
        </p:nvSpPr>
        <p:spPr>
          <a:xfrm>
            <a:off x="373092" y="327803"/>
            <a:ext cx="10134600" cy="537272"/>
          </a:xfrm>
        </p:spPr>
        <p:txBody>
          <a:bodyPr>
            <a:normAutofit fontScale="90000"/>
          </a:bodyPr>
          <a:lstStyle/>
          <a:p>
            <a:r>
              <a:rPr lang="en-US" dirty="0"/>
              <a:t>Loading and Preparing Data</a:t>
            </a:r>
          </a:p>
        </p:txBody>
      </p:sp>
      <p:sp>
        <p:nvSpPr>
          <p:cNvPr id="3" name="Content Placeholder 2">
            <a:extLst>
              <a:ext uri="{FF2B5EF4-FFF2-40B4-BE49-F238E27FC236}">
                <a16:creationId xmlns:a16="http://schemas.microsoft.com/office/drawing/2014/main" id="{39134D03-F431-7223-EBD0-BB6999C87ADB}"/>
              </a:ext>
            </a:extLst>
          </p:cNvPr>
          <p:cNvSpPr>
            <a:spLocks noGrp="1"/>
          </p:cNvSpPr>
          <p:nvPr>
            <p:ph idx="1"/>
          </p:nvPr>
        </p:nvSpPr>
        <p:spPr>
          <a:xfrm>
            <a:off x="373092" y="966157"/>
            <a:ext cx="10790208" cy="1782793"/>
          </a:xfrm>
          <a:ln>
            <a:solidFill>
              <a:schemeClr val="tx1"/>
            </a:solidFill>
          </a:ln>
        </p:spPr>
        <p:txBody>
          <a:bodyPr>
            <a:noAutofit/>
          </a:bodyPr>
          <a:lstStyle/>
          <a:p>
            <a:pPr>
              <a:lnSpc>
                <a:spcPct val="100000"/>
              </a:lnSpc>
            </a:pPr>
            <a:r>
              <a:rPr lang="en-US" sz="900" dirty="0">
                <a:solidFill>
                  <a:schemeClr val="tx1"/>
                </a:solidFill>
                <a:latin typeface="Courier New" panose="02070309020205020404" pitchFamily="49" charset="0"/>
              </a:rPr>
              <a:t>#Load a few of the libraries/functions needed for analysis</a:t>
            </a:r>
          </a:p>
          <a:p>
            <a:pPr>
              <a:lnSpc>
                <a:spcPct val="100000"/>
              </a:lnSpc>
            </a:pPr>
            <a:r>
              <a:rPr lang="en-US" sz="900" dirty="0">
                <a:solidFill>
                  <a:schemeClr val="tx1"/>
                </a:solidFill>
                <a:latin typeface="Courier New" panose="02070309020205020404" pitchFamily="49" charset="0"/>
              </a:rPr>
              <a:t>import pandas as pd</a:t>
            </a:r>
          </a:p>
          <a:p>
            <a:pPr>
              <a:lnSpc>
                <a:spcPct val="100000"/>
              </a:lnSpc>
            </a:pPr>
            <a:r>
              <a:rPr lang="en-US" sz="900" dirty="0">
                <a:solidFill>
                  <a:schemeClr val="tx1"/>
                </a:solidFill>
                <a:latin typeface="Courier New" panose="02070309020205020404" pitchFamily="49" charset="0"/>
              </a:rPr>
              <a:t>import </a:t>
            </a:r>
            <a:r>
              <a:rPr lang="en-US" sz="900" dirty="0" err="1">
                <a:solidFill>
                  <a:schemeClr val="tx1"/>
                </a:solidFill>
                <a:latin typeface="Courier New" panose="02070309020205020404" pitchFamily="49" charset="0"/>
              </a:rPr>
              <a:t>numpy</a:t>
            </a:r>
            <a:r>
              <a:rPr lang="en-US" sz="900" dirty="0">
                <a:solidFill>
                  <a:schemeClr val="tx1"/>
                </a:solidFill>
                <a:latin typeface="Courier New" panose="02070309020205020404" pitchFamily="49" charset="0"/>
              </a:rPr>
              <a:t> as np</a:t>
            </a:r>
          </a:p>
          <a:p>
            <a:pPr>
              <a:lnSpc>
                <a:spcPct val="100000"/>
              </a:lnSpc>
            </a:pPr>
            <a:r>
              <a:rPr lang="en-US" sz="900" dirty="0">
                <a:solidFill>
                  <a:schemeClr val="tx1"/>
                </a:solidFill>
                <a:latin typeface="Courier New" panose="02070309020205020404" pitchFamily="49" charset="0"/>
              </a:rPr>
              <a:t>import </a:t>
            </a:r>
            <a:r>
              <a:rPr lang="en-US" sz="900" dirty="0" err="1">
                <a:solidFill>
                  <a:schemeClr val="tx1"/>
                </a:solidFill>
                <a:latin typeface="Courier New" panose="02070309020205020404" pitchFamily="49" charset="0"/>
              </a:rPr>
              <a:t>matplotlib.pyplot</a:t>
            </a:r>
            <a:r>
              <a:rPr lang="en-US" sz="900" dirty="0">
                <a:solidFill>
                  <a:schemeClr val="tx1"/>
                </a:solidFill>
                <a:latin typeface="Courier New" panose="02070309020205020404" pitchFamily="49" charset="0"/>
              </a:rPr>
              <a:t> as </a:t>
            </a:r>
            <a:r>
              <a:rPr lang="en-US" sz="900" dirty="0" err="1">
                <a:solidFill>
                  <a:schemeClr val="tx1"/>
                </a:solidFill>
                <a:latin typeface="Courier New" panose="02070309020205020404" pitchFamily="49" charset="0"/>
              </a:rPr>
              <a:t>plt</a:t>
            </a:r>
            <a:endParaRPr lang="en-US" sz="900" dirty="0">
              <a:solidFill>
                <a:schemeClr val="tx1"/>
              </a:solidFill>
              <a:latin typeface="Courier New" panose="02070309020205020404" pitchFamily="49" charset="0"/>
            </a:endParaRPr>
          </a:p>
          <a:p>
            <a:pPr>
              <a:lnSpc>
                <a:spcPct val="100000"/>
              </a:lnSpc>
            </a:pPr>
            <a:r>
              <a:rPr lang="en-US" sz="900" dirty="0">
                <a:solidFill>
                  <a:schemeClr val="tx1"/>
                </a:solidFill>
                <a:latin typeface="Courier New" panose="02070309020205020404" pitchFamily="49" charset="0"/>
              </a:rPr>
              <a:t>!pip install </a:t>
            </a:r>
            <a:r>
              <a:rPr lang="en-US" sz="900" dirty="0" err="1">
                <a:solidFill>
                  <a:schemeClr val="tx1"/>
                </a:solidFill>
                <a:latin typeface="Courier New" panose="02070309020205020404" pitchFamily="49" charset="0"/>
              </a:rPr>
              <a:t>xgboost</a:t>
            </a:r>
            <a:endParaRPr lang="en-US" sz="900" dirty="0">
              <a:solidFill>
                <a:schemeClr val="tx1"/>
              </a:solidFill>
              <a:latin typeface="Courier New" panose="02070309020205020404" pitchFamily="49" charset="0"/>
            </a:endParaRPr>
          </a:p>
          <a:p>
            <a:pPr>
              <a:lnSpc>
                <a:spcPct val="100000"/>
              </a:lnSpc>
            </a:pPr>
            <a:r>
              <a:rPr lang="en-US" sz="900" dirty="0">
                <a:solidFill>
                  <a:schemeClr val="tx1"/>
                </a:solidFill>
                <a:latin typeface="Courier New" panose="02070309020205020404" pitchFamily="49" charset="0"/>
              </a:rPr>
              <a:t>from </a:t>
            </a:r>
            <a:r>
              <a:rPr lang="en-US" sz="900" dirty="0" err="1">
                <a:solidFill>
                  <a:schemeClr val="tx1"/>
                </a:solidFill>
                <a:latin typeface="Courier New" panose="02070309020205020404" pitchFamily="49" charset="0"/>
              </a:rPr>
              <a:t>xgboost</a:t>
            </a:r>
            <a:r>
              <a:rPr lang="en-US" sz="900" dirty="0">
                <a:solidFill>
                  <a:schemeClr val="tx1"/>
                </a:solidFill>
                <a:latin typeface="Courier New" panose="02070309020205020404" pitchFamily="49" charset="0"/>
              </a:rPr>
              <a:t> import </a:t>
            </a:r>
            <a:r>
              <a:rPr lang="en-US" sz="900" dirty="0" err="1">
                <a:solidFill>
                  <a:schemeClr val="tx1"/>
                </a:solidFill>
                <a:latin typeface="Courier New" panose="02070309020205020404" pitchFamily="49" charset="0"/>
              </a:rPr>
              <a:t>XGBClassifier</a:t>
            </a:r>
            <a:endParaRPr lang="en-US" sz="900" dirty="0">
              <a:solidFill>
                <a:schemeClr val="tx1"/>
              </a:solidFill>
              <a:latin typeface="Courier New" panose="02070309020205020404" pitchFamily="49" charset="0"/>
            </a:endParaRPr>
          </a:p>
          <a:p>
            <a:pPr>
              <a:lnSpc>
                <a:spcPct val="100000"/>
              </a:lnSpc>
            </a:pPr>
            <a:r>
              <a:rPr lang="en-US" sz="900" dirty="0">
                <a:solidFill>
                  <a:schemeClr val="tx1"/>
                </a:solidFill>
                <a:latin typeface="Courier New" panose="02070309020205020404" pitchFamily="49" charset="0"/>
              </a:rPr>
              <a:t>from </a:t>
            </a:r>
            <a:r>
              <a:rPr lang="en-US" sz="900" dirty="0" err="1">
                <a:solidFill>
                  <a:schemeClr val="tx1"/>
                </a:solidFill>
                <a:latin typeface="Courier New" panose="02070309020205020404" pitchFamily="49" charset="0"/>
              </a:rPr>
              <a:t>sklearn.model_selection</a:t>
            </a:r>
            <a:r>
              <a:rPr lang="en-US" sz="900" dirty="0">
                <a:solidFill>
                  <a:schemeClr val="tx1"/>
                </a:solidFill>
                <a:latin typeface="Courier New" panose="02070309020205020404" pitchFamily="49" charset="0"/>
              </a:rPr>
              <a:t> import </a:t>
            </a:r>
            <a:r>
              <a:rPr lang="en-US" sz="900" dirty="0" err="1">
                <a:solidFill>
                  <a:schemeClr val="tx1"/>
                </a:solidFill>
                <a:latin typeface="Courier New" panose="02070309020205020404" pitchFamily="49" charset="0"/>
              </a:rPr>
              <a:t>train_test_split</a:t>
            </a:r>
            <a:endParaRPr lang="en-US" sz="900" dirty="0">
              <a:solidFill>
                <a:schemeClr val="tx1"/>
              </a:solidFill>
              <a:latin typeface="Courier New" panose="02070309020205020404" pitchFamily="49" charset="0"/>
            </a:endParaRPr>
          </a:p>
        </p:txBody>
      </p:sp>
      <p:sp>
        <p:nvSpPr>
          <p:cNvPr id="4" name="Content Placeholder 2">
            <a:extLst>
              <a:ext uri="{FF2B5EF4-FFF2-40B4-BE49-F238E27FC236}">
                <a16:creationId xmlns:a16="http://schemas.microsoft.com/office/drawing/2014/main" id="{BDADE347-C41D-B43D-C967-FDFF8FB933ED}"/>
              </a:ext>
            </a:extLst>
          </p:cNvPr>
          <p:cNvSpPr txBox="1">
            <a:spLocks/>
          </p:cNvSpPr>
          <p:nvPr/>
        </p:nvSpPr>
        <p:spPr>
          <a:xfrm>
            <a:off x="373092" y="2850032"/>
            <a:ext cx="10790208" cy="3010620"/>
          </a:xfrm>
          <a:prstGeom prst="rect">
            <a:avLst/>
          </a:prstGeom>
          <a:ln>
            <a:solidFill>
              <a:schemeClr val="tx1"/>
            </a:solidFill>
          </a:ln>
        </p:spPr>
        <p:txBody>
          <a:bodyPr vert="horz" lIns="91440" tIns="45720" rIns="91440" bIns="45720" rtlCol="0">
            <a:normAutofit/>
          </a:bodyPr>
          <a:lstStyle>
            <a:lvl1pPr marL="0" indent="0" algn="l" defTabSz="914400" rtl="0" eaLnBrk="1" latinLnBrk="0" hangingPunct="1">
              <a:lnSpc>
                <a:spcPct val="110000"/>
              </a:lnSpc>
              <a:spcBef>
                <a:spcPts val="1000"/>
              </a:spcBef>
              <a:buFontTx/>
              <a:buNone/>
              <a:defRPr sz="2000" kern="1200">
                <a:solidFill>
                  <a:schemeClr val="tx2"/>
                </a:solidFill>
                <a:latin typeface="+mn-lt"/>
                <a:ea typeface="+mn-ea"/>
                <a:cs typeface="+mn-cs"/>
              </a:defRPr>
            </a:lvl1pPr>
            <a:lvl2pPr marL="274320" indent="-228600" algn="l" defTabSz="914400" rtl="0" eaLnBrk="1" latinLnBrk="0" hangingPunct="1">
              <a:lnSpc>
                <a:spcPct val="110000"/>
              </a:lnSpc>
              <a:spcBef>
                <a:spcPts val="500"/>
              </a:spcBef>
              <a:buSzPct val="85000"/>
              <a:buFont typeface="Arial" panose="020B0604020202020204" pitchFamily="34" charset="0"/>
              <a:buChar char="•"/>
              <a:defRPr sz="1800" kern="1200">
                <a:solidFill>
                  <a:schemeClr val="tx2"/>
                </a:solidFill>
                <a:latin typeface="+mn-lt"/>
                <a:ea typeface="+mn-ea"/>
                <a:cs typeface="+mn-cs"/>
              </a:defRPr>
            </a:lvl2pPr>
            <a:lvl3pPr marL="274320" indent="0" algn="l" defTabSz="914400" rtl="0" eaLnBrk="1" latinLnBrk="0" hangingPunct="1">
              <a:lnSpc>
                <a:spcPct val="110000"/>
              </a:lnSpc>
              <a:spcBef>
                <a:spcPts val="500"/>
              </a:spcBef>
              <a:buFontTx/>
              <a:buNone/>
              <a:defRPr sz="1600" kern="1200">
                <a:solidFill>
                  <a:schemeClr val="tx2"/>
                </a:solidFill>
                <a:latin typeface="+mn-lt"/>
                <a:ea typeface="+mn-ea"/>
                <a:cs typeface="+mn-cs"/>
              </a:defRPr>
            </a:lvl3pPr>
            <a:lvl4pPr marL="548640" indent="-228600" algn="l" defTabSz="914400" rtl="0" eaLnBrk="1" latinLnBrk="0" hangingPunct="1">
              <a:lnSpc>
                <a:spcPct val="110000"/>
              </a:lnSpc>
              <a:spcBef>
                <a:spcPts val="500"/>
              </a:spcBef>
              <a:buFont typeface="Arial" panose="020B0604020202020204" pitchFamily="34" charset="0"/>
              <a:buChar char="•"/>
              <a:defRPr sz="1400" kern="1200">
                <a:solidFill>
                  <a:schemeClr val="tx2"/>
                </a:solidFill>
                <a:latin typeface="+mn-lt"/>
                <a:ea typeface="+mn-ea"/>
                <a:cs typeface="+mn-cs"/>
              </a:defRPr>
            </a:lvl4pPr>
            <a:lvl5pPr marL="548640" indent="0" algn="l" defTabSz="914400" rtl="0" eaLnBrk="1" latinLnBrk="0" hangingPunct="1">
              <a:lnSpc>
                <a:spcPct val="110000"/>
              </a:lnSpc>
              <a:spcBef>
                <a:spcPts val="500"/>
              </a:spcBef>
              <a:buFontTx/>
              <a:buNone/>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sz="1000" dirty="0">
                <a:solidFill>
                  <a:schemeClr val="tx1"/>
                </a:solidFill>
                <a:latin typeface="Courier New" panose="02070309020205020404" pitchFamily="49" charset="0"/>
                <a:cs typeface="Courier New" panose="02070309020205020404" pitchFamily="49" charset="0"/>
              </a:rPr>
              <a:t>Patient data was extracted by the authors from the MIMIC-III database with the following characteristics as defined in the paper.</a:t>
            </a:r>
          </a:p>
          <a:p>
            <a:pPr>
              <a:lnSpc>
                <a:spcPct val="100000"/>
              </a:lnSpc>
            </a:pPr>
            <a:r>
              <a:rPr lang="en-US" sz="1000" dirty="0">
                <a:solidFill>
                  <a:schemeClr val="tx1"/>
                </a:solidFill>
                <a:latin typeface="Courier New" panose="02070309020205020404" pitchFamily="49" charset="0"/>
                <a:cs typeface="Courier New" panose="02070309020205020404" pitchFamily="49" charset="0"/>
              </a:rPr>
              <a:t>Initial Universe: Adult patients who were diagnosed with sepsis-3</a:t>
            </a:r>
          </a:p>
          <a:p>
            <a:pPr>
              <a:lnSpc>
                <a:spcPct val="100000"/>
              </a:lnSpc>
            </a:pPr>
            <a:r>
              <a:rPr lang="en-US" sz="1000" dirty="0">
                <a:solidFill>
                  <a:schemeClr val="tx1"/>
                </a:solidFill>
                <a:latin typeface="Courier New" panose="02070309020205020404" pitchFamily="49" charset="0"/>
                <a:cs typeface="Courier New" panose="02070309020205020404" pitchFamily="49" charset="0"/>
              </a:rPr>
              <a:t>Inclusion criteria were:</a:t>
            </a:r>
          </a:p>
          <a:p>
            <a:pPr marL="457200" indent="-457200">
              <a:lnSpc>
                <a:spcPct val="100000"/>
              </a:lnSpc>
              <a:buAutoNum type="arabicPeriod"/>
            </a:pPr>
            <a:r>
              <a:rPr lang="en-US" sz="1000" dirty="0">
                <a:solidFill>
                  <a:schemeClr val="tx1"/>
                </a:solidFill>
                <a:latin typeface="Courier New" panose="02070309020205020404" pitchFamily="49" charset="0"/>
                <a:cs typeface="Courier New" panose="02070309020205020404" pitchFamily="49" charset="0"/>
              </a:rPr>
              <a:t>Patients older than 18 years old</a:t>
            </a:r>
          </a:p>
          <a:p>
            <a:pPr marL="457200" indent="-457200">
              <a:lnSpc>
                <a:spcPct val="100000"/>
              </a:lnSpc>
              <a:buAutoNum type="arabicPeriod"/>
            </a:pPr>
            <a:r>
              <a:rPr lang="en-US" sz="1000" dirty="0">
                <a:solidFill>
                  <a:schemeClr val="tx1"/>
                </a:solidFill>
                <a:latin typeface="Courier New" panose="02070309020205020404" pitchFamily="49" charset="0"/>
                <a:cs typeface="Courier New" panose="02070309020205020404" pitchFamily="49" charset="0"/>
              </a:rPr>
              <a:t>length of stay in the ICU was over 24 hours</a:t>
            </a:r>
          </a:p>
          <a:p>
            <a:pPr marL="457200" indent="-457200">
              <a:lnSpc>
                <a:spcPct val="100000"/>
              </a:lnSpc>
              <a:buAutoNum type="arabicPeriod"/>
            </a:pPr>
            <a:r>
              <a:rPr lang="en-US" sz="1000" dirty="0">
                <a:solidFill>
                  <a:schemeClr val="tx1"/>
                </a:solidFill>
                <a:latin typeface="Courier New" panose="02070309020205020404" pitchFamily="49" charset="0"/>
                <a:cs typeface="Courier New" panose="02070309020205020404" pitchFamily="49" charset="0"/>
              </a:rPr>
              <a:t>patients diagnosed with sepsis according to icd-9 codes for sepsis, severe sepsis, and septic shock</a:t>
            </a:r>
          </a:p>
          <a:p>
            <a:pPr marL="457200" indent="-457200">
              <a:lnSpc>
                <a:spcPct val="100000"/>
              </a:lnSpc>
              <a:buAutoNum type="arabicPeriod"/>
            </a:pPr>
            <a:r>
              <a:rPr lang="en-US" sz="1000" dirty="0">
                <a:solidFill>
                  <a:schemeClr val="tx1"/>
                </a:solidFill>
                <a:latin typeface="Courier New" panose="02070309020205020404" pitchFamily="49" charset="0"/>
                <a:cs typeface="Courier New" panose="02070309020205020404" pitchFamily="49" charset="0"/>
              </a:rPr>
              <a:t>Exclude patients older than 89 years</a:t>
            </a:r>
          </a:p>
          <a:p>
            <a:pPr marL="457200" indent="-457200">
              <a:lnSpc>
                <a:spcPct val="100000"/>
              </a:lnSpc>
              <a:buAutoNum type="arabicPeriod"/>
            </a:pPr>
            <a:r>
              <a:rPr lang="en-US" sz="1000" dirty="0">
                <a:solidFill>
                  <a:schemeClr val="tx1"/>
                </a:solidFill>
                <a:latin typeface="Courier New" panose="02070309020205020404" pitchFamily="49" charset="0"/>
                <a:cs typeface="Courier New" panose="02070309020205020404" pitchFamily="49" charset="0"/>
              </a:rPr>
              <a:t>Include only the first admission for patients with multiple admissions</a:t>
            </a:r>
          </a:p>
          <a:p>
            <a:pPr marL="457200" indent="-457200">
              <a:lnSpc>
                <a:spcPct val="100000"/>
              </a:lnSpc>
              <a:buAutoNum type="arabicPeriod"/>
            </a:pPr>
            <a:r>
              <a:rPr lang="en-US" sz="1000" dirty="0">
                <a:solidFill>
                  <a:schemeClr val="tx1"/>
                </a:solidFill>
                <a:latin typeface="Courier New" panose="02070309020205020404" pitchFamily="49" charset="0"/>
                <a:cs typeface="Courier New" panose="02070309020205020404" pitchFamily="49" charset="0"/>
              </a:rPr>
              <a:t>Remove variables with more than 20% observations missing</a:t>
            </a:r>
          </a:p>
          <a:p>
            <a:pPr marL="457200" indent="-457200">
              <a:lnSpc>
                <a:spcPct val="100000"/>
              </a:lnSpc>
              <a:buAutoNum type="arabicPeriod"/>
            </a:pPr>
            <a:r>
              <a:rPr lang="en-US" sz="1000" dirty="0">
                <a:solidFill>
                  <a:schemeClr val="tx1"/>
                </a:solidFill>
                <a:latin typeface="Courier New" panose="02070309020205020404" pitchFamily="49" charset="0"/>
                <a:cs typeface="Courier New" panose="02070309020205020404" pitchFamily="49" charset="0"/>
              </a:rPr>
              <a:t>For those with less than 20% missing data or randomly missing data, the authors explored and visualized them with </a:t>
            </a:r>
            <a:r>
              <a:rPr lang="en-US" sz="1000" dirty="0" err="1">
                <a:solidFill>
                  <a:schemeClr val="tx1"/>
                </a:solidFill>
                <a:latin typeface="Courier New" panose="02070309020205020404" pitchFamily="49" charset="0"/>
                <a:cs typeface="Courier New" panose="02070309020205020404" pitchFamily="49" charset="0"/>
              </a:rPr>
              <a:t>Templ's</a:t>
            </a:r>
            <a:r>
              <a:rPr lang="en-US" sz="1000" dirty="0">
                <a:solidFill>
                  <a:schemeClr val="tx1"/>
                </a:solidFill>
                <a:latin typeface="Courier New" panose="02070309020205020404" pitchFamily="49" charset="0"/>
                <a:cs typeface="Courier New" panose="02070309020205020404" pitchFamily="49" charset="0"/>
              </a:rPr>
              <a:t> method and multiple imputation method for further analysis</a:t>
            </a:r>
          </a:p>
        </p:txBody>
      </p:sp>
      <p:sp>
        <p:nvSpPr>
          <p:cNvPr id="6" name="Content Placeholder 2">
            <a:extLst>
              <a:ext uri="{FF2B5EF4-FFF2-40B4-BE49-F238E27FC236}">
                <a16:creationId xmlns:a16="http://schemas.microsoft.com/office/drawing/2014/main" id="{D7669DEF-4EDE-8A1C-3A2B-9C4C17400C36}"/>
              </a:ext>
            </a:extLst>
          </p:cNvPr>
          <p:cNvSpPr txBox="1">
            <a:spLocks/>
          </p:cNvSpPr>
          <p:nvPr/>
        </p:nvSpPr>
        <p:spPr>
          <a:xfrm>
            <a:off x="373092" y="5940725"/>
            <a:ext cx="10790208" cy="589472"/>
          </a:xfrm>
          <a:prstGeom prst="rect">
            <a:avLst/>
          </a:prstGeom>
          <a:solidFill>
            <a:schemeClr val="accent4">
              <a:lumMod val="40000"/>
              <a:lumOff val="60000"/>
            </a:schemeClr>
          </a:solidFill>
          <a:ln>
            <a:solidFill>
              <a:schemeClr val="tx1"/>
            </a:solidFill>
          </a:ln>
        </p:spPr>
        <p:txBody>
          <a:bodyPr vert="horz" lIns="91440" tIns="45720" rIns="91440" bIns="45720" rtlCol="0">
            <a:noAutofit/>
          </a:bodyPr>
          <a:lstStyle>
            <a:lvl1pPr marL="0" indent="0" algn="l" defTabSz="914400" rtl="0" eaLnBrk="1" latinLnBrk="0" hangingPunct="1">
              <a:lnSpc>
                <a:spcPct val="110000"/>
              </a:lnSpc>
              <a:spcBef>
                <a:spcPts val="1000"/>
              </a:spcBef>
              <a:buFontTx/>
              <a:buNone/>
              <a:defRPr sz="2000" kern="1200">
                <a:solidFill>
                  <a:schemeClr val="tx2"/>
                </a:solidFill>
                <a:latin typeface="+mn-lt"/>
                <a:ea typeface="+mn-ea"/>
                <a:cs typeface="+mn-cs"/>
              </a:defRPr>
            </a:lvl1pPr>
            <a:lvl2pPr marL="274320" indent="-228600" algn="l" defTabSz="914400" rtl="0" eaLnBrk="1" latinLnBrk="0" hangingPunct="1">
              <a:lnSpc>
                <a:spcPct val="110000"/>
              </a:lnSpc>
              <a:spcBef>
                <a:spcPts val="500"/>
              </a:spcBef>
              <a:buSzPct val="85000"/>
              <a:buFont typeface="Arial" panose="020B0604020202020204" pitchFamily="34" charset="0"/>
              <a:buChar char="•"/>
              <a:defRPr sz="1800" kern="1200">
                <a:solidFill>
                  <a:schemeClr val="tx2"/>
                </a:solidFill>
                <a:latin typeface="+mn-lt"/>
                <a:ea typeface="+mn-ea"/>
                <a:cs typeface="+mn-cs"/>
              </a:defRPr>
            </a:lvl2pPr>
            <a:lvl3pPr marL="274320" indent="0" algn="l" defTabSz="914400" rtl="0" eaLnBrk="1" latinLnBrk="0" hangingPunct="1">
              <a:lnSpc>
                <a:spcPct val="110000"/>
              </a:lnSpc>
              <a:spcBef>
                <a:spcPts val="500"/>
              </a:spcBef>
              <a:buFontTx/>
              <a:buNone/>
              <a:defRPr sz="1600" kern="1200">
                <a:solidFill>
                  <a:schemeClr val="tx2"/>
                </a:solidFill>
                <a:latin typeface="+mn-lt"/>
                <a:ea typeface="+mn-ea"/>
                <a:cs typeface="+mn-cs"/>
              </a:defRPr>
            </a:lvl3pPr>
            <a:lvl4pPr marL="548640" indent="-228600" algn="l" defTabSz="914400" rtl="0" eaLnBrk="1" latinLnBrk="0" hangingPunct="1">
              <a:lnSpc>
                <a:spcPct val="110000"/>
              </a:lnSpc>
              <a:spcBef>
                <a:spcPts val="500"/>
              </a:spcBef>
              <a:buFont typeface="Arial" panose="020B0604020202020204" pitchFamily="34" charset="0"/>
              <a:buChar char="•"/>
              <a:defRPr sz="1400" kern="1200">
                <a:solidFill>
                  <a:schemeClr val="tx2"/>
                </a:solidFill>
                <a:latin typeface="+mn-lt"/>
                <a:ea typeface="+mn-ea"/>
                <a:cs typeface="+mn-cs"/>
              </a:defRPr>
            </a:lvl4pPr>
            <a:lvl5pPr marL="548640" indent="0" algn="l" defTabSz="914400" rtl="0" eaLnBrk="1" latinLnBrk="0" hangingPunct="1">
              <a:lnSpc>
                <a:spcPct val="110000"/>
              </a:lnSpc>
              <a:spcBef>
                <a:spcPts val="500"/>
              </a:spcBef>
              <a:buFontTx/>
              <a:buNone/>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000" dirty="0">
                <a:solidFill>
                  <a:schemeClr val="tx1"/>
                </a:solidFill>
                <a:latin typeface="Courier New" panose="02070309020205020404" pitchFamily="49" charset="0"/>
              </a:rPr>
              <a:t>To ensure consistent data with the research paper, we will use the same data file available via download on the site: https://www.ncbi.nlm.nih.gov/pmc/articles/PMC7720497/. Scroll down towards the bottom of the page under "Supplementary information". Click on the link, download the file, and save to a local machine or to Google Drive. The file is also located in the </a:t>
            </a:r>
            <a:r>
              <a:rPr lang="en-US" sz="1000" dirty="0" err="1">
                <a:solidFill>
                  <a:schemeClr val="tx1"/>
                </a:solidFill>
                <a:latin typeface="Courier New" panose="02070309020205020404" pitchFamily="49" charset="0"/>
              </a:rPr>
              <a:t>Github</a:t>
            </a:r>
            <a:r>
              <a:rPr lang="en-US" sz="1000" dirty="0">
                <a:solidFill>
                  <a:schemeClr val="tx1"/>
                </a:solidFill>
                <a:latin typeface="Courier New" panose="02070309020205020404" pitchFamily="49" charset="0"/>
              </a:rPr>
              <a:t> repository.</a:t>
            </a:r>
          </a:p>
        </p:txBody>
      </p:sp>
    </p:spTree>
    <p:extLst>
      <p:ext uri="{BB962C8B-B14F-4D97-AF65-F5344CB8AC3E}">
        <p14:creationId xmlns:p14="http://schemas.microsoft.com/office/powerpoint/2010/main" val="131580646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F501A-DF9F-C840-45C8-6DE2B6B911CB}"/>
              </a:ext>
            </a:extLst>
          </p:cNvPr>
          <p:cNvSpPr>
            <a:spLocks noGrp="1"/>
          </p:cNvSpPr>
          <p:nvPr>
            <p:ph type="title"/>
          </p:nvPr>
        </p:nvSpPr>
        <p:spPr>
          <a:xfrm>
            <a:off x="373092" y="327803"/>
            <a:ext cx="10134600" cy="537272"/>
          </a:xfrm>
        </p:spPr>
        <p:txBody>
          <a:bodyPr>
            <a:normAutofit fontScale="90000"/>
          </a:bodyPr>
          <a:lstStyle/>
          <a:p>
            <a:r>
              <a:rPr lang="en-US" dirty="0"/>
              <a:t>Sepsis 30-day mortality prediction using multiple models</a:t>
            </a:r>
          </a:p>
        </p:txBody>
      </p:sp>
      <p:sp>
        <p:nvSpPr>
          <p:cNvPr id="3" name="Content Placeholder 2">
            <a:extLst>
              <a:ext uri="{FF2B5EF4-FFF2-40B4-BE49-F238E27FC236}">
                <a16:creationId xmlns:a16="http://schemas.microsoft.com/office/drawing/2014/main" id="{39134D03-F431-7223-EBD0-BB6999C87ADB}"/>
              </a:ext>
            </a:extLst>
          </p:cNvPr>
          <p:cNvSpPr>
            <a:spLocks noGrp="1"/>
          </p:cNvSpPr>
          <p:nvPr>
            <p:ph idx="1"/>
          </p:nvPr>
        </p:nvSpPr>
        <p:spPr>
          <a:xfrm>
            <a:off x="373092" y="966159"/>
            <a:ext cx="10790208" cy="537272"/>
          </a:xfrm>
          <a:ln>
            <a:solidFill>
              <a:schemeClr val="tx1"/>
            </a:solidFill>
          </a:ln>
        </p:spPr>
        <p:txBody>
          <a:bodyPr>
            <a:noAutofit/>
          </a:bodyPr>
          <a:lstStyle/>
          <a:p>
            <a:pPr>
              <a:lnSpc>
                <a:spcPct val="100000"/>
              </a:lnSpc>
            </a:pPr>
            <a:r>
              <a:rPr lang="en-US" sz="900" dirty="0">
                <a:solidFill>
                  <a:schemeClr val="tx1"/>
                </a:solidFill>
                <a:latin typeface="Courier New" panose="02070309020205020404" pitchFamily="49" charset="0"/>
              </a:rPr>
              <a:t>Let's run similar characteristics across all our models. We see the following results after running the code. </a:t>
            </a:r>
          </a:p>
          <a:p>
            <a:pPr>
              <a:lnSpc>
                <a:spcPct val="100000"/>
              </a:lnSpc>
            </a:pPr>
            <a:r>
              <a:rPr lang="en-US" sz="900" dirty="0">
                <a:solidFill>
                  <a:schemeClr val="tx1"/>
                </a:solidFill>
                <a:latin typeface="Courier New" panose="02070309020205020404" pitchFamily="49" charset="0"/>
              </a:rPr>
              <a:t>Models with “Custom” refer to the use of our own feature list while models without “Custom” use the research paper features.</a:t>
            </a:r>
          </a:p>
          <a:p>
            <a:pPr>
              <a:lnSpc>
                <a:spcPct val="100000"/>
              </a:lnSpc>
            </a:pPr>
            <a:endParaRPr lang="en-US" sz="900" dirty="0">
              <a:solidFill>
                <a:schemeClr val="tx1"/>
              </a:solidFill>
              <a:latin typeface="Courier New" panose="02070309020205020404" pitchFamily="49" charset="0"/>
            </a:endParaRPr>
          </a:p>
        </p:txBody>
      </p:sp>
      <p:graphicFrame>
        <p:nvGraphicFramePr>
          <p:cNvPr id="4" name="Table 3">
            <a:extLst>
              <a:ext uri="{FF2B5EF4-FFF2-40B4-BE49-F238E27FC236}">
                <a16:creationId xmlns:a16="http://schemas.microsoft.com/office/drawing/2014/main" id="{BCEF5595-5C41-AE18-0305-68D75E419084}"/>
              </a:ext>
            </a:extLst>
          </p:cNvPr>
          <p:cNvGraphicFramePr>
            <a:graphicFrameLocks noGrp="1"/>
          </p:cNvGraphicFramePr>
          <p:nvPr>
            <p:extLst>
              <p:ext uri="{D42A27DB-BD31-4B8C-83A1-F6EECF244321}">
                <p14:modId xmlns:p14="http://schemas.microsoft.com/office/powerpoint/2010/main" val="3653492038"/>
              </p:ext>
            </p:extLst>
          </p:nvPr>
        </p:nvGraphicFramePr>
        <p:xfrm>
          <a:off x="373092" y="1651314"/>
          <a:ext cx="5486400" cy="3337560"/>
        </p:xfrm>
        <a:graphic>
          <a:graphicData uri="http://schemas.openxmlformats.org/drawingml/2006/table">
            <a:tbl>
              <a:tblPr firstRow="1" bandRow="1">
                <a:tableStyleId>{5C22544A-7EE6-4342-B048-85BDC9FD1C3A}</a:tableStyleId>
              </a:tblPr>
              <a:tblGrid>
                <a:gridCol w="914400">
                  <a:extLst>
                    <a:ext uri="{9D8B030D-6E8A-4147-A177-3AD203B41FA5}">
                      <a16:colId xmlns:a16="http://schemas.microsoft.com/office/drawing/2014/main" val="837741733"/>
                    </a:ext>
                  </a:extLst>
                </a:gridCol>
                <a:gridCol w="914400">
                  <a:extLst>
                    <a:ext uri="{9D8B030D-6E8A-4147-A177-3AD203B41FA5}">
                      <a16:colId xmlns:a16="http://schemas.microsoft.com/office/drawing/2014/main" val="3940449225"/>
                    </a:ext>
                  </a:extLst>
                </a:gridCol>
                <a:gridCol w="914400">
                  <a:extLst>
                    <a:ext uri="{9D8B030D-6E8A-4147-A177-3AD203B41FA5}">
                      <a16:colId xmlns:a16="http://schemas.microsoft.com/office/drawing/2014/main" val="2103021870"/>
                    </a:ext>
                  </a:extLst>
                </a:gridCol>
                <a:gridCol w="914400">
                  <a:extLst>
                    <a:ext uri="{9D8B030D-6E8A-4147-A177-3AD203B41FA5}">
                      <a16:colId xmlns:a16="http://schemas.microsoft.com/office/drawing/2014/main" val="737216328"/>
                    </a:ext>
                  </a:extLst>
                </a:gridCol>
                <a:gridCol w="914400">
                  <a:extLst>
                    <a:ext uri="{9D8B030D-6E8A-4147-A177-3AD203B41FA5}">
                      <a16:colId xmlns:a16="http://schemas.microsoft.com/office/drawing/2014/main" val="1735151862"/>
                    </a:ext>
                  </a:extLst>
                </a:gridCol>
                <a:gridCol w="914400">
                  <a:extLst>
                    <a:ext uri="{9D8B030D-6E8A-4147-A177-3AD203B41FA5}">
                      <a16:colId xmlns:a16="http://schemas.microsoft.com/office/drawing/2014/main" val="3927318409"/>
                    </a:ext>
                  </a:extLst>
                </a:gridCol>
              </a:tblGrid>
              <a:tr h="370840">
                <a:tc gridSpan="6">
                  <a:txBody>
                    <a:bodyPr/>
                    <a:lstStyle/>
                    <a:p>
                      <a:pPr algn="ctr"/>
                      <a:r>
                        <a:rPr lang="en-US" dirty="0">
                          <a:solidFill>
                            <a:schemeClr val="bg1"/>
                          </a:solidFill>
                        </a:rPr>
                        <a:t>Comparison of Machine Learning Model Metrics</a:t>
                      </a:r>
                    </a:p>
                  </a:txBody>
                  <a:tcPr anchor="ctr">
                    <a:solidFill>
                      <a:schemeClr val="tx1"/>
                    </a:solidFill>
                  </a:tcPr>
                </a:tc>
                <a:tc hMerge="1">
                  <a:txBody>
                    <a:bodyPr/>
                    <a:lstStyle/>
                    <a:p>
                      <a:pPr algn="ctr"/>
                      <a:endParaRPr lang="en-US" dirty="0"/>
                    </a:p>
                  </a:txBody>
                  <a:tcPr anchor="ctr"/>
                </a:tc>
                <a:tc hMerge="1">
                  <a:txBody>
                    <a:bodyPr/>
                    <a:lstStyle/>
                    <a:p>
                      <a:pPr algn="ctr"/>
                      <a:endParaRPr lang="en-US" dirty="0"/>
                    </a:p>
                  </a:txBody>
                  <a:tcPr anchor="ctr"/>
                </a:tc>
                <a:tc hMerge="1">
                  <a:txBody>
                    <a:bodyPr/>
                    <a:lstStyle/>
                    <a:p>
                      <a:pPr algn="ctr"/>
                      <a:endParaRPr lang="en-US" dirty="0"/>
                    </a:p>
                  </a:txBody>
                  <a:tcPr anchor="ctr"/>
                </a:tc>
                <a:tc hMerge="1">
                  <a:txBody>
                    <a:bodyPr/>
                    <a:lstStyle/>
                    <a:p>
                      <a:pPr algn="ctr"/>
                      <a:endParaRPr lang="en-US" dirty="0"/>
                    </a:p>
                  </a:txBody>
                  <a:tcPr anchor="ctr"/>
                </a:tc>
                <a:tc hMerge="1">
                  <a:txBody>
                    <a:bodyPr/>
                    <a:lstStyle/>
                    <a:p>
                      <a:pPr algn="ctr"/>
                      <a:endParaRPr lang="en-US" dirty="0"/>
                    </a:p>
                  </a:txBody>
                  <a:tcPr anchor="ctr"/>
                </a:tc>
                <a:extLst>
                  <a:ext uri="{0D108BD9-81ED-4DB2-BD59-A6C34878D82A}">
                    <a16:rowId xmlns:a16="http://schemas.microsoft.com/office/drawing/2014/main" val="1218465229"/>
                  </a:ext>
                </a:extLst>
              </a:tr>
              <a:tr h="370840">
                <a:tc>
                  <a:txBody>
                    <a:bodyPr/>
                    <a:lstStyle/>
                    <a:p>
                      <a:pPr algn="l" rtl="0" fontAlgn="b"/>
                      <a:r>
                        <a:rPr lang="en-US" sz="1000" b="0" i="0" u="none" strike="noStrike" dirty="0">
                          <a:solidFill>
                            <a:schemeClr val="bg1"/>
                          </a:solidFill>
                          <a:effectLst/>
                          <a:latin typeface="Courier New" panose="02070309020205020404" pitchFamily="49" charset="0"/>
                        </a:rPr>
                        <a:t>Model</a:t>
                      </a:r>
                    </a:p>
                  </a:txBody>
                  <a:tcPr marL="45720" marR="9525" marT="9525" marB="0" anchor="ctr">
                    <a:solidFill>
                      <a:schemeClr val="accent1"/>
                    </a:solidFill>
                  </a:tcPr>
                </a:tc>
                <a:tc>
                  <a:txBody>
                    <a:bodyPr/>
                    <a:lstStyle/>
                    <a:p>
                      <a:pPr algn="ctr" rtl="0" fontAlgn="b"/>
                      <a:r>
                        <a:rPr lang="en-US" sz="1000" b="0" i="0" u="none" strike="noStrike" dirty="0" err="1">
                          <a:solidFill>
                            <a:srgbClr val="000000"/>
                          </a:solidFill>
                          <a:effectLst/>
                          <a:latin typeface="Courier New" panose="02070309020205020404" pitchFamily="49" charset="0"/>
                        </a:rPr>
                        <a:t>XGBoost</a:t>
                      </a:r>
                      <a:endParaRPr lang="en-US" sz="1000" b="0" i="0" u="none" strike="noStrike" dirty="0">
                        <a:solidFill>
                          <a:srgbClr val="000000"/>
                        </a:solidFill>
                        <a:effectLst/>
                        <a:latin typeface="Courier New" panose="02070309020205020404" pitchFamily="49" charset="0"/>
                      </a:endParaRPr>
                    </a:p>
                  </a:txBody>
                  <a:tcPr marL="9525" marR="9525" marT="9525" marB="0" anchor="ctr"/>
                </a:tc>
                <a:tc>
                  <a:txBody>
                    <a:bodyPr/>
                    <a:lstStyle/>
                    <a:p>
                      <a:pPr algn="ctr" rtl="0" fontAlgn="b"/>
                      <a:r>
                        <a:rPr lang="en-US" sz="1000" b="0" i="0" u="none" strike="noStrike" dirty="0" err="1">
                          <a:solidFill>
                            <a:srgbClr val="000000"/>
                          </a:solidFill>
                          <a:effectLst/>
                          <a:latin typeface="Courier New" panose="02070309020205020404" pitchFamily="49" charset="0"/>
                        </a:rPr>
                        <a:t>XGBoost</a:t>
                      </a:r>
                      <a:r>
                        <a:rPr lang="en-US" sz="1000" b="0" i="0" u="none" strike="noStrike" dirty="0">
                          <a:solidFill>
                            <a:srgbClr val="000000"/>
                          </a:solidFill>
                          <a:effectLst/>
                          <a:latin typeface="Courier New" panose="02070309020205020404" pitchFamily="49" charset="0"/>
                        </a:rPr>
                        <a:t> Custom</a:t>
                      </a:r>
                    </a:p>
                  </a:txBody>
                  <a:tcPr marL="9525" marR="9525" marT="9525" marB="0" anchor="ctr"/>
                </a:tc>
                <a:tc>
                  <a:txBody>
                    <a:bodyPr/>
                    <a:lstStyle/>
                    <a:p>
                      <a:pPr algn="ctr" rtl="0" fontAlgn="b"/>
                      <a:r>
                        <a:rPr lang="en-US" sz="1000" b="0" i="0" u="none" strike="noStrike" dirty="0" err="1">
                          <a:solidFill>
                            <a:srgbClr val="000000"/>
                          </a:solidFill>
                          <a:effectLst/>
                          <a:latin typeface="Courier New" panose="02070309020205020404" pitchFamily="49" charset="0"/>
                        </a:rPr>
                        <a:t>LightGBM</a:t>
                      </a:r>
                      <a:endParaRPr lang="en-US" sz="1000" b="0" i="0" u="none" strike="noStrike" dirty="0">
                        <a:solidFill>
                          <a:srgbClr val="000000"/>
                        </a:solidFill>
                        <a:effectLst/>
                        <a:latin typeface="Courier New" panose="02070309020205020404" pitchFamily="49" charset="0"/>
                      </a:endParaRPr>
                    </a:p>
                  </a:txBody>
                  <a:tcPr marL="9525" marR="9525" marT="9525" marB="0" anchor="ctr"/>
                </a:tc>
                <a:tc>
                  <a:txBody>
                    <a:bodyPr/>
                    <a:lstStyle/>
                    <a:p>
                      <a:pPr algn="ctr" rtl="0" fontAlgn="b"/>
                      <a:r>
                        <a:rPr lang="en-US" sz="1000" b="0" i="0" u="none" strike="noStrike">
                          <a:solidFill>
                            <a:srgbClr val="000000"/>
                          </a:solidFill>
                          <a:effectLst/>
                          <a:latin typeface="Courier New" panose="02070309020205020404" pitchFamily="49" charset="0"/>
                        </a:rPr>
                        <a:t>CatBoost</a:t>
                      </a:r>
                    </a:p>
                  </a:txBody>
                  <a:tcPr marL="9525" marR="9525" marT="9525" marB="0" anchor="ctr"/>
                </a:tc>
                <a:tc>
                  <a:txBody>
                    <a:bodyPr/>
                    <a:lstStyle/>
                    <a:p>
                      <a:pPr algn="ctr" rtl="0" fontAlgn="b"/>
                      <a:r>
                        <a:rPr lang="en-US" sz="1000" b="0" i="0" u="none" strike="noStrike" dirty="0" err="1">
                          <a:solidFill>
                            <a:srgbClr val="000000"/>
                          </a:solidFill>
                          <a:effectLst/>
                          <a:latin typeface="Courier New" panose="02070309020205020404" pitchFamily="49" charset="0"/>
                        </a:rPr>
                        <a:t>CatBoost</a:t>
                      </a:r>
                      <a:r>
                        <a:rPr lang="en-US" sz="1000" b="0" i="0" u="none" strike="noStrike" dirty="0">
                          <a:solidFill>
                            <a:srgbClr val="000000"/>
                          </a:solidFill>
                          <a:effectLst/>
                          <a:latin typeface="Courier New" panose="02070309020205020404" pitchFamily="49" charset="0"/>
                        </a:rPr>
                        <a:t> Custom</a:t>
                      </a:r>
                    </a:p>
                  </a:txBody>
                  <a:tcPr marL="9525" marR="9525" marT="9525" marB="0" anchor="ctr"/>
                </a:tc>
                <a:extLst>
                  <a:ext uri="{0D108BD9-81ED-4DB2-BD59-A6C34878D82A}">
                    <a16:rowId xmlns:a16="http://schemas.microsoft.com/office/drawing/2014/main" val="1192762751"/>
                  </a:ext>
                </a:extLst>
              </a:tr>
              <a:tr h="370840">
                <a:tc>
                  <a:txBody>
                    <a:bodyPr/>
                    <a:lstStyle/>
                    <a:p>
                      <a:pPr algn="l" rtl="0" fontAlgn="b"/>
                      <a:r>
                        <a:rPr lang="en-US" sz="1000" b="0" i="0" u="none" strike="noStrike" dirty="0">
                          <a:solidFill>
                            <a:schemeClr val="bg1"/>
                          </a:solidFill>
                          <a:effectLst/>
                          <a:latin typeface="Courier New" panose="02070309020205020404" pitchFamily="49" charset="0"/>
                        </a:rPr>
                        <a:t>AUC</a:t>
                      </a:r>
                    </a:p>
                  </a:txBody>
                  <a:tcPr marL="45720" marR="9525" marT="9525" marB="0" anchor="ctr">
                    <a:solidFill>
                      <a:schemeClr val="accent1"/>
                    </a:solidFill>
                  </a:tcPr>
                </a:tc>
                <a:tc>
                  <a:txBody>
                    <a:bodyPr/>
                    <a:lstStyle/>
                    <a:p>
                      <a:pPr algn="ctr" fontAlgn="b"/>
                      <a:r>
                        <a:rPr lang="en-US" sz="1000" b="0" i="0" u="none" strike="noStrike" dirty="0">
                          <a:solidFill>
                            <a:srgbClr val="000000"/>
                          </a:solidFill>
                          <a:effectLst/>
                          <a:latin typeface="Courier New" panose="02070309020205020404" pitchFamily="49" charset="0"/>
                          <a:cs typeface="Courier New" panose="02070309020205020404" pitchFamily="49" charset="0"/>
                        </a:rPr>
                        <a:t>80.41%</a:t>
                      </a:r>
                    </a:p>
                  </a:txBody>
                  <a:tcPr marL="9525" marR="9525" marT="9525" marB="0" anchor="ctr"/>
                </a:tc>
                <a:tc>
                  <a:txBody>
                    <a:bodyPr/>
                    <a:lstStyle/>
                    <a:p>
                      <a:pPr algn="ctr" fontAlgn="b"/>
                      <a:r>
                        <a:rPr lang="en-US" sz="1000" b="0" i="0" u="none" strike="noStrike">
                          <a:solidFill>
                            <a:srgbClr val="000000"/>
                          </a:solidFill>
                          <a:effectLst/>
                          <a:latin typeface="Courier New" panose="02070309020205020404" pitchFamily="49" charset="0"/>
                          <a:cs typeface="Courier New" panose="02070309020205020404" pitchFamily="49" charset="0"/>
                        </a:rPr>
                        <a:t>83.94%</a:t>
                      </a:r>
                    </a:p>
                  </a:txBody>
                  <a:tcPr marL="9525" marR="9525" marT="9525" marB="0" anchor="ctr"/>
                </a:tc>
                <a:tc>
                  <a:txBody>
                    <a:bodyPr/>
                    <a:lstStyle/>
                    <a:p>
                      <a:pPr algn="ctr" fontAlgn="b"/>
                      <a:r>
                        <a:rPr lang="en-US" sz="1000" b="0" i="0" u="none" strike="noStrike" dirty="0">
                          <a:solidFill>
                            <a:srgbClr val="000000"/>
                          </a:solidFill>
                          <a:effectLst/>
                          <a:latin typeface="Courier New" panose="02070309020205020404" pitchFamily="49" charset="0"/>
                          <a:cs typeface="Courier New" panose="02070309020205020404" pitchFamily="49" charset="0"/>
                        </a:rPr>
                        <a:t>81.66%</a:t>
                      </a:r>
                    </a:p>
                  </a:txBody>
                  <a:tcPr marL="9525" marR="9525" marT="9525" marB="0" anchor="ctr"/>
                </a:tc>
                <a:tc>
                  <a:txBody>
                    <a:bodyPr/>
                    <a:lstStyle/>
                    <a:p>
                      <a:pPr algn="ctr" fontAlgn="b"/>
                      <a:r>
                        <a:rPr lang="en-US" sz="1000" b="0" i="0" u="none" strike="noStrike">
                          <a:solidFill>
                            <a:srgbClr val="000000"/>
                          </a:solidFill>
                          <a:effectLst/>
                          <a:latin typeface="Courier New" panose="02070309020205020404" pitchFamily="49" charset="0"/>
                          <a:cs typeface="Courier New" panose="02070309020205020404" pitchFamily="49" charset="0"/>
                        </a:rPr>
                        <a:t>83.79%</a:t>
                      </a:r>
                    </a:p>
                  </a:txBody>
                  <a:tcPr marL="9525" marR="9525" marT="9525" marB="0" anchor="ctr"/>
                </a:tc>
                <a:tc>
                  <a:txBody>
                    <a:bodyPr/>
                    <a:lstStyle/>
                    <a:p>
                      <a:pPr algn="ctr" fontAlgn="b"/>
                      <a:r>
                        <a:rPr lang="en-US" sz="1000" b="0" i="0" u="none" strike="noStrike" dirty="0">
                          <a:solidFill>
                            <a:srgbClr val="000000"/>
                          </a:solidFill>
                          <a:effectLst/>
                          <a:latin typeface="Courier New" panose="02070309020205020404" pitchFamily="49" charset="0"/>
                          <a:cs typeface="Courier New" panose="02070309020205020404" pitchFamily="49" charset="0"/>
                        </a:rPr>
                        <a:t>83.78%</a:t>
                      </a:r>
                    </a:p>
                  </a:txBody>
                  <a:tcPr marL="9525" marR="9525" marT="9525" marB="0" anchor="ctr"/>
                </a:tc>
                <a:extLst>
                  <a:ext uri="{0D108BD9-81ED-4DB2-BD59-A6C34878D82A}">
                    <a16:rowId xmlns:a16="http://schemas.microsoft.com/office/drawing/2014/main" val="1234149571"/>
                  </a:ext>
                </a:extLst>
              </a:tr>
              <a:tr h="370840">
                <a:tc>
                  <a:txBody>
                    <a:bodyPr/>
                    <a:lstStyle/>
                    <a:p>
                      <a:pPr algn="l" rtl="0" fontAlgn="b"/>
                      <a:r>
                        <a:rPr lang="en-US" sz="1000" b="0" i="0" u="none" strike="noStrike" dirty="0">
                          <a:solidFill>
                            <a:schemeClr val="bg1"/>
                          </a:solidFill>
                          <a:effectLst/>
                          <a:latin typeface="Courier New" panose="02070309020205020404" pitchFamily="49" charset="0"/>
                        </a:rPr>
                        <a:t>Accuracy</a:t>
                      </a:r>
                    </a:p>
                  </a:txBody>
                  <a:tcPr marL="45720" marR="9525" marT="9525" marB="0" anchor="ctr">
                    <a:solidFill>
                      <a:schemeClr val="accent1"/>
                    </a:solidFill>
                  </a:tcPr>
                </a:tc>
                <a:tc>
                  <a:txBody>
                    <a:bodyPr/>
                    <a:lstStyle/>
                    <a:p>
                      <a:pPr algn="ctr" fontAlgn="b"/>
                      <a:r>
                        <a:rPr lang="en-US" sz="1000" b="0" i="0" u="none" strike="noStrike" dirty="0">
                          <a:solidFill>
                            <a:srgbClr val="000000"/>
                          </a:solidFill>
                          <a:effectLst/>
                          <a:latin typeface="Courier New" panose="02070309020205020404" pitchFamily="49" charset="0"/>
                          <a:cs typeface="Courier New" panose="02070309020205020404" pitchFamily="49" charset="0"/>
                        </a:rPr>
                        <a:t>85.67%</a:t>
                      </a:r>
                    </a:p>
                  </a:txBody>
                  <a:tcPr marL="9525" marR="9525" marT="9525" marB="0" anchor="ctr"/>
                </a:tc>
                <a:tc>
                  <a:txBody>
                    <a:bodyPr/>
                    <a:lstStyle/>
                    <a:p>
                      <a:pPr algn="ctr" fontAlgn="b"/>
                      <a:r>
                        <a:rPr lang="en-US" sz="1000" b="0" i="0" u="none" strike="noStrike">
                          <a:solidFill>
                            <a:srgbClr val="000000"/>
                          </a:solidFill>
                          <a:effectLst/>
                          <a:latin typeface="Courier New" panose="02070309020205020404" pitchFamily="49" charset="0"/>
                          <a:cs typeface="Courier New" panose="02070309020205020404" pitchFamily="49" charset="0"/>
                        </a:rPr>
                        <a:t>86.55%</a:t>
                      </a:r>
                    </a:p>
                  </a:txBody>
                  <a:tcPr marL="9525" marR="9525" marT="9525" marB="0" anchor="ctr"/>
                </a:tc>
                <a:tc>
                  <a:txBody>
                    <a:bodyPr/>
                    <a:lstStyle/>
                    <a:p>
                      <a:pPr algn="ctr" fontAlgn="b"/>
                      <a:r>
                        <a:rPr lang="en-US" sz="1000" b="0" i="0" u="none" strike="noStrike" dirty="0">
                          <a:solidFill>
                            <a:srgbClr val="000000"/>
                          </a:solidFill>
                          <a:effectLst/>
                          <a:latin typeface="Courier New" panose="02070309020205020404" pitchFamily="49" charset="0"/>
                          <a:cs typeface="Courier New" panose="02070309020205020404" pitchFamily="49" charset="0"/>
                        </a:rPr>
                        <a:t>87.13%</a:t>
                      </a:r>
                    </a:p>
                  </a:txBody>
                  <a:tcPr marL="9525" marR="9525" marT="9525" marB="0" anchor="ctr"/>
                </a:tc>
                <a:tc>
                  <a:txBody>
                    <a:bodyPr/>
                    <a:lstStyle/>
                    <a:p>
                      <a:pPr algn="ctr" fontAlgn="b"/>
                      <a:r>
                        <a:rPr lang="en-US" sz="1000" b="0" i="0" u="none" strike="noStrike">
                          <a:solidFill>
                            <a:srgbClr val="000000"/>
                          </a:solidFill>
                          <a:effectLst/>
                          <a:latin typeface="Courier New" panose="02070309020205020404" pitchFamily="49" charset="0"/>
                          <a:cs typeface="Courier New" panose="02070309020205020404" pitchFamily="49" charset="0"/>
                        </a:rPr>
                        <a:t>87.13%</a:t>
                      </a:r>
                    </a:p>
                  </a:txBody>
                  <a:tcPr marL="9525" marR="9525" marT="9525" marB="0" anchor="ctr"/>
                </a:tc>
                <a:tc>
                  <a:txBody>
                    <a:bodyPr/>
                    <a:lstStyle/>
                    <a:p>
                      <a:pPr algn="ctr" fontAlgn="b"/>
                      <a:r>
                        <a:rPr lang="en-US" sz="1000" b="0" i="0" u="none" strike="noStrike" dirty="0">
                          <a:solidFill>
                            <a:srgbClr val="000000"/>
                          </a:solidFill>
                          <a:effectLst/>
                          <a:latin typeface="Courier New" panose="02070309020205020404" pitchFamily="49" charset="0"/>
                          <a:cs typeface="Courier New" panose="02070309020205020404" pitchFamily="49" charset="0"/>
                        </a:rPr>
                        <a:t>86.40%</a:t>
                      </a:r>
                    </a:p>
                  </a:txBody>
                  <a:tcPr marL="9525" marR="9525" marT="9525" marB="0" anchor="ctr"/>
                </a:tc>
                <a:extLst>
                  <a:ext uri="{0D108BD9-81ED-4DB2-BD59-A6C34878D82A}">
                    <a16:rowId xmlns:a16="http://schemas.microsoft.com/office/drawing/2014/main" val="2853699929"/>
                  </a:ext>
                </a:extLst>
              </a:tr>
              <a:tr h="370840">
                <a:tc>
                  <a:txBody>
                    <a:bodyPr/>
                    <a:lstStyle/>
                    <a:p>
                      <a:pPr algn="l" rtl="0" fontAlgn="b"/>
                      <a:r>
                        <a:rPr lang="en-US" sz="1000" b="0" i="0" u="none" strike="noStrike" dirty="0">
                          <a:solidFill>
                            <a:schemeClr val="bg1"/>
                          </a:solidFill>
                          <a:effectLst/>
                          <a:latin typeface="Courier New" panose="02070309020205020404" pitchFamily="49" charset="0"/>
                        </a:rPr>
                        <a:t>Recall</a:t>
                      </a:r>
                    </a:p>
                  </a:txBody>
                  <a:tcPr marL="45720" marR="9525" marT="9525" marB="0" anchor="ctr">
                    <a:solidFill>
                      <a:schemeClr val="accent1"/>
                    </a:solidFill>
                  </a:tcPr>
                </a:tc>
                <a:tc>
                  <a:txBody>
                    <a:bodyPr/>
                    <a:lstStyle/>
                    <a:p>
                      <a:pPr algn="ctr" fontAlgn="b"/>
                      <a:r>
                        <a:rPr lang="en-US" sz="1000" b="0" i="0" u="none" strike="noStrike" dirty="0">
                          <a:solidFill>
                            <a:srgbClr val="000000"/>
                          </a:solidFill>
                          <a:effectLst/>
                          <a:latin typeface="Courier New" panose="02070309020205020404" pitchFamily="49" charset="0"/>
                          <a:cs typeface="Courier New" panose="02070309020205020404" pitchFamily="49" charset="0"/>
                        </a:rPr>
                        <a:t>95.75%</a:t>
                      </a:r>
                    </a:p>
                  </a:txBody>
                  <a:tcPr marL="9525" marR="9525" marT="9525" marB="0" anchor="ctr"/>
                </a:tc>
                <a:tc>
                  <a:txBody>
                    <a:bodyPr/>
                    <a:lstStyle/>
                    <a:p>
                      <a:pPr algn="ctr" fontAlgn="b"/>
                      <a:r>
                        <a:rPr lang="en-US" sz="1000" b="0" i="0" u="none" strike="noStrike">
                          <a:solidFill>
                            <a:srgbClr val="000000"/>
                          </a:solidFill>
                          <a:effectLst/>
                          <a:latin typeface="Courier New" panose="02070309020205020404" pitchFamily="49" charset="0"/>
                          <a:cs typeface="Courier New" panose="02070309020205020404" pitchFamily="49" charset="0"/>
                        </a:rPr>
                        <a:t>96.64%</a:t>
                      </a:r>
                    </a:p>
                  </a:txBody>
                  <a:tcPr marL="9525" marR="9525" marT="9525" marB="0" anchor="ctr"/>
                </a:tc>
                <a:tc>
                  <a:txBody>
                    <a:bodyPr/>
                    <a:lstStyle/>
                    <a:p>
                      <a:pPr algn="ctr" fontAlgn="b"/>
                      <a:r>
                        <a:rPr lang="en-US" sz="1000" b="0" i="0" u="none" strike="noStrike" dirty="0">
                          <a:solidFill>
                            <a:srgbClr val="000000"/>
                          </a:solidFill>
                          <a:effectLst/>
                          <a:latin typeface="Courier New" panose="02070309020205020404" pitchFamily="49" charset="0"/>
                          <a:cs typeface="Courier New" panose="02070309020205020404" pitchFamily="49" charset="0"/>
                        </a:rPr>
                        <a:t>98.94%</a:t>
                      </a:r>
                    </a:p>
                  </a:txBody>
                  <a:tcPr marL="9525" marR="9525" marT="9525" marB="0" anchor="ctr"/>
                </a:tc>
                <a:tc>
                  <a:txBody>
                    <a:bodyPr/>
                    <a:lstStyle/>
                    <a:p>
                      <a:pPr algn="ctr" fontAlgn="b"/>
                      <a:r>
                        <a:rPr lang="en-US" sz="1000" b="0" i="0" u="none" strike="noStrike">
                          <a:solidFill>
                            <a:srgbClr val="000000"/>
                          </a:solidFill>
                          <a:effectLst/>
                          <a:latin typeface="Courier New" panose="02070309020205020404" pitchFamily="49" charset="0"/>
                          <a:cs typeface="Courier New" panose="02070309020205020404" pitchFamily="49" charset="0"/>
                        </a:rPr>
                        <a:t>97.70%</a:t>
                      </a:r>
                    </a:p>
                  </a:txBody>
                  <a:tcPr marL="9525" marR="9525" marT="9525" marB="0" anchor="ctr"/>
                </a:tc>
                <a:tc>
                  <a:txBody>
                    <a:bodyPr/>
                    <a:lstStyle/>
                    <a:p>
                      <a:pPr algn="ctr" fontAlgn="b"/>
                      <a:r>
                        <a:rPr lang="en-US" sz="1000" b="0" i="0" u="none" strike="noStrike" dirty="0">
                          <a:solidFill>
                            <a:srgbClr val="000000"/>
                          </a:solidFill>
                          <a:effectLst/>
                          <a:latin typeface="Courier New" panose="02070309020205020404" pitchFamily="49" charset="0"/>
                          <a:cs typeface="Courier New" panose="02070309020205020404" pitchFamily="49" charset="0"/>
                        </a:rPr>
                        <a:t>96.99%</a:t>
                      </a:r>
                    </a:p>
                  </a:txBody>
                  <a:tcPr marL="9525" marR="9525" marT="9525" marB="0" anchor="ctr"/>
                </a:tc>
                <a:extLst>
                  <a:ext uri="{0D108BD9-81ED-4DB2-BD59-A6C34878D82A}">
                    <a16:rowId xmlns:a16="http://schemas.microsoft.com/office/drawing/2014/main" val="3299878415"/>
                  </a:ext>
                </a:extLst>
              </a:tr>
              <a:tr h="370840">
                <a:tc>
                  <a:txBody>
                    <a:bodyPr/>
                    <a:lstStyle/>
                    <a:p>
                      <a:pPr algn="l" rtl="0" fontAlgn="b"/>
                      <a:r>
                        <a:rPr lang="en-US" sz="1000" b="0" i="0" u="none" strike="noStrike" dirty="0">
                          <a:solidFill>
                            <a:schemeClr val="bg1"/>
                          </a:solidFill>
                          <a:effectLst/>
                          <a:latin typeface="Courier New" panose="02070309020205020404" pitchFamily="49" charset="0"/>
                        </a:rPr>
                        <a:t>Specificity</a:t>
                      </a:r>
                    </a:p>
                  </a:txBody>
                  <a:tcPr marL="45720" marR="9525" marT="9525" marB="0" anchor="ctr">
                    <a:solidFill>
                      <a:schemeClr val="accent1"/>
                    </a:solidFill>
                  </a:tcPr>
                </a:tc>
                <a:tc>
                  <a:txBody>
                    <a:bodyPr/>
                    <a:lstStyle/>
                    <a:p>
                      <a:pPr algn="ctr" fontAlgn="b"/>
                      <a:r>
                        <a:rPr lang="en-US" sz="1000" b="0" i="0" u="none" strike="noStrike" dirty="0">
                          <a:solidFill>
                            <a:srgbClr val="000000"/>
                          </a:solidFill>
                          <a:effectLst/>
                          <a:latin typeface="Courier New" panose="02070309020205020404" pitchFamily="49" charset="0"/>
                          <a:cs typeface="Courier New" panose="02070309020205020404" pitchFamily="49" charset="0"/>
                        </a:rPr>
                        <a:t>37.82%</a:t>
                      </a:r>
                    </a:p>
                  </a:txBody>
                  <a:tcPr marL="9525" marR="9525" marT="9525" marB="0" anchor="ctr"/>
                </a:tc>
                <a:tc>
                  <a:txBody>
                    <a:bodyPr/>
                    <a:lstStyle/>
                    <a:p>
                      <a:pPr algn="ctr" fontAlgn="b"/>
                      <a:r>
                        <a:rPr lang="en-US" sz="1000" b="0" i="0" u="none" strike="noStrike">
                          <a:solidFill>
                            <a:srgbClr val="000000"/>
                          </a:solidFill>
                          <a:effectLst/>
                          <a:latin typeface="Courier New" panose="02070309020205020404" pitchFamily="49" charset="0"/>
                          <a:cs typeface="Courier New" panose="02070309020205020404" pitchFamily="49" charset="0"/>
                        </a:rPr>
                        <a:t>38.66%</a:t>
                      </a:r>
                    </a:p>
                  </a:txBody>
                  <a:tcPr marL="9525" marR="9525" marT="9525" marB="0" anchor="ctr"/>
                </a:tc>
                <a:tc>
                  <a:txBody>
                    <a:bodyPr/>
                    <a:lstStyle/>
                    <a:p>
                      <a:pPr algn="ctr" fontAlgn="b"/>
                      <a:r>
                        <a:rPr lang="en-US" sz="1000" b="0" i="0" u="none" strike="noStrike" dirty="0">
                          <a:solidFill>
                            <a:srgbClr val="000000"/>
                          </a:solidFill>
                          <a:effectLst/>
                          <a:latin typeface="Courier New" panose="02070309020205020404" pitchFamily="49" charset="0"/>
                          <a:cs typeface="Courier New" panose="02070309020205020404" pitchFamily="49" charset="0"/>
                        </a:rPr>
                        <a:t>31.09%</a:t>
                      </a:r>
                    </a:p>
                  </a:txBody>
                  <a:tcPr marL="9525" marR="9525" marT="9525" marB="0" anchor="ctr"/>
                </a:tc>
                <a:tc>
                  <a:txBody>
                    <a:bodyPr/>
                    <a:lstStyle/>
                    <a:p>
                      <a:pPr algn="ctr" fontAlgn="b"/>
                      <a:r>
                        <a:rPr lang="en-US" sz="1000" b="0" i="0" u="none" strike="noStrike">
                          <a:solidFill>
                            <a:srgbClr val="000000"/>
                          </a:solidFill>
                          <a:effectLst/>
                          <a:latin typeface="Courier New" panose="02070309020205020404" pitchFamily="49" charset="0"/>
                          <a:cs typeface="Courier New" panose="02070309020205020404" pitchFamily="49" charset="0"/>
                        </a:rPr>
                        <a:t>36.97%</a:t>
                      </a:r>
                    </a:p>
                  </a:txBody>
                  <a:tcPr marL="9525" marR="9525" marT="9525" marB="0" anchor="ctr"/>
                </a:tc>
                <a:tc>
                  <a:txBody>
                    <a:bodyPr/>
                    <a:lstStyle/>
                    <a:p>
                      <a:pPr algn="ctr" fontAlgn="b"/>
                      <a:r>
                        <a:rPr lang="en-US" sz="1000" b="0" i="0" u="none" strike="noStrike" dirty="0">
                          <a:solidFill>
                            <a:srgbClr val="000000"/>
                          </a:solidFill>
                          <a:effectLst/>
                          <a:latin typeface="Courier New" panose="02070309020205020404" pitchFamily="49" charset="0"/>
                          <a:cs typeface="Courier New" panose="02070309020205020404" pitchFamily="49" charset="0"/>
                        </a:rPr>
                        <a:t>36.13%</a:t>
                      </a:r>
                    </a:p>
                  </a:txBody>
                  <a:tcPr marL="9525" marR="9525" marT="9525" marB="0" anchor="ctr"/>
                </a:tc>
                <a:extLst>
                  <a:ext uri="{0D108BD9-81ED-4DB2-BD59-A6C34878D82A}">
                    <a16:rowId xmlns:a16="http://schemas.microsoft.com/office/drawing/2014/main" val="4238080829"/>
                  </a:ext>
                </a:extLst>
              </a:tr>
              <a:tr h="370840">
                <a:tc>
                  <a:txBody>
                    <a:bodyPr/>
                    <a:lstStyle/>
                    <a:p>
                      <a:pPr algn="l" rtl="0" fontAlgn="b"/>
                      <a:r>
                        <a:rPr lang="en-US" sz="1000" b="0" i="0" u="none" strike="noStrike" dirty="0">
                          <a:solidFill>
                            <a:schemeClr val="bg1"/>
                          </a:solidFill>
                          <a:effectLst/>
                          <a:latin typeface="Courier New" panose="02070309020205020404" pitchFamily="49" charset="0"/>
                        </a:rPr>
                        <a:t>Fall Out</a:t>
                      </a:r>
                    </a:p>
                  </a:txBody>
                  <a:tcPr marL="45720" marR="9525" marT="9525" marB="0" anchor="ctr">
                    <a:solidFill>
                      <a:schemeClr val="accent1"/>
                    </a:solidFill>
                  </a:tcPr>
                </a:tc>
                <a:tc>
                  <a:txBody>
                    <a:bodyPr/>
                    <a:lstStyle/>
                    <a:p>
                      <a:pPr algn="ctr" fontAlgn="b"/>
                      <a:r>
                        <a:rPr lang="en-US" sz="1000" b="0" i="0" u="none" strike="noStrike" dirty="0">
                          <a:solidFill>
                            <a:srgbClr val="000000"/>
                          </a:solidFill>
                          <a:effectLst/>
                          <a:latin typeface="Courier New" panose="02070309020205020404" pitchFamily="49" charset="0"/>
                          <a:cs typeface="Courier New" panose="02070309020205020404" pitchFamily="49" charset="0"/>
                        </a:rPr>
                        <a:t>62.18%</a:t>
                      </a:r>
                    </a:p>
                  </a:txBody>
                  <a:tcPr marL="9525" marR="9525" marT="9525" marB="0" anchor="ctr"/>
                </a:tc>
                <a:tc>
                  <a:txBody>
                    <a:bodyPr/>
                    <a:lstStyle/>
                    <a:p>
                      <a:pPr algn="ctr" fontAlgn="b"/>
                      <a:r>
                        <a:rPr lang="en-US" sz="1000" b="0" i="0" u="none" strike="noStrike">
                          <a:solidFill>
                            <a:srgbClr val="000000"/>
                          </a:solidFill>
                          <a:effectLst/>
                          <a:latin typeface="Courier New" panose="02070309020205020404" pitchFamily="49" charset="0"/>
                          <a:cs typeface="Courier New" panose="02070309020205020404" pitchFamily="49" charset="0"/>
                        </a:rPr>
                        <a:t>61.34%</a:t>
                      </a:r>
                    </a:p>
                  </a:txBody>
                  <a:tcPr marL="9525" marR="9525" marT="9525" marB="0" anchor="ctr"/>
                </a:tc>
                <a:tc>
                  <a:txBody>
                    <a:bodyPr/>
                    <a:lstStyle/>
                    <a:p>
                      <a:pPr algn="ctr" fontAlgn="b"/>
                      <a:r>
                        <a:rPr lang="en-US" sz="1000" b="0" i="0" u="none" strike="noStrike" dirty="0">
                          <a:solidFill>
                            <a:srgbClr val="000000"/>
                          </a:solidFill>
                          <a:effectLst/>
                          <a:latin typeface="Courier New" panose="02070309020205020404" pitchFamily="49" charset="0"/>
                          <a:cs typeface="Courier New" panose="02070309020205020404" pitchFamily="49" charset="0"/>
                        </a:rPr>
                        <a:t>68.91%</a:t>
                      </a:r>
                    </a:p>
                  </a:txBody>
                  <a:tcPr marL="9525" marR="9525" marT="9525" marB="0" anchor="ctr"/>
                </a:tc>
                <a:tc>
                  <a:txBody>
                    <a:bodyPr/>
                    <a:lstStyle/>
                    <a:p>
                      <a:pPr algn="ctr" fontAlgn="b"/>
                      <a:r>
                        <a:rPr lang="en-US" sz="1000" b="0" i="0" u="none" strike="noStrike">
                          <a:solidFill>
                            <a:srgbClr val="000000"/>
                          </a:solidFill>
                          <a:effectLst/>
                          <a:latin typeface="Courier New" panose="02070309020205020404" pitchFamily="49" charset="0"/>
                          <a:cs typeface="Courier New" panose="02070309020205020404" pitchFamily="49" charset="0"/>
                        </a:rPr>
                        <a:t>63.03%</a:t>
                      </a:r>
                    </a:p>
                  </a:txBody>
                  <a:tcPr marL="9525" marR="9525" marT="9525" marB="0" anchor="ctr"/>
                </a:tc>
                <a:tc>
                  <a:txBody>
                    <a:bodyPr/>
                    <a:lstStyle/>
                    <a:p>
                      <a:pPr algn="ctr" fontAlgn="b"/>
                      <a:r>
                        <a:rPr lang="en-US" sz="1000" b="0" i="0" u="none" strike="noStrike" dirty="0">
                          <a:solidFill>
                            <a:srgbClr val="000000"/>
                          </a:solidFill>
                          <a:effectLst/>
                          <a:latin typeface="Courier New" panose="02070309020205020404" pitchFamily="49" charset="0"/>
                          <a:cs typeface="Courier New" panose="02070309020205020404" pitchFamily="49" charset="0"/>
                        </a:rPr>
                        <a:t>63.87%</a:t>
                      </a:r>
                    </a:p>
                  </a:txBody>
                  <a:tcPr marL="9525" marR="9525" marT="9525" marB="0" anchor="ctr"/>
                </a:tc>
                <a:extLst>
                  <a:ext uri="{0D108BD9-81ED-4DB2-BD59-A6C34878D82A}">
                    <a16:rowId xmlns:a16="http://schemas.microsoft.com/office/drawing/2014/main" val="741710598"/>
                  </a:ext>
                </a:extLst>
              </a:tr>
              <a:tr h="370840">
                <a:tc>
                  <a:txBody>
                    <a:bodyPr/>
                    <a:lstStyle/>
                    <a:p>
                      <a:pPr algn="l" rtl="0" fontAlgn="b"/>
                      <a:r>
                        <a:rPr lang="en-US" sz="1000" b="0" i="0" u="none" strike="noStrike" dirty="0">
                          <a:solidFill>
                            <a:schemeClr val="bg1"/>
                          </a:solidFill>
                          <a:effectLst/>
                          <a:latin typeface="Courier New" panose="02070309020205020404" pitchFamily="49" charset="0"/>
                        </a:rPr>
                        <a:t>Miss Rate</a:t>
                      </a:r>
                    </a:p>
                  </a:txBody>
                  <a:tcPr marL="45720" marR="9525" marT="9525" marB="0" anchor="ctr">
                    <a:solidFill>
                      <a:schemeClr val="accent1"/>
                    </a:solidFill>
                  </a:tcPr>
                </a:tc>
                <a:tc>
                  <a:txBody>
                    <a:bodyPr/>
                    <a:lstStyle/>
                    <a:p>
                      <a:pPr algn="ctr" fontAlgn="b"/>
                      <a:r>
                        <a:rPr lang="en-US" sz="1000" b="0" i="0" u="none" strike="noStrike" dirty="0">
                          <a:solidFill>
                            <a:srgbClr val="000000"/>
                          </a:solidFill>
                          <a:effectLst/>
                          <a:latin typeface="Courier New" panose="02070309020205020404" pitchFamily="49" charset="0"/>
                          <a:cs typeface="Courier New" panose="02070309020205020404" pitchFamily="49" charset="0"/>
                        </a:rPr>
                        <a:t>4.25%</a:t>
                      </a:r>
                    </a:p>
                  </a:txBody>
                  <a:tcPr marL="9525" marR="9525" marT="9525" marB="0" anchor="ctr"/>
                </a:tc>
                <a:tc>
                  <a:txBody>
                    <a:bodyPr/>
                    <a:lstStyle/>
                    <a:p>
                      <a:pPr algn="ctr" fontAlgn="b"/>
                      <a:r>
                        <a:rPr lang="en-US" sz="1000" b="0" i="0" u="none" strike="noStrike">
                          <a:solidFill>
                            <a:srgbClr val="000000"/>
                          </a:solidFill>
                          <a:effectLst/>
                          <a:latin typeface="Courier New" panose="02070309020205020404" pitchFamily="49" charset="0"/>
                          <a:cs typeface="Courier New" panose="02070309020205020404" pitchFamily="49" charset="0"/>
                        </a:rPr>
                        <a:t>3.36%</a:t>
                      </a:r>
                    </a:p>
                  </a:txBody>
                  <a:tcPr marL="9525" marR="9525" marT="9525" marB="0" anchor="ctr"/>
                </a:tc>
                <a:tc>
                  <a:txBody>
                    <a:bodyPr/>
                    <a:lstStyle/>
                    <a:p>
                      <a:pPr algn="ctr" fontAlgn="b"/>
                      <a:r>
                        <a:rPr lang="en-US" sz="1000" b="0" i="0" u="none" strike="noStrike" dirty="0">
                          <a:solidFill>
                            <a:srgbClr val="000000"/>
                          </a:solidFill>
                          <a:effectLst/>
                          <a:latin typeface="Courier New" panose="02070309020205020404" pitchFamily="49" charset="0"/>
                          <a:cs typeface="Courier New" panose="02070309020205020404" pitchFamily="49" charset="0"/>
                        </a:rPr>
                        <a:t>1.06%</a:t>
                      </a:r>
                    </a:p>
                  </a:txBody>
                  <a:tcPr marL="9525" marR="9525" marT="9525" marB="0" anchor="ctr"/>
                </a:tc>
                <a:tc>
                  <a:txBody>
                    <a:bodyPr/>
                    <a:lstStyle/>
                    <a:p>
                      <a:pPr algn="ctr" fontAlgn="b"/>
                      <a:r>
                        <a:rPr lang="en-US" sz="1000" b="0" i="0" u="none" strike="noStrike">
                          <a:solidFill>
                            <a:srgbClr val="000000"/>
                          </a:solidFill>
                          <a:effectLst/>
                          <a:latin typeface="Courier New" panose="02070309020205020404" pitchFamily="49" charset="0"/>
                          <a:cs typeface="Courier New" panose="02070309020205020404" pitchFamily="49" charset="0"/>
                        </a:rPr>
                        <a:t>2.30%</a:t>
                      </a:r>
                    </a:p>
                  </a:txBody>
                  <a:tcPr marL="9525" marR="9525" marT="9525" marB="0" anchor="ctr"/>
                </a:tc>
                <a:tc>
                  <a:txBody>
                    <a:bodyPr/>
                    <a:lstStyle/>
                    <a:p>
                      <a:pPr algn="ctr" fontAlgn="b"/>
                      <a:r>
                        <a:rPr lang="en-US" sz="1000" b="0" i="0" u="none" strike="noStrike" dirty="0">
                          <a:solidFill>
                            <a:srgbClr val="000000"/>
                          </a:solidFill>
                          <a:effectLst/>
                          <a:latin typeface="Courier New" panose="02070309020205020404" pitchFamily="49" charset="0"/>
                          <a:cs typeface="Courier New" panose="02070309020205020404" pitchFamily="49" charset="0"/>
                        </a:rPr>
                        <a:t>3.01%</a:t>
                      </a:r>
                    </a:p>
                  </a:txBody>
                  <a:tcPr marL="9525" marR="9525" marT="9525" marB="0" anchor="ctr"/>
                </a:tc>
                <a:extLst>
                  <a:ext uri="{0D108BD9-81ED-4DB2-BD59-A6C34878D82A}">
                    <a16:rowId xmlns:a16="http://schemas.microsoft.com/office/drawing/2014/main" val="3012822031"/>
                  </a:ext>
                </a:extLst>
              </a:tr>
              <a:tr h="370840">
                <a:tc>
                  <a:txBody>
                    <a:bodyPr/>
                    <a:lstStyle/>
                    <a:p>
                      <a:pPr algn="l" rtl="0" fontAlgn="b"/>
                      <a:r>
                        <a:rPr lang="en-US" sz="1000" b="0" i="0" u="none" strike="noStrike" dirty="0">
                          <a:solidFill>
                            <a:schemeClr val="bg1"/>
                          </a:solidFill>
                          <a:effectLst/>
                          <a:latin typeface="Courier New" panose="02070309020205020404" pitchFamily="49" charset="0"/>
                        </a:rPr>
                        <a:t>Precision</a:t>
                      </a:r>
                    </a:p>
                  </a:txBody>
                  <a:tcPr marL="45720" marR="9525" marT="9525" marB="0" anchor="ctr">
                    <a:solidFill>
                      <a:schemeClr val="accent1"/>
                    </a:solidFill>
                  </a:tcPr>
                </a:tc>
                <a:tc>
                  <a:txBody>
                    <a:bodyPr/>
                    <a:lstStyle/>
                    <a:p>
                      <a:pPr algn="ctr" fontAlgn="b"/>
                      <a:r>
                        <a:rPr lang="en-US" sz="1000" b="0" i="0" u="none" strike="noStrike" dirty="0">
                          <a:solidFill>
                            <a:srgbClr val="000000"/>
                          </a:solidFill>
                          <a:effectLst/>
                          <a:latin typeface="Courier New" panose="02070309020205020404" pitchFamily="49" charset="0"/>
                          <a:cs typeface="Courier New" panose="02070309020205020404" pitchFamily="49" charset="0"/>
                        </a:rPr>
                        <a:t>87.97%</a:t>
                      </a:r>
                    </a:p>
                  </a:txBody>
                  <a:tcPr marL="9525" marR="9525" marT="9525" marB="0" anchor="ctr"/>
                </a:tc>
                <a:tc>
                  <a:txBody>
                    <a:bodyPr/>
                    <a:lstStyle/>
                    <a:p>
                      <a:pPr algn="ctr" fontAlgn="b"/>
                      <a:r>
                        <a:rPr lang="en-US" sz="1000" b="0" i="0" u="none" strike="noStrike">
                          <a:solidFill>
                            <a:srgbClr val="000000"/>
                          </a:solidFill>
                          <a:effectLst/>
                          <a:latin typeface="Courier New" panose="02070309020205020404" pitchFamily="49" charset="0"/>
                          <a:cs typeface="Courier New" panose="02070309020205020404" pitchFamily="49" charset="0"/>
                        </a:rPr>
                        <a:t>88.21%</a:t>
                      </a:r>
                    </a:p>
                  </a:txBody>
                  <a:tcPr marL="9525" marR="9525" marT="9525" marB="0" anchor="ctr"/>
                </a:tc>
                <a:tc>
                  <a:txBody>
                    <a:bodyPr/>
                    <a:lstStyle/>
                    <a:p>
                      <a:pPr algn="ctr" fontAlgn="b"/>
                      <a:r>
                        <a:rPr lang="en-US" sz="1000" b="0" i="0" u="none" strike="noStrike" dirty="0">
                          <a:solidFill>
                            <a:srgbClr val="000000"/>
                          </a:solidFill>
                          <a:effectLst/>
                          <a:latin typeface="Courier New" panose="02070309020205020404" pitchFamily="49" charset="0"/>
                          <a:cs typeface="Courier New" panose="02070309020205020404" pitchFamily="49" charset="0"/>
                        </a:rPr>
                        <a:t>87.21%</a:t>
                      </a:r>
                    </a:p>
                  </a:txBody>
                  <a:tcPr marL="9525" marR="9525" marT="9525" marB="0" anchor="ctr"/>
                </a:tc>
                <a:tc>
                  <a:txBody>
                    <a:bodyPr/>
                    <a:lstStyle/>
                    <a:p>
                      <a:pPr algn="ctr" fontAlgn="b"/>
                      <a:r>
                        <a:rPr lang="en-US" sz="1000" b="0" i="0" u="none" strike="noStrike">
                          <a:solidFill>
                            <a:srgbClr val="000000"/>
                          </a:solidFill>
                          <a:effectLst/>
                          <a:latin typeface="Courier New" panose="02070309020205020404" pitchFamily="49" charset="0"/>
                          <a:cs typeface="Courier New" panose="02070309020205020404" pitchFamily="49" charset="0"/>
                        </a:rPr>
                        <a:t>88.04%</a:t>
                      </a:r>
                    </a:p>
                  </a:txBody>
                  <a:tcPr marL="9525" marR="9525" marT="9525" marB="0" anchor="ctr"/>
                </a:tc>
                <a:tc>
                  <a:txBody>
                    <a:bodyPr/>
                    <a:lstStyle/>
                    <a:p>
                      <a:pPr algn="ctr" fontAlgn="b"/>
                      <a:r>
                        <a:rPr lang="en-US" sz="1000" b="0" i="0" u="none" strike="noStrike" dirty="0">
                          <a:solidFill>
                            <a:srgbClr val="000000"/>
                          </a:solidFill>
                          <a:effectLst/>
                          <a:latin typeface="Courier New" panose="02070309020205020404" pitchFamily="49" charset="0"/>
                          <a:cs typeface="Courier New" panose="02070309020205020404" pitchFamily="49" charset="0"/>
                        </a:rPr>
                        <a:t>87.82%</a:t>
                      </a:r>
                    </a:p>
                  </a:txBody>
                  <a:tcPr marL="9525" marR="9525" marT="9525" marB="0" anchor="ctr"/>
                </a:tc>
                <a:extLst>
                  <a:ext uri="{0D108BD9-81ED-4DB2-BD59-A6C34878D82A}">
                    <a16:rowId xmlns:a16="http://schemas.microsoft.com/office/drawing/2014/main" val="3829296937"/>
                  </a:ext>
                </a:extLst>
              </a:tr>
            </a:tbl>
          </a:graphicData>
        </a:graphic>
      </p:graphicFrame>
      <p:sp>
        <p:nvSpPr>
          <p:cNvPr id="6" name="Content Placeholder 2">
            <a:extLst>
              <a:ext uri="{FF2B5EF4-FFF2-40B4-BE49-F238E27FC236}">
                <a16:creationId xmlns:a16="http://schemas.microsoft.com/office/drawing/2014/main" id="{DFDA4DD6-E713-328D-CBAB-DFC50BE278C0}"/>
              </a:ext>
            </a:extLst>
          </p:cNvPr>
          <p:cNvSpPr txBox="1">
            <a:spLocks/>
          </p:cNvSpPr>
          <p:nvPr/>
        </p:nvSpPr>
        <p:spPr>
          <a:xfrm>
            <a:off x="373092" y="5131798"/>
            <a:ext cx="5486400" cy="1260376"/>
          </a:xfrm>
          <a:prstGeom prst="rect">
            <a:avLst/>
          </a:prstGeom>
          <a:ln>
            <a:solidFill>
              <a:schemeClr val="tx1"/>
            </a:solidFill>
          </a:ln>
        </p:spPr>
        <p:txBody>
          <a:bodyPr vert="horz" lIns="91440" tIns="45720" rIns="91440" bIns="45720" rtlCol="0">
            <a:noAutofit/>
          </a:bodyPr>
          <a:lstStyle>
            <a:lvl1pPr marL="0" indent="0" algn="l" defTabSz="914400" rtl="0" eaLnBrk="1" latinLnBrk="0" hangingPunct="1">
              <a:lnSpc>
                <a:spcPct val="110000"/>
              </a:lnSpc>
              <a:spcBef>
                <a:spcPts val="1000"/>
              </a:spcBef>
              <a:buFontTx/>
              <a:buNone/>
              <a:defRPr sz="2000" kern="1200">
                <a:solidFill>
                  <a:schemeClr val="tx2"/>
                </a:solidFill>
                <a:latin typeface="+mn-lt"/>
                <a:ea typeface="+mn-ea"/>
                <a:cs typeface="+mn-cs"/>
              </a:defRPr>
            </a:lvl1pPr>
            <a:lvl2pPr marL="274320" indent="-228600" algn="l" defTabSz="914400" rtl="0" eaLnBrk="1" latinLnBrk="0" hangingPunct="1">
              <a:lnSpc>
                <a:spcPct val="110000"/>
              </a:lnSpc>
              <a:spcBef>
                <a:spcPts val="500"/>
              </a:spcBef>
              <a:buSzPct val="85000"/>
              <a:buFont typeface="Arial" panose="020B0604020202020204" pitchFamily="34" charset="0"/>
              <a:buChar char="•"/>
              <a:defRPr sz="1800" kern="1200">
                <a:solidFill>
                  <a:schemeClr val="tx2"/>
                </a:solidFill>
                <a:latin typeface="+mn-lt"/>
                <a:ea typeface="+mn-ea"/>
                <a:cs typeface="+mn-cs"/>
              </a:defRPr>
            </a:lvl2pPr>
            <a:lvl3pPr marL="274320" indent="0" algn="l" defTabSz="914400" rtl="0" eaLnBrk="1" latinLnBrk="0" hangingPunct="1">
              <a:lnSpc>
                <a:spcPct val="110000"/>
              </a:lnSpc>
              <a:spcBef>
                <a:spcPts val="500"/>
              </a:spcBef>
              <a:buFontTx/>
              <a:buNone/>
              <a:defRPr sz="1600" kern="1200">
                <a:solidFill>
                  <a:schemeClr val="tx2"/>
                </a:solidFill>
                <a:latin typeface="+mn-lt"/>
                <a:ea typeface="+mn-ea"/>
                <a:cs typeface="+mn-cs"/>
              </a:defRPr>
            </a:lvl3pPr>
            <a:lvl4pPr marL="548640" indent="-228600" algn="l" defTabSz="914400" rtl="0" eaLnBrk="1" latinLnBrk="0" hangingPunct="1">
              <a:lnSpc>
                <a:spcPct val="110000"/>
              </a:lnSpc>
              <a:spcBef>
                <a:spcPts val="500"/>
              </a:spcBef>
              <a:buFont typeface="Arial" panose="020B0604020202020204" pitchFamily="34" charset="0"/>
              <a:buChar char="•"/>
              <a:defRPr sz="1400" kern="1200">
                <a:solidFill>
                  <a:schemeClr val="tx2"/>
                </a:solidFill>
                <a:latin typeface="+mn-lt"/>
                <a:ea typeface="+mn-ea"/>
                <a:cs typeface="+mn-cs"/>
              </a:defRPr>
            </a:lvl4pPr>
            <a:lvl5pPr marL="548640" indent="0" algn="l" defTabSz="914400" rtl="0" eaLnBrk="1" latinLnBrk="0" hangingPunct="1">
              <a:lnSpc>
                <a:spcPct val="110000"/>
              </a:lnSpc>
              <a:spcBef>
                <a:spcPts val="500"/>
              </a:spcBef>
              <a:buFontTx/>
              <a:buNone/>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sz="900" dirty="0">
                <a:solidFill>
                  <a:schemeClr val="tx1"/>
                </a:solidFill>
                <a:latin typeface="Courier New" panose="02070309020205020404" pitchFamily="49" charset="0"/>
              </a:rPr>
              <a:t>While we do see varied characteristics showing improvement using our own feature list, we will assess on the following page the base </a:t>
            </a:r>
            <a:r>
              <a:rPr lang="en-US" sz="900" dirty="0" err="1">
                <a:solidFill>
                  <a:schemeClr val="tx1"/>
                </a:solidFill>
                <a:latin typeface="Courier New" panose="02070309020205020404" pitchFamily="49" charset="0"/>
              </a:rPr>
              <a:t>XGBoost</a:t>
            </a:r>
            <a:r>
              <a:rPr lang="en-US" sz="900" dirty="0">
                <a:solidFill>
                  <a:schemeClr val="tx1"/>
                </a:solidFill>
                <a:latin typeface="Courier New" panose="02070309020205020404" pitchFamily="49" charset="0"/>
              </a:rPr>
              <a:t> model versus the </a:t>
            </a:r>
            <a:r>
              <a:rPr lang="en-US" sz="900" dirty="0" err="1">
                <a:solidFill>
                  <a:schemeClr val="tx1"/>
                </a:solidFill>
                <a:latin typeface="Courier New" panose="02070309020205020404" pitchFamily="49" charset="0"/>
              </a:rPr>
              <a:t>LightGMB</a:t>
            </a:r>
            <a:r>
              <a:rPr lang="en-US" sz="900" dirty="0">
                <a:solidFill>
                  <a:schemeClr val="tx1"/>
                </a:solidFill>
                <a:latin typeface="Courier New" panose="02070309020205020404" pitchFamily="49" charset="0"/>
              </a:rPr>
              <a:t> and </a:t>
            </a:r>
            <a:r>
              <a:rPr lang="en-US" sz="900" dirty="0" err="1">
                <a:solidFill>
                  <a:schemeClr val="tx1"/>
                </a:solidFill>
                <a:latin typeface="Courier New" panose="02070309020205020404" pitchFamily="49" charset="0"/>
              </a:rPr>
              <a:t>CatBoost</a:t>
            </a:r>
            <a:r>
              <a:rPr lang="en-US" sz="900" dirty="0">
                <a:solidFill>
                  <a:schemeClr val="tx1"/>
                </a:solidFill>
                <a:latin typeface="Courier New" panose="02070309020205020404" pitchFamily="49" charset="0"/>
              </a:rPr>
              <a:t> models.</a:t>
            </a:r>
          </a:p>
          <a:p>
            <a:pPr>
              <a:lnSpc>
                <a:spcPct val="100000"/>
              </a:lnSpc>
            </a:pPr>
            <a:r>
              <a:rPr lang="en-US" sz="900" dirty="0">
                <a:solidFill>
                  <a:schemeClr val="tx1"/>
                </a:solidFill>
                <a:latin typeface="Courier New" panose="02070309020205020404" pitchFamily="49" charset="0"/>
              </a:rPr>
              <a:t>We would note an expectation that we could further improve prediction ability through a more detailed approach to feature selection and hyperparameter setting through the enhanced functionality in </a:t>
            </a:r>
            <a:r>
              <a:rPr lang="en-US" sz="900" dirty="0" err="1">
                <a:solidFill>
                  <a:schemeClr val="tx1"/>
                </a:solidFill>
                <a:latin typeface="Courier New" panose="02070309020205020404" pitchFamily="49" charset="0"/>
              </a:rPr>
              <a:t>CatBoost</a:t>
            </a:r>
            <a:r>
              <a:rPr lang="en-US" sz="900" dirty="0">
                <a:solidFill>
                  <a:schemeClr val="tx1"/>
                </a:solidFill>
                <a:latin typeface="Courier New" panose="02070309020205020404" pitchFamily="49" charset="0"/>
              </a:rPr>
              <a:t> but will leave that for future endeavors.</a:t>
            </a:r>
          </a:p>
        </p:txBody>
      </p:sp>
      <p:pic>
        <p:nvPicPr>
          <p:cNvPr id="5122" name="Picture 2">
            <a:extLst>
              <a:ext uri="{FF2B5EF4-FFF2-40B4-BE49-F238E27FC236}">
                <a16:creationId xmlns:a16="http://schemas.microsoft.com/office/drawing/2014/main" id="{ED180E20-CB8B-49E2-1B41-B127F49FF4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69479" y="1604515"/>
            <a:ext cx="5290688" cy="4114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596818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F501A-DF9F-C840-45C8-6DE2B6B911CB}"/>
              </a:ext>
            </a:extLst>
          </p:cNvPr>
          <p:cNvSpPr>
            <a:spLocks noGrp="1"/>
          </p:cNvSpPr>
          <p:nvPr>
            <p:ph type="title"/>
          </p:nvPr>
        </p:nvSpPr>
        <p:spPr>
          <a:xfrm>
            <a:off x="373092" y="327803"/>
            <a:ext cx="10134600" cy="537272"/>
          </a:xfrm>
        </p:spPr>
        <p:txBody>
          <a:bodyPr>
            <a:normAutofit fontScale="90000"/>
          </a:bodyPr>
          <a:lstStyle/>
          <a:p>
            <a:r>
              <a:rPr lang="en-US" dirty="0"/>
              <a:t>Sepsis 30-day mortality prediction using multiple models</a:t>
            </a:r>
          </a:p>
        </p:txBody>
      </p:sp>
      <p:sp>
        <p:nvSpPr>
          <p:cNvPr id="3" name="Content Placeholder 2">
            <a:extLst>
              <a:ext uri="{FF2B5EF4-FFF2-40B4-BE49-F238E27FC236}">
                <a16:creationId xmlns:a16="http://schemas.microsoft.com/office/drawing/2014/main" id="{39134D03-F431-7223-EBD0-BB6999C87ADB}"/>
              </a:ext>
            </a:extLst>
          </p:cNvPr>
          <p:cNvSpPr>
            <a:spLocks noGrp="1"/>
          </p:cNvSpPr>
          <p:nvPr>
            <p:ph idx="1"/>
          </p:nvPr>
        </p:nvSpPr>
        <p:spPr>
          <a:xfrm>
            <a:off x="373092" y="966158"/>
            <a:ext cx="10790208" cy="819509"/>
          </a:xfrm>
          <a:ln>
            <a:solidFill>
              <a:schemeClr val="tx1"/>
            </a:solidFill>
          </a:ln>
        </p:spPr>
        <p:txBody>
          <a:bodyPr>
            <a:noAutofit/>
          </a:bodyPr>
          <a:lstStyle/>
          <a:p>
            <a:pPr>
              <a:lnSpc>
                <a:spcPct val="100000"/>
              </a:lnSpc>
            </a:pPr>
            <a:r>
              <a:rPr lang="en-US" sz="900" dirty="0">
                <a:solidFill>
                  <a:schemeClr val="tx1"/>
                </a:solidFill>
                <a:latin typeface="Courier New" panose="02070309020205020404" pitchFamily="49" charset="0"/>
              </a:rPr>
              <a:t>We set out at the beginning of the tutorial to determine whether we could improve upon the models used in the research paper, "Predicting 30-days mortality for MIMIC-III patients with sepsis-3: a machine learning approach using </a:t>
            </a:r>
            <a:r>
              <a:rPr lang="en-US" sz="900" dirty="0" err="1">
                <a:solidFill>
                  <a:schemeClr val="tx1"/>
                </a:solidFill>
                <a:latin typeface="Courier New" panose="02070309020205020404" pitchFamily="49" charset="0"/>
              </a:rPr>
              <a:t>XGboost</a:t>
            </a:r>
            <a:r>
              <a:rPr lang="en-US" sz="900" dirty="0">
                <a:solidFill>
                  <a:schemeClr val="tx1"/>
                </a:solidFill>
                <a:latin typeface="Courier New" panose="02070309020205020404" pitchFamily="49" charset="0"/>
              </a:rPr>
              <a:t>" by Hou et al, which sought to use </a:t>
            </a:r>
            <a:r>
              <a:rPr lang="en-US" sz="900" dirty="0" err="1">
                <a:solidFill>
                  <a:schemeClr val="tx1"/>
                </a:solidFill>
                <a:latin typeface="Courier New" panose="02070309020205020404" pitchFamily="49" charset="0"/>
              </a:rPr>
              <a:t>XGBoost</a:t>
            </a:r>
            <a:r>
              <a:rPr lang="en-US" sz="900" dirty="0">
                <a:solidFill>
                  <a:schemeClr val="tx1"/>
                </a:solidFill>
                <a:latin typeface="Courier New" panose="02070309020205020404" pitchFamily="49" charset="0"/>
              </a:rPr>
              <a:t> as an alternative means to making predictions versus more traditional approaches such as SAPS-II score prediction and logistic regression. The paper concluded that </a:t>
            </a:r>
            <a:r>
              <a:rPr lang="en-US" sz="900" dirty="0" err="1">
                <a:solidFill>
                  <a:schemeClr val="tx1"/>
                </a:solidFill>
                <a:latin typeface="Courier New" panose="02070309020205020404" pitchFamily="49" charset="0"/>
              </a:rPr>
              <a:t>XGBoost</a:t>
            </a:r>
            <a:r>
              <a:rPr lang="en-US" sz="900" dirty="0">
                <a:solidFill>
                  <a:schemeClr val="tx1"/>
                </a:solidFill>
                <a:latin typeface="Courier New" panose="02070309020205020404" pitchFamily="49" charset="0"/>
              </a:rPr>
              <a:t> provides superior results to the traditional approaches. In particular, our objective was to determine whether using either of </a:t>
            </a:r>
            <a:r>
              <a:rPr lang="en-US" sz="900" dirty="0" err="1">
                <a:solidFill>
                  <a:schemeClr val="tx1"/>
                </a:solidFill>
                <a:latin typeface="Courier New" panose="02070309020205020404" pitchFamily="49" charset="0"/>
              </a:rPr>
              <a:t>LightGBM</a:t>
            </a:r>
            <a:r>
              <a:rPr lang="en-US" sz="900" dirty="0">
                <a:solidFill>
                  <a:schemeClr val="tx1"/>
                </a:solidFill>
                <a:latin typeface="Courier New" panose="02070309020205020404" pitchFamily="49" charset="0"/>
              </a:rPr>
              <a:t> or </a:t>
            </a:r>
            <a:r>
              <a:rPr lang="en-US" sz="900" dirty="0" err="1">
                <a:solidFill>
                  <a:schemeClr val="tx1"/>
                </a:solidFill>
                <a:latin typeface="Courier New" panose="02070309020205020404" pitchFamily="49" charset="0"/>
              </a:rPr>
              <a:t>CatBoost</a:t>
            </a:r>
            <a:r>
              <a:rPr lang="en-US" sz="900" dirty="0">
                <a:solidFill>
                  <a:schemeClr val="tx1"/>
                </a:solidFill>
                <a:latin typeface="Courier New" panose="02070309020205020404" pitchFamily="49" charset="0"/>
              </a:rPr>
              <a:t> would improve prediction ability and to learn how we may finetune hyperparameters of these models to increase model efficacy.</a:t>
            </a:r>
          </a:p>
          <a:p>
            <a:pPr>
              <a:lnSpc>
                <a:spcPct val="100000"/>
              </a:lnSpc>
            </a:pPr>
            <a:endParaRPr lang="en-US" sz="900" dirty="0">
              <a:solidFill>
                <a:schemeClr val="tx1"/>
              </a:solidFill>
              <a:latin typeface="Courier New" panose="02070309020205020404" pitchFamily="49" charset="0"/>
            </a:endParaRPr>
          </a:p>
        </p:txBody>
      </p:sp>
      <p:graphicFrame>
        <p:nvGraphicFramePr>
          <p:cNvPr id="4" name="Table 3">
            <a:extLst>
              <a:ext uri="{FF2B5EF4-FFF2-40B4-BE49-F238E27FC236}">
                <a16:creationId xmlns:a16="http://schemas.microsoft.com/office/drawing/2014/main" id="{BCEF5595-5C41-AE18-0305-68D75E419084}"/>
              </a:ext>
            </a:extLst>
          </p:cNvPr>
          <p:cNvGraphicFramePr>
            <a:graphicFrameLocks noGrp="1"/>
          </p:cNvGraphicFramePr>
          <p:nvPr>
            <p:extLst>
              <p:ext uri="{D42A27DB-BD31-4B8C-83A1-F6EECF244321}">
                <p14:modId xmlns:p14="http://schemas.microsoft.com/office/powerpoint/2010/main" val="2060379601"/>
              </p:ext>
            </p:extLst>
          </p:nvPr>
        </p:nvGraphicFramePr>
        <p:xfrm>
          <a:off x="373092" y="1984937"/>
          <a:ext cx="3657600" cy="3337560"/>
        </p:xfrm>
        <a:graphic>
          <a:graphicData uri="http://schemas.openxmlformats.org/drawingml/2006/table">
            <a:tbl>
              <a:tblPr firstRow="1" bandRow="1">
                <a:tableStyleId>{5C22544A-7EE6-4342-B048-85BDC9FD1C3A}</a:tableStyleId>
              </a:tblPr>
              <a:tblGrid>
                <a:gridCol w="914400">
                  <a:extLst>
                    <a:ext uri="{9D8B030D-6E8A-4147-A177-3AD203B41FA5}">
                      <a16:colId xmlns:a16="http://schemas.microsoft.com/office/drawing/2014/main" val="837741733"/>
                    </a:ext>
                  </a:extLst>
                </a:gridCol>
                <a:gridCol w="914400">
                  <a:extLst>
                    <a:ext uri="{9D8B030D-6E8A-4147-A177-3AD203B41FA5}">
                      <a16:colId xmlns:a16="http://schemas.microsoft.com/office/drawing/2014/main" val="3940449225"/>
                    </a:ext>
                  </a:extLst>
                </a:gridCol>
                <a:gridCol w="914400">
                  <a:extLst>
                    <a:ext uri="{9D8B030D-6E8A-4147-A177-3AD203B41FA5}">
                      <a16:colId xmlns:a16="http://schemas.microsoft.com/office/drawing/2014/main" val="737216328"/>
                    </a:ext>
                  </a:extLst>
                </a:gridCol>
                <a:gridCol w="914400">
                  <a:extLst>
                    <a:ext uri="{9D8B030D-6E8A-4147-A177-3AD203B41FA5}">
                      <a16:colId xmlns:a16="http://schemas.microsoft.com/office/drawing/2014/main" val="1735151862"/>
                    </a:ext>
                  </a:extLst>
                </a:gridCol>
              </a:tblGrid>
              <a:tr h="370840">
                <a:tc gridSpan="4">
                  <a:txBody>
                    <a:bodyPr/>
                    <a:lstStyle/>
                    <a:p>
                      <a:pPr algn="ctr"/>
                      <a:r>
                        <a:rPr lang="en-US" dirty="0">
                          <a:solidFill>
                            <a:schemeClr val="bg1"/>
                          </a:solidFill>
                        </a:rPr>
                        <a:t>Model Stats &amp; Improvement</a:t>
                      </a:r>
                    </a:p>
                  </a:txBody>
                  <a:tcPr anchor="ctr">
                    <a:solidFill>
                      <a:schemeClr val="tx1"/>
                    </a:solidFill>
                  </a:tcPr>
                </a:tc>
                <a:tc hMerge="1">
                  <a:txBody>
                    <a:bodyPr/>
                    <a:lstStyle/>
                    <a:p>
                      <a:pPr algn="ctr"/>
                      <a:endParaRPr lang="en-US" dirty="0"/>
                    </a:p>
                  </a:txBody>
                  <a:tcPr anchor="ctr"/>
                </a:tc>
                <a:tc hMerge="1">
                  <a:txBody>
                    <a:bodyPr/>
                    <a:lstStyle/>
                    <a:p>
                      <a:pPr algn="ctr"/>
                      <a:endParaRPr lang="en-US" dirty="0"/>
                    </a:p>
                  </a:txBody>
                  <a:tcPr anchor="ctr"/>
                </a:tc>
                <a:tc hMerge="1">
                  <a:txBody>
                    <a:bodyPr/>
                    <a:lstStyle/>
                    <a:p>
                      <a:pPr algn="ctr"/>
                      <a:endParaRPr lang="en-US" dirty="0"/>
                    </a:p>
                  </a:txBody>
                  <a:tcPr anchor="ctr"/>
                </a:tc>
                <a:extLst>
                  <a:ext uri="{0D108BD9-81ED-4DB2-BD59-A6C34878D82A}">
                    <a16:rowId xmlns:a16="http://schemas.microsoft.com/office/drawing/2014/main" val="1218465229"/>
                  </a:ext>
                </a:extLst>
              </a:tr>
              <a:tr h="370840">
                <a:tc>
                  <a:txBody>
                    <a:bodyPr/>
                    <a:lstStyle/>
                    <a:p>
                      <a:pPr algn="l" rtl="0" fontAlgn="b"/>
                      <a:r>
                        <a:rPr lang="en-US" sz="1000" b="0" i="0" u="none" strike="noStrike" dirty="0">
                          <a:solidFill>
                            <a:schemeClr val="bg1"/>
                          </a:solidFill>
                          <a:effectLst/>
                          <a:latin typeface="Courier New" panose="02070309020205020404" pitchFamily="49" charset="0"/>
                        </a:rPr>
                        <a:t>Model</a:t>
                      </a:r>
                    </a:p>
                  </a:txBody>
                  <a:tcPr marL="45720" marR="9525" marT="9525" marB="0" anchor="ctr">
                    <a:solidFill>
                      <a:schemeClr val="accent1"/>
                    </a:solidFill>
                  </a:tcPr>
                </a:tc>
                <a:tc>
                  <a:txBody>
                    <a:bodyPr/>
                    <a:lstStyle/>
                    <a:p>
                      <a:pPr algn="ctr" rtl="0" fontAlgn="b"/>
                      <a:r>
                        <a:rPr lang="en-US" sz="1000" b="0" i="0" u="none" strike="noStrike" dirty="0" err="1">
                          <a:solidFill>
                            <a:srgbClr val="000000"/>
                          </a:solidFill>
                          <a:effectLst/>
                          <a:latin typeface="Courier New" panose="02070309020205020404" pitchFamily="49" charset="0"/>
                        </a:rPr>
                        <a:t>XGBoost</a:t>
                      </a:r>
                      <a:endParaRPr lang="en-US" sz="1000" b="0" i="0" u="none" strike="noStrike" dirty="0">
                        <a:solidFill>
                          <a:srgbClr val="000000"/>
                        </a:solidFill>
                        <a:effectLst/>
                        <a:latin typeface="Courier New" panose="02070309020205020404" pitchFamily="49" charset="0"/>
                      </a:endParaRPr>
                    </a:p>
                  </a:txBody>
                  <a:tcPr marL="9525" marR="9525" marT="9525" marB="0" anchor="ctr"/>
                </a:tc>
                <a:tc>
                  <a:txBody>
                    <a:bodyPr/>
                    <a:lstStyle/>
                    <a:p>
                      <a:pPr algn="ctr" rtl="0" fontAlgn="b"/>
                      <a:r>
                        <a:rPr lang="en-US" sz="1000" b="0" i="0" u="none" strike="noStrike" dirty="0" err="1">
                          <a:solidFill>
                            <a:srgbClr val="000000"/>
                          </a:solidFill>
                          <a:effectLst/>
                          <a:latin typeface="Courier New" panose="02070309020205020404" pitchFamily="49" charset="0"/>
                        </a:rPr>
                        <a:t>LightGBM</a:t>
                      </a:r>
                      <a:endParaRPr lang="en-US" sz="1000" b="0" i="0" u="none" strike="noStrike" dirty="0">
                        <a:solidFill>
                          <a:srgbClr val="000000"/>
                        </a:solidFill>
                        <a:effectLst/>
                        <a:latin typeface="Courier New" panose="02070309020205020404" pitchFamily="49" charset="0"/>
                      </a:endParaRPr>
                    </a:p>
                  </a:txBody>
                  <a:tcPr marL="9525" marR="9525" marT="9525" marB="0" anchor="ctr"/>
                </a:tc>
                <a:tc>
                  <a:txBody>
                    <a:bodyPr/>
                    <a:lstStyle/>
                    <a:p>
                      <a:pPr algn="ctr" rtl="0" fontAlgn="b"/>
                      <a:r>
                        <a:rPr lang="en-US" sz="1000" b="0" i="0" u="none" strike="noStrike">
                          <a:solidFill>
                            <a:srgbClr val="000000"/>
                          </a:solidFill>
                          <a:effectLst/>
                          <a:latin typeface="Courier New" panose="02070309020205020404" pitchFamily="49" charset="0"/>
                        </a:rPr>
                        <a:t>CatBoost</a:t>
                      </a:r>
                    </a:p>
                  </a:txBody>
                  <a:tcPr marL="9525" marR="9525" marT="9525" marB="0" anchor="ctr"/>
                </a:tc>
                <a:extLst>
                  <a:ext uri="{0D108BD9-81ED-4DB2-BD59-A6C34878D82A}">
                    <a16:rowId xmlns:a16="http://schemas.microsoft.com/office/drawing/2014/main" val="1192762751"/>
                  </a:ext>
                </a:extLst>
              </a:tr>
              <a:tr h="370840">
                <a:tc>
                  <a:txBody>
                    <a:bodyPr/>
                    <a:lstStyle/>
                    <a:p>
                      <a:pPr algn="l" rtl="0" fontAlgn="b"/>
                      <a:r>
                        <a:rPr lang="en-US" sz="1000" b="0" i="0" u="none" strike="noStrike" dirty="0">
                          <a:solidFill>
                            <a:schemeClr val="bg1"/>
                          </a:solidFill>
                          <a:effectLst/>
                          <a:latin typeface="Courier New" panose="02070309020205020404" pitchFamily="49" charset="0"/>
                        </a:rPr>
                        <a:t>AUC</a:t>
                      </a:r>
                    </a:p>
                  </a:txBody>
                  <a:tcPr marL="45720" marR="9525" marT="9525" marB="0" anchor="ctr">
                    <a:solidFill>
                      <a:schemeClr val="accent1"/>
                    </a:solidFill>
                  </a:tcPr>
                </a:tc>
                <a:tc>
                  <a:txBody>
                    <a:bodyPr/>
                    <a:lstStyle/>
                    <a:p>
                      <a:pPr algn="ctr" fontAlgn="b"/>
                      <a:r>
                        <a:rPr lang="en-US" sz="1000" b="0" i="0" u="none" strike="noStrike" dirty="0">
                          <a:solidFill>
                            <a:srgbClr val="000000"/>
                          </a:solidFill>
                          <a:effectLst/>
                          <a:latin typeface="Courier New" panose="02070309020205020404" pitchFamily="49" charset="0"/>
                          <a:cs typeface="Courier New" panose="02070309020205020404" pitchFamily="49" charset="0"/>
                        </a:rPr>
                        <a:t>80.41%</a:t>
                      </a:r>
                    </a:p>
                  </a:txBody>
                  <a:tcPr marL="9525" marR="9525" marT="9525" marB="0" anchor="ctr"/>
                </a:tc>
                <a:tc>
                  <a:txBody>
                    <a:bodyPr/>
                    <a:lstStyle/>
                    <a:p>
                      <a:pPr algn="ctr" fontAlgn="b"/>
                      <a:r>
                        <a:rPr lang="en-US" sz="1000" b="0" i="0" u="none" strike="noStrike" dirty="0">
                          <a:solidFill>
                            <a:srgbClr val="000000"/>
                          </a:solidFill>
                          <a:effectLst/>
                          <a:latin typeface="Courier New" panose="02070309020205020404" pitchFamily="49" charset="0"/>
                          <a:cs typeface="Courier New" panose="02070309020205020404" pitchFamily="49" charset="0"/>
                        </a:rPr>
                        <a:t>81.66%</a:t>
                      </a:r>
                    </a:p>
                  </a:txBody>
                  <a:tcPr marL="9525" marR="9525" marT="9525" marB="0" anchor="ctr">
                    <a:solidFill>
                      <a:schemeClr val="accent6">
                        <a:lumMod val="40000"/>
                        <a:lumOff val="60000"/>
                      </a:schemeClr>
                    </a:solidFill>
                  </a:tcPr>
                </a:tc>
                <a:tc>
                  <a:txBody>
                    <a:bodyPr/>
                    <a:lstStyle/>
                    <a:p>
                      <a:pPr algn="ctr" fontAlgn="b"/>
                      <a:r>
                        <a:rPr lang="en-US" sz="1000" b="0" i="0" u="none" strike="noStrike" dirty="0">
                          <a:solidFill>
                            <a:srgbClr val="000000"/>
                          </a:solidFill>
                          <a:effectLst/>
                          <a:latin typeface="Courier New" panose="02070309020205020404" pitchFamily="49" charset="0"/>
                          <a:cs typeface="Courier New" panose="02070309020205020404" pitchFamily="49" charset="0"/>
                        </a:rPr>
                        <a:t>83.78%</a:t>
                      </a:r>
                    </a:p>
                  </a:txBody>
                  <a:tcPr marL="9525" marR="9525" marT="9525" marB="0" anchor="ctr">
                    <a:solidFill>
                      <a:schemeClr val="accent6">
                        <a:lumMod val="60000"/>
                        <a:lumOff val="40000"/>
                      </a:schemeClr>
                    </a:solidFill>
                  </a:tcPr>
                </a:tc>
                <a:extLst>
                  <a:ext uri="{0D108BD9-81ED-4DB2-BD59-A6C34878D82A}">
                    <a16:rowId xmlns:a16="http://schemas.microsoft.com/office/drawing/2014/main" val="1234149571"/>
                  </a:ext>
                </a:extLst>
              </a:tr>
              <a:tr h="370840">
                <a:tc>
                  <a:txBody>
                    <a:bodyPr/>
                    <a:lstStyle/>
                    <a:p>
                      <a:pPr algn="l" rtl="0" fontAlgn="b"/>
                      <a:r>
                        <a:rPr lang="en-US" sz="1000" b="0" i="0" u="none" strike="noStrike" dirty="0">
                          <a:solidFill>
                            <a:schemeClr val="bg1"/>
                          </a:solidFill>
                          <a:effectLst/>
                          <a:latin typeface="Courier New" panose="02070309020205020404" pitchFamily="49" charset="0"/>
                        </a:rPr>
                        <a:t>Accuracy</a:t>
                      </a:r>
                    </a:p>
                  </a:txBody>
                  <a:tcPr marL="45720" marR="9525" marT="9525" marB="0" anchor="ctr">
                    <a:solidFill>
                      <a:schemeClr val="accent1"/>
                    </a:solidFill>
                  </a:tcPr>
                </a:tc>
                <a:tc>
                  <a:txBody>
                    <a:bodyPr/>
                    <a:lstStyle/>
                    <a:p>
                      <a:pPr algn="ctr" fontAlgn="b"/>
                      <a:r>
                        <a:rPr lang="en-US" sz="1000" b="0" i="0" u="none" strike="noStrike" dirty="0">
                          <a:solidFill>
                            <a:srgbClr val="000000"/>
                          </a:solidFill>
                          <a:effectLst/>
                          <a:latin typeface="Courier New" panose="02070309020205020404" pitchFamily="49" charset="0"/>
                          <a:cs typeface="Courier New" panose="02070309020205020404" pitchFamily="49" charset="0"/>
                        </a:rPr>
                        <a:t>85.67%</a:t>
                      </a:r>
                    </a:p>
                  </a:txBody>
                  <a:tcPr marL="9525" marR="9525" marT="9525" marB="0" anchor="ctr"/>
                </a:tc>
                <a:tc>
                  <a:txBody>
                    <a:bodyPr/>
                    <a:lstStyle/>
                    <a:p>
                      <a:pPr algn="ctr" fontAlgn="b"/>
                      <a:r>
                        <a:rPr lang="en-US" sz="1000" b="0" i="0" u="none" strike="noStrike" dirty="0">
                          <a:solidFill>
                            <a:srgbClr val="000000"/>
                          </a:solidFill>
                          <a:effectLst/>
                          <a:latin typeface="Courier New" panose="02070309020205020404" pitchFamily="49" charset="0"/>
                          <a:cs typeface="Courier New" panose="02070309020205020404" pitchFamily="49" charset="0"/>
                        </a:rPr>
                        <a:t>87.13%</a:t>
                      </a:r>
                    </a:p>
                  </a:txBody>
                  <a:tcPr marL="9525" marR="9525" marT="9525" marB="0" anchor="ctr">
                    <a:solidFill>
                      <a:schemeClr val="accent6">
                        <a:lumMod val="40000"/>
                        <a:lumOff val="60000"/>
                      </a:schemeClr>
                    </a:solidFill>
                  </a:tcPr>
                </a:tc>
                <a:tc>
                  <a:txBody>
                    <a:bodyPr/>
                    <a:lstStyle/>
                    <a:p>
                      <a:pPr algn="ctr" fontAlgn="b"/>
                      <a:r>
                        <a:rPr lang="en-US" sz="1000" b="0" i="0" u="none" strike="noStrike" dirty="0">
                          <a:solidFill>
                            <a:srgbClr val="000000"/>
                          </a:solidFill>
                          <a:effectLst/>
                          <a:latin typeface="Courier New" panose="02070309020205020404" pitchFamily="49" charset="0"/>
                          <a:cs typeface="Courier New" panose="02070309020205020404" pitchFamily="49" charset="0"/>
                        </a:rPr>
                        <a:t>86.40%</a:t>
                      </a:r>
                    </a:p>
                  </a:txBody>
                  <a:tcPr marL="9525" marR="9525" marT="9525" marB="0" anchor="ctr">
                    <a:solidFill>
                      <a:schemeClr val="accent6">
                        <a:lumMod val="40000"/>
                        <a:lumOff val="60000"/>
                      </a:schemeClr>
                    </a:solidFill>
                  </a:tcPr>
                </a:tc>
                <a:extLst>
                  <a:ext uri="{0D108BD9-81ED-4DB2-BD59-A6C34878D82A}">
                    <a16:rowId xmlns:a16="http://schemas.microsoft.com/office/drawing/2014/main" val="2853699929"/>
                  </a:ext>
                </a:extLst>
              </a:tr>
              <a:tr h="370840">
                <a:tc>
                  <a:txBody>
                    <a:bodyPr/>
                    <a:lstStyle/>
                    <a:p>
                      <a:pPr algn="l" rtl="0" fontAlgn="b"/>
                      <a:r>
                        <a:rPr lang="en-US" sz="1000" b="0" i="0" u="none" strike="noStrike" dirty="0">
                          <a:solidFill>
                            <a:schemeClr val="bg1"/>
                          </a:solidFill>
                          <a:effectLst/>
                          <a:latin typeface="Courier New" panose="02070309020205020404" pitchFamily="49" charset="0"/>
                        </a:rPr>
                        <a:t>Recall</a:t>
                      </a:r>
                    </a:p>
                  </a:txBody>
                  <a:tcPr marL="45720" marR="9525" marT="9525" marB="0" anchor="ctr">
                    <a:solidFill>
                      <a:schemeClr val="accent1"/>
                    </a:solidFill>
                  </a:tcPr>
                </a:tc>
                <a:tc>
                  <a:txBody>
                    <a:bodyPr/>
                    <a:lstStyle/>
                    <a:p>
                      <a:pPr algn="ctr" fontAlgn="b"/>
                      <a:r>
                        <a:rPr lang="en-US" sz="1000" b="0" i="0" u="none" strike="noStrike" dirty="0">
                          <a:solidFill>
                            <a:srgbClr val="000000"/>
                          </a:solidFill>
                          <a:effectLst/>
                          <a:latin typeface="Courier New" panose="02070309020205020404" pitchFamily="49" charset="0"/>
                          <a:cs typeface="Courier New" panose="02070309020205020404" pitchFamily="49" charset="0"/>
                        </a:rPr>
                        <a:t>95.75%</a:t>
                      </a:r>
                    </a:p>
                  </a:txBody>
                  <a:tcPr marL="9525" marR="9525" marT="9525" marB="0" anchor="ctr"/>
                </a:tc>
                <a:tc>
                  <a:txBody>
                    <a:bodyPr/>
                    <a:lstStyle/>
                    <a:p>
                      <a:pPr algn="ctr" fontAlgn="b"/>
                      <a:r>
                        <a:rPr lang="en-US" sz="1000" b="0" i="0" u="none" strike="noStrike" dirty="0">
                          <a:solidFill>
                            <a:srgbClr val="000000"/>
                          </a:solidFill>
                          <a:effectLst/>
                          <a:latin typeface="Courier New" panose="02070309020205020404" pitchFamily="49" charset="0"/>
                          <a:cs typeface="Courier New" panose="02070309020205020404" pitchFamily="49" charset="0"/>
                        </a:rPr>
                        <a:t>98.94%</a:t>
                      </a:r>
                    </a:p>
                  </a:txBody>
                  <a:tcPr marL="9525" marR="9525" marT="9525" marB="0" anchor="ctr">
                    <a:solidFill>
                      <a:schemeClr val="accent6">
                        <a:lumMod val="40000"/>
                        <a:lumOff val="60000"/>
                      </a:schemeClr>
                    </a:solidFill>
                  </a:tcPr>
                </a:tc>
                <a:tc>
                  <a:txBody>
                    <a:bodyPr/>
                    <a:lstStyle/>
                    <a:p>
                      <a:pPr algn="ctr" fontAlgn="b"/>
                      <a:r>
                        <a:rPr lang="en-US" sz="1000" b="0" i="0" u="none" strike="noStrike" dirty="0">
                          <a:solidFill>
                            <a:srgbClr val="000000"/>
                          </a:solidFill>
                          <a:effectLst/>
                          <a:latin typeface="Courier New" panose="02070309020205020404" pitchFamily="49" charset="0"/>
                          <a:cs typeface="Courier New" panose="02070309020205020404" pitchFamily="49" charset="0"/>
                        </a:rPr>
                        <a:t>96.99%</a:t>
                      </a:r>
                    </a:p>
                  </a:txBody>
                  <a:tcPr marL="9525" marR="9525" marT="9525" marB="0" anchor="ctr">
                    <a:solidFill>
                      <a:schemeClr val="accent6">
                        <a:lumMod val="40000"/>
                        <a:lumOff val="60000"/>
                      </a:schemeClr>
                    </a:solidFill>
                  </a:tcPr>
                </a:tc>
                <a:extLst>
                  <a:ext uri="{0D108BD9-81ED-4DB2-BD59-A6C34878D82A}">
                    <a16:rowId xmlns:a16="http://schemas.microsoft.com/office/drawing/2014/main" val="3299878415"/>
                  </a:ext>
                </a:extLst>
              </a:tr>
              <a:tr h="370840">
                <a:tc>
                  <a:txBody>
                    <a:bodyPr/>
                    <a:lstStyle/>
                    <a:p>
                      <a:pPr algn="l" rtl="0" fontAlgn="b"/>
                      <a:r>
                        <a:rPr lang="en-US" sz="1000" b="0" i="0" u="none" strike="noStrike" dirty="0">
                          <a:solidFill>
                            <a:schemeClr val="bg1"/>
                          </a:solidFill>
                          <a:effectLst/>
                          <a:latin typeface="Courier New" panose="02070309020205020404" pitchFamily="49" charset="0"/>
                        </a:rPr>
                        <a:t>Specificity</a:t>
                      </a:r>
                    </a:p>
                  </a:txBody>
                  <a:tcPr marL="45720" marR="9525" marT="9525" marB="0" anchor="ctr">
                    <a:solidFill>
                      <a:schemeClr val="accent1"/>
                    </a:solidFill>
                  </a:tcPr>
                </a:tc>
                <a:tc>
                  <a:txBody>
                    <a:bodyPr/>
                    <a:lstStyle/>
                    <a:p>
                      <a:pPr algn="ctr" fontAlgn="b"/>
                      <a:r>
                        <a:rPr lang="en-US" sz="1000" b="0" i="0" u="none" strike="noStrike" dirty="0">
                          <a:solidFill>
                            <a:srgbClr val="000000"/>
                          </a:solidFill>
                          <a:effectLst/>
                          <a:latin typeface="Courier New" panose="02070309020205020404" pitchFamily="49" charset="0"/>
                          <a:cs typeface="Courier New" panose="02070309020205020404" pitchFamily="49" charset="0"/>
                        </a:rPr>
                        <a:t>37.82%</a:t>
                      </a:r>
                    </a:p>
                  </a:txBody>
                  <a:tcPr marL="9525" marR="9525" marT="9525" marB="0" anchor="ctr"/>
                </a:tc>
                <a:tc>
                  <a:txBody>
                    <a:bodyPr/>
                    <a:lstStyle/>
                    <a:p>
                      <a:pPr algn="ctr" fontAlgn="b"/>
                      <a:r>
                        <a:rPr lang="en-US" sz="1000" b="0" i="0" u="none" strike="noStrike" dirty="0">
                          <a:solidFill>
                            <a:srgbClr val="000000"/>
                          </a:solidFill>
                          <a:effectLst/>
                          <a:latin typeface="Courier New" panose="02070309020205020404" pitchFamily="49" charset="0"/>
                          <a:cs typeface="Courier New" panose="02070309020205020404" pitchFamily="49" charset="0"/>
                        </a:rPr>
                        <a:t>31.09%</a:t>
                      </a:r>
                    </a:p>
                  </a:txBody>
                  <a:tcPr marL="9525" marR="9525" marT="9525" marB="0" anchor="ctr">
                    <a:solidFill>
                      <a:schemeClr val="accent6">
                        <a:lumMod val="40000"/>
                        <a:lumOff val="60000"/>
                      </a:schemeClr>
                    </a:solidFill>
                  </a:tcPr>
                </a:tc>
                <a:tc>
                  <a:txBody>
                    <a:bodyPr/>
                    <a:lstStyle/>
                    <a:p>
                      <a:pPr algn="ctr" fontAlgn="b"/>
                      <a:r>
                        <a:rPr lang="en-US" sz="1000" b="0" i="0" u="none" strike="noStrike" dirty="0">
                          <a:solidFill>
                            <a:srgbClr val="000000"/>
                          </a:solidFill>
                          <a:effectLst/>
                          <a:latin typeface="Courier New" panose="02070309020205020404" pitchFamily="49" charset="0"/>
                          <a:cs typeface="Courier New" panose="02070309020205020404" pitchFamily="49" charset="0"/>
                        </a:rPr>
                        <a:t>36.13%</a:t>
                      </a:r>
                    </a:p>
                  </a:txBody>
                  <a:tcPr marL="9525" marR="9525" marT="9525" marB="0" anchor="ctr">
                    <a:solidFill>
                      <a:schemeClr val="accent6">
                        <a:lumMod val="40000"/>
                        <a:lumOff val="60000"/>
                      </a:schemeClr>
                    </a:solidFill>
                  </a:tcPr>
                </a:tc>
                <a:extLst>
                  <a:ext uri="{0D108BD9-81ED-4DB2-BD59-A6C34878D82A}">
                    <a16:rowId xmlns:a16="http://schemas.microsoft.com/office/drawing/2014/main" val="4238080829"/>
                  </a:ext>
                </a:extLst>
              </a:tr>
              <a:tr h="370840">
                <a:tc>
                  <a:txBody>
                    <a:bodyPr/>
                    <a:lstStyle/>
                    <a:p>
                      <a:pPr algn="l" rtl="0" fontAlgn="b"/>
                      <a:r>
                        <a:rPr lang="en-US" sz="1000" b="0" i="0" u="none" strike="noStrike" dirty="0">
                          <a:solidFill>
                            <a:schemeClr val="bg1"/>
                          </a:solidFill>
                          <a:effectLst/>
                          <a:latin typeface="Courier New" panose="02070309020205020404" pitchFamily="49" charset="0"/>
                        </a:rPr>
                        <a:t>Fall Out</a:t>
                      </a:r>
                    </a:p>
                  </a:txBody>
                  <a:tcPr marL="45720" marR="9525" marT="9525" marB="0" anchor="ctr">
                    <a:solidFill>
                      <a:schemeClr val="accent1"/>
                    </a:solidFill>
                  </a:tcPr>
                </a:tc>
                <a:tc>
                  <a:txBody>
                    <a:bodyPr/>
                    <a:lstStyle/>
                    <a:p>
                      <a:pPr algn="ctr" fontAlgn="b"/>
                      <a:r>
                        <a:rPr lang="en-US" sz="1000" b="0" i="0" u="none" strike="noStrike" dirty="0">
                          <a:solidFill>
                            <a:srgbClr val="000000"/>
                          </a:solidFill>
                          <a:effectLst/>
                          <a:latin typeface="Courier New" panose="02070309020205020404" pitchFamily="49" charset="0"/>
                          <a:cs typeface="Courier New" panose="02070309020205020404" pitchFamily="49" charset="0"/>
                        </a:rPr>
                        <a:t>62.18%</a:t>
                      </a:r>
                    </a:p>
                  </a:txBody>
                  <a:tcPr marL="9525" marR="9525" marT="9525" marB="0" anchor="ctr"/>
                </a:tc>
                <a:tc>
                  <a:txBody>
                    <a:bodyPr/>
                    <a:lstStyle/>
                    <a:p>
                      <a:pPr algn="ctr" fontAlgn="b"/>
                      <a:r>
                        <a:rPr lang="en-US" sz="1000" b="0" i="0" u="none" strike="noStrike" dirty="0">
                          <a:solidFill>
                            <a:srgbClr val="000000"/>
                          </a:solidFill>
                          <a:effectLst/>
                          <a:latin typeface="Courier New" panose="02070309020205020404" pitchFamily="49" charset="0"/>
                          <a:cs typeface="Courier New" panose="02070309020205020404" pitchFamily="49" charset="0"/>
                        </a:rPr>
                        <a:t>68.91%</a:t>
                      </a:r>
                    </a:p>
                  </a:txBody>
                  <a:tcPr marL="9525" marR="9525" marT="9525" marB="0" anchor="ctr"/>
                </a:tc>
                <a:tc>
                  <a:txBody>
                    <a:bodyPr/>
                    <a:lstStyle/>
                    <a:p>
                      <a:pPr algn="ctr" fontAlgn="b"/>
                      <a:r>
                        <a:rPr lang="en-US" sz="1000" b="0" i="0" u="none" strike="noStrike" dirty="0">
                          <a:solidFill>
                            <a:srgbClr val="000000"/>
                          </a:solidFill>
                          <a:effectLst/>
                          <a:latin typeface="Courier New" panose="02070309020205020404" pitchFamily="49" charset="0"/>
                          <a:cs typeface="Courier New" panose="02070309020205020404" pitchFamily="49" charset="0"/>
                        </a:rPr>
                        <a:t>63.87%</a:t>
                      </a:r>
                    </a:p>
                  </a:txBody>
                  <a:tcPr marL="9525" marR="9525" marT="9525" marB="0" anchor="ctr"/>
                </a:tc>
                <a:extLst>
                  <a:ext uri="{0D108BD9-81ED-4DB2-BD59-A6C34878D82A}">
                    <a16:rowId xmlns:a16="http://schemas.microsoft.com/office/drawing/2014/main" val="741710598"/>
                  </a:ext>
                </a:extLst>
              </a:tr>
              <a:tr h="370840">
                <a:tc>
                  <a:txBody>
                    <a:bodyPr/>
                    <a:lstStyle/>
                    <a:p>
                      <a:pPr algn="l" rtl="0" fontAlgn="b"/>
                      <a:r>
                        <a:rPr lang="en-US" sz="1000" b="0" i="0" u="none" strike="noStrike" dirty="0">
                          <a:solidFill>
                            <a:schemeClr val="bg1"/>
                          </a:solidFill>
                          <a:effectLst/>
                          <a:latin typeface="Courier New" panose="02070309020205020404" pitchFamily="49" charset="0"/>
                        </a:rPr>
                        <a:t>Miss Rate</a:t>
                      </a:r>
                    </a:p>
                  </a:txBody>
                  <a:tcPr marL="45720" marR="9525" marT="9525" marB="0" anchor="ctr">
                    <a:solidFill>
                      <a:schemeClr val="accent1"/>
                    </a:solidFill>
                  </a:tcPr>
                </a:tc>
                <a:tc>
                  <a:txBody>
                    <a:bodyPr/>
                    <a:lstStyle/>
                    <a:p>
                      <a:pPr algn="ctr" fontAlgn="b"/>
                      <a:r>
                        <a:rPr lang="en-US" sz="1000" b="0" i="0" u="none" strike="noStrike" dirty="0">
                          <a:solidFill>
                            <a:srgbClr val="000000"/>
                          </a:solidFill>
                          <a:effectLst/>
                          <a:latin typeface="Courier New" panose="02070309020205020404" pitchFamily="49" charset="0"/>
                          <a:cs typeface="Courier New" panose="02070309020205020404" pitchFamily="49" charset="0"/>
                        </a:rPr>
                        <a:t>4.25%</a:t>
                      </a:r>
                    </a:p>
                  </a:txBody>
                  <a:tcPr marL="9525" marR="9525" marT="9525" marB="0" anchor="ctr"/>
                </a:tc>
                <a:tc>
                  <a:txBody>
                    <a:bodyPr/>
                    <a:lstStyle/>
                    <a:p>
                      <a:pPr algn="ctr" fontAlgn="b"/>
                      <a:r>
                        <a:rPr lang="en-US" sz="1000" b="0" i="0" u="none" strike="noStrike" dirty="0">
                          <a:solidFill>
                            <a:srgbClr val="000000"/>
                          </a:solidFill>
                          <a:effectLst/>
                          <a:latin typeface="Courier New" panose="02070309020205020404" pitchFamily="49" charset="0"/>
                          <a:cs typeface="Courier New" panose="02070309020205020404" pitchFamily="49" charset="0"/>
                        </a:rPr>
                        <a:t>1.06%</a:t>
                      </a:r>
                    </a:p>
                  </a:txBody>
                  <a:tcPr marL="9525" marR="9525" marT="9525" marB="0" anchor="ctr">
                    <a:solidFill>
                      <a:schemeClr val="accent6">
                        <a:lumMod val="40000"/>
                        <a:lumOff val="60000"/>
                      </a:schemeClr>
                    </a:solidFill>
                  </a:tcPr>
                </a:tc>
                <a:tc>
                  <a:txBody>
                    <a:bodyPr/>
                    <a:lstStyle/>
                    <a:p>
                      <a:pPr algn="ctr" fontAlgn="b"/>
                      <a:r>
                        <a:rPr lang="en-US" sz="1000" b="0" i="0" u="none" strike="noStrike" dirty="0">
                          <a:solidFill>
                            <a:srgbClr val="000000"/>
                          </a:solidFill>
                          <a:effectLst/>
                          <a:latin typeface="Courier New" panose="02070309020205020404" pitchFamily="49" charset="0"/>
                          <a:cs typeface="Courier New" panose="02070309020205020404" pitchFamily="49" charset="0"/>
                        </a:rPr>
                        <a:t>3.01%</a:t>
                      </a:r>
                    </a:p>
                  </a:txBody>
                  <a:tcPr marL="9525" marR="9525" marT="9525" marB="0" anchor="ctr">
                    <a:solidFill>
                      <a:schemeClr val="accent6">
                        <a:lumMod val="40000"/>
                        <a:lumOff val="60000"/>
                      </a:schemeClr>
                    </a:solidFill>
                  </a:tcPr>
                </a:tc>
                <a:extLst>
                  <a:ext uri="{0D108BD9-81ED-4DB2-BD59-A6C34878D82A}">
                    <a16:rowId xmlns:a16="http://schemas.microsoft.com/office/drawing/2014/main" val="3012822031"/>
                  </a:ext>
                </a:extLst>
              </a:tr>
              <a:tr h="370840">
                <a:tc>
                  <a:txBody>
                    <a:bodyPr/>
                    <a:lstStyle/>
                    <a:p>
                      <a:pPr algn="l" rtl="0" fontAlgn="b"/>
                      <a:r>
                        <a:rPr lang="en-US" sz="1000" b="0" i="0" u="none" strike="noStrike" dirty="0">
                          <a:solidFill>
                            <a:schemeClr val="bg1"/>
                          </a:solidFill>
                          <a:effectLst/>
                          <a:latin typeface="Courier New" panose="02070309020205020404" pitchFamily="49" charset="0"/>
                        </a:rPr>
                        <a:t>Precision</a:t>
                      </a:r>
                    </a:p>
                  </a:txBody>
                  <a:tcPr marL="45720" marR="9525" marT="9525" marB="0" anchor="ctr">
                    <a:solidFill>
                      <a:schemeClr val="accent1"/>
                    </a:solidFill>
                  </a:tcPr>
                </a:tc>
                <a:tc>
                  <a:txBody>
                    <a:bodyPr/>
                    <a:lstStyle/>
                    <a:p>
                      <a:pPr algn="ctr" fontAlgn="b"/>
                      <a:r>
                        <a:rPr lang="en-US" sz="1000" b="0" i="0" u="none" strike="noStrike" dirty="0">
                          <a:solidFill>
                            <a:srgbClr val="000000"/>
                          </a:solidFill>
                          <a:effectLst/>
                          <a:latin typeface="Courier New" panose="02070309020205020404" pitchFamily="49" charset="0"/>
                          <a:cs typeface="Courier New" panose="02070309020205020404" pitchFamily="49" charset="0"/>
                        </a:rPr>
                        <a:t>87.97%</a:t>
                      </a:r>
                    </a:p>
                  </a:txBody>
                  <a:tcPr marL="9525" marR="9525" marT="9525" marB="0" anchor="ctr"/>
                </a:tc>
                <a:tc>
                  <a:txBody>
                    <a:bodyPr/>
                    <a:lstStyle/>
                    <a:p>
                      <a:pPr algn="ctr" fontAlgn="b"/>
                      <a:r>
                        <a:rPr lang="en-US" sz="1000" b="0" i="0" u="none" strike="noStrike" dirty="0">
                          <a:solidFill>
                            <a:srgbClr val="000000"/>
                          </a:solidFill>
                          <a:effectLst/>
                          <a:latin typeface="Courier New" panose="02070309020205020404" pitchFamily="49" charset="0"/>
                          <a:cs typeface="Courier New" panose="02070309020205020404" pitchFamily="49" charset="0"/>
                        </a:rPr>
                        <a:t>87.21%</a:t>
                      </a:r>
                    </a:p>
                  </a:txBody>
                  <a:tcPr marL="9525" marR="9525" marT="9525" marB="0" anchor="ctr"/>
                </a:tc>
                <a:tc>
                  <a:txBody>
                    <a:bodyPr/>
                    <a:lstStyle/>
                    <a:p>
                      <a:pPr algn="ctr" fontAlgn="b"/>
                      <a:r>
                        <a:rPr lang="en-US" sz="1000" b="0" i="0" u="none" strike="noStrike" dirty="0">
                          <a:solidFill>
                            <a:srgbClr val="000000"/>
                          </a:solidFill>
                          <a:effectLst/>
                          <a:latin typeface="Courier New" panose="02070309020205020404" pitchFamily="49" charset="0"/>
                          <a:cs typeface="Courier New" panose="02070309020205020404" pitchFamily="49" charset="0"/>
                        </a:rPr>
                        <a:t>87.82%</a:t>
                      </a:r>
                    </a:p>
                  </a:txBody>
                  <a:tcPr marL="9525" marR="9525" marT="9525" marB="0" anchor="ctr">
                    <a:solidFill>
                      <a:schemeClr val="tx2">
                        <a:lumMod val="10000"/>
                        <a:lumOff val="90000"/>
                      </a:schemeClr>
                    </a:solidFill>
                  </a:tcPr>
                </a:tc>
                <a:extLst>
                  <a:ext uri="{0D108BD9-81ED-4DB2-BD59-A6C34878D82A}">
                    <a16:rowId xmlns:a16="http://schemas.microsoft.com/office/drawing/2014/main" val="3829296937"/>
                  </a:ext>
                </a:extLst>
              </a:tr>
            </a:tbl>
          </a:graphicData>
        </a:graphic>
      </p:graphicFrame>
      <p:sp>
        <p:nvSpPr>
          <p:cNvPr id="6" name="Content Placeholder 2">
            <a:extLst>
              <a:ext uri="{FF2B5EF4-FFF2-40B4-BE49-F238E27FC236}">
                <a16:creationId xmlns:a16="http://schemas.microsoft.com/office/drawing/2014/main" id="{994B8C86-01D7-E1C3-D404-617FBE744218}"/>
              </a:ext>
            </a:extLst>
          </p:cNvPr>
          <p:cNvSpPr txBox="1">
            <a:spLocks/>
          </p:cNvSpPr>
          <p:nvPr/>
        </p:nvSpPr>
        <p:spPr>
          <a:xfrm>
            <a:off x="4209690" y="1984937"/>
            <a:ext cx="6953609" cy="2103984"/>
          </a:xfrm>
          <a:prstGeom prst="rect">
            <a:avLst/>
          </a:prstGeom>
          <a:ln>
            <a:solidFill>
              <a:schemeClr val="tx1"/>
            </a:solidFill>
          </a:ln>
        </p:spPr>
        <p:txBody>
          <a:bodyPr vert="horz" lIns="91440" tIns="45720" rIns="91440" bIns="45720" rtlCol="0">
            <a:noAutofit/>
          </a:bodyPr>
          <a:lstStyle>
            <a:lvl1pPr marL="0" indent="0" algn="l" defTabSz="914400" rtl="0" eaLnBrk="1" latinLnBrk="0" hangingPunct="1">
              <a:lnSpc>
                <a:spcPct val="110000"/>
              </a:lnSpc>
              <a:spcBef>
                <a:spcPts val="1000"/>
              </a:spcBef>
              <a:buFontTx/>
              <a:buNone/>
              <a:defRPr sz="2000" kern="1200">
                <a:solidFill>
                  <a:schemeClr val="tx2"/>
                </a:solidFill>
                <a:latin typeface="+mn-lt"/>
                <a:ea typeface="+mn-ea"/>
                <a:cs typeface="+mn-cs"/>
              </a:defRPr>
            </a:lvl1pPr>
            <a:lvl2pPr marL="274320" indent="-228600" algn="l" defTabSz="914400" rtl="0" eaLnBrk="1" latinLnBrk="0" hangingPunct="1">
              <a:lnSpc>
                <a:spcPct val="110000"/>
              </a:lnSpc>
              <a:spcBef>
                <a:spcPts val="500"/>
              </a:spcBef>
              <a:buSzPct val="85000"/>
              <a:buFont typeface="Arial" panose="020B0604020202020204" pitchFamily="34" charset="0"/>
              <a:buChar char="•"/>
              <a:defRPr sz="1800" kern="1200">
                <a:solidFill>
                  <a:schemeClr val="tx2"/>
                </a:solidFill>
                <a:latin typeface="+mn-lt"/>
                <a:ea typeface="+mn-ea"/>
                <a:cs typeface="+mn-cs"/>
              </a:defRPr>
            </a:lvl2pPr>
            <a:lvl3pPr marL="274320" indent="0" algn="l" defTabSz="914400" rtl="0" eaLnBrk="1" latinLnBrk="0" hangingPunct="1">
              <a:lnSpc>
                <a:spcPct val="110000"/>
              </a:lnSpc>
              <a:spcBef>
                <a:spcPts val="500"/>
              </a:spcBef>
              <a:buFontTx/>
              <a:buNone/>
              <a:defRPr sz="1600" kern="1200">
                <a:solidFill>
                  <a:schemeClr val="tx2"/>
                </a:solidFill>
                <a:latin typeface="+mn-lt"/>
                <a:ea typeface="+mn-ea"/>
                <a:cs typeface="+mn-cs"/>
              </a:defRPr>
            </a:lvl3pPr>
            <a:lvl4pPr marL="548640" indent="-228600" algn="l" defTabSz="914400" rtl="0" eaLnBrk="1" latinLnBrk="0" hangingPunct="1">
              <a:lnSpc>
                <a:spcPct val="110000"/>
              </a:lnSpc>
              <a:spcBef>
                <a:spcPts val="500"/>
              </a:spcBef>
              <a:buFont typeface="Arial" panose="020B0604020202020204" pitchFamily="34" charset="0"/>
              <a:buChar char="•"/>
              <a:defRPr sz="1400" kern="1200">
                <a:solidFill>
                  <a:schemeClr val="tx2"/>
                </a:solidFill>
                <a:latin typeface="+mn-lt"/>
                <a:ea typeface="+mn-ea"/>
                <a:cs typeface="+mn-cs"/>
              </a:defRPr>
            </a:lvl4pPr>
            <a:lvl5pPr marL="548640" indent="0" algn="l" defTabSz="914400" rtl="0" eaLnBrk="1" latinLnBrk="0" hangingPunct="1">
              <a:lnSpc>
                <a:spcPct val="110000"/>
              </a:lnSpc>
              <a:spcBef>
                <a:spcPts val="500"/>
              </a:spcBef>
              <a:buFontTx/>
              <a:buNone/>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sz="1200" dirty="0">
                <a:solidFill>
                  <a:schemeClr val="tx1"/>
                </a:solidFill>
                <a:latin typeface="Courier New" panose="02070309020205020404" pitchFamily="49" charset="0"/>
              </a:rPr>
              <a:t>From the results, we see that both </a:t>
            </a:r>
            <a:r>
              <a:rPr lang="en-US" sz="1200" dirty="0" err="1">
                <a:solidFill>
                  <a:schemeClr val="tx1"/>
                </a:solidFill>
                <a:latin typeface="Courier New" panose="02070309020205020404" pitchFamily="49" charset="0"/>
              </a:rPr>
              <a:t>LightGBM</a:t>
            </a:r>
            <a:r>
              <a:rPr lang="en-US" sz="1200" dirty="0">
                <a:solidFill>
                  <a:schemeClr val="tx1"/>
                </a:solidFill>
                <a:latin typeface="Courier New" panose="02070309020205020404" pitchFamily="49" charset="0"/>
              </a:rPr>
              <a:t> and </a:t>
            </a:r>
            <a:r>
              <a:rPr lang="en-US" sz="1200" dirty="0" err="1">
                <a:solidFill>
                  <a:schemeClr val="tx1"/>
                </a:solidFill>
                <a:latin typeface="Courier New" panose="02070309020205020404" pitchFamily="49" charset="0"/>
              </a:rPr>
              <a:t>CatBoost</a:t>
            </a:r>
            <a:r>
              <a:rPr lang="en-US" sz="1200" dirty="0">
                <a:solidFill>
                  <a:schemeClr val="tx1"/>
                </a:solidFill>
                <a:latin typeface="Courier New" panose="02070309020205020404" pitchFamily="49" charset="0"/>
              </a:rPr>
              <a:t> provide improvement across most metrics associated with the efficacy of machine learning models when compared to </a:t>
            </a:r>
            <a:r>
              <a:rPr lang="en-US" sz="1200" dirty="0" err="1">
                <a:solidFill>
                  <a:schemeClr val="tx1"/>
                </a:solidFill>
                <a:latin typeface="Courier New" panose="02070309020205020404" pitchFamily="49" charset="0"/>
              </a:rPr>
              <a:t>XGBoost</a:t>
            </a:r>
            <a:r>
              <a:rPr lang="en-US" sz="1200" dirty="0">
                <a:solidFill>
                  <a:schemeClr val="tx1"/>
                </a:solidFill>
                <a:latin typeface="Courier New" panose="02070309020205020404" pitchFamily="49" charset="0"/>
              </a:rPr>
              <a:t>.  </a:t>
            </a:r>
          </a:p>
          <a:p>
            <a:pPr>
              <a:lnSpc>
                <a:spcPct val="100000"/>
              </a:lnSpc>
            </a:pPr>
            <a:r>
              <a:rPr lang="en-US" sz="1200" dirty="0">
                <a:solidFill>
                  <a:schemeClr val="tx1"/>
                </a:solidFill>
                <a:latin typeface="Courier New" panose="02070309020205020404" pitchFamily="49" charset="0"/>
              </a:rPr>
              <a:t>Of note, we see a strong improvement in AUC with the </a:t>
            </a:r>
            <a:r>
              <a:rPr lang="en-US" sz="1200" dirty="0" err="1">
                <a:solidFill>
                  <a:schemeClr val="tx1"/>
                </a:solidFill>
                <a:latin typeface="Courier New" panose="02070309020205020404" pitchFamily="49" charset="0"/>
              </a:rPr>
              <a:t>CatBoost</a:t>
            </a:r>
            <a:r>
              <a:rPr lang="en-US" sz="1200" dirty="0">
                <a:solidFill>
                  <a:schemeClr val="tx1"/>
                </a:solidFill>
                <a:latin typeface="Courier New" panose="02070309020205020404" pitchFamily="49" charset="0"/>
              </a:rPr>
              <a:t> model relative to the other models.</a:t>
            </a:r>
          </a:p>
          <a:p>
            <a:pPr>
              <a:lnSpc>
                <a:spcPct val="100000"/>
              </a:lnSpc>
            </a:pPr>
            <a:r>
              <a:rPr lang="en-US" sz="1200" dirty="0">
                <a:solidFill>
                  <a:schemeClr val="tx1"/>
                </a:solidFill>
                <a:latin typeface="Courier New" panose="02070309020205020404" pitchFamily="49" charset="0"/>
              </a:rPr>
              <a:t>We would encourage further research into feature selection as we did see some improvement in our tuned model features when compared to the research paper features. Additionally, greater stratification into parameter testing may yield enhanced results across the models.</a:t>
            </a:r>
          </a:p>
          <a:p>
            <a:pPr>
              <a:lnSpc>
                <a:spcPct val="100000"/>
              </a:lnSpc>
            </a:pPr>
            <a:endParaRPr lang="en-US" sz="1200" dirty="0">
              <a:solidFill>
                <a:schemeClr val="tx1"/>
              </a:solidFill>
              <a:latin typeface="Courier New" panose="02070309020205020404" pitchFamily="49" charset="0"/>
            </a:endParaRPr>
          </a:p>
        </p:txBody>
      </p:sp>
      <p:graphicFrame>
        <p:nvGraphicFramePr>
          <p:cNvPr id="5" name="Table 4">
            <a:extLst>
              <a:ext uri="{FF2B5EF4-FFF2-40B4-BE49-F238E27FC236}">
                <a16:creationId xmlns:a16="http://schemas.microsoft.com/office/drawing/2014/main" id="{BBB752A3-F7D8-FB7B-2011-05866EB73A82}"/>
              </a:ext>
            </a:extLst>
          </p:cNvPr>
          <p:cNvGraphicFramePr>
            <a:graphicFrameLocks noGrp="1"/>
          </p:cNvGraphicFramePr>
          <p:nvPr>
            <p:extLst>
              <p:ext uri="{D42A27DB-BD31-4B8C-83A1-F6EECF244321}">
                <p14:modId xmlns:p14="http://schemas.microsoft.com/office/powerpoint/2010/main" val="1818218480"/>
              </p:ext>
            </p:extLst>
          </p:nvPr>
        </p:nvGraphicFramePr>
        <p:xfrm>
          <a:off x="373091" y="5521767"/>
          <a:ext cx="2732417" cy="370840"/>
        </p:xfrm>
        <a:graphic>
          <a:graphicData uri="http://schemas.openxmlformats.org/drawingml/2006/table">
            <a:tbl>
              <a:tblPr firstRow="1" bandRow="1">
                <a:tableStyleId>{5C22544A-7EE6-4342-B048-85BDC9FD1C3A}</a:tableStyleId>
              </a:tblPr>
              <a:tblGrid>
                <a:gridCol w="2732417">
                  <a:extLst>
                    <a:ext uri="{9D8B030D-6E8A-4147-A177-3AD203B41FA5}">
                      <a16:colId xmlns:a16="http://schemas.microsoft.com/office/drawing/2014/main" val="1926411393"/>
                    </a:ext>
                  </a:extLst>
                </a:gridCol>
              </a:tblGrid>
              <a:tr h="370840">
                <a:tc>
                  <a:txBody>
                    <a:bodyPr/>
                    <a:lstStyle/>
                    <a:p>
                      <a:r>
                        <a:rPr lang="en-US" sz="900" dirty="0">
                          <a:solidFill>
                            <a:schemeClr val="tx1"/>
                          </a:solidFill>
                          <a:latin typeface="Courier New" panose="02070309020205020404" pitchFamily="49" charset="0"/>
                          <a:cs typeface="Courier New" panose="02070309020205020404" pitchFamily="49" charset="0"/>
                        </a:rPr>
                        <a:t>Denotes improvement relative to the </a:t>
                      </a:r>
                      <a:r>
                        <a:rPr lang="en-US" sz="900" dirty="0" err="1">
                          <a:solidFill>
                            <a:schemeClr val="tx1"/>
                          </a:solidFill>
                          <a:latin typeface="Courier New" panose="02070309020205020404" pitchFamily="49" charset="0"/>
                          <a:cs typeface="Courier New" panose="02070309020205020404" pitchFamily="49" charset="0"/>
                        </a:rPr>
                        <a:t>XGBoost</a:t>
                      </a:r>
                      <a:r>
                        <a:rPr lang="en-US" sz="900" dirty="0">
                          <a:solidFill>
                            <a:schemeClr val="tx1"/>
                          </a:solidFill>
                          <a:latin typeface="Courier New" panose="02070309020205020404" pitchFamily="49" charset="0"/>
                          <a:cs typeface="Courier New" panose="02070309020205020404" pitchFamily="49" charset="0"/>
                        </a:rPr>
                        <a:t> Model</a:t>
                      </a:r>
                    </a:p>
                  </a:txBody>
                  <a:tcPr>
                    <a:solidFill>
                      <a:schemeClr val="accent6">
                        <a:lumMod val="40000"/>
                        <a:lumOff val="60000"/>
                      </a:schemeClr>
                    </a:solidFill>
                  </a:tcPr>
                </a:tc>
                <a:extLst>
                  <a:ext uri="{0D108BD9-81ED-4DB2-BD59-A6C34878D82A}">
                    <a16:rowId xmlns:a16="http://schemas.microsoft.com/office/drawing/2014/main" val="3695600390"/>
                  </a:ext>
                </a:extLst>
              </a:tr>
            </a:tbl>
          </a:graphicData>
        </a:graphic>
      </p:graphicFrame>
      <p:graphicFrame>
        <p:nvGraphicFramePr>
          <p:cNvPr id="7" name="Table 6">
            <a:extLst>
              <a:ext uri="{FF2B5EF4-FFF2-40B4-BE49-F238E27FC236}">
                <a16:creationId xmlns:a16="http://schemas.microsoft.com/office/drawing/2014/main" id="{B59F5CF8-E7A7-0E29-403D-75F153EAA876}"/>
              </a:ext>
            </a:extLst>
          </p:cNvPr>
          <p:cNvGraphicFramePr>
            <a:graphicFrameLocks noGrp="1"/>
          </p:cNvGraphicFramePr>
          <p:nvPr>
            <p:extLst>
              <p:ext uri="{D42A27DB-BD31-4B8C-83A1-F6EECF244321}">
                <p14:modId xmlns:p14="http://schemas.microsoft.com/office/powerpoint/2010/main" val="3855964142"/>
              </p:ext>
            </p:extLst>
          </p:nvPr>
        </p:nvGraphicFramePr>
        <p:xfrm>
          <a:off x="373092" y="5967466"/>
          <a:ext cx="2732416" cy="370840"/>
        </p:xfrm>
        <a:graphic>
          <a:graphicData uri="http://schemas.openxmlformats.org/drawingml/2006/table">
            <a:tbl>
              <a:tblPr firstRow="1" bandRow="1">
                <a:tableStyleId>{5C22544A-7EE6-4342-B048-85BDC9FD1C3A}</a:tableStyleId>
              </a:tblPr>
              <a:tblGrid>
                <a:gridCol w="2732416">
                  <a:extLst>
                    <a:ext uri="{9D8B030D-6E8A-4147-A177-3AD203B41FA5}">
                      <a16:colId xmlns:a16="http://schemas.microsoft.com/office/drawing/2014/main" val="1926411393"/>
                    </a:ext>
                  </a:extLst>
                </a:gridCol>
              </a:tblGrid>
              <a:tr h="370840">
                <a:tc>
                  <a:txBody>
                    <a:bodyPr/>
                    <a:lstStyle/>
                    <a:p>
                      <a:r>
                        <a:rPr lang="en-US" sz="900" dirty="0">
                          <a:solidFill>
                            <a:schemeClr val="tx1"/>
                          </a:solidFill>
                          <a:latin typeface="Courier New" panose="02070309020205020404" pitchFamily="49" charset="0"/>
                          <a:cs typeface="Courier New" panose="02070309020205020404" pitchFamily="49" charset="0"/>
                        </a:rPr>
                        <a:t>Denotes improvement relative to both the </a:t>
                      </a:r>
                      <a:r>
                        <a:rPr lang="en-US" sz="900" dirty="0" err="1">
                          <a:solidFill>
                            <a:schemeClr val="tx1"/>
                          </a:solidFill>
                          <a:latin typeface="Courier New" panose="02070309020205020404" pitchFamily="49" charset="0"/>
                          <a:cs typeface="Courier New" panose="02070309020205020404" pitchFamily="49" charset="0"/>
                        </a:rPr>
                        <a:t>XGBoost</a:t>
                      </a:r>
                      <a:r>
                        <a:rPr lang="en-US" sz="900" dirty="0">
                          <a:solidFill>
                            <a:schemeClr val="tx1"/>
                          </a:solidFill>
                          <a:latin typeface="Courier New" panose="02070309020205020404" pitchFamily="49" charset="0"/>
                          <a:cs typeface="Courier New" panose="02070309020205020404" pitchFamily="49" charset="0"/>
                        </a:rPr>
                        <a:t> and </a:t>
                      </a:r>
                      <a:r>
                        <a:rPr lang="en-US" sz="900" dirty="0" err="1">
                          <a:solidFill>
                            <a:schemeClr val="tx1"/>
                          </a:solidFill>
                          <a:latin typeface="Courier New" panose="02070309020205020404" pitchFamily="49" charset="0"/>
                          <a:cs typeface="Courier New" panose="02070309020205020404" pitchFamily="49" charset="0"/>
                        </a:rPr>
                        <a:t>LightGBM</a:t>
                      </a:r>
                      <a:r>
                        <a:rPr lang="en-US" sz="900" dirty="0">
                          <a:solidFill>
                            <a:schemeClr val="tx1"/>
                          </a:solidFill>
                          <a:latin typeface="Courier New" panose="02070309020205020404" pitchFamily="49" charset="0"/>
                          <a:cs typeface="Courier New" panose="02070309020205020404" pitchFamily="49" charset="0"/>
                        </a:rPr>
                        <a:t> Models</a:t>
                      </a:r>
                    </a:p>
                  </a:txBody>
                  <a:tcPr>
                    <a:solidFill>
                      <a:schemeClr val="accent6">
                        <a:lumMod val="60000"/>
                        <a:lumOff val="40000"/>
                      </a:schemeClr>
                    </a:solidFill>
                  </a:tcPr>
                </a:tc>
                <a:extLst>
                  <a:ext uri="{0D108BD9-81ED-4DB2-BD59-A6C34878D82A}">
                    <a16:rowId xmlns:a16="http://schemas.microsoft.com/office/drawing/2014/main" val="3695600390"/>
                  </a:ext>
                </a:extLst>
              </a:tr>
            </a:tbl>
          </a:graphicData>
        </a:graphic>
      </p:graphicFrame>
    </p:spTree>
    <p:extLst>
      <p:ext uri="{BB962C8B-B14F-4D97-AF65-F5344CB8AC3E}">
        <p14:creationId xmlns:p14="http://schemas.microsoft.com/office/powerpoint/2010/main" val="85524836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F501A-DF9F-C840-45C8-6DE2B6B911CB}"/>
              </a:ext>
            </a:extLst>
          </p:cNvPr>
          <p:cNvSpPr>
            <a:spLocks noGrp="1"/>
          </p:cNvSpPr>
          <p:nvPr>
            <p:ph type="title"/>
          </p:nvPr>
        </p:nvSpPr>
        <p:spPr>
          <a:xfrm>
            <a:off x="373092" y="327803"/>
            <a:ext cx="10134600" cy="537272"/>
          </a:xfrm>
        </p:spPr>
        <p:txBody>
          <a:bodyPr>
            <a:normAutofit fontScale="90000"/>
          </a:bodyPr>
          <a:lstStyle/>
          <a:p>
            <a:r>
              <a:rPr lang="en-US" dirty="0"/>
              <a:t>Acknowledgements</a:t>
            </a:r>
          </a:p>
        </p:txBody>
      </p:sp>
      <p:sp>
        <p:nvSpPr>
          <p:cNvPr id="3" name="Content Placeholder 2">
            <a:extLst>
              <a:ext uri="{FF2B5EF4-FFF2-40B4-BE49-F238E27FC236}">
                <a16:creationId xmlns:a16="http://schemas.microsoft.com/office/drawing/2014/main" id="{699A0C2D-1C99-5697-A19F-426F0453592B}"/>
              </a:ext>
            </a:extLst>
          </p:cNvPr>
          <p:cNvSpPr txBox="1">
            <a:spLocks/>
          </p:cNvSpPr>
          <p:nvPr/>
        </p:nvSpPr>
        <p:spPr>
          <a:xfrm>
            <a:off x="373092" y="865075"/>
            <a:ext cx="10790208" cy="5604735"/>
          </a:xfrm>
          <a:prstGeom prst="rect">
            <a:avLst/>
          </a:prstGeom>
          <a:ln>
            <a:solidFill>
              <a:schemeClr val="tx1"/>
            </a:solidFill>
          </a:ln>
        </p:spPr>
        <p:txBody>
          <a:bodyPr vert="horz" lIns="91440" tIns="45720" rIns="91440" bIns="45720" rtlCol="0">
            <a:normAutofit/>
          </a:bodyPr>
          <a:lstStyle>
            <a:lvl1pPr marL="0" indent="0" algn="l" defTabSz="914400" rtl="0" eaLnBrk="1" latinLnBrk="0" hangingPunct="1">
              <a:lnSpc>
                <a:spcPct val="110000"/>
              </a:lnSpc>
              <a:spcBef>
                <a:spcPts val="1000"/>
              </a:spcBef>
              <a:buFontTx/>
              <a:buNone/>
              <a:defRPr sz="2000" kern="1200">
                <a:solidFill>
                  <a:schemeClr val="tx2"/>
                </a:solidFill>
                <a:latin typeface="+mn-lt"/>
                <a:ea typeface="+mn-ea"/>
                <a:cs typeface="+mn-cs"/>
              </a:defRPr>
            </a:lvl1pPr>
            <a:lvl2pPr marL="274320" indent="-228600" algn="l" defTabSz="914400" rtl="0" eaLnBrk="1" latinLnBrk="0" hangingPunct="1">
              <a:lnSpc>
                <a:spcPct val="110000"/>
              </a:lnSpc>
              <a:spcBef>
                <a:spcPts val="500"/>
              </a:spcBef>
              <a:buSzPct val="85000"/>
              <a:buFont typeface="Arial" panose="020B0604020202020204" pitchFamily="34" charset="0"/>
              <a:buChar char="•"/>
              <a:defRPr sz="1800" kern="1200">
                <a:solidFill>
                  <a:schemeClr val="tx2"/>
                </a:solidFill>
                <a:latin typeface="+mn-lt"/>
                <a:ea typeface="+mn-ea"/>
                <a:cs typeface="+mn-cs"/>
              </a:defRPr>
            </a:lvl2pPr>
            <a:lvl3pPr marL="274320" indent="0" algn="l" defTabSz="914400" rtl="0" eaLnBrk="1" latinLnBrk="0" hangingPunct="1">
              <a:lnSpc>
                <a:spcPct val="110000"/>
              </a:lnSpc>
              <a:spcBef>
                <a:spcPts val="500"/>
              </a:spcBef>
              <a:buFontTx/>
              <a:buNone/>
              <a:defRPr sz="1600" kern="1200">
                <a:solidFill>
                  <a:schemeClr val="tx2"/>
                </a:solidFill>
                <a:latin typeface="+mn-lt"/>
                <a:ea typeface="+mn-ea"/>
                <a:cs typeface="+mn-cs"/>
              </a:defRPr>
            </a:lvl3pPr>
            <a:lvl4pPr marL="548640" indent="-228600" algn="l" defTabSz="914400" rtl="0" eaLnBrk="1" latinLnBrk="0" hangingPunct="1">
              <a:lnSpc>
                <a:spcPct val="110000"/>
              </a:lnSpc>
              <a:spcBef>
                <a:spcPts val="500"/>
              </a:spcBef>
              <a:buFont typeface="Arial" panose="020B0604020202020204" pitchFamily="34" charset="0"/>
              <a:buChar char="•"/>
              <a:defRPr sz="1400" kern="1200">
                <a:solidFill>
                  <a:schemeClr val="tx2"/>
                </a:solidFill>
                <a:latin typeface="+mn-lt"/>
                <a:ea typeface="+mn-ea"/>
                <a:cs typeface="+mn-cs"/>
              </a:defRPr>
            </a:lvl4pPr>
            <a:lvl5pPr marL="548640" indent="0" algn="l" defTabSz="914400" rtl="0" eaLnBrk="1" latinLnBrk="0" hangingPunct="1">
              <a:lnSpc>
                <a:spcPct val="110000"/>
              </a:lnSpc>
              <a:spcBef>
                <a:spcPts val="500"/>
              </a:spcBef>
              <a:buFontTx/>
              <a:buNone/>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000" dirty="0">
                <a:solidFill>
                  <a:schemeClr val="tx1"/>
                </a:solidFill>
                <a:latin typeface="Courier New" panose="02070309020205020404" pitchFamily="49" charset="0"/>
                <a:cs typeface="Courier New" panose="02070309020205020404" pitchFamily="49" charset="0"/>
              </a:rPr>
              <a:t>Hou N, Li M, He L, Xie B, Wang L, Zhang R, Yu Y, Sun X, Pan Z, Wang K. Predicting 30-days mortality for MIMIC-III patients with sepsis-3: a machine learning approach using </a:t>
            </a:r>
            <a:r>
              <a:rPr lang="en-US" sz="1000" dirty="0" err="1">
                <a:solidFill>
                  <a:schemeClr val="tx1"/>
                </a:solidFill>
                <a:latin typeface="Courier New" panose="02070309020205020404" pitchFamily="49" charset="0"/>
                <a:cs typeface="Courier New" panose="02070309020205020404" pitchFamily="49" charset="0"/>
              </a:rPr>
              <a:t>XGboost</a:t>
            </a:r>
            <a:r>
              <a:rPr lang="en-US" sz="1000" dirty="0">
                <a:solidFill>
                  <a:schemeClr val="tx1"/>
                </a:solidFill>
                <a:latin typeface="Courier New" panose="02070309020205020404" pitchFamily="49" charset="0"/>
                <a:cs typeface="Courier New" panose="02070309020205020404" pitchFamily="49" charset="0"/>
              </a:rPr>
              <a:t>. J </a:t>
            </a:r>
            <a:r>
              <a:rPr lang="en-US" sz="1000" dirty="0" err="1">
                <a:solidFill>
                  <a:schemeClr val="tx1"/>
                </a:solidFill>
                <a:latin typeface="Courier New" panose="02070309020205020404" pitchFamily="49" charset="0"/>
                <a:cs typeface="Courier New" panose="02070309020205020404" pitchFamily="49" charset="0"/>
              </a:rPr>
              <a:t>Transl</a:t>
            </a:r>
            <a:r>
              <a:rPr lang="en-US" sz="1000" dirty="0">
                <a:solidFill>
                  <a:schemeClr val="tx1"/>
                </a:solidFill>
                <a:latin typeface="Courier New" panose="02070309020205020404" pitchFamily="49" charset="0"/>
                <a:cs typeface="Courier New" panose="02070309020205020404" pitchFamily="49" charset="0"/>
              </a:rPr>
              <a:t> Med. 2020 Dec 7;18(1):462. </a:t>
            </a:r>
            <a:r>
              <a:rPr lang="en-US" sz="1000" dirty="0" err="1">
                <a:solidFill>
                  <a:schemeClr val="tx1"/>
                </a:solidFill>
                <a:latin typeface="Courier New" panose="02070309020205020404" pitchFamily="49" charset="0"/>
                <a:cs typeface="Courier New" panose="02070309020205020404" pitchFamily="49" charset="0"/>
              </a:rPr>
              <a:t>doi</a:t>
            </a:r>
            <a:r>
              <a:rPr lang="en-US" sz="1000" dirty="0">
                <a:solidFill>
                  <a:schemeClr val="tx1"/>
                </a:solidFill>
                <a:latin typeface="Courier New" panose="02070309020205020404" pitchFamily="49" charset="0"/>
                <a:cs typeface="Courier New" panose="02070309020205020404" pitchFamily="49" charset="0"/>
              </a:rPr>
              <a:t>: 10.1186/s12967-020-02620-5. PMID: 33287854; PMCID: PMC7720497. also @ </a:t>
            </a:r>
            <a:r>
              <a:rPr lang="en-US" sz="1000" dirty="0">
                <a:solidFill>
                  <a:schemeClr val="tx1"/>
                </a:solidFill>
                <a:latin typeface="Courier New" panose="02070309020205020404" pitchFamily="49" charset="0"/>
                <a:cs typeface="Courier New" panose="02070309020205020404" pitchFamily="49" charset="0"/>
                <a:hlinkClick r:id="rId2"/>
              </a:rPr>
              <a:t>https://www.ncbi.nlm.nih.gov/pmc/articles/PMC7720497/</a:t>
            </a:r>
            <a:endParaRPr lang="en-US" sz="1000" dirty="0">
              <a:solidFill>
                <a:schemeClr val="tx1"/>
              </a:solidFill>
              <a:latin typeface="Courier New" panose="02070309020205020404" pitchFamily="49" charset="0"/>
              <a:cs typeface="Courier New" panose="02070309020205020404" pitchFamily="49" charset="0"/>
            </a:endParaRPr>
          </a:p>
          <a:p>
            <a:r>
              <a:rPr lang="en-US" sz="1000" dirty="0">
                <a:solidFill>
                  <a:schemeClr val="tx1"/>
                </a:solidFill>
                <a:latin typeface="Courier New" panose="02070309020205020404" pitchFamily="49" charset="0"/>
                <a:cs typeface="Courier New" panose="02070309020205020404" pitchFamily="49" charset="0"/>
              </a:rPr>
              <a:t>Johnson AEW, Pollard TJ, Shen L, Lehman LH, Feng M, </a:t>
            </a:r>
            <a:r>
              <a:rPr lang="en-US" sz="1000" dirty="0" err="1">
                <a:solidFill>
                  <a:schemeClr val="tx1"/>
                </a:solidFill>
                <a:latin typeface="Courier New" panose="02070309020205020404" pitchFamily="49" charset="0"/>
                <a:cs typeface="Courier New" panose="02070309020205020404" pitchFamily="49" charset="0"/>
              </a:rPr>
              <a:t>Ghassemi</a:t>
            </a:r>
            <a:r>
              <a:rPr lang="en-US" sz="1000" dirty="0">
                <a:solidFill>
                  <a:schemeClr val="tx1"/>
                </a:solidFill>
                <a:latin typeface="Courier New" panose="02070309020205020404" pitchFamily="49" charset="0"/>
                <a:cs typeface="Courier New" panose="02070309020205020404" pitchFamily="49" charset="0"/>
              </a:rPr>
              <a:t> M, Moody B, </a:t>
            </a:r>
            <a:r>
              <a:rPr lang="en-US" sz="1000" dirty="0" err="1">
                <a:solidFill>
                  <a:schemeClr val="tx1"/>
                </a:solidFill>
                <a:latin typeface="Courier New" panose="02070309020205020404" pitchFamily="49" charset="0"/>
                <a:cs typeface="Courier New" panose="02070309020205020404" pitchFamily="49" charset="0"/>
              </a:rPr>
              <a:t>Szolovits</a:t>
            </a:r>
            <a:r>
              <a:rPr lang="en-US" sz="1000" dirty="0">
                <a:solidFill>
                  <a:schemeClr val="tx1"/>
                </a:solidFill>
                <a:latin typeface="Courier New" panose="02070309020205020404" pitchFamily="49" charset="0"/>
                <a:cs typeface="Courier New" panose="02070309020205020404" pitchFamily="49" charset="0"/>
              </a:rPr>
              <a:t> P, </a:t>
            </a:r>
            <a:r>
              <a:rPr lang="en-US" sz="1000" dirty="0" err="1">
                <a:solidFill>
                  <a:schemeClr val="tx1"/>
                </a:solidFill>
                <a:latin typeface="Courier New" panose="02070309020205020404" pitchFamily="49" charset="0"/>
                <a:cs typeface="Courier New" panose="02070309020205020404" pitchFamily="49" charset="0"/>
              </a:rPr>
              <a:t>Celi</a:t>
            </a:r>
            <a:r>
              <a:rPr lang="en-US" sz="1000" dirty="0">
                <a:solidFill>
                  <a:schemeClr val="tx1"/>
                </a:solidFill>
                <a:latin typeface="Courier New" panose="02070309020205020404" pitchFamily="49" charset="0"/>
                <a:cs typeface="Courier New" panose="02070309020205020404" pitchFamily="49" charset="0"/>
              </a:rPr>
              <a:t> LA, Mark RG. MIMIC-III, a freely accessible critical care database. Scientific data. 2016 May 24;3(1):1-9.</a:t>
            </a:r>
          </a:p>
          <a:p>
            <a:endParaRPr lang="en-US" sz="1000"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8505543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Hexagonal background with blue neon lights">
            <a:extLst>
              <a:ext uri="{FF2B5EF4-FFF2-40B4-BE49-F238E27FC236}">
                <a16:creationId xmlns:a16="http://schemas.microsoft.com/office/drawing/2014/main" id="{53E792F1-5537-8BF2-E6FD-936B09F542B2}"/>
              </a:ext>
            </a:extLst>
          </p:cNvPr>
          <p:cNvPicPr>
            <a:picLocks noChangeAspect="1"/>
          </p:cNvPicPr>
          <p:nvPr/>
        </p:nvPicPr>
        <p:blipFill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artisticGlass/>
                    </a14:imgEffect>
                  </a14:imgLayer>
                </a14:imgProps>
              </a:ext>
            </a:extLst>
          </a:blip>
          <a:srcRect/>
          <a:stretch/>
        </p:blipFill>
        <p:spPr>
          <a:xfrm>
            <a:off x="20" y="10"/>
            <a:ext cx="12191980" cy="6857989"/>
          </a:xfrm>
          <a:prstGeom prst="rect">
            <a:avLst/>
          </a:prstGeom>
        </p:spPr>
      </p:pic>
      <p:sp>
        <p:nvSpPr>
          <p:cNvPr id="2" name="Title 1">
            <a:extLst>
              <a:ext uri="{FF2B5EF4-FFF2-40B4-BE49-F238E27FC236}">
                <a16:creationId xmlns:a16="http://schemas.microsoft.com/office/drawing/2014/main" id="{11E39336-9F06-EA8C-7EEC-C86B4949FAF9}"/>
              </a:ext>
            </a:extLst>
          </p:cNvPr>
          <p:cNvSpPr>
            <a:spLocks noGrp="1"/>
          </p:cNvSpPr>
          <p:nvPr>
            <p:ph type="ctrTitle"/>
          </p:nvPr>
        </p:nvSpPr>
        <p:spPr>
          <a:xfrm>
            <a:off x="2076091" y="2633933"/>
            <a:ext cx="8039818" cy="1643572"/>
          </a:xfrm>
        </p:spPr>
        <p:txBody>
          <a:bodyPr>
            <a:normAutofit/>
          </a:bodyPr>
          <a:lstStyle/>
          <a:p>
            <a:r>
              <a:rPr lang="en-US" dirty="0">
                <a:solidFill>
                  <a:srgbClr val="FFFFFF"/>
                </a:solidFill>
              </a:rPr>
              <a:t>Predicting 30-day mortality due to sepsis using </a:t>
            </a:r>
            <a:r>
              <a:rPr lang="en-US" dirty="0" err="1">
                <a:solidFill>
                  <a:srgbClr val="FFFFFF"/>
                </a:solidFill>
              </a:rPr>
              <a:t>XGBoost</a:t>
            </a:r>
            <a:endParaRPr lang="en-US" dirty="0">
              <a:solidFill>
                <a:srgbClr val="FFFFFF"/>
              </a:solidFill>
            </a:endParaRPr>
          </a:p>
        </p:txBody>
      </p:sp>
    </p:spTree>
    <p:extLst>
      <p:ext uri="{BB962C8B-B14F-4D97-AF65-F5344CB8AC3E}">
        <p14:creationId xmlns:p14="http://schemas.microsoft.com/office/powerpoint/2010/main" val="8552190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F501A-DF9F-C840-45C8-6DE2B6B911CB}"/>
              </a:ext>
            </a:extLst>
          </p:cNvPr>
          <p:cNvSpPr>
            <a:spLocks noGrp="1"/>
          </p:cNvSpPr>
          <p:nvPr>
            <p:ph type="title"/>
          </p:nvPr>
        </p:nvSpPr>
        <p:spPr>
          <a:xfrm>
            <a:off x="373092" y="327803"/>
            <a:ext cx="10134600" cy="537272"/>
          </a:xfrm>
        </p:spPr>
        <p:txBody>
          <a:bodyPr>
            <a:normAutofit fontScale="90000"/>
          </a:bodyPr>
          <a:lstStyle/>
          <a:p>
            <a:r>
              <a:rPr lang="en-US" dirty="0"/>
              <a:t>Loading and Preparing Data</a:t>
            </a:r>
          </a:p>
        </p:txBody>
      </p:sp>
      <p:sp>
        <p:nvSpPr>
          <p:cNvPr id="4" name="Content Placeholder 2">
            <a:extLst>
              <a:ext uri="{FF2B5EF4-FFF2-40B4-BE49-F238E27FC236}">
                <a16:creationId xmlns:a16="http://schemas.microsoft.com/office/drawing/2014/main" id="{BDADE347-C41D-B43D-C967-FDFF8FB933ED}"/>
              </a:ext>
            </a:extLst>
          </p:cNvPr>
          <p:cNvSpPr txBox="1">
            <a:spLocks/>
          </p:cNvSpPr>
          <p:nvPr/>
        </p:nvSpPr>
        <p:spPr>
          <a:xfrm>
            <a:off x="476610" y="865075"/>
            <a:ext cx="10790208" cy="998231"/>
          </a:xfrm>
          <a:prstGeom prst="rect">
            <a:avLst/>
          </a:prstGeom>
          <a:ln>
            <a:solidFill>
              <a:schemeClr val="tx1"/>
            </a:solidFill>
          </a:ln>
        </p:spPr>
        <p:txBody>
          <a:bodyPr vert="horz" lIns="91440" tIns="45720" rIns="91440" bIns="45720" rtlCol="0">
            <a:normAutofit/>
          </a:bodyPr>
          <a:lstStyle>
            <a:lvl1pPr marL="0" indent="0" algn="l" defTabSz="914400" rtl="0" eaLnBrk="1" latinLnBrk="0" hangingPunct="1">
              <a:lnSpc>
                <a:spcPct val="110000"/>
              </a:lnSpc>
              <a:spcBef>
                <a:spcPts val="1000"/>
              </a:spcBef>
              <a:buFontTx/>
              <a:buNone/>
              <a:defRPr sz="2000" kern="1200">
                <a:solidFill>
                  <a:schemeClr val="tx2"/>
                </a:solidFill>
                <a:latin typeface="+mn-lt"/>
                <a:ea typeface="+mn-ea"/>
                <a:cs typeface="+mn-cs"/>
              </a:defRPr>
            </a:lvl1pPr>
            <a:lvl2pPr marL="274320" indent="-228600" algn="l" defTabSz="914400" rtl="0" eaLnBrk="1" latinLnBrk="0" hangingPunct="1">
              <a:lnSpc>
                <a:spcPct val="110000"/>
              </a:lnSpc>
              <a:spcBef>
                <a:spcPts val="500"/>
              </a:spcBef>
              <a:buSzPct val="85000"/>
              <a:buFont typeface="Arial" panose="020B0604020202020204" pitchFamily="34" charset="0"/>
              <a:buChar char="•"/>
              <a:defRPr sz="1800" kern="1200">
                <a:solidFill>
                  <a:schemeClr val="tx2"/>
                </a:solidFill>
                <a:latin typeface="+mn-lt"/>
                <a:ea typeface="+mn-ea"/>
                <a:cs typeface="+mn-cs"/>
              </a:defRPr>
            </a:lvl2pPr>
            <a:lvl3pPr marL="274320" indent="0" algn="l" defTabSz="914400" rtl="0" eaLnBrk="1" latinLnBrk="0" hangingPunct="1">
              <a:lnSpc>
                <a:spcPct val="110000"/>
              </a:lnSpc>
              <a:spcBef>
                <a:spcPts val="500"/>
              </a:spcBef>
              <a:buFontTx/>
              <a:buNone/>
              <a:defRPr sz="1600" kern="1200">
                <a:solidFill>
                  <a:schemeClr val="tx2"/>
                </a:solidFill>
                <a:latin typeface="+mn-lt"/>
                <a:ea typeface="+mn-ea"/>
                <a:cs typeface="+mn-cs"/>
              </a:defRPr>
            </a:lvl3pPr>
            <a:lvl4pPr marL="548640" indent="-228600" algn="l" defTabSz="914400" rtl="0" eaLnBrk="1" latinLnBrk="0" hangingPunct="1">
              <a:lnSpc>
                <a:spcPct val="110000"/>
              </a:lnSpc>
              <a:spcBef>
                <a:spcPts val="500"/>
              </a:spcBef>
              <a:buFont typeface="Arial" panose="020B0604020202020204" pitchFamily="34" charset="0"/>
              <a:buChar char="•"/>
              <a:defRPr sz="1400" kern="1200">
                <a:solidFill>
                  <a:schemeClr val="tx2"/>
                </a:solidFill>
                <a:latin typeface="+mn-lt"/>
                <a:ea typeface="+mn-ea"/>
                <a:cs typeface="+mn-cs"/>
              </a:defRPr>
            </a:lvl4pPr>
            <a:lvl5pPr marL="548640" indent="0" algn="l" defTabSz="914400" rtl="0" eaLnBrk="1" latinLnBrk="0" hangingPunct="1">
              <a:lnSpc>
                <a:spcPct val="110000"/>
              </a:lnSpc>
              <a:spcBef>
                <a:spcPts val="500"/>
              </a:spcBef>
              <a:buFontTx/>
              <a:buNone/>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000" dirty="0">
                <a:solidFill>
                  <a:schemeClr val="tx1"/>
                </a:solidFill>
                <a:latin typeface="Courier New" panose="02070309020205020404" pitchFamily="49" charset="0"/>
                <a:cs typeface="Courier New" panose="02070309020205020404" pitchFamily="49" charset="0"/>
              </a:rPr>
              <a:t>#This is the file downloaded from the above website and saved to your local machine.</a:t>
            </a:r>
          </a:p>
          <a:p>
            <a:r>
              <a:rPr lang="en-US" sz="1000" dirty="0">
                <a:solidFill>
                  <a:schemeClr val="tx1"/>
                </a:solidFill>
                <a:latin typeface="Courier New" panose="02070309020205020404" pitchFamily="49" charset="0"/>
                <a:cs typeface="Courier New" panose="02070309020205020404" pitchFamily="49" charset="0"/>
              </a:rPr>
              <a:t>from </a:t>
            </a:r>
            <a:r>
              <a:rPr lang="en-US" sz="1000" dirty="0" err="1">
                <a:solidFill>
                  <a:schemeClr val="tx1"/>
                </a:solidFill>
                <a:latin typeface="Courier New" panose="02070309020205020404" pitchFamily="49" charset="0"/>
                <a:cs typeface="Courier New" panose="02070309020205020404" pitchFamily="49" charset="0"/>
              </a:rPr>
              <a:t>google.colab</a:t>
            </a:r>
            <a:r>
              <a:rPr lang="en-US" sz="1000" dirty="0">
                <a:solidFill>
                  <a:schemeClr val="tx1"/>
                </a:solidFill>
                <a:latin typeface="Courier New" panose="02070309020205020404" pitchFamily="49" charset="0"/>
                <a:cs typeface="Courier New" panose="02070309020205020404" pitchFamily="49" charset="0"/>
              </a:rPr>
              <a:t> import files</a:t>
            </a:r>
          </a:p>
          <a:p>
            <a:r>
              <a:rPr lang="en-US" sz="1000" dirty="0">
                <a:solidFill>
                  <a:schemeClr val="tx1"/>
                </a:solidFill>
                <a:latin typeface="Courier New" panose="02070309020205020404" pitchFamily="49" charset="0"/>
                <a:cs typeface="Courier New" panose="02070309020205020404" pitchFamily="49" charset="0"/>
              </a:rPr>
              <a:t>uploaded = </a:t>
            </a:r>
            <a:r>
              <a:rPr lang="en-US" sz="1000" dirty="0" err="1">
                <a:solidFill>
                  <a:schemeClr val="tx1"/>
                </a:solidFill>
                <a:latin typeface="Courier New" panose="02070309020205020404" pitchFamily="49" charset="0"/>
                <a:cs typeface="Courier New" panose="02070309020205020404" pitchFamily="49" charset="0"/>
              </a:rPr>
              <a:t>files.upload</a:t>
            </a:r>
            <a:r>
              <a:rPr lang="en-US" sz="1000" dirty="0">
                <a:solidFill>
                  <a:schemeClr val="tx1"/>
                </a:solidFill>
                <a:latin typeface="Courier New" panose="02070309020205020404" pitchFamily="49" charset="0"/>
                <a:cs typeface="Courier New" panose="02070309020205020404" pitchFamily="49" charset="0"/>
              </a:rPr>
              <a:t>()</a:t>
            </a:r>
          </a:p>
        </p:txBody>
      </p:sp>
      <p:sp>
        <p:nvSpPr>
          <p:cNvPr id="7" name="Content Placeholder 2">
            <a:extLst>
              <a:ext uri="{FF2B5EF4-FFF2-40B4-BE49-F238E27FC236}">
                <a16:creationId xmlns:a16="http://schemas.microsoft.com/office/drawing/2014/main" id="{E419E8F3-5318-E832-B137-011D338C4C24}"/>
              </a:ext>
            </a:extLst>
          </p:cNvPr>
          <p:cNvSpPr txBox="1">
            <a:spLocks/>
          </p:cNvSpPr>
          <p:nvPr/>
        </p:nvSpPr>
        <p:spPr>
          <a:xfrm>
            <a:off x="476610" y="2087151"/>
            <a:ext cx="10790208" cy="998231"/>
          </a:xfrm>
          <a:prstGeom prst="rect">
            <a:avLst/>
          </a:prstGeom>
          <a:ln>
            <a:solidFill>
              <a:schemeClr val="tx1"/>
            </a:solidFill>
          </a:ln>
        </p:spPr>
        <p:txBody>
          <a:bodyPr vert="horz" lIns="91440" tIns="45720" rIns="91440" bIns="45720" rtlCol="0">
            <a:normAutofit/>
          </a:bodyPr>
          <a:lstStyle>
            <a:lvl1pPr marL="0" indent="0" algn="l" defTabSz="914400" rtl="0" eaLnBrk="1" latinLnBrk="0" hangingPunct="1">
              <a:lnSpc>
                <a:spcPct val="110000"/>
              </a:lnSpc>
              <a:spcBef>
                <a:spcPts val="1000"/>
              </a:spcBef>
              <a:buFontTx/>
              <a:buNone/>
              <a:defRPr sz="2000" kern="1200">
                <a:solidFill>
                  <a:schemeClr val="tx2"/>
                </a:solidFill>
                <a:latin typeface="+mn-lt"/>
                <a:ea typeface="+mn-ea"/>
                <a:cs typeface="+mn-cs"/>
              </a:defRPr>
            </a:lvl1pPr>
            <a:lvl2pPr marL="274320" indent="-228600" algn="l" defTabSz="914400" rtl="0" eaLnBrk="1" latinLnBrk="0" hangingPunct="1">
              <a:lnSpc>
                <a:spcPct val="110000"/>
              </a:lnSpc>
              <a:spcBef>
                <a:spcPts val="500"/>
              </a:spcBef>
              <a:buSzPct val="85000"/>
              <a:buFont typeface="Arial" panose="020B0604020202020204" pitchFamily="34" charset="0"/>
              <a:buChar char="•"/>
              <a:defRPr sz="1800" kern="1200">
                <a:solidFill>
                  <a:schemeClr val="tx2"/>
                </a:solidFill>
                <a:latin typeface="+mn-lt"/>
                <a:ea typeface="+mn-ea"/>
                <a:cs typeface="+mn-cs"/>
              </a:defRPr>
            </a:lvl2pPr>
            <a:lvl3pPr marL="274320" indent="0" algn="l" defTabSz="914400" rtl="0" eaLnBrk="1" latinLnBrk="0" hangingPunct="1">
              <a:lnSpc>
                <a:spcPct val="110000"/>
              </a:lnSpc>
              <a:spcBef>
                <a:spcPts val="500"/>
              </a:spcBef>
              <a:buFontTx/>
              <a:buNone/>
              <a:defRPr sz="1600" kern="1200">
                <a:solidFill>
                  <a:schemeClr val="tx2"/>
                </a:solidFill>
                <a:latin typeface="+mn-lt"/>
                <a:ea typeface="+mn-ea"/>
                <a:cs typeface="+mn-cs"/>
              </a:defRPr>
            </a:lvl3pPr>
            <a:lvl4pPr marL="548640" indent="-228600" algn="l" defTabSz="914400" rtl="0" eaLnBrk="1" latinLnBrk="0" hangingPunct="1">
              <a:lnSpc>
                <a:spcPct val="110000"/>
              </a:lnSpc>
              <a:spcBef>
                <a:spcPts val="500"/>
              </a:spcBef>
              <a:buFont typeface="Arial" panose="020B0604020202020204" pitchFamily="34" charset="0"/>
              <a:buChar char="•"/>
              <a:defRPr sz="1400" kern="1200">
                <a:solidFill>
                  <a:schemeClr val="tx2"/>
                </a:solidFill>
                <a:latin typeface="+mn-lt"/>
                <a:ea typeface="+mn-ea"/>
                <a:cs typeface="+mn-cs"/>
              </a:defRPr>
            </a:lvl4pPr>
            <a:lvl5pPr marL="548640" indent="0" algn="l" defTabSz="914400" rtl="0" eaLnBrk="1" latinLnBrk="0" hangingPunct="1">
              <a:lnSpc>
                <a:spcPct val="110000"/>
              </a:lnSpc>
              <a:spcBef>
                <a:spcPts val="500"/>
              </a:spcBef>
              <a:buFontTx/>
              <a:buNone/>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000" dirty="0">
                <a:solidFill>
                  <a:schemeClr val="tx1"/>
                </a:solidFill>
                <a:latin typeface="Courier New" panose="02070309020205020404" pitchFamily="49" charset="0"/>
                <a:cs typeface="Courier New" panose="02070309020205020404" pitchFamily="49" charset="0"/>
              </a:rPr>
              <a:t>#Create a </a:t>
            </a:r>
            <a:r>
              <a:rPr lang="en-US" sz="1000" dirty="0" err="1">
                <a:solidFill>
                  <a:schemeClr val="tx1"/>
                </a:solidFill>
                <a:latin typeface="Courier New" panose="02070309020205020404" pitchFamily="49" charset="0"/>
                <a:cs typeface="Courier New" panose="02070309020205020404" pitchFamily="49" charset="0"/>
              </a:rPr>
              <a:t>dataframe</a:t>
            </a:r>
            <a:r>
              <a:rPr lang="en-US" sz="1000" dirty="0">
                <a:solidFill>
                  <a:schemeClr val="tx1"/>
                </a:solidFill>
                <a:latin typeface="Courier New" panose="02070309020205020404" pitchFamily="49" charset="0"/>
                <a:cs typeface="Courier New" panose="02070309020205020404" pitchFamily="49" charset="0"/>
              </a:rPr>
              <a:t> for the uploaded data and view</a:t>
            </a:r>
          </a:p>
          <a:p>
            <a:r>
              <a:rPr lang="en-US" sz="1000" dirty="0" err="1">
                <a:solidFill>
                  <a:schemeClr val="tx1"/>
                </a:solidFill>
                <a:latin typeface="Courier New" panose="02070309020205020404" pitchFamily="49" charset="0"/>
                <a:cs typeface="Courier New" panose="02070309020205020404" pitchFamily="49" charset="0"/>
              </a:rPr>
              <a:t>df_sepsis</a:t>
            </a:r>
            <a:r>
              <a:rPr lang="en-US" sz="1000" dirty="0">
                <a:solidFill>
                  <a:schemeClr val="tx1"/>
                </a:solidFill>
                <a:latin typeface="Courier New" panose="02070309020205020404" pitchFamily="49" charset="0"/>
                <a:cs typeface="Courier New" panose="02070309020205020404" pitchFamily="49" charset="0"/>
              </a:rPr>
              <a:t> = </a:t>
            </a:r>
            <a:r>
              <a:rPr lang="en-US" sz="1000" dirty="0" err="1">
                <a:solidFill>
                  <a:schemeClr val="tx1"/>
                </a:solidFill>
                <a:latin typeface="Courier New" panose="02070309020205020404" pitchFamily="49" charset="0"/>
                <a:cs typeface="Courier New" panose="02070309020205020404" pitchFamily="49" charset="0"/>
              </a:rPr>
              <a:t>pd.read_csv</a:t>
            </a:r>
            <a:r>
              <a:rPr lang="en-US" sz="1000" dirty="0">
                <a:solidFill>
                  <a:schemeClr val="tx1"/>
                </a:solidFill>
                <a:latin typeface="Courier New" panose="02070309020205020404" pitchFamily="49" charset="0"/>
                <a:cs typeface="Courier New" panose="02070309020205020404" pitchFamily="49" charset="0"/>
              </a:rPr>
              <a:t>('12967_2020_2620_MOESM1_ESM.csv')</a:t>
            </a:r>
          </a:p>
          <a:p>
            <a:r>
              <a:rPr lang="en-US" sz="1000" dirty="0" err="1">
                <a:solidFill>
                  <a:schemeClr val="tx1"/>
                </a:solidFill>
                <a:latin typeface="Courier New" panose="02070309020205020404" pitchFamily="49" charset="0"/>
                <a:cs typeface="Courier New" panose="02070309020205020404" pitchFamily="49" charset="0"/>
              </a:rPr>
              <a:t>df_sepsis.head</a:t>
            </a:r>
            <a:r>
              <a:rPr lang="en-US" sz="1000" dirty="0">
                <a:solidFill>
                  <a:schemeClr val="tx1"/>
                </a:solidFill>
                <a:latin typeface="Courier New" panose="02070309020205020404" pitchFamily="49" charset="0"/>
                <a:cs typeface="Courier New" panose="02070309020205020404" pitchFamily="49" charset="0"/>
              </a:rPr>
              <a:t>()</a:t>
            </a:r>
          </a:p>
        </p:txBody>
      </p:sp>
      <p:sp>
        <p:nvSpPr>
          <p:cNvPr id="8" name="Content Placeholder 2">
            <a:extLst>
              <a:ext uri="{FF2B5EF4-FFF2-40B4-BE49-F238E27FC236}">
                <a16:creationId xmlns:a16="http://schemas.microsoft.com/office/drawing/2014/main" id="{892B1B79-80A2-CF3A-ECD4-CF1A8F83DF4C}"/>
              </a:ext>
            </a:extLst>
          </p:cNvPr>
          <p:cNvSpPr txBox="1">
            <a:spLocks/>
          </p:cNvSpPr>
          <p:nvPr/>
        </p:nvSpPr>
        <p:spPr>
          <a:xfrm>
            <a:off x="476610" y="3273504"/>
            <a:ext cx="10790208" cy="703274"/>
          </a:xfrm>
          <a:prstGeom prst="rect">
            <a:avLst/>
          </a:prstGeom>
          <a:ln>
            <a:solidFill>
              <a:schemeClr val="tx1"/>
            </a:solidFill>
          </a:ln>
        </p:spPr>
        <p:txBody>
          <a:bodyPr vert="horz" lIns="91440" tIns="45720" rIns="91440" bIns="45720" rtlCol="0">
            <a:normAutofit/>
          </a:bodyPr>
          <a:lstStyle>
            <a:lvl1pPr marL="0" indent="0" algn="l" defTabSz="914400" rtl="0" eaLnBrk="1" latinLnBrk="0" hangingPunct="1">
              <a:lnSpc>
                <a:spcPct val="110000"/>
              </a:lnSpc>
              <a:spcBef>
                <a:spcPts val="1000"/>
              </a:spcBef>
              <a:buFontTx/>
              <a:buNone/>
              <a:defRPr sz="2000" kern="1200">
                <a:solidFill>
                  <a:schemeClr val="tx2"/>
                </a:solidFill>
                <a:latin typeface="+mn-lt"/>
                <a:ea typeface="+mn-ea"/>
                <a:cs typeface="+mn-cs"/>
              </a:defRPr>
            </a:lvl1pPr>
            <a:lvl2pPr marL="274320" indent="-228600" algn="l" defTabSz="914400" rtl="0" eaLnBrk="1" latinLnBrk="0" hangingPunct="1">
              <a:lnSpc>
                <a:spcPct val="110000"/>
              </a:lnSpc>
              <a:spcBef>
                <a:spcPts val="500"/>
              </a:spcBef>
              <a:buSzPct val="85000"/>
              <a:buFont typeface="Arial" panose="020B0604020202020204" pitchFamily="34" charset="0"/>
              <a:buChar char="•"/>
              <a:defRPr sz="1800" kern="1200">
                <a:solidFill>
                  <a:schemeClr val="tx2"/>
                </a:solidFill>
                <a:latin typeface="+mn-lt"/>
                <a:ea typeface="+mn-ea"/>
                <a:cs typeface="+mn-cs"/>
              </a:defRPr>
            </a:lvl2pPr>
            <a:lvl3pPr marL="274320" indent="0" algn="l" defTabSz="914400" rtl="0" eaLnBrk="1" latinLnBrk="0" hangingPunct="1">
              <a:lnSpc>
                <a:spcPct val="110000"/>
              </a:lnSpc>
              <a:spcBef>
                <a:spcPts val="500"/>
              </a:spcBef>
              <a:buFontTx/>
              <a:buNone/>
              <a:defRPr sz="1600" kern="1200">
                <a:solidFill>
                  <a:schemeClr val="tx2"/>
                </a:solidFill>
                <a:latin typeface="+mn-lt"/>
                <a:ea typeface="+mn-ea"/>
                <a:cs typeface="+mn-cs"/>
              </a:defRPr>
            </a:lvl3pPr>
            <a:lvl4pPr marL="548640" indent="-228600" algn="l" defTabSz="914400" rtl="0" eaLnBrk="1" latinLnBrk="0" hangingPunct="1">
              <a:lnSpc>
                <a:spcPct val="110000"/>
              </a:lnSpc>
              <a:spcBef>
                <a:spcPts val="500"/>
              </a:spcBef>
              <a:buFont typeface="Arial" panose="020B0604020202020204" pitchFamily="34" charset="0"/>
              <a:buChar char="•"/>
              <a:defRPr sz="1400" kern="1200">
                <a:solidFill>
                  <a:schemeClr val="tx2"/>
                </a:solidFill>
                <a:latin typeface="+mn-lt"/>
                <a:ea typeface="+mn-ea"/>
                <a:cs typeface="+mn-cs"/>
              </a:defRPr>
            </a:lvl4pPr>
            <a:lvl5pPr marL="548640" indent="0" algn="l" defTabSz="914400" rtl="0" eaLnBrk="1" latinLnBrk="0" hangingPunct="1">
              <a:lnSpc>
                <a:spcPct val="110000"/>
              </a:lnSpc>
              <a:spcBef>
                <a:spcPts val="500"/>
              </a:spcBef>
              <a:buFontTx/>
              <a:buNone/>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000" dirty="0">
                <a:solidFill>
                  <a:schemeClr val="tx1"/>
                </a:solidFill>
                <a:latin typeface="Courier New" panose="02070309020205020404" pitchFamily="49" charset="0"/>
                <a:cs typeface="Courier New" panose="02070309020205020404" pitchFamily="49" charset="0"/>
              </a:rPr>
              <a:t>Positive and Negative Samples and Data</a:t>
            </a:r>
          </a:p>
          <a:p>
            <a:r>
              <a:rPr lang="en-US" sz="1000" dirty="0">
                <a:solidFill>
                  <a:schemeClr val="tx1"/>
                </a:solidFill>
                <a:latin typeface="Courier New" panose="02070309020205020404" pitchFamily="49" charset="0"/>
                <a:cs typeface="Courier New" panose="02070309020205020404" pitchFamily="49" charset="0"/>
              </a:rPr>
              <a:t>View the number of deaths and survivals based on the thirty-day expiry flag as defined in the data file.</a:t>
            </a:r>
          </a:p>
        </p:txBody>
      </p:sp>
      <p:sp>
        <p:nvSpPr>
          <p:cNvPr id="9" name="Content Placeholder 2">
            <a:extLst>
              <a:ext uri="{FF2B5EF4-FFF2-40B4-BE49-F238E27FC236}">
                <a16:creationId xmlns:a16="http://schemas.microsoft.com/office/drawing/2014/main" id="{B734AE77-B6EB-4FF3-CAD5-8FEA55A9EE8E}"/>
              </a:ext>
            </a:extLst>
          </p:cNvPr>
          <p:cNvSpPr txBox="1">
            <a:spLocks/>
          </p:cNvSpPr>
          <p:nvPr/>
        </p:nvSpPr>
        <p:spPr>
          <a:xfrm>
            <a:off x="476610" y="4164900"/>
            <a:ext cx="10790208" cy="998231"/>
          </a:xfrm>
          <a:prstGeom prst="rect">
            <a:avLst/>
          </a:prstGeom>
          <a:ln>
            <a:solidFill>
              <a:schemeClr val="tx1"/>
            </a:solidFill>
          </a:ln>
        </p:spPr>
        <p:txBody>
          <a:bodyPr vert="horz" lIns="91440" tIns="45720" rIns="91440" bIns="45720" rtlCol="0">
            <a:normAutofit/>
          </a:bodyPr>
          <a:lstStyle>
            <a:lvl1pPr marL="0" indent="0" algn="l" defTabSz="914400" rtl="0" eaLnBrk="1" latinLnBrk="0" hangingPunct="1">
              <a:lnSpc>
                <a:spcPct val="110000"/>
              </a:lnSpc>
              <a:spcBef>
                <a:spcPts val="1000"/>
              </a:spcBef>
              <a:buFontTx/>
              <a:buNone/>
              <a:defRPr sz="2000" kern="1200">
                <a:solidFill>
                  <a:schemeClr val="tx2"/>
                </a:solidFill>
                <a:latin typeface="+mn-lt"/>
                <a:ea typeface="+mn-ea"/>
                <a:cs typeface="+mn-cs"/>
              </a:defRPr>
            </a:lvl1pPr>
            <a:lvl2pPr marL="274320" indent="-228600" algn="l" defTabSz="914400" rtl="0" eaLnBrk="1" latinLnBrk="0" hangingPunct="1">
              <a:lnSpc>
                <a:spcPct val="110000"/>
              </a:lnSpc>
              <a:spcBef>
                <a:spcPts val="500"/>
              </a:spcBef>
              <a:buSzPct val="85000"/>
              <a:buFont typeface="Arial" panose="020B0604020202020204" pitchFamily="34" charset="0"/>
              <a:buChar char="•"/>
              <a:defRPr sz="1800" kern="1200">
                <a:solidFill>
                  <a:schemeClr val="tx2"/>
                </a:solidFill>
                <a:latin typeface="+mn-lt"/>
                <a:ea typeface="+mn-ea"/>
                <a:cs typeface="+mn-cs"/>
              </a:defRPr>
            </a:lvl2pPr>
            <a:lvl3pPr marL="274320" indent="0" algn="l" defTabSz="914400" rtl="0" eaLnBrk="1" latinLnBrk="0" hangingPunct="1">
              <a:lnSpc>
                <a:spcPct val="110000"/>
              </a:lnSpc>
              <a:spcBef>
                <a:spcPts val="500"/>
              </a:spcBef>
              <a:buFontTx/>
              <a:buNone/>
              <a:defRPr sz="1600" kern="1200">
                <a:solidFill>
                  <a:schemeClr val="tx2"/>
                </a:solidFill>
                <a:latin typeface="+mn-lt"/>
                <a:ea typeface="+mn-ea"/>
                <a:cs typeface="+mn-cs"/>
              </a:defRPr>
            </a:lvl3pPr>
            <a:lvl4pPr marL="548640" indent="-228600" algn="l" defTabSz="914400" rtl="0" eaLnBrk="1" latinLnBrk="0" hangingPunct="1">
              <a:lnSpc>
                <a:spcPct val="110000"/>
              </a:lnSpc>
              <a:spcBef>
                <a:spcPts val="500"/>
              </a:spcBef>
              <a:buFont typeface="Arial" panose="020B0604020202020204" pitchFamily="34" charset="0"/>
              <a:buChar char="•"/>
              <a:defRPr sz="1400" kern="1200">
                <a:solidFill>
                  <a:schemeClr val="tx2"/>
                </a:solidFill>
                <a:latin typeface="+mn-lt"/>
                <a:ea typeface="+mn-ea"/>
                <a:cs typeface="+mn-cs"/>
              </a:defRPr>
            </a:lvl4pPr>
            <a:lvl5pPr marL="548640" indent="0" algn="l" defTabSz="914400" rtl="0" eaLnBrk="1" latinLnBrk="0" hangingPunct="1">
              <a:lnSpc>
                <a:spcPct val="110000"/>
              </a:lnSpc>
              <a:spcBef>
                <a:spcPts val="500"/>
              </a:spcBef>
              <a:buFontTx/>
              <a:buNone/>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000" dirty="0">
                <a:solidFill>
                  <a:schemeClr val="tx1"/>
                </a:solidFill>
                <a:latin typeface="Courier New" panose="02070309020205020404" pitchFamily="49" charset="0"/>
                <a:cs typeface="Courier New" panose="02070309020205020404" pitchFamily="49" charset="0"/>
              </a:rPr>
              <a:t>print('Number of Patient Deaths within 30 Days:  ', (</a:t>
            </a:r>
            <a:r>
              <a:rPr lang="en-US" sz="1000" dirty="0" err="1">
                <a:solidFill>
                  <a:schemeClr val="tx1"/>
                </a:solidFill>
                <a:latin typeface="Courier New" panose="02070309020205020404" pitchFamily="49" charset="0"/>
                <a:cs typeface="Courier New" panose="02070309020205020404" pitchFamily="49" charset="0"/>
              </a:rPr>
              <a:t>df_sepsis.thirtyday_expire_flag</a:t>
            </a:r>
            <a:r>
              <a:rPr lang="en-US" sz="1000" dirty="0">
                <a:solidFill>
                  <a:schemeClr val="tx1"/>
                </a:solidFill>
                <a:latin typeface="Courier New" panose="02070309020205020404" pitchFamily="49" charset="0"/>
                <a:cs typeface="Courier New" panose="02070309020205020404" pitchFamily="49" charset="0"/>
              </a:rPr>
              <a:t> == 1).sum())</a:t>
            </a:r>
          </a:p>
          <a:p>
            <a:r>
              <a:rPr lang="en-US" sz="1000" dirty="0">
                <a:solidFill>
                  <a:schemeClr val="tx1"/>
                </a:solidFill>
                <a:latin typeface="Courier New" panose="02070309020205020404" pitchFamily="49" charset="0"/>
                <a:cs typeface="Courier New" panose="02070309020205020404" pitchFamily="49" charset="0"/>
              </a:rPr>
              <a:t>print('Number of Patients Alive after 30 Days:   ',  (</a:t>
            </a:r>
            <a:r>
              <a:rPr lang="en-US" sz="1000" dirty="0" err="1">
                <a:solidFill>
                  <a:schemeClr val="tx1"/>
                </a:solidFill>
                <a:latin typeface="Courier New" panose="02070309020205020404" pitchFamily="49" charset="0"/>
                <a:cs typeface="Courier New" panose="02070309020205020404" pitchFamily="49" charset="0"/>
              </a:rPr>
              <a:t>df_sepsis.thirtyday_expire_flag</a:t>
            </a:r>
            <a:r>
              <a:rPr lang="en-US" sz="1000" dirty="0">
                <a:solidFill>
                  <a:schemeClr val="tx1"/>
                </a:solidFill>
                <a:latin typeface="Courier New" panose="02070309020205020404" pitchFamily="49" charset="0"/>
                <a:cs typeface="Courier New" panose="02070309020205020404" pitchFamily="49" charset="0"/>
              </a:rPr>
              <a:t> == 0).sum())</a:t>
            </a:r>
          </a:p>
          <a:p>
            <a:r>
              <a:rPr lang="en-US" sz="1000" dirty="0">
                <a:solidFill>
                  <a:schemeClr val="tx1"/>
                </a:solidFill>
                <a:latin typeface="Courier New" panose="02070309020205020404" pitchFamily="49" charset="0"/>
                <a:cs typeface="Courier New" panose="02070309020205020404" pitchFamily="49" charset="0"/>
              </a:rPr>
              <a:t>print('Total samples:                            ', </a:t>
            </a:r>
            <a:r>
              <a:rPr lang="en-US" sz="1000" dirty="0" err="1">
                <a:solidFill>
                  <a:schemeClr val="tx1"/>
                </a:solidFill>
                <a:latin typeface="Courier New" panose="02070309020205020404" pitchFamily="49" charset="0"/>
                <a:cs typeface="Courier New" panose="02070309020205020404" pitchFamily="49" charset="0"/>
              </a:rPr>
              <a:t>len</a:t>
            </a:r>
            <a:r>
              <a:rPr lang="en-US" sz="1000" dirty="0">
                <a:solidFill>
                  <a:schemeClr val="tx1"/>
                </a:solidFill>
                <a:latin typeface="Courier New" panose="02070309020205020404" pitchFamily="49" charset="0"/>
                <a:cs typeface="Courier New" panose="02070309020205020404" pitchFamily="49" charset="0"/>
              </a:rPr>
              <a:t>(</a:t>
            </a:r>
            <a:r>
              <a:rPr lang="en-US" sz="1000" dirty="0" err="1">
                <a:solidFill>
                  <a:schemeClr val="tx1"/>
                </a:solidFill>
                <a:latin typeface="Courier New" panose="02070309020205020404" pitchFamily="49" charset="0"/>
                <a:cs typeface="Courier New" panose="02070309020205020404" pitchFamily="49" charset="0"/>
              </a:rPr>
              <a:t>df_sepsis</a:t>
            </a:r>
            <a:r>
              <a:rPr lang="en-US" sz="1000" dirty="0">
                <a:solidFill>
                  <a:schemeClr val="tx1"/>
                </a:solidFill>
                <a:latin typeface="Courier New" panose="02070309020205020404" pitchFamily="49" charset="0"/>
                <a:cs typeface="Courier New" panose="02070309020205020404" pitchFamily="49" charset="0"/>
              </a:rPr>
              <a:t>))</a:t>
            </a:r>
          </a:p>
        </p:txBody>
      </p:sp>
      <p:sp>
        <p:nvSpPr>
          <p:cNvPr id="10" name="Content Placeholder 2">
            <a:extLst>
              <a:ext uri="{FF2B5EF4-FFF2-40B4-BE49-F238E27FC236}">
                <a16:creationId xmlns:a16="http://schemas.microsoft.com/office/drawing/2014/main" id="{AB8FD901-9DCE-D002-A419-D855EB6D48EB}"/>
              </a:ext>
            </a:extLst>
          </p:cNvPr>
          <p:cNvSpPr txBox="1">
            <a:spLocks/>
          </p:cNvSpPr>
          <p:nvPr/>
        </p:nvSpPr>
        <p:spPr>
          <a:xfrm>
            <a:off x="476610" y="5351253"/>
            <a:ext cx="10790208" cy="998231"/>
          </a:xfrm>
          <a:prstGeom prst="rect">
            <a:avLst/>
          </a:prstGeom>
          <a:ln>
            <a:solidFill>
              <a:schemeClr val="tx1"/>
            </a:solidFill>
          </a:ln>
        </p:spPr>
        <p:txBody>
          <a:bodyPr vert="horz" lIns="91440" tIns="45720" rIns="91440" bIns="45720" rtlCol="0">
            <a:normAutofit/>
          </a:bodyPr>
          <a:lstStyle>
            <a:lvl1pPr marL="0" indent="0" algn="l" defTabSz="914400" rtl="0" eaLnBrk="1" latinLnBrk="0" hangingPunct="1">
              <a:lnSpc>
                <a:spcPct val="110000"/>
              </a:lnSpc>
              <a:spcBef>
                <a:spcPts val="1000"/>
              </a:spcBef>
              <a:buFontTx/>
              <a:buNone/>
              <a:defRPr sz="2000" kern="1200">
                <a:solidFill>
                  <a:schemeClr val="tx2"/>
                </a:solidFill>
                <a:latin typeface="+mn-lt"/>
                <a:ea typeface="+mn-ea"/>
                <a:cs typeface="+mn-cs"/>
              </a:defRPr>
            </a:lvl1pPr>
            <a:lvl2pPr marL="274320" indent="-228600" algn="l" defTabSz="914400" rtl="0" eaLnBrk="1" latinLnBrk="0" hangingPunct="1">
              <a:lnSpc>
                <a:spcPct val="110000"/>
              </a:lnSpc>
              <a:spcBef>
                <a:spcPts val="500"/>
              </a:spcBef>
              <a:buSzPct val="85000"/>
              <a:buFont typeface="Arial" panose="020B0604020202020204" pitchFamily="34" charset="0"/>
              <a:buChar char="•"/>
              <a:defRPr sz="1800" kern="1200">
                <a:solidFill>
                  <a:schemeClr val="tx2"/>
                </a:solidFill>
                <a:latin typeface="+mn-lt"/>
                <a:ea typeface="+mn-ea"/>
                <a:cs typeface="+mn-cs"/>
              </a:defRPr>
            </a:lvl2pPr>
            <a:lvl3pPr marL="274320" indent="0" algn="l" defTabSz="914400" rtl="0" eaLnBrk="1" latinLnBrk="0" hangingPunct="1">
              <a:lnSpc>
                <a:spcPct val="110000"/>
              </a:lnSpc>
              <a:spcBef>
                <a:spcPts val="500"/>
              </a:spcBef>
              <a:buFontTx/>
              <a:buNone/>
              <a:defRPr sz="1600" kern="1200">
                <a:solidFill>
                  <a:schemeClr val="tx2"/>
                </a:solidFill>
                <a:latin typeface="+mn-lt"/>
                <a:ea typeface="+mn-ea"/>
                <a:cs typeface="+mn-cs"/>
              </a:defRPr>
            </a:lvl3pPr>
            <a:lvl4pPr marL="548640" indent="-228600" algn="l" defTabSz="914400" rtl="0" eaLnBrk="1" latinLnBrk="0" hangingPunct="1">
              <a:lnSpc>
                <a:spcPct val="110000"/>
              </a:lnSpc>
              <a:spcBef>
                <a:spcPts val="500"/>
              </a:spcBef>
              <a:buFont typeface="Arial" panose="020B0604020202020204" pitchFamily="34" charset="0"/>
              <a:buChar char="•"/>
              <a:defRPr sz="1400" kern="1200">
                <a:solidFill>
                  <a:schemeClr val="tx2"/>
                </a:solidFill>
                <a:latin typeface="+mn-lt"/>
                <a:ea typeface="+mn-ea"/>
                <a:cs typeface="+mn-cs"/>
              </a:defRPr>
            </a:lvl4pPr>
            <a:lvl5pPr marL="548640" indent="0" algn="l" defTabSz="914400" rtl="0" eaLnBrk="1" latinLnBrk="0" hangingPunct="1">
              <a:lnSpc>
                <a:spcPct val="110000"/>
              </a:lnSpc>
              <a:spcBef>
                <a:spcPts val="500"/>
              </a:spcBef>
              <a:buFontTx/>
              <a:buNone/>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000" dirty="0">
                <a:solidFill>
                  <a:schemeClr val="tx1"/>
                </a:solidFill>
                <a:latin typeface="Courier New" panose="02070309020205020404" pitchFamily="49" charset="0"/>
                <a:cs typeface="Courier New" panose="02070309020205020404" pitchFamily="49" charset="0"/>
              </a:rPr>
              <a:t>Number of Patient Deaths within 30 Days:   889</a:t>
            </a:r>
          </a:p>
          <a:p>
            <a:r>
              <a:rPr lang="en-US" sz="1000" dirty="0">
                <a:solidFill>
                  <a:schemeClr val="tx1"/>
                </a:solidFill>
                <a:latin typeface="Courier New" panose="02070309020205020404" pitchFamily="49" charset="0"/>
                <a:cs typeface="Courier New" panose="02070309020205020404" pitchFamily="49" charset="0"/>
              </a:rPr>
              <a:t>Number of Patients Alive after 30 Days:    3670</a:t>
            </a:r>
          </a:p>
          <a:p>
            <a:r>
              <a:rPr lang="en-US" sz="1000" dirty="0">
                <a:solidFill>
                  <a:schemeClr val="tx1"/>
                </a:solidFill>
                <a:latin typeface="Courier New" panose="02070309020205020404" pitchFamily="49" charset="0"/>
                <a:cs typeface="Courier New" panose="02070309020205020404" pitchFamily="49" charset="0"/>
              </a:rPr>
              <a:t>Total samples:                             4559</a:t>
            </a:r>
          </a:p>
        </p:txBody>
      </p:sp>
    </p:spTree>
    <p:extLst>
      <p:ext uri="{BB962C8B-B14F-4D97-AF65-F5344CB8AC3E}">
        <p14:creationId xmlns:p14="http://schemas.microsoft.com/office/powerpoint/2010/main" val="41771352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F501A-DF9F-C840-45C8-6DE2B6B911CB}"/>
              </a:ext>
            </a:extLst>
          </p:cNvPr>
          <p:cNvSpPr>
            <a:spLocks noGrp="1"/>
          </p:cNvSpPr>
          <p:nvPr>
            <p:ph type="title"/>
          </p:nvPr>
        </p:nvSpPr>
        <p:spPr>
          <a:xfrm>
            <a:off x="373092" y="327803"/>
            <a:ext cx="10134600" cy="537272"/>
          </a:xfrm>
        </p:spPr>
        <p:txBody>
          <a:bodyPr>
            <a:normAutofit fontScale="90000"/>
          </a:bodyPr>
          <a:lstStyle/>
          <a:p>
            <a:r>
              <a:rPr lang="en-US" dirty="0"/>
              <a:t>Sepsis 30-day mortality prediction using </a:t>
            </a:r>
            <a:r>
              <a:rPr lang="en-US" dirty="0" err="1"/>
              <a:t>XGBoost</a:t>
            </a:r>
            <a:endParaRPr lang="en-US" dirty="0"/>
          </a:p>
        </p:txBody>
      </p:sp>
      <p:sp>
        <p:nvSpPr>
          <p:cNvPr id="3" name="Content Placeholder 2">
            <a:extLst>
              <a:ext uri="{FF2B5EF4-FFF2-40B4-BE49-F238E27FC236}">
                <a16:creationId xmlns:a16="http://schemas.microsoft.com/office/drawing/2014/main" id="{39134D03-F431-7223-EBD0-BB6999C87ADB}"/>
              </a:ext>
            </a:extLst>
          </p:cNvPr>
          <p:cNvSpPr>
            <a:spLocks noGrp="1"/>
          </p:cNvSpPr>
          <p:nvPr>
            <p:ph idx="1"/>
          </p:nvPr>
        </p:nvSpPr>
        <p:spPr>
          <a:xfrm>
            <a:off x="373092" y="966158"/>
            <a:ext cx="10790208" cy="379563"/>
          </a:xfrm>
          <a:ln>
            <a:solidFill>
              <a:schemeClr val="tx1"/>
            </a:solidFill>
          </a:ln>
        </p:spPr>
        <p:txBody>
          <a:bodyPr>
            <a:noAutofit/>
          </a:bodyPr>
          <a:lstStyle/>
          <a:p>
            <a:r>
              <a:rPr lang="en-US" sz="1200" dirty="0">
                <a:solidFill>
                  <a:schemeClr val="tx1"/>
                </a:solidFill>
                <a:latin typeface="Courier New" panose="02070309020205020404" pitchFamily="49" charset="0"/>
              </a:rPr>
              <a:t>The following section looks to reproduce the authors' prediction modeling using </a:t>
            </a:r>
            <a:r>
              <a:rPr lang="en-US" sz="1200" dirty="0" err="1">
                <a:solidFill>
                  <a:schemeClr val="tx1"/>
                </a:solidFill>
                <a:latin typeface="Courier New" panose="02070309020205020404" pitchFamily="49" charset="0"/>
              </a:rPr>
              <a:t>XGBoost</a:t>
            </a:r>
            <a:r>
              <a:rPr lang="en-US" sz="1200" dirty="0">
                <a:solidFill>
                  <a:schemeClr val="tx1"/>
                </a:solidFill>
                <a:latin typeface="Courier New" panose="02070309020205020404" pitchFamily="49" charset="0"/>
              </a:rPr>
              <a:t>.</a:t>
            </a:r>
          </a:p>
        </p:txBody>
      </p:sp>
      <p:sp>
        <p:nvSpPr>
          <p:cNvPr id="4" name="Content Placeholder 2">
            <a:extLst>
              <a:ext uri="{FF2B5EF4-FFF2-40B4-BE49-F238E27FC236}">
                <a16:creationId xmlns:a16="http://schemas.microsoft.com/office/drawing/2014/main" id="{BDADE347-C41D-B43D-C967-FDFF8FB933ED}"/>
              </a:ext>
            </a:extLst>
          </p:cNvPr>
          <p:cNvSpPr txBox="1">
            <a:spLocks/>
          </p:cNvSpPr>
          <p:nvPr/>
        </p:nvSpPr>
        <p:spPr>
          <a:xfrm>
            <a:off x="373092" y="1446804"/>
            <a:ext cx="10790208" cy="5083393"/>
          </a:xfrm>
          <a:prstGeom prst="rect">
            <a:avLst/>
          </a:prstGeom>
          <a:ln>
            <a:solidFill>
              <a:schemeClr val="tx1"/>
            </a:solidFill>
          </a:ln>
        </p:spPr>
        <p:txBody>
          <a:bodyPr vert="horz" lIns="91440" tIns="45720" rIns="91440" bIns="45720" rtlCol="0">
            <a:noAutofit/>
          </a:bodyPr>
          <a:lstStyle>
            <a:lvl1pPr marL="0" indent="0" algn="l" defTabSz="914400" rtl="0" eaLnBrk="1" latinLnBrk="0" hangingPunct="1">
              <a:lnSpc>
                <a:spcPct val="110000"/>
              </a:lnSpc>
              <a:spcBef>
                <a:spcPts val="1000"/>
              </a:spcBef>
              <a:buFontTx/>
              <a:buNone/>
              <a:defRPr sz="2000" kern="1200">
                <a:solidFill>
                  <a:schemeClr val="tx2"/>
                </a:solidFill>
                <a:latin typeface="+mn-lt"/>
                <a:ea typeface="+mn-ea"/>
                <a:cs typeface="+mn-cs"/>
              </a:defRPr>
            </a:lvl1pPr>
            <a:lvl2pPr marL="274320" indent="-228600" algn="l" defTabSz="914400" rtl="0" eaLnBrk="1" latinLnBrk="0" hangingPunct="1">
              <a:lnSpc>
                <a:spcPct val="110000"/>
              </a:lnSpc>
              <a:spcBef>
                <a:spcPts val="500"/>
              </a:spcBef>
              <a:buSzPct val="85000"/>
              <a:buFont typeface="Arial" panose="020B0604020202020204" pitchFamily="34" charset="0"/>
              <a:buChar char="•"/>
              <a:defRPr sz="1800" kern="1200">
                <a:solidFill>
                  <a:schemeClr val="tx2"/>
                </a:solidFill>
                <a:latin typeface="+mn-lt"/>
                <a:ea typeface="+mn-ea"/>
                <a:cs typeface="+mn-cs"/>
              </a:defRPr>
            </a:lvl2pPr>
            <a:lvl3pPr marL="274320" indent="0" algn="l" defTabSz="914400" rtl="0" eaLnBrk="1" latinLnBrk="0" hangingPunct="1">
              <a:lnSpc>
                <a:spcPct val="110000"/>
              </a:lnSpc>
              <a:spcBef>
                <a:spcPts val="500"/>
              </a:spcBef>
              <a:buFontTx/>
              <a:buNone/>
              <a:defRPr sz="1600" kern="1200">
                <a:solidFill>
                  <a:schemeClr val="tx2"/>
                </a:solidFill>
                <a:latin typeface="+mn-lt"/>
                <a:ea typeface="+mn-ea"/>
                <a:cs typeface="+mn-cs"/>
              </a:defRPr>
            </a:lvl3pPr>
            <a:lvl4pPr marL="548640" indent="-228600" algn="l" defTabSz="914400" rtl="0" eaLnBrk="1" latinLnBrk="0" hangingPunct="1">
              <a:lnSpc>
                <a:spcPct val="110000"/>
              </a:lnSpc>
              <a:spcBef>
                <a:spcPts val="500"/>
              </a:spcBef>
              <a:buFont typeface="Arial" panose="020B0604020202020204" pitchFamily="34" charset="0"/>
              <a:buChar char="•"/>
              <a:defRPr sz="1400" kern="1200">
                <a:solidFill>
                  <a:schemeClr val="tx2"/>
                </a:solidFill>
                <a:latin typeface="+mn-lt"/>
                <a:ea typeface="+mn-ea"/>
                <a:cs typeface="+mn-cs"/>
              </a:defRPr>
            </a:lvl4pPr>
            <a:lvl5pPr marL="548640" indent="0" algn="l" defTabSz="914400" rtl="0" eaLnBrk="1" latinLnBrk="0" hangingPunct="1">
              <a:lnSpc>
                <a:spcPct val="110000"/>
              </a:lnSpc>
              <a:spcBef>
                <a:spcPts val="500"/>
              </a:spcBef>
              <a:buFontTx/>
              <a:buNone/>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sz="900" dirty="0">
                <a:solidFill>
                  <a:schemeClr val="tx1"/>
                </a:solidFill>
                <a:latin typeface="Courier New" panose="02070309020205020404" pitchFamily="49" charset="0"/>
                <a:cs typeface="Courier New" panose="02070309020205020404" pitchFamily="49" charset="0"/>
              </a:rPr>
              <a:t>#Split data into input and output arrays</a:t>
            </a:r>
          </a:p>
          <a:p>
            <a:pPr>
              <a:lnSpc>
                <a:spcPct val="100000"/>
              </a:lnSpc>
            </a:pPr>
            <a:r>
              <a:rPr lang="en-US" sz="900" dirty="0">
                <a:solidFill>
                  <a:schemeClr val="tx1"/>
                </a:solidFill>
                <a:latin typeface="Courier New" panose="02070309020205020404" pitchFamily="49" charset="0"/>
                <a:cs typeface="Courier New" panose="02070309020205020404" pitchFamily="49" charset="0"/>
              </a:rPr>
              <a:t>#for the input data, we want to use most of the data columns from the extracted fields</a:t>
            </a:r>
          </a:p>
          <a:p>
            <a:pPr>
              <a:lnSpc>
                <a:spcPct val="100000"/>
              </a:lnSpc>
            </a:pPr>
            <a:r>
              <a:rPr lang="en-US" sz="900" dirty="0">
                <a:solidFill>
                  <a:schemeClr val="tx1"/>
                </a:solidFill>
                <a:latin typeface="Courier New" panose="02070309020205020404" pitchFamily="49" charset="0"/>
                <a:cs typeface="Courier New" panose="02070309020205020404" pitchFamily="49" charset="0"/>
              </a:rPr>
              <a:t>#for the output/target data, we will use the </a:t>
            </a:r>
            <a:r>
              <a:rPr lang="en-US" sz="900" dirty="0" err="1">
                <a:solidFill>
                  <a:schemeClr val="tx1"/>
                </a:solidFill>
                <a:latin typeface="Courier New" panose="02070309020205020404" pitchFamily="49" charset="0"/>
                <a:cs typeface="Courier New" panose="02070309020205020404" pitchFamily="49" charset="0"/>
              </a:rPr>
              <a:t>thirtyday_expiry</a:t>
            </a:r>
            <a:r>
              <a:rPr lang="en-US" sz="900" dirty="0">
                <a:solidFill>
                  <a:schemeClr val="tx1"/>
                </a:solidFill>
                <a:latin typeface="Courier New" panose="02070309020205020404" pitchFamily="49" charset="0"/>
                <a:cs typeface="Courier New" panose="02070309020205020404" pitchFamily="49" charset="0"/>
              </a:rPr>
              <a:t> flag indicating death within the 30-day window</a:t>
            </a:r>
          </a:p>
          <a:p>
            <a:pPr>
              <a:lnSpc>
                <a:spcPct val="100000"/>
              </a:lnSpc>
            </a:pPr>
            <a:r>
              <a:rPr lang="en-US" sz="900" dirty="0">
                <a:solidFill>
                  <a:schemeClr val="tx1"/>
                </a:solidFill>
                <a:latin typeface="Courier New" panose="02070309020205020404" pitchFamily="49" charset="0"/>
                <a:cs typeface="Courier New" panose="02070309020205020404" pitchFamily="49" charset="0"/>
              </a:rPr>
              <a:t>#For simplicity, the following code will extract those columns. Later we will run the analysis using the fields as noted in the research paper.</a:t>
            </a:r>
          </a:p>
          <a:p>
            <a:pPr>
              <a:lnSpc>
                <a:spcPct val="100000"/>
              </a:lnSpc>
            </a:pPr>
            <a:r>
              <a:rPr lang="en-US" sz="900" dirty="0">
                <a:solidFill>
                  <a:schemeClr val="tx1"/>
                </a:solidFill>
                <a:latin typeface="Courier New" panose="02070309020205020404" pitchFamily="49" charset="0"/>
                <a:cs typeface="Courier New" panose="02070309020205020404" pitchFamily="49" charset="0"/>
              </a:rPr>
              <a:t>X = </a:t>
            </a:r>
            <a:r>
              <a:rPr lang="en-US" sz="900" dirty="0" err="1">
                <a:solidFill>
                  <a:schemeClr val="tx1"/>
                </a:solidFill>
                <a:latin typeface="Courier New" panose="02070309020205020404" pitchFamily="49" charset="0"/>
                <a:cs typeface="Courier New" panose="02070309020205020404" pitchFamily="49" charset="0"/>
              </a:rPr>
              <a:t>df_sepsis</a:t>
            </a:r>
            <a:r>
              <a:rPr lang="en-US" sz="900" dirty="0">
                <a:solidFill>
                  <a:schemeClr val="tx1"/>
                </a:solidFill>
                <a:latin typeface="Courier New" panose="02070309020205020404" pitchFamily="49" charset="0"/>
                <a:cs typeface="Courier New" panose="02070309020205020404" pitchFamily="49" charset="0"/>
              </a:rPr>
              <a:t>[['</a:t>
            </a:r>
            <a:r>
              <a:rPr lang="en-US" sz="900" dirty="0" err="1">
                <a:solidFill>
                  <a:schemeClr val="tx1"/>
                </a:solidFill>
                <a:latin typeface="Courier New" panose="02070309020205020404" pitchFamily="49" charset="0"/>
                <a:cs typeface="Courier New" panose="02070309020205020404" pitchFamily="49" charset="0"/>
              </a:rPr>
              <a:t>metastatic_cancer</a:t>
            </a:r>
            <a:r>
              <a:rPr lang="en-US" sz="900" dirty="0">
                <a:solidFill>
                  <a:schemeClr val="tx1"/>
                </a:solidFill>
                <a:latin typeface="Courier New" panose="02070309020205020404" pitchFamily="49" charset="0"/>
                <a:cs typeface="Courier New" panose="02070309020205020404" pitchFamily="49" charset="0"/>
              </a:rPr>
              <a:t>', 'diabetes', 'vent', 'sofa', '</a:t>
            </a:r>
            <a:r>
              <a:rPr lang="en-US" sz="900" dirty="0" err="1">
                <a:solidFill>
                  <a:schemeClr val="tx1"/>
                </a:solidFill>
                <a:latin typeface="Courier New" panose="02070309020205020404" pitchFamily="49" charset="0"/>
                <a:cs typeface="Courier New" panose="02070309020205020404" pitchFamily="49" charset="0"/>
              </a:rPr>
              <a:t>lods</a:t>
            </a:r>
            <a:r>
              <a:rPr lang="en-US" sz="900" dirty="0">
                <a:solidFill>
                  <a:schemeClr val="tx1"/>
                </a:solidFill>
                <a:latin typeface="Courier New" panose="02070309020205020404" pitchFamily="49" charset="0"/>
                <a:cs typeface="Courier New" panose="02070309020205020404" pitchFamily="49" charset="0"/>
              </a:rPr>
              <a:t>', 'sirs', '</a:t>
            </a:r>
            <a:r>
              <a:rPr lang="en-US" sz="900" dirty="0" err="1">
                <a:solidFill>
                  <a:schemeClr val="tx1"/>
                </a:solidFill>
                <a:latin typeface="Courier New" panose="02070309020205020404" pitchFamily="49" charset="0"/>
                <a:cs typeface="Courier New" panose="02070309020205020404" pitchFamily="49" charset="0"/>
              </a:rPr>
              <a:t>qsofa</a:t>
            </a:r>
            <a:r>
              <a:rPr lang="en-US" sz="900" dirty="0">
                <a:solidFill>
                  <a:schemeClr val="tx1"/>
                </a:solidFill>
                <a:latin typeface="Courier New" panose="02070309020205020404" pitchFamily="49" charset="0"/>
                <a:cs typeface="Courier New" panose="02070309020205020404" pitchFamily="49" charset="0"/>
              </a:rPr>
              <a:t>', '</a:t>
            </a:r>
            <a:r>
              <a:rPr lang="en-US" sz="900" dirty="0" err="1">
                <a:solidFill>
                  <a:schemeClr val="tx1"/>
                </a:solidFill>
                <a:latin typeface="Courier New" panose="02070309020205020404" pitchFamily="49" charset="0"/>
                <a:cs typeface="Courier New" panose="02070309020205020404" pitchFamily="49" charset="0"/>
              </a:rPr>
              <a:t>qsofa_sysbp_score</a:t>
            </a:r>
            <a:r>
              <a:rPr lang="en-US" sz="900" dirty="0">
                <a:solidFill>
                  <a:schemeClr val="tx1"/>
                </a:solidFill>
                <a:latin typeface="Courier New" panose="02070309020205020404" pitchFamily="49" charset="0"/>
                <a:cs typeface="Courier New" panose="02070309020205020404" pitchFamily="49" charset="0"/>
              </a:rPr>
              <a:t>', '</a:t>
            </a:r>
            <a:r>
              <a:rPr lang="en-US" sz="900" dirty="0" err="1">
                <a:solidFill>
                  <a:schemeClr val="tx1"/>
                </a:solidFill>
                <a:latin typeface="Courier New" panose="02070309020205020404" pitchFamily="49" charset="0"/>
                <a:cs typeface="Courier New" panose="02070309020205020404" pitchFamily="49" charset="0"/>
              </a:rPr>
              <a:t>qsofa_gcs_score</a:t>
            </a:r>
            <a:r>
              <a:rPr lang="en-US" sz="900" dirty="0">
                <a:solidFill>
                  <a:schemeClr val="tx1"/>
                </a:solidFill>
                <a:latin typeface="Courier New" panose="02070309020205020404" pitchFamily="49" charset="0"/>
                <a:cs typeface="Courier New" panose="02070309020205020404" pitchFamily="49" charset="0"/>
              </a:rPr>
              <a:t>', '</a:t>
            </a:r>
            <a:r>
              <a:rPr lang="en-US" sz="900" dirty="0" err="1">
                <a:solidFill>
                  <a:schemeClr val="tx1"/>
                </a:solidFill>
                <a:latin typeface="Courier New" panose="02070309020205020404" pitchFamily="49" charset="0"/>
                <a:cs typeface="Courier New" panose="02070309020205020404" pitchFamily="49" charset="0"/>
              </a:rPr>
              <a:t>qsofa_resprate_score</a:t>
            </a:r>
            <a:r>
              <a:rPr lang="en-US" sz="900" dirty="0">
                <a:solidFill>
                  <a:schemeClr val="tx1"/>
                </a:solidFill>
                <a:latin typeface="Courier New" panose="02070309020205020404" pitchFamily="49" charset="0"/>
                <a:cs typeface="Courier New" panose="02070309020205020404" pitchFamily="49" charset="0"/>
              </a:rPr>
              <a:t>', '</a:t>
            </a:r>
            <a:r>
              <a:rPr lang="en-US" sz="900" dirty="0" err="1">
                <a:solidFill>
                  <a:schemeClr val="tx1"/>
                </a:solidFill>
                <a:latin typeface="Courier New" panose="02070309020205020404" pitchFamily="49" charset="0"/>
                <a:cs typeface="Courier New" panose="02070309020205020404" pitchFamily="49" charset="0"/>
              </a:rPr>
              <a:t>aniongap_min</a:t>
            </a:r>
            <a:r>
              <a:rPr lang="en-US" sz="900" dirty="0">
                <a:solidFill>
                  <a:schemeClr val="tx1"/>
                </a:solidFill>
                <a:latin typeface="Courier New" panose="02070309020205020404" pitchFamily="49" charset="0"/>
                <a:cs typeface="Courier New" panose="02070309020205020404" pitchFamily="49" charset="0"/>
              </a:rPr>
              <a:t>', '</a:t>
            </a:r>
            <a:r>
              <a:rPr lang="en-US" sz="900" dirty="0" err="1">
                <a:solidFill>
                  <a:schemeClr val="tx1"/>
                </a:solidFill>
                <a:latin typeface="Courier New" panose="02070309020205020404" pitchFamily="49" charset="0"/>
                <a:cs typeface="Courier New" panose="02070309020205020404" pitchFamily="49" charset="0"/>
              </a:rPr>
              <a:t>aniongap_max</a:t>
            </a:r>
            <a:r>
              <a:rPr lang="en-US" sz="900" dirty="0">
                <a:solidFill>
                  <a:schemeClr val="tx1"/>
                </a:solidFill>
                <a:latin typeface="Courier New" panose="02070309020205020404" pitchFamily="49" charset="0"/>
                <a:cs typeface="Courier New" panose="02070309020205020404" pitchFamily="49" charset="0"/>
              </a:rPr>
              <a:t>', '</a:t>
            </a:r>
            <a:r>
              <a:rPr lang="en-US" sz="900" dirty="0" err="1">
                <a:solidFill>
                  <a:schemeClr val="tx1"/>
                </a:solidFill>
                <a:latin typeface="Courier New" panose="02070309020205020404" pitchFamily="49" charset="0"/>
                <a:cs typeface="Courier New" panose="02070309020205020404" pitchFamily="49" charset="0"/>
              </a:rPr>
              <a:t>bicarbonate_min</a:t>
            </a:r>
            <a:r>
              <a:rPr lang="en-US" sz="900" dirty="0">
                <a:solidFill>
                  <a:schemeClr val="tx1"/>
                </a:solidFill>
                <a:latin typeface="Courier New" panose="02070309020205020404" pitchFamily="49" charset="0"/>
                <a:cs typeface="Courier New" panose="02070309020205020404" pitchFamily="49" charset="0"/>
              </a:rPr>
              <a:t>', '</a:t>
            </a:r>
            <a:r>
              <a:rPr lang="en-US" sz="900" dirty="0" err="1">
                <a:solidFill>
                  <a:schemeClr val="tx1"/>
                </a:solidFill>
                <a:latin typeface="Courier New" panose="02070309020205020404" pitchFamily="49" charset="0"/>
                <a:cs typeface="Courier New" panose="02070309020205020404" pitchFamily="49" charset="0"/>
              </a:rPr>
              <a:t>bicarbonate_max</a:t>
            </a:r>
            <a:r>
              <a:rPr lang="en-US" sz="900" dirty="0">
                <a:solidFill>
                  <a:schemeClr val="tx1"/>
                </a:solidFill>
                <a:latin typeface="Courier New" panose="02070309020205020404" pitchFamily="49" charset="0"/>
                <a:cs typeface="Courier New" panose="02070309020205020404" pitchFamily="49" charset="0"/>
              </a:rPr>
              <a:t>', '</a:t>
            </a:r>
            <a:r>
              <a:rPr lang="en-US" sz="900" dirty="0" err="1">
                <a:solidFill>
                  <a:schemeClr val="tx1"/>
                </a:solidFill>
                <a:latin typeface="Courier New" panose="02070309020205020404" pitchFamily="49" charset="0"/>
                <a:cs typeface="Courier New" panose="02070309020205020404" pitchFamily="49" charset="0"/>
              </a:rPr>
              <a:t>creatinine_min</a:t>
            </a:r>
            <a:r>
              <a:rPr lang="en-US" sz="900" dirty="0">
                <a:solidFill>
                  <a:schemeClr val="tx1"/>
                </a:solidFill>
                <a:latin typeface="Courier New" panose="02070309020205020404" pitchFamily="49" charset="0"/>
                <a:cs typeface="Courier New" panose="02070309020205020404" pitchFamily="49" charset="0"/>
              </a:rPr>
              <a:t>', '</a:t>
            </a:r>
            <a:r>
              <a:rPr lang="en-US" sz="900" dirty="0" err="1">
                <a:solidFill>
                  <a:schemeClr val="tx1"/>
                </a:solidFill>
                <a:latin typeface="Courier New" panose="02070309020205020404" pitchFamily="49" charset="0"/>
                <a:cs typeface="Courier New" panose="02070309020205020404" pitchFamily="49" charset="0"/>
              </a:rPr>
              <a:t>creatinine_max</a:t>
            </a:r>
            <a:r>
              <a:rPr lang="en-US" sz="900" dirty="0">
                <a:solidFill>
                  <a:schemeClr val="tx1"/>
                </a:solidFill>
                <a:latin typeface="Courier New" panose="02070309020205020404" pitchFamily="49" charset="0"/>
                <a:cs typeface="Courier New" panose="02070309020205020404" pitchFamily="49" charset="0"/>
              </a:rPr>
              <a:t>', '</a:t>
            </a:r>
            <a:r>
              <a:rPr lang="en-US" sz="900" dirty="0" err="1">
                <a:solidFill>
                  <a:schemeClr val="tx1"/>
                </a:solidFill>
                <a:latin typeface="Courier New" panose="02070309020205020404" pitchFamily="49" charset="0"/>
                <a:cs typeface="Courier New" panose="02070309020205020404" pitchFamily="49" charset="0"/>
              </a:rPr>
              <a:t>chloride_min</a:t>
            </a:r>
            <a:r>
              <a:rPr lang="en-US" sz="900" dirty="0">
                <a:solidFill>
                  <a:schemeClr val="tx1"/>
                </a:solidFill>
                <a:latin typeface="Courier New" panose="02070309020205020404" pitchFamily="49" charset="0"/>
                <a:cs typeface="Courier New" panose="02070309020205020404" pitchFamily="49" charset="0"/>
              </a:rPr>
              <a:t>', '</a:t>
            </a:r>
            <a:r>
              <a:rPr lang="en-US" sz="900" dirty="0" err="1">
                <a:solidFill>
                  <a:schemeClr val="tx1"/>
                </a:solidFill>
                <a:latin typeface="Courier New" panose="02070309020205020404" pitchFamily="49" charset="0"/>
                <a:cs typeface="Courier New" panose="02070309020205020404" pitchFamily="49" charset="0"/>
              </a:rPr>
              <a:t>chloride_max</a:t>
            </a:r>
            <a:r>
              <a:rPr lang="en-US" sz="900" dirty="0">
                <a:solidFill>
                  <a:schemeClr val="tx1"/>
                </a:solidFill>
                <a:latin typeface="Courier New" panose="02070309020205020404" pitchFamily="49" charset="0"/>
                <a:cs typeface="Courier New" panose="02070309020205020404" pitchFamily="49" charset="0"/>
              </a:rPr>
              <a:t>', '</a:t>
            </a:r>
            <a:r>
              <a:rPr lang="en-US" sz="900" dirty="0" err="1">
                <a:solidFill>
                  <a:schemeClr val="tx1"/>
                </a:solidFill>
                <a:latin typeface="Courier New" panose="02070309020205020404" pitchFamily="49" charset="0"/>
                <a:cs typeface="Courier New" panose="02070309020205020404" pitchFamily="49" charset="0"/>
              </a:rPr>
              <a:t>glucose_min</a:t>
            </a:r>
            <a:r>
              <a:rPr lang="en-US" sz="900" dirty="0">
                <a:solidFill>
                  <a:schemeClr val="tx1"/>
                </a:solidFill>
                <a:latin typeface="Courier New" panose="02070309020205020404" pitchFamily="49" charset="0"/>
                <a:cs typeface="Courier New" panose="02070309020205020404" pitchFamily="49" charset="0"/>
              </a:rPr>
              <a:t>', '</a:t>
            </a:r>
            <a:r>
              <a:rPr lang="en-US" sz="900" dirty="0" err="1">
                <a:solidFill>
                  <a:schemeClr val="tx1"/>
                </a:solidFill>
                <a:latin typeface="Courier New" panose="02070309020205020404" pitchFamily="49" charset="0"/>
                <a:cs typeface="Courier New" panose="02070309020205020404" pitchFamily="49" charset="0"/>
              </a:rPr>
              <a:t>glucose_max</a:t>
            </a:r>
            <a:r>
              <a:rPr lang="en-US" sz="900" dirty="0">
                <a:solidFill>
                  <a:schemeClr val="tx1"/>
                </a:solidFill>
                <a:latin typeface="Courier New" panose="02070309020205020404" pitchFamily="49" charset="0"/>
                <a:cs typeface="Courier New" panose="02070309020205020404" pitchFamily="49" charset="0"/>
              </a:rPr>
              <a:t>', '</a:t>
            </a:r>
            <a:r>
              <a:rPr lang="en-US" sz="900" dirty="0" err="1">
                <a:solidFill>
                  <a:schemeClr val="tx1"/>
                </a:solidFill>
                <a:latin typeface="Courier New" panose="02070309020205020404" pitchFamily="49" charset="0"/>
                <a:cs typeface="Courier New" panose="02070309020205020404" pitchFamily="49" charset="0"/>
              </a:rPr>
              <a:t>hematocrit_min</a:t>
            </a:r>
            <a:r>
              <a:rPr lang="en-US" sz="900" dirty="0">
                <a:solidFill>
                  <a:schemeClr val="tx1"/>
                </a:solidFill>
                <a:latin typeface="Courier New" panose="02070309020205020404" pitchFamily="49" charset="0"/>
                <a:cs typeface="Courier New" panose="02070309020205020404" pitchFamily="49" charset="0"/>
              </a:rPr>
              <a:t>', '</a:t>
            </a:r>
            <a:r>
              <a:rPr lang="en-US" sz="900" dirty="0" err="1">
                <a:solidFill>
                  <a:schemeClr val="tx1"/>
                </a:solidFill>
                <a:latin typeface="Courier New" panose="02070309020205020404" pitchFamily="49" charset="0"/>
                <a:cs typeface="Courier New" panose="02070309020205020404" pitchFamily="49" charset="0"/>
              </a:rPr>
              <a:t>hematocrit_max</a:t>
            </a:r>
            <a:r>
              <a:rPr lang="en-US" sz="900" dirty="0">
                <a:solidFill>
                  <a:schemeClr val="tx1"/>
                </a:solidFill>
                <a:latin typeface="Courier New" panose="02070309020205020404" pitchFamily="49" charset="0"/>
                <a:cs typeface="Courier New" panose="02070309020205020404" pitchFamily="49" charset="0"/>
              </a:rPr>
              <a:t>', '</a:t>
            </a:r>
            <a:r>
              <a:rPr lang="en-US" sz="900" dirty="0" err="1">
                <a:solidFill>
                  <a:schemeClr val="tx1"/>
                </a:solidFill>
                <a:latin typeface="Courier New" panose="02070309020205020404" pitchFamily="49" charset="0"/>
                <a:cs typeface="Courier New" panose="02070309020205020404" pitchFamily="49" charset="0"/>
              </a:rPr>
              <a:t>hemoglobin_min</a:t>
            </a:r>
            <a:r>
              <a:rPr lang="en-US" sz="900" dirty="0">
                <a:solidFill>
                  <a:schemeClr val="tx1"/>
                </a:solidFill>
                <a:latin typeface="Courier New" panose="02070309020205020404" pitchFamily="49" charset="0"/>
                <a:cs typeface="Courier New" panose="02070309020205020404" pitchFamily="49" charset="0"/>
              </a:rPr>
              <a:t>', '</a:t>
            </a:r>
            <a:r>
              <a:rPr lang="en-US" sz="900" dirty="0" err="1">
                <a:solidFill>
                  <a:schemeClr val="tx1"/>
                </a:solidFill>
                <a:latin typeface="Courier New" panose="02070309020205020404" pitchFamily="49" charset="0"/>
                <a:cs typeface="Courier New" panose="02070309020205020404" pitchFamily="49" charset="0"/>
              </a:rPr>
              <a:t>hemoglobin_max</a:t>
            </a:r>
            <a:r>
              <a:rPr lang="en-US" sz="900" dirty="0">
                <a:solidFill>
                  <a:schemeClr val="tx1"/>
                </a:solidFill>
                <a:latin typeface="Courier New" panose="02070309020205020404" pitchFamily="49" charset="0"/>
                <a:cs typeface="Courier New" panose="02070309020205020404" pitchFamily="49" charset="0"/>
              </a:rPr>
              <a:t>', '</a:t>
            </a:r>
            <a:r>
              <a:rPr lang="en-US" sz="900" dirty="0" err="1">
                <a:solidFill>
                  <a:schemeClr val="tx1"/>
                </a:solidFill>
                <a:latin typeface="Courier New" panose="02070309020205020404" pitchFamily="49" charset="0"/>
                <a:cs typeface="Courier New" panose="02070309020205020404" pitchFamily="49" charset="0"/>
              </a:rPr>
              <a:t>lactate_min</a:t>
            </a:r>
            <a:r>
              <a:rPr lang="en-US" sz="900" dirty="0">
                <a:solidFill>
                  <a:schemeClr val="tx1"/>
                </a:solidFill>
                <a:latin typeface="Courier New" panose="02070309020205020404" pitchFamily="49" charset="0"/>
                <a:cs typeface="Courier New" panose="02070309020205020404" pitchFamily="49" charset="0"/>
              </a:rPr>
              <a:t>', '</a:t>
            </a:r>
            <a:r>
              <a:rPr lang="en-US" sz="900" dirty="0" err="1">
                <a:solidFill>
                  <a:schemeClr val="tx1"/>
                </a:solidFill>
                <a:latin typeface="Courier New" panose="02070309020205020404" pitchFamily="49" charset="0"/>
                <a:cs typeface="Courier New" panose="02070309020205020404" pitchFamily="49" charset="0"/>
              </a:rPr>
              <a:t>lactate_max</a:t>
            </a:r>
            <a:r>
              <a:rPr lang="en-US" sz="900" dirty="0">
                <a:solidFill>
                  <a:schemeClr val="tx1"/>
                </a:solidFill>
                <a:latin typeface="Courier New" panose="02070309020205020404" pitchFamily="49" charset="0"/>
                <a:cs typeface="Courier New" panose="02070309020205020404" pitchFamily="49" charset="0"/>
              </a:rPr>
              <a:t>', '</a:t>
            </a:r>
            <a:r>
              <a:rPr lang="en-US" sz="900" dirty="0" err="1">
                <a:solidFill>
                  <a:schemeClr val="tx1"/>
                </a:solidFill>
                <a:latin typeface="Courier New" panose="02070309020205020404" pitchFamily="49" charset="0"/>
                <a:cs typeface="Courier New" panose="02070309020205020404" pitchFamily="49" charset="0"/>
              </a:rPr>
              <a:t>lactate_mean</a:t>
            </a:r>
            <a:r>
              <a:rPr lang="en-US" sz="900" dirty="0">
                <a:solidFill>
                  <a:schemeClr val="tx1"/>
                </a:solidFill>
                <a:latin typeface="Courier New" panose="02070309020205020404" pitchFamily="49" charset="0"/>
                <a:cs typeface="Courier New" panose="02070309020205020404" pitchFamily="49" charset="0"/>
              </a:rPr>
              <a:t>', '</a:t>
            </a:r>
            <a:r>
              <a:rPr lang="en-US" sz="900" dirty="0" err="1">
                <a:solidFill>
                  <a:schemeClr val="tx1"/>
                </a:solidFill>
                <a:latin typeface="Courier New" panose="02070309020205020404" pitchFamily="49" charset="0"/>
                <a:cs typeface="Courier New" panose="02070309020205020404" pitchFamily="49" charset="0"/>
              </a:rPr>
              <a:t>platelet_min</a:t>
            </a:r>
            <a:r>
              <a:rPr lang="en-US" sz="900" dirty="0">
                <a:solidFill>
                  <a:schemeClr val="tx1"/>
                </a:solidFill>
                <a:latin typeface="Courier New" panose="02070309020205020404" pitchFamily="49" charset="0"/>
                <a:cs typeface="Courier New" panose="02070309020205020404" pitchFamily="49" charset="0"/>
              </a:rPr>
              <a:t>', '</a:t>
            </a:r>
            <a:r>
              <a:rPr lang="en-US" sz="900" dirty="0" err="1">
                <a:solidFill>
                  <a:schemeClr val="tx1"/>
                </a:solidFill>
                <a:latin typeface="Courier New" panose="02070309020205020404" pitchFamily="49" charset="0"/>
                <a:cs typeface="Courier New" panose="02070309020205020404" pitchFamily="49" charset="0"/>
              </a:rPr>
              <a:t>platelet_max</a:t>
            </a:r>
            <a:r>
              <a:rPr lang="en-US" sz="900" dirty="0">
                <a:solidFill>
                  <a:schemeClr val="tx1"/>
                </a:solidFill>
                <a:latin typeface="Courier New" panose="02070309020205020404" pitchFamily="49" charset="0"/>
                <a:cs typeface="Courier New" panose="02070309020205020404" pitchFamily="49" charset="0"/>
              </a:rPr>
              <a:t>', '</a:t>
            </a:r>
            <a:r>
              <a:rPr lang="en-US" sz="900" dirty="0" err="1">
                <a:solidFill>
                  <a:schemeClr val="tx1"/>
                </a:solidFill>
                <a:latin typeface="Courier New" panose="02070309020205020404" pitchFamily="49" charset="0"/>
                <a:cs typeface="Courier New" panose="02070309020205020404" pitchFamily="49" charset="0"/>
              </a:rPr>
              <a:t>potassium_min</a:t>
            </a:r>
            <a:r>
              <a:rPr lang="en-US" sz="900" dirty="0">
                <a:solidFill>
                  <a:schemeClr val="tx1"/>
                </a:solidFill>
                <a:latin typeface="Courier New" panose="02070309020205020404" pitchFamily="49" charset="0"/>
                <a:cs typeface="Courier New" panose="02070309020205020404" pitchFamily="49" charset="0"/>
              </a:rPr>
              <a:t>', '</a:t>
            </a:r>
            <a:r>
              <a:rPr lang="en-US" sz="900" dirty="0" err="1">
                <a:solidFill>
                  <a:schemeClr val="tx1"/>
                </a:solidFill>
                <a:latin typeface="Courier New" panose="02070309020205020404" pitchFamily="49" charset="0"/>
                <a:cs typeface="Courier New" panose="02070309020205020404" pitchFamily="49" charset="0"/>
              </a:rPr>
              <a:t>potassium_max</a:t>
            </a:r>
            <a:r>
              <a:rPr lang="en-US" sz="900" dirty="0">
                <a:solidFill>
                  <a:schemeClr val="tx1"/>
                </a:solidFill>
                <a:latin typeface="Courier New" panose="02070309020205020404" pitchFamily="49" charset="0"/>
                <a:cs typeface="Courier New" panose="02070309020205020404" pitchFamily="49" charset="0"/>
              </a:rPr>
              <a:t>', '</a:t>
            </a:r>
            <a:r>
              <a:rPr lang="en-US" sz="900" dirty="0" err="1">
                <a:solidFill>
                  <a:schemeClr val="tx1"/>
                </a:solidFill>
                <a:latin typeface="Courier New" panose="02070309020205020404" pitchFamily="49" charset="0"/>
                <a:cs typeface="Courier New" panose="02070309020205020404" pitchFamily="49" charset="0"/>
              </a:rPr>
              <a:t>inr_min</a:t>
            </a:r>
            <a:r>
              <a:rPr lang="en-US" sz="900" dirty="0">
                <a:solidFill>
                  <a:schemeClr val="tx1"/>
                </a:solidFill>
                <a:latin typeface="Courier New" panose="02070309020205020404" pitchFamily="49" charset="0"/>
                <a:cs typeface="Courier New" panose="02070309020205020404" pitchFamily="49" charset="0"/>
              </a:rPr>
              <a:t>', '</a:t>
            </a:r>
            <a:r>
              <a:rPr lang="en-US" sz="900" dirty="0" err="1">
                <a:solidFill>
                  <a:schemeClr val="tx1"/>
                </a:solidFill>
                <a:latin typeface="Courier New" panose="02070309020205020404" pitchFamily="49" charset="0"/>
                <a:cs typeface="Courier New" panose="02070309020205020404" pitchFamily="49" charset="0"/>
              </a:rPr>
              <a:t>inr_max</a:t>
            </a:r>
            <a:r>
              <a:rPr lang="en-US" sz="900" dirty="0">
                <a:solidFill>
                  <a:schemeClr val="tx1"/>
                </a:solidFill>
                <a:latin typeface="Courier New" panose="02070309020205020404" pitchFamily="49" charset="0"/>
                <a:cs typeface="Courier New" panose="02070309020205020404" pitchFamily="49" charset="0"/>
              </a:rPr>
              <a:t>', '</a:t>
            </a:r>
            <a:r>
              <a:rPr lang="en-US" sz="900" dirty="0" err="1">
                <a:solidFill>
                  <a:schemeClr val="tx1"/>
                </a:solidFill>
                <a:latin typeface="Courier New" panose="02070309020205020404" pitchFamily="49" charset="0"/>
                <a:cs typeface="Courier New" panose="02070309020205020404" pitchFamily="49" charset="0"/>
              </a:rPr>
              <a:t>sodium_min</a:t>
            </a:r>
            <a:r>
              <a:rPr lang="en-US" sz="900" dirty="0">
                <a:solidFill>
                  <a:schemeClr val="tx1"/>
                </a:solidFill>
                <a:latin typeface="Courier New" panose="02070309020205020404" pitchFamily="49" charset="0"/>
                <a:cs typeface="Courier New" panose="02070309020205020404" pitchFamily="49" charset="0"/>
              </a:rPr>
              <a:t>', '</a:t>
            </a:r>
            <a:r>
              <a:rPr lang="en-US" sz="900" dirty="0" err="1">
                <a:solidFill>
                  <a:schemeClr val="tx1"/>
                </a:solidFill>
                <a:latin typeface="Courier New" panose="02070309020205020404" pitchFamily="49" charset="0"/>
                <a:cs typeface="Courier New" panose="02070309020205020404" pitchFamily="49" charset="0"/>
              </a:rPr>
              <a:t>sodium_max</a:t>
            </a:r>
            <a:r>
              <a:rPr lang="en-US" sz="900" dirty="0">
                <a:solidFill>
                  <a:schemeClr val="tx1"/>
                </a:solidFill>
                <a:latin typeface="Courier New" panose="02070309020205020404" pitchFamily="49" charset="0"/>
                <a:cs typeface="Courier New" panose="02070309020205020404" pitchFamily="49" charset="0"/>
              </a:rPr>
              <a:t>', '</a:t>
            </a:r>
            <a:r>
              <a:rPr lang="en-US" sz="900" dirty="0" err="1">
                <a:solidFill>
                  <a:schemeClr val="tx1"/>
                </a:solidFill>
                <a:latin typeface="Courier New" panose="02070309020205020404" pitchFamily="49" charset="0"/>
                <a:cs typeface="Courier New" panose="02070309020205020404" pitchFamily="49" charset="0"/>
              </a:rPr>
              <a:t>bun_min</a:t>
            </a:r>
            <a:r>
              <a:rPr lang="en-US" sz="900" dirty="0">
                <a:solidFill>
                  <a:schemeClr val="tx1"/>
                </a:solidFill>
                <a:latin typeface="Courier New" panose="02070309020205020404" pitchFamily="49" charset="0"/>
                <a:cs typeface="Courier New" panose="02070309020205020404" pitchFamily="49" charset="0"/>
              </a:rPr>
              <a:t>', '</a:t>
            </a:r>
            <a:r>
              <a:rPr lang="en-US" sz="900" dirty="0" err="1">
                <a:solidFill>
                  <a:schemeClr val="tx1"/>
                </a:solidFill>
                <a:latin typeface="Courier New" panose="02070309020205020404" pitchFamily="49" charset="0"/>
                <a:cs typeface="Courier New" panose="02070309020205020404" pitchFamily="49" charset="0"/>
              </a:rPr>
              <a:t>bun_max</a:t>
            </a:r>
            <a:r>
              <a:rPr lang="en-US" sz="900" dirty="0">
                <a:solidFill>
                  <a:schemeClr val="tx1"/>
                </a:solidFill>
                <a:latin typeface="Courier New" panose="02070309020205020404" pitchFamily="49" charset="0"/>
                <a:cs typeface="Courier New" panose="02070309020205020404" pitchFamily="49" charset="0"/>
              </a:rPr>
              <a:t>', '</a:t>
            </a:r>
            <a:r>
              <a:rPr lang="en-US" sz="900" dirty="0" err="1">
                <a:solidFill>
                  <a:schemeClr val="tx1"/>
                </a:solidFill>
                <a:latin typeface="Courier New" panose="02070309020205020404" pitchFamily="49" charset="0"/>
                <a:cs typeface="Courier New" panose="02070309020205020404" pitchFamily="49" charset="0"/>
              </a:rPr>
              <a:t>bun_mean</a:t>
            </a:r>
            <a:r>
              <a:rPr lang="en-US" sz="900" dirty="0">
                <a:solidFill>
                  <a:schemeClr val="tx1"/>
                </a:solidFill>
                <a:latin typeface="Courier New" panose="02070309020205020404" pitchFamily="49" charset="0"/>
                <a:cs typeface="Courier New" panose="02070309020205020404" pitchFamily="49" charset="0"/>
              </a:rPr>
              <a:t>', '</a:t>
            </a:r>
            <a:r>
              <a:rPr lang="en-US" sz="900" dirty="0" err="1">
                <a:solidFill>
                  <a:schemeClr val="tx1"/>
                </a:solidFill>
                <a:latin typeface="Courier New" panose="02070309020205020404" pitchFamily="49" charset="0"/>
                <a:cs typeface="Courier New" panose="02070309020205020404" pitchFamily="49" charset="0"/>
              </a:rPr>
              <a:t>wbc_min</a:t>
            </a:r>
            <a:r>
              <a:rPr lang="en-US" sz="900" dirty="0">
                <a:solidFill>
                  <a:schemeClr val="tx1"/>
                </a:solidFill>
                <a:latin typeface="Courier New" panose="02070309020205020404" pitchFamily="49" charset="0"/>
                <a:cs typeface="Courier New" panose="02070309020205020404" pitchFamily="49" charset="0"/>
              </a:rPr>
              <a:t>', '</a:t>
            </a:r>
            <a:r>
              <a:rPr lang="en-US" sz="900" dirty="0" err="1">
                <a:solidFill>
                  <a:schemeClr val="tx1"/>
                </a:solidFill>
                <a:latin typeface="Courier New" panose="02070309020205020404" pitchFamily="49" charset="0"/>
                <a:cs typeface="Courier New" panose="02070309020205020404" pitchFamily="49" charset="0"/>
              </a:rPr>
              <a:t>wbc_max</a:t>
            </a:r>
            <a:r>
              <a:rPr lang="en-US" sz="900" dirty="0">
                <a:solidFill>
                  <a:schemeClr val="tx1"/>
                </a:solidFill>
                <a:latin typeface="Courier New" panose="02070309020205020404" pitchFamily="49" charset="0"/>
                <a:cs typeface="Courier New" panose="02070309020205020404" pitchFamily="49" charset="0"/>
              </a:rPr>
              <a:t>', '</a:t>
            </a:r>
            <a:r>
              <a:rPr lang="en-US" sz="900" dirty="0" err="1">
                <a:solidFill>
                  <a:schemeClr val="tx1"/>
                </a:solidFill>
                <a:latin typeface="Courier New" panose="02070309020205020404" pitchFamily="49" charset="0"/>
                <a:cs typeface="Courier New" panose="02070309020205020404" pitchFamily="49" charset="0"/>
              </a:rPr>
              <a:t>wbc_mean</a:t>
            </a:r>
            <a:r>
              <a:rPr lang="en-US" sz="900" dirty="0">
                <a:solidFill>
                  <a:schemeClr val="tx1"/>
                </a:solidFill>
                <a:latin typeface="Courier New" panose="02070309020205020404" pitchFamily="49" charset="0"/>
                <a:cs typeface="Courier New" panose="02070309020205020404" pitchFamily="49" charset="0"/>
              </a:rPr>
              <a:t>', '</a:t>
            </a:r>
            <a:r>
              <a:rPr lang="en-US" sz="900" dirty="0" err="1">
                <a:solidFill>
                  <a:schemeClr val="tx1"/>
                </a:solidFill>
                <a:latin typeface="Courier New" panose="02070309020205020404" pitchFamily="49" charset="0"/>
                <a:cs typeface="Courier New" panose="02070309020205020404" pitchFamily="49" charset="0"/>
              </a:rPr>
              <a:t>heartrate_min</a:t>
            </a:r>
            <a:r>
              <a:rPr lang="en-US" sz="900" dirty="0">
                <a:solidFill>
                  <a:schemeClr val="tx1"/>
                </a:solidFill>
                <a:latin typeface="Courier New" panose="02070309020205020404" pitchFamily="49" charset="0"/>
                <a:cs typeface="Courier New" panose="02070309020205020404" pitchFamily="49" charset="0"/>
              </a:rPr>
              <a:t>', '</a:t>
            </a:r>
            <a:r>
              <a:rPr lang="en-US" sz="900" dirty="0" err="1">
                <a:solidFill>
                  <a:schemeClr val="tx1"/>
                </a:solidFill>
                <a:latin typeface="Courier New" panose="02070309020205020404" pitchFamily="49" charset="0"/>
                <a:cs typeface="Courier New" panose="02070309020205020404" pitchFamily="49" charset="0"/>
              </a:rPr>
              <a:t>heartrate_max</a:t>
            </a:r>
            <a:r>
              <a:rPr lang="en-US" sz="900" dirty="0">
                <a:solidFill>
                  <a:schemeClr val="tx1"/>
                </a:solidFill>
                <a:latin typeface="Courier New" panose="02070309020205020404" pitchFamily="49" charset="0"/>
                <a:cs typeface="Courier New" panose="02070309020205020404" pitchFamily="49" charset="0"/>
              </a:rPr>
              <a:t>', '</a:t>
            </a:r>
            <a:r>
              <a:rPr lang="en-US" sz="900" dirty="0" err="1">
                <a:solidFill>
                  <a:schemeClr val="tx1"/>
                </a:solidFill>
                <a:latin typeface="Courier New" panose="02070309020205020404" pitchFamily="49" charset="0"/>
                <a:cs typeface="Courier New" panose="02070309020205020404" pitchFamily="49" charset="0"/>
              </a:rPr>
              <a:t>heartrate_mean</a:t>
            </a:r>
            <a:r>
              <a:rPr lang="en-US" sz="900" dirty="0">
                <a:solidFill>
                  <a:schemeClr val="tx1"/>
                </a:solidFill>
                <a:latin typeface="Courier New" panose="02070309020205020404" pitchFamily="49" charset="0"/>
                <a:cs typeface="Courier New" panose="02070309020205020404" pitchFamily="49" charset="0"/>
              </a:rPr>
              <a:t>', '</a:t>
            </a:r>
            <a:r>
              <a:rPr lang="en-US" sz="900" dirty="0" err="1">
                <a:solidFill>
                  <a:schemeClr val="tx1"/>
                </a:solidFill>
                <a:latin typeface="Courier New" panose="02070309020205020404" pitchFamily="49" charset="0"/>
                <a:cs typeface="Courier New" panose="02070309020205020404" pitchFamily="49" charset="0"/>
              </a:rPr>
              <a:t>sysbp_min</a:t>
            </a:r>
            <a:r>
              <a:rPr lang="en-US" sz="900" dirty="0">
                <a:solidFill>
                  <a:schemeClr val="tx1"/>
                </a:solidFill>
                <a:latin typeface="Courier New" panose="02070309020205020404" pitchFamily="49" charset="0"/>
                <a:cs typeface="Courier New" panose="02070309020205020404" pitchFamily="49" charset="0"/>
              </a:rPr>
              <a:t>', '</a:t>
            </a:r>
            <a:r>
              <a:rPr lang="en-US" sz="900" dirty="0" err="1">
                <a:solidFill>
                  <a:schemeClr val="tx1"/>
                </a:solidFill>
                <a:latin typeface="Courier New" panose="02070309020205020404" pitchFamily="49" charset="0"/>
                <a:cs typeface="Courier New" panose="02070309020205020404" pitchFamily="49" charset="0"/>
              </a:rPr>
              <a:t>sysbp_max</a:t>
            </a:r>
            <a:r>
              <a:rPr lang="en-US" sz="900" dirty="0">
                <a:solidFill>
                  <a:schemeClr val="tx1"/>
                </a:solidFill>
                <a:latin typeface="Courier New" panose="02070309020205020404" pitchFamily="49" charset="0"/>
                <a:cs typeface="Courier New" panose="02070309020205020404" pitchFamily="49" charset="0"/>
              </a:rPr>
              <a:t>', '</a:t>
            </a:r>
            <a:r>
              <a:rPr lang="en-US" sz="900" dirty="0" err="1">
                <a:solidFill>
                  <a:schemeClr val="tx1"/>
                </a:solidFill>
                <a:latin typeface="Courier New" panose="02070309020205020404" pitchFamily="49" charset="0"/>
                <a:cs typeface="Courier New" panose="02070309020205020404" pitchFamily="49" charset="0"/>
              </a:rPr>
              <a:t>sysbp_mean</a:t>
            </a:r>
            <a:r>
              <a:rPr lang="en-US" sz="900" dirty="0">
                <a:solidFill>
                  <a:schemeClr val="tx1"/>
                </a:solidFill>
                <a:latin typeface="Courier New" panose="02070309020205020404" pitchFamily="49" charset="0"/>
                <a:cs typeface="Courier New" panose="02070309020205020404" pitchFamily="49" charset="0"/>
              </a:rPr>
              <a:t>', '</a:t>
            </a:r>
            <a:r>
              <a:rPr lang="en-US" sz="900" dirty="0" err="1">
                <a:solidFill>
                  <a:schemeClr val="tx1"/>
                </a:solidFill>
                <a:latin typeface="Courier New" panose="02070309020205020404" pitchFamily="49" charset="0"/>
                <a:cs typeface="Courier New" panose="02070309020205020404" pitchFamily="49" charset="0"/>
              </a:rPr>
              <a:t>diasbp_min</a:t>
            </a:r>
            <a:r>
              <a:rPr lang="en-US" sz="900" dirty="0">
                <a:solidFill>
                  <a:schemeClr val="tx1"/>
                </a:solidFill>
                <a:latin typeface="Courier New" panose="02070309020205020404" pitchFamily="49" charset="0"/>
                <a:cs typeface="Courier New" panose="02070309020205020404" pitchFamily="49" charset="0"/>
              </a:rPr>
              <a:t>', '</a:t>
            </a:r>
            <a:r>
              <a:rPr lang="en-US" sz="900" dirty="0" err="1">
                <a:solidFill>
                  <a:schemeClr val="tx1"/>
                </a:solidFill>
                <a:latin typeface="Courier New" panose="02070309020205020404" pitchFamily="49" charset="0"/>
                <a:cs typeface="Courier New" panose="02070309020205020404" pitchFamily="49" charset="0"/>
              </a:rPr>
              <a:t>diasbp_max</a:t>
            </a:r>
            <a:r>
              <a:rPr lang="en-US" sz="900" dirty="0">
                <a:solidFill>
                  <a:schemeClr val="tx1"/>
                </a:solidFill>
                <a:latin typeface="Courier New" panose="02070309020205020404" pitchFamily="49" charset="0"/>
                <a:cs typeface="Courier New" panose="02070309020205020404" pitchFamily="49" charset="0"/>
              </a:rPr>
              <a:t>', '</a:t>
            </a:r>
            <a:r>
              <a:rPr lang="en-US" sz="900" dirty="0" err="1">
                <a:solidFill>
                  <a:schemeClr val="tx1"/>
                </a:solidFill>
                <a:latin typeface="Courier New" panose="02070309020205020404" pitchFamily="49" charset="0"/>
                <a:cs typeface="Courier New" panose="02070309020205020404" pitchFamily="49" charset="0"/>
              </a:rPr>
              <a:t>diasbp_mean</a:t>
            </a:r>
            <a:r>
              <a:rPr lang="en-US" sz="900" dirty="0">
                <a:solidFill>
                  <a:schemeClr val="tx1"/>
                </a:solidFill>
                <a:latin typeface="Courier New" panose="02070309020205020404" pitchFamily="49" charset="0"/>
                <a:cs typeface="Courier New" panose="02070309020205020404" pitchFamily="49" charset="0"/>
              </a:rPr>
              <a:t>', '</a:t>
            </a:r>
            <a:r>
              <a:rPr lang="en-US" sz="900" dirty="0" err="1">
                <a:solidFill>
                  <a:schemeClr val="tx1"/>
                </a:solidFill>
                <a:latin typeface="Courier New" panose="02070309020205020404" pitchFamily="49" charset="0"/>
                <a:cs typeface="Courier New" panose="02070309020205020404" pitchFamily="49" charset="0"/>
              </a:rPr>
              <a:t>meanbp_min</a:t>
            </a:r>
            <a:r>
              <a:rPr lang="en-US" sz="900" dirty="0">
                <a:solidFill>
                  <a:schemeClr val="tx1"/>
                </a:solidFill>
                <a:latin typeface="Courier New" panose="02070309020205020404" pitchFamily="49" charset="0"/>
                <a:cs typeface="Courier New" panose="02070309020205020404" pitchFamily="49" charset="0"/>
              </a:rPr>
              <a:t>', '</a:t>
            </a:r>
            <a:r>
              <a:rPr lang="en-US" sz="900" dirty="0" err="1">
                <a:solidFill>
                  <a:schemeClr val="tx1"/>
                </a:solidFill>
                <a:latin typeface="Courier New" panose="02070309020205020404" pitchFamily="49" charset="0"/>
                <a:cs typeface="Courier New" panose="02070309020205020404" pitchFamily="49" charset="0"/>
              </a:rPr>
              <a:t>meanbp_max</a:t>
            </a:r>
            <a:r>
              <a:rPr lang="en-US" sz="900" dirty="0">
                <a:solidFill>
                  <a:schemeClr val="tx1"/>
                </a:solidFill>
                <a:latin typeface="Courier New" panose="02070309020205020404" pitchFamily="49" charset="0"/>
                <a:cs typeface="Courier New" panose="02070309020205020404" pitchFamily="49" charset="0"/>
              </a:rPr>
              <a:t>', '</a:t>
            </a:r>
            <a:r>
              <a:rPr lang="en-US" sz="900" dirty="0" err="1">
                <a:solidFill>
                  <a:schemeClr val="tx1"/>
                </a:solidFill>
                <a:latin typeface="Courier New" panose="02070309020205020404" pitchFamily="49" charset="0"/>
                <a:cs typeface="Courier New" panose="02070309020205020404" pitchFamily="49" charset="0"/>
              </a:rPr>
              <a:t>meanbp_mean</a:t>
            </a:r>
            <a:r>
              <a:rPr lang="en-US" sz="900" dirty="0">
                <a:solidFill>
                  <a:schemeClr val="tx1"/>
                </a:solidFill>
                <a:latin typeface="Courier New" panose="02070309020205020404" pitchFamily="49" charset="0"/>
                <a:cs typeface="Courier New" panose="02070309020205020404" pitchFamily="49" charset="0"/>
              </a:rPr>
              <a:t>', '</a:t>
            </a:r>
            <a:r>
              <a:rPr lang="en-US" sz="900" dirty="0" err="1">
                <a:solidFill>
                  <a:schemeClr val="tx1"/>
                </a:solidFill>
                <a:latin typeface="Courier New" panose="02070309020205020404" pitchFamily="49" charset="0"/>
                <a:cs typeface="Courier New" panose="02070309020205020404" pitchFamily="49" charset="0"/>
              </a:rPr>
              <a:t>resprate_min</a:t>
            </a:r>
            <a:r>
              <a:rPr lang="en-US" sz="900" dirty="0">
                <a:solidFill>
                  <a:schemeClr val="tx1"/>
                </a:solidFill>
                <a:latin typeface="Courier New" panose="02070309020205020404" pitchFamily="49" charset="0"/>
                <a:cs typeface="Courier New" panose="02070309020205020404" pitchFamily="49" charset="0"/>
              </a:rPr>
              <a:t>', '</a:t>
            </a:r>
            <a:r>
              <a:rPr lang="en-US" sz="900" dirty="0" err="1">
                <a:solidFill>
                  <a:schemeClr val="tx1"/>
                </a:solidFill>
                <a:latin typeface="Courier New" panose="02070309020205020404" pitchFamily="49" charset="0"/>
                <a:cs typeface="Courier New" panose="02070309020205020404" pitchFamily="49" charset="0"/>
              </a:rPr>
              <a:t>resprate_max</a:t>
            </a:r>
            <a:r>
              <a:rPr lang="en-US" sz="900" dirty="0">
                <a:solidFill>
                  <a:schemeClr val="tx1"/>
                </a:solidFill>
                <a:latin typeface="Courier New" panose="02070309020205020404" pitchFamily="49" charset="0"/>
                <a:cs typeface="Courier New" panose="02070309020205020404" pitchFamily="49" charset="0"/>
              </a:rPr>
              <a:t>', '</a:t>
            </a:r>
            <a:r>
              <a:rPr lang="en-US" sz="900" dirty="0" err="1">
                <a:solidFill>
                  <a:schemeClr val="tx1"/>
                </a:solidFill>
                <a:latin typeface="Courier New" panose="02070309020205020404" pitchFamily="49" charset="0"/>
                <a:cs typeface="Courier New" panose="02070309020205020404" pitchFamily="49" charset="0"/>
              </a:rPr>
              <a:t>resprate_mean</a:t>
            </a:r>
            <a:r>
              <a:rPr lang="en-US" sz="900" dirty="0">
                <a:solidFill>
                  <a:schemeClr val="tx1"/>
                </a:solidFill>
                <a:latin typeface="Courier New" panose="02070309020205020404" pitchFamily="49" charset="0"/>
                <a:cs typeface="Courier New" panose="02070309020205020404" pitchFamily="49" charset="0"/>
              </a:rPr>
              <a:t>', '</a:t>
            </a:r>
            <a:r>
              <a:rPr lang="en-US" sz="900" dirty="0" err="1">
                <a:solidFill>
                  <a:schemeClr val="tx1"/>
                </a:solidFill>
                <a:latin typeface="Courier New" panose="02070309020205020404" pitchFamily="49" charset="0"/>
                <a:cs typeface="Courier New" panose="02070309020205020404" pitchFamily="49" charset="0"/>
              </a:rPr>
              <a:t>tempc_min</a:t>
            </a:r>
            <a:r>
              <a:rPr lang="en-US" sz="900" dirty="0">
                <a:solidFill>
                  <a:schemeClr val="tx1"/>
                </a:solidFill>
                <a:latin typeface="Courier New" panose="02070309020205020404" pitchFamily="49" charset="0"/>
                <a:cs typeface="Courier New" panose="02070309020205020404" pitchFamily="49" charset="0"/>
              </a:rPr>
              <a:t>', '</a:t>
            </a:r>
            <a:r>
              <a:rPr lang="en-US" sz="900" dirty="0" err="1">
                <a:solidFill>
                  <a:schemeClr val="tx1"/>
                </a:solidFill>
                <a:latin typeface="Courier New" panose="02070309020205020404" pitchFamily="49" charset="0"/>
                <a:cs typeface="Courier New" panose="02070309020205020404" pitchFamily="49" charset="0"/>
              </a:rPr>
              <a:t>tempc_max</a:t>
            </a:r>
            <a:r>
              <a:rPr lang="en-US" sz="900" dirty="0">
                <a:solidFill>
                  <a:schemeClr val="tx1"/>
                </a:solidFill>
                <a:latin typeface="Courier New" panose="02070309020205020404" pitchFamily="49" charset="0"/>
                <a:cs typeface="Courier New" panose="02070309020205020404" pitchFamily="49" charset="0"/>
              </a:rPr>
              <a:t>', '</a:t>
            </a:r>
            <a:r>
              <a:rPr lang="en-US" sz="900" dirty="0" err="1">
                <a:solidFill>
                  <a:schemeClr val="tx1"/>
                </a:solidFill>
                <a:latin typeface="Courier New" panose="02070309020205020404" pitchFamily="49" charset="0"/>
                <a:cs typeface="Courier New" panose="02070309020205020404" pitchFamily="49" charset="0"/>
              </a:rPr>
              <a:t>tempc_mean</a:t>
            </a:r>
            <a:r>
              <a:rPr lang="en-US" sz="900" dirty="0">
                <a:solidFill>
                  <a:schemeClr val="tx1"/>
                </a:solidFill>
                <a:latin typeface="Courier New" panose="02070309020205020404" pitchFamily="49" charset="0"/>
                <a:cs typeface="Courier New" panose="02070309020205020404" pitchFamily="49" charset="0"/>
              </a:rPr>
              <a:t>', 'spo2_min', 'spo2_max', 'spo2_mean', 'glucose_min1', 'glucose_max1', '</a:t>
            </a:r>
            <a:r>
              <a:rPr lang="en-US" sz="900" dirty="0" err="1">
                <a:solidFill>
                  <a:schemeClr val="tx1"/>
                </a:solidFill>
                <a:latin typeface="Courier New" panose="02070309020205020404" pitchFamily="49" charset="0"/>
                <a:cs typeface="Courier New" panose="02070309020205020404" pitchFamily="49" charset="0"/>
              </a:rPr>
              <a:t>glucose_mean</a:t>
            </a:r>
            <a:r>
              <a:rPr lang="en-US" sz="900" dirty="0">
                <a:solidFill>
                  <a:schemeClr val="tx1"/>
                </a:solidFill>
                <a:latin typeface="Courier New" panose="02070309020205020404" pitchFamily="49" charset="0"/>
                <a:cs typeface="Courier New" panose="02070309020205020404" pitchFamily="49" charset="0"/>
              </a:rPr>
              <a:t>', '</a:t>
            </a:r>
            <a:r>
              <a:rPr lang="en-US" sz="900" dirty="0" err="1">
                <a:solidFill>
                  <a:schemeClr val="tx1"/>
                </a:solidFill>
                <a:latin typeface="Courier New" panose="02070309020205020404" pitchFamily="49" charset="0"/>
                <a:cs typeface="Courier New" panose="02070309020205020404" pitchFamily="49" charset="0"/>
              </a:rPr>
              <a:t>rrt</a:t>
            </a:r>
            <a:r>
              <a:rPr lang="en-US" sz="900" dirty="0">
                <a:solidFill>
                  <a:schemeClr val="tx1"/>
                </a:solidFill>
                <a:latin typeface="Courier New" panose="02070309020205020404" pitchFamily="49" charset="0"/>
                <a:cs typeface="Courier New" panose="02070309020205020404" pitchFamily="49" charset="0"/>
              </a:rPr>
              <a:t>', '</a:t>
            </a:r>
            <a:r>
              <a:rPr lang="en-US" sz="900" dirty="0" err="1">
                <a:solidFill>
                  <a:schemeClr val="tx1"/>
                </a:solidFill>
                <a:latin typeface="Courier New" panose="02070309020205020404" pitchFamily="49" charset="0"/>
                <a:cs typeface="Courier New" panose="02070309020205020404" pitchFamily="49" charset="0"/>
              </a:rPr>
              <a:t>urineoutput</a:t>
            </a:r>
            <a:r>
              <a:rPr lang="en-US" sz="900" dirty="0">
                <a:solidFill>
                  <a:schemeClr val="tx1"/>
                </a:solidFill>
                <a:latin typeface="Courier New" panose="02070309020205020404" pitchFamily="49" charset="0"/>
                <a:cs typeface="Courier New" panose="02070309020205020404" pitchFamily="49" charset="0"/>
              </a:rPr>
              <a:t>', '</a:t>
            </a:r>
            <a:r>
              <a:rPr lang="en-US" sz="900" dirty="0" err="1">
                <a:solidFill>
                  <a:schemeClr val="tx1"/>
                </a:solidFill>
                <a:latin typeface="Courier New" panose="02070309020205020404" pitchFamily="49" charset="0"/>
                <a:cs typeface="Courier New" panose="02070309020205020404" pitchFamily="49" charset="0"/>
              </a:rPr>
              <a:t>colloid_bolus</a:t>
            </a:r>
            <a:r>
              <a:rPr lang="en-US" sz="900" dirty="0">
                <a:solidFill>
                  <a:schemeClr val="tx1"/>
                </a:solidFill>
                <a:latin typeface="Courier New" panose="02070309020205020404" pitchFamily="49" charset="0"/>
                <a:cs typeface="Courier New" panose="02070309020205020404" pitchFamily="49" charset="0"/>
              </a:rPr>
              <a:t>', '</a:t>
            </a:r>
            <a:r>
              <a:rPr lang="en-US" sz="900" dirty="0" err="1">
                <a:solidFill>
                  <a:schemeClr val="tx1"/>
                </a:solidFill>
                <a:latin typeface="Courier New" panose="02070309020205020404" pitchFamily="49" charset="0"/>
                <a:cs typeface="Courier New" panose="02070309020205020404" pitchFamily="49" charset="0"/>
              </a:rPr>
              <a:t>crystalloid_bolus</a:t>
            </a:r>
            <a:r>
              <a:rPr lang="en-US" sz="900" dirty="0">
                <a:solidFill>
                  <a:schemeClr val="tx1"/>
                </a:solidFill>
                <a:latin typeface="Courier New" panose="02070309020205020404" pitchFamily="49" charset="0"/>
                <a:cs typeface="Courier New" panose="02070309020205020404" pitchFamily="49" charset="0"/>
              </a:rPr>
              <a:t>']]</a:t>
            </a:r>
          </a:p>
          <a:p>
            <a:pPr>
              <a:lnSpc>
                <a:spcPct val="100000"/>
              </a:lnSpc>
            </a:pPr>
            <a:r>
              <a:rPr lang="en-US" sz="900" dirty="0">
                <a:solidFill>
                  <a:schemeClr val="tx1"/>
                </a:solidFill>
                <a:latin typeface="Courier New" panose="02070309020205020404" pitchFamily="49" charset="0"/>
                <a:cs typeface="Courier New" panose="02070309020205020404" pitchFamily="49" charset="0"/>
              </a:rPr>
              <a:t>Y = </a:t>
            </a:r>
            <a:r>
              <a:rPr lang="en-US" sz="900" dirty="0" err="1">
                <a:solidFill>
                  <a:schemeClr val="tx1"/>
                </a:solidFill>
                <a:latin typeface="Courier New" panose="02070309020205020404" pitchFamily="49" charset="0"/>
                <a:cs typeface="Courier New" panose="02070309020205020404" pitchFamily="49" charset="0"/>
              </a:rPr>
              <a:t>df_sepsis</a:t>
            </a:r>
            <a:r>
              <a:rPr lang="en-US" sz="900" dirty="0">
                <a:solidFill>
                  <a:schemeClr val="tx1"/>
                </a:solidFill>
                <a:latin typeface="Courier New" panose="02070309020205020404" pitchFamily="49" charset="0"/>
                <a:cs typeface="Courier New" panose="02070309020205020404" pitchFamily="49" charset="0"/>
              </a:rPr>
              <a:t>[['</a:t>
            </a:r>
            <a:r>
              <a:rPr lang="en-US" sz="900" dirty="0" err="1">
                <a:solidFill>
                  <a:schemeClr val="tx1"/>
                </a:solidFill>
                <a:latin typeface="Courier New" panose="02070309020205020404" pitchFamily="49" charset="0"/>
                <a:cs typeface="Courier New" panose="02070309020205020404" pitchFamily="49" charset="0"/>
              </a:rPr>
              <a:t>thirtyday_expire_flag</a:t>
            </a:r>
            <a:r>
              <a:rPr lang="en-US" sz="900" dirty="0">
                <a:solidFill>
                  <a:schemeClr val="tx1"/>
                </a:solidFill>
                <a:latin typeface="Courier New" panose="02070309020205020404" pitchFamily="49" charset="0"/>
                <a:cs typeface="Courier New" panose="02070309020205020404" pitchFamily="49" charset="0"/>
              </a:rPr>
              <a:t>']]</a:t>
            </a:r>
          </a:p>
          <a:p>
            <a:pPr>
              <a:lnSpc>
                <a:spcPct val="100000"/>
              </a:lnSpc>
            </a:pPr>
            <a:r>
              <a:rPr lang="en-US" sz="900" dirty="0">
                <a:solidFill>
                  <a:schemeClr val="tx1"/>
                </a:solidFill>
                <a:latin typeface="Courier New" panose="02070309020205020404" pitchFamily="49" charset="0"/>
                <a:cs typeface="Courier New" panose="02070309020205020404" pitchFamily="49" charset="0"/>
              </a:rPr>
              <a:t>#Split data into test and training sets</a:t>
            </a:r>
          </a:p>
          <a:p>
            <a:pPr>
              <a:lnSpc>
                <a:spcPct val="100000"/>
              </a:lnSpc>
            </a:pPr>
            <a:r>
              <a:rPr lang="en-US" sz="900" dirty="0">
                <a:solidFill>
                  <a:schemeClr val="tx1"/>
                </a:solidFill>
                <a:latin typeface="Courier New" panose="02070309020205020404" pitchFamily="49" charset="0"/>
                <a:cs typeface="Courier New" panose="02070309020205020404" pitchFamily="49" charset="0"/>
              </a:rPr>
              <a:t>seed = 42</a:t>
            </a:r>
          </a:p>
          <a:p>
            <a:pPr>
              <a:lnSpc>
                <a:spcPct val="100000"/>
              </a:lnSpc>
            </a:pPr>
            <a:r>
              <a:rPr lang="en-US" sz="900" dirty="0" err="1">
                <a:solidFill>
                  <a:schemeClr val="tx1"/>
                </a:solidFill>
                <a:latin typeface="Courier New" panose="02070309020205020404" pitchFamily="49" charset="0"/>
                <a:cs typeface="Courier New" panose="02070309020205020404" pitchFamily="49" charset="0"/>
              </a:rPr>
              <a:t>test_size</a:t>
            </a:r>
            <a:r>
              <a:rPr lang="en-US" sz="900" dirty="0">
                <a:solidFill>
                  <a:schemeClr val="tx1"/>
                </a:solidFill>
                <a:latin typeface="Courier New" panose="02070309020205020404" pitchFamily="49" charset="0"/>
                <a:cs typeface="Courier New" panose="02070309020205020404" pitchFamily="49" charset="0"/>
              </a:rPr>
              <a:t> = 0.30</a:t>
            </a:r>
          </a:p>
          <a:p>
            <a:pPr>
              <a:lnSpc>
                <a:spcPct val="100000"/>
              </a:lnSpc>
            </a:pPr>
            <a:r>
              <a:rPr lang="en-US" sz="900" dirty="0" err="1">
                <a:solidFill>
                  <a:schemeClr val="tx1"/>
                </a:solidFill>
                <a:latin typeface="Courier New" panose="02070309020205020404" pitchFamily="49" charset="0"/>
                <a:cs typeface="Courier New" panose="02070309020205020404" pitchFamily="49" charset="0"/>
              </a:rPr>
              <a:t>X_train</a:t>
            </a:r>
            <a:r>
              <a:rPr lang="en-US" sz="900" dirty="0">
                <a:solidFill>
                  <a:schemeClr val="tx1"/>
                </a:solidFill>
                <a:latin typeface="Courier New" panose="02070309020205020404" pitchFamily="49" charset="0"/>
                <a:cs typeface="Courier New" panose="02070309020205020404" pitchFamily="49" charset="0"/>
              </a:rPr>
              <a:t>, </a:t>
            </a:r>
            <a:r>
              <a:rPr lang="en-US" sz="900" dirty="0" err="1">
                <a:solidFill>
                  <a:schemeClr val="tx1"/>
                </a:solidFill>
                <a:latin typeface="Courier New" panose="02070309020205020404" pitchFamily="49" charset="0"/>
                <a:cs typeface="Courier New" panose="02070309020205020404" pitchFamily="49" charset="0"/>
              </a:rPr>
              <a:t>X_test</a:t>
            </a:r>
            <a:r>
              <a:rPr lang="en-US" sz="900" dirty="0">
                <a:solidFill>
                  <a:schemeClr val="tx1"/>
                </a:solidFill>
                <a:latin typeface="Courier New" panose="02070309020205020404" pitchFamily="49" charset="0"/>
                <a:cs typeface="Courier New" panose="02070309020205020404" pitchFamily="49" charset="0"/>
              </a:rPr>
              <a:t>, </a:t>
            </a:r>
            <a:r>
              <a:rPr lang="en-US" sz="900" dirty="0" err="1">
                <a:solidFill>
                  <a:schemeClr val="tx1"/>
                </a:solidFill>
                <a:latin typeface="Courier New" panose="02070309020205020404" pitchFamily="49" charset="0"/>
                <a:cs typeface="Courier New" panose="02070309020205020404" pitchFamily="49" charset="0"/>
              </a:rPr>
              <a:t>y_train</a:t>
            </a:r>
            <a:r>
              <a:rPr lang="en-US" sz="900" dirty="0">
                <a:solidFill>
                  <a:schemeClr val="tx1"/>
                </a:solidFill>
                <a:latin typeface="Courier New" panose="02070309020205020404" pitchFamily="49" charset="0"/>
                <a:cs typeface="Courier New" panose="02070309020205020404" pitchFamily="49" charset="0"/>
              </a:rPr>
              <a:t>, </a:t>
            </a:r>
            <a:r>
              <a:rPr lang="en-US" sz="900" dirty="0" err="1">
                <a:solidFill>
                  <a:schemeClr val="tx1"/>
                </a:solidFill>
                <a:latin typeface="Courier New" panose="02070309020205020404" pitchFamily="49" charset="0"/>
                <a:cs typeface="Courier New" panose="02070309020205020404" pitchFamily="49" charset="0"/>
              </a:rPr>
              <a:t>y_test</a:t>
            </a:r>
            <a:r>
              <a:rPr lang="en-US" sz="900" dirty="0">
                <a:solidFill>
                  <a:schemeClr val="tx1"/>
                </a:solidFill>
                <a:latin typeface="Courier New" panose="02070309020205020404" pitchFamily="49" charset="0"/>
                <a:cs typeface="Courier New" panose="02070309020205020404" pitchFamily="49" charset="0"/>
              </a:rPr>
              <a:t> = </a:t>
            </a:r>
            <a:r>
              <a:rPr lang="en-US" sz="900" dirty="0" err="1">
                <a:solidFill>
                  <a:schemeClr val="tx1"/>
                </a:solidFill>
                <a:latin typeface="Courier New" panose="02070309020205020404" pitchFamily="49" charset="0"/>
                <a:cs typeface="Courier New" panose="02070309020205020404" pitchFamily="49" charset="0"/>
              </a:rPr>
              <a:t>train_test_split</a:t>
            </a:r>
            <a:r>
              <a:rPr lang="en-US" sz="900" dirty="0">
                <a:solidFill>
                  <a:schemeClr val="tx1"/>
                </a:solidFill>
                <a:latin typeface="Courier New" panose="02070309020205020404" pitchFamily="49" charset="0"/>
                <a:cs typeface="Courier New" panose="02070309020205020404" pitchFamily="49" charset="0"/>
              </a:rPr>
              <a:t>(X, Y, </a:t>
            </a:r>
            <a:r>
              <a:rPr lang="en-US" sz="900" dirty="0" err="1">
                <a:solidFill>
                  <a:schemeClr val="tx1"/>
                </a:solidFill>
                <a:latin typeface="Courier New" panose="02070309020205020404" pitchFamily="49" charset="0"/>
                <a:cs typeface="Courier New" panose="02070309020205020404" pitchFamily="49" charset="0"/>
              </a:rPr>
              <a:t>test_size</a:t>
            </a:r>
            <a:r>
              <a:rPr lang="en-US" sz="900" dirty="0">
                <a:solidFill>
                  <a:schemeClr val="tx1"/>
                </a:solidFill>
                <a:latin typeface="Courier New" panose="02070309020205020404" pitchFamily="49" charset="0"/>
                <a:cs typeface="Courier New" panose="02070309020205020404" pitchFamily="49" charset="0"/>
              </a:rPr>
              <a:t>=</a:t>
            </a:r>
            <a:r>
              <a:rPr lang="en-US" sz="900" dirty="0" err="1">
                <a:solidFill>
                  <a:schemeClr val="tx1"/>
                </a:solidFill>
                <a:latin typeface="Courier New" panose="02070309020205020404" pitchFamily="49" charset="0"/>
                <a:cs typeface="Courier New" panose="02070309020205020404" pitchFamily="49" charset="0"/>
              </a:rPr>
              <a:t>test_size</a:t>
            </a:r>
            <a:r>
              <a:rPr lang="en-US" sz="900" dirty="0">
                <a:solidFill>
                  <a:schemeClr val="tx1"/>
                </a:solidFill>
                <a:latin typeface="Courier New" panose="02070309020205020404" pitchFamily="49" charset="0"/>
                <a:cs typeface="Courier New" panose="02070309020205020404" pitchFamily="49" charset="0"/>
              </a:rPr>
              <a:t>, </a:t>
            </a:r>
            <a:r>
              <a:rPr lang="en-US" sz="900" dirty="0" err="1">
                <a:solidFill>
                  <a:schemeClr val="tx1"/>
                </a:solidFill>
                <a:latin typeface="Courier New" panose="02070309020205020404" pitchFamily="49" charset="0"/>
                <a:cs typeface="Courier New" panose="02070309020205020404" pitchFamily="49" charset="0"/>
              </a:rPr>
              <a:t>random_state</a:t>
            </a:r>
            <a:r>
              <a:rPr lang="en-US" sz="900" dirty="0">
                <a:solidFill>
                  <a:schemeClr val="tx1"/>
                </a:solidFill>
                <a:latin typeface="Courier New" panose="02070309020205020404" pitchFamily="49" charset="0"/>
                <a:cs typeface="Courier New" panose="02070309020205020404" pitchFamily="49" charset="0"/>
              </a:rPr>
              <a:t>=seed)</a:t>
            </a:r>
          </a:p>
          <a:p>
            <a:pPr>
              <a:lnSpc>
                <a:spcPct val="100000"/>
              </a:lnSpc>
            </a:pPr>
            <a:r>
              <a:rPr lang="en-US" sz="900" dirty="0">
                <a:solidFill>
                  <a:schemeClr val="tx1"/>
                </a:solidFill>
                <a:latin typeface="Courier New" panose="02070309020205020404" pitchFamily="49" charset="0"/>
                <a:cs typeface="Courier New" panose="02070309020205020404" pitchFamily="49" charset="0"/>
              </a:rPr>
              <a:t>#Split test data equally into validation and test sets</a:t>
            </a:r>
          </a:p>
          <a:p>
            <a:pPr>
              <a:lnSpc>
                <a:spcPct val="100000"/>
              </a:lnSpc>
            </a:pPr>
            <a:r>
              <a:rPr lang="en-US" sz="900" dirty="0" err="1">
                <a:solidFill>
                  <a:schemeClr val="tx1"/>
                </a:solidFill>
                <a:latin typeface="Courier New" panose="02070309020205020404" pitchFamily="49" charset="0"/>
                <a:cs typeface="Courier New" panose="02070309020205020404" pitchFamily="49" charset="0"/>
              </a:rPr>
              <a:t>X_valid</a:t>
            </a:r>
            <a:r>
              <a:rPr lang="en-US" sz="900" dirty="0">
                <a:solidFill>
                  <a:schemeClr val="tx1"/>
                </a:solidFill>
                <a:latin typeface="Courier New" panose="02070309020205020404" pitchFamily="49" charset="0"/>
                <a:cs typeface="Courier New" panose="02070309020205020404" pitchFamily="49" charset="0"/>
              </a:rPr>
              <a:t> = </a:t>
            </a:r>
            <a:r>
              <a:rPr lang="en-US" sz="900" dirty="0" err="1">
                <a:solidFill>
                  <a:schemeClr val="tx1"/>
                </a:solidFill>
                <a:latin typeface="Courier New" panose="02070309020205020404" pitchFamily="49" charset="0"/>
                <a:cs typeface="Courier New" panose="02070309020205020404" pitchFamily="49" charset="0"/>
              </a:rPr>
              <a:t>X_test.sample</a:t>
            </a:r>
            <a:r>
              <a:rPr lang="en-US" sz="900" dirty="0">
                <a:solidFill>
                  <a:schemeClr val="tx1"/>
                </a:solidFill>
                <a:latin typeface="Courier New" panose="02070309020205020404" pitchFamily="49" charset="0"/>
                <a:cs typeface="Courier New" panose="02070309020205020404" pitchFamily="49" charset="0"/>
              </a:rPr>
              <a:t>(frac = 0.5, </a:t>
            </a:r>
            <a:r>
              <a:rPr lang="en-US" sz="900" dirty="0" err="1">
                <a:solidFill>
                  <a:schemeClr val="tx1"/>
                </a:solidFill>
                <a:latin typeface="Courier New" panose="02070309020205020404" pitchFamily="49" charset="0"/>
                <a:cs typeface="Courier New" panose="02070309020205020404" pitchFamily="49" charset="0"/>
              </a:rPr>
              <a:t>random_state</a:t>
            </a:r>
            <a:r>
              <a:rPr lang="en-US" sz="900" dirty="0">
                <a:solidFill>
                  <a:schemeClr val="tx1"/>
                </a:solidFill>
                <a:latin typeface="Courier New" panose="02070309020205020404" pitchFamily="49" charset="0"/>
                <a:cs typeface="Courier New" panose="02070309020205020404" pitchFamily="49" charset="0"/>
              </a:rPr>
              <a:t>=seed)</a:t>
            </a:r>
          </a:p>
          <a:p>
            <a:pPr>
              <a:lnSpc>
                <a:spcPct val="100000"/>
              </a:lnSpc>
            </a:pPr>
            <a:r>
              <a:rPr lang="en-US" sz="900" dirty="0" err="1">
                <a:solidFill>
                  <a:schemeClr val="tx1"/>
                </a:solidFill>
                <a:latin typeface="Courier New" panose="02070309020205020404" pitchFamily="49" charset="0"/>
                <a:cs typeface="Courier New" panose="02070309020205020404" pitchFamily="49" charset="0"/>
              </a:rPr>
              <a:t>X_test</a:t>
            </a:r>
            <a:r>
              <a:rPr lang="en-US" sz="900" dirty="0">
                <a:solidFill>
                  <a:schemeClr val="tx1"/>
                </a:solidFill>
                <a:latin typeface="Courier New" panose="02070309020205020404" pitchFamily="49" charset="0"/>
                <a:cs typeface="Courier New" panose="02070309020205020404" pitchFamily="49" charset="0"/>
              </a:rPr>
              <a:t>  = </a:t>
            </a:r>
            <a:r>
              <a:rPr lang="en-US" sz="900" dirty="0" err="1">
                <a:solidFill>
                  <a:schemeClr val="tx1"/>
                </a:solidFill>
                <a:latin typeface="Courier New" panose="02070309020205020404" pitchFamily="49" charset="0"/>
                <a:cs typeface="Courier New" panose="02070309020205020404" pitchFamily="49" charset="0"/>
              </a:rPr>
              <a:t>X_test.drop</a:t>
            </a:r>
            <a:r>
              <a:rPr lang="en-US" sz="900" dirty="0">
                <a:solidFill>
                  <a:schemeClr val="tx1"/>
                </a:solidFill>
                <a:latin typeface="Courier New" panose="02070309020205020404" pitchFamily="49" charset="0"/>
                <a:cs typeface="Courier New" panose="02070309020205020404" pitchFamily="49" charset="0"/>
              </a:rPr>
              <a:t>(</a:t>
            </a:r>
            <a:r>
              <a:rPr lang="en-US" sz="900" dirty="0" err="1">
                <a:solidFill>
                  <a:schemeClr val="tx1"/>
                </a:solidFill>
                <a:latin typeface="Courier New" panose="02070309020205020404" pitchFamily="49" charset="0"/>
                <a:cs typeface="Courier New" panose="02070309020205020404" pitchFamily="49" charset="0"/>
              </a:rPr>
              <a:t>X_valid.index</a:t>
            </a:r>
            <a:r>
              <a:rPr lang="en-US" sz="900" dirty="0">
                <a:solidFill>
                  <a:schemeClr val="tx1"/>
                </a:solidFill>
                <a:latin typeface="Courier New" panose="02070309020205020404" pitchFamily="49" charset="0"/>
                <a:cs typeface="Courier New" panose="02070309020205020404" pitchFamily="49" charset="0"/>
              </a:rPr>
              <a:t>)</a:t>
            </a:r>
          </a:p>
          <a:p>
            <a:pPr>
              <a:lnSpc>
                <a:spcPct val="100000"/>
              </a:lnSpc>
            </a:pPr>
            <a:r>
              <a:rPr lang="en-US" sz="900" dirty="0" err="1">
                <a:solidFill>
                  <a:schemeClr val="tx1"/>
                </a:solidFill>
                <a:latin typeface="Courier New" panose="02070309020205020404" pitchFamily="49" charset="0"/>
                <a:cs typeface="Courier New" panose="02070309020205020404" pitchFamily="49" charset="0"/>
              </a:rPr>
              <a:t>y_valid</a:t>
            </a:r>
            <a:r>
              <a:rPr lang="en-US" sz="900" dirty="0">
                <a:solidFill>
                  <a:schemeClr val="tx1"/>
                </a:solidFill>
                <a:latin typeface="Courier New" panose="02070309020205020404" pitchFamily="49" charset="0"/>
                <a:cs typeface="Courier New" panose="02070309020205020404" pitchFamily="49" charset="0"/>
              </a:rPr>
              <a:t> = </a:t>
            </a:r>
            <a:r>
              <a:rPr lang="en-US" sz="900" dirty="0" err="1">
                <a:solidFill>
                  <a:schemeClr val="tx1"/>
                </a:solidFill>
                <a:latin typeface="Courier New" panose="02070309020205020404" pitchFamily="49" charset="0"/>
                <a:cs typeface="Courier New" panose="02070309020205020404" pitchFamily="49" charset="0"/>
              </a:rPr>
              <a:t>y_test.sample</a:t>
            </a:r>
            <a:r>
              <a:rPr lang="en-US" sz="900" dirty="0">
                <a:solidFill>
                  <a:schemeClr val="tx1"/>
                </a:solidFill>
                <a:latin typeface="Courier New" panose="02070309020205020404" pitchFamily="49" charset="0"/>
                <a:cs typeface="Courier New" panose="02070309020205020404" pitchFamily="49" charset="0"/>
              </a:rPr>
              <a:t>(frac = 0.5, </a:t>
            </a:r>
            <a:r>
              <a:rPr lang="en-US" sz="900" dirty="0" err="1">
                <a:solidFill>
                  <a:schemeClr val="tx1"/>
                </a:solidFill>
                <a:latin typeface="Courier New" panose="02070309020205020404" pitchFamily="49" charset="0"/>
                <a:cs typeface="Courier New" panose="02070309020205020404" pitchFamily="49" charset="0"/>
              </a:rPr>
              <a:t>random_state</a:t>
            </a:r>
            <a:r>
              <a:rPr lang="en-US" sz="900" dirty="0">
                <a:solidFill>
                  <a:schemeClr val="tx1"/>
                </a:solidFill>
                <a:latin typeface="Courier New" panose="02070309020205020404" pitchFamily="49" charset="0"/>
                <a:cs typeface="Courier New" panose="02070309020205020404" pitchFamily="49" charset="0"/>
              </a:rPr>
              <a:t>=seed)</a:t>
            </a:r>
          </a:p>
          <a:p>
            <a:pPr>
              <a:lnSpc>
                <a:spcPct val="100000"/>
              </a:lnSpc>
            </a:pPr>
            <a:r>
              <a:rPr lang="en-US" sz="900" dirty="0" err="1">
                <a:solidFill>
                  <a:schemeClr val="tx1"/>
                </a:solidFill>
                <a:latin typeface="Courier New" panose="02070309020205020404" pitchFamily="49" charset="0"/>
                <a:cs typeface="Courier New" panose="02070309020205020404" pitchFamily="49" charset="0"/>
              </a:rPr>
              <a:t>y_test</a:t>
            </a:r>
            <a:r>
              <a:rPr lang="en-US" sz="900" dirty="0">
                <a:solidFill>
                  <a:schemeClr val="tx1"/>
                </a:solidFill>
                <a:latin typeface="Courier New" panose="02070309020205020404" pitchFamily="49" charset="0"/>
                <a:cs typeface="Courier New" panose="02070309020205020404" pitchFamily="49" charset="0"/>
              </a:rPr>
              <a:t>  = </a:t>
            </a:r>
            <a:r>
              <a:rPr lang="en-US" sz="900" dirty="0" err="1">
                <a:solidFill>
                  <a:schemeClr val="tx1"/>
                </a:solidFill>
                <a:latin typeface="Courier New" panose="02070309020205020404" pitchFamily="49" charset="0"/>
                <a:cs typeface="Courier New" panose="02070309020205020404" pitchFamily="49" charset="0"/>
              </a:rPr>
              <a:t>y_test.drop</a:t>
            </a:r>
            <a:r>
              <a:rPr lang="en-US" sz="900" dirty="0">
                <a:solidFill>
                  <a:schemeClr val="tx1"/>
                </a:solidFill>
                <a:latin typeface="Courier New" panose="02070309020205020404" pitchFamily="49" charset="0"/>
                <a:cs typeface="Courier New" panose="02070309020205020404" pitchFamily="49" charset="0"/>
              </a:rPr>
              <a:t>(</a:t>
            </a:r>
            <a:r>
              <a:rPr lang="en-US" sz="900" dirty="0" err="1">
                <a:solidFill>
                  <a:schemeClr val="tx1"/>
                </a:solidFill>
                <a:latin typeface="Courier New" panose="02070309020205020404" pitchFamily="49" charset="0"/>
                <a:cs typeface="Courier New" panose="02070309020205020404" pitchFamily="49" charset="0"/>
              </a:rPr>
              <a:t>y_valid.index</a:t>
            </a:r>
            <a:r>
              <a:rPr lang="en-US" sz="900" dirty="0">
                <a:solidFill>
                  <a:schemeClr val="tx1"/>
                </a:solidFill>
                <a:latin typeface="Courier New" panose="02070309020205020404" pitchFamily="49" charset="0"/>
                <a:cs typeface="Courier New" panose="02070309020205020404" pitchFamily="49" charset="0"/>
              </a:rPr>
              <a:t>)</a:t>
            </a:r>
          </a:p>
          <a:p>
            <a:pPr>
              <a:lnSpc>
                <a:spcPct val="100000"/>
              </a:lnSpc>
            </a:pPr>
            <a:r>
              <a:rPr lang="en-US" sz="900" dirty="0">
                <a:solidFill>
                  <a:schemeClr val="tx1"/>
                </a:solidFill>
                <a:latin typeface="Courier New" panose="02070309020205020404" pitchFamily="49" charset="0"/>
                <a:cs typeface="Courier New" panose="02070309020205020404" pitchFamily="49" charset="0"/>
              </a:rPr>
              <a:t>print(</a:t>
            </a:r>
            <a:r>
              <a:rPr lang="en-US" sz="900" dirty="0" err="1">
                <a:solidFill>
                  <a:schemeClr val="tx1"/>
                </a:solidFill>
                <a:latin typeface="Courier New" panose="02070309020205020404" pitchFamily="49" charset="0"/>
                <a:cs typeface="Courier New" panose="02070309020205020404" pitchFamily="49" charset="0"/>
              </a:rPr>
              <a:t>X_train.shape</a:t>
            </a:r>
            <a:r>
              <a:rPr lang="en-US" sz="900" dirty="0">
                <a:solidFill>
                  <a:schemeClr val="tx1"/>
                </a:solidFill>
                <a:latin typeface="Courier New" panose="02070309020205020404" pitchFamily="49" charset="0"/>
                <a:cs typeface="Courier New" panose="02070309020205020404" pitchFamily="49" charset="0"/>
              </a:rPr>
              <a:t>, </a:t>
            </a:r>
            <a:r>
              <a:rPr lang="en-US" sz="900" dirty="0" err="1">
                <a:solidFill>
                  <a:schemeClr val="tx1"/>
                </a:solidFill>
                <a:latin typeface="Courier New" panose="02070309020205020404" pitchFamily="49" charset="0"/>
                <a:cs typeface="Courier New" panose="02070309020205020404" pitchFamily="49" charset="0"/>
              </a:rPr>
              <a:t>y_train.shape</a:t>
            </a:r>
            <a:r>
              <a:rPr lang="en-US" sz="900" dirty="0">
                <a:solidFill>
                  <a:schemeClr val="tx1"/>
                </a:solidFill>
                <a:latin typeface="Courier New" panose="02070309020205020404" pitchFamily="49" charset="0"/>
                <a:cs typeface="Courier New" panose="02070309020205020404" pitchFamily="49" charset="0"/>
              </a:rPr>
              <a:t>, </a:t>
            </a:r>
            <a:r>
              <a:rPr lang="en-US" sz="900" dirty="0" err="1">
                <a:solidFill>
                  <a:schemeClr val="tx1"/>
                </a:solidFill>
                <a:latin typeface="Courier New" panose="02070309020205020404" pitchFamily="49" charset="0"/>
                <a:cs typeface="Courier New" panose="02070309020205020404" pitchFamily="49" charset="0"/>
              </a:rPr>
              <a:t>X_test.shape</a:t>
            </a:r>
            <a:r>
              <a:rPr lang="en-US" sz="900" dirty="0">
                <a:solidFill>
                  <a:schemeClr val="tx1"/>
                </a:solidFill>
                <a:latin typeface="Courier New" panose="02070309020205020404" pitchFamily="49" charset="0"/>
                <a:cs typeface="Courier New" panose="02070309020205020404" pitchFamily="49" charset="0"/>
              </a:rPr>
              <a:t>, </a:t>
            </a:r>
            <a:r>
              <a:rPr lang="en-US" sz="900" dirty="0" err="1">
                <a:solidFill>
                  <a:schemeClr val="tx1"/>
                </a:solidFill>
                <a:latin typeface="Courier New" panose="02070309020205020404" pitchFamily="49" charset="0"/>
                <a:cs typeface="Courier New" panose="02070309020205020404" pitchFamily="49" charset="0"/>
              </a:rPr>
              <a:t>y_test.shape</a:t>
            </a:r>
            <a:r>
              <a:rPr lang="en-US" sz="900" dirty="0">
                <a:solidFill>
                  <a:schemeClr val="tx1"/>
                </a:solidFill>
                <a:latin typeface="Courier New" panose="02070309020205020404" pitchFamily="49" charset="0"/>
                <a:cs typeface="Courier New" panose="02070309020205020404" pitchFamily="49" charset="0"/>
              </a:rPr>
              <a:t>, </a:t>
            </a:r>
            <a:r>
              <a:rPr lang="en-US" sz="900" dirty="0" err="1">
                <a:solidFill>
                  <a:schemeClr val="tx1"/>
                </a:solidFill>
                <a:latin typeface="Courier New" panose="02070309020205020404" pitchFamily="49" charset="0"/>
                <a:cs typeface="Courier New" panose="02070309020205020404" pitchFamily="49" charset="0"/>
              </a:rPr>
              <a:t>X_valid.shape</a:t>
            </a:r>
            <a:r>
              <a:rPr lang="en-US" sz="900" dirty="0">
                <a:solidFill>
                  <a:schemeClr val="tx1"/>
                </a:solidFill>
                <a:latin typeface="Courier New" panose="02070309020205020404" pitchFamily="49" charset="0"/>
                <a:cs typeface="Courier New" panose="02070309020205020404" pitchFamily="49" charset="0"/>
              </a:rPr>
              <a:t>, </a:t>
            </a:r>
            <a:r>
              <a:rPr lang="en-US" sz="900" dirty="0" err="1">
                <a:solidFill>
                  <a:schemeClr val="tx1"/>
                </a:solidFill>
                <a:latin typeface="Courier New" panose="02070309020205020404" pitchFamily="49" charset="0"/>
                <a:cs typeface="Courier New" panose="02070309020205020404" pitchFamily="49" charset="0"/>
              </a:rPr>
              <a:t>y_valid.shape</a:t>
            </a:r>
            <a:r>
              <a:rPr lang="en-US" sz="900" dirty="0">
                <a:solidFill>
                  <a:schemeClr val="tx1"/>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0060269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F501A-DF9F-C840-45C8-6DE2B6B911CB}"/>
              </a:ext>
            </a:extLst>
          </p:cNvPr>
          <p:cNvSpPr>
            <a:spLocks noGrp="1"/>
          </p:cNvSpPr>
          <p:nvPr>
            <p:ph type="title"/>
          </p:nvPr>
        </p:nvSpPr>
        <p:spPr>
          <a:xfrm>
            <a:off x="373092" y="327803"/>
            <a:ext cx="10134600" cy="537272"/>
          </a:xfrm>
        </p:spPr>
        <p:txBody>
          <a:bodyPr>
            <a:normAutofit fontScale="90000"/>
          </a:bodyPr>
          <a:lstStyle/>
          <a:p>
            <a:r>
              <a:rPr lang="en-US" dirty="0"/>
              <a:t>Sepsis 30-day mortality prediction using </a:t>
            </a:r>
            <a:r>
              <a:rPr lang="en-US" dirty="0" err="1"/>
              <a:t>XGBoost</a:t>
            </a:r>
            <a:endParaRPr lang="en-US" dirty="0"/>
          </a:p>
        </p:txBody>
      </p:sp>
      <p:sp>
        <p:nvSpPr>
          <p:cNvPr id="3" name="Content Placeholder 2">
            <a:extLst>
              <a:ext uri="{FF2B5EF4-FFF2-40B4-BE49-F238E27FC236}">
                <a16:creationId xmlns:a16="http://schemas.microsoft.com/office/drawing/2014/main" id="{39134D03-F431-7223-EBD0-BB6999C87ADB}"/>
              </a:ext>
            </a:extLst>
          </p:cNvPr>
          <p:cNvSpPr>
            <a:spLocks noGrp="1"/>
          </p:cNvSpPr>
          <p:nvPr>
            <p:ph idx="1"/>
          </p:nvPr>
        </p:nvSpPr>
        <p:spPr>
          <a:xfrm>
            <a:off x="373092" y="966158"/>
            <a:ext cx="10790208" cy="1250831"/>
          </a:xfrm>
          <a:ln>
            <a:solidFill>
              <a:schemeClr val="tx1"/>
            </a:solidFill>
          </a:ln>
        </p:spPr>
        <p:txBody>
          <a:bodyPr>
            <a:noAutofit/>
          </a:bodyPr>
          <a:lstStyle/>
          <a:p>
            <a:pPr>
              <a:lnSpc>
                <a:spcPct val="100000"/>
              </a:lnSpc>
            </a:pPr>
            <a:r>
              <a:rPr lang="en-US" sz="900" dirty="0">
                <a:solidFill>
                  <a:schemeClr val="tx1"/>
                </a:solidFill>
                <a:latin typeface="Courier New" panose="02070309020205020404" pitchFamily="49" charset="0"/>
              </a:rPr>
              <a:t>#Train the model</a:t>
            </a:r>
          </a:p>
          <a:p>
            <a:pPr>
              <a:lnSpc>
                <a:spcPct val="100000"/>
              </a:lnSpc>
            </a:pPr>
            <a:r>
              <a:rPr lang="en-US" sz="900" dirty="0">
                <a:solidFill>
                  <a:schemeClr val="tx1"/>
                </a:solidFill>
                <a:latin typeface="Courier New" panose="02070309020205020404" pitchFamily="49" charset="0"/>
              </a:rPr>
              <a:t>#Fit model on training data</a:t>
            </a:r>
          </a:p>
          <a:p>
            <a:pPr>
              <a:lnSpc>
                <a:spcPct val="100000"/>
              </a:lnSpc>
            </a:pPr>
            <a:r>
              <a:rPr lang="en-US" sz="900" dirty="0">
                <a:solidFill>
                  <a:schemeClr val="tx1"/>
                </a:solidFill>
                <a:latin typeface="Courier New" panose="02070309020205020404" pitchFamily="49" charset="0"/>
              </a:rPr>
              <a:t>model = </a:t>
            </a:r>
            <a:r>
              <a:rPr lang="en-US" sz="900" dirty="0" err="1">
                <a:solidFill>
                  <a:schemeClr val="tx1"/>
                </a:solidFill>
                <a:latin typeface="Courier New" panose="02070309020205020404" pitchFamily="49" charset="0"/>
              </a:rPr>
              <a:t>XGBClassifier</a:t>
            </a:r>
            <a:r>
              <a:rPr lang="en-US" sz="900" dirty="0">
                <a:solidFill>
                  <a:schemeClr val="tx1"/>
                </a:solidFill>
                <a:latin typeface="Courier New" panose="02070309020205020404" pitchFamily="49" charset="0"/>
              </a:rPr>
              <a:t>()</a:t>
            </a:r>
          </a:p>
          <a:p>
            <a:pPr>
              <a:lnSpc>
                <a:spcPct val="100000"/>
              </a:lnSpc>
            </a:pPr>
            <a:r>
              <a:rPr lang="en-US" sz="900" dirty="0" err="1">
                <a:solidFill>
                  <a:schemeClr val="tx1"/>
                </a:solidFill>
                <a:latin typeface="Courier New" panose="02070309020205020404" pitchFamily="49" charset="0"/>
              </a:rPr>
              <a:t>evalset</a:t>
            </a:r>
            <a:r>
              <a:rPr lang="en-US" sz="900" dirty="0">
                <a:solidFill>
                  <a:schemeClr val="tx1"/>
                </a:solidFill>
                <a:latin typeface="Courier New" panose="02070309020205020404" pitchFamily="49" charset="0"/>
              </a:rPr>
              <a:t> = [(</a:t>
            </a:r>
            <a:r>
              <a:rPr lang="en-US" sz="900" dirty="0" err="1">
                <a:solidFill>
                  <a:schemeClr val="tx1"/>
                </a:solidFill>
                <a:latin typeface="Courier New" panose="02070309020205020404" pitchFamily="49" charset="0"/>
              </a:rPr>
              <a:t>X_train</a:t>
            </a:r>
            <a:r>
              <a:rPr lang="en-US" sz="900" dirty="0">
                <a:solidFill>
                  <a:schemeClr val="tx1"/>
                </a:solidFill>
                <a:latin typeface="Courier New" panose="02070309020205020404" pitchFamily="49" charset="0"/>
              </a:rPr>
              <a:t>, </a:t>
            </a:r>
            <a:r>
              <a:rPr lang="en-US" sz="900" dirty="0" err="1">
                <a:solidFill>
                  <a:schemeClr val="tx1"/>
                </a:solidFill>
                <a:latin typeface="Courier New" panose="02070309020205020404" pitchFamily="49" charset="0"/>
              </a:rPr>
              <a:t>y_train</a:t>
            </a:r>
            <a:r>
              <a:rPr lang="en-US" sz="900" dirty="0">
                <a:solidFill>
                  <a:schemeClr val="tx1"/>
                </a:solidFill>
                <a:latin typeface="Courier New" panose="02070309020205020404" pitchFamily="49" charset="0"/>
              </a:rPr>
              <a:t>), (</a:t>
            </a:r>
            <a:r>
              <a:rPr lang="en-US" sz="900" dirty="0" err="1">
                <a:solidFill>
                  <a:schemeClr val="tx1"/>
                </a:solidFill>
                <a:latin typeface="Courier New" panose="02070309020205020404" pitchFamily="49" charset="0"/>
              </a:rPr>
              <a:t>X_test</a:t>
            </a:r>
            <a:r>
              <a:rPr lang="en-US" sz="900" dirty="0">
                <a:solidFill>
                  <a:schemeClr val="tx1"/>
                </a:solidFill>
                <a:latin typeface="Courier New" panose="02070309020205020404" pitchFamily="49" charset="0"/>
              </a:rPr>
              <a:t>, </a:t>
            </a:r>
            <a:r>
              <a:rPr lang="en-US" sz="900" dirty="0" err="1">
                <a:solidFill>
                  <a:schemeClr val="tx1"/>
                </a:solidFill>
                <a:latin typeface="Courier New" panose="02070309020205020404" pitchFamily="49" charset="0"/>
              </a:rPr>
              <a:t>y_test</a:t>
            </a:r>
            <a:r>
              <a:rPr lang="en-US" sz="900" dirty="0">
                <a:solidFill>
                  <a:schemeClr val="tx1"/>
                </a:solidFill>
                <a:latin typeface="Courier New" panose="02070309020205020404" pitchFamily="49" charset="0"/>
              </a:rPr>
              <a:t>)]</a:t>
            </a:r>
          </a:p>
          <a:p>
            <a:pPr>
              <a:lnSpc>
                <a:spcPct val="100000"/>
              </a:lnSpc>
            </a:pPr>
            <a:r>
              <a:rPr lang="en-US" sz="900" dirty="0" err="1">
                <a:solidFill>
                  <a:schemeClr val="tx1"/>
                </a:solidFill>
                <a:latin typeface="Courier New" panose="02070309020205020404" pitchFamily="49" charset="0"/>
              </a:rPr>
              <a:t>model.fit</a:t>
            </a:r>
            <a:r>
              <a:rPr lang="en-US" sz="900" dirty="0">
                <a:solidFill>
                  <a:schemeClr val="tx1"/>
                </a:solidFill>
                <a:latin typeface="Courier New" panose="02070309020205020404" pitchFamily="49" charset="0"/>
              </a:rPr>
              <a:t>(</a:t>
            </a:r>
            <a:r>
              <a:rPr lang="en-US" sz="900" dirty="0" err="1">
                <a:solidFill>
                  <a:schemeClr val="tx1"/>
                </a:solidFill>
                <a:latin typeface="Courier New" panose="02070309020205020404" pitchFamily="49" charset="0"/>
              </a:rPr>
              <a:t>X_train</a:t>
            </a:r>
            <a:r>
              <a:rPr lang="en-US" sz="900" dirty="0">
                <a:solidFill>
                  <a:schemeClr val="tx1"/>
                </a:solidFill>
                <a:latin typeface="Courier New" panose="02070309020205020404" pitchFamily="49" charset="0"/>
              </a:rPr>
              <a:t>, </a:t>
            </a:r>
            <a:r>
              <a:rPr lang="en-US" sz="900" dirty="0" err="1">
                <a:solidFill>
                  <a:schemeClr val="tx1"/>
                </a:solidFill>
                <a:latin typeface="Courier New" panose="02070309020205020404" pitchFamily="49" charset="0"/>
              </a:rPr>
              <a:t>y_train</a:t>
            </a:r>
            <a:r>
              <a:rPr lang="en-US" sz="900" dirty="0">
                <a:solidFill>
                  <a:schemeClr val="tx1"/>
                </a:solidFill>
                <a:latin typeface="Courier New" panose="02070309020205020404" pitchFamily="49" charset="0"/>
              </a:rPr>
              <a:t>, </a:t>
            </a:r>
            <a:r>
              <a:rPr lang="en-US" sz="900" dirty="0" err="1">
                <a:solidFill>
                  <a:schemeClr val="tx1"/>
                </a:solidFill>
                <a:latin typeface="Courier New" panose="02070309020205020404" pitchFamily="49" charset="0"/>
              </a:rPr>
              <a:t>eval_metric</a:t>
            </a:r>
            <a:r>
              <a:rPr lang="en-US" sz="900" dirty="0">
                <a:solidFill>
                  <a:schemeClr val="tx1"/>
                </a:solidFill>
                <a:latin typeface="Courier New" panose="02070309020205020404" pitchFamily="49" charset="0"/>
              </a:rPr>
              <a:t>='</a:t>
            </a:r>
            <a:r>
              <a:rPr lang="en-US" sz="900" dirty="0" err="1">
                <a:solidFill>
                  <a:schemeClr val="tx1"/>
                </a:solidFill>
                <a:latin typeface="Courier New" panose="02070309020205020404" pitchFamily="49" charset="0"/>
              </a:rPr>
              <a:t>logloss</a:t>
            </a:r>
            <a:r>
              <a:rPr lang="en-US" sz="900" dirty="0">
                <a:solidFill>
                  <a:schemeClr val="tx1"/>
                </a:solidFill>
                <a:latin typeface="Courier New" panose="02070309020205020404" pitchFamily="49" charset="0"/>
              </a:rPr>
              <a:t>', </a:t>
            </a:r>
            <a:r>
              <a:rPr lang="en-US" sz="900" dirty="0" err="1">
                <a:solidFill>
                  <a:schemeClr val="tx1"/>
                </a:solidFill>
                <a:latin typeface="Courier New" panose="02070309020205020404" pitchFamily="49" charset="0"/>
              </a:rPr>
              <a:t>eval_set</a:t>
            </a:r>
            <a:r>
              <a:rPr lang="en-US" sz="900" dirty="0">
                <a:solidFill>
                  <a:schemeClr val="tx1"/>
                </a:solidFill>
                <a:latin typeface="Courier New" panose="02070309020205020404" pitchFamily="49" charset="0"/>
              </a:rPr>
              <a:t>=</a:t>
            </a:r>
            <a:r>
              <a:rPr lang="en-US" sz="900" dirty="0" err="1">
                <a:solidFill>
                  <a:schemeClr val="tx1"/>
                </a:solidFill>
                <a:latin typeface="Courier New" panose="02070309020205020404" pitchFamily="49" charset="0"/>
              </a:rPr>
              <a:t>evalset</a:t>
            </a:r>
            <a:r>
              <a:rPr lang="en-US" sz="900" dirty="0">
                <a:solidFill>
                  <a:schemeClr val="tx1"/>
                </a:solidFill>
                <a:latin typeface="Courier New" panose="02070309020205020404" pitchFamily="49" charset="0"/>
              </a:rPr>
              <a:t>, verbose=0)</a:t>
            </a:r>
          </a:p>
        </p:txBody>
      </p:sp>
      <p:sp>
        <p:nvSpPr>
          <p:cNvPr id="11" name="Content Placeholder 2">
            <a:extLst>
              <a:ext uri="{FF2B5EF4-FFF2-40B4-BE49-F238E27FC236}">
                <a16:creationId xmlns:a16="http://schemas.microsoft.com/office/drawing/2014/main" id="{2955C4A7-B2E2-66C4-4270-1A2541AF4E02}"/>
              </a:ext>
            </a:extLst>
          </p:cNvPr>
          <p:cNvSpPr txBox="1">
            <a:spLocks/>
          </p:cNvSpPr>
          <p:nvPr/>
        </p:nvSpPr>
        <p:spPr>
          <a:xfrm>
            <a:off x="373092" y="2318073"/>
            <a:ext cx="10790208" cy="1110928"/>
          </a:xfrm>
          <a:prstGeom prst="rect">
            <a:avLst/>
          </a:prstGeom>
          <a:ln>
            <a:solidFill>
              <a:schemeClr val="tx1"/>
            </a:solidFill>
          </a:ln>
        </p:spPr>
        <p:txBody>
          <a:bodyPr vert="horz" lIns="91440" tIns="45720" rIns="91440" bIns="45720" rtlCol="0">
            <a:noAutofit/>
          </a:bodyPr>
          <a:lstStyle>
            <a:lvl1pPr marL="0" indent="0" algn="l" defTabSz="914400" rtl="0" eaLnBrk="1" latinLnBrk="0" hangingPunct="1">
              <a:lnSpc>
                <a:spcPct val="110000"/>
              </a:lnSpc>
              <a:spcBef>
                <a:spcPts val="1000"/>
              </a:spcBef>
              <a:buFontTx/>
              <a:buNone/>
              <a:defRPr sz="2000" kern="1200">
                <a:solidFill>
                  <a:schemeClr val="tx2"/>
                </a:solidFill>
                <a:latin typeface="+mn-lt"/>
                <a:ea typeface="+mn-ea"/>
                <a:cs typeface="+mn-cs"/>
              </a:defRPr>
            </a:lvl1pPr>
            <a:lvl2pPr marL="274320" indent="-228600" algn="l" defTabSz="914400" rtl="0" eaLnBrk="1" latinLnBrk="0" hangingPunct="1">
              <a:lnSpc>
                <a:spcPct val="110000"/>
              </a:lnSpc>
              <a:spcBef>
                <a:spcPts val="500"/>
              </a:spcBef>
              <a:buSzPct val="85000"/>
              <a:buFont typeface="Arial" panose="020B0604020202020204" pitchFamily="34" charset="0"/>
              <a:buChar char="•"/>
              <a:defRPr sz="1800" kern="1200">
                <a:solidFill>
                  <a:schemeClr val="tx2"/>
                </a:solidFill>
                <a:latin typeface="+mn-lt"/>
                <a:ea typeface="+mn-ea"/>
                <a:cs typeface="+mn-cs"/>
              </a:defRPr>
            </a:lvl2pPr>
            <a:lvl3pPr marL="274320" indent="0" algn="l" defTabSz="914400" rtl="0" eaLnBrk="1" latinLnBrk="0" hangingPunct="1">
              <a:lnSpc>
                <a:spcPct val="110000"/>
              </a:lnSpc>
              <a:spcBef>
                <a:spcPts val="500"/>
              </a:spcBef>
              <a:buFontTx/>
              <a:buNone/>
              <a:defRPr sz="1600" kern="1200">
                <a:solidFill>
                  <a:schemeClr val="tx2"/>
                </a:solidFill>
                <a:latin typeface="+mn-lt"/>
                <a:ea typeface="+mn-ea"/>
                <a:cs typeface="+mn-cs"/>
              </a:defRPr>
            </a:lvl3pPr>
            <a:lvl4pPr marL="548640" indent="-228600" algn="l" defTabSz="914400" rtl="0" eaLnBrk="1" latinLnBrk="0" hangingPunct="1">
              <a:lnSpc>
                <a:spcPct val="110000"/>
              </a:lnSpc>
              <a:spcBef>
                <a:spcPts val="500"/>
              </a:spcBef>
              <a:buFont typeface="Arial" panose="020B0604020202020204" pitchFamily="34" charset="0"/>
              <a:buChar char="•"/>
              <a:defRPr sz="1400" kern="1200">
                <a:solidFill>
                  <a:schemeClr val="tx2"/>
                </a:solidFill>
                <a:latin typeface="+mn-lt"/>
                <a:ea typeface="+mn-ea"/>
                <a:cs typeface="+mn-cs"/>
              </a:defRPr>
            </a:lvl4pPr>
            <a:lvl5pPr marL="548640" indent="0" algn="l" defTabSz="914400" rtl="0" eaLnBrk="1" latinLnBrk="0" hangingPunct="1">
              <a:lnSpc>
                <a:spcPct val="110000"/>
              </a:lnSpc>
              <a:spcBef>
                <a:spcPts val="500"/>
              </a:spcBef>
              <a:buFontTx/>
              <a:buNone/>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sz="900" dirty="0">
                <a:solidFill>
                  <a:schemeClr val="tx1"/>
                </a:solidFill>
                <a:latin typeface="Courier New" panose="02070309020205020404" pitchFamily="49" charset="0"/>
              </a:rPr>
              <a:t>Generate statistics on the model to determine its prediction characteristics.</a:t>
            </a:r>
          </a:p>
          <a:p>
            <a:pPr>
              <a:lnSpc>
                <a:spcPct val="100000"/>
              </a:lnSpc>
            </a:pPr>
            <a:r>
              <a:rPr lang="en-US" sz="900" dirty="0">
                <a:solidFill>
                  <a:schemeClr val="tx1"/>
                </a:solidFill>
                <a:latin typeface="Courier New" panose="02070309020205020404" pitchFamily="49" charset="0"/>
              </a:rPr>
              <a:t>In this portion of the code in the </a:t>
            </a:r>
            <a:r>
              <a:rPr lang="en-US" sz="900" dirty="0" err="1">
                <a:solidFill>
                  <a:schemeClr val="tx1"/>
                </a:solidFill>
                <a:latin typeface="Courier New" panose="02070309020205020404" pitchFamily="49" charset="0"/>
              </a:rPr>
              <a:t>Jupyter</a:t>
            </a:r>
            <a:r>
              <a:rPr lang="en-US" sz="900" dirty="0">
                <a:solidFill>
                  <a:schemeClr val="tx1"/>
                </a:solidFill>
                <a:latin typeface="Courier New" panose="02070309020205020404" pitchFamily="49" charset="0"/>
              </a:rPr>
              <a:t> notebook, we are looking to analyze the model’s efficacy. We will use the multi-label confusion matrix to generate the True Positive, True Negative, False Positive, and False Negative and create functions to calculate certain metrics. This functions will then be used throughout this tutorial.</a:t>
            </a:r>
          </a:p>
          <a:p>
            <a:pPr>
              <a:lnSpc>
                <a:spcPct val="100000"/>
              </a:lnSpc>
            </a:pPr>
            <a:r>
              <a:rPr lang="en-US" sz="900" dirty="0">
                <a:solidFill>
                  <a:schemeClr val="tx1"/>
                </a:solidFill>
                <a:latin typeface="Courier New" panose="02070309020205020404" pitchFamily="49" charset="0"/>
              </a:rPr>
              <a:t>We see the following results after running the code:</a:t>
            </a:r>
          </a:p>
        </p:txBody>
      </p:sp>
      <p:graphicFrame>
        <p:nvGraphicFramePr>
          <p:cNvPr id="12" name="Table 11">
            <a:extLst>
              <a:ext uri="{FF2B5EF4-FFF2-40B4-BE49-F238E27FC236}">
                <a16:creationId xmlns:a16="http://schemas.microsoft.com/office/drawing/2014/main" id="{0F72621F-11EB-54D0-BBBA-60CB302A4817}"/>
              </a:ext>
            </a:extLst>
          </p:cNvPr>
          <p:cNvGraphicFramePr>
            <a:graphicFrameLocks noGrp="1"/>
          </p:cNvGraphicFramePr>
          <p:nvPr>
            <p:extLst>
              <p:ext uri="{D42A27DB-BD31-4B8C-83A1-F6EECF244321}">
                <p14:modId xmlns:p14="http://schemas.microsoft.com/office/powerpoint/2010/main" val="1695485021"/>
              </p:ext>
            </p:extLst>
          </p:nvPr>
        </p:nvGraphicFramePr>
        <p:xfrm>
          <a:off x="373092" y="3530084"/>
          <a:ext cx="10790206" cy="2491152"/>
        </p:xfrm>
        <a:graphic>
          <a:graphicData uri="http://schemas.openxmlformats.org/drawingml/2006/table">
            <a:tbl>
              <a:tblPr firstRow="1" bandRow="1">
                <a:tableStyleId>{5C22544A-7EE6-4342-B048-85BDC9FD1C3A}</a:tableStyleId>
              </a:tblPr>
              <a:tblGrid>
                <a:gridCol w="906740">
                  <a:extLst>
                    <a:ext uri="{9D8B030D-6E8A-4147-A177-3AD203B41FA5}">
                      <a16:colId xmlns:a16="http://schemas.microsoft.com/office/drawing/2014/main" val="3745000717"/>
                    </a:ext>
                  </a:extLst>
                </a:gridCol>
                <a:gridCol w="1269436">
                  <a:extLst>
                    <a:ext uri="{9D8B030D-6E8A-4147-A177-3AD203B41FA5}">
                      <a16:colId xmlns:a16="http://schemas.microsoft.com/office/drawing/2014/main" val="4105155818"/>
                    </a:ext>
                  </a:extLst>
                </a:gridCol>
                <a:gridCol w="1269436">
                  <a:extLst>
                    <a:ext uri="{9D8B030D-6E8A-4147-A177-3AD203B41FA5}">
                      <a16:colId xmlns:a16="http://schemas.microsoft.com/office/drawing/2014/main" val="2757627364"/>
                    </a:ext>
                  </a:extLst>
                </a:gridCol>
                <a:gridCol w="1269436">
                  <a:extLst>
                    <a:ext uri="{9D8B030D-6E8A-4147-A177-3AD203B41FA5}">
                      <a16:colId xmlns:a16="http://schemas.microsoft.com/office/drawing/2014/main" val="2238735428"/>
                    </a:ext>
                  </a:extLst>
                </a:gridCol>
                <a:gridCol w="1269436">
                  <a:extLst>
                    <a:ext uri="{9D8B030D-6E8A-4147-A177-3AD203B41FA5}">
                      <a16:colId xmlns:a16="http://schemas.microsoft.com/office/drawing/2014/main" val="2422533846"/>
                    </a:ext>
                  </a:extLst>
                </a:gridCol>
                <a:gridCol w="1269436">
                  <a:extLst>
                    <a:ext uri="{9D8B030D-6E8A-4147-A177-3AD203B41FA5}">
                      <a16:colId xmlns:a16="http://schemas.microsoft.com/office/drawing/2014/main" val="100281726"/>
                    </a:ext>
                  </a:extLst>
                </a:gridCol>
                <a:gridCol w="1269436">
                  <a:extLst>
                    <a:ext uri="{9D8B030D-6E8A-4147-A177-3AD203B41FA5}">
                      <a16:colId xmlns:a16="http://schemas.microsoft.com/office/drawing/2014/main" val="1722148854"/>
                    </a:ext>
                  </a:extLst>
                </a:gridCol>
                <a:gridCol w="2266850">
                  <a:extLst>
                    <a:ext uri="{9D8B030D-6E8A-4147-A177-3AD203B41FA5}">
                      <a16:colId xmlns:a16="http://schemas.microsoft.com/office/drawing/2014/main" val="4276243790"/>
                    </a:ext>
                  </a:extLst>
                </a:gridCol>
              </a:tblGrid>
              <a:tr h="622788">
                <a:tc>
                  <a:txBody>
                    <a:bodyPr/>
                    <a:lstStyle/>
                    <a:p>
                      <a:pPr algn="ctr" fontAlgn="b"/>
                      <a:r>
                        <a:rPr lang="en-US" sz="1000" b="0" i="0" u="none" strike="noStrike" dirty="0">
                          <a:solidFill>
                            <a:schemeClr val="bg1"/>
                          </a:solidFill>
                          <a:effectLst/>
                          <a:latin typeface="Courier New" panose="02070309020205020404" pitchFamily="49" charset="0"/>
                          <a:cs typeface="Courier New" panose="02070309020205020404" pitchFamily="49" charset="0"/>
                        </a:rPr>
                        <a:t>Data Set</a:t>
                      </a:r>
                    </a:p>
                  </a:txBody>
                  <a:tcPr marL="9525" marR="9525" marT="9525" marB="0" anchor="ctr"/>
                </a:tc>
                <a:tc>
                  <a:txBody>
                    <a:bodyPr/>
                    <a:lstStyle/>
                    <a:p>
                      <a:pPr algn="ctr" fontAlgn="b"/>
                      <a:r>
                        <a:rPr lang="en-US" sz="1000" b="0" i="0" u="none" strike="noStrike" dirty="0">
                          <a:solidFill>
                            <a:schemeClr val="bg1"/>
                          </a:solidFill>
                          <a:effectLst/>
                          <a:latin typeface="Courier New" panose="02070309020205020404" pitchFamily="49" charset="0"/>
                          <a:cs typeface="Courier New" panose="02070309020205020404" pitchFamily="49" charset="0"/>
                        </a:rPr>
                        <a:t>Model AUC</a:t>
                      </a:r>
                    </a:p>
                  </a:txBody>
                  <a:tcPr marL="9525" marR="9525" marT="9525" marB="0" anchor="ctr"/>
                </a:tc>
                <a:tc>
                  <a:txBody>
                    <a:bodyPr/>
                    <a:lstStyle/>
                    <a:p>
                      <a:pPr algn="ctr" fontAlgn="b"/>
                      <a:r>
                        <a:rPr lang="en-US" sz="1000" b="0" i="0" u="none" strike="noStrike" dirty="0">
                          <a:solidFill>
                            <a:schemeClr val="bg1"/>
                          </a:solidFill>
                          <a:effectLst/>
                          <a:latin typeface="Courier New" panose="02070309020205020404" pitchFamily="49" charset="0"/>
                          <a:cs typeface="Courier New" panose="02070309020205020404" pitchFamily="49" charset="0"/>
                        </a:rPr>
                        <a:t>Model Accuracy</a:t>
                      </a:r>
                    </a:p>
                  </a:txBody>
                  <a:tcPr marL="9525" marR="9525" marT="9525" marB="0" anchor="ctr"/>
                </a:tc>
                <a:tc>
                  <a:txBody>
                    <a:bodyPr/>
                    <a:lstStyle/>
                    <a:p>
                      <a:pPr algn="ctr" fontAlgn="b"/>
                      <a:r>
                        <a:rPr lang="en-US" sz="1000" b="0" i="0" u="none" strike="noStrike" dirty="0">
                          <a:solidFill>
                            <a:schemeClr val="bg1"/>
                          </a:solidFill>
                          <a:effectLst/>
                          <a:latin typeface="Courier New" panose="02070309020205020404" pitchFamily="49" charset="0"/>
                          <a:cs typeface="Courier New" panose="02070309020205020404" pitchFamily="49" charset="0"/>
                        </a:rPr>
                        <a:t>Recall: True Positive</a:t>
                      </a:r>
                    </a:p>
                  </a:txBody>
                  <a:tcPr marL="9525" marR="9525" marT="9525" marB="0" anchor="ctr"/>
                </a:tc>
                <a:tc>
                  <a:txBody>
                    <a:bodyPr/>
                    <a:lstStyle/>
                    <a:p>
                      <a:pPr algn="ctr" fontAlgn="b"/>
                      <a:r>
                        <a:rPr lang="en-US" sz="1000" b="0" i="0" u="none" strike="noStrike" dirty="0">
                          <a:solidFill>
                            <a:schemeClr val="bg1"/>
                          </a:solidFill>
                          <a:effectLst/>
                          <a:latin typeface="Courier New" panose="02070309020205020404" pitchFamily="49" charset="0"/>
                          <a:cs typeface="Courier New" panose="02070309020205020404" pitchFamily="49" charset="0"/>
                        </a:rPr>
                        <a:t>Specificity: True Negative</a:t>
                      </a:r>
                    </a:p>
                  </a:txBody>
                  <a:tcPr marL="9525" marR="9525" marT="9525" marB="0" anchor="ctr"/>
                </a:tc>
                <a:tc>
                  <a:txBody>
                    <a:bodyPr/>
                    <a:lstStyle/>
                    <a:p>
                      <a:pPr algn="ctr" fontAlgn="b"/>
                      <a:r>
                        <a:rPr lang="en-US" sz="1000" b="0" i="0" u="none" strike="noStrike" dirty="0">
                          <a:solidFill>
                            <a:schemeClr val="bg1"/>
                          </a:solidFill>
                          <a:effectLst/>
                          <a:latin typeface="Courier New" panose="02070309020205020404" pitchFamily="49" charset="0"/>
                          <a:cs typeface="Courier New" panose="02070309020205020404" pitchFamily="49" charset="0"/>
                        </a:rPr>
                        <a:t>Fall Out: False Positive</a:t>
                      </a:r>
                    </a:p>
                  </a:txBody>
                  <a:tcPr marL="9525" marR="9525" marT="9525" marB="0" anchor="ctr"/>
                </a:tc>
                <a:tc>
                  <a:txBody>
                    <a:bodyPr/>
                    <a:lstStyle/>
                    <a:p>
                      <a:pPr algn="ctr" fontAlgn="b"/>
                      <a:r>
                        <a:rPr lang="en-US" sz="1000" b="0" i="0" u="none" strike="noStrike" dirty="0">
                          <a:solidFill>
                            <a:schemeClr val="bg1"/>
                          </a:solidFill>
                          <a:effectLst/>
                          <a:latin typeface="Courier New" panose="02070309020205020404" pitchFamily="49" charset="0"/>
                          <a:cs typeface="Courier New" panose="02070309020205020404" pitchFamily="49" charset="0"/>
                        </a:rPr>
                        <a:t>Miss Rate: False Negative</a:t>
                      </a:r>
                    </a:p>
                  </a:txBody>
                  <a:tcPr marL="9525" marR="9525" marT="9525" marB="0" anchor="ctr"/>
                </a:tc>
                <a:tc>
                  <a:txBody>
                    <a:bodyPr/>
                    <a:lstStyle/>
                    <a:p>
                      <a:pPr algn="ctr" fontAlgn="b"/>
                      <a:r>
                        <a:rPr lang="en-US" sz="1000" b="0" i="0" u="none" strike="noStrike" dirty="0">
                          <a:solidFill>
                            <a:schemeClr val="bg1"/>
                          </a:solidFill>
                          <a:effectLst/>
                          <a:latin typeface="Courier New" panose="02070309020205020404" pitchFamily="49" charset="0"/>
                          <a:cs typeface="Courier New" panose="02070309020205020404" pitchFamily="49" charset="0"/>
                        </a:rPr>
                        <a:t>Precision: Positive Results Relative to Predicted Positive Results</a:t>
                      </a:r>
                    </a:p>
                  </a:txBody>
                  <a:tcPr marL="9525" marR="9525" marT="9525" marB="0" anchor="ctr"/>
                </a:tc>
                <a:extLst>
                  <a:ext uri="{0D108BD9-81ED-4DB2-BD59-A6C34878D82A}">
                    <a16:rowId xmlns:a16="http://schemas.microsoft.com/office/drawing/2014/main" val="3802292653"/>
                  </a:ext>
                </a:extLst>
              </a:tr>
              <a:tr h="622788">
                <a:tc>
                  <a:txBody>
                    <a:bodyPr/>
                    <a:lstStyle/>
                    <a:p>
                      <a:pPr algn="ctr"/>
                      <a:r>
                        <a:rPr lang="en-US" sz="1000" dirty="0">
                          <a:latin typeface="Courier New" panose="02070309020205020404" pitchFamily="49" charset="0"/>
                          <a:cs typeface="Courier New" panose="02070309020205020404" pitchFamily="49" charset="0"/>
                        </a:rPr>
                        <a:t>Train</a:t>
                      </a:r>
                    </a:p>
                  </a:txBody>
                  <a:tcPr anchor="ctr"/>
                </a:tc>
                <a:tc>
                  <a:txBody>
                    <a:bodyPr/>
                    <a:lstStyle/>
                    <a:p>
                      <a:pPr algn="ctr" fontAlgn="b"/>
                      <a:r>
                        <a:rPr lang="en-US" sz="1000" b="0" i="0" u="none" strike="noStrike" dirty="0">
                          <a:solidFill>
                            <a:srgbClr val="000000"/>
                          </a:solidFill>
                          <a:effectLst/>
                          <a:latin typeface="Courier New" panose="02070309020205020404" pitchFamily="49" charset="0"/>
                          <a:cs typeface="Courier New" panose="02070309020205020404" pitchFamily="49" charset="0"/>
                        </a:rPr>
                        <a:t>100.00%</a:t>
                      </a:r>
                    </a:p>
                  </a:txBody>
                  <a:tcPr marL="9525" marR="9525" marT="9525" marB="0" anchor="ctr"/>
                </a:tc>
                <a:tc>
                  <a:txBody>
                    <a:bodyPr/>
                    <a:lstStyle/>
                    <a:p>
                      <a:pPr algn="ctr" fontAlgn="b"/>
                      <a:r>
                        <a:rPr lang="en-US" sz="1000" b="0" i="0" u="none" strike="noStrike">
                          <a:solidFill>
                            <a:srgbClr val="000000"/>
                          </a:solidFill>
                          <a:effectLst/>
                          <a:latin typeface="Courier New" panose="02070309020205020404" pitchFamily="49" charset="0"/>
                          <a:cs typeface="Courier New" panose="02070309020205020404" pitchFamily="49" charset="0"/>
                        </a:rPr>
                        <a:t>100.00%</a:t>
                      </a:r>
                    </a:p>
                  </a:txBody>
                  <a:tcPr marL="9525" marR="9525" marT="9525" marB="0" anchor="ctr"/>
                </a:tc>
                <a:tc>
                  <a:txBody>
                    <a:bodyPr/>
                    <a:lstStyle/>
                    <a:p>
                      <a:pPr algn="ctr" fontAlgn="b"/>
                      <a:r>
                        <a:rPr lang="en-US" sz="1000" b="0" i="0" u="none" strike="noStrike">
                          <a:solidFill>
                            <a:srgbClr val="000000"/>
                          </a:solidFill>
                          <a:effectLst/>
                          <a:latin typeface="Courier New" panose="02070309020205020404" pitchFamily="49" charset="0"/>
                          <a:cs typeface="Courier New" panose="02070309020205020404" pitchFamily="49" charset="0"/>
                        </a:rPr>
                        <a:t>100.00%</a:t>
                      </a:r>
                    </a:p>
                  </a:txBody>
                  <a:tcPr marL="9525" marR="9525" marT="9525" marB="0" anchor="ctr"/>
                </a:tc>
                <a:tc>
                  <a:txBody>
                    <a:bodyPr/>
                    <a:lstStyle/>
                    <a:p>
                      <a:pPr algn="ctr" fontAlgn="b"/>
                      <a:r>
                        <a:rPr lang="en-US" sz="1000" b="0" i="0" u="none" strike="noStrike">
                          <a:solidFill>
                            <a:srgbClr val="000000"/>
                          </a:solidFill>
                          <a:effectLst/>
                          <a:latin typeface="Courier New" panose="02070309020205020404" pitchFamily="49" charset="0"/>
                          <a:cs typeface="Courier New" panose="02070309020205020404" pitchFamily="49" charset="0"/>
                        </a:rPr>
                        <a:t>100.00%</a:t>
                      </a:r>
                    </a:p>
                  </a:txBody>
                  <a:tcPr marL="9525" marR="9525" marT="9525" marB="0" anchor="ctr"/>
                </a:tc>
                <a:tc>
                  <a:txBody>
                    <a:bodyPr/>
                    <a:lstStyle/>
                    <a:p>
                      <a:pPr algn="ctr" fontAlgn="b"/>
                      <a:r>
                        <a:rPr lang="en-US" sz="1000" b="0" i="0" u="none" strike="noStrike">
                          <a:solidFill>
                            <a:srgbClr val="000000"/>
                          </a:solidFill>
                          <a:effectLst/>
                          <a:latin typeface="Courier New" panose="02070309020205020404" pitchFamily="49" charset="0"/>
                          <a:cs typeface="Courier New" panose="02070309020205020404" pitchFamily="49" charset="0"/>
                        </a:rPr>
                        <a:t>0.00%</a:t>
                      </a:r>
                    </a:p>
                  </a:txBody>
                  <a:tcPr marL="9525" marR="9525" marT="9525" marB="0" anchor="ctr"/>
                </a:tc>
                <a:tc>
                  <a:txBody>
                    <a:bodyPr/>
                    <a:lstStyle/>
                    <a:p>
                      <a:pPr algn="ctr" fontAlgn="b"/>
                      <a:r>
                        <a:rPr lang="en-US" sz="1000" b="0" i="0" u="none" strike="noStrike">
                          <a:solidFill>
                            <a:srgbClr val="000000"/>
                          </a:solidFill>
                          <a:effectLst/>
                          <a:latin typeface="Courier New" panose="02070309020205020404" pitchFamily="49" charset="0"/>
                          <a:cs typeface="Courier New" panose="02070309020205020404" pitchFamily="49" charset="0"/>
                        </a:rPr>
                        <a:t>0.00%</a:t>
                      </a:r>
                    </a:p>
                  </a:txBody>
                  <a:tcPr marL="9525" marR="9525" marT="9525" marB="0" anchor="ctr"/>
                </a:tc>
                <a:tc>
                  <a:txBody>
                    <a:bodyPr/>
                    <a:lstStyle/>
                    <a:p>
                      <a:pPr algn="ctr" fontAlgn="b"/>
                      <a:r>
                        <a:rPr lang="en-US" sz="1000" b="0" i="0" u="none" strike="noStrike">
                          <a:solidFill>
                            <a:srgbClr val="000000"/>
                          </a:solidFill>
                          <a:effectLst/>
                          <a:latin typeface="Courier New" panose="02070309020205020404" pitchFamily="49" charset="0"/>
                          <a:cs typeface="Courier New" panose="02070309020205020404" pitchFamily="49" charset="0"/>
                        </a:rPr>
                        <a:t>100.00%</a:t>
                      </a:r>
                    </a:p>
                  </a:txBody>
                  <a:tcPr marL="9525" marR="9525" marT="9525" marB="0" anchor="ctr"/>
                </a:tc>
                <a:extLst>
                  <a:ext uri="{0D108BD9-81ED-4DB2-BD59-A6C34878D82A}">
                    <a16:rowId xmlns:a16="http://schemas.microsoft.com/office/drawing/2014/main" val="139940756"/>
                  </a:ext>
                </a:extLst>
              </a:tr>
              <a:tr h="622788">
                <a:tc>
                  <a:txBody>
                    <a:bodyPr/>
                    <a:lstStyle/>
                    <a:p>
                      <a:pPr algn="ctr"/>
                      <a:r>
                        <a:rPr lang="en-US" sz="1000" dirty="0">
                          <a:latin typeface="Courier New" panose="02070309020205020404" pitchFamily="49" charset="0"/>
                          <a:cs typeface="Courier New" panose="02070309020205020404" pitchFamily="49" charset="0"/>
                        </a:rPr>
                        <a:t>Test</a:t>
                      </a:r>
                    </a:p>
                  </a:txBody>
                  <a:tcPr anchor="ctr"/>
                </a:tc>
                <a:tc>
                  <a:txBody>
                    <a:bodyPr/>
                    <a:lstStyle/>
                    <a:p>
                      <a:pPr algn="ctr" fontAlgn="b"/>
                      <a:r>
                        <a:rPr lang="en-US" sz="1000" b="0" i="0" u="none" strike="noStrike">
                          <a:solidFill>
                            <a:srgbClr val="000000"/>
                          </a:solidFill>
                          <a:effectLst/>
                          <a:latin typeface="Courier New" panose="02070309020205020404" pitchFamily="49" charset="0"/>
                          <a:cs typeface="Courier New" panose="02070309020205020404" pitchFamily="49" charset="0"/>
                        </a:rPr>
                        <a:t>83.53%</a:t>
                      </a:r>
                    </a:p>
                  </a:txBody>
                  <a:tcPr marL="9525" marR="9525" marT="9525" marB="0" anchor="ctr"/>
                </a:tc>
                <a:tc>
                  <a:txBody>
                    <a:bodyPr/>
                    <a:lstStyle/>
                    <a:p>
                      <a:pPr algn="ctr" fontAlgn="b"/>
                      <a:r>
                        <a:rPr lang="en-US" sz="1000" b="0" i="0" u="none" strike="noStrike">
                          <a:solidFill>
                            <a:srgbClr val="000000"/>
                          </a:solidFill>
                          <a:effectLst/>
                          <a:latin typeface="Courier New" panose="02070309020205020404" pitchFamily="49" charset="0"/>
                          <a:cs typeface="Courier New" panose="02070309020205020404" pitchFamily="49" charset="0"/>
                        </a:rPr>
                        <a:t>83.77%</a:t>
                      </a:r>
                    </a:p>
                  </a:txBody>
                  <a:tcPr marL="9525" marR="9525" marT="9525" marB="0" anchor="ctr"/>
                </a:tc>
                <a:tc>
                  <a:txBody>
                    <a:bodyPr/>
                    <a:lstStyle/>
                    <a:p>
                      <a:pPr algn="ctr" fontAlgn="b"/>
                      <a:r>
                        <a:rPr lang="en-US" sz="1000" b="0" i="0" u="none" strike="noStrike">
                          <a:solidFill>
                            <a:srgbClr val="000000"/>
                          </a:solidFill>
                          <a:effectLst/>
                          <a:latin typeface="Courier New" panose="02070309020205020404" pitchFamily="49" charset="0"/>
                          <a:cs typeface="Courier New" panose="02070309020205020404" pitchFamily="49" charset="0"/>
                        </a:rPr>
                        <a:t>96.13%</a:t>
                      </a:r>
                    </a:p>
                  </a:txBody>
                  <a:tcPr marL="9525" marR="9525" marT="9525" marB="0" anchor="ctr"/>
                </a:tc>
                <a:tc>
                  <a:txBody>
                    <a:bodyPr/>
                    <a:lstStyle/>
                    <a:p>
                      <a:pPr algn="ctr" fontAlgn="b"/>
                      <a:r>
                        <a:rPr lang="en-US" sz="1000" b="0" i="0" u="none" strike="noStrike">
                          <a:solidFill>
                            <a:srgbClr val="000000"/>
                          </a:solidFill>
                          <a:effectLst/>
                          <a:latin typeface="Courier New" panose="02070309020205020404" pitchFamily="49" charset="0"/>
                          <a:cs typeface="Courier New" panose="02070309020205020404" pitchFamily="49" charset="0"/>
                        </a:rPr>
                        <a:t>36.17%</a:t>
                      </a:r>
                    </a:p>
                  </a:txBody>
                  <a:tcPr marL="9525" marR="9525" marT="9525" marB="0" anchor="ctr"/>
                </a:tc>
                <a:tc>
                  <a:txBody>
                    <a:bodyPr/>
                    <a:lstStyle/>
                    <a:p>
                      <a:pPr algn="ctr" fontAlgn="b"/>
                      <a:r>
                        <a:rPr lang="en-US" sz="1000" b="0" i="0" u="none" strike="noStrike">
                          <a:solidFill>
                            <a:srgbClr val="000000"/>
                          </a:solidFill>
                          <a:effectLst/>
                          <a:latin typeface="Courier New" panose="02070309020205020404" pitchFamily="49" charset="0"/>
                          <a:cs typeface="Courier New" panose="02070309020205020404" pitchFamily="49" charset="0"/>
                        </a:rPr>
                        <a:t>63.83%</a:t>
                      </a:r>
                    </a:p>
                  </a:txBody>
                  <a:tcPr marL="9525" marR="9525" marT="9525" marB="0" anchor="ctr"/>
                </a:tc>
                <a:tc>
                  <a:txBody>
                    <a:bodyPr/>
                    <a:lstStyle/>
                    <a:p>
                      <a:pPr algn="ctr" fontAlgn="b"/>
                      <a:r>
                        <a:rPr lang="en-US" sz="1000" b="0" i="0" u="none" strike="noStrike">
                          <a:solidFill>
                            <a:srgbClr val="000000"/>
                          </a:solidFill>
                          <a:effectLst/>
                          <a:latin typeface="Courier New" panose="02070309020205020404" pitchFamily="49" charset="0"/>
                          <a:cs typeface="Courier New" panose="02070309020205020404" pitchFamily="49" charset="0"/>
                        </a:rPr>
                        <a:t>3.87%</a:t>
                      </a:r>
                    </a:p>
                  </a:txBody>
                  <a:tcPr marL="9525" marR="9525" marT="9525" marB="0" anchor="ctr"/>
                </a:tc>
                <a:tc>
                  <a:txBody>
                    <a:bodyPr/>
                    <a:lstStyle/>
                    <a:p>
                      <a:pPr algn="ctr" fontAlgn="b"/>
                      <a:r>
                        <a:rPr lang="en-US" sz="1000" b="0" i="0" u="none" strike="noStrike">
                          <a:solidFill>
                            <a:srgbClr val="000000"/>
                          </a:solidFill>
                          <a:effectLst/>
                          <a:latin typeface="Courier New" panose="02070309020205020404" pitchFamily="49" charset="0"/>
                          <a:cs typeface="Courier New" panose="02070309020205020404" pitchFamily="49" charset="0"/>
                        </a:rPr>
                        <a:t>85.29%</a:t>
                      </a:r>
                    </a:p>
                  </a:txBody>
                  <a:tcPr marL="9525" marR="9525" marT="9525" marB="0" anchor="ctr"/>
                </a:tc>
                <a:extLst>
                  <a:ext uri="{0D108BD9-81ED-4DB2-BD59-A6C34878D82A}">
                    <a16:rowId xmlns:a16="http://schemas.microsoft.com/office/drawing/2014/main" val="3805267827"/>
                  </a:ext>
                </a:extLst>
              </a:tr>
              <a:tr h="622788">
                <a:tc>
                  <a:txBody>
                    <a:bodyPr/>
                    <a:lstStyle/>
                    <a:p>
                      <a:pPr algn="ctr"/>
                      <a:r>
                        <a:rPr lang="en-US" sz="1000" dirty="0">
                          <a:latin typeface="Courier New" panose="02070309020205020404" pitchFamily="49" charset="0"/>
                          <a:cs typeface="Courier New" panose="02070309020205020404" pitchFamily="49" charset="0"/>
                        </a:rPr>
                        <a:t>Valid</a:t>
                      </a:r>
                    </a:p>
                  </a:txBody>
                  <a:tcPr anchor="ctr"/>
                </a:tc>
                <a:tc>
                  <a:txBody>
                    <a:bodyPr/>
                    <a:lstStyle/>
                    <a:p>
                      <a:pPr algn="ctr" fontAlgn="b"/>
                      <a:r>
                        <a:rPr lang="en-US" sz="1000" b="0" i="0" u="none" strike="noStrike">
                          <a:solidFill>
                            <a:srgbClr val="000000"/>
                          </a:solidFill>
                          <a:effectLst/>
                          <a:latin typeface="Courier New" panose="02070309020205020404" pitchFamily="49" charset="0"/>
                          <a:cs typeface="Courier New" panose="02070309020205020404" pitchFamily="49" charset="0"/>
                        </a:rPr>
                        <a:t>83.39%</a:t>
                      </a:r>
                    </a:p>
                  </a:txBody>
                  <a:tcPr marL="9525" marR="9525" marT="9525" marB="0" anchor="ctr"/>
                </a:tc>
                <a:tc>
                  <a:txBody>
                    <a:bodyPr/>
                    <a:lstStyle/>
                    <a:p>
                      <a:pPr algn="ctr" fontAlgn="b"/>
                      <a:r>
                        <a:rPr lang="en-US" sz="1000" b="0" i="0" u="none" strike="noStrike">
                          <a:solidFill>
                            <a:srgbClr val="000000"/>
                          </a:solidFill>
                          <a:effectLst/>
                          <a:latin typeface="Courier New" panose="02070309020205020404" pitchFamily="49" charset="0"/>
                          <a:cs typeface="Courier New" panose="02070309020205020404" pitchFamily="49" charset="0"/>
                        </a:rPr>
                        <a:t>86.11%</a:t>
                      </a:r>
                    </a:p>
                  </a:txBody>
                  <a:tcPr marL="9525" marR="9525" marT="9525" marB="0" anchor="ctr"/>
                </a:tc>
                <a:tc>
                  <a:txBody>
                    <a:bodyPr/>
                    <a:lstStyle/>
                    <a:p>
                      <a:pPr algn="ctr" fontAlgn="b"/>
                      <a:r>
                        <a:rPr lang="en-US" sz="1000" b="0" i="0" u="none" strike="noStrike">
                          <a:solidFill>
                            <a:srgbClr val="000000"/>
                          </a:solidFill>
                          <a:effectLst/>
                          <a:latin typeface="Courier New" panose="02070309020205020404" pitchFamily="49" charset="0"/>
                          <a:cs typeface="Courier New" panose="02070309020205020404" pitchFamily="49" charset="0"/>
                        </a:rPr>
                        <a:t>95.93%</a:t>
                      </a:r>
                    </a:p>
                  </a:txBody>
                  <a:tcPr marL="9525" marR="9525" marT="9525" marB="0" anchor="ctr"/>
                </a:tc>
                <a:tc>
                  <a:txBody>
                    <a:bodyPr/>
                    <a:lstStyle/>
                    <a:p>
                      <a:pPr algn="ctr" fontAlgn="b"/>
                      <a:r>
                        <a:rPr lang="en-US" sz="1000" b="0" i="0" u="none" strike="noStrike">
                          <a:solidFill>
                            <a:srgbClr val="000000"/>
                          </a:solidFill>
                          <a:effectLst/>
                          <a:latin typeface="Courier New" panose="02070309020205020404" pitchFamily="49" charset="0"/>
                          <a:cs typeface="Courier New" panose="02070309020205020404" pitchFamily="49" charset="0"/>
                        </a:rPr>
                        <a:t>39.50%</a:t>
                      </a:r>
                    </a:p>
                  </a:txBody>
                  <a:tcPr marL="9525" marR="9525" marT="9525" marB="0" anchor="ctr"/>
                </a:tc>
                <a:tc>
                  <a:txBody>
                    <a:bodyPr/>
                    <a:lstStyle/>
                    <a:p>
                      <a:pPr algn="ctr" fontAlgn="b"/>
                      <a:r>
                        <a:rPr lang="en-US" sz="1000" b="0" i="0" u="none" strike="noStrike">
                          <a:solidFill>
                            <a:srgbClr val="000000"/>
                          </a:solidFill>
                          <a:effectLst/>
                          <a:latin typeface="Courier New" panose="02070309020205020404" pitchFamily="49" charset="0"/>
                          <a:cs typeface="Courier New" panose="02070309020205020404" pitchFamily="49" charset="0"/>
                        </a:rPr>
                        <a:t>60.50%</a:t>
                      </a:r>
                    </a:p>
                  </a:txBody>
                  <a:tcPr marL="9525" marR="9525" marT="9525" marB="0" anchor="ctr"/>
                </a:tc>
                <a:tc>
                  <a:txBody>
                    <a:bodyPr/>
                    <a:lstStyle/>
                    <a:p>
                      <a:pPr algn="ctr" fontAlgn="b"/>
                      <a:r>
                        <a:rPr lang="en-US" sz="1000" b="0" i="0" u="none" strike="noStrike">
                          <a:solidFill>
                            <a:srgbClr val="000000"/>
                          </a:solidFill>
                          <a:effectLst/>
                          <a:latin typeface="Courier New" panose="02070309020205020404" pitchFamily="49" charset="0"/>
                          <a:cs typeface="Courier New" panose="02070309020205020404" pitchFamily="49" charset="0"/>
                        </a:rPr>
                        <a:t>4.07%</a:t>
                      </a:r>
                    </a:p>
                  </a:txBody>
                  <a:tcPr marL="9525" marR="9525" marT="9525" marB="0" anchor="ctr"/>
                </a:tc>
                <a:tc>
                  <a:txBody>
                    <a:bodyPr/>
                    <a:lstStyle/>
                    <a:p>
                      <a:pPr algn="ctr" fontAlgn="b"/>
                      <a:r>
                        <a:rPr lang="en-US" sz="1000" b="0" i="0" u="none" strike="noStrike" dirty="0">
                          <a:solidFill>
                            <a:srgbClr val="000000"/>
                          </a:solidFill>
                          <a:effectLst/>
                          <a:latin typeface="Courier New" panose="02070309020205020404" pitchFamily="49" charset="0"/>
                          <a:cs typeface="Courier New" panose="02070309020205020404" pitchFamily="49" charset="0"/>
                        </a:rPr>
                        <a:t>88.27%</a:t>
                      </a:r>
                    </a:p>
                  </a:txBody>
                  <a:tcPr marL="9525" marR="9525" marT="9525" marB="0" anchor="ctr"/>
                </a:tc>
                <a:extLst>
                  <a:ext uri="{0D108BD9-81ED-4DB2-BD59-A6C34878D82A}">
                    <a16:rowId xmlns:a16="http://schemas.microsoft.com/office/drawing/2014/main" val="690001264"/>
                  </a:ext>
                </a:extLst>
              </a:tr>
            </a:tbl>
          </a:graphicData>
        </a:graphic>
      </p:graphicFrame>
    </p:spTree>
    <p:extLst>
      <p:ext uri="{BB962C8B-B14F-4D97-AF65-F5344CB8AC3E}">
        <p14:creationId xmlns:p14="http://schemas.microsoft.com/office/powerpoint/2010/main" val="26296027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F501A-DF9F-C840-45C8-6DE2B6B911CB}"/>
              </a:ext>
            </a:extLst>
          </p:cNvPr>
          <p:cNvSpPr>
            <a:spLocks noGrp="1"/>
          </p:cNvSpPr>
          <p:nvPr>
            <p:ph type="title"/>
          </p:nvPr>
        </p:nvSpPr>
        <p:spPr>
          <a:xfrm>
            <a:off x="373092" y="327803"/>
            <a:ext cx="10134600" cy="537272"/>
          </a:xfrm>
        </p:spPr>
        <p:txBody>
          <a:bodyPr>
            <a:normAutofit fontScale="90000"/>
          </a:bodyPr>
          <a:lstStyle/>
          <a:p>
            <a:r>
              <a:rPr lang="en-US" dirty="0"/>
              <a:t>Sepsis 30-day mortality prediction using </a:t>
            </a:r>
            <a:r>
              <a:rPr lang="en-US" dirty="0" err="1"/>
              <a:t>XGBoost</a:t>
            </a:r>
            <a:endParaRPr lang="en-US" dirty="0"/>
          </a:p>
        </p:txBody>
      </p:sp>
      <p:sp>
        <p:nvSpPr>
          <p:cNvPr id="3" name="Content Placeholder 2">
            <a:extLst>
              <a:ext uri="{FF2B5EF4-FFF2-40B4-BE49-F238E27FC236}">
                <a16:creationId xmlns:a16="http://schemas.microsoft.com/office/drawing/2014/main" id="{39134D03-F431-7223-EBD0-BB6999C87ADB}"/>
              </a:ext>
            </a:extLst>
          </p:cNvPr>
          <p:cNvSpPr>
            <a:spLocks noGrp="1"/>
          </p:cNvSpPr>
          <p:nvPr>
            <p:ph idx="1"/>
          </p:nvPr>
        </p:nvSpPr>
        <p:spPr>
          <a:xfrm>
            <a:off x="373092" y="966158"/>
            <a:ext cx="10790208" cy="301925"/>
          </a:xfrm>
          <a:ln>
            <a:solidFill>
              <a:schemeClr val="tx1"/>
            </a:solidFill>
          </a:ln>
        </p:spPr>
        <p:txBody>
          <a:bodyPr>
            <a:noAutofit/>
          </a:bodyPr>
          <a:lstStyle/>
          <a:p>
            <a:pPr>
              <a:lnSpc>
                <a:spcPct val="100000"/>
              </a:lnSpc>
            </a:pPr>
            <a:r>
              <a:rPr lang="en-US" sz="900" dirty="0">
                <a:solidFill>
                  <a:schemeClr val="tx1"/>
                </a:solidFill>
                <a:latin typeface="Courier New" panose="02070309020205020404" pitchFamily="49" charset="0"/>
              </a:rPr>
              <a:t>#Plot the ROC Curves - ensure to use the predicted probabilities and not the predicted values</a:t>
            </a:r>
          </a:p>
          <a:p>
            <a:pPr>
              <a:lnSpc>
                <a:spcPct val="100000"/>
              </a:lnSpc>
            </a:pPr>
            <a:endParaRPr lang="en-US" sz="900" dirty="0">
              <a:solidFill>
                <a:schemeClr val="tx1"/>
              </a:solidFill>
              <a:latin typeface="Courier New" panose="02070309020205020404" pitchFamily="49" charset="0"/>
            </a:endParaRPr>
          </a:p>
        </p:txBody>
      </p:sp>
      <p:sp>
        <p:nvSpPr>
          <p:cNvPr id="4" name="Content Placeholder 2">
            <a:extLst>
              <a:ext uri="{FF2B5EF4-FFF2-40B4-BE49-F238E27FC236}">
                <a16:creationId xmlns:a16="http://schemas.microsoft.com/office/drawing/2014/main" id="{B3F83092-7137-0FDF-530B-3128E3196732}"/>
              </a:ext>
            </a:extLst>
          </p:cNvPr>
          <p:cNvSpPr txBox="1">
            <a:spLocks/>
          </p:cNvSpPr>
          <p:nvPr/>
        </p:nvSpPr>
        <p:spPr>
          <a:xfrm>
            <a:off x="5768196" y="1748287"/>
            <a:ext cx="5389533" cy="3522454"/>
          </a:xfrm>
          <a:prstGeom prst="rect">
            <a:avLst/>
          </a:prstGeom>
          <a:ln>
            <a:solidFill>
              <a:schemeClr val="tx1"/>
            </a:solidFill>
          </a:ln>
        </p:spPr>
        <p:txBody>
          <a:bodyPr vert="horz" lIns="91440" tIns="45720" rIns="91440" bIns="45720" rtlCol="0">
            <a:noAutofit/>
          </a:bodyPr>
          <a:lstStyle>
            <a:lvl1pPr marL="0" indent="0" algn="l" defTabSz="914400" rtl="0" eaLnBrk="1" latinLnBrk="0" hangingPunct="1">
              <a:lnSpc>
                <a:spcPct val="110000"/>
              </a:lnSpc>
              <a:spcBef>
                <a:spcPts val="1000"/>
              </a:spcBef>
              <a:buFontTx/>
              <a:buNone/>
              <a:defRPr sz="2000" kern="1200">
                <a:solidFill>
                  <a:schemeClr val="tx2"/>
                </a:solidFill>
                <a:latin typeface="+mn-lt"/>
                <a:ea typeface="+mn-ea"/>
                <a:cs typeface="+mn-cs"/>
              </a:defRPr>
            </a:lvl1pPr>
            <a:lvl2pPr marL="274320" indent="-228600" algn="l" defTabSz="914400" rtl="0" eaLnBrk="1" latinLnBrk="0" hangingPunct="1">
              <a:lnSpc>
                <a:spcPct val="110000"/>
              </a:lnSpc>
              <a:spcBef>
                <a:spcPts val="500"/>
              </a:spcBef>
              <a:buSzPct val="85000"/>
              <a:buFont typeface="Arial" panose="020B0604020202020204" pitchFamily="34" charset="0"/>
              <a:buChar char="•"/>
              <a:defRPr sz="1800" kern="1200">
                <a:solidFill>
                  <a:schemeClr val="tx2"/>
                </a:solidFill>
                <a:latin typeface="+mn-lt"/>
                <a:ea typeface="+mn-ea"/>
                <a:cs typeface="+mn-cs"/>
              </a:defRPr>
            </a:lvl2pPr>
            <a:lvl3pPr marL="274320" indent="0" algn="l" defTabSz="914400" rtl="0" eaLnBrk="1" latinLnBrk="0" hangingPunct="1">
              <a:lnSpc>
                <a:spcPct val="110000"/>
              </a:lnSpc>
              <a:spcBef>
                <a:spcPts val="500"/>
              </a:spcBef>
              <a:buFontTx/>
              <a:buNone/>
              <a:defRPr sz="1600" kern="1200">
                <a:solidFill>
                  <a:schemeClr val="tx2"/>
                </a:solidFill>
                <a:latin typeface="+mn-lt"/>
                <a:ea typeface="+mn-ea"/>
                <a:cs typeface="+mn-cs"/>
              </a:defRPr>
            </a:lvl3pPr>
            <a:lvl4pPr marL="548640" indent="-228600" algn="l" defTabSz="914400" rtl="0" eaLnBrk="1" latinLnBrk="0" hangingPunct="1">
              <a:lnSpc>
                <a:spcPct val="110000"/>
              </a:lnSpc>
              <a:spcBef>
                <a:spcPts val="500"/>
              </a:spcBef>
              <a:buFont typeface="Arial" panose="020B0604020202020204" pitchFamily="34" charset="0"/>
              <a:buChar char="•"/>
              <a:defRPr sz="1400" kern="1200">
                <a:solidFill>
                  <a:schemeClr val="tx2"/>
                </a:solidFill>
                <a:latin typeface="+mn-lt"/>
                <a:ea typeface="+mn-ea"/>
                <a:cs typeface="+mn-cs"/>
              </a:defRPr>
            </a:lvl4pPr>
            <a:lvl5pPr marL="548640" indent="0" algn="l" defTabSz="914400" rtl="0" eaLnBrk="1" latinLnBrk="0" hangingPunct="1">
              <a:lnSpc>
                <a:spcPct val="110000"/>
              </a:lnSpc>
              <a:spcBef>
                <a:spcPts val="500"/>
              </a:spcBef>
              <a:buFontTx/>
              <a:buNone/>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sz="1200" dirty="0">
                <a:solidFill>
                  <a:schemeClr val="tx1"/>
                </a:solidFill>
                <a:latin typeface="Courier New" panose="02070309020205020404" pitchFamily="49" charset="0"/>
              </a:rPr>
              <a:t>We see that the </a:t>
            </a:r>
            <a:r>
              <a:rPr lang="en-US" sz="1200" dirty="0" err="1">
                <a:solidFill>
                  <a:schemeClr val="tx1"/>
                </a:solidFill>
                <a:latin typeface="Courier New" panose="02070309020205020404" pitchFamily="49" charset="0"/>
              </a:rPr>
              <a:t>XGBoost</a:t>
            </a:r>
            <a:r>
              <a:rPr lang="en-US" sz="1200" dirty="0">
                <a:solidFill>
                  <a:schemeClr val="tx1"/>
                </a:solidFill>
                <a:latin typeface="Courier New" panose="02070309020205020404" pitchFamily="49" charset="0"/>
              </a:rPr>
              <a:t> model using the default hyperparameters produces an AUC that is slightly below that generated in the research paper of 0.857 [0.839–0.876] as seen in Figure 4 on the website: https://www.ncbi.nlm.nih.gov/pmc/articles/PMC7720497/</a:t>
            </a:r>
          </a:p>
          <a:p>
            <a:pPr>
              <a:lnSpc>
                <a:spcPct val="100000"/>
              </a:lnSpc>
            </a:pPr>
            <a:r>
              <a:rPr lang="en-US" sz="1200" dirty="0">
                <a:solidFill>
                  <a:schemeClr val="tx1"/>
                </a:solidFill>
                <a:latin typeface="Courier New" panose="02070309020205020404" pitchFamily="49" charset="0"/>
              </a:rPr>
              <a:t>Let’s analyze our model using learning curves and see if we can finetune the hyperparameters to bring our results more inline with those from the paper.</a:t>
            </a:r>
          </a:p>
        </p:txBody>
      </p:sp>
      <p:pic>
        <p:nvPicPr>
          <p:cNvPr id="1028" name="Picture 4">
            <a:extLst>
              <a:ext uri="{FF2B5EF4-FFF2-40B4-BE49-F238E27FC236}">
                <a16:creationId xmlns:a16="http://schemas.microsoft.com/office/drawing/2014/main" id="{5A04C41E-E85C-1852-9161-04E5BAEC35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3092" y="1664898"/>
            <a:ext cx="5400675" cy="4114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6148480"/>
      </p:ext>
    </p:extLst>
  </p:cSld>
  <p:clrMapOvr>
    <a:masterClrMapping/>
  </p:clrMapOvr>
</p:sld>
</file>

<file path=ppt/theme/theme1.xml><?xml version="1.0" encoding="utf-8"?>
<a:theme xmlns:a="http://schemas.openxmlformats.org/drawingml/2006/main" name="AdornVTI">
  <a:themeElements>
    <a:clrScheme name="Office">
      <a:dk1>
        <a:srgbClr val="000000"/>
      </a:dk1>
      <a:lt1>
        <a:srgbClr val="FFFFFF"/>
      </a:lt1>
      <a:dk2>
        <a:srgbClr val="1D242E"/>
      </a:dk2>
      <a:lt2>
        <a:srgbClr val="F2F1F1"/>
      </a:lt2>
      <a:accent1>
        <a:srgbClr val="4472C4"/>
      </a:accent1>
      <a:accent2>
        <a:srgbClr val="ED7D31"/>
      </a:accent2>
      <a:accent3>
        <a:srgbClr val="A3A3A3"/>
      </a:accent3>
      <a:accent4>
        <a:srgbClr val="CF9B00"/>
      </a:accent4>
      <a:accent5>
        <a:srgbClr val="5B9BD5"/>
      </a:accent5>
      <a:accent6>
        <a:srgbClr val="70AD47"/>
      </a:accent6>
      <a:hlink>
        <a:srgbClr val="D26012"/>
      </a:hlink>
      <a:folHlink>
        <a:srgbClr val="9A5879"/>
      </a:folHlink>
    </a:clrScheme>
    <a:fontScheme name="Bembo">
      <a:majorFont>
        <a:latin typeface="Bembo"/>
        <a:ea typeface=""/>
        <a:cs typeface=""/>
      </a:majorFont>
      <a:minorFont>
        <a:latin typeface="Bemb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dornVTI" id="{497E3FA9-5A27-4D12-9D04-917BEF3D1303}" vid="{34192A01-61CA-4566-9818-841C607496F7}"/>
    </a:ext>
  </a:extLst>
</a:theme>
</file>

<file path=docProps/app.xml><?xml version="1.0" encoding="utf-8"?>
<Properties xmlns="http://schemas.openxmlformats.org/officeDocument/2006/extended-properties" xmlns:vt="http://schemas.openxmlformats.org/officeDocument/2006/docPropsVTypes">
  <TotalTime>4573</TotalTime>
  <Words>9527</Words>
  <Application>Microsoft Office PowerPoint</Application>
  <PresentationFormat>Widescreen</PresentationFormat>
  <Paragraphs>1088</Paragraphs>
  <Slides>42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42</vt:i4>
      </vt:variant>
    </vt:vector>
  </HeadingPairs>
  <TitlesOfParts>
    <vt:vector size="46" baseType="lpstr">
      <vt:lpstr>Arial</vt:lpstr>
      <vt:lpstr>Bembo</vt:lpstr>
      <vt:lpstr>Courier New</vt:lpstr>
      <vt:lpstr>AdornVTI</vt:lpstr>
      <vt:lpstr>Predicting 30-day mortality due to sepsis using machine learning</vt:lpstr>
      <vt:lpstr>Disclaimer</vt:lpstr>
      <vt:lpstr>Background</vt:lpstr>
      <vt:lpstr>Loading and Preparing Data</vt:lpstr>
      <vt:lpstr>Predicting 30-day mortality due to sepsis using XGBoost</vt:lpstr>
      <vt:lpstr>Loading and Preparing Data</vt:lpstr>
      <vt:lpstr>Sepsis 30-day mortality prediction using XGBoost</vt:lpstr>
      <vt:lpstr>Sepsis 30-day mortality prediction using XGBoost</vt:lpstr>
      <vt:lpstr>Sepsis 30-day mortality prediction using XGBoost</vt:lpstr>
      <vt:lpstr>Sepsis 30-day mortality prediction using XGBoost</vt:lpstr>
      <vt:lpstr>Sepsis 30-day mortality prediction using XGBoost</vt:lpstr>
      <vt:lpstr>Sepsis 30-day mortality prediction using XGBoost</vt:lpstr>
      <vt:lpstr>Sepsis 30-day mortality prediction using XGBoost</vt:lpstr>
      <vt:lpstr>Sepsis 30-day mortality prediction using XGBoost</vt:lpstr>
      <vt:lpstr>Sepsis 30-day mortality prediction using XGBoost</vt:lpstr>
      <vt:lpstr>Sepsis 30-day mortality prediction using XGBoost</vt:lpstr>
      <vt:lpstr>Sepsis 30-day mortality prediction using XGBoost</vt:lpstr>
      <vt:lpstr>Sepsis 30-day mortality prediction using XGBoost</vt:lpstr>
      <vt:lpstr>Predicting 30-day mortality due to sepsis using lightgbm</vt:lpstr>
      <vt:lpstr>Sepsis 30-day mortality prediction using LightGBM</vt:lpstr>
      <vt:lpstr>Sepsis 30-day mortality prediction using LightGBM</vt:lpstr>
      <vt:lpstr>Sepsis 30-day mortality prediction using LightGBM</vt:lpstr>
      <vt:lpstr>Sepsis 30-day mortality prediction using LightGBM</vt:lpstr>
      <vt:lpstr>Sepsis 30-day mortality prediction using LightGBM</vt:lpstr>
      <vt:lpstr>Sepsis 30-day mortality prediction using LightGBM</vt:lpstr>
      <vt:lpstr>Sepsis 30-day mortality prediction using LightGBM</vt:lpstr>
      <vt:lpstr>Sepsis 30-day mortality prediction using LightGBM</vt:lpstr>
      <vt:lpstr>Predicting 30-day mortality due to sepsis using catboost</vt:lpstr>
      <vt:lpstr>Sepsis 30-day mortality prediction using CatBoost</vt:lpstr>
      <vt:lpstr>Sepsis 30-day mortality prediction using CatBoost</vt:lpstr>
      <vt:lpstr>Sepsis 30-day mortality prediction using CatBoost</vt:lpstr>
      <vt:lpstr>Sepsis 30-day mortality prediction using CatBoost</vt:lpstr>
      <vt:lpstr>Sepsis 30-day mortality prediction using CatBoost</vt:lpstr>
      <vt:lpstr>Sepsis 30-day mortality prediction using CatBoost</vt:lpstr>
      <vt:lpstr>Sepsis 30-day mortality prediction using CatBoost</vt:lpstr>
      <vt:lpstr>Sepsis 30-day mortality prediction using CatBoost</vt:lpstr>
      <vt:lpstr>Sepsis 30-day mortality prediction using CatBoost</vt:lpstr>
      <vt:lpstr>Sepsis 30-day mortality prediction using CatBoost</vt:lpstr>
      <vt:lpstr>Analyzing the results across the machine learning models</vt:lpstr>
      <vt:lpstr>Sepsis 30-day mortality prediction using multiple models</vt:lpstr>
      <vt:lpstr>Sepsis 30-day mortality prediction using multiple models</vt:lpstr>
      <vt:lpstr>Acknowledgements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Greg G</dc:creator>
  <cp:lastModifiedBy>Greg G</cp:lastModifiedBy>
  <cp:revision>151</cp:revision>
  <dcterms:created xsi:type="dcterms:W3CDTF">2024-02-09T20:00:31Z</dcterms:created>
  <dcterms:modified xsi:type="dcterms:W3CDTF">2024-03-28T18:02:12Z</dcterms:modified>
</cp:coreProperties>
</file>