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ikit-learn.org/stable/modules/generated/sklearn.preprocessing.StandardScaler.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eras.io/guides/sequential_mode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eras.io/api/models/model_training_apis/" TargetMode="External"/><Relationship Id="rId3" Type="http://schemas.openxmlformats.org/officeDocument/2006/relationships/hyperlink" Target="https://wandb.ai/wandb/s2c/reports/Plotting-Keras-History-Using-Weights-Biases--VmlldzoxNTI0NDU"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eras.io/guides/sequential_model/#when-to-use-a-sequential-mode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lab.research.google.com/drive/1kCY_m0ugG8AdLHztV9V50gvrWKwJnKTy?usp=sharing"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bd3a18ca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bd3a18ca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are further confirming the </a:t>
            </a:r>
            <a:r>
              <a:rPr lang="en" sz="1400"/>
              <a:t>distribution</a:t>
            </a:r>
            <a:r>
              <a:rPr lang="en" sz="1400"/>
              <a:t> of smokers and printing out the numbers of smokers and non-smokers. </a:t>
            </a:r>
            <a:br>
              <a:rPr lang="en" sz="1400"/>
            </a:br>
            <a:br>
              <a:rPr lang="en" sz="1400"/>
            </a:br>
            <a:r>
              <a:rPr lang="en" sz="1400"/>
              <a:t>Next, given that some entries in the dataset are non-numeric (categorical), we must use an encoder to transform them into integers. This is called encoding. Encoding refers to the process of transforming </a:t>
            </a:r>
            <a:r>
              <a:rPr lang="en" sz="1400"/>
              <a:t>categorical values into a numerical format to facilitate model training. This is because most machine learning algorithms are designed to work with numeric values. Without encoding our categorical values, the algorithms will not work. In our code, we need to encode the entries where the type of the value is ‘object’.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Next, we begin splitting our data to prepare it for training. First, we extract our y, which is our target column, by selecting the ‘smoking’ values from our dataset. We then get X by dropping the target column ‘smoking’ and ‘ID’ (because it is not informative for our training) .</a:t>
            </a:r>
            <a:br>
              <a:rPr lang="en" sz="1400"/>
            </a:br>
            <a:br>
              <a:rPr lang="en" sz="1400"/>
            </a:b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bd3a18ca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bd3a18ca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Using train_test_split, we are splitting our data to get training and testing data. These will be used later for model training.</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StandardSclaer is then applied on our data to normalize our data. This helps our model’s performance and computation </a:t>
            </a:r>
            <a:r>
              <a:rPr lang="en" sz="1400"/>
              <a:t>efficiency</a:t>
            </a:r>
            <a:r>
              <a:rPr lang="en" sz="1400"/>
              <a:t> . More </a:t>
            </a:r>
            <a:r>
              <a:rPr lang="en" sz="1400"/>
              <a:t>about</a:t>
            </a:r>
            <a:r>
              <a:rPr lang="en" sz="1400"/>
              <a:t> StandardScaler: </a:t>
            </a:r>
            <a:r>
              <a:rPr lang="en" sz="1400" u="sng">
                <a:solidFill>
                  <a:schemeClr val="hlink"/>
                </a:solidFill>
                <a:hlinkClick r:id="rId2"/>
              </a:rPr>
              <a:t>https://scikit-learn.org/stable/modules/generated/sklearn.preprocessing.StandardScaler.html</a:t>
            </a:r>
            <a:r>
              <a:rPr lang="en" sz="1400"/>
              <a:t>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bd3a18ca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bd3a18ca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More about the Sequential model from the official keras documentation page: </a:t>
            </a:r>
            <a:r>
              <a:rPr lang="en" sz="1400" u="sng">
                <a:solidFill>
                  <a:schemeClr val="hlink"/>
                </a:solidFill>
                <a:hlinkClick r:id="rId2"/>
              </a:rPr>
              <a:t>https://keras.io/guides/sequential_model/</a:t>
            </a:r>
            <a:r>
              <a:rPr lang="en" sz="1400"/>
              <a:t>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Our activation function chosen in Dense layers is relu: it is simple to use and compared to other activation functions, helps our model compute faster and converge faster. </a:t>
            </a:r>
            <a:endParaRPr sz="1400"/>
          </a:p>
          <a:p>
            <a:pPr indent="0" lvl="0" marL="0" rtl="0" algn="l">
              <a:spcBef>
                <a:spcPts val="0"/>
              </a:spcBef>
              <a:spcAft>
                <a:spcPts val="0"/>
              </a:spcAft>
              <a:buNone/>
            </a:pPr>
            <a:r>
              <a:rPr lang="en" sz="1400"/>
              <a:t>The final output layer is sigmoid since we want to classify our output as 0 (non-smoking) and 1 (smoking). Sigmoid is very suitable for this kind of </a:t>
            </a:r>
            <a:r>
              <a:rPr lang="en" sz="1400"/>
              <a:t>classification</a:t>
            </a:r>
            <a:r>
              <a:rPr lang="en" sz="1400"/>
              <a:t>, called binary </a:t>
            </a:r>
            <a:r>
              <a:rPr lang="en" sz="1400"/>
              <a:t>classification</a:t>
            </a:r>
            <a:r>
              <a:rPr lang="en" sz="1400"/>
              <a:t>, since this function can convert all outputs between a probability of  0 and 1. Then, using a threshold and these probabilities, we can classify our results and make predictions.</a:t>
            </a:r>
            <a:br>
              <a:rPr lang="en" sz="1400"/>
            </a:br>
            <a:br>
              <a:rPr lang="en" sz="1400"/>
            </a:br>
            <a:r>
              <a:rPr lang="en" sz="1400"/>
              <a:t>Then, we compile our model with a commonly used loss function in binary </a:t>
            </a:r>
            <a:r>
              <a:rPr lang="en" sz="1400"/>
              <a:t>classification, </a:t>
            </a:r>
            <a:r>
              <a:rPr i="1" lang="en" sz="1400"/>
              <a:t>binary_crossentropy</a:t>
            </a:r>
            <a:r>
              <a:rPr lang="en" sz="1400"/>
              <a:t>. We also use the </a:t>
            </a:r>
            <a:r>
              <a:rPr i="1" lang="en" sz="1400"/>
              <a:t>accuracy</a:t>
            </a:r>
            <a:r>
              <a:rPr lang="en" sz="1400"/>
              <a:t> as our evaluation metric</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bd3a18ca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bd3a18ca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is a visual </a:t>
            </a:r>
            <a:r>
              <a:rPr lang="en" sz="1400"/>
              <a:t>representation</a:t>
            </a:r>
            <a:r>
              <a:rPr lang="en" sz="1400"/>
              <a:t> of our model and its layers.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bd3a18ca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bd3a18ca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line used in this step is relatively common/standard </a:t>
            </a:r>
            <a:r>
              <a:rPr lang="en" sz="1400"/>
              <a:t>across data science. History encapsulates different metrics such as accuracy, loss, etc. : </a:t>
            </a:r>
            <a:r>
              <a:rPr lang="en" sz="1400" u="sng">
                <a:solidFill>
                  <a:schemeClr val="hlink"/>
                </a:solidFill>
                <a:hlinkClick r:id="rId2"/>
              </a:rPr>
              <a:t>https://keras.io/api/models/model_training_apis/</a:t>
            </a:r>
            <a:r>
              <a:rPr lang="en" sz="1400"/>
              <a:t> or </a:t>
            </a:r>
            <a:r>
              <a:rPr lang="en" sz="1400" u="sng">
                <a:solidFill>
                  <a:schemeClr val="hlink"/>
                </a:solidFill>
                <a:hlinkClick r:id="rId3"/>
              </a:rPr>
              <a:t>https://wandb.ai/wandb/s2c/reports/Plotting-Keras-History-Using-Weights-Biases--VmlldzoxNTI0NDU</a:t>
            </a:r>
            <a:r>
              <a:rPr lang="en" sz="1400"/>
              <a:t> for further reference.</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bd3a18ca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bd3a18ca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slide shows code to help plot our results</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bd3a18ca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bd3a18ca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respective loss and </a:t>
            </a:r>
            <a:r>
              <a:rPr lang="en" sz="1400"/>
              <a:t>accuracy</a:t>
            </a:r>
            <a:r>
              <a:rPr lang="en" sz="1400"/>
              <a:t> graphs. Each graph shows the comparison of the </a:t>
            </a:r>
            <a:r>
              <a:rPr lang="en" sz="1400"/>
              <a:t>training</a:t>
            </a:r>
            <a:r>
              <a:rPr lang="en" sz="1400"/>
              <a:t> and validation curves.</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bd3a18ca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bd3a18ca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training and validation loss at the end of training is quite high. Usually, if these values are low, it </a:t>
            </a:r>
            <a:r>
              <a:rPr lang="en" sz="1400"/>
              <a:t>indicates</a:t>
            </a:r>
            <a:r>
              <a:rPr lang="en" sz="1400"/>
              <a:t> that the model is performing well and learning the data. In our instance, the value is pretty high. This relationship between our curves indicates that model seems to be underfitting. This means it is too simple and not capturing enough patterns in our data to make accurate predictions on unseen data.</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bd3a18ca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bd3a18ca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accuracy plot validates our previous conclusion that our model is underfitting since the curves plateau at a relatively low value. </a:t>
            </a:r>
            <a:r>
              <a:rPr lang="en"/>
              <a:t>The gap between both curves is small which indicates that the model is not overfitting and more likely it is not capturing enough patterns in our data.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5fcb2896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5fcb2896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bd3a18c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bd3a18c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5fcb2896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5fcb2896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5fcb2896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5fcb2896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confusion matrix helps </a:t>
            </a:r>
            <a:r>
              <a:rPr lang="en"/>
              <a:t>evaluate</a:t>
            </a:r>
            <a:r>
              <a:rPr lang="en"/>
              <a:t> the </a:t>
            </a:r>
            <a:r>
              <a:rPr lang="en"/>
              <a:t>performance</a:t>
            </a:r>
            <a:r>
              <a:rPr lang="en"/>
              <a:t> of our </a:t>
            </a:r>
            <a:r>
              <a:rPr lang="en"/>
              <a:t>classification</a:t>
            </a:r>
            <a:r>
              <a:rPr lang="en"/>
              <a:t>. It show he counts of true positive (TP), true negative (TN), false positive (FP), and false negative (FN) predictions. </a:t>
            </a:r>
            <a:br>
              <a:rPr lang="en"/>
            </a:br>
            <a:br>
              <a:rPr lang="en"/>
            </a:br>
            <a:r>
              <a:rPr lang="en"/>
              <a:t>Our model predicted correctly as negative 6948 samples and </a:t>
            </a:r>
            <a:r>
              <a:rPr lang="en"/>
              <a:t>incorrectly</a:t>
            </a:r>
            <a:r>
              <a:rPr lang="en"/>
              <a:t> 1487. It predicted correctly as positive 3664 samples and incorrectly 1824 samples.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5fcb2896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5fcb289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5fcb2896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5fcb2896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bd3a18c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bd3a18c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bd3a18ca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bd3a18c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bd3a18ca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bd3a18c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Commonly used in deep learning, the Sequential model is an model architecture that allows to simply add neuron layers in a sequential order to create a neural network. This means each layer is connected to the previous in the linear stack. It provides many benefits. For instance, it is simple to use, widely supported by many CPUs and GPUs, </a:t>
            </a:r>
            <a:r>
              <a:rPr lang="en" sz="1400"/>
              <a:t>efficient</a:t>
            </a:r>
            <a:r>
              <a:rPr lang="en" sz="1400"/>
              <a:t> for learning a variety of tasks like linear prediction, object detection, image </a:t>
            </a:r>
            <a:r>
              <a:rPr lang="en" sz="1400"/>
              <a:t>classification</a:t>
            </a:r>
            <a:r>
              <a:rPr lang="en" sz="1400"/>
              <a:t>, etc.  </a:t>
            </a:r>
            <a:br>
              <a:rPr lang="en" sz="1400"/>
            </a:br>
            <a:br>
              <a:rPr lang="en" sz="1400"/>
            </a:br>
            <a:r>
              <a:rPr lang="en" sz="1400"/>
              <a:t>Full documentation can be found here : </a:t>
            </a:r>
            <a:r>
              <a:rPr lang="en" sz="1400" u="sng">
                <a:solidFill>
                  <a:schemeClr val="hlink"/>
                </a:solidFill>
                <a:hlinkClick r:id="rId2"/>
              </a:rPr>
              <a:t>https://keras.io/guides/sequential_model/#when-to-use-a-sequential-model</a:t>
            </a:r>
            <a:r>
              <a:rPr lang="en" sz="1400"/>
              <a:t>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bd3a18ca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bd3a18ca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bd3a18ca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bd3a18ca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Follow along here for full code: </a:t>
            </a:r>
            <a:r>
              <a:rPr lang="en" sz="1400" u="sng">
                <a:solidFill>
                  <a:schemeClr val="hlink"/>
                </a:solidFill>
                <a:hlinkClick r:id="rId2"/>
              </a:rPr>
              <a:t>https://colab.research.google.com/drive/1kCY_m0ugG8AdLHztV9V50gvrWKwJnKTy?usp=sharing</a:t>
            </a:r>
            <a:r>
              <a:rPr lang="en" sz="1400"/>
              <a:t> You must be signed in with your utexas.edu gmail account to view the code. To run the the colab, make sure to upload the smoking.csv file to the colab files folder. Update the path if necessary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bd3a18ca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bd3a18ca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we are simply exploring the dataset to view some simple statistics regarding the distribution of the samples. In this slide, we are viewing the distribution of smokers vs non-smokers.</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bd3a18ca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bd3a18ca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we are further exploring the distribution of smokers vs non-smokers, but now we are </a:t>
            </a:r>
            <a:r>
              <a:rPr lang="en" sz="1400"/>
              <a:t>further dividing each by gender.</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google.com/presentation/d/19uwGqgH9goZbUogFVYLnLJbY8s3srDi_LSo7nHdo37A/edit?usp=sharing" TargetMode="External"/><Relationship Id="rId4" Type="http://schemas.openxmlformats.org/officeDocument/2006/relationships/hyperlink" Target="https://colab.research.google.com/drive/1kCY_m0ugG8AdLHztV9V50gvrWKwJnKTy?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en.wikipedia.org/wiki/Confusion_matrix#:~:text=In%20predictive%20analytics%2C%20a%20table,false%20positives%2C%20and%20true%20negatives" TargetMode="Externa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kukuroo3/body-signal-of-smoking" TargetMode="External"/><Relationship Id="rId4" Type="http://schemas.openxmlformats.org/officeDocument/2006/relationships/hyperlink" Target="https://www.data.go.kr/data/15007122/fileData.do#tab-layer-open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Self Learning Project	</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17187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275"/>
              <a:buNone/>
            </a:pPr>
            <a:r>
              <a:rPr lang="en" sz="1300"/>
              <a:t>By Michael Chang</a:t>
            </a:r>
            <a:endParaRPr sz="1300"/>
          </a:p>
          <a:p>
            <a:pPr indent="0" lvl="0" marL="0" rtl="0" algn="ctr">
              <a:lnSpc>
                <a:spcPct val="80000"/>
              </a:lnSpc>
              <a:spcBef>
                <a:spcPts val="0"/>
              </a:spcBef>
              <a:spcAft>
                <a:spcPts val="0"/>
              </a:spcAft>
              <a:buSzPts val="275"/>
              <a:buNone/>
            </a:pPr>
            <a:r>
              <a:t/>
            </a:r>
            <a:endParaRPr sz="1300"/>
          </a:p>
          <a:p>
            <a:pPr indent="0" lvl="0" marL="0" rtl="0" algn="ctr">
              <a:lnSpc>
                <a:spcPct val="80000"/>
              </a:lnSpc>
              <a:spcBef>
                <a:spcPts val="0"/>
              </a:spcBef>
              <a:spcAft>
                <a:spcPts val="0"/>
              </a:spcAft>
              <a:buSzPts val="275"/>
              <a:buNone/>
            </a:pPr>
            <a:r>
              <a:rPr b="1" lang="en" sz="1300"/>
              <a:t>Use Google Slides to view the presentation with Speaker Notes: </a:t>
            </a:r>
            <a:endParaRPr b="1" sz="1300"/>
          </a:p>
          <a:p>
            <a:pPr indent="0" lvl="0" marL="0" rtl="0" algn="ctr">
              <a:lnSpc>
                <a:spcPct val="80000"/>
              </a:lnSpc>
              <a:spcBef>
                <a:spcPts val="0"/>
              </a:spcBef>
              <a:spcAft>
                <a:spcPts val="0"/>
              </a:spcAft>
              <a:buSzPts val="275"/>
              <a:buNone/>
            </a:pPr>
            <a:r>
              <a:rPr b="1" lang="en" sz="1300" u="sng">
                <a:solidFill>
                  <a:schemeClr val="hlink"/>
                </a:solidFill>
                <a:hlinkClick r:id="rId3"/>
              </a:rPr>
              <a:t>https://docs.google.com/presentation/d/19uwGqgH9goZbUogFVYLnLJbY8s3srDi_LSo7nHdo37A/edit?usp=sharing</a:t>
            </a:r>
            <a:endParaRPr b="1" sz="1300"/>
          </a:p>
          <a:p>
            <a:pPr indent="0" lvl="0" marL="0" rtl="0" algn="ctr">
              <a:lnSpc>
                <a:spcPct val="80000"/>
              </a:lnSpc>
              <a:spcBef>
                <a:spcPts val="0"/>
              </a:spcBef>
              <a:spcAft>
                <a:spcPts val="0"/>
              </a:spcAft>
              <a:buSzPts val="275"/>
              <a:buNone/>
            </a:pPr>
            <a:r>
              <a:t/>
            </a:r>
            <a:endParaRPr b="1" sz="1300"/>
          </a:p>
          <a:p>
            <a:pPr indent="0" lvl="0" marL="0" rtl="0" algn="ctr">
              <a:lnSpc>
                <a:spcPct val="80000"/>
              </a:lnSpc>
              <a:spcBef>
                <a:spcPts val="0"/>
              </a:spcBef>
              <a:spcAft>
                <a:spcPts val="0"/>
              </a:spcAft>
              <a:buSzPts val="275"/>
              <a:buNone/>
            </a:pPr>
            <a:r>
              <a:rPr b="1" lang="en" sz="1300"/>
              <a:t>And colab:</a:t>
            </a:r>
            <a:endParaRPr b="1" sz="1300"/>
          </a:p>
          <a:p>
            <a:pPr indent="0" lvl="0" marL="0" rtl="0" algn="ctr">
              <a:lnSpc>
                <a:spcPct val="80000"/>
              </a:lnSpc>
              <a:spcBef>
                <a:spcPts val="0"/>
              </a:spcBef>
              <a:spcAft>
                <a:spcPts val="0"/>
              </a:spcAft>
              <a:buSzPts val="275"/>
              <a:buNone/>
            </a:pPr>
            <a:r>
              <a:rPr b="1" lang="en" sz="1300" u="sng">
                <a:solidFill>
                  <a:schemeClr val="hlink"/>
                </a:solidFill>
                <a:hlinkClick r:id="rId4"/>
              </a:rPr>
              <a:t>https://colab.research.google.com/drive/1kCY_m0ugG8AdLHztV9V50gvrWKwJnKTy?usp=sharing</a:t>
            </a:r>
            <a:endParaRPr b="1" sz="1300"/>
          </a:p>
          <a:p>
            <a:pPr indent="0" lvl="0" marL="0" rtl="0" algn="ctr">
              <a:lnSpc>
                <a:spcPct val="80000"/>
              </a:lnSpc>
              <a:spcBef>
                <a:spcPts val="0"/>
              </a:spcBef>
              <a:spcAft>
                <a:spcPts val="0"/>
              </a:spcAft>
              <a:buSzPts val="275"/>
              <a:buNone/>
            </a:pPr>
            <a:r>
              <a:t/>
            </a:r>
            <a:endParaRPr b="1" sz="1300"/>
          </a:p>
          <a:p>
            <a:pPr indent="0" lvl="0" marL="0" rtl="0" algn="ctr">
              <a:lnSpc>
                <a:spcPct val="80000"/>
              </a:lnSpc>
              <a:spcBef>
                <a:spcPts val="0"/>
              </a:spcBef>
              <a:spcAft>
                <a:spcPts val="0"/>
              </a:spcAft>
              <a:buSzPts val="275"/>
              <a:buNone/>
            </a:pPr>
            <a:r>
              <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2806550"/>
            <a:ext cx="8520600" cy="1762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60"/>
              <a:t>Some of the values are non numeric. Use LabelEncoder() to </a:t>
            </a:r>
            <a:r>
              <a:rPr lang="en" sz="1460"/>
              <a:t>transform</a:t>
            </a:r>
            <a:r>
              <a:rPr lang="en" sz="1460"/>
              <a:t> them into numeric values </a:t>
            </a:r>
            <a:endParaRPr sz="1460"/>
          </a:p>
          <a:p>
            <a:pPr indent="0" lvl="0" marL="0" rtl="0" algn="l">
              <a:lnSpc>
                <a:spcPct val="95000"/>
              </a:lnSpc>
              <a:spcBef>
                <a:spcPts val="1200"/>
              </a:spcBef>
              <a:spcAft>
                <a:spcPts val="0"/>
              </a:spcAft>
              <a:buSzPts val="770"/>
              <a:buNone/>
            </a:pPr>
            <a:r>
              <a:t/>
            </a:r>
            <a:endParaRPr sz="1460"/>
          </a:p>
          <a:p>
            <a:pPr indent="0" lvl="0" marL="0" rtl="0" algn="l">
              <a:lnSpc>
                <a:spcPct val="95000"/>
              </a:lnSpc>
              <a:spcBef>
                <a:spcPts val="1200"/>
              </a:spcBef>
              <a:spcAft>
                <a:spcPts val="0"/>
              </a:spcAft>
              <a:buSzPts val="770"/>
              <a:buNone/>
            </a:pPr>
            <a:r>
              <a:t/>
            </a:r>
            <a:endParaRPr sz="1460"/>
          </a:p>
          <a:p>
            <a:pPr indent="0" lvl="0" marL="0" rtl="0" algn="l">
              <a:lnSpc>
                <a:spcPct val="95000"/>
              </a:lnSpc>
              <a:spcBef>
                <a:spcPts val="1200"/>
              </a:spcBef>
              <a:spcAft>
                <a:spcPts val="0"/>
              </a:spcAft>
              <a:buSzPts val="770"/>
              <a:buNone/>
            </a:pPr>
            <a:r>
              <a:rPr lang="en" sz="1460"/>
              <a:t>Prepare a X dataframe without smoking and ID columns. Y is the target, smoking.</a:t>
            </a:r>
            <a:endParaRPr sz="1460"/>
          </a:p>
          <a:p>
            <a:pPr indent="0" lvl="0" marL="0" rtl="0" algn="l">
              <a:lnSpc>
                <a:spcPct val="95000"/>
              </a:lnSpc>
              <a:spcBef>
                <a:spcPts val="1200"/>
              </a:spcBef>
              <a:spcAft>
                <a:spcPts val="1200"/>
              </a:spcAft>
              <a:buSzPts val="770"/>
              <a:buNone/>
            </a:pPr>
            <a:r>
              <a:t/>
            </a:r>
            <a:endParaRPr sz="1460"/>
          </a:p>
        </p:txBody>
      </p:sp>
      <p:pic>
        <p:nvPicPr>
          <p:cNvPr id="114" name="Google Shape;114;p22"/>
          <p:cNvPicPr preferRelativeResize="0"/>
          <p:nvPr/>
        </p:nvPicPr>
        <p:blipFill>
          <a:blip r:embed="rId3">
            <a:alphaModFix/>
          </a:blip>
          <a:stretch>
            <a:fillRect/>
          </a:stretch>
        </p:blipFill>
        <p:spPr>
          <a:xfrm>
            <a:off x="152400" y="152400"/>
            <a:ext cx="6613823" cy="2501750"/>
          </a:xfrm>
          <a:prstGeom prst="rect">
            <a:avLst/>
          </a:prstGeom>
          <a:noFill/>
          <a:ln>
            <a:noFill/>
          </a:ln>
        </p:spPr>
      </p:pic>
      <p:pic>
        <p:nvPicPr>
          <p:cNvPr id="115" name="Google Shape;115;p22"/>
          <p:cNvPicPr preferRelativeResize="0"/>
          <p:nvPr/>
        </p:nvPicPr>
        <p:blipFill>
          <a:blip r:embed="rId4">
            <a:alphaModFix/>
          </a:blip>
          <a:stretch>
            <a:fillRect/>
          </a:stretch>
        </p:blipFill>
        <p:spPr>
          <a:xfrm>
            <a:off x="388125" y="3207900"/>
            <a:ext cx="3652426" cy="60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23"/>
          <p:cNvSpPr txBox="1"/>
          <p:nvPr>
            <p:ph idx="1" type="body"/>
          </p:nvPr>
        </p:nvSpPr>
        <p:spPr>
          <a:xfrm>
            <a:off x="311700" y="3230200"/>
            <a:ext cx="8520600" cy="1522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Prepare the training and testing sets. We are using a 75-25 split for validation</a:t>
            </a:r>
            <a:endParaRPr/>
          </a:p>
          <a:p>
            <a:pPr indent="0" lvl="0" marL="0" rtl="0" algn="l">
              <a:spcBef>
                <a:spcPts val="1200"/>
              </a:spcBef>
              <a:spcAft>
                <a:spcPts val="0"/>
              </a:spcAft>
              <a:buNone/>
            </a:pPr>
            <a:r>
              <a:rPr lang="en"/>
              <a:t>Scale the X_train and X_test to normalize the data while preserving the distribution shape. Also increases the model performance and speed</a:t>
            </a:r>
            <a:endParaRPr/>
          </a:p>
          <a:p>
            <a:pPr indent="0" lvl="0" marL="0" rtl="0" algn="l">
              <a:spcBef>
                <a:spcPts val="1200"/>
              </a:spcBef>
              <a:spcAft>
                <a:spcPts val="1200"/>
              </a:spcAft>
              <a:buNone/>
            </a:pPr>
            <a:r>
              <a:t/>
            </a:r>
            <a:endParaRPr/>
          </a:p>
        </p:txBody>
      </p:sp>
      <p:pic>
        <p:nvPicPr>
          <p:cNvPr id="122" name="Google Shape;122;p23"/>
          <p:cNvPicPr preferRelativeResize="0"/>
          <p:nvPr/>
        </p:nvPicPr>
        <p:blipFill>
          <a:blip r:embed="rId3">
            <a:alphaModFix/>
          </a:blip>
          <a:stretch>
            <a:fillRect/>
          </a:stretch>
        </p:blipFill>
        <p:spPr>
          <a:xfrm>
            <a:off x="311700" y="445025"/>
            <a:ext cx="8679899" cy="27851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4"/>
          <p:cNvSpPr txBox="1"/>
          <p:nvPr>
            <p:ph idx="1" type="body"/>
          </p:nvPr>
        </p:nvSpPr>
        <p:spPr>
          <a:xfrm>
            <a:off x="311700" y="3035625"/>
            <a:ext cx="8520600" cy="1533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Building our Sequential neural network with 2 Dense layers</a:t>
            </a:r>
            <a:endParaRPr/>
          </a:p>
          <a:p>
            <a:pPr indent="0" lvl="0" marL="0" rtl="0" algn="l">
              <a:spcBef>
                <a:spcPts val="1200"/>
              </a:spcBef>
              <a:spcAft>
                <a:spcPts val="1200"/>
              </a:spcAft>
              <a:buNone/>
            </a:pPr>
            <a:r>
              <a:rPr lang="en"/>
              <a:t>In between each layer, we add a </a:t>
            </a:r>
            <a:r>
              <a:rPr lang="en"/>
              <a:t>drop out</a:t>
            </a:r>
            <a:r>
              <a:rPr lang="en"/>
              <a:t> of 20% of the data. Drop out deactivates randomly some of the neurons in the layer. This reduces risk of overfitting and improves performance on unseen data</a:t>
            </a:r>
            <a:endParaRPr/>
          </a:p>
        </p:txBody>
      </p:sp>
      <p:pic>
        <p:nvPicPr>
          <p:cNvPr id="129" name="Google Shape;129;p24"/>
          <p:cNvPicPr preferRelativeResize="0"/>
          <p:nvPr/>
        </p:nvPicPr>
        <p:blipFill>
          <a:blip r:embed="rId3">
            <a:alphaModFix/>
          </a:blip>
          <a:stretch>
            <a:fillRect/>
          </a:stretch>
        </p:blipFill>
        <p:spPr>
          <a:xfrm>
            <a:off x="311700" y="311274"/>
            <a:ext cx="6180926" cy="259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5"/>
          <p:cNvPicPr preferRelativeResize="0"/>
          <p:nvPr/>
        </p:nvPicPr>
        <p:blipFill>
          <a:blip r:embed="rId3">
            <a:alphaModFix/>
          </a:blip>
          <a:stretch>
            <a:fillRect/>
          </a:stretch>
        </p:blipFill>
        <p:spPr>
          <a:xfrm>
            <a:off x="1037450" y="890850"/>
            <a:ext cx="5933799" cy="3939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6"/>
          <p:cNvSpPr txBox="1"/>
          <p:nvPr>
            <p:ph idx="1" type="body"/>
          </p:nvPr>
        </p:nvSpPr>
        <p:spPr>
          <a:xfrm>
            <a:off x="311700" y="1507025"/>
            <a:ext cx="8520600" cy="30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 training the model with 100 epochs in data batch size of 250 samples per epoch</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Given the large size of our data set ( </a:t>
            </a:r>
            <a:r>
              <a:rPr lang="en"/>
              <a:t>55692 entries), we can use a larger batch size, which can help increase model training speed and can help reduce noise.</a:t>
            </a:r>
            <a:endParaRPr/>
          </a:p>
        </p:txBody>
      </p:sp>
      <p:pic>
        <p:nvPicPr>
          <p:cNvPr id="143" name="Google Shape;143;p26"/>
          <p:cNvPicPr preferRelativeResize="0"/>
          <p:nvPr/>
        </p:nvPicPr>
        <p:blipFill>
          <a:blip r:embed="rId3">
            <a:alphaModFix/>
          </a:blip>
          <a:stretch>
            <a:fillRect/>
          </a:stretch>
        </p:blipFill>
        <p:spPr>
          <a:xfrm>
            <a:off x="311700" y="445025"/>
            <a:ext cx="7617677" cy="821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Plot the results</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7"/>
          <p:cNvPicPr preferRelativeResize="0"/>
          <p:nvPr/>
        </p:nvPicPr>
        <p:blipFill>
          <a:blip r:embed="rId3">
            <a:alphaModFix/>
          </a:blip>
          <a:stretch>
            <a:fillRect/>
          </a:stretch>
        </p:blipFill>
        <p:spPr>
          <a:xfrm>
            <a:off x="311700" y="1099425"/>
            <a:ext cx="5659202" cy="38011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8"/>
          <p:cNvPicPr preferRelativeResize="0"/>
          <p:nvPr/>
        </p:nvPicPr>
        <p:blipFill>
          <a:blip r:embed="rId3">
            <a:alphaModFix/>
          </a:blip>
          <a:stretch>
            <a:fillRect/>
          </a:stretch>
        </p:blipFill>
        <p:spPr>
          <a:xfrm>
            <a:off x="136975" y="445025"/>
            <a:ext cx="4504176" cy="3216276"/>
          </a:xfrm>
          <a:prstGeom prst="rect">
            <a:avLst/>
          </a:prstGeom>
          <a:noFill/>
          <a:ln>
            <a:noFill/>
          </a:ln>
        </p:spPr>
      </p:pic>
      <p:pic>
        <p:nvPicPr>
          <p:cNvPr id="156" name="Google Shape;156;p28"/>
          <p:cNvPicPr preferRelativeResize="0"/>
          <p:nvPr/>
        </p:nvPicPr>
        <p:blipFill>
          <a:blip r:embed="rId4">
            <a:alphaModFix/>
          </a:blip>
          <a:stretch>
            <a:fillRect/>
          </a:stretch>
        </p:blipFill>
        <p:spPr>
          <a:xfrm>
            <a:off x="4328125" y="535100"/>
            <a:ext cx="4504175" cy="32233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loss plot</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765"/>
              <a:t>After all the epochs, the validation loss curve is above the training loss curve. The two curves are close to each other. The validation loss curve plateaus at around 0.46. The training loss plateaus around 0.44.</a:t>
            </a:r>
            <a:endParaRPr sz="1765"/>
          </a:p>
          <a:p>
            <a:pPr indent="0" lvl="0" marL="0" rtl="0" algn="l">
              <a:lnSpc>
                <a:spcPct val="95000"/>
              </a:lnSpc>
              <a:spcBef>
                <a:spcPts val="1200"/>
              </a:spcBef>
              <a:spcAft>
                <a:spcPts val="0"/>
              </a:spcAft>
              <a:buSzPts val="1018"/>
              <a:buNone/>
            </a:pPr>
            <a:r>
              <a:rPr lang="en" sz="1765"/>
              <a:t>Our curve shows that the loss is high in the earlier epochs. This is expected since our model has only begun to learn. Then, it gradually decreases, which indicates it is updating itself to learn the data. </a:t>
            </a:r>
            <a:endParaRPr sz="1765"/>
          </a:p>
          <a:p>
            <a:pPr indent="0" lvl="0" marL="0" rtl="0" algn="l">
              <a:lnSpc>
                <a:spcPct val="95000"/>
              </a:lnSpc>
              <a:spcBef>
                <a:spcPts val="1200"/>
              </a:spcBef>
              <a:spcAft>
                <a:spcPts val="0"/>
              </a:spcAft>
              <a:buSzPts val="1018"/>
              <a:buNone/>
            </a:pPr>
            <a:r>
              <a:t/>
            </a:r>
            <a:endParaRPr sz="1765"/>
          </a:p>
          <a:p>
            <a:pPr indent="0" lvl="0" marL="0" rtl="0" algn="l">
              <a:lnSpc>
                <a:spcPct val="95000"/>
              </a:lnSpc>
              <a:spcBef>
                <a:spcPts val="1200"/>
              </a:spcBef>
              <a:spcAft>
                <a:spcPts val="0"/>
              </a:spcAft>
              <a:buSzPts val="1018"/>
              <a:buNone/>
            </a:pPr>
            <a:r>
              <a:rPr lang="en" sz="1765"/>
              <a:t>Further analysis in speaker notes.</a:t>
            </a:r>
            <a:endParaRPr sz="1765"/>
          </a:p>
          <a:p>
            <a:pPr indent="0" lvl="0" marL="0" rtl="0" algn="l">
              <a:lnSpc>
                <a:spcPct val="95000"/>
              </a:lnSpc>
              <a:spcBef>
                <a:spcPts val="1200"/>
              </a:spcBef>
              <a:spcAft>
                <a:spcPts val="0"/>
              </a:spcAft>
              <a:buSzPts val="1018"/>
              <a:buNone/>
            </a:pPr>
            <a:r>
              <a:t/>
            </a:r>
            <a:endParaRPr sz="1765"/>
          </a:p>
          <a:p>
            <a:pPr indent="0" lvl="0" marL="0" rtl="0" algn="l">
              <a:lnSpc>
                <a:spcPct val="95000"/>
              </a:lnSpc>
              <a:spcBef>
                <a:spcPts val="1200"/>
              </a:spcBef>
              <a:spcAft>
                <a:spcPts val="0"/>
              </a:spcAft>
              <a:buSzPts val="1018"/>
              <a:buNone/>
            </a:pPr>
            <a:r>
              <a:t/>
            </a:r>
            <a:endParaRPr sz="1765"/>
          </a:p>
          <a:p>
            <a:pPr indent="0" lvl="0" marL="0" rtl="0" algn="l">
              <a:lnSpc>
                <a:spcPct val="95000"/>
              </a:lnSpc>
              <a:spcBef>
                <a:spcPts val="1200"/>
              </a:spcBef>
              <a:spcAft>
                <a:spcPts val="1200"/>
              </a:spcAft>
              <a:buSzPts val="1018"/>
              <a:buNone/>
            </a:pPr>
            <a:r>
              <a:t/>
            </a:r>
            <a:endParaRPr sz="176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accuracy plot</a:t>
            </a:r>
            <a:endParaRPr/>
          </a:p>
        </p:txBody>
      </p:sp>
      <p:sp>
        <p:nvSpPr>
          <p:cNvPr id="168" name="Google Shape;168;p30"/>
          <p:cNvSpPr txBox="1"/>
          <p:nvPr>
            <p:ph idx="1" type="body"/>
          </p:nvPr>
        </p:nvSpPr>
        <p:spPr>
          <a:xfrm>
            <a:off x="3879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validation curve is under the </a:t>
            </a:r>
            <a:r>
              <a:rPr lang="en"/>
              <a:t>training</a:t>
            </a:r>
            <a:r>
              <a:rPr lang="en"/>
              <a:t> curve and plateaus at around 0.76 and 0.77 respectively. The accuracy is low initially and increases with each epoch. This indicates our model is learning and updating itself to </a:t>
            </a:r>
            <a:r>
              <a:rPr lang="en"/>
              <a:t>improve</a:t>
            </a:r>
            <a:r>
              <a:rPr lang="en"/>
              <a:t> its accuracy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Further analysis in speaker notes.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improvements</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700">
                <a:solidFill>
                  <a:schemeClr val="dk1"/>
                </a:solidFill>
              </a:rPr>
              <a:t>To improve our model, we can consider several options: increasing complexity, improving our dataset quality/ reduce noise, adjusting our hyperparameters.</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a:p>
            <a:pPr indent="0" lvl="0" marL="0" rtl="0" algn="l">
              <a:lnSpc>
                <a:spcPct val="100000"/>
              </a:lnSpc>
              <a:spcBef>
                <a:spcPts val="0"/>
              </a:spcBef>
              <a:spcAft>
                <a:spcPts val="0"/>
              </a:spcAft>
              <a:buNone/>
            </a:pPr>
            <a:r>
              <a:rPr lang="en" sz="1700">
                <a:solidFill>
                  <a:schemeClr val="dk1"/>
                </a:solidFill>
              </a:rPr>
              <a:t>Increasing our model’s complexity may help capture more patterns in the data and improve the accuracy, </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a:p>
            <a:pPr indent="0" lvl="0" marL="0" rtl="0" algn="l">
              <a:lnSpc>
                <a:spcPct val="100000"/>
              </a:lnSpc>
              <a:spcBef>
                <a:spcPts val="0"/>
              </a:spcBef>
              <a:spcAft>
                <a:spcPts val="0"/>
              </a:spcAft>
              <a:buNone/>
            </a:pPr>
            <a:r>
              <a:rPr lang="en" sz="1700">
                <a:solidFill>
                  <a:schemeClr val="dk1"/>
                </a:solidFill>
              </a:rPr>
              <a:t>Improving the dataset quality means the training data will better represent the true population smoking patterns, which in turn our model can use to make more accurate predictions.</a:t>
            </a:r>
            <a:endParaRPr sz="1700">
              <a:solidFill>
                <a:schemeClr val="dk1"/>
              </a:solidFill>
            </a:endParaRPr>
          </a:p>
          <a:p>
            <a:pPr indent="0" lvl="0" marL="0" rtl="0" algn="l">
              <a:lnSpc>
                <a:spcPct val="100000"/>
              </a:lnSpc>
              <a:spcBef>
                <a:spcPts val="0"/>
              </a:spcBef>
              <a:spcAft>
                <a:spcPts val="0"/>
              </a:spcAft>
              <a:buNone/>
            </a:pPr>
            <a:r>
              <a:t/>
            </a:r>
            <a:endParaRPr sz="17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rPr>
              <a:t>Finally, we can test different hyperparameters ( batch size, # of epochs, optimizer settings, etc.) to find the optimal configuration for our model.</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and Motivation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 My uncle, who lives in China, is 66 year</a:t>
            </a:r>
            <a:r>
              <a:rPr lang="en"/>
              <a:t>s old and has been smoking since he was a young adult. Although smoking is becoming less and less popular in younger chinese generations, </a:t>
            </a:r>
            <a:r>
              <a:rPr lang="en"/>
              <a:t>many people from older generations </a:t>
            </a:r>
            <a:r>
              <a:rPr lang="en"/>
              <a:t>still smoke heavily. My uncle goes through about 2 packs of cigarettes daily. His behavior concerns my whole family and we worry about his health.</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Goal: I wish to better understand the relationships between various health markers and smoking habits.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a:t>
            </a:r>
            <a:endParaRPr/>
          </a:p>
        </p:txBody>
      </p:sp>
      <p:sp>
        <p:nvSpPr>
          <p:cNvPr id="180" name="Google Shape;180;p32"/>
          <p:cNvSpPr txBox="1"/>
          <p:nvPr>
            <p:ph idx="1" type="body"/>
          </p:nvPr>
        </p:nvSpPr>
        <p:spPr>
          <a:xfrm>
            <a:off x="311700" y="3356425"/>
            <a:ext cx="8520600" cy="1212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We create a helper function to make a </a:t>
            </a:r>
            <a:r>
              <a:rPr lang="en"/>
              <a:t>predictions</a:t>
            </a:r>
            <a:r>
              <a:rPr lang="en"/>
              <a:t> and set a confidence threshold of 0.5. We then plot a confusion matrix. For full documentation of a confusion matrix, read </a:t>
            </a:r>
            <a:r>
              <a:rPr lang="en" u="sng">
                <a:solidFill>
                  <a:schemeClr val="hlink"/>
                </a:solidFill>
                <a:hlinkClick r:id="rId3"/>
              </a:rPr>
              <a:t>https://en.wikipedia.org/wiki/Confusion_matrix#:~:text=In%20predictive%20analytics%2C%20a%20table,false%20positives%2C%20and%20true%20negatives</a:t>
            </a:r>
            <a:r>
              <a:rPr lang="en"/>
              <a:t>. </a:t>
            </a:r>
            <a:endParaRPr/>
          </a:p>
        </p:txBody>
      </p:sp>
      <p:pic>
        <p:nvPicPr>
          <p:cNvPr id="181" name="Google Shape;181;p32"/>
          <p:cNvPicPr preferRelativeResize="0"/>
          <p:nvPr/>
        </p:nvPicPr>
        <p:blipFill>
          <a:blip r:embed="rId4">
            <a:alphaModFix/>
          </a:blip>
          <a:stretch>
            <a:fillRect/>
          </a:stretch>
        </p:blipFill>
        <p:spPr>
          <a:xfrm>
            <a:off x="424550" y="1221825"/>
            <a:ext cx="4669975" cy="1930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3"/>
          <p:cNvPicPr preferRelativeResize="0"/>
          <p:nvPr/>
        </p:nvPicPr>
        <p:blipFill>
          <a:blip r:embed="rId3">
            <a:alphaModFix/>
          </a:blip>
          <a:stretch>
            <a:fillRect/>
          </a:stretch>
        </p:blipFill>
        <p:spPr>
          <a:xfrm>
            <a:off x="1671198" y="548900"/>
            <a:ext cx="5376875" cy="42324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conclusion, we used keras to build a Sequential neural network to train our model. After training our model, it seems to be underfitting the data. While the current accuracy is promising, we should look into making further improvements to improve our model’s accuracy.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8" name="Google Shape;19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67" name="Google Shape;67;p15"/>
          <p:cNvSpPr txBox="1"/>
          <p:nvPr>
            <p:ph idx="1" type="body"/>
          </p:nvPr>
        </p:nvSpPr>
        <p:spPr>
          <a:xfrm>
            <a:off x="311700" y="1017725"/>
            <a:ext cx="8520600" cy="355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 </a:t>
            </a:r>
            <a:r>
              <a:rPr lang="en" u="sng">
                <a:solidFill>
                  <a:schemeClr val="hlink"/>
                </a:solidFill>
                <a:hlinkClick r:id="rId3"/>
              </a:rPr>
              <a:t>https://www.kaggle.com/datasets/kukuroo3/body-signal-of-smoking</a:t>
            </a:r>
            <a:endParaRPr/>
          </a:p>
          <a:p>
            <a:pPr indent="0" lvl="0" marL="0" rtl="0" algn="l">
              <a:spcBef>
                <a:spcPts val="1200"/>
              </a:spcBef>
              <a:spcAft>
                <a:spcPts val="0"/>
              </a:spcAft>
              <a:buNone/>
            </a:pPr>
            <a:r>
              <a:rPr lang="en"/>
              <a:t>Original source: </a:t>
            </a:r>
            <a:r>
              <a:rPr lang="en" u="sng">
                <a:solidFill>
                  <a:schemeClr val="hlink"/>
                </a:solidFill>
                <a:hlinkClick r:id="rId4"/>
              </a:rPr>
              <a:t>https://www.data.go.kr/data/15007122/fileData.do#tab-layer-openapi</a:t>
            </a:r>
            <a:r>
              <a:rPr lang="en"/>
              <a:t> </a:t>
            </a:r>
            <a:endParaRPr/>
          </a:p>
          <a:p>
            <a:pPr indent="0" lvl="0" marL="0" rtl="0" algn="l">
              <a:spcBef>
                <a:spcPts val="1200"/>
              </a:spcBef>
              <a:spcAft>
                <a:spcPts val="1200"/>
              </a:spcAft>
              <a:buNone/>
            </a:pPr>
            <a:r>
              <a:rPr lang="en"/>
              <a:t>I will use the data from South Korea’s National Health Insurance. During my research, I was unable to find a public dataset of smoking habits of the Chinese population. I chose to work with the South Korean dataset because it is publicly available, accounts for a wide range of bio factors, has a lot of data and is the most complete ( no null or invalid values)</a:t>
            </a:r>
            <a:r>
              <a:rPr lang="en"/>
              <a:t>. </a:t>
            </a:r>
            <a:r>
              <a:rPr lang="en"/>
              <a:t> Of all the populations in the datasets related to smoking behavior, the South Korean population resembles the Chinese population the most. Therefore, I believe it would be relevant to do our analysis on this dataset.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and Machine Learning Model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Initial data processing using NumPy and pandas</a:t>
            </a:r>
            <a:endParaRPr sz="1900"/>
          </a:p>
          <a:p>
            <a:pPr indent="0" lvl="0" marL="0" rtl="0" algn="l">
              <a:spcBef>
                <a:spcPts val="1200"/>
              </a:spcBef>
              <a:spcAft>
                <a:spcPts val="0"/>
              </a:spcAft>
              <a:buNone/>
            </a:pPr>
            <a:r>
              <a:rPr lang="en" sz="1900"/>
              <a:t>Then, use keras to create a neural network:</a:t>
            </a:r>
            <a:endParaRPr sz="1900"/>
          </a:p>
          <a:p>
            <a:pPr indent="-349250" lvl="0" marL="457200" rtl="0" algn="l">
              <a:spcBef>
                <a:spcPts val="1200"/>
              </a:spcBef>
              <a:spcAft>
                <a:spcPts val="0"/>
              </a:spcAft>
              <a:buSzPts val="1900"/>
              <a:buChar char="-"/>
            </a:pPr>
            <a:r>
              <a:rPr lang="en" sz="1900"/>
              <a:t>Keras is an open-source deep learning framework to help create neural network</a:t>
            </a:r>
            <a:endParaRPr sz="1900"/>
          </a:p>
          <a:p>
            <a:pPr indent="-349250" lvl="0" marL="457200" rtl="0" algn="l">
              <a:spcBef>
                <a:spcPts val="0"/>
              </a:spcBef>
              <a:spcAft>
                <a:spcPts val="0"/>
              </a:spcAft>
              <a:buSzPts val="1900"/>
              <a:buChar char="-"/>
            </a:pPr>
            <a:r>
              <a:rPr lang="en" sz="1900"/>
              <a:t>We will build a Sequential model with 2 layers</a:t>
            </a:r>
            <a:endParaRPr sz="1900"/>
          </a:p>
          <a:p>
            <a:pPr indent="-323850" lvl="1" marL="914400" rtl="0" algn="l">
              <a:spcBef>
                <a:spcPts val="0"/>
              </a:spcBef>
              <a:spcAft>
                <a:spcPts val="0"/>
              </a:spcAft>
              <a:buSzPts val="1500"/>
              <a:buChar char="-"/>
            </a:pPr>
            <a:r>
              <a:rPr lang="en" sz="1500"/>
              <a:t>2 layers because it is a good balance between complexity, computational cost, and model accuracy</a:t>
            </a:r>
            <a:endParaRPr sz="1500"/>
          </a:p>
          <a:p>
            <a:pPr indent="0" lvl="0" marL="0" rtl="0" algn="l">
              <a:spcBef>
                <a:spcPts val="1200"/>
              </a:spcBef>
              <a:spcAft>
                <a:spcPts val="1200"/>
              </a:spcAft>
              <a:buNone/>
            </a:pPr>
            <a:r>
              <a:rPr lang="en"/>
              <a:t>Use seaborn for plotting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Sequential Model</a:t>
            </a:r>
            <a:endParaRPr/>
          </a:p>
        </p:txBody>
      </p:sp>
      <p:sp>
        <p:nvSpPr>
          <p:cNvPr id="79" name="Google Shape;79;p17"/>
          <p:cNvSpPr txBox="1"/>
          <p:nvPr>
            <p:ph idx="1" type="body"/>
          </p:nvPr>
        </p:nvSpPr>
        <p:spPr>
          <a:xfrm>
            <a:off x="5444550" y="1152475"/>
            <a:ext cx="3485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Linear stack of layers for neural networks</a:t>
            </a:r>
            <a:endParaRPr/>
          </a:p>
          <a:p>
            <a:pPr indent="-342900" lvl="0" marL="457200" rtl="0" algn="l">
              <a:spcBef>
                <a:spcPts val="0"/>
              </a:spcBef>
              <a:spcAft>
                <a:spcPts val="0"/>
              </a:spcAft>
              <a:buSzPts val="1800"/>
              <a:buChar char="-"/>
            </a:pPr>
            <a:r>
              <a:rPr lang="en"/>
              <a:t>Each layer is connected to the previous</a:t>
            </a:r>
            <a:endParaRPr/>
          </a:p>
          <a:p>
            <a:pPr indent="-342900" lvl="0" marL="457200" rtl="0" algn="l">
              <a:spcBef>
                <a:spcPts val="0"/>
              </a:spcBef>
              <a:spcAft>
                <a:spcPts val="0"/>
              </a:spcAft>
              <a:buSzPts val="1800"/>
              <a:buChar char="-"/>
            </a:pPr>
            <a:r>
              <a:rPr lang="en"/>
              <a:t>Why choose Sequential Model? Simple, easy to understand and to debug</a:t>
            </a:r>
            <a:endParaRPr/>
          </a:p>
        </p:txBody>
      </p:sp>
      <p:pic>
        <p:nvPicPr>
          <p:cNvPr id="80" name="Google Shape;80;p17"/>
          <p:cNvPicPr preferRelativeResize="0"/>
          <p:nvPr/>
        </p:nvPicPr>
        <p:blipFill>
          <a:blip r:embed="rId3">
            <a:alphaModFix/>
          </a:blip>
          <a:stretch>
            <a:fillRect/>
          </a:stretch>
        </p:blipFill>
        <p:spPr>
          <a:xfrm>
            <a:off x="311699" y="1152474"/>
            <a:ext cx="5132850" cy="283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Layers</a:t>
            </a:r>
            <a:endParaRPr/>
          </a:p>
        </p:txBody>
      </p:sp>
      <p:sp>
        <p:nvSpPr>
          <p:cNvPr id="86" name="Google Shape;86;p18"/>
          <p:cNvSpPr txBox="1"/>
          <p:nvPr>
            <p:ph idx="1" type="body"/>
          </p:nvPr>
        </p:nvSpPr>
        <p:spPr>
          <a:xfrm>
            <a:off x="311700" y="1017725"/>
            <a:ext cx="3521400" cy="355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layer receives data, transforms it and feeds to next layer</a:t>
            </a:r>
            <a:endParaRPr/>
          </a:p>
          <a:p>
            <a:pPr indent="-342900" lvl="0" marL="457200" rtl="0" algn="l">
              <a:spcBef>
                <a:spcPts val="0"/>
              </a:spcBef>
              <a:spcAft>
                <a:spcPts val="0"/>
              </a:spcAft>
              <a:buSzPts val="1800"/>
              <a:buChar char="-"/>
            </a:pPr>
            <a:r>
              <a:rPr lang="en"/>
              <a:t>More layers = more depth = more complex model</a:t>
            </a:r>
            <a:endParaRPr/>
          </a:p>
          <a:p>
            <a:pPr indent="-342900" lvl="0" marL="457200" rtl="0" algn="l">
              <a:spcBef>
                <a:spcPts val="0"/>
              </a:spcBef>
              <a:spcAft>
                <a:spcPts val="0"/>
              </a:spcAft>
              <a:buSzPts val="1800"/>
              <a:buChar char="-"/>
            </a:pPr>
            <a:r>
              <a:rPr lang="en"/>
              <a:t>Layers contain activation functions to introduce non-linearity</a:t>
            </a:r>
            <a:endParaRPr/>
          </a:p>
          <a:p>
            <a:pPr indent="0" lvl="0" marL="0" rtl="0" algn="l">
              <a:spcBef>
                <a:spcPts val="1200"/>
              </a:spcBef>
              <a:spcAft>
                <a:spcPts val="1200"/>
              </a:spcAft>
              <a:buNone/>
            </a:pPr>
            <a:r>
              <a:t/>
            </a:r>
            <a:endParaRPr/>
          </a:p>
        </p:txBody>
      </p:sp>
      <p:sp>
        <p:nvSpPr>
          <p:cNvPr id="87" name="Google Shape;87;p18"/>
          <p:cNvSpPr txBox="1"/>
          <p:nvPr>
            <p:ph idx="1" type="body"/>
          </p:nvPr>
        </p:nvSpPr>
        <p:spPr>
          <a:xfrm>
            <a:off x="4084225" y="536800"/>
            <a:ext cx="4402200" cy="4213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Fewer layers:</a:t>
            </a:r>
            <a:endParaRPr/>
          </a:p>
          <a:p>
            <a:pPr indent="-342900" lvl="0" marL="457200" rtl="0" algn="l">
              <a:spcBef>
                <a:spcPts val="1200"/>
              </a:spcBef>
              <a:spcAft>
                <a:spcPts val="0"/>
              </a:spcAft>
              <a:buSzPts val="1800"/>
              <a:buChar char="-"/>
            </a:pPr>
            <a:r>
              <a:rPr lang="en"/>
              <a:t>Simpler model, less risk of overfitting</a:t>
            </a:r>
            <a:endParaRPr/>
          </a:p>
          <a:p>
            <a:pPr indent="-342900" lvl="0" marL="457200" rtl="0" algn="l">
              <a:spcBef>
                <a:spcPts val="0"/>
              </a:spcBef>
              <a:spcAft>
                <a:spcPts val="0"/>
              </a:spcAft>
              <a:buSzPts val="1800"/>
              <a:buChar char="-"/>
            </a:pPr>
            <a:r>
              <a:rPr lang="en"/>
              <a:t>Faster training, </a:t>
            </a:r>
            <a:r>
              <a:rPr lang="en"/>
              <a:t>lower</a:t>
            </a:r>
            <a:r>
              <a:rPr lang="en"/>
              <a:t> computational cost</a:t>
            </a:r>
            <a:endParaRPr/>
          </a:p>
          <a:p>
            <a:pPr indent="-342900" lvl="0" marL="457200" rtl="0" algn="l">
              <a:spcBef>
                <a:spcPts val="0"/>
              </a:spcBef>
              <a:spcAft>
                <a:spcPts val="0"/>
              </a:spcAft>
              <a:buSzPts val="1800"/>
              <a:buChar char="-"/>
            </a:pPr>
            <a:r>
              <a:rPr lang="en"/>
              <a:t>Limited </a:t>
            </a:r>
            <a:r>
              <a:rPr lang="en"/>
              <a:t>representation</a:t>
            </a:r>
            <a:r>
              <a:rPr lang="en"/>
              <a:t> capacity of data</a:t>
            </a:r>
            <a:endParaRPr/>
          </a:p>
          <a:p>
            <a:pPr indent="0" lvl="0" marL="0" rtl="0" algn="l">
              <a:spcBef>
                <a:spcPts val="1200"/>
              </a:spcBef>
              <a:spcAft>
                <a:spcPts val="0"/>
              </a:spcAft>
              <a:buNone/>
            </a:pPr>
            <a:r>
              <a:rPr lang="en"/>
              <a:t>More layers:</a:t>
            </a:r>
            <a:endParaRPr/>
          </a:p>
          <a:p>
            <a:pPr indent="-342900" lvl="0" marL="457200" rtl="0" algn="l">
              <a:spcBef>
                <a:spcPts val="1200"/>
              </a:spcBef>
              <a:spcAft>
                <a:spcPts val="0"/>
              </a:spcAft>
              <a:buSzPts val="1800"/>
              <a:buChar char="-"/>
            </a:pPr>
            <a:r>
              <a:rPr lang="en"/>
              <a:t>Captures complex patterns in data, but longer training time and increased cost</a:t>
            </a:r>
            <a:endParaRPr/>
          </a:p>
          <a:p>
            <a:pPr indent="-342900" lvl="0" marL="457200" rtl="0" algn="l">
              <a:spcBef>
                <a:spcPts val="0"/>
              </a:spcBef>
              <a:spcAft>
                <a:spcPts val="0"/>
              </a:spcAft>
              <a:buSzPts val="1800"/>
              <a:buChar char="-"/>
            </a:pPr>
            <a:r>
              <a:rPr lang="en"/>
              <a:t>Risk of overfitting</a:t>
            </a:r>
            <a:endParaRPr/>
          </a:p>
          <a:p>
            <a:pPr indent="-342900" lvl="0" marL="457200" rtl="0" algn="l">
              <a:spcBef>
                <a:spcPts val="0"/>
              </a:spcBef>
              <a:spcAft>
                <a:spcPts val="0"/>
              </a:spcAft>
              <a:buSzPts val="1800"/>
              <a:buChar char="-"/>
            </a:pPr>
            <a:r>
              <a:rPr lang="en"/>
              <a:t>Better performance with large dataset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93" name="Google Shape;93;p19"/>
          <p:cNvSpPr txBox="1"/>
          <p:nvPr>
            <p:ph idx="1" type="body"/>
          </p:nvPr>
        </p:nvSpPr>
        <p:spPr>
          <a:xfrm>
            <a:off x="152400" y="3789375"/>
            <a:ext cx="8679900" cy="144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Upload csv data file and use pandas to read in the csv file</a:t>
            </a:r>
            <a:endParaRPr sz="1600"/>
          </a:p>
          <a:p>
            <a:pPr indent="0" lvl="0" marL="0" rtl="0" algn="l">
              <a:spcBef>
                <a:spcPts val="1200"/>
              </a:spcBef>
              <a:spcAft>
                <a:spcPts val="1200"/>
              </a:spcAft>
              <a:buNone/>
            </a:pPr>
            <a:r>
              <a:rPr lang="en" sz="1600"/>
              <a:t>Drop rows with missing </a:t>
            </a:r>
            <a:r>
              <a:rPr lang="en" sz="1600"/>
              <a:t>values as a pre-processing step</a:t>
            </a:r>
            <a:endParaRPr sz="1600"/>
          </a:p>
        </p:txBody>
      </p:sp>
      <p:pic>
        <p:nvPicPr>
          <p:cNvPr id="94" name="Google Shape;94;p19"/>
          <p:cNvPicPr preferRelativeResize="0"/>
          <p:nvPr/>
        </p:nvPicPr>
        <p:blipFill>
          <a:blip r:embed="rId3">
            <a:alphaModFix/>
          </a:blip>
          <a:stretch>
            <a:fillRect/>
          </a:stretch>
        </p:blipFill>
        <p:spPr>
          <a:xfrm>
            <a:off x="152400" y="1170125"/>
            <a:ext cx="6302024" cy="1848331"/>
          </a:xfrm>
          <a:prstGeom prst="rect">
            <a:avLst/>
          </a:prstGeom>
          <a:noFill/>
          <a:ln>
            <a:noFill/>
          </a:ln>
        </p:spPr>
      </p:pic>
      <p:pic>
        <p:nvPicPr>
          <p:cNvPr id="95" name="Google Shape;95;p19"/>
          <p:cNvPicPr preferRelativeResize="0"/>
          <p:nvPr/>
        </p:nvPicPr>
        <p:blipFill>
          <a:blip r:embed="rId4">
            <a:alphaModFix/>
          </a:blip>
          <a:stretch>
            <a:fillRect/>
          </a:stretch>
        </p:blipFill>
        <p:spPr>
          <a:xfrm>
            <a:off x="209550" y="3018447"/>
            <a:ext cx="2647951" cy="6484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 data exploration	</a:t>
            </a:r>
            <a:endParaRPr/>
          </a:p>
        </p:txBody>
      </p:sp>
      <p:sp>
        <p:nvSpPr>
          <p:cNvPr id="101" name="Google Shape;101;p20"/>
          <p:cNvSpPr txBox="1"/>
          <p:nvPr>
            <p:ph idx="1" type="body"/>
          </p:nvPr>
        </p:nvSpPr>
        <p:spPr>
          <a:xfrm>
            <a:off x="5110750" y="1152475"/>
            <a:ext cx="372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Plot the distribution of smoking      (encoded as 1) and non-smoking (encoded as 0) </a:t>
            </a:r>
            <a:endParaRPr/>
          </a:p>
        </p:txBody>
      </p:sp>
      <p:pic>
        <p:nvPicPr>
          <p:cNvPr id="102" name="Google Shape;102;p20"/>
          <p:cNvPicPr preferRelativeResize="0"/>
          <p:nvPr/>
        </p:nvPicPr>
        <p:blipFill>
          <a:blip r:embed="rId3">
            <a:alphaModFix/>
          </a:blip>
          <a:stretch>
            <a:fillRect/>
          </a:stretch>
        </p:blipFill>
        <p:spPr>
          <a:xfrm>
            <a:off x="242975" y="1017725"/>
            <a:ext cx="4544011" cy="3622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5776875" y="1152475"/>
            <a:ext cx="3055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Plot the distribution of smoking  (encoded as 1) and non-smoking (encoded as 0) by gender</a:t>
            </a:r>
            <a:endParaRPr/>
          </a:p>
          <a:p>
            <a:pPr indent="0" lvl="0" marL="0" rtl="0" algn="l">
              <a:spcBef>
                <a:spcPts val="120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360375" y="552625"/>
            <a:ext cx="5296376" cy="390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