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6" d="100"/>
          <a:sy n="96" d="100"/>
        </p:scale>
        <p:origin x="423" y="5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6cc2d0a2ec_0_1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6cc2d0a2ec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6cc2d0a2ec_0_1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6cc2d0a2ec_0_1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6cc2d0a2ec_0_1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26cc2d0a2ec_0_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26cc2d0a2ec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26cc2d0a2ec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g26cc2d0a2ec_0_13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7" name="Google Shape;137;g26cc2d0a2ec_0_1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26cc2d0a2ec_0_1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26cc2d0a2ec_0_1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6cc2d0a2ec_0_4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6cc2d0a2ec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26cc2d0a2ec_0_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26cc2d0a2ec_0_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6cc2d0a2ec_0_6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6cc2d0a2ec_0_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6cc2d0a2ec_0_6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6cc2d0a2ec_0_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26cc2d0a2ec_0_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26cc2d0a2ec_0_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26cc2d0a2ec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26cc2d0a2ec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26cc2d0a2ec_0_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26cc2d0a2e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6cc2d0a2ec_0_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6cc2d0a2ec_0_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25"/>
            <a:ext cx="4572000" cy="51435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dk1"/>
              </a:buClr>
              <a:buSzPts val="1800"/>
              <a:buChar char="●"/>
              <a:defRPr>
                <a:solidFill>
                  <a:schemeClr val="dk1"/>
                </a:solidFill>
              </a:defRPr>
            </a:lvl1pPr>
            <a:lvl2pPr marL="914400" lvl="1" indent="-317500">
              <a:spcBef>
                <a:spcPts val="0"/>
              </a:spcBef>
              <a:spcAft>
                <a:spcPts val="0"/>
              </a:spcAft>
              <a:buClr>
                <a:schemeClr val="dk1"/>
              </a:buClr>
              <a:buSzPts val="1400"/>
              <a:buChar char="○"/>
              <a:defRPr>
                <a:solidFill>
                  <a:schemeClr val="dk1"/>
                </a:solidFill>
              </a:defRPr>
            </a:lvl2pPr>
            <a:lvl3pPr marL="1371600" lvl="2" indent="-317500">
              <a:spcBef>
                <a:spcPts val="0"/>
              </a:spcBef>
              <a:spcAft>
                <a:spcPts val="0"/>
              </a:spcAft>
              <a:buClr>
                <a:schemeClr val="dk1"/>
              </a:buClr>
              <a:buSzPts val="1400"/>
              <a:buChar char="■"/>
              <a:defRPr>
                <a:solidFill>
                  <a:schemeClr val="dk1"/>
                </a:solidFill>
              </a:defRPr>
            </a:lvl3pPr>
            <a:lvl4pPr marL="1828800" lvl="3" indent="-317500">
              <a:spcBef>
                <a:spcPts val="0"/>
              </a:spcBef>
              <a:spcAft>
                <a:spcPts val="0"/>
              </a:spcAft>
              <a:buClr>
                <a:schemeClr val="dk1"/>
              </a:buClr>
              <a:buSzPts val="1400"/>
              <a:buChar char="●"/>
              <a:defRPr>
                <a:solidFill>
                  <a:schemeClr val="dk1"/>
                </a:solidFill>
              </a:defRPr>
            </a:lvl4pPr>
            <a:lvl5pPr marL="2286000" lvl="4" indent="-317500">
              <a:spcBef>
                <a:spcPts val="0"/>
              </a:spcBef>
              <a:spcAft>
                <a:spcPts val="0"/>
              </a:spcAft>
              <a:buClr>
                <a:schemeClr val="dk1"/>
              </a:buClr>
              <a:buSzPts val="1400"/>
              <a:buChar char="○"/>
              <a:defRPr>
                <a:solidFill>
                  <a:schemeClr val="dk1"/>
                </a:solidFill>
              </a:defRPr>
            </a:lvl5pPr>
            <a:lvl6pPr marL="2743200" lvl="5" indent="-317500">
              <a:spcBef>
                <a:spcPts val="0"/>
              </a:spcBef>
              <a:spcAft>
                <a:spcPts val="0"/>
              </a:spcAft>
              <a:buClr>
                <a:schemeClr val="dk1"/>
              </a:buClr>
              <a:buSzPts val="1400"/>
              <a:buChar char="■"/>
              <a:defRPr>
                <a:solidFill>
                  <a:schemeClr val="dk1"/>
                </a:solidFill>
              </a:defRPr>
            </a:lvl6pPr>
            <a:lvl7pPr marL="3200400" lvl="6" indent="-317500">
              <a:spcBef>
                <a:spcPts val="0"/>
              </a:spcBef>
              <a:spcAft>
                <a:spcPts val="0"/>
              </a:spcAft>
              <a:buClr>
                <a:schemeClr val="dk1"/>
              </a:buClr>
              <a:buSzPts val="1400"/>
              <a:buChar char="●"/>
              <a:defRPr>
                <a:solidFill>
                  <a:schemeClr val="dk1"/>
                </a:solidFill>
              </a:defRPr>
            </a:lvl7pPr>
            <a:lvl8pPr marL="3657600" lvl="7" indent="-317500">
              <a:spcBef>
                <a:spcPts val="0"/>
              </a:spcBef>
              <a:spcAft>
                <a:spcPts val="0"/>
              </a:spcAft>
              <a:buClr>
                <a:schemeClr val="dk1"/>
              </a:buClr>
              <a:buSzPts val="1400"/>
              <a:buChar char="○"/>
              <a:defRPr>
                <a:solidFill>
                  <a:schemeClr val="dk1"/>
                </a:solidFill>
              </a:defRPr>
            </a:lvl8pPr>
            <a:lvl9pPr marL="4114800" lvl="8" indent="-317500">
              <a:spcBef>
                <a:spcPts val="0"/>
              </a:spcBef>
              <a:spcAft>
                <a:spcPts val="0"/>
              </a:spcAft>
              <a:buClr>
                <a:schemeClr val="dk1"/>
              </a:buClr>
              <a:buSzPts val="1400"/>
              <a:buChar char="■"/>
              <a:defRPr>
                <a:solidFill>
                  <a:schemeClr val="dk1"/>
                </a:solidFill>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dark-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lt2"/>
              </a:buClr>
              <a:buSzPts val="1800"/>
              <a:buChar char="●"/>
              <a:defRPr sz="1800">
                <a:solidFill>
                  <a:schemeClr val="lt2"/>
                </a:solidFill>
              </a:defRPr>
            </a:lvl1pPr>
            <a:lvl2pPr marL="914400" lvl="1" indent="-317500">
              <a:lnSpc>
                <a:spcPct val="115000"/>
              </a:lnSpc>
              <a:spcBef>
                <a:spcPts val="0"/>
              </a:spcBef>
              <a:spcAft>
                <a:spcPts val="0"/>
              </a:spcAft>
              <a:buClr>
                <a:schemeClr val="lt2"/>
              </a:buClr>
              <a:buSzPts val="1400"/>
              <a:buChar char="○"/>
              <a:defRPr>
                <a:solidFill>
                  <a:schemeClr val="lt2"/>
                </a:solidFill>
              </a:defRPr>
            </a:lvl2pPr>
            <a:lvl3pPr marL="1371600" lvl="2" indent="-317500">
              <a:lnSpc>
                <a:spcPct val="115000"/>
              </a:lnSpc>
              <a:spcBef>
                <a:spcPts val="0"/>
              </a:spcBef>
              <a:spcAft>
                <a:spcPts val="0"/>
              </a:spcAft>
              <a:buClr>
                <a:schemeClr val="lt2"/>
              </a:buClr>
              <a:buSzPts val="1400"/>
              <a:buChar char="■"/>
              <a:defRPr>
                <a:solidFill>
                  <a:schemeClr val="lt2"/>
                </a:solidFill>
              </a:defRPr>
            </a:lvl3pPr>
            <a:lvl4pPr marL="1828800" lvl="3" indent="-317500">
              <a:lnSpc>
                <a:spcPct val="115000"/>
              </a:lnSpc>
              <a:spcBef>
                <a:spcPts val="0"/>
              </a:spcBef>
              <a:spcAft>
                <a:spcPts val="0"/>
              </a:spcAft>
              <a:buClr>
                <a:schemeClr val="lt2"/>
              </a:buClr>
              <a:buSzPts val="1400"/>
              <a:buChar char="●"/>
              <a:defRPr>
                <a:solidFill>
                  <a:schemeClr val="lt2"/>
                </a:solidFill>
              </a:defRPr>
            </a:lvl4pPr>
            <a:lvl5pPr marL="2286000" lvl="4" indent="-317500">
              <a:lnSpc>
                <a:spcPct val="115000"/>
              </a:lnSpc>
              <a:spcBef>
                <a:spcPts val="0"/>
              </a:spcBef>
              <a:spcAft>
                <a:spcPts val="0"/>
              </a:spcAft>
              <a:buClr>
                <a:schemeClr val="lt2"/>
              </a:buClr>
              <a:buSzPts val="1400"/>
              <a:buChar char="○"/>
              <a:defRPr>
                <a:solidFill>
                  <a:schemeClr val="lt2"/>
                </a:solidFill>
              </a:defRPr>
            </a:lvl5pPr>
            <a:lvl6pPr marL="2743200" lvl="5" indent="-317500">
              <a:lnSpc>
                <a:spcPct val="115000"/>
              </a:lnSpc>
              <a:spcBef>
                <a:spcPts val="0"/>
              </a:spcBef>
              <a:spcAft>
                <a:spcPts val="0"/>
              </a:spcAft>
              <a:buClr>
                <a:schemeClr val="lt2"/>
              </a:buClr>
              <a:buSzPts val="1400"/>
              <a:buChar char="■"/>
              <a:defRPr>
                <a:solidFill>
                  <a:schemeClr val="lt2"/>
                </a:solidFill>
              </a:defRPr>
            </a:lvl6pPr>
            <a:lvl7pPr marL="3200400" lvl="6" indent="-317500">
              <a:lnSpc>
                <a:spcPct val="115000"/>
              </a:lnSpc>
              <a:spcBef>
                <a:spcPts val="0"/>
              </a:spcBef>
              <a:spcAft>
                <a:spcPts val="0"/>
              </a:spcAft>
              <a:buClr>
                <a:schemeClr val="lt2"/>
              </a:buClr>
              <a:buSzPts val="1400"/>
              <a:buChar char="●"/>
              <a:defRPr>
                <a:solidFill>
                  <a:schemeClr val="lt2"/>
                </a:solidFill>
              </a:defRPr>
            </a:lvl7pPr>
            <a:lvl8pPr marL="3657600" lvl="7" indent="-317500">
              <a:lnSpc>
                <a:spcPct val="115000"/>
              </a:lnSpc>
              <a:spcBef>
                <a:spcPts val="0"/>
              </a:spcBef>
              <a:spcAft>
                <a:spcPts val="0"/>
              </a:spcAft>
              <a:buClr>
                <a:schemeClr val="lt2"/>
              </a:buClr>
              <a:buSzPts val="1400"/>
              <a:buChar char="○"/>
              <a:defRPr>
                <a:solidFill>
                  <a:schemeClr val="lt2"/>
                </a:solidFill>
              </a:defRPr>
            </a:lvl8pPr>
            <a:lvl9pPr marL="4114800" lvl="8" indent="-317500">
              <a:lnSpc>
                <a:spcPct val="115000"/>
              </a:lnSpc>
              <a:spcBef>
                <a:spcPts val="0"/>
              </a:spcBef>
              <a:spcAft>
                <a:spcPts val="0"/>
              </a:spcAft>
              <a:buClr>
                <a:schemeClr val="lt2"/>
              </a:buClr>
              <a:buSzPts val="1400"/>
              <a:buChar char="■"/>
              <a:defRPr>
                <a:solidFill>
                  <a:schemeClr val="lt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2"/>
                </a:solidFill>
              </a:defRPr>
            </a:lvl1pPr>
            <a:lvl2pPr lvl="1" algn="r">
              <a:buNone/>
              <a:defRPr sz="1000">
                <a:solidFill>
                  <a:schemeClr val="lt2"/>
                </a:solidFill>
              </a:defRPr>
            </a:lvl2pPr>
            <a:lvl3pPr lvl="2" algn="r">
              <a:buNone/>
              <a:defRPr sz="1000">
                <a:solidFill>
                  <a:schemeClr val="lt2"/>
                </a:solidFill>
              </a:defRPr>
            </a:lvl3pPr>
            <a:lvl4pPr lvl="3" algn="r">
              <a:buNone/>
              <a:defRPr sz="1000">
                <a:solidFill>
                  <a:schemeClr val="lt2"/>
                </a:solidFill>
              </a:defRPr>
            </a:lvl4pPr>
            <a:lvl5pPr lvl="4" algn="r">
              <a:buNone/>
              <a:defRPr sz="1000">
                <a:solidFill>
                  <a:schemeClr val="lt2"/>
                </a:solidFill>
              </a:defRPr>
            </a:lvl5pPr>
            <a:lvl6pPr lvl="5" algn="r">
              <a:buNone/>
              <a:defRPr sz="1000">
                <a:solidFill>
                  <a:schemeClr val="lt2"/>
                </a:solidFill>
              </a:defRPr>
            </a:lvl6pPr>
            <a:lvl7pPr lvl="6" algn="r">
              <a:buNone/>
              <a:defRPr sz="1000">
                <a:solidFill>
                  <a:schemeClr val="lt2"/>
                </a:solidFill>
              </a:defRPr>
            </a:lvl7pPr>
            <a:lvl8pPr lvl="7" algn="r">
              <a:buNone/>
              <a:defRPr sz="1000">
                <a:solidFill>
                  <a:schemeClr val="lt2"/>
                </a:solidFill>
              </a:defRPr>
            </a:lvl8pPr>
            <a:lvl9pPr lvl="8" algn="r">
              <a:buNone/>
              <a:defRPr sz="1000">
                <a:solidFill>
                  <a:schemeClr val="lt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20.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www.kaggle.com/datasets/fedesoriano/stroke-prediction-dataset/data"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p>
            <a:pPr marL="0" lvl="0" indent="0" algn="ctr" rtl="0">
              <a:spcBef>
                <a:spcPts val="0"/>
              </a:spcBef>
              <a:spcAft>
                <a:spcPts val="0"/>
              </a:spcAft>
              <a:buNone/>
            </a:pPr>
            <a:r>
              <a:rPr lang="en"/>
              <a:t>Self-Learning Tutorial</a:t>
            </a:r>
            <a:endParaRPr/>
          </a:p>
        </p:txBody>
      </p:sp>
      <p:sp>
        <p:nvSpPr>
          <p:cNvPr id="55" name="Google Shape;55;p13"/>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2"/>
          <p:cNvSpPr txBox="1">
            <a:spLocks noGrp="1"/>
          </p:cNvSpPr>
          <p:nvPr>
            <p:ph type="body" idx="1"/>
          </p:nvPr>
        </p:nvSpPr>
        <p:spPr>
          <a:xfrm>
            <a:off x="311700" y="385600"/>
            <a:ext cx="8520600" cy="4183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First let’s try to fine tune the model. </a:t>
            </a:r>
            <a:endParaRPr/>
          </a:p>
          <a:p>
            <a:pPr marL="0" lvl="0" indent="0" algn="l" rtl="0">
              <a:spcBef>
                <a:spcPts val="1200"/>
              </a:spcBef>
              <a:spcAft>
                <a:spcPts val="0"/>
              </a:spcAft>
              <a:buNone/>
            </a:pPr>
            <a:r>
              <a:rPr lang="en"/>
              <a:t>We can manually edit parameters to use when fitting the model using GridSearch to get different combinations of parameter values. </a:t>
            </a:r>
            <a:endParaRPr/>
          </a:p>
          <a:p>
            <a:pPr marL="0" lvl="0" indent="0" algn="l" rtl="0">
              <a:spcBef>
                <a:spcPts val="1200"/>
              </a:spcBef>
              <a:spcAft>
                <a:spcPts val="1200"/>
              </a:spcAft>
              <a:buNone/>
            </a:pPr>
            <a:r>
              <a:rPr lang="en"/>
              <a:t>Unfortunately, trying to optimize our model actually gave us a worse result. </a:t>
            </a:r>
            <a:endParaRPr/>
          </a:p>
        </p:txBody>
      </p:sp>
      <p:pic>
        <p:nvPicPr>
          <p:cNvPr id="114" name="Google Shape;114;p22"/>
          <p:cNvPicPr preferRelativeResize="0"/>
          <p:nvPr/>
        </p:nvPicPr>
        <p:blipFill>
          <a:blip r:embed="rId3">
            <a:alphaModFix/>
          </a:blip>
          <a:stretch>
            <a:fillRect/>
          </a:stretch>
        </p:blipFill>
        <p:spPr>
          <a:xfrm>
            <a:off x="-12" y="2209800"/>
            <a:ext cx="5324475" cy="2933700"/>
          </a:xfrm>
          <a:prstGeom prst="rect">
            <a:avLst/>
          </a:prstGeom>
          <a:noFill/>
          <a:ln>
            <a:noFill/>
          </a:ln>
        </p:spPr>
      </p:pic>
      <p:pic>
        <p:nvPicPr>
          <p:cNvPr id="115" name="Google Shape;115;p22"/>
          <p:cNvPicPr preferRelativeResize="0"/>
          <p:nvPr/>
        </p:nvPicPr>
        <p:blipFill>
          <a:blip r:embed="rId4">
            <a:alphaModFix/>
          </a:blip>
          <a:stretch>
            <a:fillRect/>
          </a:stretch>
        </p:blipFill>
        <p:spPr>
          <a:xfrm>
            <a:off x="5532608" y="4670700"/>
            <a:ext cx="3611400" cy="472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3"/>
          <p:cNvSpPr txBox="1">
            <a:spLocks noGrp="1"/>
          </p:cNvSpPr>
          <p:nvPr>
            <p:ph type="body" idx="1"/>
          </p:nvPr>
        </p:nvSpPr>
        <p:spPr>
          <a:xfrm>
            <a:off x="311700" y="446900"/>
            <a:ext cx="8520600" cy="4122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In that case, let’s use our original model. </a:t>
            </a:r>
            <a:endParaRPr/>
          </a:p>
          <a:p>
            <a:pPr marL="0" lvl="0" indent="0" algn="l" rtl="0">
              <a:spcBef>
                <a:spcPts val="1200"/>
              </a:spcBef>
              <a:spcAft>
                <a:spcPts val="0"/>
              </a:spcAft>
              <a:buNone/>
            </a:pPr>
            <a:r>
              <a:rPr lang="en"/>
              <a:t>We’ll still have to fit our data using GridSearch, but we won’t mess with parameters this time. </a:t>
            </a:r>
            <a:endParaRPr/>
          </a:p>
          <a:p>
            <a:pPr marL="0" lvl="0" indent="0" algn="l" rtl="0">
              <a:spcBef>
                <a:spcPts val="1200"/>
              </a:spcBef>
              <a:spcAft>
                <a:spcPts val="0"/>
              </a:spcAft>
              <a:buNone/>
            </a:pPr>
            <a:r>
              <a:rPr lang="en"/>
              <a:t>Fortunately, fitting our original model improved our r-squared value a bit. </a:t>
            </a:r>
            <a:endParaRPr/>
          </a:p>
          <a:p>
            <a:pPr marL="0" lvl="0" indent="0" algn="l" rtl="0">
              <a:spcBef>
                <a:spcPts val="1200"/>
              </a:spcBef>
              <a:spcAft>
                <a:spcPts val="1200"/>
              </a:spcAft>
              <a:buNone/>
            </a:pPr>
            <a:endParaRPr/>
          </a:p>
        </p:txBody>
      </p:sp>
      <p:pic>
        <p:nvPicPr>
          <p:cNvPr id="121" name="Google Shape;121;p23"/>
          <p:cNvPicPr preferRelativeResize="0"/>
          <p:nvPr/>
        </p:nvPicPr>
        <p:blipFill>
          <a:blip r:embed="rId3">
            <a:alphaModFix/>
          </a:blip>
          <a:stretch>
            <a:fillRect/>
          </a:stretch>
        </p:blipFill>
        <p:spPr>
          <a:xfrm>
            <a:off x="1" y="2661001"/>
            <a:ext cx="5346100" cy="2482500"/>
          </a:xfrm>
          <a:prstGeom prst="rect">
            <a:avLst/>
          </a:prstGeom>
          <a:noFill/>
          <a:ln>
            <a:noFill/>
          </a:ln>
        </p:spPr>
      </p:pic>
      <p:pic>
        <p:nvPicPr>
          <p:cNvPr id="122" name="Google Shape;122;p23"/>
          <p:cNvPicPr preferRelativeResize="0"/>
          <p:nvPr/>
        </p:nvPicPr>
        <p:blipFill>
          <a:blip r:embed="rId4">
            <a:alphaModFix/>
          </a:blip>
          <a:stretch>
            <a:fillRect/>
          </a:stretch>
        </p:blipFill>
        <p:spPr>
          <a:xfrm>
            <a:off x="5563381" y="4718398"/>
            <a:ext cx="3580675" cy="4251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4"/>
          <p:cNvSpPr txBox="1">
            <a:spLocks noGrp="1"/>
          </p:cNvSpPr>
          <p:nvPr>
            <p:ph type="body" idx="1"/>
          </p:nvPr>
        </p:nvSpPr>
        <p:spPr>
          <a:xfrm>
            <a:off x="311700" y="515025"/>
            <a:ext cx="8520600" cy="40539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Now we can get the importance of our features. Let’s represent it visually.</a:t>
            </a:r>
            <a:endParaRPr/>
          </a:p>
          <a:p>
            <a:pPr marL="0" lvl="0" indent="0" algn="l" rtl="0">
              <a:spcBef>
                <a:spcPts val="1200"/>
              </a:spcBef>
              <a:spcAft>
                <a:spcPts val="0"/>
              </a:spcAft>
              <a:buNone/>
            </a:pPr>
            <a:r>
              <a:rPr lang="en"/>
              <a:t>It looks like average glucose level and age are the most important features, with BMI being somewhat behind them, and the rest of the features not having a very high value for importance. </a:t>
            </a:r>
            <a:endParaRPr/>
          </a:p>
          <a:p>
            <a:pPr marL="0" lvl="0" indent="0" algn="l" rtl="0">
              <a:spcBef>
                <a:spcPts val="1200"/>
              </a:spcBef>
              <a:spcAft>
                <a:spcPts val="1200"/>
              </a:spcAft>
              <a:buNone/>
            </a:pPr>
            <a:endParaRPr/>
          </a:p>
        </p:txBody>
      </p:sp>
      <p:pic>
        <p:nvPicPr>
          <p:cNvPr id="128" name="Google Shape;128;p24"/>
          <p:cNvPicPr preferRelativeResize="0"/>
          <p:nvPr/>
        </p:nvPicPr>
        <p:blipFill>
          <a:blip r:embed="rId3">
            <a:alphaModFix/>
          </a:blip>
          <a:stretch>
            <a:fillRect/>
          </a:stretch>
        </p:blipFill>
        <p:spPr>
          <a:xfrm>
            <a:off x="4362175" y="2187900"/>
            <a:ext cx="4781825" cy="29556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body" idx="1"/>
          </p:nvPr>
        </p:nvSpPr>
        <p:spPr>
          <a:xfrm>
            <a:off x="311700" y="371975"/>
            <a:ext cx="3373200" cy="4197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Let’s plot out the RMSE(Root mean squared error) of our model compared with average and median values. </a:t>
            </a:r>
            <a:endParaRPr/>
          </a:p>
          <a:p>
            <a:pPr marL="0" lvl="0" indent="0" algn="l" rtl="0">
              <a:spcBef>
                <a:spcPts val="1200"/>
              </a:spcBef>
              <a:spcAft>
                <a:spcPts val="1200"/>
              </a:spcAft>
              <a:buNone/>
            </a:pPr>
            <a:r>
              <a:rPr lang="en"/>
              <a:t>Our model’s RMSE value is slightly lower than the average and median, which means our model is at least decent at predicting whether a patient will have a stroke or not. </a:t>
            </a:r>
            <a:endParaRPr/>
          </a:p>
        </p:txBody>
      </p:sp>
      <p:pic>
        <p:nvPicPr>
          <p:cNvPr id="134" name="Google Shape;134;p25"/>
          <p:cNvPicPr preferRelativeResize="0"/>
          <p:nvPr/>
        </p:nvPicPr>
        <p:blipFill>
          <a:blip r:embed="rId3">
            <a:alphaModFix/>
          </a:blip>
          <a:stretch>
            <a:fillRect/>
          </a:stretch>
        </p:blipFill>
        <p:spPr>
          <a:xfrm>
            <a:off x="3655375" y="1443198"/>
            <a:ext cx="5488624" cy="37003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26"/>
          <p:cNvSpPr txBox="1">
            <a:spLocks noGrp="1"/>
          </p:cNvSpPr>
          <p:nvPr>
            <p:ph type="body" idx="1"/>
          </p:nvPr>
        </p:nvSpPr>
        <p:spPr>
          <a:xfrm>
            <a:off x="311700" y="542275"/>
            <a:ext cx="8520600" cy="4026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Lastly, lets run a clustering model on our data. </a:t>
            </a:r>
            <a:endParaRPr/>
          </a:p>
          <a:p>
            <a:pPr marL="0" lvl="0" indent="0" algn="l" rtl="0">
              <a:spcBef>
                <a:spcPts val="1200"/>
              </a:spcBef>
              <a:spcAft>
                <a:spcPts val="0"/>
              </a:spcAft>
              <a:buNone/>
            </a:pPr>
            <a:r>
              <a:rPr lang="en"/>
              <a:t>First we have to perform PCA(principal component analysis) on our data to reduce the dimensionality of our fields. </a:t>
            </a:r>
            <a:endParaRPr/>
          </a:p>
          <a:p>
            <a:pPr marL="0" lvl="0" indent="0" algn="l" rtl="0">
              <a:spcBef>
                <a:spcPts val="1200"/>
              </a:spcBef>
              <a:spcAft>
                <a:spcPts val="0"/>
              </a:spcAft>
              <a:buNone/>
            </a:pPr>
            <a:r>
              <a:rPr lang="en"/>
              <a:t>Then we can run a KMeans model to cluster our data. </a:t>
            </a:r>
            <a:endParaRPr/>
          </a:p>
          <a:p>
            <a:pPr marL="0" lvl="0" indent="0" algn="l" rtl="0">
              <a:spcBef>
                <a:spcPts val="1200"/>
              </a:spcBef>
              <a:spcAft>
                <a:spcPts val="1200"/>
              </a:spcAft>
              <a:buNone/>
            </a:pPr>
            <a:endParaRPr/>
          </a:p>
        </p:txBody>
      </p:sp>
      <p:pic>
        <p:nvPicPr>
          <p:cNvPr id="140" name="Google Shape;140;p26"/>
          <p:cNvPicPr preferRelativeResize="0"/>
          <p:nvPr/>
        </p:nvPicPr>
        <p:blipFill>
          <a:blip r:embed="rId3">
            <a:alphaModFix/>
          </a:blip>
          <a:stretch>
            <a:fillRect/>
          </a:stretch>
        </p:blipFill>
        <p:spPr>
          <a:xfrm>
            <a:off x="0" y="4246150"/>
            <a:ext cx="3427375" cy="897350"/>
          </a:xfrm>
          <a:prstGeom prst="rect">
            <a:avLst/>
          </a:prstGeom>
          <a:noFill/>
          <a:ln>
            <a:noFill/>
          </a:ln>
        </p:spPr>
      </p:pic>
      <p:pic>
        <p:nvPicPr>
          <p:cNvPr id="141" name="Google Shape;141;p26"/>
          <p:cNvPicPr preferRelativeResize="0"/>
          <p:nvPr/>
        </p:nvPicPr>
        <p:blipFill>
          <a:blip r:embed="rId4">
            <a:alphaModFix/>
          </a:blip>
          <a:stretch>
            <a:fillRect/>
          </a:stretch>
        </p:blipFill>
        <p:spPr>
          <a:xfrm>
            <a:off x="4200513" y="3429000"/>
            <a:ext cx="4943475" cy="1714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7"/>
          <p:cNvSpPr txBox="1">
            <a:spLocks noGrp="1"/>
          </p:cNvSpPr>
          <p:nvPr>
            <p:ph type="body" idx="1"/>
          </p:nvPr>
        </p:nvSpPr>
        <p:spPr>
          <a:xfrm>
            <a:off x="311700" y="692600"/>
            <a:ext cx="4260300" cy="3876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Our KMeans plot has two clusters, a very dense cluster to the left and a less dense one to the right. </a:t>
            </a:r>
            <a:endParaRPr/>
          </a:p>
          <a:p>
            <a:pPr marL="0" lvl="0" indent="0" algn="l" rtl="0">
              <a:spcBef>
                <a:spcPts val="1200"/>
              </a:spcBef>
              <a:spcAft>
                <a:spcPts val="1200"/>
              </a:spcAft>
              <a:buNone/>
            </a:pPr>
            <a:r>
              <a:rPr lang="en"/>
              <a:t>I would guess that since there are more patients in our dataset that have not had a stroke, the less dense orange cluster is made up of patients who have had a stroke, which blue being the opposite. </a:t>
            </a:r>
            <a:endParaRPr/>
          </a:p>
        </p:txBody>
      </p:sp>
      <p:pic>
        <p:nvPicPr>
          <p:cNvPr id="147" name="Google Shape;147;p27"/>
          <p:cNvPicPr preferRelativeResize="0"/>
          <p:nvPr/>
        </p:nvPicPr>
        <p:blipFill>
          <a:blip r:embed="rId3">
            <a:alphaModFix/>
          </a:blip>
          <a:stretch>
            <a:fillRect/>
          </a:stretch>
        </p:blipFill>
        <p:spPr>
          <a:xfrm>
            <a:off x="4572001" y="692605"/>
            <a:ext cx="4572001" cy="445089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Introduction</a:t>
            </a:r>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The dataset I used for this tutorial contains data that is relevant to how likely a patient is to suffer from a stroke(glucose levels, age, etc). </a:t>
            </a:r>
            <a:endParaRPr/>
          </a:p>
          <a:p>
            <a:pPr marL="457200" lvl="0" indent="-342900" algn="l" rtl="0">
              <a:spcBef>
                <a:spcPts val="0"/>
              </a:spcBef>
              <a:spcAft>
                <a:spcPts val="0"/>
              </a:spcAft>
              <a:buSzPts val="1800"/>
              <a:buChar char="●"/>
            </a:pPr>
            <a:r>
              <a:rPr lang="en"/>
              <a:t>Dataset here: </a:t>
            </a:r>
            <a:r>
              <a:rPr lang="en" u="sng">
                <a:solidFill>
                  <a:schemeClr val="hlink"/>
                </a:solidFill>
                <a:hlinkClick r:id="rId3"/>
              </a:rPr>
              <a:t>Stroke Dataset</a:t>
            </a:r>
            <a:endParaRPr/>
          </a:p>
          <a:p>
            <a:pPr marL="457200" lvl="0" indent="0" algn="l" rtl="0">
              <a:spcBef>
                <a:spcPts val="1200"/>
              </a:spcBef>
              <a:spcAft>
                <a:spcPts val="0"/>
              </a:spcAft>
              <a:buNone/>
            </a:pPr>
            <a:r>
              <a:rPr lang="en"/>
              <a:t>https://www.kaggle.com/datasets/fedesoriano/stroke-prediction-dataset/code</a:t>
            </a:r>
            <a:endParaRPr/>
          </a:p>
          <a:p>
            <a:pPr marL="457200" lvl="0" indent="-342900" algn="l" rtl="0">
              <a:spcBef>
                <a:spcPts val="1200"/>
              </a:spcBef>
              <a:spcAft>
                <a:spcPts val="0"/>
              </a:spcAft>
              <a:buSzPts val="1800"/>
              <a:buChar char="●"/>
            </a:pPr>
            <a:r>
              <a:rPr lang="en"/>
              <a:t>The goal of the ML model is to predict the likelihood of a patient having a stroke based on the relevant health data. </a:t>
            </a:r>
            <a:endParaRPr/>
          </a:p>
          <a:p>
            <a:pPr marL="457200" lvl="0" indent="0" algn="l" rtl="0">
              <a:spcBef>
                <a:spcPts val="1200"/>
              </a:spcBef>
              <a:spcAft>
                <a:spcPts val="1200"/>
              </a:spcAft>
              <a:buNone/>
            </a:pPr>
            <a:endParaRPr/>
          </a:p>
        </p:txBody>
      </p:sp>
      <p:pic>
        <p:nvPicPr>
          <p:cNvPr id="62" name="Google Shape;62;p14"/>
          <p:cNvPicPr preferRelativeResize="0"/>
          <p:nvPr/>
        </p:nvPicPr>
        <p:blipFill>
          <a:blip r:embed="rId4">
            <a:alphaModFix/>
          </a:blip>
          <a:stretch>
            <a:fillRect/>
          </a:stretch>
        </p:blipFill>
        <p:spPr>
          <a:xfrm>
            <a:off x="1636063" y="3426175"/>
            <a:ext cx="5871874" cy="171732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5"/>
          <p:cNvSpPr txBox="1">
            <a:spLocks noGrp="1"/>
          </p:cNvSpPr>
          <p:nvPr>
            <p:ph type="body" idx="1"/>
          </p:nvPr>
        </p:nvSpPr>
        <p:spPr>
          <a:xfrm>
            <a:off x="311700" y="1237175"/>
            <a:ext cx="8520600" cy="33318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First, let’s import packages we’ll need and take a look at how many patients have had and haven’t had a stroke(1 for stroke and 0 for no stroke). </a:t>
            </a:r>
            <a:endParaRPr/>
          </a:p>
        </p:txBody>
      </p:sp>
      <p:pic>
        <p:nvPicPr>
          <p:cNvPr id="68" name="Google Shape;68;p15"/>
          <p:cNvPicPr preferRelativeResize="0"/>
          <p:nvPr/>
        </p:nvPicPr>
        <p:blipFill>
          <a:blip r:embed="rId3">
            <a:alphaModFix/>
          </a:blip>
          <a:stretch>
            <a:fillRect/>
          </a:stretch>
        </p:blipFill>
        <p:spPr>
          <a:xfrm>
            <a:off x="-12" y="2981313"/>
            <a:ext cx="4257675" cy="2162175"/>
          </a:xfrm>
          <a:prstGeom prst="rect">
            <a:avLst/>
          </a:prstGeom>
          <a:noFill/>
          <a:ln>
            <a:noFill/>
          </a:ln>
        </p:spPr>
      </p:pic>
      <p:pic>
        <p:nvPicPr>
          <p:cNvPr id="69" name="Google Shape;69;p15"/>
          <p:cNvPicPr preferRelativeResize="0"/>
          <p:nvPr/>
        </p:nvPicPr>
        <p:blipFill>
          <a:blip r:embed="rId4">
            <a:alphaModFix/>
          </a:blip>
          <a:stretch>
            <a:fillRect/>
          </a:stretch>
        </p:blipFill>
        <p:spPr>
          <a:xfrm>
            <a:off x="4810113" y="3905250"/>
            <a:ext cx="4333875" cy="12382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body" idx="1"/>
          </p:nvPr>
        </p:nvSpPr>
        <p:spPr>
          <a:xfrm>
            <a:off x="311700" y="460525"/>
            <a:ext cx="8520600" cy="4108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Let’s do a couple of visualizations to understand our data better. </a:t>
            </a:r>
            <a:endParaRPr/>
          </a:p>
          <a:p>
            <a:pPr marL="0" lvl="0" indent="0" algn="l" rtl="0">
              <a:spcBef>
                <a:spcPts val="1200"/>
              </a:spcBef>
              <a:spcAft>
                <a:spcPts val="0"/>
              </a:spcAft>
              <a:buNone/>
            </a:pPr>
            <a:r>
              <a:rPr lang="en"/>
              <a:t>Here’s a boxplot showing the distributions of age between the two stroke groups. </a:t>
            </a:r>
            <a:endParaRPr/>
          </a:p>
          <a:p>
            <a:pPr marL="0" lvl="0" indent="0" algn="l" rtl="0">
              <a:spcBef>
                <a:spcPts val="1200"/>
              </a:spcBef>
              <a:spcAft>
                <a:spcPts val="1200"/>
              </a:spcAft>
              <a:buNone/>
            </a:pPr>
            <a:r>
              <a:rPr lang="en"/>
              <a:t>We can see that the median patient that has had a stroke is much older than the median patient who has not. </a:t>
            </a:r>
            <a:endParaRPr/>
          </a:p>
        </p:txBody>
      </p:sp>
      <p:pic>
        <p:nvPicPr>
          <p:cNvPr id="75" name="Google Shape;75;p16"/>
          <p:cNvPicPr preferRelativeResize="0"/>
          <p:nvPr/>
        </p:nvPicPr>
        <p:blipFill>
          <a:blip r:embed="rId3">
            <a:alphaModFix/>
          </a:blip>
          <a:stretch>
            <a:fillRect/>
          </a:stretch>
        </p:blipFill>
        <p:spPr>
          <a:xfrm>
            <a:off x="1702426" y="2415750"/>
            <a:ext cx="5739150" cy="27277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body" idx="1"/>
          </p:nvPr>
        </p:nvSpPr>
        <p:spPr>
          <a:xfrm>
            <a:off x="311700" y="750300"/>
            <a:ext cx="4054200" cy="3818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Here’s a proportion histogram looking at proportions of patients who have had a stroke based on their profession. </a:t>
            </a:r>
            <a:endParaRPr/>
          </a:p>
          <a:p>
            <a:pPr marL="0" lvl="0" indent="0" algn="l" rtl="0">
              <a:spcBef>
                <a:spcPts val="1200"/>
              </a:spcBef>
              <a:spcAft>
                <a:spcPts val="1200"/>
              </a:spcAft>
              <a:buNone/>
            </a:pPr>
            <a:r>
              <a:rPr lang="en"/>
              <a:t>It looks like patients who are self-employed have the highest proportion of those who have had a stroke, while there are close to 0 children and patients who have never worked who have had a stroke. </a:t>
            </a:r>
            <a:endParaRPr/>
          </a:p>
        </p:txBody>
      </p:sp>
      <p:pic>
        <p:nvPicPr>
          <p:cNvPr id="81" name="Google Shape;81;p17"/>
          <p:cNvPicPr preferRelativeResize="0"/>
          <p:nvPr/>
        </p:nvPicPr>
        <p:blipFill>
          <a:blip r:embed="rId3">
            <a:alphaModFix/>
          </a:blip>
          <a:stretch>
            <a:fillRect/>
          </a:stretch>
        </p:blipFill>
        <p:spPr>
          <a:xfrm>
            <a:off x="4365977" y="750300"/>
            <a:ext cx="4778026" cy="43932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body" idx="1"/>
          </p:nvPr>
        </p:nvSpPr>
        <p:spPr>
          <a:xfrm>
            <a:off x="311700" y="653850"/>
            <a:ext cx="4279500" cy="39150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Here’s a scatter plot plotting observations of age against BMI(body mass index). </a:t>
            </a:r>
            <a:endParaRPr/>
          </a:p>
          <a:p>
            <a:pPr marL="0" lvl="0" indent="0" algn="l" rtl="0">
              <a:spcBef>
                <a:spcPts val="1200"/>
              </a:spcBef>
              <a:spcAft>
                <a:spcPts val="0"/>
              </a:spcAft>
              <a:buNone/>
            </a:pPr>
            <a:r>
              <a:rPr lang="en"/>
              <a:t>It looks like there are some outliers for BMI that might be unrealistic. There are also some patients with null values for BMI, so let’s remove those observations so we can have a better model. </a:t>
            </a:r>
            <a:endParaRPr/>
          </a:p>
          <a:p>
            <a:pPr marL="0" lvl="0" indent="0" algn="l" rtl="0">
              <a:spcBef>
                <a:spcPts val="1200"/>
              </a:spcBef>
              <a:spcAft>
                <a:spcPts val="1200"/>
              </a:spcAft>
              <a:buNone/>
            </a:pPr>
            <a:endParaRPr/>
          </a:p>
        </p:txBody>
      </p:sp>
      <p:pic>
        <p:nvPicPr>
          <p:cNvPr id="87" name="Google Shape;87;p18"/>
          <p:cNvPicPr preferRelativeResize="0"/>
          <p:nvPr/>
        </p:nvPicPr>
        <p:blipFill>
          <a:blip r:embed="rId3">
            <a:alphaModFix/>
          </a:blip>
          <a:stretch>
            <a:fillRect/>
          </a:stretch>
        </p:blipFill>
        <p:spPr>
          <a:xfrm>
            <a:off x="4591100" y="653850"/>
            <a:ext cx="4552900" cy="4489650"/>
          </a:xfrm>
          <a:prstGeom prst="rect">
            <a:avLst/>
          </a:prstGeom>
          <a:noFill/>
          <a:ln>
            <a:noFill/>
          </a:ln>
        </p:spPr>
      </p:pic>
      <p:pic>
        <p:nvPicPr>
          <p:cNvPr id="88" name="Google Shape;88;p18"/>
          <p:cNvPicPr preferRelativeResize="0"/>
          <p:nvPr/>
        </p:nvPicPr>
        <p:blipFill>
          <a:blip r:embed="rId4">
            <a:alphaModFix/>
          </a:blip>
          <a:stretch>
            <a:fillRect/>
          </a:stretch>
        </p:blipFill>
        <p:spPr>
          <a:xfrm>
            <a:off x="0" y="4548736"/>
            <a:ext cx="4591200" cy="59476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body" idx="1"/>
          </p:nvPr>
        </p:nvSpPr>
        <p:spPr>
          <a:xfrm>
            <a:off x="311700" y="426475"/>
            <a:ext cx="8520600" cy="41424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Before we create our model, we have to prepare our data first. </a:t>
            </a:r>
            <a:endParaRPr/>
          </a:p>
          <a:p>
            <a:pPr marL="0" lvl="0" indent="0" algn="l" rtl="0">
              <a:spcBef>
                <a:spcPts val="1200"/>
              </a:spcBef>
              <a:spcAft>
                <a:spcPts val="1200"/>
              </a:spcAft>
              <a:buNone/>
            </a:pPr>
            <a:r>
              <a:rPr lang="en"/>
              <a:t>Let’s create dummy variables for our categorical variables and create dataframes for our stroke column and features.</a:t>
            </a:r>
            <a:endParaRPr/>
          </a:p>
        </p:txBody>
      </p:sp>
      <p:pic>
        <p:nvPicPr>
          <p:cNvPr id="94" name="Google Shape;94;p19"/>
          <p:cNvPicPr preferRelativeResize="0"/>
          <p:nvPr/>
        </p:nvPicPr>
        <p:blipFill>
          <a:blip r:embed="rId3">
            <a:alphaModFix/>
          </a:blip>
          <a:stretch>
            <a:fillRect/>
          </a:stretch>
        </p:blipFill>
        <p:spPr>
          <a:xfrm>
            <a:off x="1538288" y="2176875"/>
            <a:ext cx="6067425" cy="1104900"/>
          </a:xfrm>
          <a:prstGeom prst="rect">
            <a:avLst/>
          </a:prstGeom>
          <a:noFill/>
          <a:ln>
            <a:noFill/>
          </a:ln>
        </p:spPr>
      </p:pic>
      <p:pic>
        <p:nvPicPr>
          <p:cNvPr id="95" name="Google Shape;95;p19"/>
          <p:cNvPicPr preferRelativeResize="0"/>
          <p:nvPr/>
        </p:nvPicPr>
        <p:blipFill>
          <a:blip r:embed="rId4">
            <a:alphaModFix/>
          </a:blip>
          <a:stretch>
            <a:fillRect/>
          </a:stretch>
        </p:blipFill>
        <p:spPr>
          <a:xfrm>
            <a:off x="2869466" y="3507225"/>
            <a:ext cx="3405059" cy="1104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9"/>
        <p:cNvGrpSpPr/>
        <p:nvPr/>
      </p:nvGrpSpPr>
      <p:grpSpPr>
        <a:xfrm>
          <a:off x="0" y="0"/>
          <a:ext cx="0" cy="0"/>
          <a:chOff x="0" y="0"/>
          <a:chExt cx="0" cy="0"/>
        </a:xfrm>
      </p:grpSpPr>
      <p:sp>
        <p:nvSpPr>
          <p:cNvPr id="100" name="Google Shape;100;p20"/>
          <p:cNvSpPr txBox="1">
            <a:spLocks noGrp="1"/>
          </p:cNvSpPr>
          <p:nvPr>
            <p:ph type="body" idx="1"/>
          </p:nvPr>
        </p:nvSpPr>
        <p:spPr>
          <a:xfrm>
            <a:off x="311700" y="617225"/>
            <a:ext cx="8520600" cy="39516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From there we can split our data into train and test sets, and fit them to regression models. I used Random Forest, KNeighbors, and Gradient Boosting regression models. </a:t>
            </a:r>
            <a:endParaRPr/>
          </a:p>
        </p:txBody>
      </p:sp>
      <p:pic>
        <p:nvPicPr>
          <p:cNvPr id="101" name="Google Shape;101;p20"/>
          <p:cNvPicPr preferRelativeResize="0"/>
          <p:nvPr/>
        </p:nvPicPr>
        <p:blipFill>
          <a:blip r:embed="rId3">
            <a:alphaModFix/>
          </a:blip>
          <a:stretch>
            <a:fillRect/>
          </a:stretch>
        </p:blipFill>
        <p:spPr>
          <a:xfrm>
            <a:off x="-12" y="3067050"/>
            <a:ext cx="4943475" cy="2076450"/>
          </a:xfrm>
          <a:prstGeom prst="rect">
            <a:avLst/>
          </a:prstGeom>
          <a:noFill/>
          <a:ln>
            <a:noFill/>
          </a:ln>
        </p:spPr>
      </p:pic>
      <p:pic>
        <p:nvPicPr>
          <p:cNvPr id="102" name="Google Shape;102;p20"/>
          <p:cNvPicPr preferRelativeResize="0"/>
          <p:nvPr/>
        </p:nvPicPr>
        <p:blipFill>
          <a:blip r:embed="rId4">
            <a:alphaModFix/>
          </a:blip>
          <a:stretch>
            <a:fillRect/>
          </a:stretch>
        </p:blipFill>
        <p:spPr>
          <a:xfrm>
            <a:off x="5087900" y="1543725"/>
            <a:ext cx="4056100" cy="3715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1"/>
          <p:cNvSpPr txBox="1">
            <a:spLocks noGrp="1"/>
          </p:cNvSpPr>
          <p:nvPr>
            <p:ph type="body" idx="1"/>
          </p:nvPr>
        </p:nvSpPr>
        <p:spPr>
          <a:xfrm>
            <a:off x="311700" y="371975"/>
            <a:ext cx="8520600" cy="41970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Here’s a comparison of how the regression models did with our data. The only model with a positive r-squared value is the gradient boosting model with a .039, so we’ll use that one going forward. </a:t>
            </a:r>
            <a:endParaRPr/>
          </a:p>
        </p:txBody>
      </p:sp>
      <p:pic>
        <p:nvPicPr>
          <p:cNvPr id="108" name="Google Shape;108;p21"/>
          <p:cNvPicPr preferRelativeResize="0"/>
          <p:nvPr/>
        </p:nvPicPr>
        <p:blipFill>
          <a:blip r:embed="rId3">
            <a:alphaModFix/>
          </a:blip>
          <a:stretch>
            <a:fillRect/>
          </a:stretch>
        </p:blipFill>
        <p:spPr>
          <a:xfrm>
            <a:off x="1712922" y="1874953"/>
            <a:ext cx="5718149" cy="3268550"/>
          </a:xfrm>
          <a:prstGeom prst="rect">
            <a:avLst/>
          </a:prstGeom>
          <a:noFill/>
          <a:ln>
            <a:noFill/>
          </a:ln>
        </p:spPr>
      </p:pic>
    </p:spTree>
  </p:cSld>
  <p:clrMapOvr>
    <a:masterClrMapping/>
  </p:clrMapOvr>
</p:sld>
</file>

<file path=ppt/theme/theme1.xml><?xml version="1.0" encoding="utf-8"?>
<a:theme xmlns:a="http://schemas.openxmlformats.org/drawingml/2006/main"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673</Words>
  <Application>Microsoft Office PowerPoint</Application>
  <PresentationFormat>On-screen Show (16:9)</PresentationFormat>
  <Paragraphs>33</Paragraphs>
  <Slides>15</Slides>
  <Notes>15</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15</vt:i4>
      </vt:variant>
    </vt:vector>
  </HeadingPairs>
  <TitlesOfParts>
    <vt:vector size="17" baseType="lpstr">
      <vt:lpstr>Arial</vt:lpstr>
      <vt:lpstr>Simple Dark</vt:lpstr>
      <vt:lpstr>Self-Learning Tutorial</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Self-Learning Tutorial</dc:title>
  <cp:lastModifiedBy>Ding, Ying</cp:lastModifiedBy>
  <cp:revision>2</cp:revision>
  <dcterms:modified xsi:type="dcterms:W3CDTF">2024-10-18T03:08:47Z</dcterms:modified>
</cp:coreProperties>
</file>