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ountDer3k/AIH-HW4-Share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https://github.com/CountDer3k/AIH-HW4-Shared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144aa18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144aa18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warning here is important since this chart would lead us to believe we should use a high cluster size, but it will be shown why that would be unwise.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144aa187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144aa187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Clearly 10 clusters did not group the data </a:t>
            </a:r>
            <a:r>
              <a:rPr lang="en"/>
              <a:t>correctly</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144aa187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144aa187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144aa18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144aa18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charts show a lack of concrete groups. </a:t>
            </a:r>
            <a:endParaRPr/>
          </a:p>
          <a:p>
            <a:pPr indent="0" lvl="0" marL="0" rtl="0" algn="l">
              <a:spcBef>
                <a:spcPts val="0"/>
              </a:spcBef>
              <a:spcAft>
                <a:spcPts val="0"/>
              </a:spcAft>
              <a:buNone/>
            </a:pPr>
            <a:r>
              <a:rPr lang="en"/>
              <a:t>All charts above 2 clusters indicate that there may be too many clusters and not enough items to separate into.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144aa18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144aa18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144aa187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144aa187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what the clusters represent we will analyze what their main components are by exploring the top 10 features of each PC (principal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a:t>
            </a:r>
            <a:r>
              <a:rPr lang="en"/>
              <a:t> we preprocessed the data, the “drugs” column was flattened and created a new column for each one in order to be mapped in kmean and PCA. Now that we have done this, we need to decode it back so that we can easily read the names of the drugs.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144aa187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144aa187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144aa187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144aa187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144aa187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144aa187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144aa187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144aa187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144aa1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144aa1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144aa1879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144aa1879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144aa187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144aa187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graphs may look different if re-run, due how small the dataset 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144aa1879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144aa187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144aa1879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144aa1879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144aa1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144aa1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144aa18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144aa18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block of code we will filter out of the note events table all patients who in their text column include at least 1 mention of either hallucinations or of ocd.</a:t>
            </a:r>
            <a:br>
              <a:rPr lang="en"/>
            </a:br>
            <a:r>
              <a:rPr lang="en"/>
              <a:t>We add 2 columns to the dataframe, one for hallucinations and one for ocd to make the data easier to sift through. This removes the need for keeping all the extra information </a:t>
            </a:r>
            <a:r>
              <a:rPr lang="en"/>
              <a:t>coming from the noteevent table.</a:t>
            </a:r>
            <a:endParaRPr/>
          </a:p>
          <a:p>
            <a:pPr indent="0" lvl="0" marL="0" rtl="0" algn="l">
              <a:spcBef>
                <a:spcPts val="0"/>
              </a:spcBef>
              <a:spcAft>
                <a:spcPts val="0"/>
              </a:spcAft>
              <a:buNone/>
            </a:pPr>
            <a:r>
              <a:rPr lang="en"/>
              <a:t>All duplicate subjects are removed.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2nd block of code we remove all  the columns that are no longer needed. We make gender a boolean to make preprocessing easier in future analysis, and we add the column “adhd_only” as a form to quickly group patients without the extra conditions.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144aa18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144aa18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Originally the research would include age as a factor of development of OCD and hallucinations, but no age is given in the dataset and the patients who appear on this subset did not have a dod so age could not be determined.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feature we chose to look at instead was gender.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144aa187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144aa18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gathered was unfortunately small. With the overall amount of patients n=121 still being &gt;30 we chose to continue as this can give some statistical validity.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Surprisingly hallucinations was more common that OCD. This was an unexpected discovery.</a:t>
            </a:r>
            <a:endParaRPr/>
          </a:p>
          <a:p>
            <a:pPr indent="0" lvl="0" marL="0" rtl="0" algn="l">
              <a:lnSpc>
                <a:spcPct val="115000"/>
              </a:lnSpc>
              <a:spcBef>
                <a:spcPts val="1200"/>
              </a:spcBef>
              <a:spcAft>
                <a:spcPts val="1200"/>
              </a:spcAft>
              <a:buNone/>
            </a:pPr>
            <a:r>
              <a:rPr lang="en"/>
              <a:t>	This could change if we also included the icd9 code for ocd and group that </a:t>
            </a:r>
            <a:r>
              <a:rPr lang="en"/>
              <a:t>together</a:t>
            </a:r>
            <a:r>
              <a:rPr lang="en"/>
              <a:t> instead of only.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144aa187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144aa187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ADHD showed to be higher in males, about 1.7 to 1.</a:t>
            </a:r>
            <a:endParaRPr/>
          </a:p>
          <a:p>
            <a:pPr indent="0" lvl="0" marL="0" rtl="0" algn="l">
              <a:spcBef>
                <a:spcPts val="0"/>
              </a:spcBef>
              <a:spcAft>
                <a:spcPts val="0"/>
              </a:spcAft>
              <a:buNone/>
            </a:pPr>
            <a:r>
              <a:rPr lang="en"/>
              <a:t>Hallucinations were more </a:t>
            </a:r>
            <a:r>
              <a:rPr lang="en"/>
              <a:t>common in males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Males showed OCD in their notes.</a:t>
            </a:r>
            <a:endParaRPr/>
          </a:p>
          <a:p>
            <a:pPr indent="0" lvl="0" marL="0" rtl="0" algn="l">
              <a:spcBef>
                <a:spcPts val="0"/>
              </a:spcBef>
              <a:spcAft>
                <a:spcPts val="0"/>
              </a:spcAft>
              <a:buNone/>
            </a:pPr>
            <a:r>
              <a:rPr lang="en"/>
              <a:t>	This is likely due to the relatively small size of the dataset and the way the data was gathered, but this does not hold true in the overall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the graph and this pre-analysis, it appears that gender could be a contributing feature for hallucinations and OCD in ADHD patients.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144aa187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144aa187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K-means and PCA.</a:t>
            </a:r>
            <a:endParaRPr/>
          </a:p>
          <a:p>
            <a:pPr indent="0" lvl="0" marL="0" rtl="0" algn="l">
              <a:spcBef>
                <a:spcPts val="0"/>
              </a:spcBef>
              <a:spcAft>
                <a:spcPts val="0"/>
              </a:spcAft>
              <a:buNone/>
            </a:pPr>
            <a:r>
              <a:rPr lang="en"/>
              <a:t>These two work really well </a:t>
            </a:r>
            <a:r>
              <a:rPr lang="en"/>
              <a:t>together for reducing the complexity dimensionality of our data.</a:t>
            </a:r>
            <a:endParaRPr/>
          </a:p>
          <a:p>
            <a:pPr indent="0" lvl="0" marL="0" rtl="0" algn="l">
              <a:spcBef>
                <a:spcPts val="0"/>
              </a:spcBef>
              <a:spcAft>
                <a:spcPts val="0"/>
              </a:spcAft>
              <a:buNone/>
            </a:pPr>
            <a:r>
              <a:rPr lang="en"/>
              <a:t>They will allow us to group together our data points without needing to know what they are (they don’t have to be labeled manually) and will clear out any extra noise so we can find the best correlation between features in 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2 are also responsible for making sure we can visualize our charts in a way our 2/3D minds can comprehend (no need to know how to visualize in 4D or read a complex multidimensional vector)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144aa18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144aa18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don’t know the features that play a key role in our dataset, this will be an unsupervised </a:t>
            </a:r>
            <a:r>
              <a:rPr lang="en"/>
              <a:t>learning</a:t>
            </a:r>
            <a:r>
              <a:rPr lang="en"/>
              <a:t> model and thus we will need to find the most optimal cluster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common method for optimizing the cluster size is to use the Elbow Method.</a:t>
            </a:r>
            <a:endParaRPr/>
          </a:p>
          <a:p>
            <a:pPr indent="0" lvl="0" marL="0" rtl="0" algn="l">
              <a:spcBef>
                <a:spcPts val="0"/>
              </a:spcBef>
              <a:spcAft>
                <a:spcPts val="0"/>
              </a:spcAft>
              <a:buNone/>
            </a:pPr>
            <a:r>
              <a:rPr lang="en"/>
              <a:t>	This method will try different cluster sizes and find the WCSS</a:t>
            </a:r>
            <a:endParaRPr/>
          </a:p>
          <a:p>
            <a:pPr indent="0" lvl="0" marL="0" rtl="0" algn="l">
              <a:spcBef>
                <a:spcPts val="0"/>
              </a:spcBef>
              <a:spcAft>
                <a:spcPts val="0"/>
              </a:spcAft>
              <a:buNone/>
            </a:pPr>
            <a:r>
              <a:rPr lang="en"/>
              <a:t>		Within-cluster sum of squares. This gives a numerical representation for the distance between points in a cluster.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testing cluster sizes from 1 to at most a size that guarantees our clusters have 10 points to them since we have a small dataset.</a:t>
            </a:r>
            <a:endParaRPr/>
          </a:p>
          <a:p>
            <a:pPr indent="0" lvl="0" marL="0" rtl="0" algn="l">
              <a:spcBef>
                <a:spcPts val="0"/>
              </a:spcBef>
              <a:spcAft>
                <a:spcPts val="0"/>
              </a:spcAft>
              <a:buNone/>
            </a:pPr>
            <a:r>
              <a:rPr lang="en"/>
              <a:t>Anything smaller than that may be overfitting the data and reducing the correlations we see.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Self Learning Tutorial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cluster size (Elbow Method - results)</a:t>
            </a:r>
            <a:endParaRPr/>
          </a:p>
        </p:txBody>
      </p:sp>
      <p:sp>
        <p:nvSpPr>
          <p:cNvPr id="118" name="Google Shape;118;p22"/>
          <p:cNvSpPr txBox="1"/>
          <p:nvPr>
            <p:ph idx="1" type="body"/>
          </p:nvPr>
        </p:nvSpPr>
        <p:spPr>
          <a:xfrm>
            <a:off x="311700" y="1152475"/>
            <a:ext cx="4341300" cy="3590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chart shows the number of cluster (x-axis) and WCSS (y-axis)</a:t>
            </a:r>
            <a:endParaRPr sz="1200"/>
          </a:p>
          <a:p>
            <a:pPr indent="-304800" lvl="0" marL="457200" rtl="0" algn="l">
              <a:spcBef>
                <a:spcPts val="0"/>
              </a:spcBef>
              <a:spcAft>
                <a:spcPts val="0"/>
              </a:spcAft>
              <a:buSzPts val="1200"/>
              <a:buChar char="●"/>
            </a:pPr>
            <a:r>
              <a:rPr lang="en" sz="1200"/>
              <a:t>WCSS (Within-Cluster Sum of Squares): A way to measure how spread out data points are inside each cluster.</a:t>
            </a:r>
            <a:endParaRPr sz="1200"/>
          </a:p>
          <a:p>
            <a:pPr indent="-304800" lvl="1" marL="914400" rtl="0" algn="l">
              <a:spcBef>
                <a:spcPts val="0"/>
              </a:spcBef>
              <a:spcAft>
                <a:spcPts val="0"/>
              </a:spcAft>
              <a:buSzPts val="1200"/>
              <a:buChar char="○"/>
            </a:pPr>
            <a:r>
              <a:rPr lang="en"/>
              <a:t>Lower is better</a:t>
            </a:r>
            <a:endParaRPr/>
          </a:p>
          <a:p>
            <a:pPr indent="-304800" lvl="0" marL="457200" rtl="0" algn="l">
              <a:spcBef>
                <a:spcPts val="0"/>
              </a:spcBef>
              <a:spcAft>
                <a:spcPts val="0"/>
              </a:spcAft>
              <a:buSzPts val="1200"/>
              <a:buChar char="●"/>
            </a:pPr>
            <a:r>
              <a:rPr lang="en" sz="1200"/>
              <a:t>According to the graph having a larger </a:t>
            </a:r>
            <a:r>
              <a:rPr lang="en" sz="1200"/>
              <a:t>cluster</a:t>
            </a:r>
            <a:r>
              <a:rPr lang="en" sz="1200"/>
              <a:t> size will be more beneficial as the points will be less spread out.</a:t>
            </a:r>
            <a:endParaRPr sz="1200"/>
          </a:p>
          <a:p>
            <a:pPr indent="-304800" lvl="0" marL="457200" rtl="0" algn="l">
              <a:spcBef>
                <a:spcPts val="0"/>
              </a:spcBef>
              <a:spcAft>
                <a:spcPts val="0"/>
              </a:spcAft>
              <a:buSzPts val="1200"/>
              <a:buChar char="●"/>
            </a:pPr>
            <a:r>
              <a:rPr lang="en" sz="1200">
                <a:solidFill>
                  <a:srgbClr val="FF0000"/>
                </a:solidFill>
              </a:rPr>
              <a:t>WARNING</a:t>
            </a:r>
            <a:r>
              <a:rPr lang="en" sz="1200"/>
              <a:t>: though 10 clusters shows a lower WCSS than say 2 or 3, it is worthwhile to analyze the clusters to make sure the groups look valid.</a:t>
            </a:r>
            <a:endParaRPr sz="1200"/>
          </a:p>
        </p:txBody>
      </p:sp>
      <p:pic>
        <p:nvPicPr>
          <p:cNvPr id="119" name="Google Shape;119;p22"/>
          <p:cNvPicPr preferRelativeResize="0"/>
          <p:nvPr/>
        </p:nvPicPr>
        <p:blipFill>
          <a:blip r:embed="rId3">
            <a:alphaModFix/>
          </a:blip>
          <a:stretch>
            <a:fillRect/>
          </a:stretch>
        </p:blipFill>
        <p:spPr>
          <a:xfrm>
            <a:off x="4940750" y="1209350"/>
            <a:ext cx="3954300" cy="3093000"/>
          </a:xfrm>
          <a:prstGeom prst="roundRect">
            <a:avLst>
              <a:gd fmla="val 5506"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cluster size (Elbow Method - results Continued)</a:t>
            </a:r>
            <a:endParaRPr/>
          </a:p>
        </p:txBody>
      </p:sp>
      <p:sp>
        <p:nvSpPr>
          <p:cNvPr id="125" name="Google Shape;125;p23"/>
          <p:cNvSpPr txBox="1"/>
          <p:nvPr>
            <p:ph idx="1" type="body"/>
          </p:nvPr>
        </p:nvSpPr>
        <p:spPr>
          <a:xfrm>
            <a:off x="311700" y="1152475"/>
            <a:ext cx="4341300" cy="3590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When plotted the chart does not appear to show 10 different clusters.</a:t>
            </a:r>
            <a:endParaRPr sz="1200"/>
          </a:p>
          <a:p>
            <a:pPr indent="-304800" lvl="0" marL="457200" rtl="0" algn="l">
              <a:spcBef>
                <a:spcPts val="0"/>
              </a:spcBef>
              <a:spcAft>
                <a:spcPts val="0"/>
              </a:spcAft>
              <a:buSzPts val="1200"/>
              <a:buChar char="●"/>
            </a:pPr>
            <a:r>
              <a:rPr lang="en" sz="1200"/>
              <a:t>Visually the chart show 2-4 clusters.</a:t>
            </a:r>
            <a:endParaRPr sz="1200"/>
          </a:p>
          <a:p>
            <a:pPr indent="-304800" lvl="0" marL="457200" rtl="0" algn="l">
              <a:spcBef>
                <a:spcPts val="0"/>
              </a:spcBef>
              <a:spcAft>
                <a:spcPts val="0"/>
              </a:spcAft>
              <a:buSzPts val="1200"/>
              <a:buChar char="●"/>
            </a:pPr>
            <a:r>
              <a:rPr lang="en" sz="1200"/>
              <a:t>We will try manually checking clusters for smaller sizes to see if visually they make more sense.</a:t>
            </a:r>
            <a:endParaRPr sz="1200"/>
          </a:p>
        </p:txBody>
      </p:sp>
      <p:pic>
        <p:nvPicPr>
          <p:cNvPr id="126" name="Google Shape;126;p23" title="Screenshot 2025-03-17 at 3.35.57 PM.png"/>
          <p:cNvPicPr preferRelativeResize="0"/>
          <p:nvPr/>
        </p:nvPicPr>
        <p:blipFill>
          <a:blip r:embed="rId3">
            <a:alphaModFix/>
          </a:blip>
          <a:stretch>
            <a:fillRect/>
          </a:stretch>
        </p:blipFill>
        <p:spPr>
          <a:xfrm>
            <a:off x="4653000" y="1262350"/>
            <a:ext cx="4156500" cy="2841300"/>
          </a:xfrm>
          <a:prstGeom prst="roundRect">
            <a:avLst>
              <a:gd fmla="val 8936"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Cluster Size (Manual - Code)</a:t>
            </a:r>
            <a:endParaRPr/>
          </a:p>
        </p:txBody>
      </p:sp>
      <p:sp>
        <p:nvSpPr>
          <p:cNvPr id="132" name="Google Shape;132;p24"/>
          <p:cNvSpPr txBox="1"/>
          <p:nvPr>
            <p:ph idx="1" type="body"/>
          </p:nvPr>
        </p:nvSpPr>
        <p:spPr>
          <a:xfrm>
            <a:off x="311700" y="1152475"/>
            <a:ext cx="4118700" cy="3781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We created a function to run k-means for any k given.</a:t>
            </a:r>
            <a:endParaRPr sz="1200"/>
          </a:p>
          <a:p>
            <a:pPr indent="-304800" lvl="0" marL="457200" rtl="0" algn="l">
              <a:spcBef>
                <a:spcPts val="0"/>
              </a:spcBef>
              <a:spcAft>
                <a:spcPts val="0"/>
              </a:spcAft>
              <a:buSzPts val="1200"/>
              <a:buChar char="●"/>
            </a:pPr>
            <a:r>
              <a:rPr lang="en" sz="1200"/>
              <a:t>We then called this function 6 times, starting at cluster size 2 and ending at cluster size 7 (for i in range(2,8))</a:t>
            </a:r>
            <a:endParaRPr sz="1200"/>
          </a:p>
          <a:p>
            <a:pPr indent="-304800" lvl="0" marL="457200" rtl="0" algn="l">
              <a:spcBef>
                <a:spcPts val="0"/>
              </a:spcBef>
              <a:spcAft>
                <a:spcPts val="0"/>
              </a:spcAft>
              <a:buSzPts val="1200"/>
              <a:buChar char="●"/>
            </a:pPr>
            <a:r>
              <a:rPr lang="en" sz="1200"/>
              <a:t>The data is then plotted on 6 scatterplots to compare.</a:t>
            </a:r>
            <a:endParaRPr sz="1200"/>
          </a:p>
        </p:txBody>
      </p:sp>
      <p:pic>
        <p:nvPicPr>
          <p:cNvPr id="133" name="Google Shape;133;p24" title="Screenshot 2025-03-17 at 2.09.26 PM.png"/>
          <p:cNvPicPr preferRelativeResize="0"/>
          <p:nvPr/>
        </p:nvPicPr>
        <p:blipFill>
          <a:blip r:embed="rId3">
            <a:alphaModFix/>
          </a:blip>
          <a:stretch>
            <a:fillRect/>
          </a:stretch>
        </p:blipFill>
        <p:spPr>
          <a:xfrm>
            <a:off x="4639988" y="978525"/>
            <a:ext cx="4328100" cy="3781500"/>
          </a:xfrm>
          <a:prstGeom prst="roundRect">
            <a:avLst>
              <a:gd fmla="val 6112"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Cluster Size (Manual - Results)</a:t>
            </a:r>
            <a:endParaRPr/>
          </a:p>
        </p:txBody>
      </p:sp>
      <p:pic>
        <p:nvPicPr>
          <p:cNvPr id="139" name="Google Shape;139;p25"/>
          <p:cNvPicPr preferRelativeResize="0"/>
          <p:nvPr/>
        </p:nvPicPr>
        <p:blipFill>
          <a:blip r:embed="rId3">
            <a:alphaModFix/>
          </a:blip>
          <a:stretch>
            <a:fillRect/>
          </a:stretch>
        </p:blipFill>
        <p:spPr>
          <a:xfrm>
            <a:off x="591900" y="1104600"/>
            <a:ext cx="7960200" cy="3748200"/>
          </a:xfrm>
          <a:prstGeom prst="roundRect">
            <a:avLst>
              <a:gd fmla="val 9639"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Cluster Size (Manual - Results Continued)</a:t>
            </a:r>
            <a:endParaRPr/>
          </a:p>
        </p:txBody>
      </p:sp>
      <p:sp>
        <p:nvSpPr>
          <p:cNvPr id="145" name="Google Shape;145;p26"/>
          <p:cNvSpPr txBox="1"/>
          <p:nvPr>
            <p:ph idx="1" type="body"/>
          </p:nvPr>
        </p:nvSpPr>
        <p:spPr>
          <a:xfrm>
            <a:off x="231500" y="1161400"/>
            <a:ext cx="8298300" cy="3781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Visually the charts with a higher cluster size do not show any congruent cluster groups.</a:t>
            </a:r>
            <a:endParaRPr sz="1200"/>
          </a:p>
          <a:p>
            <a:pPr indent="-304800" lvl="1" marL="914400" rtl="0" algn="l">
              <a:spcBef>
                <a:spcPts val="0"/>
              </a:spcBef>
              <a:spcAft>
                <a:spcPts val="0"/>
              </a:spcAft>
              <a:buSzPts val="1200"/>
              <a:buChar char="○"/>
            </a:pPr>
            <a:r>
              <a:rPr lang="en"/>
              <a:t>Most the groups cluster around 2 main clusters</a:t>
            </a:r>
            <a:endParaRPr/>
          </a:p>
          <a:p>
            <a:pPr indent="-304800" lvl="1" marL="914400" rtl="0" algn="l">
              <a:spcBef>
                <a:spcPts val="0"/>
              </a:spcBef>
              <a:spcAft>
                <a:spcPts val="0"/>
              </a:spcAft>
              <a:buSzPts val="1200"/>
              <a:buChar char="○"/>
            </a:pPr>
            <a:r>
              <a:rPr lang="en"/>
              <a:t>2 clusters show well defined areas with only 2 outliers (top right corner)</a:t>
            </a:r>
            <a:endParaRPr/>
          </a:p>
          <a:p>
            <a:pPr indent="-304800" lvl="0" marL="457200" rtl="0" algn="l">
              <a:spcBef>
                <a:spcPts val="0"/>
              </a:spcBef>
              <a:spcAft>
                <a:spcPts val="0"/>
              </a:spcAft>
              <a:buSzPts val="1200"/>
              <a:buChar char="●"/>
            </a:pPr>
            <a:r>
              <a:rPr lang="en" sz="1200"/>
              <a:t>Adding more than 2 clusters should in theory improve the cluster groups and give more clear defining spaces.</a:t>
            </a:r>
            <a:endParaRPr sz="1200"/>
          </a:p>
          <a:p>
            <a:pPr indent="-304800" lvl="1" marL="914400" rtl="0" algn="l">
              <a:spcBef>
                <a:spcPts val="0"/>
              </a:spcBef>
              <a:spcAft>
                <a:spcPts val="0"/>
              </a:spcAft>
              <a:buSzPts val="1200"/>
              <a:buChar char="○"/>
            </a:pPr>
            <a:r>
              <a:rPr lang="en"/>
              <a:t>The interesting aspect is that on clusters of 3-7, the expectation would be that that middle left group would split into new smaller clusters, which it does not.</a:t>
            </a:r>
            <a:endParaRPr/>
          </a:p>
          <a:p>
            <a:pPr indent="-304800" lvl="1" marL="914400" rtl="0" algn="l">
              <a:spcBef>
                <a:spcPts val="0"/>
              </a:spcBef>
              <a:spcAft>
                <a:spcPts val="0"/>
              </a:spcAft>
              <a:buSzPts val="1200"/>
              <a:buChar char="○"/>
            </a:pPr>
            <a:r>
              <a:rPr lang="en"/>
              <a:t>The most reasonable explanation is that this group of data points are very correlated.</a:t>
            </a:r>
            <a:endParaRPr/>
          </a:p>
          <a:p>
            <a:pPr indent="-304800" lvl="1" marL="914400" rtl="0" algn="l">
              <a:spcBef>
                <a:spcPts val="0"/>
              </a:spcBef>
              <a:spcAft>
                <a:spcPts val="0"/>
              </a:spcAft>
              <a:buSzPts val="1200"/>
              <a:buChar char="○"/>
            </a:pPr>
            <a:r>
              <a:rPr lang="en"/>
              <a:t>They stay within their group consistently which makes them more robust to change leading to a higher chance of strong correlation and of them being a homogeneous group.</a:t>
            </a:r>
            <a:endParaRPr/>
          </a:p>
          <a:p>
            <a:pPr indent="-304800" lvl="0" marL="457200" rtl="0" algn="l">
              <a:spcBef>
                <a:spcPts val="0"/>
              </a:spcBef>
              <a:spcAft>
                <a:spcPts val="0"/>
              </a:spcAft>
              <a:buSzPts val="1200"/>
              <a:buChar char="●"/>
            </a:pPr>
            <a:r>
              <a:rPr lang="en" sz="1200"/>
              <a:t>This leads to the belief that a cluster of 2 is the most logical since higher clusters do not create robust groups and </a:t>
            </a:r>
            <a:r>
              <a:rPr lang="en" sz="1200"/>
              <a:t>just</a:t>
            </a:r>
            <a:r>
              <a:rPr lang="en" sz="1200"/>
              <a:t> “force split” the group in order to fit into the higher dimensional split.</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clusters (code)</a:t>
            </a:r>
            <a:endParaRPr/>
          </a:p>
        </p:txBody>
      </p:sp>
      <p:sp>
        <p:nvSpPr>
          <p:cNvPr id="151" name="Google Shape;151;p27"/>
          <p:cNvSpPr txBox="1"/>
          <p:nvPr>
            <p:ph idx="1" type="body"/>
          </p:nvPr>
        </p:nvSpPr>
        <p:spPr>
          <a:xfrm>
            <a:off x="311700" y="1152475"/>
            <a:ext cx="3999900" cy="1930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Analyze top 10 features for each PC.</a:t>
            </a:r>
            <a:endParaRPr sz="1200"/>
          </a:p>
          <a:p>
            <a:pPr indent="-304800" lvl="0" marL="457200" rtl="0" algn="l">
              <a:spcBef>
                <a:spcPts val="0"/>
              </a:spcBef>
              <a:spcAft>
                <a:spcPts val="0"/>
              </a:spcAft>
              <a:buSzPts val="1200"/>
              <a:buChar char="●"/>
            </a:pPr>
            <a:r>
              <a:rPr lang="en" sz="1200"/>
              <a:t>Decode clusters.</a:t>
            </a:r>
            <a:endParaRPr sz="1200"/>
          </a:p>
        </p:txBody>
      </p:sp>
      <p:pic>
        <p:nvPicPr>
          <p:cNvPr id="152" name="Google Shape;152;p27" title="Screenshot 2025-03-17 at 2.16.22 PM.png"/>
          <p:cNvPicPr preferRelativeResize="0"/>
          <p:nvPr/>
        </p:nvPicPr>
        <p:blipFill>
          <a:blip r:embed="rId3">
            <a:alphaModFix/>
          </a:blip>
          <a:stretch>
            <a:fillRect/>
          </a:stretch>
        </p:blipFill>
        <p:spPr>
          <a:xfrm>
            <a:off x="4661825" y="1087575"/>
            <a:ext cx="3939900" cy="2175900"/>
          </a:xfrm>
          <a:prstGeom prst="roundRect">
            <a:avLst>
              <a:gd fmla="val 5422"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clusters (components)</a:t>
            </a:r>
            <a:endParaRPr/>
          </a:p>
        </p:txBody>
      </p:sp>
      <p:sp>
        <p:nvSpPr>
          <p:cNvPr id="158" name="Google Shape;158;p28"/>
          <p:cNvSpPr txBox="1"/>
          <p:nvPr>
            <p:ph idx="1" type="body"/>
          </p:nvPr>
        </p:nvSpPr>
        <p:spPr>
          <a:xfrm>
            <a:off x="311700" y="1152475"/>
            <a:ext cx="7607700" cy="1523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In order to understand what the clusters represent we will print the top 10 features that impact each principal component.</a:t>
            </a:r>
            <a:endParaRPr sz="1200"/>
          </a:p>
          <a:p>
            <a:pPr indent="-304800" lvl="0" marL="457200" rtl="0" algn="l">
              <a:spcBef>
                <a:spcPts val="0"/>
              </a:spcBef>
              <a:spcAft>
                <a:spcPts val="0"/>
              </a:spcAft>
              <a:buSzPts val="1200"/>
              <a:buChar char="●"/>
            </a:pPr>
            <a:r>
              <a:rPr lang="en" sz="1200"/>
              <a:t>The most common contributing factors to PC1 are hallucinations &amp; </a:t>
            </a:r>
            <a:r>
              <a:rPr lang="en" sz="1200"/>
              <a:t>ocd</a:t>
            </a:r>
            <a:r>
              <a:rPr lang="en" sz="1200"/>
              <a:t>. </a:t>
            </a:r>
            <a:endParaRPr sz="1200"/>
          </a:p>
          <a:p>
            <a:pPr indent="-304800" lvl="1" marL="914400" rtl="0" algn="l">
              <a:spcBef>
                <a:spcPts val="0"/>
              </a:spcBef>
              <a:spcAft>
                <a:spcPts val="0"/>
              </a:spcAft>
              <a:buSzPts val="1200"/>
              <a:buChar char="○"/>
            </a:pPr>
            <a:r>
              <a:rPr lang="en"/>
              <a:t>Since these are the conditions we are testing on this is expected.</a:t>
            </a:r>
            <a:endParaRPr/>
          </a:p>
          <a:p>
            <a:pPr indent="-304800" lvl="1" marL="914400" rtl="0" algn="l">
              <a:spcBef>
                <a:spcPts val="0"/>
              </a:spcBef>
              <a:spcAft>
                <a:spcPts val="0"/>
              </a:spcAft>
              <a:buSzPts val="1200"/>
              <a:buChar char="○"/>
            </a:pPr>
            <a:r>
              <a:rPr lang="en"/>
              <a:t>We can look further down to see the next most features are drugs.</a:t>
            </a:r>
            <a:endParaRPr/>
          </a:p>
          <a:p>
            <a:pPr indent="-304800" lvl="0" marL="457200" rtl="0" algn="l">
              <a:spcBef>
                <a:spcPts val="0"/>
              </a:spcBef>
              <a:spcAft>
                <a:spcPts val="0"/>
              </a:spcAft>
              <a:buSzPts val="1200"/>
              <a:buChar char="●"/>
            </a:pPr>
            <a:r>
              <a:rPr lang="en" sz="1200"/>
              <a:t>The same holds for PC2, after the primary component we are testing on, the most common are drugs.</a:t>
            </a:r>
            <a:endParaRPr sz="1200"/>
          </a:p>
        </p:txBody>
      </p:sp>
      <p:pic>
        <p:nvPicPr>
          <p:cNvPr id="159" name="Google Shape;159;p28" title="Screenshot 2025-03-17 at 3.42.23 PM.png"/>
          <p:cNvPicPr preferRelativeResize="0"/>
          <p:nvPr/>
        </p:nvPicPr>
        <p:blipFill rotWithShape="1">
          <a:blip r:embed="rId3">
            <a:alphaModFix/>
          </a:blip>
          <a:srcRect b="0" l="1839" r="1830" t="0"/>
          <a:stretch/>
        </p:blipFill>
        <p:spPr>
          <a:xfrm>
            <a:off x="4297900" y="2805350"/>
            <a:ext cx="3621600" cy="1920600"/>
          </a:xfrm>
          <a:prstGeom prst="roundRect">
            <a:avLst>
              <a:gd fmla="val 7483" name="adj"/>
            </a:avLst>
          </a:prstGeom>
          <a:noFill/>
          <a:ln>
            <a:noFill/>
          </a:ln>
          <a:effectLst>
            <a:outerShdw blurRad="57150" rotWithShape="0" algn="bl" dir="5400000" dist="19050">
              <a:srgbClr val="000000">
                <a:alpha val="50000"/>
              </a:srgbClr>
            </a:outerShdw>
          </a:effectLst>
        </p:spPr>
      </p:pic>
      <p:pic>
        <p:nvPicPr>
          <p:cNvPr id="160" name="Google Shape;160;p28" title="Screenshot 2025-03-17 at 3.42.08 PM.png"/>
          <p:cNvPicPr preferRelativeResize="0"/>
          <p:nvPr/>
        </p:nvPicPr>
        <p:blipFill>
          <a:blip r:embed="rId4">
            <a:alphaModFix/>
          </a:blip>
          <a:stretch>
            <a:fillRect/>
          </a:stretch>
        </p:blipFill>
        <p:spPr>
          <a:xfrm>
            <a:off x="976300" y="2787800"/>
            <a:ext cx="2695500" cy="1955700"/>
          </a:xfrm>
          <a:prstGeom prst="roundRect">
            <a:avLst>
              <a:gd fmla="val 9792"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Medication Distribution per cluster (code)</a:t>
            </a:r>
            <a:endParaRPr/>
          </a:p>
        </p:txBody>
      </p:sp>
      <p:sp>
        <p:nvSpPr>
          <p:cNvPr id="166" name="Google Shape;166;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To analyze the drugs further, we can look at a distribution of the drugs per cluster.</a:t>
            </a:r>
            <a:endParaRPr sz="1200"/>
          </a:p>
          <a:p>
            <a:pPr indent="-304800" lvl="0" marL="457200" rtl="0" algn="l">
              <a:spcBef>
                <a:spcPts val="0"/>
              </a:spcBef>
              <a:spcAft>
                <a:spcPts val="0"/>
              </a:spcAft>
              <a:buSzPts val="1200"/>
              <a:buChar char="●"/>
            </a:pPr>
            <a:r>
              <a:rPr lang="en" sz="1200"/>
              <a:t>The code here shows how to set that up alongside moving the legend to the bottom since it includes a lot of drugs.</a:t>
            </a:r>
            <a:endParaRPr sz="1200"/>
          </a:p>
        </p:txBody>
      </p:sp>
      <p:pic>
        <p:nvPicPr>
          <p:cNvPr id="167" name="Google Shape;167;p29" title="Screenshot 2025-03-17 at 2.53.18 PM.png"/>
          <p:cNvPicPr preferRelativeResize="0"/>
          <p:nvPr/>
        </p:nvPicPr>
        <p:blipFill>
          <a:blip r:embed="rId3">
            <a:alphaModFix/>
          </a:blip>
          <a:stretch>
            <a:fillRect/>
          </a:stretch>
        </p:blipFill>
        <p:spPr>
          <a:xfrm>
            <a:off x="4434675" y="1619850"/>
            <a:ext cx="4397700" cy="2423700"/>
          </a:xfrm>
          <a:prstGeom prst="roundRect">
            <a:avLst>
              <a:gd fmla="val 6505"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Medication Distribution per cluster (chart explained)</a:t>
            </a:r>
            <a:endParaRPr/>
          </a:p>
          <a:p>
            <a:pPr indent="0" lvl="0" marL="0" rtl="0" algn="l">
              <a:spcBef>
                <a:spcPts val="0"/>
              </a:spcBef>
              <a:spcAft>
                <a:spcPts val="0"/>
              </a:spcAft>
              <a:buNone/>
            </a:pPr>
            <a:r>
              <a:t/>
            </a:r>
            <a:endParaRPr/>
          </a:p>
        </p:txBody>
      </p:sp>
      <p:sp>
        <p:nvSpPr>
          <p:cNvPr id="173" name="Google Shape;173;p30"/>
          <p:cNvSpPr txBox="1"/>
          <p:nvPr>
            <p:ph idx="1" type="body"/>
          </p:nvPr>
        </p:nvSpPr>
        <p:spPr>
          <a:xfrm>
            <a:off x="311700" y="1152475"/>
            <a:ext cx="8415000" cy="1032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chart shows the most common drugs for each cluster.</a:t>
            </a:r>
            <a:endParaRPr sz="1200"/>
          </a:p>
          <a:p>
            <a:pPr indent="-304800" lvl="0" marL="457200" rtl="0" algn="l">
              <a:spcBef>
                <a:spcPts val="0"/>
              </a:spcBef>
              <a:spcAft>
                <a:spcPts val="0"/>
              </a:spcAft>
              <a:buSzPts val="1200"/>
              <a:buChar char="●"/>
            </a:pPr>
            <a:r>
              <a:rPr lang="en" sz="1200"/>
              <a:t>Cluster 0 shows a high amount of different drugs when compared to cluster 1</a:t>
            </a:r>
            <a:endParaRPr sz="1200"/>
          </a:p>
          <a:p>
            <a:pPr indent="-304800" lvl="1" marL="914400" rtl="0" algn="l">
              <a:spcBef>
                <a:spcPts val="0"/>
              </a:spcBef>
              <a:spcAft>
                <a:spcPts val="0"/>
              </a:spcAft>
              <a:buSzPts val="1200"/>
              <a:buChar char="○"/>
            </a:pPr>
            <a:r>
              <a:rPr lang="en"/>
              <a:t>This leads to the assumption that the clusters are heavily correlated on drugs prescribed over other things such as gender.</a:t>
            </a:r>
            <a:endParaRPr/>
          </a:p>
        </p:txBody>
      </p:sp>
      <p:pic>
        <p:nvPicPr>
          <p:cNvPr id="174" name="Google Shape;174;p30"/>
          <p:cNvPicPr preferRelativeResize="0"/>
          <p:nvPr/>
        </p:nvPicPr>
        <p:blipFill>
          <a:blip r:embed="rId3">
            <a:alphaModFix/>
          </a:blip>
          <a:stretch>
            <a:fillRect/>
          </a:stretch>
        </p:blipFill>
        <p:spPr>
          <a:xfrm>
            <a:off x="1597200" y="2185075"/>
            <a:ext cx="5949600" cy="2733300"/>
          </a:xfrm>
          <a:prstGeom prst="roundRect">
            <a:avLst>
              <a:gd fmla="val 7934"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AutoEncoder model</a:t>
            </a:r>
            <a:endParaRPr/>
          </a:p>
        </p:txBody>
      </p:sp>
      <p:sp>
        <p:nvSpPr>
          <p:cNvPr id="180" name="Google Shape;180;p31"/>
          <p:cNvSpPr txBox="1"/>
          <p:nvPr>
            <p:ph idx="1" type="body"/>
          </p:nvPr>
        </p:nvSpPr>
        <p:spPr>
          <a:xfrm>
            <a:off x="311700" y="1152475"/>
            <a:ext cx="3999900" cy="2395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Lastly we will run the data through an auto encoder model which we will define on the right.</a:t>
            </a:r>
            <a:endParaRPr sz="1200"/>
          </a:p>
          <a:p>
            <a:pPr indent="-304800" lvl="0" marL="457200" rtl="0" algn="l">
              <a:spcBef>
                <a:spcPts val="0"/>
              </a:spcBef>
              <a:spcAft>
                <a:spcPts val="0"/>
              </a:spcAft>
              <a:buSzPts val="1200"/>
              <a:buChar char="●"/>
            </a:pPr>
            <a:r>
              <a:rPr lang="en" sz="1200"/>
              <a:t>This is a very basic model with an </a:t>
            </a:r>
            <a:r>
              <a:rPr lang="en" sz="1200"/>
              <a:t>encoder and decoder of 4 layers each</a:t>
            </a:r>
            <a:endParaRPr sz="1200"/>
          </a:p>
          <a:p>
            <a:pPr indent="-304800" lvl="0" marL="457200" rtl="0" algn="l">
              <a:spcBef>
                <a:spcPts val="0"/>
              </a:spcBef>
              <a:spcAft>
                <a:spcPts val="0"/>
              </a:spcAft>
              <a:buSzPts val="1200"/>
              <a:buChar char="●"/>
            </a:pPr>
            <a:r>
              <a:rPr lang="en" sz="1200"/>
              <a:t>8 layers total</a:t>
            </a:r>
            <a:endParaRPr sz="1200"/>
          </a:p>
          <a:p>
            <a:pPr indent="-304800" lvl="1" marL="914400" rtl="0" algn="l">
              <a:spcBef>
                <a:spcPts val="0"/>
              </a:spcBef>
              <a:spcAft>
                <a:spcPts val="0"/>
              </a:spcAft>
              <a:buSzPts val="1200"/>
              <a:buChar char="○"/>
            </a:pPr>
            <a:r>
              <a:rPr lang="en"/>
              <a:t>Keeping a small model to prevent overfitting our data since its already small.</a:t>
            </a:r>
            <a:endParaRPr/>
          </a:p>
        </p:txBody>
      </p:sp>
      <p:pic>
        <p:nvPicPr>
          <p:cNvPr id="181" name="Google Shape;181;p31" title="Screenshot 2025-03-17 at 4.52.26 PM.png"/>
          <p:cNvPicPr preferRelativeResize="0"/>
          <p:nvPr/>
        </p:nvPicPr>
        <p:blipFill>
          <a:blip r:embed="rId3">
            <a:alphaModFix/>
          </a:blip>
          <a:stretch>
            <a:fillRect/>
          </a:stretch>
        </p:blipFill>
        <p:spPr>
          <a:xfrm>
            <a:off x="5149548" y="732176"/>
            <a:ext cx="2962200" cy="3888300"/>
          </a:xfrm>
          <a:prstGeom prst="roundRect">
            <a:avLst>
              <a:gd fmla="val 7581"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tutorial details an analysis for correlating ADHD, prescription drug use, OCD and hallucinations.</a:t>
            </a:r>
            <a:endParaRPr/>
          </a:p>
          <a:p>
            <a:pPr indent="-342900" lvl="0" marL="457200" rtl="0" algn="l">
              <a:spcBef>
                <a:spcPts val="0"/>
              </a:spcBef>
              <a:spcAft>
                <a:spcPts val="0"/>
              </a:spcAft>
              <a:buSzPts val="1800"/>
              <a:buChar char="●"/>
            </a:pPr>
            <a:r>
              <a:rPr lang="en"/>
              <a:t>The MIMIC III dataset was used for data</a:t>
            </a:r>
            <a:endParaRPr/>
          </a:p>
          <a:p>
            <a:pPr indent="-342900" lvl="0" marL="457200" rtl="0" algn="l">
              <a:spcBef>
                <a:spcPts val="0"/>
              </a:spcBef>
              <a:spcAft>
                <a:spcPts val="0"/>
              </a:spcAft>
              <a:buSzPts val="1800"/>
              <a:buChar char="●"/>
            </a:pPr>
            <a:r>
              <a:rPr lang="en"/>
              <a:t>Python, pandas, sklearn, seaborn and matplotlib were used.</a:t>
            </a:r>
            <a:endParaRPr/>
          </a:p>
          <a:p>
            <a:pPr indent="-342900" lvl="0" marL="457200" rtl="0" algn="l">
              <a:spcBef>
                <a:spcPts val="0"/>
              </a:spcBef>
              <a:spcAft>
                <a:spcPts val="0"/>
              </a:spcAft>
              <a:buSzPts val="1800"/>
              <a:buChar char="●"/>
            </a:pPr>
            <a:r>
              <a:rPr lang="en"/>
              <a:t>Kmeans and PCA (Principal Component Analysis) were used to model the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AutoEncoder training</a:t>
            </a:r>
            <a:endParaRPr/>
          </a:p>
        </p:txBody>
      </p:sp>
      <p:sp>
        <p:nvSpPr>
          <p:cNvPr id="187" name="Google Shape;187;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Our model’s run function will train the model using:</a:t>
            </a:r>
            <a:endParaRPr sz="1200"/>
          </a:p>
          <a:p>
            <a:pPr indent="-304800" lvl="1" marL="914400" rtl="0" algn="l">
              <a:spcBef>
                <a:spcPts val="0"/>
              </a:spcBef>
              <a:spcAft>
                <a:spcPts val="0"/>
              </a:spcAft>
              <a:buSzPts val="1200"/>
              <a:buChar char="○"/>
            </a:pPr>
            <a:r>
              <a:rPr lang="en"/>
              <a:t>Adam as the optimizer</a:t>
            </a:r>
            <a:endParaRPr/>
          </a:p>
          <a:p>
            <a:pPr indent="-304800" lvl="1" marL="914400" rtl="0" algn="l">
              <a:spcBef>
                <a:spcPts val="0"/>
              </a:spcBef>
              <a:spcAft>
                <a:spcPts val="0"/>
              </a:spcAft>
              <a:buSzPts val="1200"/>
              <a:buChar char="○"/>
            </a:pPr>
            <a:r>
              <a:rPr lang="en"/>
              <a:t>MSELoss</a:t>
            </a:r>
            <a:endParaRPr/>
          </a:p>
          <a:p>
            <a:pPr indent="-304800" lvl="1" marL="914400" rtl="0" algn="l">
              <a:spcBef>
                <a:spcPts val="0"/>
              </a:spcBef>
              <a:spcAft>
                <a:spcPts val="0"/>
              </a:spcAft>
              <a:buSzPts val="1200"/>
              <a:buChar char="○"/>
            </a:pPr>
            <a:r>
              <a:rPr lang="en"/>
              <a:t>2 clusters as we saw before</a:t>
            </a:r>
            <a:endParaRPr/>
          </a:p>
          <a:p>
            <a:pPr indent="-304800" lvl="0" marL="457200" rtl="0" algn="l">
              <a:spcBef>
                <a:spcPts val="0"/>
              </a:spcBef>
              <a:spcAft>
                <a:spcPts val="0"/>
              </a:spcAft>
              <a:buSzPts val="1200"/>
              <a:buChar char="●"/>
            </a:pPr>
            <a:r>
              <a:rPr lang="en" sz="1200"/>
              <a:t>Our function will do some clean up of added columns and return:</a:t>
            </a:r>
            <a:endParaRPr sz="1200"/>
          </a:p>
          <a:p>
            <a:pPr indent="-304800" lvl="1" marL="914400" rtl="0" algn="l">
              <a:spcBef>
                <a:spcPts val="0"/>
              </a:spcBef>
              <a:spcAft>
                <a:spcPts val="0"/>
              </a:spcAft>
              <a:buSzPts val="1200"/>
              <a:buChar char="○"/>
            </a:pPr>
            <a:r>
              <a:rPr lang="en"/>
              <a:t>Top features</a:t>
            </a:r>
            <a:endParaRPr/>
          </a:p>
          <a:p>
            <a:pPr indent="-304800" lvl="1" marL="914400" rtl="0" algn="l">
              <a:spcBef>
                <a:spcPts val="0"/>
              </a:spcBef>
              <a:spcAft>
                <a:spcPts val="0"/>
              </a:spcAft>
              <a:buSzPts val="1200"/>
              <a:buChar char="○"/>
            </a:pPr>
            <a:r>
              <a:rPr lang="en"/>
              <a:t>Encoded features</a:t>
            </a:r>
            <a:endParaRPr/>
          </a:p>
          <a:p>
            <a:pPr indent="-304800" lvl="1" marL="914400" rtl="0" algn="l">
              <a:spcBef>
                <a:spcPts val="0"/>
              </a:spcBef>
              <a:spcAft>
                <a:spcPts val="0"/>
              </a:spcAft>
              <a:buSzPts val="1200"/>
              <a:buChar char="○"/>
            </a:pPr>
            <a:r>
              <a:rPr lang="en"/>
              <a:t>kmeans</a:t>
            </a:r>
            <a:endParaRPr/>
          </a:p>
        </p:txBody>
      </p:sp>
      <p:pic>
        <p:nvPicPr>
          <p:cNvPr id="188" name="Google Shape;188;p32" title="Screenshot 2025-03-17 at 4.56.38 PM.png"/>
          <p:cNvPicPr preferRelativeResize="0"/>
          <p:nvPr/>
        </p:nvPicPr>
        <p:blipFill>
          <a:blip r:embed="rId3">
            <a:alphaModFix/>
          </a:blip>
          <a:stretch>
            <a:fillRect/>
          </a:stretch>
        </p:blipFill>
        <p:spPr>
          <a:xfrm>
            <a:off x="4464000" y="1170125"/>
            <a:ext cx="3574800" cy="3821100"/>
          </a:xfrm>
          <a:prstGeom prst="roundRect">
            <a:avLst>
              <a:gd fmla="val 5100"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AutoEncoder Latent Space Plots</a:t>
            </a:r>
            <a:endParaRPr/>
          </a:p>
        </p:txBody>
      </p:sp>
      <p:pic>
        <p:nvPicPr>
          <p:cNvPr id="194" name="Google Shape;194;p33"/>
          <p:cNvPicPr preferRelativeResize="0"/>
          <p:nvPr/>
        </p:nvPicPr>
        <p:blipFill>
          <a:blip r:embed="rId3">
            <a:alphaModFix/>
          </a:blip>
          <a:stretch>
            <a:fillRect/>
          </a:stretch>
        </p:blipFill>
        <p:spPr>
          <a:xfrm>
            <a:off x="311700" y="1353150"/>
            <a:ext cx="3969000" cy="3282000"/>
          </a:xfrm>
          <a:prstGeom prst="roundRect">
            <a:avLst>
              <a:gd fmla="val 6704" name="adj"/>
            </a:avLst>
          </a:prstGeom>
          <a:noFill/>
          <a:ln>
            <a:noFill/>
          </a:ln>
          <a:effectLst>
            <a:outerShdw blurRad="57150" rotWithShape="0" algn="bl" dir="5400000" dist="19050">
              <a:srgbClr val="000000">
                <a:alpha val="50000"/>
              </a:srgbClr>
            </a:outerShdw>
          </a:effectLst>
        </p:spPr>
      </p:pic>
      <p:pic>
        <p:nvPicPr>
          <p:cNvPr id="195" name="Google Shape;195;p33"/>
          <p:cNvPicPr preferRelativeResize="0"/>
          <p:nvPr/>
        </p:nvPicPr>
        <p:blipFill>
          <a:blip r:embed="rId4">
            <a:alphaModFix/>
          </a:blip>
          <a:stretch>
            <a:fillRect/>
          </a:stretch>
        </p:blipFill>
        <p:spPr>
          <a:xfrm>
            <a:off x="4821750" y="1131157"/>
            <a:ext cx="3650100" cy="3726000"/>
          </a:xfrm>
          <a:prstGeom prst="roundRect">
            <a:avLst>
              <a:gd fmla="val 7435"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AutoEncoder Latent Space Plots (explained)</a:t>
            </a:r>
            <a:endParaRPr/>
          </a:p>
        </p:txBody>
      </p:sp>
      <p:sp>
        <p:nvSpPr>
          <p:cNvPr id="201" name="Google Shape;201;p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2D</a:t>
            </a:r>
            <a:endParaRPr sz="1200"/>
          </a:p>
          <a:p>
            <a:pPr indent="-304800" lvl="0" marL="457200" rtl="0" algn="l">
              <a:spcBef>
                <a:spcPts val="1200"/>
              </a:spcBef>
              <a:spcAft>
                <a:spcPts val="0"/>
              </a:spcAft>
              <a:buSzPts val="1200"/>
              <a:buChar char="●"/>
            </a:pPr>
            <a:r>
              <a:rPr lang="en" sz="1200"/>
              <a:t>The plot shows 2 cluster groups in a lower dimension and shows each data point (patient) with a correlation between 2 different drugs:</a:t>
            </a:r>
            <a:endParaRPr sz="1200"/>
          </a:p>
          <a:p>
            <a:pPr indent="-304800" lvl="1" marL="914400" rtl="0" algn="l">
              <a:spcBef>
                <a:spcPts val="0"/>
              </a:spcBef>
              <a:spcAft>
                <a:spcPts val="0"/>
              </a:spcAft>
              <a:buSzPts val="1200"/>
              <a:buChar char="○"/>
            </a:pPr>
            <a:r>
              <a:rPr lang="en"/>
              <a:t>Venlafaxine XR</a:t>
            </a:r>
            <a:endParaRPr/>
          </a:p>
          <a:p>
            <a:pPr indent="-304800" lvl="1" marL="914400" rtl="0" algn="l">
              <a:spcBef>
                <a:spcPts val="0"/>
              </a:spcBef>
              <a:spcAft>
                <a:spcPts val="0"/>
              </a:spcAft>
              <a:buSzPts val="1200"/>
              <a:buChar char="○"/>
            </a:pPr>
            <a:r>
              <a:rPr lang="en"/>
              <a:t>Oxcarbazepine</a:t>
            </a:r>
            <a:endParaRPr/>
          </a:p>
          <a:p>
            <a:pPr indent="-304800" lvl="0" marL="457200" rtl="0" algn="l">
              <a:spcBef>
                <a:spcPts val="0"/>
              </a:spcBef>
              <a:spcAft>
                <a:spcPts val="0"/>
              </a:spcAft>
              <a:buSzPts val="1200"/>
              <a:buChar char="●"/>
            </a:pPr>
            <a:r>
              <a:rPr lang="en" sz="1200"/>
              <a:t>This appears to show a stronger correlation between the 2 drugs in regard to hallucinations, adhd, and OCD the higher those features were represented.</a:t>
            </a:r>
            <a:endParaRPr sz="1200"/>
          </a:p>
        </p:txBody>
      </p:sp>
      <p:sp>
        <p:nvSpPr>
          <p:cNvPr id="202" name="Google Shape;202;p3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3D</a:t>
            </a:r>
            <a:endParaRPr sz="1200"/>
          </a:p>
          <a:p>
            <a:pPr indent="-304800" lvl="0" marL="457200" rtl="0" algn="l">
              <a:spcBef>
                <a:spcPts val="1200"/>
              </a:spcBef>
              <a:spcAft>
                <a:spcPts val="0"/>
              </a:spcAft>
              <a:buSzPts val="1200"/>
              <a:buChar char="●"/>
            </a:pPr>
            <a:r>
              <a:rPr lang="en" sz="1200"/>
              <a:t>The plot in 3D gives us a depth dimension that gives a 3rd feature being of importance when correlating the likelihood of hallucination, adhd and OCD in patients.</a:t>
            </a:r>
            <a:endParaRPr sz="1200"/>
          </a:p>
          <a:p>
            <a:pPr indent="-304800" lvl="0" marL="457200" rtl="0" algn="l">
              <a:spcBef>
                <a:spcPts val="0"/>
              </a:spcBef>
              <a:spcAft>
                <a:spcPts val="0"/>
              </a:spcAft>
              <a:buSzPts val="1200"/>
              <a:buChar char="●"/>
            </a:pPr>
            <a:r>
              <a:rPr lang="en" sz="1200"/>
              <a:t>2 clear groups are still formed, showing that even with an added dimension the top 2 drugs still shown the highest correlation between the conditions from above.</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8" name="Google Shape;208;p35"/>
          <p:cNvSpPr txBox="1"/>
          <p:nvPr>
            <p:ph idx="1" type="body"/>
          </p:nvPr>
        </p:nvSpPr>
        <p:spPr>
          <a:xfrm>
            <a:off x="311700" y="1152475"/>
            <a:ext cx="8445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Prescribed </a:t>
            </a:r>
            <a:r>
              <a:rPr lang="en"/>
              <a:t>medication</a:t>
            </a:r>
            <a:r>
              <a:rPr lang="en"/>
              <a:t> shows potential correlation between hallucination, OCD and ADHD.</a:t>
            </a:r>
            <a:endParaRPr/>
          </a:p>
          <a:p>
            <a:pPr indent="-317500" lvl="0" marL="457200" rtl="0" algn="l">
              <a:spcBef>
                <a:spcPts val="0"/>
              </a:spcBef>
              <a:spcAft>
                <a:spcPts val="0"/>
              </a:spcAft>
              <a:buSzPts val="1400"/>
              <a:buChar char="●"/>
            </a:pPr>
            <a:r>
              <a:rPr lang="en"/>
              <a:t>Disclaimers:</a:t>
            </a:r>
            <a:endParaRPr/>
          </a:p>
          <a:p>
            <a:pPr indent="-304800" lvl="1" marL="914400" rtl="0" algn="l">
              <a:spcBef>
                <a:spcPts val="0"/>
              </a:spcBef>
              <a:spcAft>
                <a:spcPts val="0"/>
              </a:spcAft>
              <a:buSzPts val="1200"/>
              <a:buChar char="○"/>
            </a:pPr>
            <a:r>
              <a:rPr lang="en"/>
              <a:t>The dataset is small, </a:t>
            </a:r>
            <a:r>
              <a:rPr lang="en"/>
              <a:t>meaning</a:t>
            </a:r>
            <a:r>
              <a:rPr lang="en"/>
              <a:t> the data may not show a true accurate representation of the entire population</a:t>
            </a:r>
            <a:endParaRPr/>
          </a:p>
          <a:p>
            <a:pPr indent="-304800" lvl="1" marL="914400" rtl="0" algn="l">
              <a:spcBef>
                <a:spcPts val="0"/>
              </a:spcBef>
              <a:spcAft>
                <a:spcPts val="0"/>
              </a:spcAft>
              <a:buSzPts val="1200"/>
              <a:buChar char="○"/>
            </a:pPr>
            <a:r>
              <a:rPr lang="en"/>
              <a:t>Drugs may have correlation due to being prescribed to treat hallucination and OCD and not be a cause for developing those conditions</a:t>
            </a:r>
            <a:endParaRPr/>
          </a:p>
          <a:p>
            <a:pPr indent="-304800" lvl="1" marL="914400" rtl="0" algn="l">
              <a:spcBef>
                <a:spcPts val="0"/>
              </a:spcBef>
              <a:spcAft>
                <a:spcPts val="0"/>
              </a:spcAft>
              <a:buSzPts val="1200"/>
              <a:buChar char="○"/>
            </a:pPr>
            <a:r>
              <a:rPr lang="en"/>
              <a:t>Further analysis  can be done to separate cause and effect with the addition of:</a:t>
            </a:r>
            <a:endParaRPr/>
          </a:p>
          <a:p>
            <a:pPr indent="-304800" lvl="2" marL="1371600" rtl="0" algn="l">
              <a:spcBef>
                <a:spcPts val="0"/>
              </a:spcBef>
              <a:spcAft>
                <a:spcPts val="0"/>
              </a:spcAft>
              <a:buSzPts val="1200"/>
              <a:buChar char="■"/>
            </a:pPr>
            <a:r>
              <a:rPr lang="en"/>
              <a:t>Time on medication</a:t>
            </a:r>
            <a:endParaRPr/>
          </a:p>
          <a:p>
            <a:pPr indent="-304800" lvl="2" marL="1371600" rtl="0" algn="l">
              <a:spcBef>
                <a:spcPts val="0"/>
              </a:spcBef>
              <a:spcAft>
                <a:spcPts val="0"/>
              </a:spcAft>
              <a:buSzPts val="1200"/>
              <a:buChar char="■"/>
            </a:pPr>
            <a:r>
              <a:rPr lang="en"/>
              <a:t>Date medication was prescribed vs date hallucinations/OCD were reported.</a:t>
            </a:r>
            <a:endParaRPr/>
          </a:p>
          <a:p>
            <a:pPr indent="-304800" lvl="2" marL="1371600" rtl="0" algn="l">
              <a:spcBef>
                <a:spcPts val="0"/>
              </a:spcBef>
              <a:spcAft>
                <a:spcPts val="0"/>
              </a:spcAft>
              <a:buSzPts val="1200"/>
              <a:buChar char="■"/>
            </a:pPr>
            <a:r>
              <a:rPr lang="en"/>
              <a:t>More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gathering</a:t>
            </a:r>
            <a:endParaRPr/>
          </a:p>
        </p:txBody>
      </p:sp>
      <p:sp>
        <p:nvSpPr>
          <p:cNvPr id="67" name="Google Shape;67;p15"/>
          <p:cNvSpPr txBox="1"/>
          <p:nvPr>
            <p:ph idx="1" type="body"/>
          </p:nvPr>
        </p:nvSpPr>
        <p:spPr>
          <a:xfrm>
            <a:off x="311700" y="1152475"/>
            <a:ext cx="8431800" cy="1713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Using the MIMIC III database we used the following tables:</a:t>
            </a:r>
            <a:endParaRPr sz="1200"/>
          </a:p>
          <a:p>
            <a:pPr indent="-292100" lvl="1" marL="914400" rtl="0" algn="l">
              <a:spcBef>
                <a:spcPts val="0"/>
              </a:spcBef>
              <a:spcAft>
                <a:spcPts val="0"/>
              </a:spcAft>
              <a:buSzPts val="1000"/>
              <a:buChar char="○"/>
            </a:pPr>
            <a:r>
              <a:rPr lang="en" sz="1000"/>
              <a:t>DIAGNOSES_ICD</a:t>
            </a:r>
            <a:endParaRPr sz="1000"/>
          </a:p>
          <a:p>
            <a:pPr indent="-292100" lvl="1" marL="914400" rtl="0" algn="l">
              <a:spcBef>
                <a:spcPts val="0"/>
              </a:spcBef>
              <a:spcAft>
                <a:spcPts val="0"/>
              </a:spcAft>
              <a:buSzPts val="1000"/>
              <a:buChar char="○"/>
            </a:pPr>
            <a:r>
              <a:rPr lang="en" sz="1000"/>
              <a:t>NOTEEVENTS</a:t>
            </a:r>
            <a:endParaRPr sz="1000"/>
          </a:p>
          <a:p>
            <a:pPr indent="-292100" lvl="1" marL="914400" rtl="0" algn="l">
              <a:spcBef>
                <a:spcPts val="0"/>
              </a:spcBef>
              <a:spcAft>
                <a:spcPts val="0"/>
              </a:spcAft>
              <a:buSzPts val="1000"/>
              <a:buChar char="○"/>
            </a:pPr>
            <a:r>
              <a:rPr lang="en" sz="1000"/>
              <a:t>PATIENTS</a:t>
            </a:r>
            <a:endParaRPr sz="1000"/>
          </a:p>
          <a:p>
            <a:pPr indent="-292100" lvl="1" marL="914400" rtl="0" algn="l">
              <a:spcBef>
                <a:spcPts val="0"/>
              </a:spcBef>
              <a:spcAft>
                <a:spcPts val="0"/>
              </a:spcAft>
              <a:buSzPts val="1000"/>
              <a:buChar char="○"/>
            </a:pPr>
            <a:r>
              <a:rPr lang="en" sz="1000"/>
              <a:t>PRESCRIPTIONS</a:t>
            </a:r>
            <a:endParaRPr sz="1000"/>
          </a:p>
          <a:p>
            <a:pPr indent="-304800" lvl="0" marL="457200" rtl="0" algn="l">
              <a:spcBef>
                <a:spcPts val="0"/>
              </a:spcBef>
              <a:spcAft>
                <a:spcPts val="0"/>
              </a:spcAft>
              <a:buSzPts val="1200"/>
              <a:buChar char="●"/>
            </a:pPr>
            <a:r>
              <a:rPr lang="en" sz="1200"/>
              <a:t>We then filtered all diagnoses to the icd9 code ‘31401’ (ADHD)</a:t>
            </a:r>
            <a:endParaRPr sz="1200"/>
          </a:p>
          <a:p>
            <a:pPr indent="-304800" lvl="0" marL="457200" rtl="0" algn="l">
              <a:spcBef>
                <a:spcPts val="0"/>
              </a:spcBef>
              <a:spcAft>
                <a:spcPts val="0"/>
              </a:spcAft>
              <a:buSzPts val="1200"/>
              <a:buChar char="●"/>
            </a:pPr>
            <a:r>
              <a:rPr lang="en" sz="1200"/>
              <a:t>The patients were filtered by those who had ADHD and merged with patients who had been prescribed medication</a:t>
            </a:r>
            <a:endParaRPr sz="1200"/>
          </a:p>
        </p:txBody>
      </p:sp>
      <p:pic>
        <p:nvPicPr>
          <p:cNvPr id="68" name="Google Shape;68;p15" title="Screenshot 2025-03-17 at 12.40.19 PM.png"/>
          <p:cNvPicPr preferRelativeResize="0"/>
          <p:nvPr/>
        </p:nvPicPr>
        <p:blipFill>
          <a:blip r:embed="rId3">
            <a:alphaModFix/>
          </a:blip>
          <a:stretch>
            <a:fillRect/>
          </a:stretch>
        </p:blipFill>
        <p:spPr>
          <a:xfrm>
            <a:off x="1361950" y="2941001"/>
            <a:ext cx="6155700" cy="1152600"/>
          </a:xfrm>
          <a:prstGeom prst="roundRect">
            <a:avLst>
              <a:gd fmla="val 9711"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gathering (continued)</a:t>
            </a:r>
            <a:endParaRPr/>
          </a:p>
        </p:txBody>
      </p:sp>
      <p:sp>
        <p:nvSpPr>
          <p:cNvPr id="74" name="Google Shape;74;p16"/>
          <p:cNvSpPr txBox="1"/>
          <p:nvPr>
            <p:ph idx="1" type="body"/>
          </p:nvPr>
        </p:nvSpPr>
        <p:spPr>
          <a:xfrm>
            <a:off x="311700" y="1017725"/>
            <a:ext cx="8520600" cy="3253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Filter all patients with hallucination or ocd in notes.</a:t>
            </a:r>
            <a:endParaRPr sz="1200"/>
          </a:p>
          <a:p>
            <a:pPr indent="-304800" lvl="0" marL="457200" rtl="0" algn="l">
              <a:spcBef>
                <a:spcPts val="0"/>
              </a:spcBef>
              <a:spcAft>
                <a:spcPts val="0"/>
              </a:spcAft>
              <a:buSzPts val="1200"/>
              <a:buChar char="●"/>
            </a:pPr>
            <a:r>
              <a:rPr lang="en" sz="1200"/>
              <a:t>Add relevant columns.</a:t>
            </a:r>
            <a:endParaRPr sz="1200"/>
          </a:p>
          <a:p>
            <a:pPr indent="-304800" lvl="0" marL="457200" rtl="0" algn="l">
              <a:spcBef>
                <a:spcPts val="0"/>
              </a:spcBef>
              <a:spcAft>
                <a:spcPts val="0"/>
              </a:spcAft>
              <a:buSzPts val="1200"/>
              <a:buChar char="●"/>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400"/>
          </a:p>
          <a:p>
            <a:pPr indent="-304800" lvl="0" marL="457200" rtl="0" algn="l">
              <a:spcBef>
                <a:spcPts val="1200"/>
              </a:spcBef>
              <a:spcAft>
                <a:spcPts val="0"/>
              </a:spcAft>
              <a:buSzPts val="1200"/>
              <a:buChar char="●"/>
            </a:pPr>
            <a:r>
              <a:rPr lang="en" sz="1200"/>
              <a:t>Some housekeeping is done to the data before exporting.</a:t>
            </a:r>
            <a:endParaRPr sz="1200"/>
          </a:p>
          <a:p>
            <a:pPr indent="0" lvl="0" marL="0" rtl="0" algn="l">
              <a:spcBef>
                <a:spcPts val="1200"/>
              </a:spcBef>
              <a:spcAft>
                <a:spcPts val="1200"/>
              </a:spcAft>
              <a:buNone/>
            </a:pPr>
            <a:r>
              <a:t/>
            </a:r>
            <a:endParaRPr sz="1200"/>
          </a:p>
        </p:txBody>
      </p:sp>
      <p:pic>
        <p:nvPicPr>
          <p:cNvPr id="75" name="Google Shape;75;p16" title="Screenshot 2025-03-17 at 12.45.42 PM.png"/>
          <p:cNvPicPr preferRelativeResize="0"/>
          <p:nvPr/>
        </p:nvPicPr>
        <p:blipFill>
          <a:blip r:embed="rId3">
            <a:alphaModFix/>
          </a:blip>
          <a:stretch>
            <a:fillRect/>
          </a:stretch>
        </p:blipFill>
        <p:spPr>
          <a:xfrm>
            <a:off x="908425" y="1740023"/>
            <a:ext cx="7075500" cy="1241400"/>
          </a:xfrm>
          <a:prstGeom prst="roundRect">
            <a:avLst>
              <a:gd fmla="val 7963" name="adj"/>
            </a:avLst>
          </a:prstGeom>
          <a:noFill/>
          <a:ln>
            <a:noFill/>
          </a:ln>
          <a:effectLst>
            <a:outerShdw blurRad="57150" rotWithShape="0" algn="bl" dir="5400000" dist="19050">
              <a:srgbClr val="000000">
                <a:alpha val="50000"/>
              </a:srgbClr>
            </a:outerShdw>
          </a:effectLst>
        </p:spPr>
      </p:pic>
      <p:pic>
        <p:nvPicPr>
          <p:cNvPr id="76" name="Google Shape;76;p16" title="Screenshot 2025-03-17 at 3.33.16 PM.png"/>
          <p:cNvPicPr preferRelativeResize="0"/>
          <p:nvPr/>
        </p:nvPicPr>
        <p:blipFill>
          <a:blip r:embed="rId4">
            <a:alphaModFix/>
          </a:blip>
          <a:stretch>
            <a:fillRect/>
          </a:stretch>
        </p:blipFill>
        <p:spPr>
          <a:xfrm>
            <a:off x="908425" y="3315171"/>
            <a:ext cx="7075500" cy="1105500"/>
          </a:xfrm>
          <a:prstGeom prst="roundRect">
            <a:avLst>
              <a:gd fmla="val 8942"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Pre-analysis</a:t>
            </a:r>
            <a:endParaRPr/>
          </a:p>
        </p:txBody>
      </p:sp>
      <p:sp>
        <p:nvSpPr>
          <p:cNvPr id="82" name="Google Shape;82;p17"/>
          <p:cNvSpPr txBox="1"/>
          <p:nvPr>
            <p:ph idx="1" type="body"/>
          </p:nvPr>
        </p:nvSpPr>
        <p:spPr>
          <a:xfrm>
            <a:off x="311700" y="1152475"/>
            <a:ext cx="8520600" cy="682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data had no age nor any way of calculating the age of patients.</a:t>
            </a:r>
            <a:endParaRPr sz="1200"/>
          </a:p>
          <a:p>
            <a:pPr indent="-304800" lvl="0" marL="457200" rtl="0" algn="l">
              <a:spcBef>
                <a:spcPts val="0"/>
              </a:spcBef>
              <a:spcAft>
                <a:spcPts val="0"/>
              </a:spcAft>
              <a:buSzPts val="1200"/>
              <a:buChar char="●"/>
            </a:pPr>
            <a:r>
              <a:rPr lang="en" sz="1200"/>
              <a:t>Instead we will analysed based on gender and condition.</a:t>
            </a:r>
            <a:endParaRPr sz="1200"/>
          </a:p>
        </p:txBody>
      </p:sp>
      <p:pic>
        <p:nvPicPr>
          <p:cNvPr id="83" name="Google Shape;83;p17"/>
          <p:cNvPicPr preferRelativeResize="0"/>
          <p:nvPr/>
        </p:nvPicPr>
        <p:blipFill>
          <a:blip r:embed="rId3">
            <a:alphaModFix/>
          </a:blip>
          <a:stretch>
            <a:fillRect/>
          </a:stretch>
        </p:blipFill>
        <p:spPr>
          <a:xfrm>
            <a:off x="831363" y="2138775"/>
            <a:ext cx="3494100" cy="2349600"/>
          </a:xfrm>
          <a:prstGeom prst="roundRect">
            <a:avLst>
              <a:gd fmla="val 8743" name="adj"/>
            </a:avLst>
          </a:prstGeom>
          <a:noFill/>
          <a:ln>
            <a:noFill/>
          </a:ln>
          <a:effectLst>
            <a:outerShdw blurRad="57150" rotWithShape="0" algn="bl" dir="5400000" dist="19050">
              <a:srgbClr val="000000">
                <a:alpha val="50000"/>
              </a:srgbClr>
            </a:outerShdw>
          </a:effectLst>
        </p:spPr>
      </p:pic>
      <p:pic>
        <p:nvPicPr>
          <p:cNvPr id="84" name="Google Shape;84;p17"/>
          <p:cNvPicPr preferRelativeResize="0"/>
          <p:nvPr/>
        </p:nvPicPr>
        <p:blipFill>
          <a:blip r:embed="rId4">
            <a:alphaModFix/>
          </a:blip>
          <a:stretch>
            <a:fillRect/>
          </a:stretch>
        </p:blipFill>
        <p:spPr>
          <a:xfrm>
            <a:off x="4679337" y="2138775"/>
            <a:ext cx="3633300" cy="2349600"/>
          </a:xfrm>
          <a:prstGeom prst="roundRect">
            <a:avLst>
              <a:gd fmla="val 8690"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Pre-analysis (Condition)</a:t>
            </a:r>
            <a:endParaRPr/>
          </a:p>
        </p:txBody>
      </p:sp>
      <p:sp>
        <p:nvSpPr>
          <p:cNvPr id="90" name="Google Shape;90;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data gathered is small </a:t>
            </a:r>
            <a:endParaRPr sz="1200"/>
          </a:p>
          <a:p>
            <a:pPr indent="-304800" lvl="1" marL="914400" rtl="0" algn="l">
              <a:spcBef>
                <a:spcPts val="0"/>
              </a:spcBef>
              <a:spcAft>
                <a:spcPts val="0"/>
              </a:spcAft>
              <a:buSzPts val="1200"/>
              <a:buChar char="○"/>
            </a:pPr>
            <a:r>
              <a:rPr lang="en"/>
              <a:t>121 ADHD patients </a:t>
            </a:r>
            <a:endParaRPr/>
          </a:p>
          <a:p>
            <a:pPr indent="-304800" lvl="1" marL="914400" rtl="0" algn="l">
              <a:spcBef>
                <a:spcPts val="0"/>
              </a:spcBef>
              <a:spcAft>
                <a:spcPts val="0"/>
              </a:spcAft>
              <a:buSzPts val="1200"/>
              <a:buChar char="○"/>
            </a:pPr>
            <a:r>
              <a:rPr lang="en"/>
              <a:t>19 patients with OCD or hallucinations</a:t>
            </a:r>
            <a:endParaRPr/>
          </a:p>
          <a:p>
            <a:pPr indent="-304800" lvl="0" marL="457200" rtl="0" algn="l">
              <a:spcBef>
                <a:spcPts val="0"/>
              </a:spcBef>
              <a:spcAft>
                <a:spcPts val="0"/>
              </a:spcAft>
              <a:buSzPts val="1200"/>
              <a:buChar char="●"/>
            </a:pPr>
            <a:r>
              <a:rPr lang="en" sz="1200"/>
              <a:t>~15% of patients with ADHD reported hallucinations or OCD in their medical notes.</a:t>
            </a:r>
            <a:endParaRPr sz="1200"/>
          </a:p>
          <a:p>
            <a:pPr indent="0" lvl="0" marL="0" rtl="0" algn="l">
              <a:spcBef>
                <a:spcPts val="1200"/>
              </a:spcBef>
              <a:spcAft>
                <a:spcPts val="1200"/>
              </a:spcAft>
              <a:buNone/>
            </a:pPr>
            <a:r>
              <a:t/>
            </a:r>
            <a:endParaRPr sz="1200"/>
          </a:p>
        </p:txBody>
      </p:sp>
      <p:pic>
        <p:nvPicPr>
          <p:cNvPr id="91" name="Google Shape;91;p18"/>
          <p:cNvPicPr preferRelativeResize="0"/>
          <p:nvPr/>
        </p:nvPicPr>
        <p:blipFill>
          <a:blip r:embed="rId3">
            <a:alphaModFix/>
          </a:blip>
          <a:stretch>
            <a:fillRect/>
          </a:stretch>
        </p:blipFill>
        <p:spPr>
          <a:xfrm>
            <a:off x="4572000" y="1292350"/>
            <a:ext cx="4431300" cy="2979900"/>
          </a:xfrm>
          <a:prstGeom prst="roundRect">
            <a:avLst>
              <a:gd fmla="val 8743"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Pre-analysis (Gender)</a:t>
            </a:r>
            <a:endParaRPr/>
          </a:p>
        </p:txBody>
      </p:sp>
      <p:sp>
        <p:nvSpPr>
          <p:cNvPr id="97" name="Google Shape;97;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Our data shows higher overall amount of patients with ADHD being male.</a:t>
            </a:r>
            <a:endParaRPr sz="1200"/>
          </a:p>
          <a:p>
            <a:pPr indent="-304800" lvl="0" marL="457200" rtl="0" algn="l">
              <a:spcBef>
                <a:spcPts val="0"/>
              </a:spcBef>
              <a:spcAft>
                <a:spcPts val="0"/>
              </a:spcAft>
              <a:buSzPts val="1200"/>
              <a:buChar char="●"/>
            </a:pPr>
            <a:r>
              <a:rPr lang="en" sz="1200"/>
              <a:t>Hallucinations are more common in Males.</a:t>
            </a:r>
            <a:endParaRPr sz="1200"/>
          </a:p>
          <a:p>
            <a:pPr indent="-304800" lvl="0" marL="457200" rtl="0" algn="l">
              <a:spcBef>
                <a:spcPts val="0"/>
              </a:spcBef>
              <a:spcAft>
                <a:spcPts val="0"/>
              </a:spcAft>
              <a:buSzPts val="1200"/>
              <a:buChar char="●"/>
            </a:pPr>
            <a:r>
              <a:rPr lang="en" sz="1200"/>
              <a:t>OCD appears to only be prevalent in Females.</a:t>
            </a:r>
            <a:endParaRPr sz="1200"/>
          </a:p>
          <a:p>
            <a:pPr indent="-304800" lvl="0" marL="457200" rtl="0" algn="l">
              <a:spcBef>
                <a:spcPts val="0"/>
              </a:spcBef>
              <a:spcAft>
                <a:spcPts val="0"/>
              </a:spcAft>
              <a:buSzPts val="1200"/>
              <a:buChar char="●"/>
            </a:pPr>
            <a:r>
              <a:rPr lang="en" sz="1200"/>
              <a:t>Gender may be a key factor</a:t>
            </a:r>
            <a:endParaRPr sz="1200"/>
          </a:p>
        </p:txBody>
      </p:sp>
      <p:pic>
        <p:nvPicPr>
          <p:cNvPr id="98" name="Google Shape;98;p19"/>
          <p:cNvPicPr preferRelativeResize="0"/>
          <p:nvPr/>
        </p:nvPicPr>
        <p:blipFill>
          <a:blip r:embed="rId3">
            <a:alphaModFix/>
          </a:blip>
          <a:stretch>
            <a:fillRect/>
          </a:stretch>
        </p:blipFill>
        <p:spPr>
          <a:xfrm>
            <a:off x="4444750" y="1136250"/>
            <a:ext cx="4439400" cy="2871000"/>
          </a:xfrm>
          <a:prstGeom prst="roundRect">
            <a:avLst>
              <a:gd fmla="val 8690"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and PCA</a:t>
            </a:r>
            <a:endParaRPr/>
          </a:p>
        </p:txBody>
      </p:sp>
      <p:sp>
        <p:nvSpPr>
          <p:cNvPr id="104" name="Google Shape;104;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K-means</a:t>
            </a:r>
            <a:endParaRPr sz="1200"/>
          </a:p>
          <a:p>
            <a:pPr indent="-304800" lvl="0" marL="457200" rtl="0" algn="l">
              <a:spcBef>
                <a:spcPts val="1200"/>
              </a:spcBef>
              <a:spcAft>
                <a:spcPts val="0"/>
              </a:spcAft>
              <a:buSzPts val="1200"/>
              <a:buChar char="●"/>
            </a:pPr>
            <a:r>
              <a:rPr lang="en" sz="1200"/>
              <a:t>Clustering algorithm</a:t>
            </a:r>
            <a:endParaRPr sz="1200"/>
          </a:p>
          <a:p>
            <a:pPr indent="-304800" lvl="0" marL="457200" rtl="0" algn="l">
              <a:spcBef>
                <a:spcPts val="0"/>
              </a:spcBef>
              <a:spcAft>
                <a:spcPts val="0"/>
              </a:spcAft>
              <a:buSzPts val="1200"/>
              <a:buChar char="●"/>
            </a:pPr>
            <a:r>
              <a:rPr lang="en" sz="1200"/>
              <a:t>Groups similar data</a:t>
            </a:r>
            <a:endParaRPr sz="1200"/>
          </a:p>
          <a:p>
            <a:pPr indent="-304800" lvl="0" marL="457200" rtl="0" algn="l">
              <a:spcBef>
                <a:spcPts val="0"/>
              </a:spcBef>
              <a:spcAft>
                <a:spcPts val="0"/>
              </a:spcAft>
              <a:buSzPts val="1200"/>
              <a:buChar char="●"/>
            </a:pPr>
            <a:r>
              <a:rPr lang="en" sz="1200"/>
              <a:t>Unsupervised learning</a:t>
            </a:r>
            <a:endParaRPr sz="1200"/>
          </a:p>
          <a:p>
            <a:pPr indent="-304800" lvl="0" marL="457200" rtl="0" algn="l">
              <a:spcBef>
                <a:spcPts val="0"/>
              </a:spcBef>
              <a:spcAft>
                <a:spcPts val="0"/>
              </a:spcAft>
              <a:buSzPts val="1200"/>
              <a:buChar char="●"/>
            </a:pPr>
            <a:r>
              <a:rPr lang="en" sz="1200"/>
              <a:t>Reduced complexity</a:t>
            </a:r>
            <a:endParaRPr sz="1200"/>
          </a:p>
        </p:txBody>
      </p:sp>
      <p:sp>
        <p:nvSpPr>
          <p:cNvPr id="105" name="Google Shape;105;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PCA</a:t>
            </a:r>
            <a:endParaRPr sz="1200"/>
          </a:p>
          <a:p>
            <a:pPr indent="-304800" lvl="0" marL="457200" rtl="0" algn="l">
              <a:spcBef>
                <a:spcPts val="1200"/>
              </a:spcBef>
              <a:spcAft>
                <a:spcPts val="0"/>
              </a:spcAft>
              <a:buSzPts val="1200"/>
              <a:buChar char="●"/>
            </a:pPr>
            <a:r>
              <a:rPr lang="en" sz="1200"/>
              <a:t>Dimensionality reduction technique</a:t>
            </a:r>
            <a:endParaRPr sz="1200"/>
          </a:p>
          <a:p>
            <a:pPr indent="-304800" lvl="0" marL="457200" rtl="0" algn="l">
              <a:spcBef>
                <a:spcPts val="0"/>
              </a:spcBef>
              <a:spcAft>
                <a:spcPts val="0"/>
              </a:spcAft>
              <a:buSzPts val="1200"/>
              <a:buChar char="●"/>
            </a:pPr>
            <a:r>
              <a:rPr lang="en" sz="1200"/>
              <a:t>Keep most important variance</a:t>
            </a:r>
            <a:endParaRPr sz="1200"/>
          </a:p>
          <a:p>
            <a:pPr indent="-304800" lvl="0" marL="457200" rtl="0" algn="l">
              <a:spcBef>
                <a:spcPts val="0"/>
              </a:spcBef>
              <a:spcAft>
                <a:spcPts val="0"/>
              </a:spcAft>
              <a:buSzPts val="1200"/>
              <a:buChar char="●"/>
            </a:pPr>
            <a:r>
              <a:rPr lang="en" sz="1200"/>
              <a:t>Visualization</a:t>
            </a:r>
            <a:endParaRPr sz="1200"/>
          </a:p>
          <a:p>
            <a:pPr indent="-304800" lvl="0" marL="457200" rtl="0" algn="l">
              <a:spcBef>
                <a:spcPts val="0"/>
              </a:spcBef>
              <a:spcAft>
                <a:spcPts val="0"/>
              </a:spcAft>
              <a:buSzPts val="1200"/>
              <a:buChar char="●"/>
            </a:pPr>
            <a:r>
              <a:rPr lang="en" sz="1200"/>
              <a:t>Noise reduction</a:t>
            </a:r>
            <a:endParaRPr sz="1200"/>
          </a:p>
          <a:p>
            <a:pPr indent="-304800" lvl="0" marL="457200" rtl="0" algn="l">
              <a:spcBef>
                <a:spcPts val="0"/>
              </a:spcBef>
              <a:spcAft>
                <a:spcPts val="0"/>
              </a:spcAft>
              <a:buSzPts val="1200"/>
              <a:buChar char="●"/>
            </a:pPr>
            <a:r>
              <a:rPr lang="en" sz="1200"/>
              <a:t>Feature extraction</a:t>
            </a:r>
            <a:endParaRPr sz="1200"/>
          </a:p>
          <a:p>
            <a:pPr indent="0" lvl="0" marL="0" rtl="0" algn="l">
              <a:spcBef>
                <a:spcPts val="1200"/>
              </a:spcBef>
              <a:spcAft>
                <a:spcPts val="12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cluster size (Elbow Method - Code)</a:t>
            </a:r>
            <a:endParaRPr/>
          </a:p>
        </p:txBody>
      </p:sp>
      <p:pic>
        <p:nvPicPr>
          <p:cNvPr id="111" name="Google Shape;111;p21" title="Screenshot 2025-03-17 at 1.21.49 PM.png"/>
          <p:cNvPicPr preferRelativeResize="0"/>
          <p:nvPr/>
        </p:nvPicPr>
        <p:blipFill>
          <a:blip r:embed="rId3">
            <a:alphaModFix/>
          </a:blip>
          <a:stretch>
            <a:fillRect/>
          </a:stretch>
        </p:blipFill>
        <p:spPr>
          <a:xfrm>
            <a:off x="4869600" y="1199275"/>
            <a:ext cx="3851100" cy="3497100"/>
          </a:xfrm>
          <a:prstGeom prst="roundRect">
            <a:avLst>
              <a:gd fmla="val 6510" name="adj"/>
            </a:avLst>
          </a:prstGeom>
          <a:noFill/>
          <a:ln>
            <a:noFill/>
          </a:ln>
          <a:effectLst>
            <a:outerShdw blurRad="57150" rotWithShape="0" algn="bl" dir="5400000" dist="19050">
              <a:srgbClr val="000000">
                <a:alpha val="50000"/>
              </a:srgbClr>
            </a:outerShdw>
          </a:effectLst>
        </p:spPr>
      </p:pic>
      <p:sp>
        <p:nvSpPr>
          <p:cNvPr id="112" name="Google Shape;112;p21"/>
          <p:cNvSpPr txBox="1"/>
          <p:nvPr>
            <p:ph idx="1" type="body"/>
          </p:nvPr>
        </p:nvSpPr>
        <p:spPr>
          <a:xfrm>
            <a:off x="311700" y="1152475"/>
            <a:ext cx="4341300" cy="359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Optimal cluster size for unknown dataset</a:t>
            </a:r>
            <a:endParaRPr sz="1200"/>
          </a:p>
          <a:p>
            <a:pPr indent="-304800" lvl="0" marL="457200" rtl="0" algn="l">
              <a:spcBef>
                <a:spcPts val="0"/>
              </a:spcBef>
              <a:spcAft>
                <a:spcPts val="0"/>
              </a:spcAft>
              <a:buSzPts val="1200"/>
              <a:buChar char="●"/>
            </a:pPr>
            <a:r>
              <a:rPr lang="en" sz="1200"/>
              <a:t>We’ll be using the Elbow Method.</a:t>
            </a:r>
            <a:endParaRPr sz="1200"/>
          </a:p>
          <a:p>
            <a:pPr indent="-304800" lvl="1" marL="914400" rtl="0" algn="l">
              <a:spcBef>
                <a:spcPts val="0"/>
              </a:spcBef>
              <a:spcAft>
                <a:spcPts val="0"/>
              </a:spcAft>
              <a:buSzPts val="1200"/>
              <a:buChar char="○"/>
            </a:pPr>
            <a:r>
              <a:rPr lang="en"/>
              <a:t>This is an method for finding the best cluster size on unsupervised learning.</a:t>
            </a:r>
            <a:endParaRPr sz="1000"/>
          </a:p>
          <a:p>
            <a:pPr indent="-304800" lvl="0" marL="457200" rtl="0" algn="l">
              <a:spcBef>
                <a:spcPts val="0"/>
              </a:spcBef>
              <a:spcAft>
                <a:spcPts val="0"/>
              </a:spcAft>
              <a:buSzPts val="1200"/>
              <a:buChar char="●"/>
            </a:pPr>
            <a:r>
              <a:rPr lang="en" sz="1200"/>
              <a:t>Since our data is small the max cluster size </a:t>
            </a:r>
            <a:r>
              <a:rPr lang="en" sz="1200"/>
              <a:t>allotted</a:t>
            </a:r>
            <a:r>
              <a:rPr lang="en" sz="1200"/>
              <a:t> was the total data points divided by 10.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