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BM Plex Sans"/>
      <p:regular r:id="rId17"/>
      <p:bold r:id="rId18"/>
      <p:italic r:id="rId19"/>
      <p:boldItalic r:id="rId20"/>
    </p:embeddedFont>
    <p:embeddedFont>
      <p:font typeface="Sora SemiBold"/>
      <p:regular r:id="rId21"/>
      <p:bold r:id="rId22"/>
    </p:embeddedFont>
    <p:embeddedFont>
      <p:font typeface="IBM Plex Sans Medium"/>
      <p:regular r:id="rId23"/>
      <p:bold r:id="rId24"/>
      <p:italic r:id="rId25"/>
      <p:boldItalic r:id="rId26"/>
    </p:embeddedFont>
    <p:embeddedFont>
      <p:font typeface="Sora Light"/>
      <p:regular r:id="rId27"/>
      <p:bold r:id="rId28"/>
    </p:embeddedFont>
    <p:embeddedFont>
      <p:font typeface="Sora ExtraLight"/>
      <p:regular r:id="rId29"/>
      <p:bold r:id="rId30"/>
    </p:embeddedFont>
    <p:embeddedFont>
      <p:font typeface="Sora"/>
      <p:regular r:id="rId31"/>
      <p:bold r:id="rId32"/>
    </p:embeddedFont>
    <p:embeddedFont>
      <p:font typeface="Sora Medium"/>
      <p:regular r:id="rId33"/>
      <p:bold r:id="rId34"/>
    </p:embeddedFont>
    <p:embeddedFont>
      <p:font typeface="IBM Plex Sans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ra-regular.fntdata"/><Relationship Id="rId30" Type="http://schemas.openxmlformats.org/officeDocument/2006/relationships/font" Target="fonts/SoraExtraLight-bold.fntdata"/><Relationship Id="rId33" Type="http://schemas.openxmlformats.org/officeDocument/2006/relationships/font" Target="fonts/SoraMedium-regular.fntdata"/><Relationship Id="rId32" Type="http://schemas.openxmlformats.org/officeDocument/2006/relationships/font" Target="fonts/Sora-bold.fntdata"/><Relationship Id="rId35" Type="http://schemas.openxmlformats.org/officeDocument/2006/relationships/font" Target="fonts/IBMPlexSansSemiBold-regular.fntdata"/><Relationship Id="rId34" Type="http://schemas.openxmlformats.org/officeDocument/2006/relationships/font" Target="fonts/SoraMedium-bold.fntdata"/><Relationship Id="rId37" Type="http://schemas.openxmlformats.org/officeDocument/2006/relationships/font" Target="fonts/IBMPlexSansSemiBold-italic.fntdata"/><Relationship Id="rId36" Type="http://schemas.openxmlformats.org/officeDocument/2006/relationships/font" Target="fonts/IBMPlexSansSemiBold-bold.fntdata"/><Relationship Id="rId38" Type="http://schemas.openxmlformats.org/officeDocument/2006/relationships/font" Target="fonts/IBMPlexSansSemiBold-boldItalic.fntdata"/><Relationship Id="rId20" Type="http://schemas.openxmlformats.org/officeDocument/2006/relationships/font" Target="fonts/IBMPlexSans-boldItalic.fntdata"/><Relationship Id="rId22" Type="http://schemas.openxmlformats.org/officeDocument/2006/relationships/font" Target="fonts/SoraSemiBold-bold.fntdata"/><Relationship Id="rId21" Type="http://schemas.openxmlformats.org/officeDocument/2006/relationships/font" Target="fonts/SoraSemiBold-regular.fntdata"/><Relationship Id="rId24" Type="http://schemas.openxmlformats.org/officeDocument/2006/relationships/font" Target="fonts/IBMPlexSansMedium-bold.fntdata"/><Relationship Id="rId23" Type="http://schemas.openxmlformats.org/officeDocument/2006/relationships/font" Target="fonts/IBMPlexSansMedium-regular.fntdata"/><Relationship Id="rId26" Type="http://schemas.openxmlformats.org/officeDocument/2006/relationships/font" Target="fonts/IBMPlexSansMedium-boldItalic.fntdata"/><Relationship Id="rId25" Type="http://schemas.openxmlformats.org/officeDocument/2006/relationships/font" Target="fonts/IBMPlexSansMedium-italic.fntdata"/><Relationship Id="rId28" Type="http://schemas.openxmlformats.org/officeDocument/2006/relationships/font" Target="fonts/SoraLight-bold.fntdata"/><Relationship Id="rId27" Type="http://schemas.openxmlformats.org/officeDocument/2006/relationships/font" Target="fonts/SoraLight-regular.fntdata"/><Relationship Id="rId29" Type="http://schemas.openxmlformats.org/officeDocument/2006/relationships/font" Target="fonts/SoraExtraLigh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BMPlexSans-regular.fntdata"/><Relationship Id="rId16" Type="http://schemas.openxmlformats.org/officeDocument/2006/relationships/slide" Target="slides/slide10.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517335a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517335a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517335a57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517335a57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517335a5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517335a5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517335a5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517335a5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high-risk project focus on the classification of retinal diseases on images of eyes by using visual </a:t>
            </a:r>
            <a:r>
              <a:rPr lang="en"/>
              <a:t>transformers</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517335a57b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517335a57b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for this project idea has been a passion project of mine for a few years.</a:t>
            </a:r>
            <a:endParaRPr/>
          </a:p>
          <a:p>
            <a:pPr indent="0" lvl="0" marL="0" rtl="0" algn="l">
              <a:spcBef>
                <a:spcPts val="0"/>
              </a:spcBef>
              <a:spcAft>
                <a:spcPts val="0"/>
              </a:spcAft>
              <a:buNone/>
            </a:pPr>
            <a:r>
              <a:rPr lang="en"/>
              <a:t>After Google announced that their AI system had been able to detect male or female based on just a picture of the fundus of the eye with 97% accuracy it lead me to think that there must be other subtle differences hidden away in the eyes that are too subtle for a human to detect.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lead me to start researching AI and how AI systems could be </a:t>
            </a:r>
            <a:r>
              <a:rPr lang="en"/>
              <a:t>leveraged</a:t>
            </a:r>
            <a:r>
              <a:rPr lang="en"/>
              <a:t> to detect diseases early on and hopefully one day detect diseases that we were not aware could be detected through the eyes.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massive shortage of Ophthalmologists, which are the doctors who specialize in eyes. My goal outside of this project is to be able to build a model that can allow users to take a picture of their eyes at home, even through their smart phone and be able to get an accurate preliminary diagnosis of any potential diseases they may need to go get bloodwork for. As of now many people develop diseases without knowing and they aren’t caught until they become an issue. My goal is to make a model that you can </a:t>
            </a:r>
            <a:r>
              <a:rPr lang="en"/>
              <a:t>spend less than minute on a month or even a year and you’ll know if there are any chances that you may be developing a disease. This can prompt a person to go to the doctor to and proper blood work can be done without the need of symptoms that typically lead a person to visit the doctor.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517335a57b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517335a57b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selected was based on research done on a previous project where I attempted this same </a:t>
            </a:r>
            <a:r>
              <a:rPr lang="en"/>
              <a:t>idea</a:t>
            </a:r>
            <a:r>
              <a:rPr lang="en"/>
              <a:t> using CNNs. The data I had was not well-balanced, my implementation was lacking &amp; I was able to find a project on GitHub of someone who attempted the same thing I had done, but with valid success. I went </a:t>
            </a:r>
            <a:r>
              <a:rPr lang="en"/>
              <a:t>through</a:t>
            </a:r>
            <a:r>
              <a:rPr lang="en"/>
              <a:t> their </a:t>
            </a:r>
            <a:r>
              <a:rPr lang="en"/>
              <a:t>implementation</a:t>
            </a:r>
            <a:r>
              <a:rPr lang="en"/>
              <a:t> and ideology. I decided this would be the comparison. I used the same dataset that this GitHub repo since it was well-balanced, focused on 3 classes (Glaucoma, Diabetes, Cataracts) and a control group (Normal). They contain about 1,000 of each class which made it be enough data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was already well-balanced, no clean up was needed. The images were resized to 224x224 to </a:t>
            </a:r>
            <a:r>
              <a:rPr lang="en"/>
              <a:t>accommodate</a:t>
            </a:r>
            <a:r>
              <a:rPr lang="en"/>
              <a:t> the model and then they were all normalized to prevent any highs or lows in the RGB image from leading to outlandish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517335a57b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3517335a57b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model’s </a:t>
            </a:r>
            <a:r>
              <a:rPr lang="en"/>
              <a:t>training</a:t>
            </a:r>
            <a:r>
              <a:rPr lang="en"/>
              <a:t> we used Cross Entropy Loss to classify </a:t>
            </a:r>
            <a:r>
              <a:rPr lang="en"/>
              <a:t>multiple</a:t>
            </a:r>
            <a:r>
              <a:rPr lang="en"/>
              <a:t>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AdaW and CosineAnnealignLR to get customizable learning rates during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pre-trained ViT model that we used as our base with 50% of its layers frozen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3517335a57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517335a57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here show impressive performances for the ViT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confusion matrix on the left shows very few false positive or false negatives predicted by the model</a:t>
            </a:r>
            <a:endParaRPr/>
          </a:p>
          <a:p>
            <a:pPr indent="0" lvl="0" marL="0" rtl="0" algn="l">
              <a:spcBef>
                <a:spcPts val="0"/>
              </a:spcBef>
              <a:spcAft>
                <a:spcPts val="0"/>
              </a:spcAft>
              <a:buNone/>
            </a:pPr>
            <a:r>
              <a:rPr lang="en"/>
              <a:t>While the table on the right shows impressive precision, recall, and f-1 scores for all classes.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517335a5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3517335a5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major </a:t>
            </a:r>
            <a:r>
              <a:rPr lang="en"/>
              <a:t>benefits</a:t>
            </a:r>
            <a:r>
              <a:rPr lang="en"/>
              <a:t> to using Vision transformers is the ability to have a salience map for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transformers were made for text encoding, the include an attention mechanism.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used with images, these attention mechanisms allow us to clearly see what areas of the image the model is giving focus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images on the right provide the original image, the salience map generated by the model and then an overlay of the salience map over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simple feature allows us to see where the model is finding its information and that can allow professionals to quickly detect abnormalities in a short </a:t>
            </a:r>
            <a:r>
              <a:rPr lang="en"/>
              <a:t>amount of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3517335a57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3517335a57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trained is very fast at providing results which makes this a viable alternative for a preliminary eye screening in regards to these 3 diseases. Shows potential to be used further to enhance patient and doctor </a:t>
            </a:r>
            <a:r>
              <a:rPr lang="en"/>
              <a:t>visitations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is easy to train, does not require too much data and it is relatively cheap to train. This model was train on a RTX 4070 </a:t>
            </a:r>
            <a:r>
              <a:rPr lang="en">
                <a:solidFill>
                  <a:schemeClr val="dk1"/>
                </a:solidFill>
              </a:rPr>
              <a:t>12GB card and trained for 7 epochs in about 3 minutes.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performance is high when compared to the CNN model with the same dataset.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github.com/CountDer3k/Homework-AIH-2025/tree/main/Final%20Projec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3"/>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a:ea typeface="Sora"/>
                <a:cs typeface="Sora"/>
                <a:sym typeface="Sora"/>
              </a:rPr>
              <a:t>Derek Burrola</a:t>
            </a:r>
            <a:endParaRPr>
              <a:latin typeface="Sora"/>
              <a:ea typeface="Sora"/>
              <a:cs typeface="Sora"/>
              <a:sym typeface="Sora"/>
            </a:endParaRPr>
          </a:p>
        </p:txBody>
      </p:sp>
      <p:sp>
        <p:nvSpPr>
          <p:cNvPr id="934" name="Google Shape;934;p63"/>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High-Risk Project </a:t>
            </a:r>
            <a:endParaRPr>
              <a:solidFill>
                <a:schemeClr val="dk2"/>
              </a:solidFill>
            </a:endParaRPr>
          </a:p>
        </p:txBody>
      </p:sp>
      <p:sp>
        <p:nvSpPr>
          <p:cNvPr id="935" name="Google Shape;935;p63"/>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Retinal image classification in the Transformer Age</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2"/>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4"/>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Contents</a:t>
            </a:r>
            <a:endParaRPr/>
          </a:p>
        </p:txBody>
      </p:sp>
      <p:sp>
        <p:nvSpPr>
          <p:cNvPr id="941" name="Google Shape;941;p64"/>
          <p:cNvSpPr txBox="1"/>
          <p:nvPr>
            <p:ph idx="5" type="subTitle"/>
          </p:nvPr>
        </p:nvSpPr>
        <p:spPr>
          <a:xfrm>
            <a:off x="4482800" y="3195787"/>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5</a:t>
            </a:r>
            <a:r>
              <a:rPr b="0" lang="en"/>
              <a:t>.</a:t>
            </a:r>
            <a:endParaRPr b="0"/>
          </a:p>
        </p:txBody>
      </p:sp>
      <p:sp>
        <p:nvSpPr>
          <p:cNvPr id="942" name="Google Shape;942;p64"/>
          <p:cNvSpPr txBox="1"/>
          <p:nvPr>
            <p:ph idx="6" type="subTitle"/>
          </p:nvPr>
        </p:nvSpPr>
        <p:spPr>
          <a:xfrm>
            <a:off x="4482800" y="2894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Results</a:t>
            </a:r>
            <a:endParaRPr/>
          </a:p>
        </p:txBody>
      </p:sp>
      <p:sp>
        <p:nvSpPr>
          <p:cNvPr id="943" name="Google Shape;943;p64"/>
          <p:cNvSpPr txBox="1"/>
          <p:nvPr>
            <p:ph idx="7" type="subTitle"/>
          </p:nvPr>
        </p:nvSpPr>
        <p:spPr>
          <a:xfrm>
            <a:off x="4482800" y="2662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4</a:t>
            </a:r>
            <a:r>
              <a:rPr b="0" lang="en"/>
              <a:t>.</a:t>
            </a:r>
            <a:endParaRPr b="0"/>
          </a:p>
        </p:txBody>
      </p:sp>
      <p:sp>
        <p:nvSpPr>
          <p:cNvPr id="944" name="Google Shape;944;p64"/>
          <p:cNvSpPr txBox="1"/>
          <p:nvPr>
            <p:ph idx="8" type="subTitle"/>
          </p:nvPr>
        </p:nvSpPr>
        <p:spPr>
          <a:xfrm>
            <a:off x="4482800" y="2361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Training</a:t>
            </a:r>
            <a:endParaRPr/>
          </a:p>
        </p:txBody>
      </p:sp>
      <p:sp>
        <p:nvSpPr>
          <p:cNvPr id="945" name="Google Shape;945;p64"/>
          <p:cNvSpPr txBox="1"/>
          <p:nvPr>
            <p:ph idx="9" type="subTitle"/>
          </p:nvPr>
        </p:nvSpPr>
        <p:spPr>
          <a:xfrm>
            <a:off x="4482800" y="2129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3.</a:t>
            </a:r>
            <a:endParaRPr b="0"/>
          </a:p>
        </p:txBody>
      </p:sp>
      <p:sp>
        <p:nvSpPr>
          <p:cNvPr id="946" name="Google Shape;946;p64"/>
          <p:cNvSpPr txBox="1"/>
          <p:nvPr>
            <p:ph idx="13" type="subTitle"/>
          </p:nvPr>
        </p:nvSpPr>
        <p:spPr>
          <a:xfrm>
            <a:off x="4482800" y="182923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Data</a:t>
            </a:r>
            <a:endParaRPr/>
          </a:p>
        </p:txBody>
      </p:sp>
      <p:sp>
        <p:nvSpPr>
          <p:cNvPr id="947" name="Google Shape;947;p64"/>
          <p:cNvSpPr txBox="1"/>
          <p:nvPr>
            <p:ph idx="14" type="subTitle"/>
          </p:nvPr>
        </p:nvSpPr>
        <p:spPr>
          <a:xfrm>
            <a:off x="4482800" y="159637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2</a:t>
            </a:r>
            <a:r>
              <a:rPr b="0" lang="en"/>
              <a:t>.</a:t>
            </a:r>
            <a:endParaRPr b="0"/>
          </a:p>
        </p:txBody>
      </p:sp>
      <p:sp>
        <p:nvSpPr>
          <p:cNvPr id="948" name="Google Shape;948;p64"/>
          <p:cNvSpPr txBox="1"/>
          <p:nvPr>
            <p:ph idx="15" type="subTitle"/>
          </p:nvPr>
        </p:nvSpPr>
        <p:spPr>
          <a:xfrm>
            <a:off x="4482800" y="129661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Introduction</a:t>
            </a:r>
            <a:endParaRPr/>
          </a:p>
        </p:txBody>
      </p:sp>
      <p:sp>
        <p:nvSpPr>
          <p:cNvPr id="949" name="Google Shape;949;p64"/>
          <p:cNvSpPr txBox="1"/>
          <p:nvPr>
            <p:ph idx="16" type="subTitle"/>
          </p:nvPr>
        </p:nvSpPr>
        <p:spPr>
          <a:xfrm>
            <a:off x="4482800" y="106375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1</a:t>
            </a:r>
            <a:r>
              <a:rPr b="0" lang="en"/>
              <a:t>.</a:t>
            </a:r>
            <a:endParaRPr b="0"/>
          </a:p>
        </p:txBody>
      </p:sp>
      <p:sp>
        <p:nvSpPr>
          <p:cNvPr id="950" name="Google Shape;950;p64"/>
          <p:cNvSpPr txBox="1"/>
          <p:nvPr>
            <p:ph idx="1" type="subTitle"/>
          </p:nvPr>
        </p:nvSpPr>
        <p:spPr>
          <a:xfrm>
            <a:off x="4482800" y="3963975"/>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Conclusion</a:t>
            </a:r>
            <a:endParaRPr/>
          </a:p>
        </p:txBody>
      </p:sp>
      <p:sp>
        <p:nvSpPr>
          <p:cNvPr id="951" name="Google Shape;951;p64"/>
          <p:cNvSpPr txBox="1"/>
          <p:nvPr>
            <p:ph idx="2" type="subTitle"/>
          </p:nvPr>
        </p:nvSpPr>
        <p:spPr>
          <a:xfrm>
            <a:off x="4482800" y="3731112"/>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6.</a:t>
            </a:r>
            <a:endParaRPr b="0"/>
          </a:p>
        </p:txBody>
      </p:sp>
      <p:sp>
        <p:nvSpPr>
          <p:cNvPr id="952" name="Google Shape;952;p64"/>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Benefits of ViT</a:t>
            </a:r>
            <a:endParaRPr/>
          </a:p>
        </p:txBody>
      </p:sp>
      <p:sp>
        <p:nvSpPr>
          <p:cNvPr id="953" name="Google Shape;953;p64"/>
          <p:cNvSpPr txBox="1"/>
          <p:nvPr/>
        </p:nvSpPr>
        <p:spPr>
          <a:xfrm>
            <a:off x="1952200" y="4647125"/>
            <a:ext cx="417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Sora"/>
                <a:ea typeface="Sora"/>
                <a:cs typeface="Sora"/>
                <a:sym typeface="Sora"/>
              </a:rPr>
              <a:t>Code </a:t>
            </a:r>
            <a:r>
              <a:rPr lang="en" sz="1200">
                <a:solidFill>
                  <a:schemeClr val="lt1"/>
                </a:solidFill>
                <a:latin typeface="Sora"/>
                <a:ea typeface="Sora"/>
                <a:cs typeface="Sora"/>
                <a:sym typeface="Sora"/>
              </a:rPr>
              <a:t>available: </a:t>
            </a:r>
            <a:r>
              <a:rPr lang="en" sz="1200" u="sng">
                <a:solidFill>
                  <a:schemeClr val="hlink"/>
                </a:solidFill>
                <a:latin typeface="Sora"/>
                <a:ea typeface="Sora"/>
                <a:cs typeface="Sora"/>
                <a:sym typeface="Sora"/>
                <a:hlinkClick r:id="rId3"/>
              </a:rPr>
              <a:t>GitHub</a:t>
            </a:r>
            <a:endParaRPr sz="1200">
              <a:solidFill>
                <a:schemeClr val="lt1"/>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65"/>
          <p:cNvSpPr txBox="1"/>
          <p:nvPr>
            <p:ph type="title"/>
          </p:nvPr>
        </p:nvSpPr>
        <p:spPr>
          <a:xfrm>
            <a:off x="96025" y="1206300"/>
            <a:ext cx="6507000" cy="23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Introduction</a:t>
            </a:r>
            <a:endParaRPr sz="60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rPr lang="en" sz="2000"/>
              <a:t>Retinal disease classification using Visual Transformer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6"/>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(breakdown)</a:t>
            </a:r>
            <a:endParaRPr/>
          </a:p>
        </p:txBody>
      </p:sp>
      <p:sp>
        <p:nvSpPr>
          <p:cNvPr id="964" name="Google Shape;964;p66"/>
          <p:cNvSpPr txBox="1"/>
          <p:nvPr>
            <p:ph idx="1" type="subTitle"/>
          </p:nvPr>
        </p:nvSpPr>
        <p:spPr>
          <a:xfrm>
            <a:off x="152275" y="3023825"/>
            <a:ext cx="3759600" cy="1659900"/>
          </a:xfrm>
          <a:prstGeom prst="rect">
            <a:avLst/>
          </a:prstGeom>
        </p:spPr>
        <p:txBody>
          <a:bodyPr anchorCtr="0" anchor="b" bIns="91425" lIns="91425" spcFirstLastPara="1" rIns="91425" wrap="square" tIns="91425">
            <a:noAutofit/>
          </a:bodyPr>
          <a:lstStyle/>
          <a:p>
            <a:pPr indent="-292100" lvl="0" marL="457200" rtl="0" algn="l">
              <a:spcBef>
                <a:spcPts val="0"/>
              </a:spcBef>
              <a:spcAft>
                <a:spcPts val="0"/>
              </a:spcAft>
              <a:buSzPts val="1000"/>
              <a:buFont typeface="Sora Light"/>
              <a:buChar char="●"/>
            </a:pPr>
            <a:r>
              <a:rPr b="1" lang="en"/>
              <a:t>Ophthalmologist shortage</a:t>
            </a:r>
            <a:endParaRPr b="1"/>
          </a:p>
          <a:p>
            <a:pPr indent="-292100" lvl="0" marL="457200" rtl="0" algn="l">
              <a:spcBef>
                <a:spcPts val="0"/>
              </a:spcBef>
              <a:spcAft>
                <a:spcPts val="0"/>
              </a:spcAft>
              <a:buSzPts val="1000"/>
              <a:buChar char="●"/>
            </a:pPr>
            <a:r>
              <a:rPr b="1" lang="en"/>
              <a:t>Google’s gender detection in eyes</a:t>
            </a:r>
            <a:endParaRPr b="1"/>
          </a:p>
          <a:p>
            <a:pPr indent="-292100" lvl="0" marL="457200" rtl="0" algn="l">
              <a:spcBef>
                <a:spcPts val="0"/>
              </a:spcBef>
              <a:spcAft>
                <a:spcPts val="0"/>
              </a:spcAft>
              <a:buSzPts val="1000"/>
              <a:buChar char="●"/>
            </a:pPr>
            <a:r>
              <a:rPr b="1" lang="en"/>
              <a:t>Phones with cameras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7"/>
          <p:cNvSpPr/>
          <p:nvPr/>
        </p:nvSpPr>
        <p:spPr>
          <a:xfrm rot="5400000">
            <a:off x="4058913"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70" name="Google Shape;970;p67"/>
          <p:cNvSpPr/>
          <p:nvPr/>
        </p:nvSpPr>
        <p:spPr>
          <a:xfrm rot="5400000">
            <a:off x="2213200"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71" name="Google Shape;971;p67"/>
          <p:cNvSpPr/>
          <p:nvPr/>
        </p:nvSpPr>
        <p:spPr>
          <a:xfrm rot="5400000">
            <a:off x="5868650"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72" name="Google Shape;972;p67"/>
          <p:cNvSpPr txBox="1"/>
          <p:nvPr>
            <p:ph type="title"/>
          </p:nvPr>
        </p:nvSpPr>
        <p:spPr>
          <a:xfrm>
            <a:off x="1999175" y="2203600"/>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73" name="Google Shape;973;p67"/>
          <p:cNvSpPr txBox="1"/>
          <p:nvPr>
            <p:ph idx="2" type="title"/>
          </p:nvPr>
        </p:nvSpPr>
        <p:spPr>
          <a:xfrm>
            <a:off x="3903450" y="220357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a:t>
            </a:r>
            <a:endParaRPr/>
          </a:p>
        </p:txBody>
      </p:sp>
      <p:sp>
        <p:nvSpPr>
          <p:cNvPr id="974" name="Google Shape;974;p67"/>
          <p:cNvSpPr txBox="1"/>
          <p:nvPr>
            <p:ph idx="3" type="title"/>
          </p:nvPr>
        </p:nvSpPr>
        <p:spPr>
          <a:xfrm>
            <a:off x="5655325" y="220357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975" name="Google Shape;975;p67"/>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Data Collection</a:t>
            </a:r>
            <a:endParaRPr/>
          </a:p>
        </p:txBody>
      </p:sp>
      <p:sp>
        <p:nvSpPr>
          <p:cNvPr id="976" name="Google Shape;976;p67"/>
          <p:cNvSpPr txBox="1"/>
          <p:nvPr>
            <p:ph idx="6" type="body"/>
          </p:nvPr>
        </p:nvSpPr>
        <p:spPr>
          <a:xfrm>
            <a:off x="1999225" y="2723800"/>
            <a:ext cx="1583400" cy="614100"/>
          </a:xfrm>
          <a:prstGeom prst="rect">
            <a:avLst/>
          </a:prstGeom>
        </p:spPr>
        <p:txBody>
          <a:bodyPr anchorCtr="0" anchor="t" bIns="91425" lIns="91425" spcFirstLastPara="1" rIns="0" wrap="square" tIns="91425">
            <a:normAutofit lnSpcReduction="10000"/>
          </a:bodyPr>
          <a:lstStyle/>
          <a:p>
            <a:pPr indent="0" lvl="0" marL="0" rtl="0" algn="l">
              <a:spcBef>
                <a:spcPts val="0"/>
              </a:spcBef>
              <a:spcAft>
                <a:spcPts val="0"/>
              </a:spcAft>
              <a:buNone/>
            </a:pPr>
            <a:r>
              <a:rPr lang="en"/>
              <a:t>Eye Diseases Classification Dataset</a:t>
            </a:r>
            <a:endParaRPr/>
          </a:p>
          <a:p>
            <a:pPr indent="0" lvl="0" marL="0" rtl="0" algn="l">
              <a:spcBef>
                <a:spcPts val="0"/>
              </a:spcBef>
              <a:spcAft>
                <a:spcPts val="0"/>
              </a:spcAft>
              <a:buNone/>
            </a:pPr>
            <a:r>
              <a:t/>
            </a:r>
            <a:endParaRPr/>
          </a:p>
        </p:txBody>
      </p:sp>
      <p:sp>
        <p:nvSpPr>
          <p:cNvPr id="977" name="Google Shape;977;p67"/>
          <p:cNvSpPr txBox="1"/>
          <p:nvPr>
            <p:ph idx="7" type="body"/>
          </p:nvPr>
        </p:nvSpPr>
        <p:spPr>
          <a:xfrm>
            <a:off x="3903450" y="2723800"/>
            <a:ext cx="1583400" cy="614100"/>
          </a:xfrm>
          <a:prstGeom prst="rect">
            <a:avLst/>
          </a:prstGeom>
        </p:spPr>
        <p:txBody>
          <a:bodyPr anchorCtr="0" anchor="t" bIns="91425" lIns="91425" spcFirstLastPara="1" rIns="0" wrap="square" tIns="91425">
            <a:normAutofit/>
          </a:bodyPr>
          <a:lstStyle/>
          <a:p>
            <a:pPr indent="0" lvl="0" marL="0" rtl="0" algn="l">
              <a:spcBef>
                <a:spcPts val="0"/>
              </a:spcBef>
              <a:spcAft>
                <a:spcPts val="800"/>
              </a:spcAft>
              <a:buNone/>
            </a:pPr>
            <a:r>
              <a:rPr lang="en"/>
              <a:t>Resize to model specifications</a:t>
            </a:r>
            <a:endParaRPr/>
          </a:p>
        </p:txBody>
      </p:sp>
      <p:sp>
        <p:nvSpPr>
          <p:cNvPr id="978" name="Google Shape;978;p67"/>
          <p:cNvSpPr txBox="1"/>
          <p:nvPr>
            <p:ph idx="8" type="body"/>
          </p:nvPr>
        </p:nvSpPr>
        <p:spPr>
          <a:xfrm>
            <a:off x="5655325" y="2723800"/>
            <a:ext cx="1583400" cy="6141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rPr lang="en"/>
              <a:t>Normalize RGB colors of image</a:t>
            </a:r>
            <a:endParaRPr/>
          </a:p>
        </p:txBody>
      </p:sp>
      <p:sp>
        <p:nvSpPr>
          <p:cNvPr id="979" name="Google Shape;979;p67"/>
          <p:cNvSpPr txBox="1"/>
          <p:nvPr>
            <p:ph idx="13" type="title"/>
          </p:nvPr>
        </p:nvSpPr>
        <p:spPr>
          <a:xfrm>
            <a:off x="2134300"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1</a:t>
            </a:r>
            <a:endParaRPr/>
          </a:p>
        </p:txBody>
      </p:sp>
      <p:sp>
        <p:nvSpPr>
          <p:cNvPr id="980" name="Google Shape;980;p67"/>
          <p:cNvSpPr txBox="1"/>
          <p:nvPr>
            <p:ph idx="14" type="title"/>
          </p:nvPr>
        </p:nvSpPr>
        <p:spPr>
          <a:xfrm>
            <a:off x="3980025"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2</a:t>
            </a:r>
            <a:endParaRPr/>
          </a:p>
        </p:txBody>
      </p:sp>
      <p:sp>
        <p:nvSpPr>
          <p:cNvPr id="981" name="Google Shape;981;p67"/>
          <p:cNvSpPr txBox="1"/>
          <p:nvPr>
            <p:ph idx="15" type="title"/>
          </p:nvPr>
        </p:nvSpPr>
        <p:spPr>
          <a:xfrm>
            <a:off x="5789750"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3</a:t>
            </a:r>
            <a:endParaRPr/>
          </a:p>
        </p:txBody>
      </p:sp>
      <p:pic>
        <p:nvPicPr>
          <p:cNvPr id="982" name="Google Shape;982;p67" title="g_37.jpg"/>
          <p:cNvPicPr preferRelativeResize="0"/>
          <p:nvPr/>
        </p:nvPicPr>
        <p:blipFill>
          <a:blip r:embed="rId3">
            <a:alphaModFix/>
          </a:blip>
          <a:stretch>
            <a:fillRect/>
          </a:stretch>
        </p:blipFill>
        <p:spPr>
          <a:xfrm>
            <a:off x="2404863" y="3599600"/>
            <a:ext cx="1312724" cy="1312724"/>
          </a:xfrm>
          <a:prstGeom prst="rect">
            <a:avLst/>
          </a:prstGeom>
          <a:noFill/>
          <a:ln>
            <a:noFill/>
          </a:ln>
        </p:spPr>
      </p:pic>
      <p:pic>
        <p:nvPicPr>
          <p:cNvPr id="983" name="Google Shape;983;p67" title="g_37.jpg"/>
          <p:cNvPicPr preferRelativeResize="0"/>
          <p:nvPr/>
        </p:nvPicPr>
        <p:blipFill>
          <a:blip r:embed="rId3">
            <a:alphaModFix/>
          </a:blip>
          <a:stretch>
            <a:fillRect/>
          </a:stretch>
        </p:blipFill>
        <p:spPr>
          <a:xfrm>
            <a:off x="5346417" y="3831462"/>
            <a:ext cx="848975" cy="849000"/>
          </a:xfrm>
          <a:prstGeom prst="rect">
            <a:avLst/>
          </a:prstGeom>
          <a:noFill/>
          <a:ln>
            <a:noFill/>
          </a:ln>
        </p:spPr>
      </p:pic>
      <p:sp>
        <p:nvSpPr>
          <p:cNvPr id="984" name="Google Shape;984;p67"/>
          <p:cNvSpPr/>
          <p:nvPr/>
        </p:nvSpPr>
        <p:spPr>
          <a:xfrm>
            <a:off x="4003513" y="3951925"/>
            <a:ext cx="1073700" cy="52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ra"/>
                <a:ea typeface="Sora"/>
                <a:cs typeface="Sora"/>
                <a:sym typeface="Sora"/>
              </a:rPr>
              <a:t>224x224</a:t>
            </a:r>
            <a:endParaRPr sz="1200">
              <a:latin typeface="Sora"/>
              <a:ea typeface="Sora"/>
              <a:cs typeface="Sora"/>
              <a:sym typeface="S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cxnSp>
        <p:nvCxnSpPr>
          <p:cNvPr id="989" name="Google Shape;989;p68"/>
          <p:cNvCxnSpPr/>
          <p:nvPr/>
        </p:nvCxnSpPr>
        <p:spPr>
          <a:xfrm>
            <a:off x="682863" y="2676625"/>
            <a:ext cx="7683000" cy="0"/>
          </a:xfrm>
          <a:prstGeom prst="straightConnector1">
            <a:avLst/>
          </a:prstGeom>
          <a:noFill/>
          <a:ln cap="flat" cmpd="sng" w="9525">
            <a:solidFill>
              <a:schemeClr val="accent5"/>
            </a:solidFill>
            <a:prstDash val="solid"/>
            <a:round/>
            <a:headEnd len="med" w="med" type="none"/>
            <a:tailEnd len="med" w="med" type="none"/>
          </a:ln>
        </p:spPr>
      </p:cxnSp>
      <p:sp>
        <p:nvSpPr>
          <p:cNvPr id="990" name="Google Shape;990;p68"/>
          <p:cNvSpPr/>
          <p:nvPr/>
        </p:nvSpPr>
        <p:spPr>
          <a:xfrm>
            <a:off x="2350300" y="2496026"/>
            <a:ext cx="361200" cy="361200"/>
          </a:xfrm>
          <a:prstGeom prst="ellipse">
            <a:avLst/>
          </a:prstGeom>
          <a:solidFill>
            <a:schemeClr val="accent3"/>
          </a:solidFill>
          <a:ln>
            <a:noFill/>
          </a:ln>
          <a:effectLst>
            <a:outerShdw blurRad="328613" rotWithShape="0" algn="bl" dir="2700000" dist="28575">
              <a:schemeClr val="accent3">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1" name="Google Shape;991;p68"/>
          <p:cNvSpPr/>
          <p:nvPr/>
        </p:nvSpPr>
        <p:spPr>
          <a:xfrm>
            <a:off x="4215088" y="2496026"/>
            <a:ext cx="361200" cy="361200"/>
          </a:xfrm>
          <a:prstGeom prst="ellipse">
            <a:avLst/>
          </a:prstGeom>
          <a:solidFill>
            <a:schemeClr val="lt2"/>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2" name="Google Shape;992;p68"/>
          <p:cNvSpPr/>
          <p:nvPr/>
        </p:nvSpPr>
        <p:spPr>
          <a:xfrm>
            <a:off x="621400" y="2496026"/>
            <a:ext cx="361200" cy="361200"/>
          </a:xfrm>
          <a:prstGeom prst="ellipse">
            <a:avLst/>
          </a:prstGeom>
          <a:solidFill>
            <a:schemeClr val="accent4"/>
          </a:solidFill>
          <a:ln>
            <a:noFill/>
          </a:ln>
          <a:effectLst>
            <a:outerShdw blurRad="328613" rotWithShape="0" algn="bl" dir="2700000" dist="28575">
              <a:schemeClr val="accent4">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3" name="Google Shape;993;p68"/>
          <p:cNvSpPr/>
          <p:nvPr/>
        </p:nvSpPr>
        <p:spPr>
          <a:xfrm>
            <a:off x="6089013" y="2496033"/>
            <a:ext cx="361200" cy="361200"/>
          </a:xfrm>
          <a:prstGeom prst="ellipse">
            <a:avLst/>
          </a:prstGeom>
          <a:solidFill>
            <a:schemeClr val="accent2"/>
          </a:solidFill>
          <a:ln>
            <a:noFill/>
          </a:ln>
          <a:effectLst>
            <a:outerShdw blurRad="485775" rotWithShape="0" algn="bl" dir="7800000" dist="76200">
              <a:schemeClr val="accen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4" name="Google Shape;994;p68"/>
          <p:cNvSpPr/>
          <p:nvPr/>
        </p:nvSpPr>
        <p:spPr>
          <a:xfrm>
            <a:off x="7730567" y="2263523"/>
            <a:ext cx="825900" cy="826200"/>
          </a:xfrm>
          <a:prstGeom prst="ellipse">
            <a:avLst/>
          </a:prstGeom>
          <a:solidFill>
            <a:schemeClr val="accent1"/>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5" name="Google Shape;995;p68"/>
          <p:cNvSpPr txBox="1"/>
          <p:nvPr>
            <p:ph idx="5" type="title"/>
          </p:nvPr>
        </p:nvSpPr>
        <p:spPr>
          <a:xfrm>
            <a:off x="144550" y="2031200"/>
            <a:ext cx="14877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CrossEntropyLoss</a:t>
            </a:r>
            <a:endParaRPr/>
          </a:p>
        </p:txBody>
      </p:sp>
      <p:sp>
        <p:nvSpPr>
          <p:cNvPr id="996" name="Google Shape;996;p68"/>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AdamW</a:t>
            </a:r>
            <a:endParaRPr/>
          </a:p>
        </p:txBody>
      </p:sp>
      <p:sp>
        <p:nvSpPr>
          <p:cNvPr id="997" name="Google Shape;997;p68"/>
          <p:cNvSpPr txBox="1"/>
          <p:nvPr>
            <p:ph idx="4" type="title"/>
          </p:nvPr>
        </p:nvSpPr>
        <p:spPr>
          <a:xfrm>
            <a:off x="3665650" y="2031200"/>
            <a:ext cx="15795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CosineAnnealingLR</a:t>
            </a:r>
            <a:endParaRPr/>
          </a:p>
        </p:txBody>
      </p:sp>
      <p:sp>
        <p:nvSpPr>
          <p:cNvPr id="998" name="Google Shape;998;p68"/>
          <p:cNvSpPr txBox="1"/>
          <p:nvPr>
            <p:ph idx="6" type="title"/>
          </p:nvPr>
        </p:nvSpPr>
        <p:spPr>
          <a:xfrm>
            <a:off x="5565675" y="2031200"/>
            <a:ext cx="16650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Pre-Trained Model</a:t>
            </a:r>
            <a:endParaRPr/>
          </a:p>
        </p:txBody>
      </p:sp>
      <p:sp>
        <p:nvSpPr>
          <p:cNvPr id="999" name="Google Shape;999;p68"/>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ViT Model</a:t>
            </a:r>
            <a:endParaRPr/>
          </a:p>
        </p:txBody>
      </p:sp>
      <p:sp>
        <p:nvSpPr>
          <p:cNvPr id="1000" name="Google Shape;1000;p68"/>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9"/>
          <p:cNvSpPr txBox="1"/>
          <p:nvPr>
            <p:ph idx="3" type="title"/>
          </p:nvPr>
        </p:nvSpPr>
        <p:spPr>
          <a:xfrm>
            <a:off x="5042925" y="1776125"/>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t>Precision</a:t>
            </a:r>
            <a:endParaRPr/>
          </a:p>
        </p:txBody>
      </p:sp>
      <p:sp>
        <p:nvSpPr>
          <p:cNvPr id="1006" name="Google Shape;1006;p69"/>
          <p:cNvSpPr txBox="1"/>
          <p:nvPr>
            <p:ph idx="5" type="title"/>
          </p:nvPr>
        </p:nvSpPr>
        <p:spPr>
          <a:xfrm>
            <a:off x="6591888" y="1776125"/>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F-1 Score</a:t>
            </a:r>
            <a:endParaRPr/>
          </a:p>
        </p:txBody>
      </p:sp>
      <p:sp>
        <p:nvSpPr>
          <p:cNvPr id="1007" name="Google Shape;1007;p69"/>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1008" name="Google Shape;1008;p69"/>
          <p:cNvSpPr txBox="1"/>
          <p:nvPr>
            <p:ph idx="4" type="title"/>
          </p:nvPr>
        </p:nvSpPr>
        <p:spPr>
          <a:xfrm>
            <a:off x="5961900" y="1776125"/>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Recall</a:t>
            </a:r>
            <a:endParaRPr/>
          </a:p>
        </p:txBody>
      </p:sp>
      <p:cxnSp>
        <p:nvCxnSpPr>
          <p:cNvPr id="1009" name="Google Shape;1009;p69"/>
          <p:cNvCxnSpPr/>
          <p:nvPr/>
        </p:nvCxnSpPr>
        <p:spPr>
          <a:xfrm rot="5400000">
            <a:off x="5376675" y="3020675"/>
            <a:ext cx="2489100" cy="0"/>
          </a:xfrm>
          <a:prstGeom prst="straightConnector1">
            <a:avLst/>
          </a:prstGeom>
          <a:noFill/>
          <a:ln cap="flat" cmpd="sng" w="19050">
            <a:solidFill>
              <a:schemeClr val="accent5"/>
            </a:solidFill>
            <a:prstDash val="solid"/>
            <a:round/>
            <a:headEnd len="med" w="med" type="none"/>
            <a:tailEnd len="med" w="med" type="none"/>
          </a:ln>
        </p:spPr>
      </p:cxnSp>
      <p:cxnSp>
        <p:nvCxnSpPr>
          <p:cNvPr id="1010" name="Google Shape;1010;p69"/>
          <p:cNvCxnSpPr/>
          <p:nvPr/>
        </p:nvCxnSpPr>
        <p:spPr>
          <a:xfrm rot="5400000">
            <a:off x="4673325" y="3020675"/>
            <a:ext cx="2489100" cy="0"/>
          </a:xfrm>
          <a:prstGeom prst="straightConnector1">
            <a:avLst/>
          </a:prstGeom>
          <a:noFill/>
          <a:ln cap="flat" cmpd="sng" w="19050">
            <a:solidFill>
              <a:schemeClr val="accent5"/>
            </a:solidFill>
            <a:prstDash val="solid"/>
            <a:round/>
            <a:headEnd len="med" w="med" type="none"/>
            <a:tailEnd len="med" w="med" type="none"/>
          </a:ln>
        </p:spPr>
      </p:cxnSp>
      <p:sp>
        <p:nvSpPr>
          <p:cNvPr id="1011" name="Google Shape;1011;p69"/>
          <p:cNvSpPr txBox="1"/>
          <p:nvPr>
            <p:ph idx="3" type="title"/>
          </p:nvPr>
        </p:nvSpPr>
        <p:spPr>
          <a:xfrm>
            <a:off x="4128525" y="1776125"/>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solidFill>
                  <a:schemeClr val="accent4"/>
                </a:solidFill>
              </a:rPr>
              <a:t>Class</a:t>
            </a:r>
            <a:endParaRPr>
              <a:solidFill>
                <a:schemeClr val="accent4"/>
              </a:solidFill>
            </a:endParaRPr>
          </a:p>
        </p:txBody>
      </p:sp>
      <p:sp>
        <p:nvSpPr>
          <p:cNvPr id="1012" name="Google Shape;1012;p69"/>
          <p:cNvSpPr txBox="1"/>
          <p:nvPr>
            <p:ph idx="1" type="body"/>
          </p:nvPr>
        </p:nvSpPr>
        <p:spPr>
          <a:xfrm>
            <a:off x="4128525" y="2296325"/>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Normal</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Cataracts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Diabetic </a:t>
            </a:r>
            <a:endParaRPr/>
          </a:p>
          <a:p>
            <a:pPr indent="0" lvl="0" marL="0" rtl="0" algn="l">
              <a:lnSpc>
                <a:spcPct val="90000"/>
              </a:lnSpc>
              <a:spcBef>
                <a:spcPts val="0"/>
              </a:spcBef>
              <a:spcAft>
                <a:spcPts val="0"/>
              </a:spcAft>
              <a:buNone/>
            </a:pPr>
            <a:r>
              <a:rPr lang="en"/>
              <a:t>Retinopathy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Glaucoma</a:t>
            </a:r>
            <a:endParaRPr>
              <a:solidFill>
                <a:schemeClr val="accent3"/>
              </a:solidFill>
              <a:latin typeface="Sora Medium"/>
              <a:ea typeface="Sora Medium"/>
              <a:cs typeface="Sora Medium"/>
              <a:sym typeface="Sora Medium"/>
            </a:endParaRPr>
          </a:p>
        </p:txBody>
      </p:sp>
      <p:cxnSp>
        <p:nvCxnSpPr>
          <p:cNvPr id="1013" name="Google Shape;1013;p69"/>
          <p:cNvCxnSpPr/>
          <p:nvPr/>
        </p:nvCxnSpPr>
        <p:spPr>
          <a:xfrm rot="5400000">
            <a:off x="3835125" y="3020675"/>
            <a:ext cx="2489100" cy="0"/>
          </a:xfrm>
          <a:prstGeom prst="straightConnector1">
            <a:avLst/>
          </a:prstGeom>
          <a:noFill/>
          <a:ln cap="flat" cmpd="sng" w="19050">
            <a:solidFill>
              <a:schemeClr val="accent5"/>
            </a:solidFill>
            <a:prstDash val="solid"/>
            <a:round/>
            <a:headEnd len="med" w="med" type="none"/>
            <a:tailEnd len="med" w="med" type="none"/>
          </a:ln>
        </p:spPr>
      </p:cxnSp>
      <p:sp>
        <p:nvSpPr>
          <p:cNvPr id="1014" name="Google Shape;1014;p69"/>
          <p:cNvSpPr txBox="1"/>
          <p:nvPr>
            <p:ph idx="1" type="body"/>
          </p:nvPr>
        </p:nvSpPr>
        <p:spPr>
          <a:xfrm>
            <a:off x="5149150" y="2296325"/>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0.8</a:t>
            </a:r>
            <a:r>
              <a:rPr lang="en"/>
              <a:t>8.82</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0.9805</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1.0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0.9324</a:t>
            </a:r>
            <a:endParaRPr>
              <a:solidFill>
                <a:schemeClr val="accent3"/>
              </a:solidFill>
              <a:latin typeface="Sora Medium"/>
              <a:ea typeface="Sora Medium"/>
              <a:cs typeface="Sora Medium"/>
              <a:sym typeface="Sora Medium"/>
            </a:endParaRPr>
          </a:p>
        </p:txBody>
      </p:sp>
      <p:sp>
        <p:nvSpPr>
          <p:cNvPr id="1015" name="Google Shape;1015;p69"/>
          <p:cNvSpPr txBox="1"/>
          <p:nvPr>
            <p:ph idx="1" type="body"/>
          </p:nvPr>
        </p:nvSpPr>
        <p:spPr>
          <a:xfrm>
            <a:off x="5993050" y="2296325"/>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0.9321</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0.9618</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0.9940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0.9079</a:t>
            </a:r>
            <a:endParaRPr>
              <a:solidFill>
                <a:schemeClr val="accent3"/>
              </a:solidFill>
              <a:latin typeface="Sora Medium"/>
              <a:ea typeface="Sora Medium"/>
              <a:cs typeface="Sora Medium"/>
              <a:sym typeface="Sora Medium"/>
            </a:endParaRPr>
          </a:p>
        </p:txBody>
      </p:sp>
      <p:sp>
        <p:nvSpPr>
          <p:cNvPr id="1016" name="Google Shape;1016;p69"/>
          <p:cNvSpPr txBox="1"/>
          <p:nvPr>
            <p:ph idx="1" type="body"/>
          </p:nvPr>
        </p:nvSpPr>
        <p:spPr>
          <a:xfrm>
            <a:off x="6622225" y="2296325"/>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0.9096</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0.9711</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0.9970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0.9200</a:t>
            </a:r>
            <a:endParaRPr>
              <a:solidFill>
                <a:schemeClr val="accent3"/>
              </a:solidFill>
              <a:latin typeface="Sora Medium"/>
              <a:ea typeface="Sora Medium"/>
              <a:cs typeface="Sora Medium"/>
              <a:sym typeface="Sora Medium"/>
            </a:endParaRPr>
          </a:p>
        </p:txBody>
      </p:sp>
      <p:pic>
        <p:nvPicPr>
          <p:cNvPr id="1017" name="Google Shape;1017;p69" title="Confusion Matrix.png"/>
          <p:cNvPicPr preferRelativeResize="0"/>
          <p:nvPr/>
        </p:nvPicPr>
        <p:blipFill>
          <a:blip r:embed="rId3">
            <a:alphaModFix/>
          </a:blip>
          <a:stretch>
            <a:fillRect/>
          </a:stretch>
        </p:blipFill>
        <p:spPr>
          <a:xfrm>
            <a:off x="161325" y="1495925"/>
            <a:ext cx="3711600" cy="2940900"/>
          </a:xfrm>
          <a:prstGeom prst="roundRect">
            <a:avLst>
              <a:gd fmla="val 8229"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0"/>
          <p:cNvSpPr/>
          <p:nvPr/>
        </p:nvSpPr>
        <p:spPr>
          <a:xfrm rot="9649294">
            <a:off x="-1341325" y="856718"/>
            <a:ext cx="4949603" cy="1779974"/>
          </a:xfrm>
          <a:prstGeom prst="chord">
            <a:avLst>
              <a:gd fmla="val 2548532" name="adj1"/>
              <a:gd fmla="val 19993265"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3" name="Google Shape;1023;p70"/>
          <p:cNvSpPr/>
          <p:nvPr/>
        </p:nvSpPr>
        <p:spPr>
          <a:xfrm rot="748054">
            <a:off x="393745" y="1246154"/>
            <a:ext cx="3226691" cy="1216883"/>
          </a:xfrm>
          <a:prstGeom prst="flowChartConnecto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4" name="Google Shape;1024;p70"/>
          <p:cNvSpPr/>
          <p:nvPr/>
        </p:nvSpPr>
        <p:spPr>
          <a:xfrm flipH="1" rot="10800000">
            <a:off x="6153225" y="2339050"/>
            <a:ext cx="713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5" name="Google Shape;1025;p70"/>
          <p:cNvSpPr/>
          <p:nvPr/>
        </p:nvSpPr>
        <p:spPr>
          <a:xfrm flipH="1">
            <a:off x="1158450" y="1403425"/>
            <a:ext cx="2799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6" name="Google Shape;1026;p70"/>
          <p:cNvSpPr/>
          <p:nvPr/>
        </p:nvSpPr>
        <p:spPr>
          <a:xfrm flipH="1">
            <a:off x="1158450" y="1549150"/>
            <a:ext cx="2799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7" name="Google Shape;1027;p7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Benefits of ViT</a:t>
            </a:r>
            <a:endParaRPr sz="1600">
              <a:latin typeface="IBM Plex Sans Medium"/>
              <a:ea typeface="IBM Plex Sans Medium"/>
              <a:cs typeface="IBM Plex Sans Medium"/>
              <a:sym typeface="IBM Plex Sans Medium"/>
            </a:endParaRPr>
          </a:p>
        </p:txBody>
      </p:sp>
      <p:pic>
        <p:nvPicPr>
          <p:cNvPr id="1028" name="Google Shape;1028;p70" title="color map legend.png"/>
          <p:cNvPicPr preferRelativeResize="0"/>
          <p:nvPr/>
        </p:nvPicPr>
        <p:blipFill>
          <a:blip r:embed="rId3">
            <a:alphaModFix/>
          </a:blip>
          <a:stretch>
            <a:fillRect/>
          </a:stretch>
        </p:blipFill>
        <p:spPr>
          <a:xfrm flipH="1" rot="10800000">
            <a:off x="94125" y="4775970"/>
            <a:ext cx="2534751" cy="272725"/>
          </a:xfrm>
          <a:prstGeom prst="rect">
            <a:avLst/>
          </a:prstGeom>
          <a:noFill/>
          <a:ln>
            <a:noFill/>
          </a:ln>
        </p:spPr>
      </p:pic>
      <p:pic>
        <p:nvPicPr>
          <p:cNvPr id="1029" name="Google Shape;1029;p70" title="retinal_cataract.png"/>
          <p:cNvPicPr preferRelativeResize="0"/>
          <p:nvPr/>
        </p:nvPicPr>
        <p:blipFill>
          <a:blip r:embed="rId4">
            <a:alphaModFix/>
          </a:blip>
          <a:stretch>
            <a:fillRect/>
          </a:stretch>
        </p:blipFill>
        <p:spPr>
          <a:xfrm>
            <a:off x="4833150" y="199575"/>
            <a:ext cx="4114800" cy="1554600"/>
          </a:xfrm>
          <a:prstGeom prst="roundRect">
            <a:avLst>
              <a:gd fmla="val 8938" name="adj"/>
            </a:avLst>
          </a:prstGeom>
          <a:noFill/>
          <a:ln>
            <a:noFill/>
          </a:ln>
        </p:spPr>
      </p:pic>
      <p:pic>
        <p:nvPicPr>
          <p:cNvPr id="1030" name="Google Shape;1030;p70" title="normal_as_glaucoma_1.png"/>
          <p:cNvPicPr preferRelativeResize="0"/>
          <p:nvPr/>
        </p:nvPicPr>
        <p:blipFill>
          <a:blip r:embed="rId5">
            <a:alphaModFix/>
          </a:blip>
          <a:stretch>
            <a:fillRect/>
          </a:stretch>
        </p:blipFill>
        <p:spPr>
          <a:xfrm>
            <a:off x="4833150" y="1895410"/>
            <a:ext cx="4114800" cy="1554600"/>
          </a:xfrm>
          <a:prstGeom prst="roundRect">
            <a:avLst>
              <a:gd fmla="val 8472" name="adj"/>
            </a:avLst>
          </a:prstGeom>
          <a:noFill/>
          <a:ln>
            <a:noFill/>
          </a:ln>
        </p:spPr>
      </p:pic>
      <p:pic>
        <p:nvPicPr>
          <p:cNvPr id="1031" name="Google Shape;1031;p70" title="retinal_normal.png"/>
          <p:cNvPicPr preferRelativeResize="0"/>
          <p:nvPr/>
        </p:nvPicPr>
        <p:blipFill>
          <a:blip r:embed="rId6">
            <a:alphaModFix/>
          </a:blip>
          <a:stretch>
            <a:fillRect/>
          </a:stretch>
        </p:blipFill>
        <p:spPr>
          <a:xfrm>
            <a:off x="4878875" y="3538550"/>
            <a:ext cx="4023300" cy="1554600"/>
          </a:xfrm>
          <a:prstGeom prst="roundRect">
            <a:avLst>
              <a:gd fmla="val 10197" name="adj"/>
            </a:avLst>
          </a:prstGeom>
          <a:noFill/>
          <a:ln>
            <a:noFill/>
          </a:ln>
        </p:spPr>
      </p:pic>
      <p:sp>
        <p:nvSpPr>
          <p:cNvPr id="1032" name="Google Shape;1032;p70"/>
          <p:cNvSpPr txBox="1"/>
          <p:nvPr/>
        </p:nvSpPr>
        <p:spPr>
          <a:xfrm>
            <a:off x="632225" y="2956825"/>
            <a:ext cx="28365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ra"/>
                <a:ea typeface="Sora"/>
                <a:cs typeface="Sora"/>
                <a:sym typeface="Sora"/>
              </a:rPr>
              <a:t>Attention Mechanism</a:t>
            </a:r>
            <a:endParaRPr sz="1200">
              <a:solidFill>
                <a:schemeClr val="dk1"/>
              </a:solidFill>
              <a:latin typeface="Sora"/>
              <a:ea typeface="Sora"/>
              <a:cs typeface="Sora"/>
              <a:sym typeface="Sora"/>
            </a:endParaRPr>
          </a:p>
          <a:p>
            <a:pPr indent="0" lvl="0" marL="0" rtl="0" algn="l">
              <a:spcBef>
                <a:spcPts val="0"/>
              </a:spcBef>
              <a:spcAft>
                <a:spcPts val="0"/>
              </a:spcAft>
              <a:buNone/>
            </a:pPr>
            <a:r>
              <a:t/>
            </a:r>
            <a:endParaRPr sz="1200">
              <a:solidFill>
                <a:schemeClr val="dk1"/>
              </a:solidFill>
              <a:latin typeface="Sora"/>
              <a:ea typeface="Sora"/>
              <a:cs typeface="Sora"/>
              <a:sym typeface="Sora"/>
            </a:endParaRPr>
          </a:p>
          <a:p>
            <a:pPr indent="0" lvl="0" marL="0" rtl="0" algn="l">
              <a:spcBef>
                <a:spcPts val="0"/>
              </a:spcBef>
              <a:spcAft>
                <a:spcPts val="0"/>
              </a:spcAft>
              <a:buNone/>
            </a:pPr>
            <a:r>
              <a:rPr lang="en" sz="1200">
                <a:solidFill>
                  <a:schemeClr val="dk1"/>
                </a:solidFill>
                <a:latin typeface="Sora"/>
                <a:ea typeface="Sora"/>
                <a:cs typeface="Sora"/>
                <a:sym typeface="Sora"/>
              </a:rPr>
              <a:t>“Understanding” into black box</a:t>
            </a:r>
            <a:endParaRPr sz="1200">
              <a:solidFill>
                <a:schemeClr val="dk1"/>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1"/>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Fast results</a:t>
            </a:r>
            <a:endParaRPr/>
          </a:p>
        </p:txBody>
      </p:sp>
      <p:sp>
        <p:nvSpPr>
          <p:cNvPr id="1038" name="Google Shape;1038;p71"/>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Fast way to get a preliminary diagnosis</a:t>
            </a:r>
            <a:endParaRPr/>
          </a:p>
        </p:txBody>
      </p:sp>
      <p:sp>
        <p:nvSpPr>
          <p:cNvPr id="1039" name="Google Shape;1039;p71"/>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Easy to train</a:t>
            </a:r>
            <a:endParaRPr/>
          </a:p>
        </p:txBody>
      </p:sp>
      <p:sp>
        <p:nvSpPr>
          <p:cNvPr id="1040" name="Google Shape;1040;p71"/>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Using a pre-trained ViT model, easy and inexpensive to train</a:t>
            </a:r>
            <a:endParaRPr/>
          </a:p>
        </p:txBody>
      </p:sp>
      <p:sp>
        <p:nvSpPr>
          <p:cNvPr id="1041" name="Google Shape;1041;p71"/>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High performance</a:t>
            </a:r>
            <a:endParaRPr/>
          </a:p>
        </p:txBody>
      </p:sp>
      <p:sp>
        <p:nvSpPr>
          <p:cNvPr id="1042" name="Google Shape;1042;p71"/>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Outperformed CNN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80% -&gt; 94.98%</a:t>
            </a:r>
            <a:endParaRPr/>
          </a:p>
        </p:txBody>
      </p:sp>
      <p:sp>
        <p:nvSpPr>
          <p:cNvPr id="1043" name="Google Shape;1043;p71"/>
          <p:cNvSpPr txBox="1"/>
          <p:nvPr>
            <p:ph idx="13" type="title"/>
          </p:nvPr>
        </p:nvSpPr>
        <p:spPr>
          <a:xfrm>
            <a:off x="115025" y="5027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