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8954" autoAdjust="0"/>
  </p:normalViewPr>
  <p:slideViewPr>
    <p:cSldViewPr snapToGrid="0">
      <p:cViewPr varScale="1">
        <p:scale>
          <a:sx n="83" d="100"/>
          <a:sy n="83" d="100"/>
        </p:scale>
        <p:origin x="60" y="1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75BF3B-5C30-4C1C-9DBD-E6EDA1D30E8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8BF34A8-88D6-4DB1-9299-00BB7AE08B72}">
      <dgm:prSet/>
      <dgm:spPr/>
      <dgm:t>
        <a:bodyPr/>
        <a:lstStyle/>
        <a:p>
          <a:r>
            <a:rPr lang="en-US" dirty="0"/>
            <a:t>High Stakes:  Ventilator weaning decisions are life-critical and impact patient outcomes significantly.</a:t>
          </a:r>
        </a:p>
      </dgm:t>
    </dgm:pt>
    <dgm:pt modelId="{C5247462-E444-449A-92EC-F3DF601BD327}" type="parTrans" cxnId="{E8CB4A58-4059-4217-9FCB-4DCF4D8CEF95}">
      <dgm:prSet/>
      <dgm:spPr/>
      <dgm:t>
        <a:bodyPr/>
        <a:lstStyle/>
        <a:p>
          <a:endParaRPr lang="en-US"/>
        </a:p>
      </dgm:t>
    </dgm:pt>
    <dgm:pt modelId="{E1D12CC7-E9B6-4936-B17D-CAFF3DBB49F0}" type="sibTrans" cxnId="{E8CB4A58-4059-4217-9FCB-4DCF4D8CEF95}">
      <dgm:prSet/>
      <dgm:spPr/>
      <dgm:t>
        <a:bodyPr/>
        <a:lstStyle/>
        <a:p>
          <a:endParaRPr lang="en-US"/>
        </a:p>
      </dgm:t>
    </dgm:pt>
    <dgm:pt modelId="{D9631236-A2ED-4B21-9DEA-B914A1443745}">
      <dgm:prSet/>
      <dgm:spPr/>
      <dgm:t>
        <a:bodyPr/>
        <a:lstStyle/>
        <a:p>
          <a:r>
            <a:rPr lang="en-US" dirty="0"/>
            <a:t>Consequences of Failure:</a:t>
          </a:r>
        </a:p>
      </dgm:t>
    </dgm:pt>
    <dgm:pt modelId="{209E4219-DC61-4558-81A5-D6713836136A}" type="parTrans" cxnId="{80F4053D-BFA4-44D3-8566-74DDBB6E9279}">
      <dgm:prSet/>
      <dgm:spPr/>
      <dgm:t>
        <a:bodyPr/>
        <a:lstStyle/>
        <a:p>
          <a:endParaRPr lang="en-US"/>
        </a:p>
      </dgm:t>
    </dgm:pt>
    <dgm:pt modelId="{05879656-8B76-4FD1-A2DF-102ECA498E10}" type="sibTrans" cxnId="{80F4053D-BFA4-44D3-8566-74DDBB6E9279}">
      <dgm:prSet/>
      <dgm:spPr/>
      <dgm:t>
        <a:bodyPr/>
        <a:lstStyle/>
        <a:p>
          <a:endParaRPr lang="en-US"/>
        </a:p>
      </dgm:t>
    </dgm:pt>
    <dgm:pt modelId="{609E7280-11A1-4E5D-A217-B6854A30DF78}">
      <dgm:prSet/>
      <dgm:spPr/>
      <dgm:t>
        <a:bodyPr/>
        <a:lstStyle/>
        <a:p>
          <a:r>
            <a:rPr lang="en-US" dirty="0"/>
            <a:t>Increased mortality risk by 4-8 times.</a:t>
          </a:r>
        </a:p>
      </dgm:t>
    </dgm:pt>
    <dgm:pt modelId="{E3B946C5-7C27-48FE-9D2D-A9DFE4E1C515}" type="parTrans" cxnId="{5D00379C-D6CA-46B7-B853-CBF39BD4E4CF}">
      <dgm:prSet/>
      <dgm:spPr/>
      <dgm:t>
        <a:bodyPr/>
        <a:lstStyle/>
        <a:p>
          <a:endParaRPr lang="en-US"/>
        </a:p>
      </dgm:t>
    </dgm:pt>
    <dgm:pt modelId="{AF3C38D1-DCB5-468D-BA95-D0E818110F1B}" type="sibTrans" cxnId="{5D00379C-D6CA-46B7-B853-CBF39BD4E4CF}">
      <dgm:prSet/>
      <dgm:spPr/>
      <dgm:t>
        <a:bodyPr/>
        <a:lstStyle/>
        <a:p>
          <a:endParaRPr lang="en-US"/>
        </a:p>
      </dgm:t>
    </dgm:pt>
    <dgm:pt modelId="{4F748D36-906D-40E1-A39B-389806D038E0}">
      <dgm:prSet/>
      <dgm:spPr/>
      <dgm:t>
        <a:bodyPr/>
        <a:lstStyle/>
        <a:p>
          <a:r>
            <a:rPr lang="en-US" dirty="0"/>
            <a:t>Extended ICU stays by an average of 7-10 days.</a:t>
          </a:r>
        </a:p>
      </dgm:t>
    </dgm:pt>
    <dgm:pt modelId="{D0DE8698-2538-4788-88FC-C13B4F0A9D70}" type="parTrans" cxnId="{2B0894F6-AB3E-4CBF-AA82-D747F2919C16}">
      <dgm:prSet/>
      <dgm:spPr/>
      <dgm:t>
        <a:bodyPr/>
        <a:lstStyle/>
        <a:p>
          <a:endParaRPr lang="en-US"/>
        </a:p>
      </dgm:t>
    </dgm:pt>
    <dgm:pt modelId="{7FFDD109-5460-41B0-B22A-1BD88402D647}" type="sibTrans" cxnId="{2B0894F6-AB3E-4CBF-AA82-D747F2919C16}">
      <dgm:prSet/>
      <dgm:spPr/>
      <dgm:t>
        <a:bodyPr/>
        <a:lstStyle/>
        <a:p>
          <a:endParaRPr lang="en-US"/>
        </a:p>
      </dgm:t>
    </dgm:pt>
    <dgm:pt modelId="{19A1A7D8-A110-4D3C-932B-F316F0F7457A}">
      <dgm:prSet/>
      <dgm:spPr/>
      <dgm:t>
        <a:bodyPr/>
        <a:lstStyle/>
        <a:p>
          <a:r>
            <a:rPr lang="en-US"/>
            <a:t>Additional healthcare costs of approximately $40,000 per failed attempt.</a:t>
          </a:r>
        </a:p>
      </dgm:t>
    </dgm:pt>
    <dgm:pt modelId="{C7B6C624-8794-4CB7-B405-FAF2E39BCAA4}" type="parTrans" cxnId="{C0BC932A-E2CF-4178-9CD9-CBC80C053A5E}">
      <dgm:prSet/>
      <dgm:spPr/>
      <dgm:t>
        <a:bodyPr/>
        <a:lstStyle/>
        <a:p>
          <a:endParaRPr lang="en-US"/>
        </a:p>
      </dgm:t>
    </dgm:pt>
    <dgm:pt modelId="{DCEFB81F-1EB2-4D50-8BC1-A33B57677799}" type="sibTrans" cxnId="{C0BC932A-E2CF-4178-9CD9-CBC80C053A5E}">
      <dgm:prSet/>
      <dgm:spPr/>
      <dgm:t>
        <a:bodyPr/>
        <a:lstStyle/>
        <a:p>
          <a:endParaRPr lang="en-US"/>
        </a:p>
      </dgm:t>
    </dgm:pt>
    <dgm:pt modelId="{BBA93649-D9DF-40CF-89F6-25FCF24F2C03}">
      <dgm:prSet/>
      <dgm:spPr/>
      <dgm:t>
        <a:bodyPr/>
        <a:lstStyle/>
        <a:p>
          <a:r>
            <a:rPr lang="en-US" dirty="0"/>
            <a:t>Current Challenges:</a:t>
          </a:r>
        </a:p>
      </dgm:t>
    </dgm:pt>
    <dgm:pt modelId="{D75436A6-782F-4BA2-9FED-FA5C7A43DD06}" type="parTrans" cxnId="{2E3F2B31-9068-44BB-908E-55EA877D4DDD}">
      <dgm:prSet/>
      <dgm:spPr/>
      <dgm:t>
        <a:bodyPr/>
        <a:lstStyle/>
        <a:p>
          <a:endParaRPr lang="en-US"/>
        </a:p>
      </dgm:t>
    </dgm:pt>
    <dgm:pt modelId="{1598EAED-8179-47E4-95E9-357BD6DB8739}" type="sibTrans" cxnId="{2E3F2B31-9068-44BB-908E-55EA877D4DDD}">
      <dgm:prSet/>
      <dgm:spPr/>
      <dgm:t>
        <a:bodyPr/>
        <a:lstStyle/>
        <a:p>
          <a:endParaRPr lang="en-US"/>
        </a:p>
      </dgm:t>
    </dgm:pt>
    <dgm:pt modelId="{EBAFAC3E-A4C1-44F9-85B9-867B0341AC6E}">
      <dgm:prSet/>
      <dgm:spPr/>
      <dgm:t>
        <a:bodyPr/>
        <a:lstStyle/>
        <a:p>
          <a:r>
            <a:rPr lang="en-US"/>
            <a:t>Subjective clinical assessments.</a:t>
          </a:r>
        </a:p>
      </dgm:t>
    </dgm:pt>
    <dgm:pt modelId="{1D2645A1-42F6-432E-91A0-36C731B14924}" type="parTrans" cxnId="{B4C83100-D2F1-4695-AB89-8A73580464E0}">
      <dgm:prSet/>
      <dgm:spPr/>
      <dgm:t>
        <a:bodyPr/>
        <a:lstStyle/>
        <a:p>
          <a:endParaRPr lang="en-US"/>
        </a:p>
      </dgm:t>
    </dgm:pt>
    <dgm:pt modelId="{9C70173D-FF9A-46FC-9674-41E57297A109}" type="sibTrans" cxnId="{B4C83100-D2F1-4695-AB89-8A73580464E0}">
      <dgm:prSet/>
      <dgm:spPr/>
      <dgm:t>
        <a:bodyPr/>
        <a:lstStyle/>
        <a:p>
          <a:endParaRPr lang="en-US"/>
        </a:p>
      </dgm:t>
    </dgm:pt>
    <dgm:pt modelId="{32C48C44-6557-41B3-8145-7A03C084B839}">
      <dgm:prSet/>
      <dgm:spPr/>
      <dgm:t>
        <a:bodyPr/>
        <a:lstStyle/>
        <a:p>
          <a:r>
            <a:rPr lang="en-US"/>
            <a:t>Inconsistent protocols across institutions.</a:t>
          </a:r>
        </a:p>
      </dgm:t>
    </dgm:pt>
    <dgm:pt modelId="{2680F74C-0DA7-4810-9667-E13DE3E84114}" type="parTrans" cxnId="{16C23672-1C9B-42F4-AC52-738A3CFFB958}">
      <dgm:prSet/>
      <dgm:spPr/>
      <dgm:t>
        <a:bodyPr/>
        <a:lstStyle/>
        <a:p>
          <a:endParaRPr lang="en-US"/>
        </a:p>
      </dgm:t>
    </dgm:pt>
    <dgm:pt modelId="{28557642-701D-4300-A482-5BE50C518EF7}" type="sibTrans" cxnId="{16C23672-1C9B-42F4-AC52-738A3CFFB958}">
      <dgm:prSet/>
      <dgm:spPr/>
      <dgm:t>
        <a:bodyPr/>
        <a:lstStyle/>
        <a:p>
          <a:endParaRPr lang="en-US"/>
        </a:p>
      </dgm:t>
    </dgm:pt>
    <dgm:pt modelId="{D16F439C-F5F7-4E62-B405-CF3C035FF4E3}">
      <dgm:prSet/>
      <dgm:spPr/>
      <dgm:t>
        <a:bodyPr/>
        <a:lstStyle/>
        <a:p>
          <a:r>
            <a:rPr lang="en-US"/>
            <a:t>Opportunity for Improvement:</a:t>
          </a:r>
        </a:p>
      </dgm:t>
    </dgm:pt>
    <dgm:pt modelId="{A34DB710-9467-4BED-B56D-52F301641D07}" type="parTrans" cxnId="{184FD14D-884C-455D-BE87-143065B4B235}">
      <dgm:prSet/>
      <dgm:spPr/>
      <dgm:t>
        <a:bodyPr/>
        <a:lstStyle/>
        <a:p>
          <a:endParaRPr lang="en-US"/>
        </a:p>
      </dgm:t>
    </dgm:pt>
    <dgm:pt modelId="{7BA5721A-C176-4511-853A-DD951E51C4A1}" type="sibTrans" cxnId="{184FD14D-884C-455D-BE87-143065B4B235}">
      <dgm:prSet/>
      <dgm:spPr/>
      <dgm:t>
        <a:bodyPr/>
        <a:lstStyle/>
        <a:p>
          <a:endParaRPr lang="en-US"/>
        </a:p>
      </dgm:t>
    </dgm:pt>
    <dgm:pt modelId="{B4C3F795-42D3-49A2-BAAC-A5F3A968BEB3}">
      <dgm:prSet/>
      <dgm:spPr/>
      <dgm:t>
        <a:bodyPr/>
        <a:lstStyle/>
        <a:p>
          <a:r>
            <a:rPr lang="en-US"/>
            <a:t>Develop a data-driven prediction model using machine learning.</a:t>
          </a:r>
        </a:p>
      </dgm:t>
    </dgm:pt>
    <dgm:pt modelId="{418ABC9C-4C7C-4CFC-8485-471F9CDFB335}" type="parTrans" cxnId="{EE80586B-E320-43AD-A1FA-1AD5F45A44A4}">
      <dgm:prSet/>
      <dgm:spPr/>
      <dgm:t>
        <a:bodyPr/>
        <a:lstStyle/>
        <a:p>
          <a:endParaRPr lang="en-US"/>
        </a:p>
      </dgm:t>
    </dgm:pt>
    <dgm:pt modelId="{5282A2BC-7117-4A38-B48A-F871F9FE1447}" type="sibTrans" cxnId="{EE80586B-E320-43AD-A1FA-1AD5F45A44A4}">
      <dgm:prSet/>
      <dgm:spPr/>
      <dgm:t>
        <a:bodyPr/>
        <a:lstStyle/>
        <a:p>
          <a:endParaRPr lang="en-US"/>
        </a:p>
      </dgm:t>
    </dgm:pt>
    <dgm:pt modelId="{8DAEF66B-D959-45E5-9E02-7F07DFAA30B3}">
      <dgm:prSet/>
      <dgm:spPr/>
      <dgm:t>
        <a:bodyPr/>
        <a:lstStyle/>
        <a:p>
          <a:r>
            <a:rPr lang="en-US"/>
            <a:t>Utilize the MIMIC-III critical care database for robust insights.</a:t>
          </a:r>
        </a:p>
      </dgm:t>
    </dgm:pt>
    <dgm:pt modelId="{8F9B6DEB-6261-45A2-A4EB-E6F1072C7200}" type="parTrans" cxnId="{4197C976-8E1E-418A-AE6B-BF99ED795FD2}">
      <dgm:prSet/>
      <dgm:spPr/>
      <dgm:t>
        <a:bodyPr/>
        <a:lstStyle/>
        <a:p>
          <a:endParaRPr lang="en-US"/>
        </a:p>
      </dgm:t>
    </dgm:pt>
    <dgm:pt modelId="{0C68BB8C-ACAC-4C99-A72F-C5BC462A03DC}" type="sibTrans" cxnId="{4197C976-8E1E-418A-AE6B-BF99ED795FD2}">
      <dgm:prSet/>
      <dgm:spPr/>
      <dgm:t>
        <a:bodyPr/>
        <a:lstStyle/>
        <a:p>
          <a:endParaRPr lang="en-US"/>
        </a:p>
      </dgm:t>
    </dgm:pt>
    <dgm:pt modelId="{0925DFBA-7194-41DC-AF8B-5253F2538123}" type="pres">
      <dgm:prSet presAssocID="{6875BF3B-5C30-4C1C-9DBD-E6EDA1D30E87}" presName="root" presStyleCnt="0">
        <dgm:presLayoutVars>
          <dgm:dir/>
          <dgm:resizeHandles val="exact"/>
        </dgm:presLayoutVars>
      </dgm:prSet>
      <dgm:spPr/>
    </dgm:pt>
    <dgm:pt modelId="{5A0C2E42-67FE-4D1A-9D07-722073A33D7D}" type="pres">
      <dgm:prSet presAssocID="{E8BF34A8-88D6-4DB1-9299-00BB7AE08B72}" presName="compNode" presStyleCnt="0"/>
      <dgm:spPr/>
    </dgm:pt>
    <dgm:pt modelId="{9CE6CCB5-79BD-4715-B4C1-D0CB47D7FD17}" type="pres">
      <dgm:prSet presAssocID="{E8BF34A8-88D6-4DB1-9299-00BB7AE08B72}" presName="bgRect" presStyleLbl="bgShp" presStyleIdx="0" presStyleCnt="4"/>
      <dgm:spPr/>
    </dgm:pt>
    <dgm:pt modelId="{822AB976-7D2C-4995-A3C9-B4C75F911CD9}" type="pres">
      <dgm:prSet presAssocID="{E8BF34A8-88D6-4DB1-9299-00BB7AE08B7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ungs"/>
        </a:ext>
      </dgm:extLst>
    </dgm:pt>
    <dgm:pt modelId="{23CFC4EA-7259-445E-A685-990008ADC454}" type="pres">
      <dgm:prSet presAssocID="{E8BF34A8-88D6-4DB1-9299-00BB7AE08B72}" presName="spaceRect" presStyleCnt="0"/>
      <dgm:spPr/>
    </dgm:pt>
    <dgm:pt modelId="{8148DED3-0F4B-4991-93BB-922CB4B01531}" type="pres">
      <dgm:prSet presAssocID="{E8BF34A8-88D6-4DB1-9299-00BB7AE08B72}" presName="parTx" presStyleLbl="revTx" presStyleIdx="0" presStyleCnt="7">
        <dgm:presLayoutVars>
          <dgm:chMax val="0"/>
          <dgm:chPref val="0"/>
        </dgm:presLayoutVars>
      </dgm:prSet>
      <dgm:spPr/>
    </dgm:pt>
    <dgm:pt modelId="{AA97B29F-1545-4B14-AA8C-01E2D7E9143E}" type="pres">
      <dgm:prSet presAssocID="{E1D12CC7-E9B6-4936-B17D-CAFF3DBB49F0}" presName="sibTrans" presStyleCnt="0"/>
      <dgm:spPr/>
    </dgm:pt>
    <dgm:pt modelId="{5C51D114-771A-4649-8768-E6C1DEE1D63B}" type="pres">
      <dgm:prSet presAssocID="{D9631236-A2ED-4B21-9DEA-B914A1443745}" presName="compNode" presStyleCnt="0"/>
      <dgm:spPr/>
    </dgm:pt>
    <dgm:pt modelId="{7BF68E57-6867-46A1-BA66-0931FD190E21}" type="pres">
      <dgm:prSet presAssocID="{D9631236-A2ED-4B21-9DEA-B914A1443745}" presName="bgRect" presStyleLbl="bgShp" presStyleIdx="1" presStyleCnt="4"/>
      <dgm:spPr/>
    </dgm:pt>
    <dgm:pt modelId="{1552AC53-6747-4835-B770-FAEE7AC0388A}" type="pres">
      <dgm:prSet presAssocID="{D9631236-A2ED-4B21-9DEA-B914A144374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beat"/>
        </a:ext>
      </dgm:extLst>
    </dgm:pt>
    <dgm:pt modelId="{3114F37D-D2E1-4111-B7AB-4D95B060C4AE}" type="pres">
      <dgm:prSet presAssocID="{D9631236-A2ED-4B21-9DEA-B914A1443745}" presName="spaceRect" presStyleCnt="0"/>
      <dgm:spPr/>
    </dgm:pt>
    <dgm:pt modelId="{D697069E-677B-49BF-B1F7-99E343FA98D3}" type="pres">
      <dgm:prSet presAssocID="{D9631236-A2ED-4B21-9DEA-B914A1443745}" presName="parTx" presStyleLbl="revTx" presStyleIdx="1" presStyleCnt="7">
        <dgm:presLayoutVars>
          <dgm:chMax val="0"/>
          <dgm:chPref val="0"/>
        </dgm:presLayoutVars>
      </dgm:prSet>
      <dgm:spPr/>
    </dgm:pt>
    <dgm:pt modelId="{A6380B51-F168-4705-8395-91660FDA38A8}" type="pres">
      <dgm:prSet presAssocID="{D9631236-A2ED-4B21-9DEA-B914A1443745}" presName="desTx" presStyleLbl="revTx" presStyleIdx="2" presStyleCnt="7">
        <dgm:presLayoutVars/>
      </dgm:prSet>
      <dgm:spPr/>
    </dgm:pt>
    <dgm:pt modelId="{E76581B8-A199-4CBC-888C-B5962737C6BF}" type="pres">
      <dgm:prSet presAssocID="{05879656-8B76-4FD1-A2DF-102ECA498E10}" presName="sibTrans" presStyleCnt="0"/>
      <dgm:spPr/>
    </dgm:pt>
    <dgm:pt modelId="{7BA0EB57-7F6A-4A1B-B50E-A63F82B86D8B}" type="pres">
      <dgm:prSet presAssocID="{BBA93649-D9DF-40CF-89F6-25FCF24F2C03}" presName="compNode" presStyleCnt="0"/>
      <dgm:spPr/>
    </dgm:pt>
    <dgm:pt modelId="{7224E00C-EE4E-40E3-BDC8-9AF5BF7FFA68}" type="pres">
      <dgm:prSet presAssocID="{BBA93649-D9DF-40CF-89F6-25FCF24F2C03}" presName="bgRect" presStyleLbl="bgShp" presStyleIdx="2" presStyleCnt="4"/>
      <dgm:spPr/>
    </dgm:pt>
    <dgm:pt modelId="{CF5C7C34-9350-4114-9725-515FB517BD8D}" type="pres">
      <dgm:prSet presAssocID="{BBA93649-D9DF-40CF-89F6-25FCF24F2C0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spital"/>
        </a:ext>
      </dgm:extLst>
    </dgm:pt>
    <dgm:pt modelId="{0623B8EC-A764-4A2A-A67D-A7A2F83D55FA}" type="pres">
      <dgm:prSet presAssocID="{BBA93649-D9DF-40CF-89F6-25FCF24F2C03}" presName="spaceRect" presStyleCnt="0"/>
      <dgm:spPr/>
    </dgm:pt>
    <dgm:pt modelId="{47B7E89A-E8A6-42B5-BDDD-AF3B3312AAD2}" type="pres">
      <dgm:prSet presAssocID="{BBA93649-D9DF-40CF-89F6-25FCF24F2C03}" presName="parTx" presStyleLbl="revTx" presStyleIdx="3" presStyleCnt="7">
        <dgm:presLayoutVars>
          <dgm:chMax val="0"/>
          <dgm:chPref val="0"/>
        </dgm:presLayoutVars>
      </dgm:prSet>
      <dgm:spPr/>
    </dgm:pt>
    <dgm:pt modelId="{DAEFE951-6B69-4919-9157-0435CB91CFFB}" type="pres">
      <dgm:prSet presAssocID="{BBA93649-D9DF-40CF-89F6-25FCF24F2C03}" presName="desTx" presStyleLbl="revTx" presStyleIdx="4" presStyleCnt="7">
        <dgm:presLayoutVars/>
      </dgm:prSet>
      <dgm:spPr/>
    </dgm:pt>
    <dgm:pt modelId="{669D0D94-1106-4402-B7FE-C556736258E6}" type="pres">
      <dgm:prSet presAssocID="{1598EAED-8179-47E4-95E9-357BD6DB8739}" presName="sibTrans" presStyleCnt="0"/>
      <dgm:spPr/>
    </dgm:pt>
    <dgm:pt modelId="{C6C803B7-E984-437A-920F-716EB665EA40}" type="pres">
      <dgm:prSet presAssocID="{D16F439C-F5F7-4E62-B405-CF3C035FF4E3}" presName="compNode" presStyleCnt="0"/>
      <dgm:spPr/>
    </dgm:pt>
    <dgm:pt modelId="{4F4AE498-F3DE-4522-9028-A1C950F0F4AE}" type="pres">
      <dgm:prSet presAssocID="{D16F439C-F5F7-4E62-B405-CF3C035FF4E3}" presName="bgRect" presStyleLbl="bgShp" presStyleIdx="3" presStyleCnt="4"/>
      <dgm:spPr/>
    </dgm:pt>
    <dgm:pt modelId="{AA9CE828-D0B5-411B-928F-CCE30A6DD557}" type="pres">
      <dgm:prSet presAssocID="{D16F439C-F5F7-4E62-B405-CF3C035FF4E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76402041-4E2C-4744-9156-CD8BE4250F15}" type="pres">
      <dgm:prSet presAssocID="{D16F439C-F5F7-4E62-B405-CF3C035FF4E3}" presName="spaceRect" presStyleCnt="0"/>
      <dgm:spPr/>
    </dgm:pt>
    <dgm:pt modelId="{EED8DF7C-CD9D-4D3B-9185-534CC24DDEA9}" type="pres">
      <dgm:prSet presAssocID="{D16F439C-F5F7-4E62-B405-CF3C035FF4E3}" presName="parTx" presStyleLbl="revTx" presStyleIdx="5" presStyleCnt="7">
        <dgm:presLayoutVars>
          <dgm:chMax val="0"/>
          <dgm:chPref val="0"/>
        </dgm:presLayoutVars>
      </dgm:prSet>
      <dgm:spPr/>
    </dgm:pt>
    <dgm:pt modelId="{47900E56-5888-4DE8-9650-4323D05630EB}" type="pres">
      <dgm:prSet presAssocID="{D16F439C-F5F7-4E62-B405-CF3C035FF4E3}" presName="desTx" presStyleLbl="revTx" presStyleIdx="6" presStyleCnt="7">
        <dgm:presLayoutVars/>
      </dgm:prSet>
      <dgm:spPr/>
    </dgm:pt>
  </dgm:ptLst>
  <dgm:cxnLst>
    <dgm:cxn modelId="{B4C83100-D2F1-4695-AB89-8A73580464E0}" srcId="{BBA93649-D9DF-40CF-89F6-25FCF24F2C03}" destId="{EBAFAC3E-A4C1-44F9-85B9-867B0341AC6E}" srcOrd="0" destOrd="0" parTransId="{1D2645A1-42F6-432E-91A0-36C731B14924}" sibTransId="{9C70173D-FF9A-46FC-9674-41E57297A109}"/>
    <dgm:cxn modelId="{0BFB4F16-5341-49E7-A8D9-7E56DA7F5B90}" type="presOf" srcId="{8DAEF66B-D959-45E5-9E02-7F07DFAA30B3}" destId="{47900E56-5888-4DE8-9650-4323D05630EB}" srcOrd="0" destOrd="1" presId="urn:microsoft.com/office/officeart/2018/2/layout/IconVerticalSolidList"/>
    <dgm:cxn modelId="{C0BC932A-E2CF-4178-9CD9-CBC80C053A5E}" srcId="{D9631236-A2ED-4B21-9DEA-B914A1443745}" destId="{19A1A7D8-A110-4D3C-932B-F316F0F7457A}" srcOrd="2" destOrd="0" parTransId="{C7B6C624-8794-4CB7-B405-FAF2E39BCAA4}" sibTransId="{DCEFB81F-1EB2-4D50-8BC1-A33B57677799}"/>
    <dgm:cxn modelId="{CCE8C12E-CF03-4F4A-9C79-05437DE8F960}" type="presOf" srcId="{4F748D36-906D-40E1-A39B-389806D038E0}" destId="{A6380B51-F168-4705-8395-91660FDA38A8}" srcOrd="0" destOrd="1" presId="urn:microsoft.com/office/officeart/2018/2/layout/IconVerticalSolidList"/>
    <dgm:cxn modelId="{2E3F2B31-9068-44BB-908E-55EA877D4DDD}" srcId="{6875BF3B-5C30-4C1C-9DBD-E6EDA1D30E87}" destId="{BBA93649-D9DF-40CF-89F6-25FCF24F2C03}" srcOrd="2" destOrd="0" parTransId="{D75436A6-782F-4BA2-9FED-FA5C7A43DD06}" sibTransId="{1598EAED-8179-47E4-95E9-357BD6DB8739}"/>
    <dgm:cxn modelId="{80F4053D-BFA4-44D3-8566-74DDBB6E9279}" srcId="{6875BF3B-5C30-4C1C-9DBD-E6EDA1D30E87}" destId="{D9631236-A2ED-4B21-9DEA-B914A1443745}" srcOrd="1" destOrd="0" parTransId="{209E4219-DC61-4558-81A5-D6713836136A}" sibTransId="{05879656-8B76-4FD1-A2DF-102ECA498E10}"/>
    <dgm:cxn modelId="{B7971F49-7463-4CFB-BB1B-4E03509852DF}" type="presOf" srcId="{D16F439C-F5F7-4E62-B405-CF3C035FF4E3}" destId="{EED8DF7C-CD9D-4D3B-9185-534CC24DDEA9}" srcOrd="0" destOrd="0" presId="urn:microsoft.com/office/officeart/2018/2/layout/IconVerticalSolidList"/>
    <dgm:cxn modelId="{A59F016A-1259-4401-8583-591587BE9113}" type="presOf" srcId="{32C48C44-6557-41B3-8145-7A03C084B839}" destId="{DAEFE951-6B69-4919-9157-0435CB91CFFB}" srcOrd="0" destOrd="1" presId="urn:microsoft.com/office/officeart/2018/2/layout/IconVerticalSolidList"/>
    <dgm:cxn modelId="{EE80586B-E320-43AD-A1FA-1AD5F45A44A4}" srcId="{D16F439C-F5F7-4E62-B405-CF3C035FF4E3}" destId="{B4C3F795-42D3-49A2-BAAC-A5F3A968BEB3}" srcOrd="0" destOrd="0" parTransId="{418ABC9C-4C7C-4CFC-8485-471F9CDFB335}" sibTransId="{5282A2BC-7117-4A38-B48A-F871F9FE1447}"/>
    <dgm:cxn modelId="{AD3EA14B-D87F-4829-96C1-42DE43FBA1C9}" type="presOf" srcId="{6875BF3B-5C30-4C1C-9DBD-E6EDA1D30E87}" destId="{0925DFBA-7194-41DC-AF8B-5253F2538123}" srcOrd="0" destOrd="0" presId="urn:microsoft.com/office/officeart/2018/2/layout/IconVerticalSolidList"/>
    <dgm:cxn modelId="{184FD14D-884C-455D-BE87-143065B4B235}" srcId="{6875BF3B-5C30-4C1C-9DBD-E6EDA1D30E87}" destId="{D16F439C-F5F7-4E62-B405-CF3C035FF4E3}" srcOrd="3" destOrd="0" parTransId="{A34DB710-9467-4BED-B56D-52F301641D07}" sibTransId="{7BA5721A-C176-4511-853A-DD951E51C4A1}"/>
    <dgm:cxn modelId="{16C23672-1C9B-42F4-AC52-738A3CFFB958}" srcId="{BBA93649-D9DF-40CF-89F6-25FCF24F2C03}" destId="{32C48C44-6557-41B3-8145-7A03C084B839}" srcOrd="1" destOrd="0" parTransId="{2680F74C-0DA7-4810-9667-E13DE3E84114}" sibTransId="{28557642-701D-4300-A482-5BE50C518EF7}"/>
    <dgm:cxn modelId="{4197C976-8E1E-418A-AE6B-BF99ED795FD2}" srcId="{D16F439C-F5F7-4E62-B405-CF3C035FF4E3}" destId="{8DAEF66B-D959-45E5-9E02-7F07DFAA30B3}" srcOrd="1" destOrd="0" parTransId="{8F9B6DEB-6261-45A2-A4EB-E6F1072C7200}" sibTransId="{0C68BB8C-ACAC-4C99-A72F-C5BC462A03DC}"/>
    <dgm:cxn modelId="{E8CB4A58-4059-4217-9FCB-4DCF4D8CEF95}" srcId="{6875BF3B-5C30-4C1C-9DBD-E6EDA1D30E87}" destId="{E8BF34A8-88D6-4DB1-9299-00BB7AE08B72}" srcOrd="0" destOrd="0" parTransId="{C5247462-E444-449A-92EC-F3DF601BD327}" sibTransId="{E1D12CC7-E9B6-4936-B17D-CAFF3DBB49F0}"/>
    <dgm:cxn modelId="{225A187B-AC81-4413-A272-CB9E96636A27}" type="presOf" srcId="{BBA93649-D9DF-40CF-89F6-25FCF24F2C03}" destId="{47B7E89A-E8A6-42B5-BDDD-AF3B3312AAD2}" srcOrd="0" destOrd="0" presId="urn:microsoft.com/office/officeart/2018/2/layout/IconVerticalSolidList"/>
    <dgm:cxn modelId="{4AEFD989-DBE1-4572-9DA4-7DFFE66BD28B}" type="presOf" srcId="{D9631236-A2ED-4B21-9DEA-B914A1443745}" destId="{D697069E-677B-49BF-B1F7-99E343FA98D3}" srcOrd="0" destOrd="0" presId="urn:microsoft.com/office/officeart/2018/2/layout/IconVerticalSolidList"/>
    <dgm:cxn modelId="{282DEB89-BFE5-4461-98B7-815996B2A9F9}" type="presOf" srcId="{E8BF34A8-88D6-4DB1-9299-00BB7AE08B72}" destId="{8148DED3-0F4B-4991-93BB-922CB4B01531}" srcOrd="0" destOrd="0" presId="urn:microsoft.com/office/officeart/2018/2/layout/IconVerticalSolidList"/>
    <dgm:cxn modelId="{5D00379C-D6CA-46B7-B853-CBF39BD4E4CF}" srcId="{D9631236-A2ED-4B21-9DEA-B914A1443745}" destId="{609E7280-11A1-4E5D-A217-B6854A30DF78}" srcOrd="0" destOrd="0" parTransId="{E3B946C5-7C27-48FE-9D2D-A9DFE4E1C515}" sibTransId="{AF3C38D1-DCB5-468D-BA95-D0E818110F1B}"/>
    <dgm:cxn modelId="{0EEB77A4-01C0-42AE-8097-ED277A8F0A87}" type="presOf" srcId="{B4C3F795-42D3-49A2-BAAC-A5F3A968BEB3}" destId="{47900E56-5888-4DE8-9650-4323D05630EB}" srcOrd="0" destOrd="0" presId="urn:microsoft.com/office/officeart/2018/2/layout/IconVerticalSolidList"/>
    <dgm:cxn modelId="{49142FC6-9D44-48CA-94AA-B1B3C695A609}" type="presOf" srcId="{EBAFAC3E-A4C1-44F9-85B9-867B0341AC6E}" destId="{DAEFE951-6B69-4919-9157-0435CB91CFFB}" srcOrd="0" destOrd="0" presId="urn:microsoft.com/office/officeart/2018/2/layout/IconVerticalSolidList"/>
    <dgm:cxn modelId="{3D1879EE-C22E-4528-8623-FCA35A051F4C}" type="presOf" srcId="{609E7280-11A1-4E5D-A217-B6854A30DF78}" destId="{A6380B51-F168-4705-8395-91660FDA38A8}" srcOrd="0" destOrd="0" presId="urn:microsoft.com/office/officeart/2018/2/layout/IconVerticalSolidList"/>
    <dgm:cxn modelId="{CB3724EF-7CB9-4ADF-8C8A-F187981E9959}" type="presOf" srcId="{19A1A7D8-A110-4D3C-932B-F316F0F7457A}" destId="{A6380B51-F168-4705-8395-91660FDA38A8}" srcOrd="0" destOrd="2" presId="urn:microsoft.com/office/officeart/2018/2/layout/IconVerticalSolidList"/>
    <dgm:cxn modelId="{2B0894F6-AB3E-4CBF-AA82-D747F2919C16}" srcId="{D9631236-A2ED-4B21-9DEA-B914A1443745}" destId="{4F748D36-906D-40E1-A39B-389806D038E0}" srcOrd="1" destOrd="0" parTransId="{D0DE8698-2538-4788-88FC-C13B4F0A9D70}" sibTransId="{7FFDD109-5460-41B0-B22A-1BD88402D647}"/>
    <dgm:cxn modelId="{194684F3-6F02-46AB-95CF-DA205BDB752E}" type="presParOf" srcId="{0925DFBA-7194-41DC-AF8B-5253F2538123}" destId="{5A0C2E42-67FE-4D1A-9D07-722073A33D7D}" srcOrd="0" destOrd="0" presId="urn:microsoft.com/office/officeart/2018/2/layout/IconVerticalSolidList"/>
    <dgm:cxn modelId="{CBDF8E27-6F9E-4880-A886-25170D1A6324}" type="presParOf" srcId="{5A0C2E42-67FE-4D1A-9D07-722073A33D7D}" destId="{9CE6CCB5-79BD-4715-B4C1-D0CB47D7FD17}" srcOrd="0" destOrd="0" presId="urn:microsoft.com/office/officeart/2018/2/layout/IconVerticalSolidList"/>
    <dgm:cxn modelId="{45357095-AB0E-4E50-AD27-D559DD04E313}" type="presParOf" srcId="{5A0C2E42-67FE-4D1A-9D07-722073A33D7D}" destId="{822AB976-7D2C-4995-A3C9-B4C75F911CD9}" srcOrd="1" destOrd="0" presId="urn:microsoft.com/office/officeart/2018/2/layout/IconVerticalSolidList"/>
    <dgm:cxn modelId="{4341830A-F487-4477-B074-E45C081745F4}" type="presParOf" srcId="{5A0C2E42-67FE-4D1A-9D07-722073A33D7D}" destId="{23CFC4EA-7259-445E-A685-990008ADC454}" srcOrd="2" destOrd="0" presId="urn:microsoft.com/office/officeart/2018/2/layout/IconVerticalSolidList"/>
    <dgm:cxn modelId="{92523D18-B640-4A7D-8CD6-78187C09ADE1}" type="presParOf" srcId="{5A0C2E42-67FE-4D1A-9D07-722073A33D7D}" destId="{8148DED3-0F4B-4991-93BB-922CB4B01531}" srcOrd="3" destOrd="0" presId="urn:microsoft.com/office/officeart/2018/2/layout/IconVerticalSolidList"/>
    <dgm:cxn modelId="{C7A72DFB-D320-480B-9763-CAA74291F4E1}" type="presParOf" srcId="{0925DFBA-7194-41DC-AF8B-5253F2538123}" destId="{AA97B29F-1545-4B14-AA8C-01E2D7E9143E}" srcOrd="1" destOrd="0" presId="urn:microsoft.com/office/officeart/2018/2/layout/IconVerticalSolidList"/>
    <dgm:cxn modelId="{21F54286-BD4C-4977-93CA-F3DFFE969A94}" type="presParOf" srcId="{0925DFBA-7194-41DC-AF8B-5253F2538123}" destId="{5C51D114-771A-4649-8768-E6C1DEE1D63B}" srcOrd="2" destOrd="0" presId="urn:microsoft.com/office/officeart/2018/2/layout/IconVerticalSolidList"/>
    <dgm:cxn modelId="{95F25D02-75FF-462A-96D9-67886697D59D}" type="presParOf" srcId="{5C51D114-771A-4649-8768-E6C1DEE1D63B}" destId="{7BF68E57-6867-46A1-BA66-0931FD190E21}" srcOrd="0" destOrd="0" presId="urn:microsoft.com/office/officeart/2018/2/layout/IconVerticalSolidList"/>
    <dgm:cxn modelId="{17CA0138-674C-4401-95A8-FC7F182C11CD}" type="presParOf" srcId="{5C51D114-771A-4649-8768-E6C1DEE1D63B}" destId="{1552AC53-6747-4835-B770-FAEE7AC0388A}" srcOrd="1" destOrd="0" presId="urn:microsoft.com/office/officeart/2018/2/layout/IconVerticalSolidList"/>
    <dgm:cxn modelId="{5585E9FA-FE44-476D-ACEA-05DC9B40E5C8}" type="presParOf" srcId="{5C51D114-771A-4649-8768-E6C1DEE1D63B}" destId="{3114F37D-D2E1-4111-B7AB-4D95B060C4AE}" srcOrd="2" destOrd="0" presId="urn:microsoft.com/office/officeart/2018/2/layout/IconVerticalSolidList"/>
    <dgm:cxn modelId="{3118908D-85C0-48E4-9FB7-C25766A883A2}" type="presParOf" srcId="{5C51D114-771A-4649-8768-E6C1DEE1D63B}" destId="{D697069E-677B-49BF-B1F7-99E343FA98D3}" srcOrd="3" destOrd="0" presId="urn:microsoft.com/office/officeart/2018/2/layout/IconVerticalSolidList"/>
    <dgm:cxn modelId="{8ADEF29F-C198-4AB9-AFB1-D9055040EB9D}" type="presParOf" srcId="{5C51D114-771A-4649-8768-E6C1DEE1D63B}" destId="{A6380B51-F168-4705-8395-91660FDA38A8}" srcOrd="4" destOrd="0" presId="urn:microsoft.com/office/officeart/2018/2/layout/IconVerticalSolidList"/>
    <dgm:cxn modelId="{21ACF6D7-85C3-4EF4-94C4-1BF813B93FAA}" type="presParOf" srcId="{0925DFBA-7194-41DC-AF8B-5253F2538123}" destId="{E76581B8-A199-4CBC-888C-B5962737C6BF}" srcOrd="3" destOrd="0" presId="urn:microsoft.com/office/officeart/2018/2/layout/IconVerticalSolidList"/>
    <dgm:cxn modelId="{4F032A21-9634-4E03-A32E-B27D509C9B55}" type="presParOf" srcId="{0925DFBA-7194-41DC-AF8B-5253F2538123}" destId="{7BA0EB57-7F6A-4A1B-B50E-A63F82B86D8B}" srcOrd="4" destOrd="0" presId="urn:microsoft.com/office/officeart/2018/2/layout/IconVerticalSolidList"/>
    <dgm:cxn modelId="{18520B76-9C93-43DB-B01E-00EA563DA4C2}" type="presParOf" srcId="{7BA0EB57-7F6A-4A1B-B50E-A63F82B86D8B}" destId="{7224E00C-EE4E-40E3-BDC8-9AF5BF7FFA68}" srcOrd="0" destOrd="0" presId="urn:microsoft.com/office/officeart/2018/2/layout/IconVerticalSolidList"/>
    <dgm:cxn modelId="{78281DDF-2EB6-4BC9-AD1D-0DF44DC04F26}" type="presParOf" srcId="{7BA0EB57-7F6A-4A1B-B50E-A63F82B86D8B}" destId="{CF5C7C34-9350-4114-9725-515FB517BD8D}" srcOrd="1" destOrd="0" presId="urn:microsoft.com/office/officeart/2018/2/layout/IconVerticalSolidList"/>
    <dgm:cxn modelId="{77C3048A-9FE5-46EF-B6BF-828A94D71423}" type="presParOf" srcId="{7BA0EB57-7F6A-4A1B-B50E-A63F82B86D8B}" destId="{0623B8EC-A764-4A2A-A67D-A7A2F83D55FA}" srcOrd="2" destOrd="0" presId="urn:microsoft.com/office/officeart/2018/2/layout/IconVerticalSolidList"/>
    <dgm:cxn modelId="{B022FFE9-7FF7-4BE7-8F9E-55A208647B4F}" type="presParOf" srcId="{7BA0EB57-7F6A-4A1B-B50E-A63F82B86D8B}" destId="{47B7E89A-E8A6-42B5-BDDD-AF3B3312AAD2}" srcOrd="3" destOrd="0" presId="urn:microsoft.com/office/officeart/2018/2/layout/IconVerticalSolidList"/>
    <dgm:cxn modelId="{AD1C1534-CDE3-4B29-B614-07171A5DAF85}" type="presParOf" srcId="{7BA0EB57-7F6A-4A1B-B50E-A63F82B86D8B}" destId="{DAEFE951-6B69-4919-9157-0435CB91CFFB}" srcOrd="4" destOrd="0" presId="urn:microsoft.com/office/officeart/2018/2/layout/IconVerticalSolidList"/>
    <dgm:cxn modelId="{EF0600EB-72D0-4857-8DA5-B42579D08BAA}" type="presParOf" srcId="{0925DFBA-7194-41DC-AF8B-5253F2538123}" destId="{669D0D94-1106-4402-B7FE-C556736258E6}" srcOrd="5" destOrd="0" presId="urn:microsoft.com/office/officeart/2018/2/layout/IconVerticalSolidList"/>
    <dgm:cxn modelId="{1240F8AA-8B22-477A-9920-0E10AA5D1997}" type="presParOf" srcId="{0925DFBA-7194-41DC-AF8B-5253F2538123}" destId="{C6C803B7-E984-437A-920F-716EB665EA40}" srcOrd="6" destOrd="0" presId="urn:microsoft.com/office/officeart/2018/2/layout/IconVerticalSolidList"/>
    <dgm:cxn modelId="{0C4FAF1E-3613-4207-821D-BDB9924036D3}" type="presParOf" srcId="{C6C803B7-E984-437A-920F-716EB665EA40}" destId="{4F4AE498-F3DE-4522-9028-A1C950F0F4AE}" srcOrd="0" destOrd="0" presId="urn:microsoft.com/office/officeart/2018/2/layout/IconVerticalSolidList"/>
    <dgm:cxn modelId="{70C02FF7-4690-4761-90BE-EF74BC0A5F46}" type="presParOf" srcId="{C6C803B7-E984-437A-920F-716EB665EA40}" destId="{AA9CE828-D0B5-411B-928F-CCE30A6DD557}" srcOrd="1" destOrd="0" presId="urn:microsoft.com/office/officeart/2018/2/layout/IconVerticalSolidList"/>
    <dgm:cxn modelId="{79304498-3707-4C79-B4B4-6B0D8443F249}" type="presParOf" srcId="{C6C803B7-E984-437A-920F-716EB665EA40}" destId="{76402041-4E2C-4744-9156-CD8BE4250F15}" srcOrd="2" destOrd="0" presId="urn:microsoft.com/office/officeart/2018/2/layout/IconVerticalSolidList"/>
    <dgm:cxn modelId="{2953ABBD-EAA2-40A3-9557-94D93FD80AE2}" type="presParOf" srcId="{C6C803B7-E984-437A-920F-716EB665EA40}" destId="{EED8DF7C-CD9D-4D3B-9185-534CC24DDEA9}" srcOrd="3" destOrd="0" presId="urn:microsoft.com/office/officeart/2018/2/layout/IconVerticalSolidList"/>
    <dgm:cxn modelId="{7F671752-8899-4DAB-80A8-C3BD3F1F2272}" type="presParOf" srcId="{C6C803B7-E984-437A-920F-716EB665EA40}" destId="{47900E56-5888-4DE8-9650-4323D05630EB}"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8C7320-017D-41D6-8448-A641A9AB92E6}" type="doc">
      <dgm:prSet loTypeId="urn:microsoft.com/office/officeart/2005/8/layout/vList2" loCatId="list" qsTypeId="urn:microsoft.com/office/officeart/2005/8/quickstyle/simple4" qsCatId="simple" csTypeId="urn:microsoft.com/office/officeart/2005/8/colors/accent2_2" csCatId="accent2"/>
      <dgm:spPr/>
      <dgm:t>
        <a:bodyPr/>
        <a:lstStyle/>
        <a:p>
          <a:endParaRPr lang="en-US"/>
        </a:p>
      </dgm:t>
    </dgm:pt>
    <dgm:pt modelId="{08CAAA2B-137D-4751-B684-714F39FCE31A}">
      <dgm:prSet/>
      <dgm:spPr/>
      <dgm:t>
        <a:bodyPr/>
        <a:lstStyle/>
        <a:p>
          <a:r>
            <a:rPr lang="en-US" baseline="0"/>
            <a:t>Top Predictive Features</a:t>
          </a:r>
          <a:endParaRPr lang="en-US"/>
        </a:p>
      </dgm:t>
    </dgm:pt>
    <dgm:pt modelId="{34B2F816-EB39-47CE-A189-38CC494245FE}" type="parTrans" cxnId="{5077808E-8A96-40B1-B320-B19521BF1484}">
      <dgm:prSet/>
      <dgm:spPr/>
      <dgm:t>
        <a:bodyPr/>
        <a:lstStyle/>
        <a:p>
          <a:endParaRPr lang="en-US"/>
        </a:p>
      </dgm:t>
    </dgm:pt>
    <dgm:pt modelId="{CE162D3E-F147-407B-AA5B-AA177950DD5B}" type="sibTrans" cxnId="{5077808E-8A96-40B1-B320-B19521BF1484}">
      <dgm:prSet/>
      <dgm:spPr/>
      <dgm:t>
        <a:bodyPr/>
        <a:lstStyle/>
        <a:p>
          <a:endParaRPr lang="en-US"/>
        </a:p>
      </dgm:t>
    </dgm:pt>
    <dgm:pt modelId="{ECDF5BCB-5DCD-46CF-8843-4110222616C3}">
      <dgm:prSet/>
      <dgm:spPr/>
      <dgm:t>
        <a:bodyPr/>
        <a:lstStyle/>
        <a:p>
          <a:r>
            <a:rPr lang="en-US" baseline="0"/>
            <a:t>Respiratory patterns dominate prediction</a:t>
          </a:r>
          <a:endParaRPr lang="en-US"/>
        </a:p>
      </dgm:t>
    </dgm:pt>
    <dgm:pt modelId="{A5F94AB4-6F8E-49B0-941D-FBBCAA58C431}" type="parTrans" cxnId="{C34030E0-E0E2-47AD-B6B0-3F02ADE29A0C}">
      <dgm:prSet/>
      <dgm:spPr/>
      <dgm:t>
        <a:bodyPr/>
        <a:lstStyle/>
        <a:p>
          <a:endParaRPr lang="en-US"/>
        </a:p>
      </dgm:t>
    </dgm:pt>
    <dgm:pt modelId="{98F32F01-581C-4834-B9D6-7213982C16FA}" type="sibTrans" cxnId="{C34030E0-E0E2-47AD-B6B0-3F02ADE29A0C}">
      <dgm:prSet/>
      <dgm:spPr/>
      <dgm:t>
        <a:bodyPr/>
        <a:lstStyle/>
        <a:p>
          <a:endParaRPr lang="en-US"/>
        </a:p>
      </dgm:t>
    </dgm:pt>
    <dgm:pt modelId="{08D0E627-7AD3-4159-9E6F-100111BAB4EF}">
      <dgm:prSet/>
      <dgm:spPr/>
      <dgm:t>
        <a:bodyPr/>
        <a:lstStyle/>
        <a:p>
          <a:r>
            <a:rPr lang="en-US" baseline="0"/>
            <a:t>Variability metrics provide crucial information</a:t>
          </a:r>
          <a:endParaRPr lang="en-US"/>
        </a:p>
      </dgm:t>
    </dgm:pt>
    <dgm:pt modelId="{7E2D0003-0049-4C6C-815A-704E9569CB9D}" type="parTrans" cxnId="{1AC19F96-3555-4297-8495-986EE4566678}">
      <dgm:prSet/>
      <dgm:spPr/>
      <dgm:t>
        <a:bodyPr/>
        <a:lstStyle/>
        <a:p>
          <a:endParaRPr lang="en-US"/>
        </a:p>
      </dgm:t>
    </dgm:pt>
    <dgm:pt modelId="{CC7BE111-FD74-4D48-B17B-691D9BFB17E1}" type="sibTrans" cxnId="{1AC19F96-3555-4297-8495-986EE4566678}">
      <dgm:prSet/>
      <dgm:spPr/>
      <dgm:t>
        <a:bodyPr/>
        <a:lstStyle/>
        <a:p>
          <a:endParaRPr lang="en-US"/>
        </a:p>
      </dgm:t>
    </dgm:pt>
    <dgm:pt modelId="{13656966-30E3-4A94-A112-57D1FAA10C02}">
      <dgm:prSet/>
      <dgm:spPr/>
      <dgm:t>
        <a:bodyPr/>
        <a:lstStyle/>
        <a:p>
          <a:r>
            <a:rPr lang="en-US" baseline="0"/>
            <a:t>Both rate and quality of breathing were shown to matter</a:t>
          </a:r>
          <a:endParaRPr lang="en-US"/>
        </a:p>
      </dgm:t>
    </dgm:pt>
    <dgm:pt modelId="{ADD479D2-E5E1-403A-82FC-F18869723842}" type="parTrans" cxnId="{D3A7DDA2-7847-4E29-895A-43F1B2EA92A8}">
      <dgm:prSet/>
      <dgm:spPr/>
      <dgm:t>
        <a:bodyPr/>
        <a:lstStyle/>
        <a:p>
          <a:endParaRPr lang="en-US"/>
        </a:p>
      </dgm:t>
    </dgm:pt>
    <dgm:pt modelId="{2109C39A-4388-4641-B112-57AC2536AFE8}" type="sibTrans" cxnId="{D3A7DDA2-7847-4E29-895A-43F1B2EA92A8}">
      <dgm:prSet/>
      <dgm:spPr/>
      <dgm:t>
        <a:bodyPr/>
        <a:lstStyle/>
        <a:p>
          <a:endParaRPr lang="en-US"/>
        </a:p>
      </dgm:t>
    </dgm:pt>
    <dgm:pt modelId="{B58509CA-4AB6-461D-94CF-F136B2B1EDA0}">
      <dgm:prSet/>
      <dgm:spPr/>
      <dgm:t>
        <a:bodyPr/>
        <a:lstStyle/>
        <a:p>
          <a:r>
            <a:rPr lang="en-US" baseline="0"/>
            <a:t>Heart rate and oxygenation reflect cardiopulmonary reserve</a:t>
          </a:r>
          <a:endParaRPr lang="en-US"/>
        </a:p>
      </dgm:t>
    </dgm:pt>
    <dgm:pt modelId="{73AE9515-475B-4FAA-9BA5-0070152A30B1}" type="parTrans" cxnId="{6ACE5445-A829-4474-916B-2D4E5B3CDF77}">
      <dgm:prSet/>
      <dgm:spPr/>
      <dgm:t>
        <a:bodyPr/>
        <a:lstStyle/>
        <a:p>
          <a:endParaRPr lang="en-US"/>
        </a:p>
      </dgm:t>
    </dgm:pt>
    <dgm:pt modelId="{2A4BF8A3-3961-4226-917E-6CCB8509E901}" type="sibTrans" cxnId="{6ACE5445-A829-4474-916B-2D4E5B3CDF77}">
      <dgm:prSet/>
      <dgm:spPr/>
      <dgm:t>
        <a:bodyPr/>
        <a:lstStyle/>
        <a:p>
          <a:endParaRPr lang="en-US"/>
        </a:p>
      </dgm:t>
    </dgm:pt>
    <dgm:pt modelId="{D2AA9709-E2E0-477D-AC70-F30BDB680C12}" type="pres">
      <dgm:prSet presAssocID="{A08C7320-017D-41D6-8448-A641A9AB92E6}" presName="linear" presStyleCnt="0">
        <dgm:presLayoutVars>
          <dgm:animLvl val="lvl"/>
          <dgm:resizeHandles val="exact"/>
        </dgm:presLayoutVars>
      </dgm:prSet>
      <dgm:spPr/>
    </dgm:pt>
    <dgm:pt modelId="{1646B351-8C34-4E6A-8EFE-C72587095151}" type="pres">
      <dgm:prSet presAssocID="{08CAAA2B-137D-4751-B684-714F39FCE31A}" presName="parentText" presStyleLbl="node1" presStyleIdx="0" presStyleCnt="1">
        <dgm:presLayoutVars>
          <dgm:chMax val="0"/>
          <dgm:bulletEnabled val="1"/>
        </dgm:presLayoutVars>
      </dgm:prSet>
      <dgm:spPr/>
    </dgm:pt>
    <dgm:pt modelId="{04931922-729C-4725-977D-ACBEEFC0558D}" type="pres">
      <dgm:prSet presAssocID="{08CAAA2B-137D-4751-B684-714F39FCE31A}" presName="childText" presStyleLbl="revTx" presStyleIdx="0" presStyleCnt="1">
        <dgm:presLayoutVars>
          <dgm:bulletEnabled val="1"/>
        </dgm:presLayoutVars>
      </dgm:prSet>
      <dgm:spPr/>
    </dgm:pt>
  </dgm:ptLst>
  <dgm:cxnLst>
    <dgm:cxn modelId="{8953560D-2575-4452-B0F4-5CE00EADED44}" type="presOf" srcId="{08CAAA2B-137D-4751-B684-714F39FCE31A}" destId="{1646B351-8C34-4E6A-8EFE-C72587095151}" srcOrd="0" destOrd="0" presId="urn:microsoft.com/office/officeart/2005/8/layout/vList2"/>
    <dgm:cxn modelId="{CDDE8637-DEE2-420C-8656-7BFDFEEF17F9}" type="presOf" srcId="{08D0E627-7AD3-4159-9E6F-100111BAB4EF}" destId="{04931922-729C-4725-977D-ACBEEFC0558D}" srcOrd="0" destOrd="1" presId="urn:microsoft.com/office/officeart/2005/8/layout/vList2"/>
    <dgm:cxn modelId="{F5BC2442-95CE-4E17-B78D-188F3C1F91E0}" type="presOf" srcId="{ECDF5BCB-5DCD-46CF-8843-4110222616C3}" destId="{04931922-729C-4725-977D-ACBEEFC0558D}" srcOrd="0" destOrd="0" presId="urn:microsoft.com/office/officeart/2005/8/layout/vList2"/>
    <dgm:cxn modelId="{6ACE5445-A829-4474-916B-2D4E5B3CDF77}" srcId="{08CAAA2B-137D-4751-B684-714F39FCE31A}" destId="{B58509CA-4AB6-461D-94CF-F136B2B1EDA0}" srcOrd="3" destOrd="0" parTransId="{73AE9515-475B-4FAA-9BA5-0070152A30B1}" sibTransId="{2A4BF8A3-3961-4226-917E-6CCB8509E901}"/>
    <dgm:cxn modelId="{C012B569-4A68-4000-9E86-CD684CF540FE}" type="presOf" srcId="{13656966-30E3-4A94-A112-57D1FAA10C02}" destId="{04931922-729C-4725-977D-ACBEEFC0558D}" srcOrd="0" destOrd="2" presId="urn:microsoft.com/office/officeart/2005/8/layout/vList2"/>
    <dgm:cxn modelId="{5077808E-8A96-40B1-B320-B19521BF1484}" srcId="{A08C7320-017D-41D6-8448-A641A9AB92E6}" destId="{08CAAA2B-137D-4751-B684-714F39FCE31A}" srcOrd="0" destOrd="0" parTransId="{34B2F816-EB39-47CE-A189-38CC494245FE}" sibTransId="{CE162D3E-F147-407B-AA5B-AA177950DD5B}"/>
    <dgm:cxn modelId="{1AC19F96-3555-4297-8495-986EE4566678}" srcId="{08CAAA2B-137D-4751-B684-714F39FCE31A}" destId="{08D0E627-7AD3-4159-9E6F-100111BAB4EF}" srcOrd="1" destOrd="0" parTransId="{7E2D0003-0049-4C6C-815A-704E9569CB9D}" sibTransId="{CC7BE111-FD74-4D48-B17B-691D9BFB17E1}"/>
    <dgm:cxn modelId="{D3A7DDA2-7847-4E29-895A-43F1B2EA92A8}" srcId="{08CAAA2B-137D-4751-B684-714F39FCE31A}" destId="{13656966-30E3-4A94-A112-57D1FAA10C02}" srcOrd="2" destOrd="0" parTransId="{ADD479D2-E5E1-403A-82FC-F18869723842}" sibTransId="{2109C39A-4388-4641-B112-57AC2536AFE8}"/>
    <dgm:cxn modelId="{C34030E0-E0E2-47AD-B6B0-3F02ADE29A0C}" srcId="{08CAAA2B-137D-4751-B684-714F39FCE31A}" destId="{ECDF5BCB-5DCD-46CF-8843-4110222616C3}" srcOrd="0" destOrd="0" parTransId="{A5F94AB4-6F8E-49B0-941D-FBBCAA58C431}" sibTransId="{98F32F01-581C-4834-B9D6-7213982C16FA}"/>
    <dgm:cxn modelId="{B16490E5-C7FD-4C54-A3B6-CA751EA6AB48}" type="presOf" srcId="{A08C7320-017D-41D6-8448-A641A9AB92E6}" destId="{D2AA9709-E2E0-477D-AC70-F30BDB680C12}" srcOrd="0" destOrd="0" presId="urn:microsoft.com/office/officeart/2005/8/layout/vList2"/>
    <dgm:cxn modelId="{2F21E3F6-4FAB-4C94-8B81-4EDE470E274C}" type="presOf" srcId="{B58509CA-4AB6-461D-94CF-F136B2B1EDA0}" destId="{04931922-729C-4725-977D-ACBEEFC0558D}" srcOrd="0" destOrd="3" presId="urn:microsoft.com/office/officeart/2005/8/layout/vList2"/>
    <dgm:cxn modelId="{DA3F6FB8-9899-4656-B50A-19C5556B6537}" type="presParOf" srcId="{D2AA9709-E2E0-477D-AC70-F30BDB680C12}" destId="{1646B351-8C34-4E6A-8EFE-C72587095151}" srcOrd="0" destOrd="0" presId="urn:microsoft.com/office/officeart/2005/8/layout/vList2"/>
    <dgm:cxn modelId="{3F2D6FFD-1CBD-45BD-8CA8-5C0903929AE8}" type="presParOf" srcId="{D2AA9709-E2E0-477D-AC70-F30BDB680C12}" destId="{04931922-729C-4725-977D-ACBEEFC0558D}" srcOrd="1"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E6CCB5-79BD-4715-B4C1-D0CB47D7FD17}">
      <dsp:nvSpPr>
        <dsp:cNvPr id="0" name=""/>
        <dsp:cNvSpPr/>
      </dsp:nvSpPr>
      <dsp:spPr>
        <a:xfrm>
          <a:off x="0" y="1959"/>
          <a:ext cx="11081328" cy="9932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2AB976-7D2C-4995-A3C9-B4C75F911CD9}">
      <dsp:nvSpPr>
        <dsp:cNvPr id="0" name=""/>
        <dsp:cNvSpPr/>
      </dsp:nvSpPr>
      <dsp:spPr>
        <a:xfrm>
          <a:off x="300472" y="225451"/>
          <a:ext cx="546313" cy="5463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48DED3-0F4B-4991-93BB-922CB4B01531}">
      <dsp:nvSpPr>
        <dsp:cNvPr id="0" name=""/>
        <dsp:cNvSpPr/>
      </dsp:nvSpPr>
      <dsp:spPr>
        <a:xfrm>
          <a:off x="1147258" y="1959"/>
          <a:ext cx="9934069" cy="993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24" tIns="105124" rIns="105124" bIns="105124" numCol="1" spcCol="1270" anchor="ctr" anchorCtr="0">
          <a:noAutofit/>
        </a:bodyPr>
        <a:lstStyle/>
        <a:p>
          <a:pPr marL="0" lvl="0" indent="0" algn="l" defTabSz="977900">
            <a:lnSpc>
              <a:spcPct val="90000"/>
            </a:lnSpc>
            <a:spcBef>
              <a:spcPct val="0"/>
            </a:spcBef>
            <a:spcAft>
              <a:spcPct val="35000"/>
            </a:spcAft>
            <a:buNone/>
          </a:pPr>
          <a:r>
            <a:rPr lang="en-US" sz="2200" kern="1200" dirty="0"/>
            <a:t>High Stakes:  Ventilator weaning decisions are life-critical and impact patient outcomes significantly.</a:t>
          </a:r>
        </a:p>
      </dsp:txBody>
      <dsp:txXfrm>
        <a:off x="1147258" y="1959"/>
        <a:ext cx="9934069" cy="993297"/>
      </dsp:txXfrm>
    </dsp:sp>
    <dsp:sp modelId="{7BF68E57-6867-46A1-BA66-0931FD190E21}">
      <dsp:nvSpPr>
        <dsp:cNvPr id="0" name=""/>
        <dsp:cNvSpPr/>
      </dsp:nvSpPr>
      <dsp:spPr>
        <a:xfrm>
          <a:off x="0" y="1243581"/>
          <a:ext cx="11081328" cy="9932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52AC53-6747-4835-B770-FAEE7AC0388A}">
      <dsp:nvSpPr>
        <dsp:cNvPr id="0" name=""/>
        <dsp:cNvSpPr/>
      </dsp:nvSpPr>
      <dsp:spPr>
        <a:xfrm>
          <a:off x="300472" y="1467073"/>
          <a:ext cx="546313" cy="5463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97069E-677B-49BF-B1F7-99E343FA98D3}">
      <dsp:nvSpPr>
        <dsp:cNvPr id="0" name=""/>
        <dsp:cNvSpPr/>
      </dsp:nvSpPr>
      <dsp:spPr>
        <a:xfrm>
          <a:off x="1147258" y="1243581"/>
          <a:ext cx="4986597" cy="993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24" tIns="105124" rIns="105124" bIns="105124" numCol="1" spcCol="1270" anchor="ctr" anchorCtr="0">
          <a:noAutofit/>
        </a:bodyPr>
        <a:lstStyle/>
        <a:p>
          <a:pPr marL="0" lvl="0" indent="0" algn="l" defTabSz="977900">
            <a:lnSpc>
              <a:spcPct val="90000"/>
            </a:lnSpc>
            <a:spcBef>
              <a:spcPct val="0"/>
            </a:spcBef>
            <a:spcAft>
              <a:spcPct val="35000"/>
            </a:spcAft>
            <a:buNone/>
          </a:pPr>
          <a:r>
            <a:rPr lang="en-US" sz="2200" kern="1200" dirty="0"/>
            <a:t>Consequences of Failure:</a:t>
          </a:r>
        </a:p>
      </dsp:txBody>
      <dsp:txXfrm>
        <a:off x="1147258" y="1243581"/>
        <a:ext cx="4986597" cy="993297"/>
      </dsp:txXfrm>
    </dsp:sp>
    <dsp:sp modelId="{A6380B51-F168-4705-8395-91660FDA38A8}">
      <dsp:nvSpPr>
        <dsp:cNvPr id="0" name=""/>
        <dsp:cNvSpPr/>
      </dsp:nvSpPr>
      <dsp:spPr>
        <a:xfrm>
          <a:off x="6133856" y="1243581"/>
          <a:ext cx="4947471" cy="993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24" tIns="105124" rIns="105124" bIns="105124" numCol="1" spcCol="1270" anchor="ctr" anchorCtr="0">
          <a:noAutofit/>
        </a:bodyPr>
        <a:lstStyle/>
        <a:p>
          <a:pPr marL="0" lvl="0" indent="0" algn="l" defTabSz="577850">
            <a:lnSpc>
              <a:spcPct val="90000"/>
            </a:lnSpc>
            <a:spcBef>
              <a:spcPct val="0"/>
            </a:spcBef>
            <a:spcAft>
              <a:spcPct val="35000"/>
            </a:spcAft>
            <a:buNone/>
          </a:pPr>
          <a:r>
            <a:rPr lang="en-US" sz="1300" kern="1200" dirty="0"/>
            <a:t>Increased mortality risk by 4-8 times.</a:t>
          </a:r>
        </a:p>
        <a:p>
          <a:pPr marL="0" lvl="0" indent="0" algn="l" defTabSz="577850">
            <a:lnSpc>
              <a:spcPct val="90000"/>
            </a:lnSpc>
            <a:spcBef>
              <a:spcPct val="0"/>
            </a:spcBef>
            <a:spcAft>
              <a:spcPct val="35000"/>
            </a:spcAft>
            <a:buNone/>
          </a:pPr>
          <a:r>
            <a:rPr lang="en-US" sz="1300" kern="1200" dirty="0"/>
            <a:t>Extended ICU stays by an average of 7-10 days.</a:t>
          </a:r>
        </a:p>
        <a:p>
          <a:pPr marL="0" lvl="0" indent="0" algn="l" defTabSz="577850">
            <a:lnSpc>
              <a:spcPct val="90000"/>
            </a:lnSpc>
            <a:spcBef>
              <a:spcPct val="0"/>
            </a:spcBef>
            <a:spcAft>
              <a:spcPct val="35000"/>
            </a:spcAft>
            <a:buNone/>
          </a:pPr>
          <a:r>
            <a:rPr lang="en-US" sz="1300" kern="1200"/>
            <a:t>Additional healthcare costs of approximately $40,000 per failed attempt.</a:t>
          </a:r>
        </a:p>
      </dsp:txBody>
      <dsp:txXfrm>
        <a:off x="6133856" y="1243581"/>
        <a:ext cx="4947471" cy="993297"/>
      </dsp:txXfrm>
    </dsp:sp>
    <dsp:sp modelId="{7224E00C-EE4E-40E3-BDC8-9AF5BF7FFA68}">
      <dsp:nvSpPr>
        <dsp:cNvPr id="0" name=""/>
        <dsp:cNvSpPr/>
      </dsp:nvSpPr>
      <dsp:spPr>
        <a:xfrm>
          <a:off x="0" y="2485203"/>
          <a:ext cx="11081328" cy="9932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5C7C34-9350-4114-9725-515FB517BD8D}">
      <dsp:nvSpPr>
        <dsp:cNvPr id="0" name=""/>
        <dsp:cNvSpPr/>
      </dsp:nvSpPr>
      <dsp:spPr>
        <a:xfrm>
          <a:off x="300472" y="2708695"/>
          <a:ext cx="546313" cy="5463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B7E89A-E8A6-42B5-BDDD-AF3B3312AAD2}">
      <dsp:nvSpPr>
        <dsp:cNvPr id="0" name=""/>
        <dsp:cNvSpPr/>
      </dsp:nvSpPr>
      <dsp:spPr>
        <a:xfrm>
          <a:off x="1147258" y="2485203"/>
          <a:ext cx="4986597" cy="993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24" tIns="105124" rIns="105124" bIns="105124" numCol="1" spcCol="1270" anchor="ctr" anchorCtr="0">
          <a:noAutofit/>
        </a:bodyPr>
        <a:lstStyle/>
        <a:p>
          <a:pPr marL="0" lvl="0" indent="0" algn="l" defTabSz="977900">
            <a:lnSpc>
              <a:spcPct val="90000"/>
            </a:lnSpc>
            <a:spcBef>
              <a:spcPct val="0"/>
            </a:spcBef>
            <a:spcAft>
              <a:spcPct val="35000"/>
            </a:spcAft>
            <a:buNone/>
          </a:pPr>
          <a:r>
            <a:rPr lang="en-US" sz="2200" kern="1200" dirty="0"/>
            <a:t>Current Challenges:</a:t>
          </a:r>
        </a:p>
      </dsp:txBody>
      <dsp:txXfrm>
        <a:off x="1147258" y="2485203"/>
        <a:ext cx="4986597" cy="993297"/>
      </dsp:txXfrm>
    </dsp:sp>
    <dsp:sp modelId="{DAEFE951-6B69-4919-9157-0435CB91CFFB}">
      <dsp:nvSpPr>
        <dsp:cNvPr id="0" name=""/>
        <dsp:cNvSpPr/>
      </dsp:nvSpPr>
      <dsp:spPr>
        <a:xfrm>
          <a:off x="6133856" y="2485203"/>
          <a:ext cx="4947471" cy="993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24" tIns="105124" rIns="105124" bIns="105124" numCol="1" spcCol="1270" anchor="ctr" anchorCtr="0">
          <a:noAutofit/>
        </a:bodyPr>
        <a:lstStyle/>
        <a:p>
          <a:pPr marL="0" lvl="0" indent="0" algn="l" defTabSz="577850">
            <a:lnSpc>
              <a:spcPct val="90000"/>
            </a:lnSpc>
            <a:spcBef>
              <a:spcPct val="0"/>
            </a:spcBef>
            <a:spcAft>
              <a:spcPct val="35000"/>
            </a:spcAft>
            <a:buNone/>
          </a:pPr>
          <a:r>
            <a:rPr lang="en-US" sz="1300" kern="1200"/>
            <a:t>Subjective clinical assessments.</a:t>
          </a:r>
        </a:p>
        <a:p>
          <a:pPr marL="0" lvl="0" indent="0" algn="l" defTabSz="577850">
            <a:lnSpc>
              <a:spcPct val="90000"/>
            </a:lnSpc>
            <a:spcBef>
              <a:spcPct val="0"/>
            </a:spcBef>
            <a:spcAft>
              <a:spcPct val="35000"/>
            </a:spcAft>
            <a:buNone/>
          </a:pPr>
          <a:r>
            <a:rPr lang="en-US" sz="1300" kern="1200"/>
            <a:t>Inconsistent protocols across institutions.</a:t>
          </a:r>
        </a:p>
      </dsp:txBody>
      <dsp:txXfrm>
        <a:off x="6133856" y="2485203"/>
        <a:ext cx="4947471" cy="993297"/>
      </dsp:txXfrm>
    </dsp:sp>
    <dsp:sp modelId="{4F4AE498-F3DE-4522-9028-A1C950F0F4AE}">
      <dsp:nvSpPr>
        <dsp:cNvPr id="0" name=""/>
        <dsp:cNvSpPr/>
      </dsp:nvSpPr>
      <dsp:spPr>
        <a:xfrm>
          <a:off x="0" y="3726824"/>
          <a:ext cx="11081328" cy="99329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9CE828-D0B5-411B-928F-CCE30A6DD557}">
      <dsp:nvSpPr>
        <dsp:cNvPr id="0" name=""/>
        <dsp:cNvSpPr/>
      </dsp:nvSpPr>
      <dsp:spPr>
        <a:xfrm>
          <a:off x="300472" y="3950316"/>
          <a:ext cx="546313" cy="5463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D8DF7C-CD9D-4D3B-9185-534CC24DDEA9}">
      <dsp:nvSpPr>
        <dsp:cNvPr id="0" name=""/>
        <dsp:cNvSpPr/>
      </dsp:nvSpPr>
      <dsp:spPr>
        <a:xfrm>
          <a:off x="1147258" y="3726824"/>
          <a:ext cx="4986597" cy="993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24" tIns="105124" rIns="105124" bIns="105124" numCol="1" spcCol="1270" anchor="ctr" anchorCtr="0">
          <a:noAutofit/>
        </a:bodyPr>
        <a:lstStyle/>
        <a:p>
          <a:pPr marL="0" lvl="0" indent="0" algn="l" defTabSz="977900">
            <a:lnSpc>
              <a:spcPct val="90000"/>
            </a:lnSpc>
            <a:spcBef>
              <a:spcPct val="0"/>
            </a:spcBef>
            <a:spcAft>
              <a:spcPct val="35000"/>
            </a:spcAft>
            <a:buNone/>
          </a:pPr>
          <a:r>
            <a:rPr lang="en-US" sz="2200" kern="1200"/>
            <a:t>Opportunity for Improvement:</a:t>
          </a:r>
        </a:p>
      </dsp:txBody>
      <dsp:txXfrm>
        <a:off x="1147258" y="3726824"/>
        <a:ext cx="4986597" cy="993297"/>
      </dsp:txXfrm>
    </dsp:sp>
    <dsp:sp modelId="{47900E56-5888-4DE8-9650-4323D05630EB}">
      <dsp:nvSpPr>
        <dsp:cNvPr id="0" name=""/>
        <dsp:cNvSpPr/>
      </dsp:nvSpPr>
      <dsp:spPr>
        <a:xfrm>
          <a:off x="6133856" y="3726824"/>
          <a:ext cx="4947471" cy="993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24" tIns="105124" rIns="105124" bIns="105124" numCol="1" spcCol="1270" anchor="ctr" anchorCtr="0">
          <a:noAutofit/>
        </a:bodyPr>
        <a:lstStyle/>
        <a:p>
          <a:pPr marL="0" lvl="0" indent="0" algn="l" defTabSz="577850">
            <a:lnSpc>
              <a:spcPct val="90000"/>
            </a:lnSpc>
            <a:spcBef>
              <a:spcPct val="0"/>
            </a:spcBef>
            <a:spcAft>
              <a:spcPct val="35000"/>
            </a:spcAft>
            <a:buNone/>
          </a:pPr>
          <a:r>
            <a:rPr lang="en-US" sz="1300" kern="1200"/>
            <a:t>Develop a data-driven prediction model using machine learning.</a:t>
          </a:r>
        </a:p>
        <a:p>
          <a:pPr marL="0" lvl="0" indent="0" algn="l" defTabSz="577850">
            <a:lnSpc>
              <a:spcPct val="90000"/>
            </a:lnSpc>
            <a:spcBef>
              <a:spcPct val="0"/>
            </a:spcBef>
            <a:spcAft>
              <a:spcPct val="35000"/>
            </a:spcAft>
            <a:buNone/>
          </a:pPr>
          <a:r>
            <a:rPr lang="en-US" sz="1300" kern="1200"/>
            <a:t>Utilize the MIMIC-III critical care database for robust insights.</a:t>
          </a:r>
        </a:p>
      </dsp:txBody>
      <dsp:txXfrm>
        <a:off x="6133856" y="3726824"/>
        <a:ext cx="4947471" cy="9932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6B351-8C34-4E6A-8EFE-C72587095151}">
      <dsp:nvSpPr>
        <dsp:cNvPr id="0" name=""/>
        <dsp:cNvSpPr/>
      </dsp:nvSpPr>
      <dsp:spPr>
        <a:xfrm>
          <a:off x="0" y="6966"/>
          <a:ext cx="10117130" cy="41066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a:t>Top Predictive Features</a:t>
          </a:r>
          <a:endParaRPr lang="en-US" sz="1800" kern="1200"/>
        </a:p>
      </dsp:txBody>
      <dsp:txXfrm>
        <a:off x="20047" y="27013"/>
        <a:ext cx="10077036" cy="370575"/>
      </dsp:txXfrm>
    </dsp:sp>
    <dsp:sp modelId="{04931922-729C-4725-977D-ACBEEFC0558D}">
      <dsp:nvSpPr>
        <dsp:cNvPr id="0" name=""/>
        <dsp:cNvSpPr/>
      </dsp:nvSpPr>
      <dsp:spPr>
        <a:xfrm>
          <a:off x="0" y="417636"/>
          <a:ext cx="10117130" cy="89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121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baseline="0"/>
            <a:t>Respiratory patterns dominate prediction</a:t>
          </a:r>
          <a:endParaRPr lang="en-US" sz="1400" kern="1200"/>
        </a:p>
        <a:p>
          <a:pPr marL="114300" lvl="1" indent="-114300" algn="l" defTabSz="622300">
            <a:lnSpc>
              <a:spcPct val="90000"/>
            </a:lnSpc>
            <a:spcBef>
              <a:spcPct val="0"/>
            </a:spcBef>
            <a:spcAft>
              <a:spcPct val="20000"/>
            </a:spcAft>
            <a:buChar char="•"/>
          </a:pPr>
          <a:r>
            <a:rPr lang="en-US" sz="1400" kern="1200" baseline="0"/>
            <a:t>Variability metrics provide crucial information</a:t>
          </a:r>
          <a:endParaRPr lang="en-US" sz="1400" kern="1200"/>
        </a:p>
        <a:p>
          <a:pPr marL="114300" lvl="1" indent="-114300" algn="l" defTabSz="622300">
            <a:lnSpc>
              <a:spcPct val="90000"/>
            </a:lnSpc>
            <a:spcBef>
              <a:spcPct val="0"/>
            </a:spcBef>
            <a:spcAft>
              <a:spcPct val="20000"/>
            </a:spcAft>
            <a:buChar char="•"/>
          </a:pPr>
          <a:r>
            <a:rPr lang="en-US" sz="1400" kern="1200" baseline="0"/>
            <a:t>Both rate and quality of breathing were shown to matter</a:t>
          </a:r>
          <a:endParaRPr lang="en-US" sz="1400" kern="1200"/>
        </a:p>
        <a:p>
          <a:pPr marL="114300" lvl="1" indent="-114300" algn="l" defTabSz="622300">
            <a:lnSpc>
              <a:spcPct val="90000"/>
            </a:lnSpc>
            <a:spcBef>
              <a:spcPct val="0"/>
            </a:spcBef>
            <a:spcAft>
              <a:spcPct val="20000"/>
            </a:spcAft>
            <a:buChar char="•"/>
          </a:pPr>
          <a:r>
            <a:rPr lang="en-US" sz="1400" kern="1200" baseline="0"/>
            <a:t>Heart rate and oxygenation reflect cardiopulmonary reserve</a:t>
          </a:r>
          <a:endParaRPr lang="en-US" sz="1400" kern="1200"/>
        </a:p>
      </dsp:txBody>
      <dsp:txXfrm>
        <a:off x="0" y="417636"/>
        <a:ext cx="10117130" cy="8942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EE541-9E95-48CE-990E-77B6F4C4C214}" type="datetimeFigureOut">
              <a:rPr lang="en-US" smtClean="0"/>
              <a:t>3/15/2025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46605-C091-4D71-BA46-8BFF0D7461B3}" type="slidenum">
              <a:rPr lang="en-US" smtClean="0"/>
              <a:t>‹#›</a:t>
            </a:fld>
            <a:endParaRPr lang="en-US"/>
          </a:p>
        </p:txBody>
      </p:sp>
    </p:spTree>
    <p:extLst>
      <p:ext uri="{BB962C8B-B14F-4D97-AF65-F5344CB8AC3E}">
        <p14:creationId xmlns:p14="http://schemas.microsoft.com/office/powerpoint/2010/main" val="1268640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Ventilator weaning represents one of the most crucial decision points in intensive care. The question "Is this patient ready to breathe on their own?" carries significant consequences. Failed </a:t>
            </a:r>
            <a:r>
              <a:rPr lang="en-US" dirty="0" err="1"/>
              <a:t>extubation</a:t>
            </a:r>
            <a:r>
              <a:rPr lang="en-US" dirty="0"/>
              <a:t> - when a patient needs to be reintubated within 48 hours - dramatically increases mortality risk by 4-8 times according to literature. It also extends ICU stays by an average of 7-10 days and adds approximately $40,000 per patient in additional costs. Current clinical methods for predicting weaning readiness rely heavily on subjective assessments and inconsistent protocols across institutions. My project addresses this challenge by developing a data-driven prediction model using machine learning and the MIMIC-III critical care database.</a:t>
            </a:r>
          </a:p>
        </p:txBody>
      </p:sp>
      <p:sp>
        <p:nvSpPr>
          <p:cNvPr id="4" name="Slide Number Placeholder 3"/>
          <p:cNvSpPr>
            <a:spLocks noGrp="1"/>
          </p:cNvSpPr>
          <p:nvPr>
            <p:ph type="sldNum" sz="quarter" idx="5"/>
          </p:nvPr>
        </p:nvSpPr>
        <p:spPr/>
        <p:txBody>
          <a:bodyPr/>
          <a:lstStyle/>
          <a:p>
            <a:fld id="{7F246605-C091-4D71-BA46-8BFF0D7461B3}" type="slidenum">
              <a:rPr lang="en-US" smtClean="0"/>
              <a:t>2</a:t>
            </a:fld>
            <a:endParaRPr lang="en-US"/>
          </a:p>
        </p:txBody>
      </p:sp>
    </p:spTree>
    <p:extLst>
      <p:ext uri="{BB962C8B-B14F-4D97-AF65-F5344CB8AC3E}">
        <p14:creationId xmlns:p14="http://schemas.microsoft.com/office/powerpoint/2010/main" val="4181156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acknowledge several limitations of this work. I used retrospective data from a single center (MIMIC-III), which may not generalize to all ICU settings. The analysis lacks some contextual factors known to affect weaning success, such as detailed sedation management and nutritional status. There's also potential selection bias in which patients were chosen for weaning attempts in the historical data. My future work will address these limitations through external validation in a prospective setting, incorporation of ventilator parameter trends over time, addition of medication and intervention data, and development of a real-time prediction interface that could be used at the bedside.</a:t>
            </a:r>
          </a:p>
        </p:txBody>
      </p:sp>
      <p:sp>
        <p:nvSpPr>
          <p:cNvPr id="4" name="Slide Number Placeholder 3"/>
          <p:cNvSpPr>
            <a:spLocks noGrp="1"/>
          </p:cNvSpPr>
          <p:nvPr>
            <p:ph type="sldNum" sz="quarter" idx="5"/>
          </p:nvPr>
        </p:nvSpPr>
        <p:spPr/>
        <p:txBody>
          <a:bodyPr/>
          <a:lstStyle/>
          <a:p>
            <a:fld id="{7F246605-C091-4D71-BA46-8BFF0D7461B3}" type="slidenum">
              <a:rPr lang="en-US" smtClean="0"/>
              <a:t>15</a:t>
            </a:fld>
            <a:endParaRPr lang="en-US"/>
          </a:p>
        </p:txBody>
      </p:sp>
    </p:spTree>
    <p:extLst>
      <p:ext uri="{BB962C8B-B14F-4D97-AF65-F5344CB8AC3E}">
        <p14:creationId xmlns:p14="http://schemas.microsoft.com/office/powerpoint/2010/main" val="3379714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my ventilator weaning prediction model, I first needed to extract the right data from MIMIC-III. This required careful definition of ventilation episodes and outcomes. I joined several key tables to create a comprehensive patient profile with demographics, ICU details, and ventilation history. The SQL query shown extracts these elements while maintaining appropriate temporal relationships between events. This foundation was critical for establishing a reliable cohort for analysis.</a:t>
            </a:r>
          </a:p>
        </p:txBody>
      </p:sp>
      <p:sp>
        <p:nvSpPr>
          <p:cNvPr id="4" name="Slide Number Placeholder 3"/>
          <p:cNvSpPr>
            <a:spLocks noGrp="1"/>
          </p:cNvSpPr>
          <p:nvPr>
            <p:ph type="sldNum" sz="quarter" idx="5"/>
          </p:nvPr>
        </p:nvSpPr>
        <p:spPr/>
        <p:txBody>
          <a:bodyPr/>
          <a:lstStyle/>
          <a:p>
            <a:fld id="{7F246605-C091-4D71-BA46-8BFF0D7461B3}" type="slidenum">
              <a:rPr lang="en-US" smtClean="0"/>
              <a:t>3</a:t>
            </a:fld>
            <a:endParaRPr lang="en-US"/>
          </a:p>
        </p:txBody>
      </p:sp>
    </p:spTree>
    <p:extLst>
      <p:ext uri="{BB962C8B-B14F-4D97-AF65-F5344CB8AC3E}">
        <p14:creationId xmlns:p14="http://schemas.microsoft.com/office/powerpoint/2010/main" val="1422079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7335A-5FCD-9D79-FD72-985DD6FDB0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95C35E-217E-461A-5E04-FD9F8D39EF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5CF1DF-5FBA-82F2-E6F4-57B59164EC10}"/>
              </a:ext>
            </a:extLst>
          </p:cNvPr>
          <p:cNvSpPr>
            <a:spLocks noGrp="1"/>
          </p:cNvSpPr>
          <p:nvPr>
            <p:ph type="body" idx="1"/>
          </p:nvPr>
        </p:nvSpPr>
        <p:spPr/>
        <p:txBody>
          <a:bodyPr/>
          <a:lstStyle/>
          <a:p>
            <a:r>
              <a:rPr lang="en-US" dirty="0"/>
              <a:t>The most critical part of my query was defining what constitutes 'successful weaning.' I used window functions to look forward in time after each ventilation end event. If there was no subsequent ventilation start within 48 hours, I considered it successful. This definition aligns with clinical practice where reintubation within 48 hours is considered a failed </a:t>
            </a:r>
            <a:r>
              <a:rPr lang="en-US" dirty="0" err="1"/>
              <a:t>extubation</a:t>
            </a:r>
            <a:r>
              <a:rPr lang="en-US" dirty="0"/>
              <a:t>. This required careful handling of timestamp data and patient identifiers to ensure accurate sequencing of events. The SQL snippet shown highlights the core logic for this classification.</a:t>
            </a:r>
          </a:p>
        </p:txBody>
      </p:sp>
      <p:sp>
        <p:nvSpPr>
          <p:cNvPr id="4" name="Slide Number Placeholder 3">
            <a:extLst>
              <a:ext uri="{FF2B5EF4-FFF2-40B4-BE49-F238E27FC236}">
                <a16:creationId xmlns:a16="http://schemas.microsoft.com/office/drawing/2014/main" id="{64D965EC-A03F-AC93-8672-B55C6577B017}"/>
              </a:ext>
            </a:extLst>
          </p:cNvPr>
          <p:cNvSpPr>
            <a:spLocks noGrp="1"/>
          </p:cNvSpPr>
          <p:nvPr>
            <p:ph type="sldNum" sz="quarter" idx="5"/>
          </p:nvPr>
        </p:nvSpPr>
        <p:spPr/>
        <p:txBody>
          <a:bodyPr/>
          <a:lstStyle/>
          <a:p>
            <a:fld id="{7F246605-C091-4D71-BA46-8BFF0D7461B3}" type="slidenum">
              <a:rPr lang="en-US" smtClean="0"/>
              <a:t>4</a:t>
            </a:fld>
            <a:endParaRPr lang="en-US"/>
          </a:p>
        </p:txBody>
      </p:sp>
    </p:spTree>
    <p:extLst>
      <p:ext uri="{BB962C8B-B14F-4D97-AF65-F5344CB8AC3E}">
        <p14:creationId xmlns:p14="http://schemas.microsoft.com/office/powerpoint/2010/main" val="889558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prediction, I focused on the vital signs in the 24 hours leading up to weaning attempt. This time window is critical as it represents the patient's physiological state right before the clinical decision to remove ventilation. I calculated not just averages but also variability metrics, which turned out to be important predictors. My query extracted these parameters from the </a:t>
            </a:r>
            <a:r>
              <a:rPr lang="en-US" dirty="0" err="1"/>
              <a:t>chartevents</a:t>
            </a:r>
            <a:r>
              <a:rPr lang="en-US" dirty="0"/>
              <a:t> table, applying appropriate filters for measurement types and ensuring data quality. I paid particular attention to the temporal relationship between these measurements and the actual </a:t>
            </a:r>
            <a:r>
              <a:rPr lang="en-US" dirty="0" err="1"/>
              <a:t>extubation</a:t>
            </a:r>
            <a:r>
              <a:rPr lang="en-US" dirty="0"/>
              <a:t> event.</a:t>
            </a:r>
          </a:p>
          <a:p>
            <a:endParaRPr lang="en-US" dirty="0"/>
          </a:p>
          <a:p>
            <a:r>
              <a:rPr lang="en-US" dirty="0"/>
              <a:t>Respiratory patterns emerged as particularly important predictors. I separated total respiratory rate from spontaneous and ventilator-set rates. The ratio between spontaneous and total breathing efforts can indicate respiratory muscle strength and readiness for independent breathing. Lower variability in these patterns was associated with weaning success. The visualization shows how these patterns differ between successful and failed weaning cases. This analysis provided valuable insights into the mechanical aspects of respiratory function that directly relate to weaning readiness.</a:t>
            </a:r>
          </a:p>
        </p:txBody>
      </p:sp>
      <p:sp>
        <p:nvSpPr>
          <p:cNvPr id="4" name="Slide Number Placeholder 3"/>
          <p:cNvSpPr>
            <a:spLocks noGrp="1"/>
          </p:cNvSpPr>
          <p:nvPr>
            <p:ph type="sldNum" sz="quarter" idx="5"/>
          </p:nvPr>
        </p:nvSpPr>
        <p:spPr/>
        <p:txBody>
          <a:bodyPr/>
          <a:lstStyle/>
          <a:p>
            <a:fld id="{7F246605-C091-4D71-BA46-8BFF0D7461B3}" type="slidenum">
              <a:rPr lang="en-US" smtClean="0"/>
              <a:t>5</a:t>
            </a:fld>
            <a:endParaRPr lang="en-US"/>
          </a:p>
        </p:txBody>
      </p:sp>
    </p:spTree>
    <p:extLst>
      <p:ext uri="{BB962C8B-B14F-4D97-AF65-F5344CB8AC3E}">
        <p14:creationId xmlns:p14="http://schemas.microsoft.com/office/powerpoint/2010/main" val="1895856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Laboratory values complemented my vital signs data, providing insight into metabolic status and gas exchange capability. Arterial blood gases directly measure the lung's ability to oxygenate blood and clear carbon dioxide. Lactate levels indicate tissue perfusion and metabolic stress. These biochemical markers added another dimension to my prediction model. The SQL query shown extracts these values from the appropriate time window and joins them with the previously identified ventilation episodes.</a:t>
            </a:r>
          </a:p>
          <a:p>
            <a:r>
              <a:rPr lang="en-US" dirty="0"/>
              <a:t>The significant class imbalance (about 4% success rate) required special handling in my modeling approach. I created several derived features, such as ratios between different vital signs and variability metrics, which proved valuable in the predictive models.</a:t>
            </a:r>
          </a:p>
        </p:txBody>
      </p:sp>
      <p:sp>
        <p:nvSpPr>
          <p:cNvPr id="4" name="Slide Number Placeholder 3"/>
          <p:cNvSpPr>
            <a:spLocks noGrp="1"/>
          </p:cNvSpPr>
          <p:nvPr>
            <p:ph type="sldNum" sz="quarter" idx="5"/>
          </p:nvPr>
        </p:nvSpPr>
        <p:spPr/>
        <p:txBody>
          <a:bodyPr/>
          <a:lstStyle/>
          <a:p>
            <a:fld id="{7F246605-C091-4D71-BA46-8BFF0D7461B3}" type="slidenum">
              <a:rPr lang="en-US" smtClean="0"/>
              <a:t>6</a:t>
            </a:fld>
            <a:endParaRPr lang="en-US"/>
          </a:p>
        </p:txBody>
      </p:sp>
    </p:spTree>
    <p:extLst>
      <p:ext uri="{BB962C8B-B14F-4D97-AF65-F5344CB8AC3E}">
        <p14:creationId xmlns:p14="http://schemas.microsoft.com/office/powerpoint/2010/main" val="15486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modeling approach addressed several challenges specific to clinical prediction tasks. I used a 75/25 train-test split, employing SMOTE oversampling to address the severe class imbalance of only 4% successful weaning events. I implemented 5-fold stratified cross-validation to ensure stable performance estimates across different patient subsets. For each model, I performed hyperparameter tuning via grid search, optimizing for AUC as my primary metric. However, I paid special attention to recall, recognizing that the cost of failing to identify a patient ready for weaning (false negative) is higher than the cost of incorrectly predicting success (false positive).</a:t>
            </a:r>
          </a:p>
        </p:txBody>
      </p:sp>
      <p:sp>
        <p:nvSpPr>
          <p:cNvPr id="4" name="Slide Number Placeholder 3"/>
          <p:cNvSpPr>
            <a:spLocks noGrp="1"/>
          </p:cNvSpPr>
          <p:nvPr>
            <p:ph type="sldNum" sz="quarter" idx="5"/>
          </p:nvPr>
        </p:nvSpPr>
        <p:spPr/>
        <p:txBody>
          <a:bodyPr/>
          <a:lstStyle/>
          <a:p>
            <a:fld id="{7F246605-C091-4D71-BA46-8BFF0D7461B3}" type="slidenum">
              <a:rPr lang="en-US" smtClean="0"/>
              <a:t>11</a:t>
            </a:fld>
            <a:endParaRPr lang="en-US"/>
          </a:p>
        </p:txBody>
      </p:sp>
    </p:spTree>
    <p:extLst>
      <p:ext uri="{BB962C8B-B14F-4D97-AF65-F5344CB8AC3E}">
        <p14:creationId xmlns:p14="http://schemas.microsoft.com/office/powerpoint/2010/main" val="3003163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performance results revealed striking differences between the models. While logistic regression provided a useful baseline with an AUC of 0.5643, it struggled with precision due to the class imbalance. The decision tree showed improvement but still faced challenges with the rare positive class. The random forest model dramatically outperformed both, achieving an impressive 0.9996 AUC. This near-perfect performance raised concerns about potential overfitting, which I addressed through rigorous cross-validation and feature importance analysis. The visualization shows the ROC curves for all three models, highlighting the superior discriminative ability of the random forest.</a:t>
            </a:r>
          </a:p>
        </p:txBody>
      </p:sp>
      <p:sp>
        <p:nvSpPr>
          <p:cNvPr id="4" name="Slide Number Placeholder 3"/>
          <p:cNvSpPr>
            <a:spLocks noGrp="1"/>
          </p:cNvSpPr>
          <p:nvPr>
            <p:ph type="sldNum" sz="quarter" idx="5"/>
          </p:nvPr>
        </p:nvSpPr>
        <p:spPr/>
        <p:txBody>
          <a:bodyPr/>
          <a:lstStyle/>
          <a:p>
            <a:fld id="{7F246605-C091-4D71-BA46-8BFF0D7461B3}" type="slidenum">
              <a:rPr lang="en-US" smtClean="0"/>
              <a:t>12</a:t>
            </a:fld>
            <a:endParaRPr lang="en-US"/>
          </a:p>
        </p:txBody>
      </p:sp>
    </p:spTree>
    <p:extLst>
      <p:ext uri="{BB962C8B-B14F-4D97-AF65-F5344CB8AC3E}">
        <p14:creationId xmlns:p14="http://schemas.microsoft.com/office/powerpoint/2010/main" val="180012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importance analysis from the random forest model revealed that respiratory parameters dominated the prediction. The top five features were average respiratory rate, heart rate, oxygen saturation, respiratory rate variability, and a derived feature capturing respiratory rhythm stability. This aligns with clinical intuition about weaning readiness - the quality and stability of a patient's breathing pattern strongly indicate their ability to maintain respiration without mechanical support. Heart rate and oxygenation reflect cardiopulmonary reserve - another critical factor in weaning success. The visualization ranks features by their contribution to model performance.</a:t>
            </a:r>
          </a:p>
        </p:txBody>
      </p:sp>
      <p:sp>
        <p:nvSpPr>
          <p:cNvPr id="4" name="Slide Number Placeholder 3"/>
          <p:cNvSpPr>
            <a:spLocks noGrp="1"/>
          </p:cNvSpPr>
          <p:nvPr>
            <p:ph type="sldNum" sz="quarter" idx="5"/>
          </p:nvPr>
        </p:nvSpPr>
        <p:spPr/>
        <p:txBody>
          <a:bodyPr/>
          <a:lstStyle/>
          <a:p>
            <a:fld id="{7F246605-C091-4D71-BA46-8BFF0D7461B3}" type="slidenum">
              <a:rPr lang="en-US" smtClean="0"/>
              <a:t>13</a:t>
            </a:fld>
            <a:endParaRPr lang="en-US"/>
          </a:p>
        </p:txBody>
      </p:sp>
    </p:spTree>
    <p:extLst>
      <p:ext uri="{BB962C8B-B14F-4D97-AF65-F5344CB8AC3E}">
        <p14:creationId xmlns:p14="http://schemas.microsoft.com/office/powerpoint/2010/main" val="230773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mapped the clinical scores to three risk categories: low risk of failure (scores 2-4), moderate risk (scores 5-7), and high risk of failure (scores 8-10). Validation showed that these categories accurately stratified patients, with the low-risk group showing approximately 18% success rate compared to less than 1% in the high-risk group. This clear separation demonstrates the clinical utility of the scoring system. The decision boundary at score 4 provided optimal balance between sensitivity and specificity. The visualization shows the actual success rates observed for each score value, confirming the discriminative ability of the system.</a:t>
            </a:r>
          </a:p>
          <a:p>
            <a:endParaRPr lang="en-US" dirty="0"/>
          </a:p>
          <a:p>
            <a:r>
              <a:rPr lang="en-US" dirty="0"/>
              <a:t>To illustrate the practical application of my model, here's an example patient assessment. This patient received a score of 9 out of 10, placing them in the low risk of failure category with an estimated success probability of 0.01. Their clinical parameters show favorable indicators: low respiratory rate of 15, low heart rate of 75, excellent oxygen saturation at 99%, low respiratory variability at 0.1, and high respiratory stability. Based on these factors, the recommendation would be that this patient is a good candidate for a weaning attempt. The visualization shows this patient's trajectory over time, highlighting the stability of their parameters leading up to the weaning decision point.</a:t>
            </a:r>
          </a:p>
        </p:txBody>
      </p:sp>
      <p:sp>
        <p:nvSpPr>
          <p:cNvPr id="4" name="Slide Number Placeholder 3"/>
          <p:cNvSpPr>
            <a:spLocks noGrp="1"/>
          </p:cNvSpPr>
          <p:nvPr>
            <p:ph type="sldNum" sz="quarter" idx="5"/>
          </p:nvPr>
        </p:nvSpPr>
        <p:spPr/>
        <p:txBody>
          <a:bodyPr/>
          <a:lstStyle/>
          <a:p>
            <a:fld id="{7F246605-C091-4D71-BA46-8BFF0D7461B3}" type="slidenum">
              <a:rPr lang="en-US" smtClean="0"/>
              <a:t>14</a:t>
            </a:fld>
            <a:endParaRPr lang="en-US"/>
          </a:p>
        </p:txBody>
      </p:sp>
    </p:spTree>
    <p:extLst>
      <p:ext uri="{BB962C8B-B14F-4D97-AF65-F5344CB8AC3E}">
        <p14:creationId xmlns:p14="http://schemas.microsoft.com/office/powerpoint/2010/main" val="1210745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March 15, 2025</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535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March 15, 2025</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37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March 15, 2025</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33666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a:xfrm>
            <a:off x="348916" y="231596"/>
            <a:ext cx="11081084" cy="121602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a:xfrm>
            <a:off x="348916" y="1719272"/>
            <a:ext cx="9810604" cy="44287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March 15, 2025</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7304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March 15, 2025</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10982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March 15, 2025</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03044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March 15, 2025</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747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March 15, 2025</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9007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March 15, 2025</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53588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March 15, 2025</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18325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March 15, 2025</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92375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March 15, 2025</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48898212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63" r:id="rId7"/>
    <p:sldLayoutId id="2147483759" r:id="rId8"/>
    <p:sldLayoutId id="2147483760" r:id="rId9"/>
    <p:sldLayoutId id="2147483761" r:id="rId10"/>
    <p:sldLayoutId id="2147483762"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5.png"/><Relationship Id="rId7" Type="http://schemas.openxmlformats.org/officeDocument/2006/relationships/diagramQuickStyle" Target="../diagrams/quickStyle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6.png"/><Relationship Id="rId9" Type="http://schemas.microsoft.com/office/2007/relationships/diagramDrawing" Target="../diagrams/drawing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75313E-8512-4F00-F069-1949F90AE4A4}"/>
              </a:ext>
            </a:extLst>
          </p:cNvPr>
          <p:cNvSpPr>
            <a:spLocks noGrp="1"/>
          </p:cNvSpPr>
          <p:nvPr>
            <p:ph type="ctrTitle"/>
          </p:nvPr>
        </p:nvSpPr>
        <p:spPr>
          <a:xfrm>
            <a:off x="550727" y="792284"/>
            <a:ext cx="5840000" cy="2636716"/>
          </a:xfrm>
        </p:spPr>
        <p:txBody>
          <a:bodyPr>
            <a:normAutofit/>
          </a:bodyPr>
          <a:lstStyle/>
          <a:p>
            <a:pPr>
              <a:lnSpc>
                <a:spcPct val="100000"/>
              </a:lnSpc>
            </a:pPr>
            <a:r>
              <a:rPr lang="en-US" dirty="0"/>
              <a:t>Self-Learning: Ventilator Weaning Prediction: A ML Approach Using MIMIC-III</a:t>
            </a:r>
          </a:p>
        </p:txBody>
      </p:sp>
      <p:sp>
        <p:nvSpPr>
          <p:cNvPr id="3" name="Subtitle 2">
            <a:extLst>
              <a:ext uri="{FF2B5EF4-FFF2-40B4-BE49-F238E27FC236}">
                <a16:creationId xmlns:a16="http://schemas.microsoft.com/office/drawing/2014/main" id="{7EF60CAB-A734-52CB-B452-A1AB7A97D1E3}"/>
              </a:ext>
            </a:extLst>
          </p:cNvPr>
          <p:cNvSpPr>
            <a:spLocks noGrp="1"/>
          </p:cNvSpPr>
          <p:nvPr>
            <p:ph type="subTitle" idx="1"/>
          </p:nvPr>
        </p:nvSpPr>
        <p:spPr>
          <a:xfrm>
            <a:off x="550728" y="3661211"/>
            <a:ext cx="5545272" cy="1594839"/>
          </a:xfrm>
        </p:spPr>
        <p:txBody>
          <a:bodyPr>
            <a:normAutofit/>
          </a:bodyPr>
          <a:lstStyle/>
          <a:p>
            <a:r>
              <a:rPr lang="en-US" dirty="0"/>
              <a:t>AI 395T | AI in Healthcare | Dr. Ying Ding</a:t>
            </a:r>
          </a:p>
          <a:p>
            <a:r>
              <a:rPr lang="en-US" dirty="0"/>
              <a:t>3/15/2025</a:t>
            </a:r>
          </a:p>
        </p:txBody>
      </p:sp>
      <p:pic>
        <p:nvPicPr>
          <p:cNvPr id="42" name="Picture 41">
            <a:extLst>
              <a:ext uri="{FF2B5EF4-FFF2-40B4-BE49-F238E27FC236}">
                <a16:creationId xmlns:a16="http://schemas.microsoft.com/office/drawing/2014/main" id="{D82463C6-7996-8368-F0E2-7BE9C6253050}"/>
              </a:ext>
            </a:extLst>
          </p:cNvPr>
          <p:cNvPicPr>
            <a:picLocks noChangeAspect="1"/>
          </p:cNvPicPr>
          <p:nvPr/>
        </p:nvPicPr>
        <p:blipFill>
          <a:blip r:embed="rId2"/>
          <a:srcRect l="17009" r="23246" b="3"/>
          <a:stretch/>
        </p:blipFill>
        <p:spPr>
          <a:xfrm>
            <a:off x="7616215" y="-23854"/>
            <a:ext cx="4575785" cy="6892740"/>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p:spTree>
    <p:extLst>
      <p:ext uri="{BB962C8B-B14F-4D97-AF65-F5344CB8AC3E}">
        <p14:creationId xmlns:p14="http://schemas.microsoft.com/office/powerpoint/2010/main" val="8275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DB6B36-6D23-4279-BF08-86CFF703E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EF4CD48-9281-4131-995B-E3B17C854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75548"/>
            <a:ext cx="12192000" cy="4582452"/>
          </a:xfrm>
          <a:custGeom>
            <a:avLst/>
            <a:gdLst>
              <a:gd name="connsiteX0" fmla="*/ 2782524 w 12192000"/>
              <a:gd name="connsiteY0" fmla="*/ 394 h 4582452"/>
              <a:gd name="connsiteX1" fmla="*/ 2999719 w 12192000"/>
              <a:gd name="connsiteY1" fmla="*/ 43075 h 4582452"/>
              <a:gd name="connsiteX2" fmla="*/ 3061656 w 12192000"/>
              <a:gd name="connsiteY2" fmla="*/ 42588 h 4582452"/>
              <a:gd name="connsiteX3" fmla="*/ 3069494 w 12192000"/>
              <a:gd name="connsiteY3" fmla="*/ 35859 h 4582452"/>
              <a:gd name="connsiteX4" fmla="*/ 3159577 w 12192000"/>
              <a:gd name="connsiteY4" fmla="*/ 61160 h 4582452"/>
              <a:gd name="connsiteX5" fmla="*/ 3282600 w 12192000"/>
              <a:gd name="connsiteY5" fmla="*/ 45367 h 4582452"/>
              <a:gd name="connsiteX6" fmla="*/ 3374052 w 12192000"/>
              <a:gd name="connsiteY6" fmla="*/ 24976 h 4582452"/>
              <a:gd name="connsiteX7" fmla="*/ 3378934 w 12192000"/>
              <a:gd name="connsiteY7" fmla="*/ 18137 h 4582452"/>
              <a:gd name="connsiteX8" fmla="*/ 3385889 w 12192000"/>
              <a:gd name="connsiteY8" fmla="*/ 18918 h 4582452"/>
              <a:gd name="connsiteX9" fmla="*/ 3389211 w 12192000"/>
              <a:gd name="connsiteY9" fmla="*/ 25828 h 4582452"/>
              <a:gd name="connsiteX10" fmla="*/ 3444184 w 12192000"/>
              <a:gd name="connsiteY10" fmla="*/ 26511 h 4582452"/>
              <a:gd name="connsiteX11" fmla="*/ 3454999 w 12192000"/>
              <a:gd name="connsiteY11" fmla="*/ 14134 h 4582452"/>
              <a:gd name="connsiteX12" fmla="*/ 3453466 w 12192000"/>
              <a:gd name="connsiteY12" fmla="*/ 7930 h 4582452"/>
              <a:gd name="connsiteX13" fmla="*/ 3463009 w 12192000"/>
              <a:gd name="connsiteY13" fmla="*/ 7487 h 4582452"/>
              <a:gd name="connsiteX14" fmla="*/ 3467018 w 12192000"/>
              <a:gd name="connsiteY14" fmla="*/ 6782 h 4582452"/>
              <a:gd name="connsiteX15" fmla="*/ 3478045 w 12192000"/>
              <a:gd name="connsiteY15" fmla="*/ 10611 h 4582452"/>
              <a:gd name="connsiteX16" fmla="*/ 3506989 w 12192000"/>
              <a:gd name="connsiteY16" fmla="*/ 5372 h 4582452"/>
              <a:gd name="connsiteX17" fmla="*/ 3521969 w 12192000"/>
              <a:gd name="connsiteY17" fmla="*/ 11906 h 4582452"/>
              <a:gd name="connsiteX18" fmla="*/ 3569519 w 12192000"/>
              <a:gd name="connsiteY18" fmla="*/ 41509 h 4582452"/>
              <a:gd name="connsiteX19" fmla="*/ 3638316 w 12192000"/>
              <a:gd name="connsiteY19" fmla="*/ 57654 h 4582452"/>
              <a:gd name="connsiteX20" fmla="*/ 3679320 w 12192000"/>
              <a:gd name="connsiteY20" fmla="*/ 67554 h 4582452"/>
              <a:gd name="connsiteX21" fmla="*/ 3799276 w 12192000"/>
              <a:gd name="connsiteY21" fmla="*/ 75386 h 4582452"/>
              <a:gd name="connsiteX22" fmla="*/ 4024540 w 12192000"/>
              <a:gd name="connsiteY22" fmla="*/ 43084 h 4582452"/>
              <a:gd name="connsiteX23" fmla="*/ 4086060 w 12192000"/>
              <a:gd name="connsiteY23" fmla="*/ 46467 h 4582452"/>
              <a:gd name="connsiteX24" fmla="*/ 4092413 w 12192000"/>
              <a:gd name="connsiteY24" fmla="*/ 53530 h 4582452"/>
              <a:gd name="connsiteX25" fmla="*/ 4187473 w 12192000"/>
              <a:gd name="connsiteY25" fmla="*/ 32571 h 4582452"/>
              <a:gd name="connsiteX26" fmla="*/ 4306487 w 12192000"/>
              <a:gd name="connsiteY26" fmla="*/ 54042 h 4582452"/>
              <a:gd name="connsiteX27" fmla="*/ 4393102 w 12192000"/>
              <a:gd name="connsiteY27" fmla="*/ 78610 h 4582452"/>
              <a:gd name="connsiteX28" fmla="*/ 4443041 w 12192000"/>
              <a:gd name="connsiteY28" fmla="*/ 88772 h 4582452"/>
              <a:gd name="connsiteX29" fmla="*/ 4477856 w 12192000"/>
              <a:gd name="connsiteY29" fmla="*/ 100175 h 4582452"/>
              <a:gd name="connsiteX30" fmla="*/ 4574677 w 12192000"/>
              <a:gd name="connsiteY30" fmla="*/ 107631 h 4582452"/>
              <a:gd name="connsiteX31" fmla="*/ 4738595 w 12192000"/>
              <a:gd name="connsiteY31" fmla="*/ 110972 h 4582452"/>
              <a:gd name="connsiteX32" fmla="*/ 4772623 w 12192000"/>
              <a:gd name="connsiteY32" fmla="*/ 113689 h 4582452"/>
              <a:gd name="connsiteX33" fmla="*/ 4798437 w 12192000"/>
              <a:gd name="connsiteY33" fmla="*/ 123987 h 4582452"/>
              <a:gd name="connsiteX34" fmla="*/ 4801426 w 12192000"/>
              <a:gd name="connsiteY34" fmla="*/ 133319 h 4582452"/>
              <a:gd name="connsiteX35" fmla="*/ 4819592 w 12192000"/>
              <a:gd name="connsiteY35" fmla="*/ 136092 h 4582452"/>
              <a:gd name="connsiteX36" fmla="*/ 4823704 w 12192000"/>
              <a:gd name="connsiteY36" fmla="*/ 138493 h 4582452"/>
              <a:gd name="connsiteX37" fmla="*/ 4825195 w 12192000"/>
              <a:gd name="connsiteY37" fmla="*/ 139235 h 4582452"/>
              <a:gd name="connsiteX38" fmla="*/ 4855377 w 12192000"/>
              <a:gd name="connsiteY38" fmla="*/ 139933 h 4582452"/>
              <a:gd name="connsiteX39" fmla="*/ 4864981 w 12192000"/>
              <a:gd name="connsiteY39" fmla="*/ 136638 h 4582452"/>
              <a:gd name="connsiteX40" fmla="*/ 4869194 w 12192000"/>
              <a:gd name="connsiteY40" fmla="*/ 137485 h 4582452"/>
              <a:gd name="connsiteX41" fmla="*/ 4899129 w 12192000"/>
              <a:gd name="connsiteY41" fmla="*/ 128724 h 4582452"/>
              <a:gd name="connsiteX42" fmla="*/ 4979727 w 12192000"/>
              <a:gd name="connsiteY42" fmla="*/ 116438 h 4582452"/>
              <a:gd name="connsiteX43" fmla="*/ 5090538 w 12192000"/>
              <a:gd name="connsiteY43" fmla="*/ 128083 h 4582452"/>
              <a:gd name="connsiteX44" fmla="*/ 5199199 w 12192000"/>
              <a:gd name="connsiteY44" fmla="*/ 106367 h 4582452"/>
              <a:gd name="connsiteX45" fmla="*/ 5239862 w 12192000"/>
              <a:gd name="connsiteY45" fmla="*/ 131030 h 4582452"/>
              <a:gd name="connsiteX46" fmla="*/ 5405165 w 12192000"/>
              <a:gd name="connsiteY46" fmla="*/ 107263 h 4582452"/>
              <a:gd name="connsiteX47" fmla="*/ 5973027 w 12192000"/>
              <a:gd name="connsiteY47" fmla="*/ 14505 h 4582452"/>
              <a:gd name="connsiteX48" fmla="*/ 6243587 w 12192000"/>
              <a:gd name="connsiteY48" fmla="*/ 20308 h 4582452"/>
              <a:gd name="connsiteX49" fmla="*/ 6333684 w 12192000"/>
              <a:gd name="connsiteY49" fmla="*/ 26092 h 4582452"/>
              <a:gd name="connsiteX50" fmla="*/ 6524594 w 12192000"/>
              <a:gd name="connsiteY50" fmla="*/ 62443 h 4582452"/>
              <a:gd name="connsiteX51" fmla="*/ 6701993 w 12192000"/>
              <a:gd name="connsiteY51" fmla="*/ 51745 h 4582452"/>
              <a:gd name="connsiteX52" fmla="*/ 6957361 w 12192000"/>
              <a:gd name="connsiteY52" fmla="*/ 97339 h 4582452"/>
              <a:gd name="connsiteX53" fmla="*/ 7268413 w 12192000"/>
              <a:gd name="connsiteY53" fmla="*/ 175925 h 4582452"/>
              <a:gd name="connsiteX54" fmla="*/ 8385054 w 12192000"/>
              <a:gd name="connsiteY54" fmla="*/ 133195 h 4582452"/>
              <a:gd name="connsiteX55" fmla="*/ 8584350 w 12192000"/>
              <a:gd name="connsiteY55" fmla="*/ 172955 h 4582452"/>
              <a:gd name="connsiteX56" fmla="*/ 8684341 w 12192000"/>
              <a:gd name="connsiteY56" fmla="*/ 199587 h 4582452"/>
              <a:gd name="connsiteX57" fmla="*/ 9008600 w 12192000"/>
              <a:gd name="connsiteY57" fmla="*/ 334202 h 4582452"/>
              <a:gd name="connsiteX58" fmla="*/ 9106061 w 12192000"/>
              <a:gd name="connsiteY58" fmla="*/ 332620 h 4582452"/>
              <a:gd name="connsiteX59" fmla="*/ 9950477 w 12192000"/>
              <a:gd name="connsiteY59" fmla="*/ 794954 h 4582452"/>
              <a:gd name="connsiteX60" fmla="*/ 11109679 w 12192000"/>
              <a:gd name="connsiteY60" fmla="*/ 1202887 h 4582452"/>
              <a:gd name="connsiteX61" fmla="*/ 11327194 w 12192000"/>
              <a:gd name="connsiteY61" fmla="*/ 1329149 h 4582452"/>
              <a:gd name="connsiteX62" fmla="*/ 11490981 w 12192000"/>
              <a:gd name="connsiteY62" fmla="*/ 1367364 h 4582452"/>
              <a:gd name="connsiteX63" fmla="*/ 11656589 w 12192000"/>
              <a:gd name="connsiteY63" fmla="*/ 1459110 h 4582452"/>
              <a:gd name="connsiteX64" fmla="*/ 11762730 w 12192000"/>
              <a:gd name="connsiteY64" fmla="*/ 1484877 h 4582452"/>
              <a:gd name="connsiteX65" fmla="*/ 11907234 w 12192000"/>
              <a:gd name="connsiteY65" fmla="*/ 1475186 h 4582452"/>
              <a:gd name="connsiteX66" fmla="*/ 12097301 w 12192000"/>
              <a:gd name="connsiteY66" fmla="*/ 1446454 h 4582452"/>
              <a:gd name="connsiteX67" fmla="*/ 12168592 w 12192000"/>
              <a:gd name="connsiteY67" fmla="*/ 1434583 h 4582452"/>
              <a:gd name="connsiteX68" fmla="*/ 12192000 w 12192000"/>
              <a:gd name="connsiteY68" fmla="*/ 1428254 h 4582452"/>
              <a:gd name="connsiteX69" fmla="*/ 12192000 w 12192000"/>
              <a:gd name="connsiteY69" fmla="*/ 4582452 h 4582452"/>
              <a:gd name="connsiteX70" fmla="*/ 0 w 12192000"/>
              <a:gd name="connsiteY70" fmla="*/ 4582452 h 4582452"/>
              <a:gd name="connsiteX71" fmla="*/ 0 w 12192000"/>
              <a:gd name="connsiteY71" fmla="*/ 502249 h 4582452"/>
              <a:gd name="connsiteX72" fmla="*/ 26658 w 12192000"/>
              <a:gd name="connsiteY72" fmla="*/ 498850 h 4582452"/>
              <a:gd name="connsiteX73" fmla="*/ 117228 w 12192000"/>
              <a:gd name="connsiteY73" fmla="*/ 490270 h 4582452"/>
              <a:gd name="connsiteX74" fmla="*/ 197716 w 12192000"/>
              <a:gd name="connsiteY74" fmla="*/ 414976 h 4582452"/>
              <a:gd name="connsiteX75" fmla="*/ 287300 w 12192000"/>
              <a:gd name="connsiteY75" fmla="*/ 332486 h 4582452"/>
              <a:gd name="connsiteX76" fmla="*/ 442569 w 12192000"/>
              <a:gd name="connsiteY76" fmla="*/ 268508 h 4582452"/>
              <a:gd name="connsiteX77" fmla="*/ 632547 w 12192000"/>
              <a:gd name="connsiteY77" fmla="*/ 181204 h 4582452"/>
              <a:gd name="connsiteX78" fmla="*/ 735335 w 12192000"/>
              <a:gd name="connsiteY78" fmla="*/ 132652 h 4582452"/>
              <a:gd name="connsiteX79" fmla="*/ 867806 w 12192000"/>
              <a:gd name="connsiteY79" fmla="*/ 164026 h 4582452"/>
              <a:gd name="connsiteX80" fmla="*/ 928403 w 12192000"/>
              <a:gd name="connsiteY80" fmla="*/ 189376 h 4582452"/>
              <a:gd name="connsiteX81" fmla="*/ 959021 w 12192000"/>
              <a:gd name="connsiteY81" fmla="*/ 153917 h 4582452"/>
              <a:gd name="connsiteX82" fmla="*/ 1111027 w 12192000"/>
              <a:gd name="connsiteY82" fmla="*/ 138584 h 4582452"/>
              <a:gd name="connsiteX83" fmla="*/ 1227103 w 12192000"/>
              <a:gd name="connsiteY83" fmla="*/ 167875 h 4582452"/>
              <a:gd name="connsiteX84" fmla="*/ 1297710 w 12192000"/>
              <a:gd name="connsiteY84" fmla="*/ 170873 h 4582452"/>
              <a:gd name="connsiteX85" fmla="*/ 1413052 w 12192000"/>
              <a:gd name="connsiteY85" fmla="*/ 149589 h 4582452"/>
              <a:gd name="connsiteX86" fmla="*/ 1506277 w 12192000"/>
              <a:gd name="connsiteY86" fmla="*/ 170874 h 4582452"/>
              <a:gd name="connsiteX87" fmla="*/ 1624499 w 12192000"/>
              <a:gd name="connsiteY87" fmla="*/ 183437 h 4582452"/>
              <a:gd name="connsiteX88" fmla="*/ 1653990 w 12192000"/>
              <a:gd name="connsiteY88" fmla="*/ 186254 h 4582452"/>
              <a:gd name="connsiteX89" fmla="*/ 1675154 w 12192000"/>
              <a:gd name="connsiteY89" fmla="*/ 179082 h 4582452"/>
              <a:gd name="connsiteX90" fmla="*/ 1801740 w 12192000"/>
              <a:gd name="connsiteY90" fmla="*/ 160320 h 4582452"/>
              <a:gd name="connsiteX91" fmla="*/ 1892809 w 12192000"/>
              <a:gd name="connsiteY91" fmla="*/ 117150 h 4582452"/>
              <a:gd name="connsiteX92" fmla="*/ 2046786 w 12192000"/>
              <a:gd name="connsiteY92" fmla="*/ 90709 h 4582452"/>
              <a:gd name="connsiteX93" fmla="*/ 2200539 w 12192000"/>
              <a:gd name="connsiteY93" fmla="*/ 69177 h 4582452"/>
              <a:gd name="connsiteX94" fmla="*/ 2256839 w 12192000"/>
              <a:gd name="connsiteY94" fmla="*/ 63635 h 4582452"/>
              <a:gd name="connsiteX95" fmla="*/ 2354406 w 12192000"/>
              <a:gd name="connsiteY95" fmla="*/ 43819 h 4582452"/>
              <a:gd name="connsiteX96" fmla="*/ 2418731 w 12192000"/>
              <a:gd name="connsiteY96" fmla="*/ 32403 h 4582452"/>
              <a:gd name="connsiteX97" fmla="*/ 2432820 w 12192000"/>
              <a:gd name="connsiteY97" fmla="*/ 54328 h 4582452"/>
              <a:gd name="connsiteX98" fmla="*/ 2492988 w 12192000"/>
              <a:gd name="connsiteY98" fmla="*/ 50574 h 4582452"/>
              <a:gd name="connsiteX99" fmla="*/ 2546652 w 12192000"/>
              <a:gd name="connsiteY99" fmla="*/ 23348 h 4582452"/>
              <a:gd name="connsiteX100" fmla="*/ 2618568 w 12192000"/>
              <a:gd name="connsiteY100" fmla="*/ 10504 h 4582452"/>
              <a:gd name="connsiteX101" fmla="*/ 2661490 w 12192000"/>
              <a:gd name="connsiteY101" fmla="*/ 2573 h 4582452"/>
              <a:gd name="connsiteX102" fmla="*/ 2782524 w 12192000"/>
              <a:gd name="connsiteY102" fmla="*/ 394 h 458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2192000" h="4582452">
                <a:moveTo>
                  <a:pt x="2782524" y="394"/>
                </a:moveTo>
                <a:cubicBezTo>
                  <a:pt x="2849861" y="8132"/>
                  <a:pt x="2921827" y="7224"/>
                  <a:pt x="2999719" y="43075"/>
                </a:cubicBezTo>
                <a:cubicBezTo>
                  <a:pt x="3016159" y="54416"/>
                  <a:pt x="3043891" y="54196"/>
                  <a:pt x="3061656" y="42588"/>
                </a:cubicBezTo>
                <a:cubicBezTo>
                  <a:pt x="3064714" y="40590"/>
                  <a:pt x="3067354" y="38323"/>
                  <a:pt x="3069494" y="35859"/>
                </a:cubicBezTo>
                <a:cubicBezTo>
                  <a:pt x="3118202" y="62547"/>
                  <a:pt x="3134369" y="41482"/>
                  <a:pt x="3159577" y="61160"/>
                </a:cubicBezTo>
                <a:cubicBezTo>
                  <a:pt x="3220950" y="59479"/>
                  <a:pt x="3259526" y="28301"/>
                  <a:pt x="3282600" y="45367"/>
                </a:cubicBezTo>
                <a:cubicBezTo>
                  <a:pt x="3311832" y="38528"/>
                  <a:pt x="3343982" y="7511"/>
                  <a:pt x="3374052" y="24976"/>
                </a:cubicBezTo>
                <a:cubicBezTo>
                  <a:pt x="3373225" y="20402"/>
                  <a:pt x="3375240" y="18558"/>
                  <a:pt x="3378934" y="18137"/>
                </a:cubicBezTo>
                <a:lnTo>
                  <a:pt x="3385889" y="18918"/>
                </a:lnTo>
                <a:lnTo>
                  <a:pt x="3389211" y="25828"/>
                </a:lnTo>
                <a:cubicBezTo>
                  <a:pt x="3403626" y="49991"/>
                  <a:pt x="3412849" y="23568"/>
                  <a:pt x="3444184" y="26511"/>
                </a:cubicBezTo>
                <a:cubicBezTo>
                  <a:pt x="3459237" y="26479"/>
                  <a:pt x="3457360" y="20006"/>
                  <a:pt x="3454999" y="14134"/>
                </a:cubicBezTo>
                <a:cubicBezTo>
                  <a:pt x="3454488" y="12066"/>
                  <a:pt x="3453976" y="9998"/>
                  <a:pt x="3453466" y="7930"/>
                </a:cubicBezTo>
                <a:lnTo>
                  <a:pt x="3463009" y="7487"/>
                </a:lnTo>
                <a:lnTo>
                  <a:pt x="3467018" y="6782"/>
                </a:lnTo>
                <a:lnTo>
                  <a:pt x="3478045" y="10611"/>
                </a:lnTo>
                <a:cubicBezTo>
                  <a:pt x="3487858" y="10471"/>
                  <a:pt x="3497247" y="4941"/>
                  <a:pt x="3506989" y="5372"/>
                </a:cubicBezTo>
                <a:cubicBezTo>
                  <a:pt x="3511861" y="5586"/>
                  <a:pt x="3516822" y="7292"/>
                  <a:pt x="3521969" y="11906"/>
                </a:cubicBezTo>
                <a:cubicBezTo>
                  <a:pt x="3500944" y="30982"/>
                  <a:pt x="3580010" y="22724"/>
                  <a:pt x="3569519" y="41509"/>
                </a:cubicBezTo>
                <a:cubicBezTo>
                  <a:pt x="3611081" y="21792"/>
                  <a:pt x="3601156" y="57180"/>
                  <a:pt x="3638316" y="57654"/>
                </a:cubicBezTo>
                <a:cubicBezTo>
                  <a:pt x="3659961" y="51783"/>
                  <a:pt x="3671878" y="52983"/>
                  <a:pt x="3679320" y="67554"/>
                </a:cubicBezTo>
                <a:cubicBezTo>
                  <a:pt x="3780774" y="37937"/>
                  <a:pt x="3722369" y="76585"/>
                  <a:pt x="3799276" y="75386"/>
                </a:cubicBezTo>
                <a:cubicBezTo>
                  <a:pt x="3867935" y="70837"/>
                  <a:pt x="3939343" y="75109"/>
                  <a:pt x="4024540" y="43084"/>
                </a:cubicBezTo>
                <a:cubicBezTo>
                  <a:pt x="4043330" y="32570"/>
                  <a:pt x="4070875" y="34086"/>
                  <a:pt x="4086060" y="46467"/>
                </a:cubicBezTo>
                <a:cubicBezTo>
                  <a:pt x="4088674" y="48598"/>
                  <a:pt x="4090814" y="50977"/>
                  <a:pt x="4092413" y="53530"/>
                </a:cubicBezTo>
                <a:cubicBezTo>
                  <a:pt x="4146606" y="29255"/>
                  <a:pt x="4158169" y="50970"/>
                  <a:pt x="4187473" y="32571"/>
                </a:cubicBezTo>
                <a:cubicBezTo>
                  <a:pt x="4248175" y="37116"/>
                  <a:pt x="4279868" y="69943"/>
                  <a:pt x="4306487" y="54042"/>
                </a:cubicBezTo>
                <a:cubicBezTo>
                  <a:pt x="4334104" y="62215"/>
                  <a:pt x="4359433" y="94581"/>
                  <a:pt x="4393102" y="78610"/>
                </a:cubicBezTo>
                <a:cubicBezTo>
                  <a:pt x="4385877" y="96663"/>
                  <a:pt x="4433316" y="73341"/>
                  <a:pt x="4443041" y="88772"/>
                </a:cubicBezTo>
                <a:cubicBezTo>
                  <a:pt x="4448819" y="101575"/>
                  <a:pt x="4464559" y="97484"/>
                  <a:pt x="4477856" y="100175"/>
                </a:cubicBezTo>
                <a:cubicBezTo>
                  <a:pt x="4489623" y="112184"/>
                  <a:pt x="4553764" y="113460"/>
                  <a:pt x="4574677" y="107631"/>
                </a:cubicBezTo>
                <a:cubicBezTo>
                  <a:pt x="4631799" y="83193"/>
                  <a:pt x="4692609" y="129103"/>
                  <a:pt x="4738595" y="110972"/>
                </a:cubicBezTo>
                <a:cubicBezTo>
                  <a:pt x="4751486" y="109970"/>
                  <a:pt x="4762630" y="111152"/>
                  <a:pt x="4772623" y="113689"/>
                </a:cubicBezTo>
                <a:lnTo>
                  <a:pt x="4798437" y="123987"/>
                </a:lnTo>
                <a:lnTo>
                  <a:pt x="4801426" y="133319"/>
                </a:lnTo>
                <a:lnTo>
                  <a:pt x="4819592" y="136092"/>
                </a:lnTo>
                <a:lnTo>
                  <a:pt x="4823704" y="138493"/>
                </a:lnTo>
                <a:lnTo>
                  <a:pt x="4825195" y="139235"/>
                </a:lnTo>
                <a:lnTo>
                  <a:pt x="4855377" y="139933"/>
                </a:lnTo>
                <a:lnTo>
                  <a:pt x="4864981" y="136638"/>
                </a:lnTo>
                <a:lnTo>
                  <a:pt x="4869194" y="137485"/>
                </a:lnTo>
                <a:lnTo>
                  <a:pt x="4899129" y="128724"/>
                </a:lnTo>
                <a:cubicBezTo>
                  <a:pt x="4925366" y="119718"/>
                  <a:pt x="4952397" y="110410"/>
                  <a:pt x="4979727" y="116438"/>
                </a:cubicBezTo>
                <a:lnTo>
                  <a:pt x="5090538" y="128083"/>
                </a:lnTo>
                <a:cubicBezTo>
                  <a:pt x="5091044" y="127833"/>
                  <a:pt x="5198695" y="106616"/>
                  <a:pt x="5199199" y="106367"/>
                </a:cubicBezTo>
                <a:cubicBezTo>
                  <a:pt x="5208231" y="105810"/>
                  <a:pt x="5223768" y="127168"/>
                  <a:pt x="5239862" y="131030"/>
                </a:cubicBezTo>
                <a:lnTo>
                  <a:pt x="5405165" y="107263"/>
                </a:lnTo>
                <a:cubicBezTo>
                  <a:pt x="5535422" y="88884"/>
                  <a:pt x="5767648" y="35344"/>
                  <a:pt x="5973027" y="14505"/>
                </a:cubicBezTo>
                <a:cubicBezTo>
                  <a:pt x="6149187" y="10405"/>
                  <a:pt x="6095956" y="65577"/>
                  <a:pt x="6243587" y="20308"/>
                </a:cubicBezTo>
                <a:cubicBezTo>
                  <a:pt x="6251541" y="17483"/>
                  <a:pt x="6316307" y="24479"/>
                  <a:pt x="6333684" y="26092"/>
                </a:cubicBezTo>
                <a:cubicBezTo>
                  <a:pt x="6455330" y="37381"/>
                  <a:pt x="6480371" y="34647"/>
                  <a:pt x="6524594" y="62443"/>
                </a:cubicBezTo>
                <a:cubicBezTo>
                  <a:pt x="6703626" y="57298"/>
                  <a:pt x="6501799" y="46780"/>
                  <a:pt x="6701993" y="51745"/>
                </a:cubicBezTo>
                <a:cubicBezTo>
                  <a:pt x="6785735" y="112479"/>
                  <a:pt x="6849632" y="85702"/>
                  <a:pt x="6957361" y="97339"/>
                </a:cubicBezTo>
                <a:cubicBezTo>
                  <a:pt x="7077727" y="97171"/>
                  <a:pt x="7161639" y="169735"/>
                  <a:pt x="7268413" y="175925"/>
                </a:cubicBezTo>
                <a:cubicBezTo>
                  <a:pt x="7315714" y="184495"/>
                  <a:pt x="8335549" y="125386"/>
                  <a:pt x="8385054" y="133195"/>
                </a:cubicBezTo>
                <a:lnTo>
                  <a:pt x="8584350" y="172955"/>
                </a:lnTo>
                <a:lnTo>
                  <a:pt x="8684341" y="199587"/>
                </a:lnTo>
                <a:cubicBezTo>
                  <a:pt x="8755050" y="226462"/>
                  <a:pt x="8938313" y="312030"/>
                  <a:pt x="9008600" y="334202"/>
                </a:cubicBezTo>
                <a:cubicBezTo>
                  <a:pt x="9019984" y="330076"/>
                  <a:pt x="9096828" y="338089"/>
                  <a:pt x="9106061" y="332620"/>
                </a:cubicBezTo>
                <a:cubicBezTo>
                  <a:pt x="9263041" y="409410"/>
                  <a:pt x="9721812" y="681736"/>
                  <a:pt x="9950477" y="794954"/>
                </a:cubicBezTo>
                <a:cubicBezTo>
                  <a:pt x="10099279" y="799039"/>
                  <a:pt x="11075919" y="1215896"/>
                  <a:pt x="11109679" y="1202887"/>
                </a:cubicBezTo>
                <a:cubicBezTo>
                  <a:pt x="11253855" y="1312360"/>
                  <a:pt x="11263644" y="1301737"/>
                  <a:pt x="11327194" y="1329149"/>
                </a:cubicBezTo>
                <a:cubicBezTo>
                  <a:pt x="11390743" y="1356562"/>
                  <a:pt x="11429961" y="1342032"/>
                  <a:pt x="11490981" y="1367364"/>
                </a:cubicBezTo>
                <a:cubicBezTo>
                  <a:pt x="11552001" y="1392696"/>
                  <a:pt x="11585592" y="1433403"/>
                  <a:pt x="11656589" y="1459110"/>
                </a:cubicBezTo>
                <a:cubicBezTo>
                  <a:pt x="11672385" y="1460354"/>
                  <a:pt x="11746935" y="1483632"/>
                  <a:pt x="11762730" y="1484877"/>
                </a:cubicBezTo>
                <a:lnTo>
                  <a:pt x="11907234" y="1475186"/>
                </a:lnTo>
                <a:cubicBezTo>
                  <a:pt x="11928018" y="1493892"/>
                  <a:pt x="12059326" y="1426351"/>
                  <a:pt x="12097301" y="1446454"/>
                </a:cubicBezTo>
                <a:cubicBezTo>
                  <a:pt x="12130425" y="1440491"/>
                  <a:pt x="12152650" y="1437305"/>
                  <a:pt x="12168592" y="1434583"/>
                </a:cubicBezTo>
                <a:lnTo>
                  <a:pt x="12192000" y="1428254"/>
                </a:lnTo>
                <a:lnTo>
                  <a:pt x="12192000" y="4582452"/>
                </a:lnTo>
                <a:lnTo>
                  <a:pt x="0" y="4582452"/>
                </a:lnTo>
                <a:lnTo>
                  <a:pt x="0" y="502249"/>
                </a:lnTo>
                <a:lnTo>
                  <a:pt x="26658" y="498850"/>
                </a:lnTo>
                <a:cubicBezTo>
                  <a:pt x="53543" y="495845"/>
                  <a:pt x="83450" y="492951"/>
                  <a:pt x="117228" y="490270"/>
                </a:cubicBezTo>
                <a:cubicBezTo>
                  <a:pt x="156589" y="507996"/>
                  <a:pt x="88161" y="422256"/>
                  <a:pt x="197716" y="414976"/>
                </a:cubicBezTo>
                <a:lnTo>
                  <a:pt x="287300" y="332486"/>
                </a:lnTo>
                <a:lnTo>
                  <a:pt x="442569" y="268508"/>
                </a:lnTo>
                <a:cubicBezTo>
                  <a:pt x="497662" y="243295"/>
                  <a:pt x="582529" y="197726"/>
                  <a:pt x="632547" y="181204"/>
                </a:cubicBezTo>
                <a:cubicBezTo>
                  <a:pt x="634349" y="209388"/>
                  <a:pt x="721914" y="107222"/>
                  <a:pt x="735335" y="132652"/>
                </a:cubicBezTo>
                <a:cubicBezTo>
                  <a:pt x="732464" y="177245"/>
                  <a:pt x="825860" y="150882"/>
                  <a:pt x="867806" y="164026"/>
                </a:cubicBezTo>
                <a:cubicBezTo>
                  <a:pt x="899984" y="173480"/>
                  <a:pt x="913201" y="191061"/>
                  <a:pt x="928403" y="189376"/>
                </a:cubicBezTo>
                <a:cubicBezTo>
                  <a:pt x="961543" y="190533"/>
                  <a:pt x="955382" y="169666"/>
                  <a:pt x="959021" y="153917"/>
                </a:cubicBezTo>
                <a:cubicBezTo>
                  <a:pt x="992066" y="189943"/>
                  <a:pt x="1053368" y="148031"/>
                  <a:pt x="1111027" y="138584"/>
                </a:cubicBezTo>
                <a:cubicBezTo>
                  <a:pt x="1145385" y="136440"/>
                  <a:pt x="1195305" y="207229"/>
                  <a:pt x="1227103" y="167875"/>
                </a:cubicBezTo>
                <a:cubicBezTo>
                  <a:pt x="1248010" y="176242"/>
                  <a:pt x="1278870" y="138976"/>
                  <a:pt x="1297710" y="170873"/>
                </a:cubicBezTo>
                <a:cubicBezTo>
                  <a:pt x="1350352" y="155650"/>
                  <a:pt x="1367607" y="171168"/>
                  <a:pt x="1413052" y="149589"/>
                </a:cubicBezTo>
                <a:cubicBezTo>
                  <a:pt x="1469974" y="142574"/>
                  <a:pt x="1427686" y="191179"/>
                  <a:pt x="1506277" y="170874"/>
                </a:cubicBezTo>
                <a:cubicBezTo>
                  <a:pt x="1542904" y="181865"/>
                  <a:pt x="1583620" y="186190"/>
                  <a:pt x="1624499" y="183437"/>
                </a:cubicBezTo>
                <a:cubicBezTo>
                  <a:pt x="1626352" y="173292"/>
                  <a:pt x="1645842" y="184613"/>
                  <a:pt x="1653990" y="186254"/>
                </a:cubicBezTo>
                <a:cubicBezTo>
                  <a:pt x="1652338" y="180029"/>
                  <a:pt x="1667910" y="174758"/>
                  <a:pt x="1675154" y="179082"/>
                </a:cubicBezTo>
                <a:cubicBezTo>
                  <a:pt x="1803626" y="184200"/>
                  <a:pt x="1718674" y="135774"/>
                  <a:pt x="1801740" y="160320"/>
                </a:cubicBezTo>
                <a:cubicBezTo>
                  <a:pt x="1852880" y="160711"/>
                  <a:pt x="1832935" y="89126"/>
                  <a:pt x="1892809" y="117150"/>
                </a:cubicBezTo>
                <a:cubicBezTo>
                  <a:pt x="1953632" y="109654"/>
                  <a:pt x="1985421" y="78539"/>
                  <a:pt x="2046786" y="90709"/>
                </a:cubicBezTo>
                <a:cubicBezTo>
                  <a:pt x="2103701" y="83577"/>
                  <a:pt x="2149982" y="66720"/>
                  <a:pt x="2200539" y="69177"/>
                </a:cubicBezTo>
                <a:cubicBezTo>
                  <a:pt x="2217709" y="58197"/>
                  <a:pt x="2235223" y="52567"/>
                  <a:pt x="2256839" y="63635"/>
                </a:cubicBezTo>
                <a:cubicBezTo>
                  <a:pt x="2308895" y="53224"/>
                  <a:pt x="2316542" y="33049"/>
                  <a:pt x="2354406" y="43819"/>
                </a:cubicBezTo>
                <a:cubicBezTo>
                  <a:pt x="2382991" y="-1065"/>
                  <a:pt x="2382377" y="34075"/>
                  <a:pt x="2418731" y="32403"/>
                </a:cubicBezTo>
                <a:cubicBezTo>
                  <a:pt x="2448671" y="33878"/>
                  <a:pt x="2405700" y="57811"/>
                  <a:pt x="2432820" y="54328"/>
                </a:cubicBezTo>
                <a:cubicBezTo>
                  <a:pt x="2457053" y="39206"/>
                  <a:pt x="2468545" y="67978"/>
                  <a:pt x="2492988" y="50574"/>
                </a:cubicBezTo>
                <a:cubicBezTo>
                  <a:pt x="2476164" y="30611"/>
                  <a:pt x="2553060" y="42528"/>
                  <a:pt x="2546652" y="23348"/>
                </a:cubicBezTo>
                <a:cubicBezTo>
                  <a:pt x="2583774" y="44911"/>
                  <a:pt x="2581494" y="9235"/>
                  <a:pt x="2618568" y="10504"/>
                </a:cubicBezTo>
                <a:cubicBezTo>
                  <a:pt x="2638844" y="17357"/>
                  <a:pt x="2650959" y="16720"/>
                  <a:pt x="2661490" y="2573"/>
                </a:cubicBezTo>
                <a:cubicBezTo>
                  <a:pt x="2756076" y="36787"/>
                  <a:pt x="2706264" y="-4399"/>
                  <a:pt x="2782524" y="3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C65F93-AC60-F4F8-1E77-B9ED187C5E6B}"/>
              </a:ext>
            </a:extLst>
          </p:cNvPr>
          <p:cNvSpPr>
            <a:spLocks noGrp="1"/>
          </p:cNvSpPr>
          <p:nvPr>
            <p:ph type="title"/>
          </p:nvPr>
        </p:nvSpPr>
        <p:spPr>
          <a:xfrm>
            <a:off x="488732" y="603622"/>
            <a:ext cx="6164906" cy="1696026"/>
          </a:xfrm>
        </p:spPr>
        <p:txBody>
          <a:bodyPr>
            <a:normAutofit/>
          </a:bodyPr>
          <a:lstStyle/>
          <a:p>
            <a:r>
              <a:rPr lang="en-US" dirty="0"/>
              <a:t>Missing value handling &amp; Model training</a:t>
            </a:r>
          </a:p>
        </p:txBody>
      </p:sp>
      <p:sp>
        <p:nvSpPr>
          <p:cNvPr id="3" name="Content Placeholder 2">
            <a:extLst>
              <a:ext uri="{FF2B5EF4-FFF2-40B4-BE49-F238E27FC236}">
                <a16:creationId xmlns:a16="http://schemas.microsoft.com/office/drawing/2014/main" id="{4C8B54E7-78E3-CD4B-E20A-DFA2CC6679F0}"/>
              </a:ext>
            </a:extLst>
          </p:cNvPr>
          <p:cNvSpPr>
            <a:spLocks noGrp="1"/>
          </p:cNvSpPr>
          <p:nvPr>
            <p:ph idx="1"/>
          </p:nvPr>
        </p:nvSpPr>
        <p:spPr>
          <a:xfrm>
            <a:off x="488731" y="2726493"/>
            <a:ext cx="6164906" cy="3527884"/>
          </a:xfrm>
        </p:spPr>
        <p:txBody>
          <a:bodyPr>
            <a:normAutofit/>
          </a:bodyPr>
          <a:lstStyle/>
          <a:p>
            <a:r>
              <a:rPr lang="en-US" dirty="0"/>
              <a:t>Identifies and addresses missing data to create a more complete feature matrix using imputation with the median of each feature</a:t>
            </a:r>
          </a:p>
          <a:p>
            <a:r>
              <a:rPr lang="en-US" dirty="0"/>
              <a:t>Normalizes features to comparable scale for fair model comparison</a:t>
            </a:r>
          </a:p>
          <a:p>
            <a:pPr marL="560070" lvl="1" indent="-285750">
              <a:buFont typeface="Arial" panose="020B0604020202020204" pitchFamily="34" charset="0"/>
              <a:buChar char="•"/>
            </a:pPr>
            <a:r>
              <a:rPr lang="en-US" dirty="0"/>
              <a:t>Centers each feature (Mean=0)</a:t>
            </a:r>
          </a:p>
          <a:p>
            <a:pPr marL="560070" lvl="1" indent="-285750">
              <a:buFont typeface="Arial" panose="020B0604020202020204" pitchFamily="34" charset="0"/>
              <a:buChar char="•"/>
            </a:pPr>
            <a:r>
              <a:rPr lang="en-US" dirty="0"/>
              <a:t>Scales to unit variance (Std=1)</a:t>
            </a:r>
          </a:p>
          <a:p>
            <a:pPr marL="560070" lvl="1" indent="-285750">
              <a:buFont typeface="Arial" panose="020B0604020202020204" pitchFamily="34" charset="0"/>
              <a:buChar char="•"/>
            </a:pPr>
            <a:r>
              <a:rPr lang="en-US" dirty="0"/>
              <a:t>Prevents features with large numerical ranges from dominating</a:t>
            </a:r>
          </a:p>
          <a:p>
            <a:r>
              <a:rPr lang="en-US" dirty="0"/>
              <a:t>Split: 75% training, 25% testing</a:t>
            </a:r>
          </a:p>
          <a:p>
            <a:pPr marL="0" indent="0">
              <a:buNone/>
            </a:pPr>
            <a:endParaRPr lang="en-US" dirty="0"/>
          </a:p>
        </p:txBody>
      </p:sp>
      <p:sp>
        <p:nvSpPr>
          <p:cNvPr id="14" name="Freeform: Shape 13">
            <a:extLst>
              <a:ext uri="{FF2B5EF4-FFF2-40B4-BE49-F238E27FC236}">
                <a16:creationId xmlns:a16="http://schemas.microsoft.com/office/drawing/2014/main" id="{5ABDA325-4B50-4FFB-81B9-95576831F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1809" y="583892"/>
            <a:ext cx="4146651" cy="5702607"/>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6">
            <a:extLst>
              <a:ext uri="{FF2B5EF4-FFF2-40B4-BE49-F238E27FC236}">
                <a16:creationId xmlns:a16="http://schemas.microsoft.com/office/drawing/2014/main" id="{F2A49241-8E10-49A1-B30C-2A0230F6A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91941" y="255400"/>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398A594-47CA-EC83-5367-3D344E17F48A}"/>
              </a:ext>
            </a:extLst>
          </p:cNvPr>
          <p:cNvPicPr>
            <a:picLocks noChangeAspect="1"/>
          </p:cNvPicPr>
          <p:nvPr/>
        </p:nvPicPr>
        <p:blipFill>
          <a:blip r:embed="rId2"/>
          <a:stretch>
            <a:fillRect/>
          </a:stretch>
        </p:blipFill>
        <p:spPr>
          <a:xfrm>
            <a:off x="7326702" y="873740"/>
            <a:ext cx="3634596" cy="5119148"/>
          </a:xfrm>
          <a:prstGeom prst="rect">
            <a:avLst/>
          </a:prstGeom>
        </p:spPr>
      </p:pic>
    </p:spTree>
    <p:extLst>
      <p:ext uri="{BB962C8B-B14F-4D97-AF65-F5344CB8AC3E}">
        <p14:creationId xmlns:p14="http://schemas.microsoft.com/office/powerpoint/2010/main" val="4137289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422621A-179E-4F02-9071-674BB20FCD11}"/>
              </a:ext>
            </a:extLst>
          </p:cNvPr>
          <p:cNvSpPr>
            <a:spLocks noGrp="1"/>
          </p:cNvSpPr>
          <p:nvPr>
            <p:ph type="title"/>
          </p:nvPr>
        </p:nvSpPr>
        <p:spPr>
          <a:xfrm>
            <a:off x="1050879" y="609601"/>
            <a:ext cx="9810604" cy="1216024"/>
          </a:xfrm>
        </p:spPr>
        <p:txBody>
          <a:bodyPr>
            <a:normAutofit/>
          </a:bodyPr>
          <a:lstStyle/>
          <a:p>
            <a:r>
              <a:rPr lang="en-US" dirty="0"/>
              <a:t>Model development &amp; Training process</a:t>
            </a:r>
          </a:p>
        </p:txBody>
      </p:sp>
      <p:sp>
        <p:nvSpPr>
          <p:cNvPr id="3" name="Content Placeholder 2">
            <a:extLst>
              <a:ext uri="{FF2B5EF4-FFF2-40B4-BE49-F238E27FC236}">
                <a16:creationId xmlns:a16="http://schemas.microsoft.com/office/drawing/2014/main" id="{18447247-A79F-740E-6106-949A4823E401}"/>
              </a:ext>
            </a:extLst>
          </p:cNvPr>
          <p:cNvSpPr>
            <a:spLocks noGrp="1"/>
          </p:cNvSpPr>
          <p:nvPr>
            <p:ph idx="1"/>
          </p:nvPr>
        </p:nvSpPr>
        <p:spPr>
          <a:xfrm>
            <a:off x="1050879" y="2296161"/>
            <a:ext cx="4788505" cy="3846012"/>
          </a:xfrm>
        </p:spPr>
        <p:txBody>
          <a:bodyPr>
            <a:normAutofit/>
          </a:bodyPr>
          <a:lstStyle/>
          <a:p>
            <a:pPr marL="0" indent="0">
              <a:lnSpc>
                <a:spcPct val="90000"/>
              </a:lnSpc>
              <a:buNone/>
            </a:pPr>
            <a:r>
              <a:rPr lang="en-US" sz="1900" dirty="0"/>
              <a:t>Models Selected:</a:t>
            </a:r>
          </a:p>
          <a:p>
            <a:pPr>
              <a:lnSpc>
                <a:spcPct val="90000"/>
              </a:lnSpc>
            </a:pPr>
            <a:r>
              <a:rPr lang="en-US" sz="1900" dirty="0"/>
              <a:t>Logistic Regression: Linear model that provides interpretable coefficients</a:t>
            </a:r>
          </a:p>
          <a:p>
            <a:pPr>
              <a:lnSpc>
                <a:spcPct val="90000"/>
              </a:lnSpc>
            </a:pPr>
            <a:r>
              <a:rPr lang="en-US" sz="1900" dirty="0"/>
              <a:t>Decision Tree: Rule-based model that captures non-linear relationships</a:t>
            </a:r>
          </a:p>
          <a:p>
            <a:pPr>
              <a:lnSpc>
                <a:spcPct val="90000"/>
              </a:lnSpc>
            </a:pPr>
            <a:r>
              <a:rPr lang="en-US" sz="1900" dirty="0"/>
              <a:t>Random Forest: Ensemble method that offers higher performance and robustness</a:t>
            </a:r>
          </a:p>
          <a:p>
            <a:pPr marL="0" indent="0">
              <a:lnSpc>
                <a:spcPct val="90000"/>
              </a:lnSpc>
              <a:buNone/>
            </a:pPr>
            <a:r>
              <a:rPr lang="en-US" sz="1900" dirty="0"/>
              <a:t>Training Approach:</a:t>
            </a:r>
          </a:p>
          <a:p>
            <a:pPr>
              <a:lnSpc>
                <a:spcPct val="90000"/>
              </a:lnSpc>
            </a:pPr>
            <a:r>
              <a:rPr lang="en-US" sz="1900" dirty="0"/>
              <a:t>Models trained on class-balanced dataset</a:t>
            </a:r>
          </a:p>
          <a:p>
            <a:pPr>
              <a:lnSpc>
                <a:spcPct val="90000"/>
              </a:lnSpc>
            </a:pPr>
            <a:r>
              <a:rPr lang="en-US" sz="1900" dirty="0"/>
              <a:t>Probability predictions captured for threshold tuning</a:t>
            </a:r>
          </a:p>
        </p:txBody>
      </p:sp>
      <p:pic>
        <p:nvPicPr>
          <p:cNvPr id="5" name="Picture 4">
            <a:extLst>
              <a:ext uri="{FF2B5EF4-FFF2-40B4-BE49-F238E27FC236}">
                <a16:creationId xmlns:a16="http://schemas.microsoft.com/office/drawing/2014/main" id="{80D38768-4818-D756-EB6E-8B56F382648B}"/>
              </a:ext>
            </a:extLst>
          </p:cNvPr>
          <p:cNvPicPr>
            <a:picLocks noChangeAspect="1"/>
          </p:cNvPicPr>
          <p:nvPr/>
        </p:nvPicPr>
        <p:blipFill>
          <a:blip r:embed="rId3"/>
          <a:stretch>
            <a:fillRect/>
          </a:stretch>
        </p:blipFill>
        <p:spPr>
          <a:xfrm>
            <a:off x="6450426" y="2015704"/>
            <a:ext cx="4788505" cy="3770947"/>
          </a:xfrm>
          <a:prstGeom prst="rect">
            <a:avLst/>
          </a:prstGeom>
        </p:spPr>
      </p:pic>
      <p:sp>
        <p:nvSpPr>
          <p:cNvPr id="26" name="Freeform: Shape 25">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906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logistic curve&#10;&#10;AI-generated content may be incorrect.">
            <a:extLst>
              <a:ext uri="{FF2B5EF4-FFF2-40B4-BE49-F238E27FC236}">
                <a16:creationId xmlns:a16="http://schemas.microsoft.com/office/drawing/2014/main" id="{3C646835-2944-BFB4-9360-D2E570639F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97423" y="1029069"/>
            <a:ext cx="5088729" cy="4219948"/>
          </a:xfrm>
          <a:prstGeom prst="rect">
            <a:avLst/>
          </a:prstGeom>
          <a:noFill/>
          <a:ln>
            <a:noFill/>
          </a:ln>
        </p:spPr>
      </p:pic>
      <p:sp>
        <p:nvSpPr>
          <p:cNvPr id="2" name="Title 1">
            <a:extLst>
              <a:ext uri="{FF2B5EF4-FFF2-40B4-BE49-F238E27FC236}">
                <a16:creationId xmlns:a16="http://schemas.microsoft.com/office/drawing/2014/main" id="{0B9CABD6-3D6A-DC09-DC89-CCDEDBF9DF11}"/>
              </a:ext>
            </a:extLst>
          </p:cNvPr>
          <p:cNvSpPr>
            <a:spLocks noGrp="1"/>
          </p:cNvSpPr>
          <p:nvPr>
            <p:ph type="title"/>
          </p:nvPr>
        </p:nvSpPr>
        <p:spPr/>
        <p:txBody>
          <a:bodyPr/>
          <a:lstStyle/>
          <a:p>
            <a:r>
              <a:rPr lang="en-US" dirty="0"/>
              <a:t>Model Results Comparison</a:t>
            </a:r>
          </a:p>
        </p:txBody>
      </p:sp>
      <p:graphicFrame>
        <p:nvGraphicFramePr>
          <p:cNvPr id="5" name="Content Placeholder 4">
            <a:extLst>
              <a:ext uri="{FF2B5EF4-FFF2-40B4-BE49-F238E27FC236}">
                <a16:creationId xmlns:a16="http://schemas.microsoft.com/office/drawing/2014/main" id="{C54419D3-BC5C-A2AA-41C4-CE13482DBA54}"/>
              </a:ext>
            </a:extLst>
          </p:cNvPr>
          <p:cNvGraphicFramePr>
            <a:graphicFrameLocks noGrp="1"/>
          </p:cNvGraphicFramePr>
          <p:nvPr>
            <p:ph idx="1"/>
            <p:extLst>
              <p:ext uri="{D42A27DB-BD31-4B8C-83A1-F6EECF244321}">
                <p14:modId xmlns:p14="http://schemas.microsoft.com/office/powerpoint/2010/main" val="4231708873"/>
              </p:ext>
            </p:extLst>
          </p:nvPr>
        </p:nvGraphicFramePr>
        <p:xfrm>
          <a:off x="105847" y="1716867"/>
          <a:ext cx="6891576" cy="2291080"/>
        </p:xfrm>
        <a:graphic>
          <a:graphicData uri="http://schemas.openxmlformats.org/drawingml/2006/table">
            <a:tbl>
              <a:tblPr firstRow="1" bandRow="1">
                <a:tableStyleId>{5C22544A-7EE6-4342-B048-85BDC9FD1C3A}</a:tableStyleId>
              </a:tblPr>
              <a:tblGrid>
                <a:gridCol w="1236816">
                  <a:extLst>
                    <a:ext uri="{9D8B030D-6E8A-4147-A177-3AD203B41FA5}">
                      <a16:colId xmlns:a16="http://schemas.microsoft.com/office/drawing/2014/main" val="3160209501"/>
                    </a:ext>
                  </a:extLst>
                </a:gridCol>
                <a:gridCol w="1169043">
                  <a:extLst>
                    <a:ext uri="{9D8B030D-6E8A-4147-A177-3AD203B41FA5}">
                      <a16:colId xmlns:a16="http://schemas.microsoft.com/office/drawing/2014/main" val="3852527537"/>
                    </a:ext>
                  </a:extLst>
                </a:gridCol>
                <a:gridCol w="1180618">
                  <a:extLst>
                    <a:ext uri="{9D8B030D-6E8A-4147-A177-3AD203B41FA5}">
                      <a16:colId xmlns:a16="http://schemas.microsoft.com/office/drawing/2014/main" val="3757665107"/>
                    </a:ext>
                  </a:extLst>
                </a:gridCol>
                <a:gridCol w="1284790">
                  <a:extLst>
                    <a:ext uri="{9D8B030D-6E8A-4147-A177-3AD203B41FA5}">
                      <a16:colId xmlns:a16="http://schemas.microsoft.com/office/drawing/2014/main" val="2850331005"/>
                    </a:ext>
                  </a:extLst>
                </a:gridCol>
                <a:gridCol w="1053296">
                  <a:extLst>
                    <a:ext uri="{9D8B030D-6E8A-4147-A177-3AD203B41FA5}">
                      <a16:colId xmlns:a16="http://schemas.microsoft.com/office/drawing/2014/main" val="3826243469"/>
                    </a:ext>
                  </a:extLst>
                </a:gridCol>
                <a:gridCol w="967013">
                  <a:extLst>
                    <a:ext uri="{9D8B030D-6E8A-4147-A177-3AD203B41FA5}">
                      <a16:colId xmlns:a16="http://schemas.microsoft.com/office/drawing/2014/main" val="2824695311"/>
                    </a:ext>
                  </a:extLst>
                </a:gridCol>
              </a:tblGrid>
              <a:tr h="370840">
                <a:tc>
                  <a:txBody>
                    <a:bodyPr/>
                    <a:lstStyle/>
                    <a:p>
                      <a:r>
                        <a:rPr lang="en-US" dirty="0"/>
                        <a:t>Model</a:t>
                      </a:r>
                    </a:p>
                  </a:txBody>
                  <a:tcPr anchor="ctr"/>
                </a:tc>
                <a:tc>
                  <a:txBody>
                    <a:bodyPr/>
                    <a:lstStyle/>
                    <a:p>
                      <a:r>
                        <a:rPr lang="en-US"/>
                        <a:t>Accuracy</a:t>
                      </a:r>
                    </a:p>
                  </a:txBody>
                  <a:tcPr anchor="ctr"/>
                </a:tc>
                <a:tc>
                  <a:txBody>
                    <a:bodyPr/>
                    <a:lstStyle/>
                    <a:p>
                      <a:r>
                        <a:rPr lang="en-US"/>
                        <a:t>Precision</a:t>
                      </a:r>
                    </a:p>
                  </a:txBody>
                  <a:tcPr anchor="ctr"/>
                </a:tc>
                <a:tc>
                  <a:txBody>
                    <a:bodyPr/>
                    <a:lstStyle/>
                    <a:p>
                      <a:r>
                        <a:rPr lang="en-US"/>
                        <a:t>Recall</a:t>
                      </a:r>
                    </a:p>
                  </a:txBody>
                  <a:tcPr anchor="ctr"/>
                </a:tc>
                <a:tc>
                  <a:txBody>
                    <a:bodyPr/>
                    <a:lstStyle/>
                    <a:p>
                      <a:r>
                        <a:rPr lang="en-US"/>
                        <a:t>F1</a:t>
                      </a:r>
                    </a:p>
                  </a:txBody>
                  <a:tcPr anchor="ctr"/>
                </a:tc>
                <a:tc>
                  <a:txBody>
                    <a:bodyPr/>
                    <a:lstStyle/>
                    <a:p>
                      <a:r>
                        <a:rPr lang="en-US"/>
                        <a:t>AUC</a:t>
                      </a:r>
                    </a:p>
                  </a:txBody>
                  <a:tcPr anchor="ctr"/>
                </a:tc>
                <a:extLst>
                  <a:ext uri="{0D108BD9-81ED-4DB2-BD59-A6C34878D82A}">
                    <a16:rowId xmlns:a16="http://schemas.microsoft.com/office/drawing/2014/main" val="2483756013"/>
                  </a:ext>
                </a:extLst>
              </a:tr>
              <a:tr h="370840">
                <a:tc>
                  <a:txBody>
                    <a:bodyPr/>
                    <a:lstStyle/>
                    <a:p>
                      <a:r>
                        <a:rPr lang="en-US" dirty="0"/>
                        <a:t>Logistic Regression</a:t>
                      </a:r>
                    </a:p>
                  </a:txBody>
                  <a:tcPr anchor="ctr"/>
                </a:tc>
                <a:tc>
                  <a:txBody>
                    <a:bodyPr/>
                    <a:lstStyle/>
                    <a:p>
                      <a:r>
                        <a:rPr lang="en-US"/>
                        <a:t>0.5292</a:t>
                      </a:r>
                    </a:p>
                  </a:txBody>
                  <a:tcPr anchor="ctr"/>
                </a:tc>
                <a:tc>
                  <a:txBody>
                    <a:bodyPr/>
                    <a:lstStyle/>
                    <a:p>
                      <a:r>
                        <a:rPr lang="en-US"/>
                        <a:t>0.0154</a:t>
                      </a:r>
                    </a:p>
                  </a:txBody>
                  <a:tcPr anchor="ctr"/>
                </a:tc>
                <a:tc>
                  <a:txBody>
                    <a:bodyPr/>
                    <a:lstStyle/>
                    <a:p>
                      <a:r>
                        <a:rPr lang="en-US"/>
                        <a:t>0.5675</a:t>
                      </a:r>
                    </a:p>
                  </a:txBody>
                  <a:tcPr anchor="ctr"/>
                </a:tc>
                <a:tc>
                  <a:txBody>
                    <a:bodyPr/>
                    <a:lstStyle/>
                    <a:p>
                      <a:r>
                        <a:rPr lang="en-US"/>
                        <a:t>0.0300</a:t>
                      </a:r>
                    </a:p>
                  </a:txBody>
                  <a:tcPr anchor="ctr"/>
                </a:tc>
                <a:tc>
                  <a:txBody>
                    <a:bodyPr/>
                    <a:lstStyle/>
                    <a:p>
                      <a:r>
                        <a:rPr lang="en-US"/>
                        <a:t>0.5643</a:t>
                      </a:r>
                    </a:p>
                  </a:txBody>
                  <a:tcPr anchor="ctr"/>
                </a:tc>
                <a:extLst>
                  <a:ext uri="{0D108BD9-81ED-4DB2-BD59-A6C34878D82A}">
                    <a16:rowId xmlns:a16="http://schemas.microsoft.com/office/drawing/2014/main" val="657616729"/>
                  </a:ext>
                </a:extLst>
              </a:tr>
              <a:tr h="370840">
                <a:tc>
                  <a:txBody>
                    <a:bodyPr/>
                    <a:lstStyle/>
                    <a:p>
                      <a:r>
                        <a:rPr lang="en-US"/>
                        <a:t>Decision Tree</a:t>
                      </a:r>
                    </a:p>
                  </a:txBody>
                  <a:tcPr anchor="ctr"/>
                </a:tc>
                <a:tc>
                  <a:txBody>
                    <a:bodyPr/>
                    <a:lstStyle/>
                    <a:p>
                      <a:r>
                        <a:rPr lang="en-US"/>
                        <a:t>0.7023</a:t>
                      </a:r>
                    </a:p>
                  </a:txBody>
                  <a:tcPr anchor="ctr"/>
                </a:tc>
                <a:tc>
                  <a:txBody>
                    <a:bodyPr/>
                    <a:lstStyle/>
                    <a:p>
                      <a:r>
                        <a:rPr lang="en-US"/>
                        <a:t>0.0202</a:t>
                      </a:r>
                    </a:p>
                  </a:txBody>
                  <a:tcPr anchor="ctr"/>
                </a:tc>
                <a:tc>
                  <a:txBody>
                    <a:bodyPr/>
                    <a:lstStyle/>
                    <a:p>
                      <a:r>
                        <a:rPr lang="en-US"/>
                        <a:t>0.4668</a:t>
                      </a:r>
                    </a:p>
                  </a:txBody>
                  <a:tcPr anchor="ctr"/>
                </a:tc>
                <a:tc>
                  <a:txBody>
                    <a:bodyPr/>
                    <a:lstStyle/>
                    <a:p>
                      <a:r>
                        <a:rPr lang="en-US" dirty="0"/>
                        <a:t>0.0387</a:t>
                      </a:r>
                    </a:p>
                  </a:txBody>
                  <a:tcPr anchor="ctr"/>
                </a:tc>
                <a:tc>
                  <a:txBody>
                    <a:bodyPr/>
                    <a:lstStyle/>
                    <a:p>
                      <a:r>
                        <a:rPr lang="en-US"/>
                        <a:t>0.6143</a:t>
                      </a:r>
                    </a:p>
                  </a:txBody>
                  <a:tcPr anchor="ctr"/>
                </a:tc>
                <a:extLst>
                  <a:ext uri="{0D108BD9-81ED-4DB2-BD59-A6C34878D82A}">
                    <a16:rowId xmlns:a16="http://schemas.microsoft.com/office/drawing/2014/main" val="3376647843"/>
                  </a:ext>
                </a:extLst>
              </a:tr>
              <a:tr h="370840">
                <a:tc>
                  <a:txBody>
                    <a:bodyPr/>
                    <a:lstStyle/>
                    <a:p>
                      <a:r>
                        <a:rPr lang="en-US"/>
                        <a:t>Random Forest</a:t>
                      </a:r>
                    </a:p>
                  </a:txBody>
                  <a:tcPr anchor="ctr"/>
                </a:tc>
                <a:tc>
                  <a:txBody>
                    <a:bodyPr/>
                    <a:lstStyle/>
                    <a:p>
                      <a:r>
                        <a:rPr lang="en-US"/>
                        <a:t>0.9983</a:t>
                      </a:r>
                    </a:p>
                  </a:txBody>
                  <a:tcPr anchor="ctr"/>
                </a:tc>
                <a:tc>
                  <a:txBody>
                    <a:bodyPr/>
                    <a:lstStyle/>
                    <a:p>
                      <a:r>
                        <a:rPr lang="en-US"/>
                        <a:t>0.8978</a:t>
                      </a:r>
                    </a:p>
                  </a:txBody>
                  <a:tcPr anchor="ctr"/>
                </a:tc>
                <a:tc>
                  <a:txBody>
                    <a:bodyPr/>
                    <a:lstStyle/>
                    <a:p>
                      <a:r>
                        <a:rPr lang="en-US"/>
                        <a:t>0.9771</a:t>
                      </a:r>
                    </a:p>
                  </a:txBody>
                  <a:tcPr anchor="ctr"/>
                </a:tc>
                <a:tc>
                  <a:txBody>
                    <a:bodyPr/>
                    <a:lstStyle/>
                    <a:p>
                      <a:r>
                        <a:rPr lang="en-US"/>
                        <a:t>0.9358</a:t>
                      </a:r>
                    </a:p>
                  </a:txBody>
                  <a:tcPr anchor="ctr"/>
                </a:tc>
                <a:tc>
                  <a:txBody>
                    <a:bodyPr/>
                    <a:lstStyle/>
                    <a:p>
                      <a:r>
                        <a:rPr lang="en-US" dirty="0"/>
                        <a:t>0.9996</a:t>
                      </a:r>
                    </a:p>
                  </a:txBody>
                  <a:tcPr anchor="ctr"/>
                </a:tc>
                <a:extLst>
                  <a:ext uri="{0D108BD9-81ED-4DB2-BD59-A6C34878D82A}">
                    <a16:rowId xmlns:a16="http://schemas.microsoft.com/office/drawing/2014/main" val="3511174823"/>
                  </a:ext>
                </a:extLst>
              </a:tr>
            </a:tbl>
          </a:graphicData>
        </a:graphic>
      </p:graphicFrame>
    </p:spTree>
    <p:extLst>
      <p:ext uri="{BB962C8B-B14F-4D97-AF65-F5344CB8AC3E}">
        <p14:creationId xmlns:p14="http://schemas.microsoft.com/office/powerpoint/2010/main" val="2374253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1AA1E1C-DA67-488F-A983-F3ABD792C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8AE50A-B94E-36C7-46B8-00B28C3CD90D}"/>
              </a:ext>
            </a:extLst>
          </p:cNvPr>
          <p:cNvSpPr>
            <a:spLocks noGrp="1"/>
          </p:cNvSpPr>
          <p:nvPr>
            <p:ph type="title"/>
          </p:nvPr>
        </p:nvSpPr>
        <p:spPr>
          <a:xfrm>
            <a:off x="1289407" y="609602"/>
            <a:ext cx="9647433" cy="679805"/>
          </a:xfrm>
        </p:spPr>
        <p:txBody>
          <a:bodyPr>
            <a:normAutofit/>
          </a:bodyPr>
          <a:lstStyle/>
          <a:p>
            <a:pPr algn="ctr"/>
            <a:r>
              <a:rPr lang="en-US" dirty="0"/>
              <a:t>Feature importance analysis</a:t>
            </a:r>
            <a:endParaRPr lang="en-US"/>
          </a:p>
        </p:txBody>
      </p:sp>
      <p:sp>
        <p:nvSpPr>
          <p:cNvPr id="20" name="Freeform: Shape 19">
            <a:extLst>
              <a:ext uri="{FF2B5EF4-FFF2-40B4-BE49-F238E27FC236}">
                <a16:creationId xmlns:a16="http://schemas.microsoft.com/office/drawing/2014/main" id="{DC46DA5A-CECD-42F0-A57E-8D5BAE362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8708">
            <a:off x="-249318" y="3024527"/>
            <a:ext cx="12584740" cy="4556159"/>
          </a:xfrm>
          <a:custGeom>
            <a:avLst/>
            <a:gdLst>
              <a:gd name="connsiteX0" fmla="*/ 1976651 w 12584740"/>
              <a:gd name="connsiteY0" fmla="*/ 27745 h 4575313"/>
              <a:gd name="connsiteX1" fmla="*/ 10535175 w 12584740"/>
              <a:gd name="connsiteY1" fmla="*/ 2774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0" fmla="*/ 2881775 w 12584740"/>
              <a:gd name="connsiteY0" fmla="*/ 233197 h 4575313"/>
              <a:gd name="connsiteX1" fmla="*/ 10535175 w 12584740"/>
              <a:gd name="connsiteY1" fmla="*/ 2774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77" fmla="*/ 2881775 w 12584740"/>
              <a:gd name="connsiteY77"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77" fmla="*/ 2881775 w 12584740"/>
              <a:gd name="connsiteY77"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97764 w 12584740"/>
              <a:gd name="connsiteY24" fmla="*/ 1566491 h 4575313"/>
              <a:gd name="connsiteX25" fmla="*/ 12584740 w 12584740"/>
              <a:gd name="connsiteY25" fmla="*/ 3094030 h 4575313"/>
              <a:gd name="connsiteX26" fmla="*/ 483060 w 12584740"/>
              <a:gd name="connsiteY26" fmla="*/ 4575313 h 4575313"/>
              <a:gd name="connsiteX27" fmla="*/ 296084 w 12584740"/>
              <a:gd name="connsiteY27" fmla="*/ 3047774 h 4575313"/>
              <a:gd name="connsiteX28" fmla="*/ 235090 w 12584740"/>
              <a:gd name="connsiteY28" fmla="*/ 2549469 h 4575313"/>
              <a:gd name="connsiteX29" fmla="*/ 0 w 12584740"/>
              <a:gd name="connsiteY29" fmla="*/ 628841 h 4575313"/>
              <a:gd name="connsiteX30" fmla="*/ 7836 w 12584740"/>
              <a:gd name="connsiteY30" fmla="*/ 631521 h 4575313"/>
              <a:gd name="connsiteX31" fmla="*/ 59804 w 12584740"/>
              <a:gd name="connsiteY31" fmla="*/ 651795 h 4575313"/>
              <a:gd name="connsiteX32" fmla="*/ 189088 w 12584740"/>
              <a:gd name="connsiteY32" fmla="*/ 654369 h 4575313"/>
              <a:gd name="connsiteX33" fmla="*/ 238402 w 12584740"/>
              <a:gd name="connsiteY33" fmla="*/ 636963 h 4575313"/>
              <a:gd name="connsiteX34" fmla="*/ 332970 w 12584740"/>
              <a:gd name="connsiteY34" fmla="*/ 607012 h 4575313"/>
              <a:gd name="connsiteX35" fmla="*/ 407552 w 12584740"/>
              <a:gd name="connsiteY35" fmla="*/ 547943 h 4575313"/>
              <a:gd name="connsiteX36" fmla="*/ 497934 w 12584740"/>
              <a:gd name="connsiteY36" fmla="*/ 502354 h 4575313"/>
              <a:gd name="connsiteX37" fmla="*/ 510273 w 12584740"/>
              <a:gd name="connsiteY37" fmla="*/ 504172 h 4575313"/>
              <a:gd name="connsiteX38" fmla="*/ 561099 w 12584740"/>
              <a:gd name="connsiteY38" fmla="*/ 476357 h 4575313"/>
              <a:gd name="connsiteX39" fmla="*/ 705102 w 12584740"/>
              <a:gd name="connsiteY39" fmla="*/ 399826 h 4575313"/>
              <a:gd name="connsiteX40" fmla="*/ 800404 w 12584740"/>
              <a:gd name="connsiteY40" fmla="*/ 289909 h 4575313"/>
              <a:gd name="connsiteX41" fmla="*/ 842353 w 12584740"/>
              <a:gd name="connsiteY41" fmla="*/ 276713 h 4575313"/>
              <a:gd name="connsiteX42" fmla="*/ 912247 w 12584740"/>
              <a:gd name="connsiteY42" fmla="*/ 254246 h 4575313"/>
              <a:gd name="connsiteX43" fmla="*/ 927247 w 12584740"/>
              <a:gd name="connsiteY43" fmla="*/ 258217 h 4575313"/>
              <a:gd name="connsiteX44" fmla="*/ 933425 w 12584740"/>
              <a:gd name="connsiteY44" fmla="*/ 256149 h 4575313"/>
              <a:gd name="connsiteX45" fmla="*/ 934108 w 12584740"/>
              <a:gd name="connsiteY45" fmla="*/ 256433 h 4575313"/>
              <a:gd name="connsiteX46" fmla="*/ 935368 w 12584740"/>
              <a:gd name="connsiteY46" fmla="*/ 255498 h 4575313"/>
              <a:gd name="connsiteX47" fmla="*/ 949059 w 12584740"/>
              <a:gd name="connsiteY47" fmla="*/ 250913 h 4575313"/>
              <a:gd name="connsiteX48" fmla="*/ 980035 w 12584740"/>
              <a:gd name="connsiteY48" fmla="*/ 251605 h 4575313"/>
              <a:gd name="connsiteX49" fmla="*/ 998443 w 12584740"/>
              <a:gd name="connsiteY49" fmla="*/ 248823 h 4575313"/>
              <a:gd name="connsiteX50" fmla="*/ 1015140 w 12584740"/>
              <a:gd name="connsiteY50" fmla="*/ 230963 h 4575313"/>
              <a:gd name="connsiteX51" fmla="*/ 1027653 w 12584740"/>
              <a:gd name="connsiteY51" fmla="*/ 228229 h 4575313"/>
              <a:gd name="connsiteX52" fmla="*/ 1029989 w 12584740"/>
              <a:gd name="connsiteY52" fmla="*/ 225769 h 4575313"/>
              <a:gd name="connsiteX53" fmla="*/ 1036851 w 12584740"/>
              <a:gd name="connsiteY53" fmla="*/ 220779 h 4575313"/>
              <a:gd name="connsiteX54" fmla="*/ 1029120 w 12584740"/>
              <a:gd name="connsiteY54" fmla="*/ 217196 h 4575313"/>
              <a:gd name="connsiteX55" fmla="*/ 1113256 w 12584740"/>
              <a:gd name="connsiteY55" fmla="*/ 192543 h 4575313"/>
              <a:gd name="connsiteX56" fmla="*/ 1184710 w 12584740"/>
              <a:gd name="connsiteY56" fmla="*/ 171552 h 4575313"/>
              <a:gd name="connsiteX57" fmla="*/ 1310965 w 12584740"/>
              <a:gd name="connsiteY57" fmla="*/ 185879 h 4575313"/>
              <a:gd name="connsiteX58" fmla="*/ 1430934 w 12584740"/>
              <a:gd name="connsiteY58" fmla="*/ 139104 h 4575313"/>
              <a:gd name="connsiteX59" fmla="*/ 1463118 w 12584740"/>
              <a:gd name="connsiteY59" fmla="*/ 138911 h 4575313"/>
              <a:gd name="connsiteX60" fmla="*/ 1493444 w 12584740"/>
              <a:gd name="connsiteY60" fmla="*/ 147416 h 4575313"/>
              <a:gd name="connsiteX61" fmla="*/ 1493168 w 12584740"/>
              <a:gd name="connsiteY61" fmla="*/ 150455 h 4575313"/>
              <a:gd name="connsiteX62" fmla="*/ 1497974 w 12584740"/>
              <a:gd name="connsiteY62" fmla="*/ 151841 h 4575313"/>
              <a:gd name="connsiteX63" fmla="*/ 1502355 w 12584740"/>
              <a:gd name="connsiteY63" fmla="*/ 149916 h 4575313"/>
              <a:gd name="connsiteX64" fmla="*/ 1508100 w 12584740"/>
              <a:gd name="connsiteY64" fmla="*/ 151526 h 4575313"/>
              <a:gd name="connsiteX65" fmla="*/ 1523822 w 12584740"/>
              <a:gd name="connsiteY65" fmla="*/ 155112 h 4575313"/>
              <a:gd name="connsiteX66" fmla="*/ 1528971 w 12584740"/>
              <a:gd name="connsiteY66" fmla="*/ 161299 h 4575313"/>
              <a:gd name="connsiteX67" fmla="*/ 1590631 w 12584740"/>
              <a:gd name="connsiteY67" fmla="*/ 173836 h 4575313"/>
              <a:gd name="connsiteX68" fmla="*/ 1609537 w 12584740"/>
              <a:gd name="connsiteY68" fmla="*/ 169616 h 4575313"/>
              <a:gd name="connsiteX69" fmla="*/ 1631335 w 12584740"/>
              <a:gd name="connsiteY69" fmla="*/ 179686 h 4575313"/>
              <a:gd name="connsiteX70" fmla="*/ 1693983 w 12584740"/>
              <a:gd name="connsiteY70" fmla="*/ 183202 h 4575313"/>
              <a:gd name="connsiteX71" fmla="*/ 1763575 w 12584740"/>
              <a:gd name="connsiteY71" fmla="*/ 194844 h 4575313"/>
              <a:gd name="connsiteX72" fmla="*/ 1812709 w 12584740"/>
              <a:gd name="connsiteY72" fmla="*/ 208037 h 4575313"/>
              <a:gd name="connsiteX73" fmla="*/ 1945879 w 12584740"/>
              <a:gd name="connsiteY73" fmla="*/ 216206 h 4575313"/>
              <a:gd name="connsiteX74" fmla="*/ 1974418 w 12584740"/>
              <a:gd name="connsiteY74" fmla="*/ 208866 h 4575313"/>
              <a:gd name="connsiteX75" fmla="*/ 1976651 w 12584740"/>
              <a:gd name="connsiteY75" fmla="*/ 208757 h 4575313"/>
              <a:gd name="connsiteX76" fmla="*/ 2881775 w 12584740"/>
              <a:gd name="connsiteY76"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296084 w 12584740"/>
              <a:gd name="connsiteY26" fmla="*/ 3047774 h 4575313"/>
              <a:gd name="connsiteX27" fmla="*/ 235090 w 12584740"/>
              <a:gd name="connsiteY27" fmla="*/ 2549469 h 4575313"/>
              <a:gd name="connsiteX28" fmla="*/ 0 w 12584740"/>
              <a:gd name="connsiteY28" fmla="*/ 628841 h 4575313"/>
              <a:gd name="connsiteX29" fmla="*/ 7836 w 12584740"/>
              <a:gd name="connsiteY29" fmla="*/ 631521 h 4575313"/>
              <a:gd name="connsiteX30" fmla="*/ 59804 w 12584740"/>
              <a:gd name="connsiteY30" fmla="*/ 651795 h 4575313"/>
              <a:gd name="connsiteX31" fmla="*/ 189088 w 12584740"/>
              <a:gd name="connsiteY31" fmla="*/ 654369 h 4575313"/>
              <a:gd name="connsiteX32" fmla="*/ 238402 w 12584740"/>
              <a:gd name="connsiteY32" fmla="*/ 636963 h 4575313"/>
              <a:gd name="connsiteX33" fmla="*/ 332970 w 12584740"/>
              <a:gd name="connsiteY33" fmla="*/ 607012 h 4575313"/>
              <a:gd name="connsiteX34" fmla="*/ 407552 w 12584740"/>
              <a:gd name="connsiteY34" fmla="*/ 547943 h 4575313"/>
              <a:gd name="connsiteX35" fmla="*/ 497934 w 12584740"/>
              <a:gd name="connsiteY35" fmla="*/ 502354 h 4575313"/>
              <a:gd name="connsiteX36" fmla="*/ 510273 w 12584740"/>
              <a:gd name="connsiteY36" fmla="*/ 504172 h 4575313"/>
              <a:gd name="connsiteX37" fmla="*/ 561099 w 12584740"/>
              <a:gd name="connsiteY37" fmla="*/ 476357 h 4575313"/>
              <a:gd name="connsiteX38" fmla="*/ 705102 w 12584740"/>
              <a:gd name="connsiteY38" fmla="*/ 399826 h 4575313"/>
              <a:gd name="connsiteX39" fmla="*/ 800404 w 12584740"/>
              <a:gd name="connsiteY39" fmla="*/ 289909 h 4575313"/>
              <a:gd name="connsiteX40" fmla="*/ 842353 w 12584740"/>
              <a:gd name="connsiteY40" fmla="*/ 276713 h 4575313"/>
              <a:gd name="connsiteX41" fmla="*/ 912247 w 12584740"/>
              <a:gd name="connsiteY41" fmla="*/ 254246 h 4575313"/>
              <a:gd name="connsiteX42" fmla="*/ 927247 w 12584740"/>
              <a:gd name="connsiteY42" fmla="*/ 258217 h 4575313"/>
              <a:gd name="connsiteX43" fmla="*/ 933425 w 12584740"/>
              <a:gd name="connsiteY43" fmla="*/ 256149 h 4575313"/>
              <a:gd name="connsiteX44" fmla="*/ 934108 w 12584740"/>
              <a:gd name="connsiteY44" fmla="*/ 256433 h 4575313"/>
              <a:gd name="connsiteX45" fmla="*/ 935368 w 12584740"/>
              <a:gd name="connsiteY45" fmla="*/ 255498 h 4575313"/>
              <a:gd name="connsiteX46" fmla="*/ 949059 w 12584740"/>
              <a:gd name="connsiteY46" fmla="*/ 250913 h 4575313"/>
              <a:gd name="connsiteX47" fmla="*/ 980035 w 12584740"/>
              <a:gd name="connsiteY47" fmla="*/ 251605 h 4575313"/>
              <a:gd name="connsiteX48" fmla="*/ 998443 w 12584740"/>
              <a:gd name="connsiteY48" fmla="*/ 248823 h 4575313"/>
              <a:gd name="connsiteX49" fmla="*/ 1015140 w 12584740"/>
              <a:gd name="connsiteY49" fmla="*/ 230963 h 4575313"/>
              <a:gd name="connsiteX50" fmla="*/ 1027653 w 12584740"/>
              <a:gd name="connsiteY50" fmla="*/ 228229 h 4575313"/>
              <a:gd name="connsiteX51" fmla="*/ 1029989 w 12584740"/>
              <a:gd name="connsiteY51" fmla="*/ 225769 h 4575313"/>
              <a:gd name="connsiteX52" fmla="*/ 1036851 w 12584740"/>
              <a:gd name="connsiteY52" fmla="*/ 220779 h 4575313"/>
              <a:gd name="connsiteX53" fmla="*/ 1029120 w 12584740"/>
              <a:gd name="connsiteY53" fmla="*/ 217196 h 4575313"/>
              <a:gd name="connsiteX54" fmla="*/ 1113256 w 12584740"/>
              <a:gd name="connsiteY54" fmla="*/ 192543 h 4575313"/>
              <a:gd name="connsiteX55" fmla="*/ 1184710 w 12584740"/>
              <a:gd name="connsiteY55" fmla="*/ 171552 h 4575313"/>
              <a:gd name="connsiteX56" fmla="*/ 1310965 w 12584740"/>
              <a:gd name="connsiteY56" fmla="*/ 185879 h 4575313"/>
              <a:gd name="connsiteX57" fmla="*/ 1430934 w 12584740"/>
              <a:gd name="connsiteY57" fmla="*/ 139104 h 4575313"/>
              <a:gd name="connsiteX58" fmla="*/ 1463118 w 12584740"/>
              <a:gd name="connsiteY58" fmla="*/ 138911 h 4575313"/>
              <a:gd name="connsiteX59" fmla="*/ 1493444 w 12584740"/>
              <a:gd name="connsiteY59" fmla="*/ 147416 h 4575313"/>
              <a:gd name="connsiteX60" fmla="*/ 1493168 w 12584740"/>
              <a:gd name="connsiteY60" fmla="*/ 150455 h 4575313"/>
              <a:gd name="connsiteX61" fmla="*/ 1497974 w 12584740"/>
              <a:gd name="connsiteY61" fmla="*/ 151841 h 4575313"/>
              <a:gd name="connsiteX62" fmla="*/ 1502355 w 12584740"/>
              <a:gd name="connsiteY62" fmla="*/ 149916 h 4575313"/>
              <a:gd name="connsiteX63" fmla="*/ 1508100 w 12584740"/>
              <a:gd name="connsiteY63" fmla="*/ 151526 h 4575313"/>
              <a:gd name="connsiteX64" fmla="*/ 1523822 w 12584740"/>
              <a:gd name="connsiteY64" fmla="*/ 155112 h 4575313"/>
              <a:gd name="connsiteX65" fmla="*/ 1528971 w 12584740"/>
              <a:gd name="connsiteY65" fmla="*/ 161299 h 4575313"/>
              <a:gd name="connsiteX66" fmla="*/ 1590631 w 12584740"/>
              <a:gd name="connsiteY66" fmla="*/ 173836 h 4575313"/>
              <a:gd name="connsiteX67" fmla="*/ 1609537 w 12584740"/>
              <a:gd name="connsiteY67" fmla="*/ 169616 h 4575313"/>
              <a:gd name="connsiteX68" fmla="*/ 1631335 w 12584740"/>
              <a:gd name="connsiteY68" fmla="*/ 179686 h 4575313"/>
              <a:gd name="connsiteX69" fmla="*/ 1693983 w 12584740"/>
              <a:gd name="connsiteY69" fmla="*/ 183202 h 4575313"/>
              <a:gd name="connsiteX70" fmla="*/ 1763575 w 12584740"/>
              <a:gd name="connsiteY70" fmla="*/ 194844 h 4575313"/>
              <a:gd name="connsiteX71" fmla="*/ 1812709 w 12584740"/>
              <a:gd name="connsiteY71" fmla="*/ 208037 h 4575313"/>
              <a:gd name="connsiteX72" fmla="*/ 1945879 w 12584740"/>
              <a:gd name="connsiteY72" fmla="*/ 216206 h 4575313"/>
              <a:gd name="connsiteX73" fmla="*/ 1974418 w 12584740"/>
              <a:gd name="connsiteY73" fmla="*/ 208866 h 4575313"/>
              <a:gd name="connsiteX74" fmla="*/ 1976651 w 12584740"/>
              <a:gd name="connsiteY74" fmla="*/ 208757 h 4575313"/>
              <a:gd name="connsiteX75" fmla="*/ 2881775 w 12584740"/>
              <a:gd name="connsiteY75"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296084 w 12584740"/>
              <a:gd name="connsiteY26" fmla="*/ 3047774 h 4575313"/>
              <a:gd name="connsiteX27" fmla="*/ 0 w 12584740"/>
              <a:gd name="connsiteY27" fmla="*/ 628841 h 4575313"/>
              <a:gd name="connsiteX28" fmla="*/ 7836 w 12584740"/>
              <a:gd name="connsiteY28" fmla="*/ 631521 h 4575313"/>
              <a:gd name="connsiteX29" fmla="*/ 59804 w 12584740"/>
              <a:gd name="connsiteY29" fmla="*/ 651795 h 4575313"/>
              <a:gd name="connsiteX30" fmla="*/ 189088 w 12584740"/>
              <a:gd name="connsiteY30" fmla="*/ 654369 h 4575313"/>
              <a:gd name="connsiteX31" fmla="*/ 238402 w 12584740"/>
              <a:gd name="connsiteY31" fmla="*/ 636963 h 4575313"/>
              <a:gd name="connsiteX32" fmla="*/ 332970 w 12584740"/>
              <a:gd name="connsiteY32" fmla="*/ 607012 h 4575313"/>
              <a:gd name="connsiteX33" fmla="*/ 407552 w 12584740"/>
              <a:gd name="connsiteY33" fmla="*/ 547943 h 4575313"/>
              <a:gd name="connsiteX34" fmla="*/ 497934 w 12584740"/>
              <a:gd name="connsiteY34" fmla="*/ 502354 h 4575313"/>
              <a:gd name="connsiteX35" fmla="*/ 510273 w 12584740"/>
              <a:gd name="connsiteY35" fmla="*/ 504172 h 4575313"/>
              <a:gd name="connsiteX36" fmla="*/ 561099 w 12584740"/>
              <a:gd name="connsiteY36" fmla="*/ 476357 h 4575313"/>
              <a:gd name="connsiteX37" fmla="*/ 705102 w 12584740"/>
              <a:gd name="connsiteY37" fmla="*/ 399826 h 4575313"/>
              <a:gd name="connsiteX38" fmla="*/ 800404 w 12584740"/>
              <a:gd name="connsiteY38" fmla="*/ 289909 h 4575313"/>
              <a:gd name="connsiteX39" fmla="*/ 842353 w 12584740"/>
              <a:gd name="connsiteY39" fmla="*/ 276713 h 4575313"/>
              <a:gd name="connsiteX40" fmla="*/ 912247 w 12584740"/>
              <a:gd name="connsiteY40" fmla="*/ 254246 h 4575313"/>
              <a:gd name="connsiteX41" fmla="*/ 927247 w 12584740"/>
              <a:gd name="connsiteY41" fmla="*/ 258217 h 4575313"/>
              <a:gd name="connsiteX42" fmla="*/ 933425 w 12584740"/>
              <a:gd name="connsiteY42" fmla="*/ 256149 h 4575313"/>
              <a:gd name="connsiteX43" fmla="*/ 934108 w 12584740"/>
              <a:gd name="connsiteY43" fmla="*/ 256433 h 4575313"/>
              <a:gd name="connsiteX44" fmla="*/ 935368 w 12584740"/>
              <a:gd name="connsiteY44" fmla="*/ 255498 h 4575313"/>
              <a:gd name="connsiteX45" fmla="*/ 949059 w 12584740"/>
              <a:gd name="connsiteY45" fmla="*/ 250913 h 4575313"/>
              <a:gd name="connsiteX46" fmla="*/ 980035 w 12584740"/>
              <a:gd name="connsiteY46" fmla="*/ 251605 h 4575313"/>
              <a:gd name="connsiteX47" fmla="*/ 998443 w 12584740"/>
              <a:gd name="connsiteY47" fmla="*/ 248823 h 4575313"/>
              <a:gd name="connsiteX48" fmla="*/ 1015140 w 12584740"/>
              <a:gd name="connsiteY48" fmla="*/ 230963 h 4575313"/>
              <a:gd name="connsiteX49" fmla="*/ 1027653 w 12584740"/>
              <a:gd name="connsiteY49" fmla="*/ 228229 h 4575313"/>
              <a:gd name="connsiteX50" fmla="*/ 1029989 w 12584740"/>
              <a:gd name="connsiteY50" fmla="*/ 225769 h 4575313"/>
              <a:gd name="connsiteX51" fmla="*/ 1036851 w 12584740"/>
              <a:gd name="connsiteY51" fmla="*/ 220779 h 4575313"/>
              <a:gd name="connsiteX52" fmla="*/ 1029120 w 12584740"/>
              <a:gd name="connsiteY52" fmla="*/ 217196 h 4575313"/>
              <a:gd name="connsiteX53" fmla="*/ 1113256 w 12584740"/>
              <a:gd name="connsiteY53" fmla="*/ 192543 h 4575313"/>
              <a:gd name="connsiteX54" fmla="*/ 1184710 w 12584740"/>
              <a:gd name="connsiteY54" fmla="*/ 171552 h 4575313"/>
              <a:gd name="connsiteX55" fmla="*/ 1310965 w 12584740"/>
              <a:gd name="connsiteY55" fmla="*/ 185879 h 4575313"/>
              <a:gd name="connsiteX56" fmla="*/ 1430934 w 12584740"/>
              <a:gd name="connsiteY56" fmla="*/ 139104 h 4575313"/>
              <a:gd name="connsiteX57" fmla="*/ 1463118 w 12584740"/>
              <a:gd name="connsiteY57" fmla="*/ 138911 h 4575313"/>
              <a:gd name="connsiteX58" fmla="*/ 1493444 w 12584740"/>
              <a:gd name="connsiteY58" fmla="*/ 147416 h 4575313"/>
              <a:gd name="connsiteX59" fmla="*/ 1493168 w 12584740"/>
              <a:gd name="connsiteY59" fmla="*/ 150455 h 4575313"/>
              <a:gd name="connsiteX60" fmla="*/ 1497974 w 12584740"/>
              <a:gd name="connsiteY60" fmla="*/ 151841 h 4575313"/>
              <a:gd name="connsiteX61" fmla="*/ 1502355 w 12584740"/>
              <a:gd name="connsiteY61" fmla="*/ 149916 h 4575313"/>
              <a:gd name="connsiteX62" fmla="*/ 1508100 w 12584740"/>
              <a:gd name="connsiteY62" fmla="*/ 151526 h 4575313"/>
              <a:gd name="connsiteX63" fmla="*/ 1523822 w 12584740"/>
              <a:gd name="connsiteY63" fmla="*/ 155112 h 4575313"/>
              <a:gd name="connsiteX64" fmla="*/ 1528971 w 12584740"/>
              <a:gd name="connsiteY64" fmla="*/ 161299 h 4575313"/>
              <a:gd name="connsiteX65" fmla="*/ 1590631 w 12584740"/>
              <a:gd name="connsiteY65" fmla="*/ 173836 h 4575313"/>
              <a:gd name="connsiteX66" fmla="*/ 1609537 w 12584740"/>
              <a:gd name="connsiteY66" fmla="*/ 169616 h 4575313"/>
              <a:gd name="connsiteX67" fmla="*/ 1631335 w 12584740"/>
              <a:gd name="connsiteY67" fmla="*/ 179686 h 4575313"/>
              <a:gd name="connsiteX68" fmla="*/ 1693983 w 12584740"/>
              <a:gd name="connsiteY68" fmla="*/ 183202 h 4575313"/>
              <a:gd name="connsiteX69" fmla="*/ 1763575 w 12584740"/>
              <a:gd name="connsiteY69" fmla="*/ 194844 h 4575313"/>
              <a:gd name="connsiteX70" fmla="*/ 1812709 w 12584740"/>
              <a:gd name="connsiteY70" fmla="*/ 208037 h 4575313"/>
              <a:gd name="connsiteX71" fmla="*/ 1945879 w 12584740"/>
              <a:gd name="connsiteY71" fmla="*/ 216206 h 4575313"/>
              <a:gd name="connsiteX72" fmla="*/ 1974418 w 12584740"/>
              <a:gd name="connsiteY72" fmla="*/ 208866 h 4575313"/>
              <a:gd name="connsiteX73" fmla="*/ 1976651 w 12584740"/>
              <a:gd name="connsiteY73" fmla="*/ 208757 h 4575313"/>
              <a:gd name="connsiteX74" fmla="*/ 2881775 w 12584740"/>
              <a:gd name="connsiteY74"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0 w 12584740"/>
              <a:gd name="connsiteY26" fmla="*/ 628841 h 4575313"/>
              <a:gd name="connsiteX27" fmla="*/ 7836 w 12584740"/>
              <a:gd name="connsiteY27" fmla="*/ 631521 h 4575313"/>
              <a:gd name="connsiteX28" fmla="*/ 59804 w 12584740"/>
              <a:gd name="connsiteY28" fmla="*/ 651795 h 4575313"/>
              <a:gd name="connsiteX29" fmla="*/ 189088 w 12584740"/>
              <a:gd name="connsiteY29" fmla="*/ 654369 h 4575313"/>
              <a:gd name="connsiteX30" fmla="*/ 238402 w 12584740"/>
              <a:gd name="connsiteY30" fmla="*/ 636963 h 4575313"/>
              <a:gd name="connsiteX31" fmla="*/ 332970 w 12584740"/>
              <a:gd name="connsiteY31" fmla="*/ 607012 h 4575313"/>
              <a:gd name="connsiteX32" fmla="*/ 407552 w 12584740"/>
              <a:gd name="connsiteY32" fmla="*/ 547943 h 4575313"/>
              <a:gd name="connsiteX33" fmla="*/ 497934 w 12584740"/>
              <a:gd name="connsiteY33" fmla="*/ 502354 h 4575313"/>
              <a:gd name="connsiteX34" fmla="*/ 510273 w 12584740"/>
              <a:gd name="connsiteY34" fmla="*/ 504172 h 4575313"/>
              <a:gd name="connsiteX35" fmla="*/ 561099 w 12584740"/>
              <a:gd name="connsiteY35" fmla="*/ 476357 h 4575313"/>
              <a:gd name="connsiteX36" fmla="*/ 705102 w 12584740"/>
              <a:gd name="connsiteY36" fmla="*/ 399826 h 4575313"/>
              <a:gd name="connsiteX37" fmla="*/ 800404 w 12584740"/>
              <a:gd name="connsiteY37" fmla="*/ 289909 h 4575313"/>
              <a:gd name="connsiteX38" fmla="*/ 842353 w 12584740"/>
              <a:gd name="connsiteY38" fmla="*/ 276713 h 4575313"/>
              <a:gd name="connsiteX39" fmla="*/ 912247 w 12584740"/>
              <a:gd name="connsiteY39" fmla="*/ 254246 h 4575313"/>
              <a:gd name="connsiteX40" fmla="*/ 927247 w 12584740"/>
              <a:gd name="connsiteY40" fmla="*/ 258217 h 4575313"/>
              <a:gd name="connsiteX41" fmla="*/ 933425 w 12584740"/>
              <a:gd name="connsiteY41" fmla="*/ 256149 h 4575313"/>
              <a:gd name="connsiteX42" fmla="*/ 934108 w 12584740"/>
              <a:gd name="connsiteY42" fmla="*/ 256433 h 4575313"/>
              <a:gd name="connsiteX43" fmla="*/ 935368 w 12584740"/>
              <a:gd name="connsiteY43" fmla="*/ 255498 h 4575313"/>
              <a:gd name="connsiteX44" fmla="*/ 949059 w 12584740"/>
              <a:gd name="connsiteY44" fmla="*/ 250913 h 4575313"/>
              <a:gd name="connsiteX45" fmla="*/ 980035 w 12584740"/>
              <a:gd name="connsiteY45" fmla="*/ 251605 h 4575313"/>
              <a:gd name="connsiteX46" fmla="*/ 998443 w 12584740"/>
              <a:gd name="connsiteY46" fmla="*/ 248823 h 4575313"/>
              <a:gd name="connsiteX47" fmla="*/ 1015140 w 12584740"/>
              <a:gd name="connsiteY47" fmla="*/ 230963 h 4575313"/>
              <a:gd name="connsiteX48" fmla="*/ 1027653 w 12584740"/>
              <a:gd name="connsiteY48" fmla="*/ 228229 h 4575313"/>
              <a:gd name="connsiteX49" fmla="*/ 1029989 w 12584740"/>
              <a:gd name="connsiteY49" fmla="*/ 225769 h 4575313"/>
              <a:gd name="connsiteX50" fmla="*/ 1036851 w 12584740"/>
              <a:gd name="connsiteY50" fmla="*/ 220779 h 4575313"/>
              <a:gd name="connsiteX51" fmla="*/ 1029120 w 12584740"/>
              <a:gd name="connsiteY51" fmla="*/ 217196 h 4575313"/>
              <a:gd name="connsiteX52" fmla="*/ 1113256 w 12584740"/>
              <a:gd name="connsiteY52" fmla="*/ 192543 h 4575313"/>
              <a:gd name="connsiteX53" fmla="*/ 1184710 w 12584740"/>
              <a:gd name="connsiteY53" fmla="*/ 171552 h 4575313"/>
              <a:gd name="connsiteX54" fmla="*/ 1310965 w 12584740"/>
              <a:gd name="connsiteY54" fmla="*/ 185879 h 4575313"/>
              <a:gd name="connsiteX55" fmla="*/ 1430934 w 12584740"/>
              <a:gd name="connsiteY55" fmla="*/ 139104 h 4575313"/>
              <a:gd name="connsiteX56" fmla="*/ 1463118 w 12584740"/>
              <a:gd name="connsiteY56" fmla="*/ 138911 h 4575313"/>
              <a:gd name="connsiteX57" fmla="*/ 1493444 w 12584740"/>
              <a:gd name="connsiteY57" fmla="*/ 147416 h 4575313"/>
              <a:gd name="connsiteX58" fmla="*/ 1493168 w 12584740"/>
              <a:gd name="connsiteY58" fmla="*/ 150455 h 4575313"/>
              <a:gd name="connsiteX59" fmla="*/ 1497974 w 12584740"/>
              <a:gd name="connsiteY59" fmla="*/ 151841 h 4575313"/>
              <a:gd name="connsiteX60" fmla="*/ 1502355 w 12584740"/>
              <a:gd name="connsiteY60" fmla="*/ 149916 h 4575313"/>
              <a:gd name="connsiteX61" fmla="*/ 1508100 w 12584740"/>
              <a:gd name="connsiteY61" fmla="*/ 151526 h 4575313"/>
              <a:gd name="connsiteX62" fmla="*/ 1523822 w 12584740"/>
              <a:gd name="connsiteY62" fmla="*/ 155112 h 4575313"/>
              <a:gd name="connsiteX63" fmla="*/ 1528971 w 12584740"/>
              <a:gd name="connsiteY63" fmla="*/ 161299 h 4575313"/>
              <a:gd name="connsiteX64" fmla="*/ 1590631 w 12584740"/>
              <a:gd name="connsiteY64" fmla="*/ 173836 h 4575313"/>
              <a:gd name="connsiteX65" fmla="*/ 1609537 w 12584740"/>
              <a:gd name="connsiteY65" fmla="*/ 169616 h 4575313"/>
              <a:gd name="connsiteX66" fmla="*/ 1631335 w 12584740"/>
              <a:gd name="connsiteY66" fmla="*/ 179686 h 4575313"/>
              <a:gd name="connsiteX67" fmla="*/ 1693983 w 12584740"/>
              <a:gd name="connsiteY67" fmla="*/ 183202 h 4575313"/>
              <a:gd name="connsiteX68" fmla="*/ 1763575 w 12584740"/>
              <a:gd name="connsiteY68" fmla="*/ 194844 h 4575313"/>
              <a:gd name="connsiteX69" fmla="*/ 1812709 w 12584740"/>
              <a:gd name="connsiteY69" fmla="*/ 208037 h 4575313"/>
              <a:gd name="connsiteX70" fmla="*/ 1945879 w 12584740"/>
              <a:gd name="connsiteY70" fmla="*/ 216206 h 4575313"/>
              <a:gd name="connsiteX71" fmla="*/ 1974418 w 12584740"/>
              <a:gd name="connsiteY71" fmla="*/ 208866 h 4575313"/>
              <a:gd name="connsiteX72" fmla="*/ 1976651 w 12584740"/>
              <a:gd name="connsiteY72" fmla="*/ 208757 h 4575313"/>
              <a:gd name="connsiteX73" fmla="*/ 2881775 w 12584740"/>
              <a:gd name="connsiteY73" fmla="*/ 233197 h 4575313"/>
              <a:gd name="connsiteX0" fmla="*/ 2881775 w 12584740"/>
              <a:gd name="connsiteY0" fmla="*/ 214043 h 4556159"/>
              <a:gd name="connsiteX1" fmla="*/ 8923122 w 12584740"/>
              <a:gd name="connsiteY1" fmla="*/ 205911 h 4556159"/>
              <a:gd name="connsiteX2" fmla="*/ 10535176 w 12584740"/>
              <a:gd name="connsiteY2" fmla="*/ 98886 h 4556159"/>
              <a:gd name="connsiteX3" fmla="*/ 10552865 w 12584740"/>
              <a:gd name="connsiteY3" fmla="*/ 93120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1976651 w 12584740"/>
              <a:gd name="connsiteY71" fmla="*/ 189603 h 4556159"/>
              <a:gd name="connsiteX72" fmla="*/ 2881775 w 12584740"/>
              <a:gd name="connsiteY72" fmla="*/ 214043 h 4556159"/>
              <a:gd name="connsiteX0" fmla="*/ 2881775 w 12584740"/>
              <a:gd name="connsiteY0" fmla="*/ 214043 h 4556159"/>
              <a:gd name="connsiteX1" fmla="*/ 8923122 w 12584740"/>
              <a:gd name="connsiteY1" fmla="*/ 205911 h 4556159"/>
              <a:gd name="connsiteX2" fmla="*/ 10535176 w 12584740"/>
              <a:gd name="connsiteY2" fmla="*/ 98886 h 4556159"/>
              <a:gd name="connsiteX3" fmla="*/ 10552865 w 12584740"/>
              <a:gd name="connsiteY3" fmla="*/ 93120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2584740" h="4556159">
                <a:moveTo>
                  <a:pt x="2881775" y="214043"/>
                </a:moveTo>
                <a:lnTo>
                  <a:pt x="8923122" y="205911"/>
                </a:lnTo>
                <a:cubicBezTo>
                  <a:pt x="8923122" y="236009"/>
                  <a:pt x="10535176" y="68788"/>
                  <a:pt x="10535176" y="98886"/>
                </a:cubicBezTo>
                <a:lnTo>
                  <a:pt x="10552865" y="93120"/>
                </a:lnTo>
                <a:cubicBezTo>
                  <a:pt x="10602509" y="95039"/>
                  <a:pt x="10648374" y="81962"/>
                  <a:pt x="10704478" y="76437"/>
                </a:cubicBezTo>
                <a:cubicBezTo>
                  <a:pt x="10764532" y="85901"/>
                  <a:pt x="10796465" y="61749"/>
                  <a:pt x="10856419" y="55944"/>
                </a:cubicBezTo>
                <a:cubicBezTo>
                  <a:pt x="10914661" y="77716"/>
                  <a:pt x="10896627" y="22130"/>
                  <a:pt x="10946891" y="22447"/>
                </a:cubicBezTo>
                <a:cubicBezTo>
                  <a:pt x="11028004" y="41524"/>
                  <a:pt x="10945561" y="3905"/>
                  <a:pt x="11071737" y="7907"/>
                </a:cubicBezTo>
                <a:cubicBezTo>
                  <a:pt x="11078763" y="11268"/>
                  <a:pt x="11094187" y="7177"/>
                  <a:pt x="11092700" y="2345"/>
                </a:cubicBezTo>
                <a:cubicBezTo>
                  <a:pt x="11100672" y="3621"/>
                  <a:pt x="11119582" y="12415"/>
                  <a:pt x="11121627" y="4539"/>
                </a:cubicBezTo>
                <a:cubicBezTo>
                  <a:pt x="11161872" y="2410"/>
                  <a:pt x="11201801" y="5778"/>
                  <a:pt x="11237564" y="14319"/>
                </a:cubicBezTo>
                <a:cubicBezTo>
                  <a:pt x="11315265" y="-1427"/>
                  <a:pt x="11272628" y="36301"/>
                  <a:pt x="11328738" y="30868"/>
                </a:cubicBezTo>
                <a:cubicBezTo>
                  <a:pt x="11373885" y="14123"/>
                  <a:pt x="11390505" y="26175"/>
                  <a:pt x="11442587" y="14368"/>
                </a:cubicBezTo>
                <a:cubicBezTo>
                  <a:pt x="11460405" y="39138"/>
                  <a:pt x="11491560" y="10212"/>
                  <a:pt x="11511928" y="16713"/>
                </a:cubicBezTo>
                <a:cubicBezTo>
                  <a:pt x="11544050" y="-13836"/>
                  <a:pt x="11591566" y="41138"/>
                  <a:pt x="11625388" y="39481"/>
                </a:cubicBezTo>
                <a:cubicBezTo>
                  <a:pt x="11682275" y="32159"/>
                  <a:pt x="11743456" y="-367"/>
                  <a:pt x="11775146" y="27611"/>
                </a:cubicBezTo>
                <a:cubicBezTo>
                  <a:pt x="11779070" y="15386"/>
                  <a:pt x="11773473" y="-818"/>
                  <a:pt x="11806024" y="88"/>
                </a:cubicBezTo>
                <a:cubicBezTo>
                  <a:pt x="11821005" y="-1216"/>
                  <a:pt x="11833611" y="12437"/>
                  <a:pt x="11865034" y="19785"/>
                </a:cubicBezTo>
                <a:cubicBezTo>
                  <a:pt x="11905979" y="29998"/>
                  <a:pt x="11998366" y="9552"/>
                  <a:pt x="11994565" y="44174"/>
                </a:cubicBezTo>
                <a:cubicBezTo>
                  <a:pt x="12007200" y="63922"/>
                  <a:pt x="12058131" y="30230"/>
                  <a:pt x="12059283" y="52111"/>
                </a:cubicBezTo>
                <a:cubicBezTo>
                  <a:pt x="12081498" y="36953"/>
                  <a:pt x="12122851" y="58256"/>
                  <a:pt x="12160147" y="55873"/>
                </a:cubicBezTo>
                <a:cubicBezTo>
                  <a:pt x="12167674" y="65410"/>
                  <a:pt x="12176238" y="64529"/>
                  <a:pt x="12190854" y="58535"/>
                </a:cubicBezTo>
                <a:lnTo>
                  <a:pt x="12215705" y="59963"/>
                </a:lnTo>
                <a:lnTo>
                  <a:pt x="12584740" y="3074876"/>
                </a:lnTo>
                <a:lnTo>
                  <a:pt x="483060" y="4556159"/>
                </a:lnTo>
                <a:lnTo>
                  <a:pt x="0" y="609687"/>
                </a:lnTo>
                <a:lnTo>
                  <a:pt x="7836" y="612367"/>
                </a:lnTo>
                <a:cubicBezTo>
                  <a:pt x="25349" y="620104"/>
                  <a:pt x="41483" y="627786"/>
                  <a:pt x="59804" y="632641"/>
                </a:cubicBezTo>
                <a:cubicBezTo>
                  <a:pt x="75146" y="654421"/>
                  <a:pt x="167365" y="632597"/>
                  <a:pt x="189088" y="635215"/>
                </a:cubicBezTo>
                <a:cubicBezTo>
                  <a:pt x="217440" y="623749"/>
                  <a:pt x="208344" y="626448"/>
                  <a:pt x="238402" y="617809"/>
                </a:cubicBezTo>
                <a:cubicBezTo>
                  <a:pt x="247394" y="590135"/>
                  <a:pt x="303125" y="595692"/>
                  <a:pt x="332970" y="587858"/>
                </a:cubicBezTo>
                <a:cubicBezTo>
                  <a:pt x="336621" y="563687"/>
                  <a:pt x="356128" y="555392"/>
                  <a:pt x="407552" y="528789"/>
                </a:cubicBezTo>
                <a:cubicBezTo>
                  <a:pt x="410625" y="501558"/>
                  <a:pt x="481949" y="526749"/>
                  <a:pt x="497934" y="483200"/>
                </a:cubicBezTo>
                <a:cubicBezTo>
                  <a:pt x="501858" y="484200"/>
                  <a:pt x="506013" y="484811"/>
                  <a:pt x="510273" y="485018"/>
                </a:cubicBezTo>
                <a:cubicBezTo>
                  <a:pt x="535011" y="486222"/>
                  <a:pt x="557770" y="473768"/>
                  <a:pt x="561099" y="457203"/>
                </a:cubicBezTo>
                <a:cubicBezTo>
                  <a:pt x="592709" y="393031"/>
                  <a:pt x="657171" y="417531"/>
                  <a:pt x="705102" y="380672"/>
                </a:cubicBezTo>
                <a:cubicBezTo>
                  <a:pt x="762904" y="342107"/>
                  <a:pt x="753762" y="341220"/>
                  <a:pt x="800404" y="270755"/>
                </a:cubicBezTo>
                <a:cubicBezTo>
                  <a:pt x="821510" y="277286"/>
                  <a:pt x="831930" y="272279"/>
                  <a:pt x="842353" y="257559"/>
                </a:cubicBezTo>
                <a:cubicBezTo>
                  <a:pt x="871396" y="239661"/>
                  <a:pt x="901151" y="269258"/>
                  <a:pt x="912247" y="235092"/>
                </a:cubicBezTo>
                <a:cubicBezTo>
                  <a:pt x="915193" y="239660"/>
                  <a:pt x="920652" y="240302"/>
                  <a:pt x="927247" y="239063"/>
                </a:cubicBezTo>
                <a:lnTo>
                  <a:pt x="933425" y="236995"/>
                </a:lnTo>
                <a:lnTo>
                  <a:pt x="934108" y="237279"/>
                </a:lnTo>
                <a:lnTo>
                  <a:pt x="935368" y="236344"/>
                </a:lnTo>
                <a:lnTo>
                  <a:pt x="949059" y="231759"/>
                </a:lnTo>
                <a:cubicBezTo>
                  <a:pt x="964033" y="225857"/>
                  <a:pt x="978036" y="220629"/>
                  <a:pt x="980035" y="232451"/>
                </a:cubicBezTo>
                <a:cubicBezTo>
                  <a:pt x="988861" y="233151"/>
                  <a:pt x="994474" y="231910"/>
                  <a:pt x="998443" y="229669"/>
                </a:cubicBezTo>
                <a:cubicBezTo>
                  <a:pt x="1006381" y="225191"/>
                  <a:pt x="1007750" y="216720"/>
                  <a:pt x="1015140" y="211809"/>
                </a:cubicBezTo>
                <a:lnTo>
                  <a:pt x="1027653" y="209075"/>
                </a:lnTo>
                <a:lnTo>
                  <a:pt x="1029989" y="206615"/>
                </a:lnTo>
                <a:lnTo>
                  <a:pt x="1036851" y="201625"/>
                </a:lnTo>
                <a:lnTo>
                  <a:pt x="1029120" y="198042"/>
                </a:lnTo>
                <a:cubicBezTo>
                  <a:pt x="1021104" y="195096"/>
                  <a:pt x="1101729" y="180798"/>
                  <a:pt x="1113256" y="173389"/>
                </a:cubicBezTo>
                <a:lnTo>
                  <a:pt x="1184710" y="152398"/>
                </a:lnTo>
                <a:lnTo>
                  <a:pt x="1310965" y="166725"/>
                </a:lnTo>
                <a:cubicBezTo>
                  <a:pt x="1336372" y="131696"/>
                  <a:pt x="1403197" y="140119"/>
                  <a:pt x="1430934" y="119950"/>
                </a:cubicBezTo>
                <a:lnTo>
                  <a:pt x="1463118" y="119757"/>
                </a:lnTo>
                <a:lnTo>
                  <a:pt x="1493444" y="128262"/>
                </a:lnTo>
                <a:lnTo>
                  <a:pt x="1493168" y="131301"/>
                </a:lnTo>
                <a:cubicBezTo>
                  <a:pt x="1493827" y="133297"/>
                  <a:pt x="1495475" y="133471"/>
                  <a:pt x="1497974" y="132687"/>
                </a:cubicBezTo>
                <a:lnTo>
                  <a:pt x="1502355" y="130762"/>
                </a:lnTo>
                <a:lnTo>
                  <a:pt x="1508100" y="132372"/>
                </a:lnTo>
                <a:lnTo>
                  <a:pt x="1523822" y="135958"/>
                </a:lnTo>
                <a:lnTo>
                  <a:pt x="1528971" y="142145"/>
                </a:lnTo>
                <a:cubicBezTo>
                  <a:pt x="1544182" y="151821"/>
                  <a:pt x="1579536" y="139768"/>
                  <a:pt x="1590631" y="154682"/>
                </a:cubicBezTo>
                <a:lnTo>
                  <a:pt x="1609537" y="150462"/>
                </a:lnTo>
                <a:lnTo>
                  <a:pt x="1631335" y="160532"/>
                </a:lnTo>
                <a:cubicBezTo>
                  <a:pt x="1651445" y="168813"/>
                  <a:pt x="1672155" y="173541"/>
                  <a:pt x="1693983" y="164048"/>
                </a:cubicBezTo>
                <a:cubicBezTo>
                  <a:pt x="1686705" y="185321"/>
                  <a:pt x="1748101" y="157604"/>
                  <a:pt x="1763575" y="175690"/>
                </a:cubicBezTo>
                <a:cubicBezTo>
                  <a:pt x="1773286" y="190711"/>
                  <a:pt x="1794179" y="185800"/>
                  <a:pt x="1812709" y="188883"/>
                </a:cubicBezTo>
                <a:cubicBezTo>
                  <a:pt x="1830479" y="202932"/>
                  <a:pt x="1918180" y="204037"/>
                  <a:pt x="1945879" y="197052"/>
                </a:cubicBezTo>
                <a:cubicBezTo>
                  <a:pt x="1955185" y="193416"/>
                  <a:pt x="1964727" y="191072"/>
                  <a:pt x="1974418" y="189712"/>
                </a:cubicBezTo>
                <a:lnTo>
                  <a:pt x="2235555" y="226659"/>
                </a:lnTo>
                <a:cubicBezTo>
                  <a:pt x="2235555" y="166322"/>
                  <a:pt x="2881775" y="274380"/>
                  <a:pt x="2881775" y="214043"/>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1BBFDD63-AD5F-4E42-979B-2FBDE345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855" y="1431370"/>
            <a:ext cx="5217258" cy="33824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graph with text and numbers&#10;&#10;AI-generated content may be incorrect.">
            <a:extLst>
              <a:ext uri="{FF2B5EF4-FFF2-40B4-BE49-F238E27FC236}">
                <a16:creationId xmlns:a16="http://schemas.microsoft.com/office/drawing/2014/main" id="{05C25F7A-B899-65CD-153A-F9BE955B3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65622" y="1614523"/>
            <a:ext cx="4501724" cy="3016156"/>
          </a:xfrm>
          <a:prstGeom prst="rect">
            <a:avLst/>
          </a:prstGeom>
          <a:noFill/>
        </p:spPr>
      </p:pic>
      <p:sp>
        <p:nvSpPr>
          <p:cNvPr id="24" name="Freeform: Shape 23">
            <a:extLst>
              <a:ext uri="{FF2B5EF4-FFF2-40B4-BE49-F238E27FC236}">
                <a16:creationId xmlns:a16="http://schemas.microsoft.com/office/drawing/2014/main" id="{AABDB02C-700D-4121-B1D1-CCB58F4BE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4339" y="1431370"/>
            <a:ext cx="5217258" cy="33824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graph with blue bars&#10;&#10;AI-generated content may be incorrect.">
            <a:extLst>
              <a:ext uri="{FF2B5EF4-FFF2-40B4-BE49-F238E27FC236}">
                <a16:creationId xmlns:a16="http://schemas.microsoft.com/office/drawing/2014/main" id="{974707A0-2FF8-61D8-F18A-8D5DBD669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428043" y="1614523"/>
            <a:ext cx="4749850" cy="3016156"/>
          </a:xfrm>
          <a:prstGeom prst="rect">
            <a:avLst/>
          </a:prstGeom>
          <a:noFill/>
        </p:spPr>
      </p:pic>
      <p:graphicFrame>
        <p:nvGraphicFramePr>
          <p:cNvPr id="13" name="Content Placeholder 2">
            <a:extLst>
              <a:ext uri="{FF2B5EF4-FFF2-40B4-BE49-F238E27FC236}">
                <a16:creationId xmlns:a16="http://schemas.microsoft.com/office/drawing/2014/main" id="{A6BDC1DB-4989-47AF-57AE-78DC4B87B774}"/>
              </a:ext>
            </a:extLst>
          </p:cNvPr>
          <p:cNvGraphicFramePr>
            <a:graphicFrameLocks noGrp="1"/>
          </p:cNvGraphicFramePr>
          <p:nvPr>
            <p:ph idx="1"/>
            <p:extLst>
              <p:ext uri="{D42A27DB-BD31-4B8C-83A1-F6EECF244321}">
                <p14:modId xmlns:p14="http://schemas.microsoft.com/office/powerpoint/2010/main" val="623470505"/>
              </p:ext>
            </p:extLst>
          </p:nvPr>
        </p:nvGraphicFramePr>
        <p:xfrm>
          <a:off x="1050879" y="5081956"/>
          <a:ext cx="10117130" cy="131884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643048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AB0BC72-1C3A-421F-AB0A-D480DA93F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28763" cy="6858000"/>
          </a:xfrm>
          <a:custGeom>
            <a:avLst/>
            <a:gdLst>
              <a:gd name="connsiteX0" fmla="*/ 0 w 7228763"/>
              <a:gd name="connsiteY0" fmla="*/ 0 h 6858000"/>
              <a:gd name="connsiteX1" fmla="*/ 501961 w 7228763"/>
              <a:gd name="connsiteY1" fmla="*/ 0 h 6858000"/>
              <a:gd name="connsiteX2" fmla="*/ 723901 w 7228763"/>
              <a:gd name="connsiteY2" fmla="*/ 0 h 6858000"/>
              <a:gd name="connsiteX3" fmla="*/ 7228583 w 7228763"/>
              <a:gd name="connsiteY3" fmla="*/ 0 h 6858000"/>
              <a:gd name="connsiteX4" fmla="*/ 7228763 w 7228763"/>
              <a:gd name="connsiteY4" fmla="*/ 1 h 6858000"/>
              <a:gd name="connsiteX5" fmla="*/ 7221350 w 7228763"/>
              <a:gd name="connsiteY5" fmla="*/ 30700 h 6858000"/>
              <a:gd name="connsiteX6" fmla="*/ 7199900 w 7228763"/>
              <a:gd name="connsiteY6" fmla="*/ 310025 h 6858000"/>
              <a:gd name="connsiteX7" fmla="*/ 7214938 w 7228763"/>
              <a:gd name="connsiteY7" fmla="*/ 443960 h 6858000"/>
              <a:gd name="connsiteX8" fmla="*/ 7174238 w 7228763"/>
              <a:gd name="connsiteY8" fmla="*/ 642659 h 6858000"/>
              <a:gd name="connsiteX9" fmla="*/ 7166213 w 7228763"/>
              <a:gd name="connsiteY9" fmla="*/ 673307 h 6858000"/>
              <a:gd name="connsiteX10" fmla="*/ 7128963 w 7228763"/>
              <a:gd name="connsiteY10" fmla="*/ 839641 h 6858000"/>
              <a:gd name="connsiteX11" fmla="*/ 7066183 w 7228763"/>
              <a:gd name="connsiteY11" fmla="*/ 958357 h 6858000"/>
              <a:gd name="connsiteX12" fmla="*/ 7070620 w 7228763"/>
              <a:gd name="connsiteY12" fmla="*/ 963398 h 6858000"/>
              <a:gd name="connsiteX13" fmla="*/ 7022851 w 7228763"/>
              <a:gd name="connsiteY13" fmla="*/ 1117169 h 6858000"/>
              <a:gd name="connsiteX14" fmla="*/ 7019920 w 7228763"/>
              <a:gd name="connsiteY14" fmla="*/ 1144352 h 6858000"/>
              <a:gd name="connsiteX15" fmla="*/ 7021476 w 7228763"/>
              <a:gd name="connsiteY15" fmla="*/ 1164484 h 6858000"/>
              <a:gd name="connsiteX16" fmla="*/ 7005576 w 7228763"/>
              <a:gd name="connsiteY16" fmla="*/ 1213829 h 6858000"/>
              <a:gd name="connsiteX17" fmla="*/ 6970919 w 7228763"/>
              <a:gd name="connsiteY17" fmla="*/ 1294823 h 6858000"/>
              <a:gd name="connsiteX18" fmla="*/ 6965413 w 7228763"/>
              <a:gd name="connsiteY18" fmla="*/ 1312193 h 6858000"/>
              <a:gd name="connsiteX19" fmla="*/ 6968106 w 7228763"/>
              <a:gd name="connsiteY19" fmla="*/ 1327626 h 6858000"/>
              <a:gd name="connsiteX20" fmla="*/ 6975202 w 7228763"/>
              <a:gd name="connsiteY20" fmla="*/ 1331644 h 6858000"/>
              <a:gd name="connsiteX21" fmla="*/ 6973366 w 7228763"/>
              <a:gd name="connsiteY21" fmla="*/ 1341276 h 6858000"/>
              <a:gd name="connsiteX22" fmla="*/ 6974428 w 7228763"/>
              <a:gd name="connsiteY22" fmla="*/ 1343945 h 6858000"/>
              <a:gd name="connsiteX23" fmla="*/ 6978971 w 7228763"/>
              <a:gd name="connsiteY23" fmla="*/ 1359134 h 6858000"/>
              <a:gd name="connsiteX24" fmla="*/ 6946335 w 7228763"/>
              <a:gd name="connsiteY24" fmla="*/ 1427803 h 6858000"/>
              <a:gd name="connsiteX25" fmla="*/ 6907208 w 7228763"/>
              <a:gd name="connsiteY25" fmla="*/ 1540278 h 6858000"/>
              <a:gd name="connsiteX26" fmla="*/ 6901698 w 7228763"/>
              <a:gd name="connsiteY26" fmla="*/ 1547262 h 6858000"/>
              <a:gd name="connsiteX27" fmla="*/ 6902877 w 7228763"/>
              <a:gd name="connsiteY27" fmla="*/ 1577056 h 6858000"/>
              <a:gd name="connsiteX28" fmla="*/ 6904067 w 7228763"/>
              <a:gd name="connsiteY28" fmla="*/ 1595898 h 6858000"/>
              <a:gd name="connsiteX29" fmla="*/ 6891817 w 7228763"/>
              <a:gd name="connsiteY29" fmla="*/ 1703726 h 6858000"/>
              <a:gd name="connsiteX30" fmla="*/ 6898520 w 7228763"/>
              <a:gd name="connsiteY30" fmla="*/ 1809535 h 6858000"/>
              <a:gd name="connsiteX31" fmla="*/ 6897783 w 7228763"/>
              <a:gd name="connsiteY31" fmla="*/ 2018310 h 6858000"/>
              <a:gd name="connsiteX32" fmla="*/ 6887647 w 7228763"/>
              <a:gd name="connsiteY32" fmla="*/ 2071355 h 6858000"/>
              <a:gd name="connsiteX33" fmla="*/ 6888952 w 7228763"/>
              <a:gd name="connsiteY33" fmla="*/ 2141166 h 6858000"/>
              <a:gd name="connsiteX34" fmla="*/ 6887101 w 7228763"/>
              <a:gd name="connsiteY34" fmla="*/ 2154548 h 6858000"/>
              <a:gd name="connsiteX35" fmla="*/ 6880519 w 7228763"/>
              <a:gd name="connsiteY35" fmla="*/ 2158153 h 6858000"/>
              <a:gd name="connsiteX36" fmla="*/ 6873389 w 7228763"/>
              <a:gd name="connsiteY36" fmla="*/ 2178174 h 6858000"/>
              <a:gd name="connsiteX37" fmla="*/ 6871679 w 7228763"/>
              <a:gd name="connsiteY37" fmla="*/ 2202858 h 6858000"/>
              <a:gd name="connsiteX38" fmla="*/ 6870321 w 7228763"/>
              <a:gd name="connsiteY38" fmla="*/ 2320214 h 6858000"/>
              <a:gd name="connsiteX39" fmla="*/ 6857787 w 7228763"/>
              <a:gd name="connsiteY39" fmla="*/ 2417011 h 6858000"/>
              <a:gd name="connsiteX40" fmla="*/ 6850905 w 7228763"/>
              <a:gd name="connsiteY40" fmla="*/ 2454207 h 6858000"/>
              <a:gd name="connsiteX41" fmla="*/ 6848900 w 7228763"/>
              <a:gd name="connsiteY41" fmla="*/ 2487203 h 6858000"/>
              <a:gd name="connsiteX42" fmla="*/ 6837487 w 7228763"/>
              <a:gd name="connsiteY42" fmla="*/ 2512282 h 6858000"/>
              <a:gd name="connsiteX43" fmla="*/ 6838494 w 7228763"/>
              <a:gd name="connsiteY43" fmla="*/ 2514318 h 6858000"/>
              <a:gd name="connsiteX44" fmla="*/ 6863982 w 7228763"/>
              <a:gd name="connsiteY44" fmla="*/ 2574334 h 6858000"/>
              <a:gd name="connsiteX45" fmla="*/ 6862893 w 7228763"/>
              <a:gd name="connsiteY45" fmla="*/ 2579877 h 6858000"/>
              <a:gd name="connsiteX46" fmla="*/ 6863047 w 7228763"/>
              <a:gd name="connsiteY46" fmla="*/ 2608928 h 6858000"/>
              <a:gd name="connsiteX47" fmla="*/ 6862462 w 7228763"/>
              <a:gd name="connsiteY47" fmla="*/ 2613111 h 6858000"/>
              <a:gd name="connsiteX48" fmla="*/ 6854084 w 7228763"/>
              <a:gd name="connsiteY48" fmla="*/ 2621996 h 6858000"/>
              <a:gd name="connsiteX49" fmla="*/ 6856559 w 7228763"/>
              <a:gd name="connsiteY49" fmla="*/ 2634265 h 6858000"/>
              <a:gd name="connsiteX50" fmla="*/ 6847985 w 7228763"/>
              <a:gd name="connsiteY50" fmla="*/ 2647237 h 6858000"/>
              <a:gd name="connsiteX51" fmla="*/ 6854115 w 7228763"/>
              <a:gd name="connsiteY51" fmla="*/ 2650786 h 6858000"/>
              <a:gd name="connsiteX52" fmla="*/ 6859942 w 7228763"/>
              <a:gd name="connsiteY52" fmla="*/ 2661993 h 6858000"/>
              <a:gd name="connsiteX53" fmla="*/ 6851884 w 7228763"/>
              <a:gd name="connsiteY53" fmla="*/ 2670949 h 6858000"/>
              <a:gd name="connsiteX54" fmla="*/ 6846115 w 7228763"/>
              <a:gd name="connsiteY54" fmla="*/ 2690255 h 6858000"/>
              <a:gd name="connsiteX55" fmla="*/ 6846964 w 7228763"/>
              <a:gd name="connsiteY55" fmla="*/ 2695683 h 6858000"/>
              <a:gd name="connsiteX56" fmla="*/ 6836011 w 7228763"/>
              <a:gd name="connsiteY56" fmla="*/ 2713964 h 6858000"/>
              <a:gd name="connsiteX57" fmla="*/ 6830478 w 7228763"/>
              <a:gd name="connsiteY57" fmla="*/ 2730175 h 6858000"/>
              <a:gd name="connsiteX58" fmla="*/ 6841091 w 7228763"/>
              <a:gd name="connsiteY58" fmla="*/ 2763497 h 6858000"/>
              <a:gd name="connsiteX59" fmla="*/ 6803520 w 7228763"/>
              <a:gd name="connsiteY59" fmla="*/ 3051539 h 6858000"/>
              <a:gd name="connsiteX60" fmla="*/ 6733280 w 7228763"/>
              <a:gd name="connsiteY60" fmla="*/ 3335396 h 6858000"/>
              <a:gd name="connsiteX61" fmla="*/ 6735884 w 7228763"/>
              <a:gd name="connsiteY61" fmla="*/ 3456509 h 6858000"/>
              <a:gd name="connsiteX62" fmla="*/ 6715764 w 7228763"/>
              <a:gd name="connsiteY62" fmla="*/ 3531827 h 6858000"/>
              <a:gd name="connsiteX63" fmla="*/ 6730329 w 7228763"/>
              <a:gd name="connsiteY63" fmla="*/ 3570877 h 6858000"/>
              <a:gd name="connsiteX64" fmla="*/ 6727426 w 7228763"/>
              <a:gd name="connsiteY64" fmla="*/ 3583849 h 6858000"/>
              <a:gd name="connsiteX65" fmla="*/ 6718706 w 7228763"/>
              <a:gd name="connsiteY65" fmla="*/ 3592763 h 6858000"/>
              <a:gd name="connsiteX66" fmla="*/ 6693350 w 7228763"/>
              <a:gd name="connsiteY66" fmla="*/ 3653485 h 6858000"/>
              <a:gd name="connsiteX67" fmla="*/ 6685983 w 7228763"/>
              <a:gd name="connsiteY67" fmla="*/ 3670528 h 6858000"/>
              <a:gd name="connsiteX68" fmla="*/ 6687033 w 7228763"/>
              <a:gd name="connsiteY68" fmla="*/ 3685990 h 6858000"/>
              <a:gd name="connsiteX69" fmla="*/ 6693711 w 7228763"/>
              <a:gd name="connsiteY69" fmla="*/ 3690283 h 6858000"/>
              <a:gd name="connsiteX70" fmla="*/ 6690843 w 7228763"/>
              <a:gd name="connsiteY70" fmla="*/ 3699787 h 6858000"/>
              <a:gd name="connsiteX71" fmla="*/ 6691624 w 7228763"/>
              <a:gd name="connsiteY71" fmla="*/ 3702486 h 6858000"/>
              <a:gd name="connsiteX72" fmla="*/ 6694549 w 7228763"/>
              <a:gd name="connsiteY72" fmla="*/ 3717784 h 6858000"/>
              <a:gd name="connsiteX73" fmla="*/ 6662489 w 7228763"/>
              <a:gd name="connsiteY73" fmla="*/ 3746229 h 6858000"/>
              <a:gd name="connsiteX74" fmla="*/ 6575429 w 7228763"/>
              <a:gd name="connsiteY74" fmla="*/ 3924910 h 6858000"/>
              <a:gd name="connsiteX75" fmla="*/ 6538994 w 7228763"/>
              <a:gd name="connsiteY75" fmla="*/ 3989353 h 6858000"/>
              <a:gd name="connsiteX76" fmla="*/ 6535698 w 7228763"/>
              <a:gd name="connsiteY76" fmla="*/ 4033899 h 6858000"/>
              <a:gd name="connsiteX77" fmla="*/ 6527053 w 7228763"/>
              <a:gd name="connsiteY77" fmla="*/ 4142250 h 6858000"/>
              <a:gd name="connsiteX78" fmla="*/ 6501843 w 7228763"/>
              <a:gd name="connsiteY78" fmla="*/ 4329442 h 6858000"/>
              <a:gd name="connsiteX79" fmla="*/ 6489841 w 7228763"/>
              <a:gd name="connsiteY79" fmla="*/ 4456184 h 6858000"/>
              <a:gd name="connsiteX80" fmla="*/ 6482918 w 7228763"/>
              <a:gd name="connsiteY80" fmla="*/ 4468478 h 6858000"/>
              <a:gd name="connsiteX81" fmla="*/ 6484019 w 7228763"/>
              <a:gd name="connsiteY81" fmla="*/ 4469862 h 6858000"/>
              <a:gd name="connsiteX82" fmla="*/ 6481759 w 7228763"/>
              <a:gd name="connsiteY82" fmla="*/ 4483797 h 6858000"/>
              <a:gd name="connsiteX83" fmla="*/ 6477370 w 7228763"/>
              <a:gd name="connsiteY83" fmla="*/ 4487091 h 6858000"/>
              <a:gd name="connsiteX84" fmla="*/ 6474598 w 7228763"/>
              <a:gd name="connsiteY84" fmla="*/ 4496728 h 6858000"/>
              <a:gd name="connsiteX85" fmla="*/ 6465848 w 7228763"/>
              <a:gd name="connsiteY85" fmla="*/ 4515918 h 6858000"/>
              <a:gd name="connsiteX86" fmla="*/ 6467296 w 7228763"/>
              <a:gd name="connsiteY86" fmla="*/ 4519316 h 6858000"/>
              <a:gd name="connsiteX87" fmla="*/ 6458903 w 7228763"/>
              <a:gd name="connsiteY87" fmla="*/ 4547957 h 6858000"/>
              <a:gd name="connsiteX88" fmla="*/ 6460248 w 7228763"/>
              <a:gd name="connsiteY88" fmla="*/ 4548262 h 6858000"/>
              <a:gd name="connsiteX89" fmla="*/ 6464276 w 7228763"/>
              <a:gd name="connsiteY89" fmla="*/ 4555939 h 6858000"/>
              <a:gd name="connsiteX90" fmla="*/ 6468635 w 7228763"/>
              <a:gd name="connsiteY90" fmla="*/ 4570815 h 6858000"/>
              <a:gd name="connsiteX91" fmla="*/ 6488206 w 7228763"/>
              <a:gd name="connsiteY91" fmla="*/ 4633846 h 6858000"/>
              <a:gd name="connsiteX92" fmla="*/ 6487272 w 7228763"/>
              <a:gd name="connsiteY92" fmla="*/ 4639816 h 6858000"/>
              <a:gd name="connsiteX93" fmla="*/ 6487581 w 7228763"/>
              <a:gd name="connsiteY93" fmla="*/ 4639923 h 6858000"/>
              <a:gd name="connsiteX94" fmla="*/ 6487249 w 7228763"/>
              <a:gd name="connsiteY94" fmla="*/ 4646192 h 6858000"/>
              <a:gd name="connsiteX95" fmla="*/ 6485570 w 7228763"/>
              <a:gd name="connsiteY95" fmla="*/ 4650706 h 6858000"/>
              <a:gd name="connsiteX96" fmla="*/ 6483759 w 7228763"/>
              <a:gd name="connsiteY96" fmla="*/ 4662290 h 6858000"/>
              <a:gd name="connsiteX97" fmla="*/ 6485315 w 7228763"/>
              <a:gd name="connsiteY97" fmla="*/ 4666180 h 6858000"/>
              <a:gd name="connsiteX98" fmla="*/ 6489077 w 7228763"/>
              <a:gd name="connsiteY98" fmla="*/ 4667585 h 6858000"/>
              <a:gd name="connsiteX99" fmla="*/ 6488467 w 7228763"/>
              <a:gd name="connsiteY99" fmla="*/ 4668660 h 6858000"/>
              <a:gd name="connsiteX100" fmla="*/ 6496179 w 7228763"/>
              <a:gd name="connsiteY100" fmla="*/ 4689807 h 6858000"/>
              <a:gd name="connsiteX101" fmla="*/ 6500957 w 7228763"/>
              <a:gd name="connsiteY101" fmla="*/ 4737890 h 6858000"/>
              <a:gd name="connsiteX102" fmla="*/ 6498641 w 7228763"/>
              <a:gd name="connsiteY102" fmla="*/ 4765657 h 6858000"/>
              <a:gd name="connsiteX103" fmla="*/ 6497829 w 7228763"/>
              <a:gd name="connsiteY103" fmla="*/ 4841463 h 6858000"/>
              <a:gd name="connsiteX104" fmla="*/ 6521578 w 7228763"/>
              <a:gd name="connsiteY104" fmla="*/ 4969863 h 6858000"/>
              <a:gd name="connsiteX105" fmla="*/ 6518695 w 7228763"/>
              <a:gd name="connsiteY105" fmla="*/ 4974028 h 6858000"/>
              <a:gd name="connsiteX106" fmla="*/ 6516513 w 7228763"/>
              <a:gd name="connsiteY106" fmla="*/ 4980318 h 6858000"/>
              <a:gd name="connsiteX107" fmla="*/ 6516763 w 7228763"/>
              <a:gd name="connsiteY107" fmla="*/ 4980501 h 6858000"/>
              <a:gd name="connsiteX108" fmla="*/ 6514121 w 7228763"/>
              <a:gd name="connsiteY108" fmla="*/ 4986338 h 6858000"/>
              <a:gd name="connsiteX109" fmla="*/ 6511173 w 7228763"/>
              <a:gd name="connsiteY109" fmla="*/ 4991296 h 6858000"/>
              <a:gd name="connsiteX110" fmla="*/ 6546537 w 7228763"/>
              <a:gd name="connsiteY110" fmla="*/ 5076895 h 6858000"/>
              <a:gd name="connsiteX111" fmla="*/ 6544581 w 7228763"/>
              <a:gd name="connsiteY111" fmla="*/ 5081568 h 6858000"/>
              <a:gd name="connsiteX112" fmla="*/ 6543750 w 7228763"/>
              <a:gd name="connsiteY112" fmla="*/ 5088173 h 6858000"/>
              <a:gd name="connsiteX113" fmla="*/ 6544034 w 7228763"/>
              <a:gd name="connsiteY113" fmla="*/ 5088300 h 6858000"/>
              <a:gd name="connsiteX114" fmla="*/ 6542660 w 7228763"/>
              <a:gd name="connsiteY114" fmla="*/ 5094558 h 6858000"/>
              <a:gd name="connsiteX115" fmla="*/ 6532096 w 7228763"/>
              <a:gd name="connsiteY115" fmla="*/ 5125620 h 6858000"/>
              <a:gd name="connsiteX116" fmla="*/ 6533049 w 7228763"/>
              <a:gd name="connsiteY116" fmla="*/ 5268004 h 6858000"/>
              <a:gd name="connsiteX117" fmla="*/ 6533970 w 7228763"/>
              <a:gd name="connsiteY117" fmla="*/ 5269530 h 6858000"/>
              <a:gd name="connsiteX118" fmla="*/ 6502603 w 7228763"/>
              <a:gd name="connsiteY118" fmla="*/ 5390941 h 6858000"/>
              <a:gd name="connsiteX119" fmla="*/ 6477660 w 7228763"/>
              <a:gd name="connsiteY119" fmla="*/ 5539927 h 6858000"/>
              <a:gd name="connsiteX120" fmla="*/ 6456458 w 7228763"/>
              <a:gd name="connsiteY120" fmla="*/ 5791594 h 6858000"/>
              <a:gd name="connsiteX121" fmla="*/ 6434556 w 7228763"/>
              <a:gd name="connsiteY121" fmla="*/ 5855206 h 6858000"/>
              <a:gd name="connsiteX122" fmla="*/ 6418454 w 7228763"/>
              <a:gd name="connsiteY122" fmla="*/ 5873582 h 6858000"/>
              <a:gd name="connsiteX123" fmla="*/ 6419875 w 7228763"/>
              <a:gd name="connsiteY123" fmla="*/ 5876037 h 6858000"/>
              <a:gd name="connsiteX124" fmla="*/ 6419775 w 7228763"/>
              <a:gd name="connsiteY124" fmla="*/ 5886534 h 6858000"/>
              <a:gd name="connsiteX125" fmla="*/ 6426971 w 7228763"/>
              <a:gd name="connsiteY125" fmla="*/ 5888644 h 6858000"/>
              <a:gd name="connsiteX126" fmla="*/ 6431999 w 7228763"/>
              <a:gd name="connsiteY126" fmla="*/ 5903832 h 6858000"/>
              <a:gd name="connsiteX127" fmla="*/ 6429798 w 7228763"/>
              <a:gd name="connsiteY127" fmla="*/ 5923391 h 6858000"/>
              <a:gd name="connsiteX128" fmla="*/ 6434072 w 7228763"/>
              <a:gd name="connsiteY128" fmla="*/ 6013205 h 6858000"/>
              <a:gd name="connsiteX129" fmla="*/ 6439333 w 7228763"/>
              <a:gd name="connsiteY129" fmla="*/ 6074018 h 6858000"/>
              <a:gd name="connsiteX130" fmla="*/ 6463083 w 7228763"/>
              <a:gd name="connsiteY130" fmla="*/ 6130837 h 6858000"/>
              <a:gd name="connsiteX131" fmla="*/ 6457360 w 7228763"/>
              <a:gd name="connsiteY131" fmla="*/ 6152982 h 6858000"/>
              <a:gd name="connsiteX132" fmla="*/ 6495529 w 7228763"/>
              <a:gd name="connsiteY132" fmla="*/ 6221100 h 6858000"/>
              <a:gd name="connsiteX133" fmla="*/ 6514948 w 7228763"/>
              <a:gd name="connsiteY133" fmla="*/ 6287550 h 6858000"/>
              <a:gd name="connsiteX134" fmla="*/ 6545124 w 7228763"/>
              <a:gd name="connsiteY134" fmla="*/ 6401595 h 6858000"/>
              <a:gd name="connsiteX135" fmla="*/ 6525833 w 7228763"/>
              <a:gd name="connsiteY135" fmla="*/ 6487110 h 6858000"/>
              <a:gd name="connsiteX136" fmla="*/ 6554825 w 7228763"/>
              <a:gd name="connsiteY136" fmla="*/ 6588589 h 6858000"/>
              <a:gd name="connsiteX137" fmla="*/ 6601569 w 7228763"/>
              <a:gd name="connsiteY137" fmla="*/ 6769963 h 6858000"/>
              <a:gd name="connsiteX138" fmla="*/ 6620945 w 7228763"/>
              <a:gd name="connsiteY138" fmla="*/ 6835814 h 6858000"/>
              <a:gd name="connsiteX139" fmla="*/ 6625906 w 7228763"/>
              <a:gd name="connsiteY139" fmla="*/ 6858000 h 6858000"/>
              <a:gd name="connsiteX140" fmla="*/ 723901 w 7228763"/>
              <a:gd name="connsiteY140" fmla="*/ 6858000 h 6858000"/>
              <a:gd name="connsiteX141" fmla="*/ 501961 w 7228763"/>
              <a:gd name="connsiteY141" fmla="*/ 6858000 h 6858000"/>
              <a:gd name="connsiteX142" fmla="*/ 0 w 7228763"/>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7228763" h="6858000">
                <a:moveTo>
                  <a:pt x="0" y="0"/>
                </a:moveTo>
                <a:lnTo>
                  <a:pt x="501961" y="0"/>
                </a:lnTo>
                <a:lnTo>
                  <a:pt x="723901" y="0"/>
                </a:lnTo>
                <a:lnTo>
                  <a:pt x="7228583" y="0"/>
                </a:lnTo>
                <a:lnTo>
                  <a:pt x="7228763" y="1"/>
                </a:lnTo>
                <a:lnTo>
                  <a:pt x="7221350" y="30700"/>
                </a:lnTo>
                <a:cubicBezTo>
                  <a:pt x="7216059" y="84364"/>
                  <a:pt x="7200969" y="241149"/>
                  <a:pt x="7199900" y="310025"/>
                </a:cubicBezTo>
                <a:cubicBezTo>
                  <a:pt x="7203643" y="367544"/>
                  <a:pt x="7214102" y="408251"/>
                  <a:pt x="7214938" y="443960"/>
                </a:cubicBezTo>
                <a:cubicBezTo>
                  <a:pt x="7210660" y="499397"/>
                  <a:pt x="7182360" y="604434"/>
                  <a:pt x="7174238" y="642659"/>
                </a:cubicBezTo>
                <a:cubicBezTo>
                  <a:pt x="7182965" y="657287"/>
                  <a:pt x="7155519" y="658191"/>
                  <a:pt x="7166213" y="673307"/>
                </a:cubicBezTo>
                <a:cubicBezTo>
                  <a:pt x="7166618" y="693769"/>
                  <a:pt x="7143764" y="797295"/>
                  <a:pt x="7128963" y="839641"/>
                </a:cubicBezTo>
                <a:cubicBezTo>
                  <a:pt x="7112293" y="887148"/>
                  <a:pt x="7075906" y="937731"/>
                  <a:pt x="7066183" y="958357"/>
                </a:cubicBezTo>
                <a:cubicBezTo>
                  <a:pt x="7056459" y="978983"/>
                  <a:pt x="7077843" y="936930"/>
                  <a:pt x="7070620" y="963398"/>
                </a:cubicBezTo>
                <a:cubicBezTo>
                  <a:pt x="7063399" y="989867"/>
                  <a:pt x="7031301" y="1087010"/>
                  <a:pt x="7022851" y="1117169"/>
                </a:cubicBezTo>
                <a:cubicBezTo>
                  <a:pt x="7039554" y="1118586"/>
                  <a:pt x="7009272" y="1135372"/>
                  <a:pt x="7019920" y="1144352"/>
                </a:cubicBezTo>
                <a:cubicBezTo>
                  <a:pt x="7029274" y="1150681"/>
                  <a:pt x="7022270" y="1157251"/>
                  <a:pt x="7021476" y="1164484"/>
                </a:cubicBezTo>
                <a:cubicBezTo>
                  <a:pt x="7028800" y="1173524"/>
                  <a:pt x="7015215" y="1205209"/>
                  <a:pt x="7005576" y="1213829"/>
                </a:cubicBezTo>
                <a:cubicBezTo>
                  <a:pt x="6972150" y="1235037"/>
                  <a:pt x="6996546" y="1277327"/>
                  <a:pt x="6970919" y="1294823"/>
                </a:cubicBezTo>
                <a:cubicBezTo>
                  <a:pt x="6967139" y="1300845"/>
                  <a:pt x="6965581" y="1306615"/>
                  <a:pt x="6965413" y="1312193"/>
                </a:cubicBezTo>
                <a:lnTo>
                  <a:pt x="6968106" y="1327626"/>
                </a:lnTo>
                <a:lnTo>
                  <a:pt x="6975202" y="1331644"/>
                </a:lnTo>
                <a:lnTo>
                  <a:pt x="6973366" y="1341276"/>
                </a:lnTo>
                <a:cubicBezTo>
                  <a:pt x="6973720" y="1342166"/>
                  <a:pt x="6974074" y="1343055"/>
                  <a:pt x="6974428" y="1343945"/>
                </a:cubicBezTo>
                <a:cubicBezTo>
                  <a:pt x="6976493" y="1349040"/>
                  <a:pt x="6978286" y="1354080"/>
                  <a:pt x="6978971" y="1359134"/>
                </a:cubicBezTo>
                <a:cubicBezTo>
                  <a:pt x="6974288" y="1373109"/>
                  <a:pt x="6958295" y="1397612"/>
                  <a:pt x="6946335" y="1427803"/>
                </a:cubicBezTo>
                <a:cubicBezTo>
                  <a:pt x="6924178" y="1460349"/>
                  <a:pt x="6924483" y="1505076"/>
                  <a:pt x="6907208" y="1540278"/>
                </a:cubicBezTo>
                <a:lnTo>
                  <a:pt x="6901698" y="1547262"/>
                </a:lnTo>
                <a:lnTo>
                  <a:pt x="6902877" y="1577056"/>
                </a:lnTo>
                <a:cubicBezTo>
                  <a:pt x="6907187" y="1582205"/>
                  <a:pt x="6908314" y="1589568"/>
                  <a:pt x="6904067" y="1595898"/>
                </a:cubicBezTo>
                <a:lnTo>
                  <a:pt x="6891817" y="1703726"/>
                </a:lnTo>
                <a:cubicBezTo>
                  <a:pt x="6890892" y="1739332"/>
                  <a:pt x="6882506" y="1754453"/>
                  <a:pt x="6898520" y="1809535"/>
                </a:cubicBezTo>
                <a:cubicBezTo>
                  <a:pt x="6919736" y="1868036"/>
                  <a:pt x="6890400" y="1952670"/>
                  <a:pt x="6897783" y="2018310"/>
                </a:cubicBezTo>
                <a:cubicBezTo>
                  <a:pt x="6868750" y="2053162"/>
                  <a:pt x="6894827" y="2034561"/>
                  <a:pt x="6887647" y="2071355"/>
                </a:cubicBezTo>
                <a:lnTo>
                  <a:pt x="6888952" y="2141166"/>
                </a:lnTo>
                <a:lnTo>
                  <a:pt x="6887101" y="2154548"/>
                </a:lnTo>
                <a:lnTo>
                  <a:pt x="6880519" y="2158153"/>
                </a:lnTo>
                <a:lnTo>
                  <a:pt x="6873389" y="2178174"/>
                </a:lnTo>
                <a:cubicBezTo>
                  <a:pt x="6871658" y="2185696"/>
                  <a:pt x="6870890" y="2193828"/>
                  <a:pt x="6871679" y="2202858"/>
                </a:cubicBezTo>
                <a:cubicBezTo>
                  <a:pt x="6884787" y="2232772"/>
                  <a:pt x="6852680" y="2283357"/>
                  <a:pt x="6870321" y="2320214"/>
                </a:cubicBezTo>
                <a:cubicBezTo>
                  <a:pt x="6868006" y="2355906"/>
                  <a:pt x="6861023" y="2394678"/>
                  <a:pt x="6857787" y="2417011"/>
                </a:cubicBezTo>
                <a:cubicBezTo>
                  <a:pt x="6846931" y="2426377"/>
                  <a:pt x="6863720" y="2456509"/>
                  <a:pt x="6850905" y="2454207"/>
                </a:cubicBezTo>
                <a:cubicBezTo>
                  <a:pt x="6856659" y="2464947"/>
                  <a:pt x="6853850" y="2476105"/>
                  <a:pt x="6848900" y="2487203"/>
                </a:cubicBezTo>
                <a:lnTo>
                  <a:pt x="6837487" y="2512282"/>
                </a:lnTo>
                <a:cubicBezTo>
                  <a:pt x="6837823" y="2512961"/>
                  <a:pt x="6838158" y="2513640"/>
                  <a:pt x="6838494" y="2514318"/>
                </a:cubicBezTo>
                <a:cubicBezTo>
                  <a:pt x="6846991" y="2534324"/>
                  <a:pt x="6855486" y="2554328"/>
                  <a:pt x="6863982" y="2574334"/>
                </a:cubicBezTo>
                <a:lnTo>
                  <a:pt x="6862893" y="2579877"/>
                </a:lnTo>
                <a:cubicBezTo>
                  <a:pt x="6862738" y="2585644"/>
                  <a:pt x="6863120" y="2603388"/>
                  <a:pt x="6863047" y="2608928"/>
                </a:cubicBezTo>
                <a:lnTo>
                  <a:pt x="6862462" y="2613111"/>
                </a:lnTo>
                <a:lnTo>
                  <a:pt x="6854084" y="2621996"/>
                </a:lnTo>
                <a:lnTo>
                  <a:pt x="6856559" y="2634265"/>
                </a:lnTo>
                <a:lnTo>
                  <a:pt x="6847985" y="2647237"/>
                </a:lnTo>
                <a:cubicBezTo>
                  <a:pt x="6850226" y="2648158"/>
                  <a:pt x="6852294" y="2649356"/>
                  <a:pt x="6854115" y="2650786"/>
                </a:cubicBezTo>
                <a:lnTo>
                  <a:pt x="6859942" y="2661993"/>
                </a:lnTo>
                <a:lnTo>
                  <a:pt x="6851884" y="2670949"/>
                </a:lnTo>
                <a:cubicBezTo>
                  <a:pt x="6864376" y="2672007"/>
                  <a:pt x="6849871" y="2681695"/>
                  <a:pt x="6846115" y="2690255"/>
                </a:cubicBezTo>
                <a:lnTo>
                  <a:pt x="6846964" y="2695683"/>
                </a:lnTo>
                <a:lnTo>
                  <a:pt x="6836011" y="2713964"/>
                </a:lnTo>
                <a:lnTo>
                  <a:pt x="6830478" y="2730175"/>
                </a:lnTo>
                <a:lnTo>
                  <a:pt x="6841091" y="2763497"/>
                </a:lnTo>
                <a:lnTo>
                  <a:pt x="6803520" y="3051539"/>
                </a:lnTo>
                <a:cubicBezTo>
                  <a:pt x="6790420" y="3165645"/>
                  <a:pt x="6749912" y="3216611"/>
                  <a:pt x="6733280" y="3335396"/>
                </a:cubicBezTo>
                <a:lnTo>
                  <a:pt x="6735884" y="3456509"/>
                </a:lnTo>
                <a:lnTo>
                  <a:pt x="6715764" y="3531827"/>
                </a:lnTo>
                <a:lnTo>
                  <a:pt x="6730329" y="3570877"/>
                </a:lnTo>
                <a:lnTo>
                  <a:pt x="6727426" y="3583849"/>
                </a:lnTo>
                <a:lnTo>
                  <a:pt x="6718706" y="3592763"/>
                </a:lnTo>
                <a:cubicBezTo>
                  <a:pt x="6707946" y="3613948"/>
                  <a:pt x="6713985" y="3641245"/>
                  <a:pt x="6693350" y="3653485"/>
                </a:cubicBezTo>
                <a:cubicBezTo>
                  <a:pt x="6688922" y="3659316"/>
                  <a:pt x="6686748" y="3664985"/>
                  <a:pt x="6685983" y="3670528"/>
                </a:cubicBezTo>
                <a:lnTo>
                  <a:pt x="6687033" y="3685990"/>
                </a:lnTo>
                <a:lnTo>
                  <a:pt x="6693711" y="3690283"/>
                </a:lnTo>
                <a:lnTo>
                  <a:pt x="6690843" y="3699787"/>
                </a:lnTo>
                <a:cubicBezTo>
                  <a:pt x="6691104" y="3700686"/>
                  <a:pt x="6691364" y="3701586"/>
                  <a:pt x="6691624" y="3702486"/>
                </a:cubicBezTo>
                <a:cubicBezTo>
                  <a:pt x="6693145" y="3707637"/>
                  <a:pt x="6694400" y="3712728"/>
                  <a:pt x="6694549" y="3717784"/>
                </a:cubicBezTo>
                <a:cubicBezTo>
                  <a:pt x="6659304" y="3711701"/>
                  <a:pt x="6689997" y="3759789"/>
                  <a:pt x="6662489" y="3746229"/>
                </a:cubicBezTo>
                <a:cubicBezTo>
                  <a:pt x="6642637" y="3780750"/>
                  <a:pt x="6605132" y="3867558"/>
                  <a:pt x="6575429" y="3924910"/>
                </a:cubicBezTo>
                <a:lnTo>
                  <a:pt x="6538994" y="3989353"/>
                </a:lnTo>
                <a:lnTo>
                  <a:pt x="6535698" y="4033899"/>
                </a:lnTo>
                <a:cubicBezTo>
                  <a:pt x="6533175" y="4070470"/>
                  <a:pt x="6530536" y="4110146"/>
                  <a:pt x="6527053" y="4142250"/>
                </a:cubicBezTo>
                <a:cubicBezTo>
                  <a:pt x="6519001" y="4200007"/>
                  <a:pt x="6506061" y="4278998"/>
                  <a:pt x="6501843" y="4329442"/>
                </a:cubicBezTo>
                <a:cubicBezTo>
                  <a:pt x="6495642" y="4381764"/>
                  <a:pt x="6492993" y="4433012"/>
                  <a:pt x="6489841" y="4456184"/>
                </a:cubicBezTo>
                <a:lnTo>
                  <a:pt x="6482918" y="4468478"/>
                </a:lnTo>
                <a:lnTo>
                  <a:pt x="6484019" y="4469862"/>
                </a:lnTo>
                <a:cubicBezTo>
                  <a:pt x="6485835" y="4476321"/>
                  <a:pt x="6484493" y="4480555"/>
                  <a:pt x="6481759" y="4483797"/>
                </a:cubicBezTo>
                <a:lnTo>
                  <a:pt x="6477370" y="4487091"/>
                </a:lnTo>
                <a:lnTo>
                  <a:pt x="6474598" y="4496728"/>
                </a:lnTo>
                <a:lnTo>
                  <a:pt x="6465848" y="4515918"/>
                </a:lnTo>
                <a:cubicBezTo>
                  <a:pt x="6466332" y="4517049"/>
                  <a:pt x="6466814" y="4518182"/>
                  <a:pt x="6467296" y="4519316"/>
                </a:cubicBezTo>
                <a:lnTo>
                  <a:pt x="6458903" y="4547957"/>
                </a:lnTo>
                <a:lnTo>
                  <a:pt x="6460248" y="4548262"/>
                </a:lnTo>
                <a:cubicBezTo>
                  <a:pt x="6463078" y="4549595"/>
                  <a:pt x="6464808" y="4551811"/>
                  <a:pt x="6464276" y="4555939"/>
                </a:cubicBezTo>
                <a:cubicBezTo>
                  <a:pt x="6486531" y="4548276"/>
                  <a:pt x="6472165" y="4557977"/>
                  <a:pt x="6468635" y="4570815"/>
                </a:cubicBezTo>
                <a:cubicBezTo>
                  <a:pt x="6472622" y="4583801"/>
                  <a:pt x="6485098" y="4622347"/>
                  <a:pt x="6488206" y="4633846"/>
                </a:cubicBezTo>
                <a:lnTo>
                  <a:pt x="6487272" y="4639816"/>
                </a:lnTo>
                <a:lnTo>
                  <a:pt x="6487581" y="4639923"/>
                </a:lnTo>
                <a:cubicBezTo>
                  <a:pt x="6488082" y="4641190"/>
                  <a:pt x="6488037" y="4643141"/>
                  <a:pt x="6487249" y="4646192"/>
                </a:cubicBezTo>
                <a:lnTo>
                  <a:pt x="6485570" y="4650706"/>
                </a:lnTo>
                <a:lnTo>
                  <a:pt x="6483759" y="4662290"/>
                </a:lnTo>
                <a:cubicBezTo>
                  <a:pt x="6484278" y="4663587"/>
                  <a:pt x="6484797" y="4664883"/>
                  <a:pt x="6485315" y="4666180"/>
                </a:cubicBezTo>
                <a:lnTo>
                  <a:pt x="6489077" y="4667585"/>
                </a:lnTo>
                <a:lnTo>
                  <a:pt x="6488467" y="4668660"/>
                </a:lnTo>
                <a:cubicBezTo>
                  <a:pt x="6480300" y="4676831"/>
                  <a:pt x="6469898" y="4679345"/>
                  <a:pt x="6496179" y="4689807"/>
                </a:cubicBezTo>
                <a:cubicBezTo>
                  <a:pt x="6482141" y="4708535"/>
                  <a:pt x="6498545" y="4712235"/>
                  <a:pt x="6500957" y="4737890"/>
                </a:cubicBezTo>
                <a:cubicBezTo>
                  <a:pt x="6488706" y="4748600"/>
                  <a:pt x="6491350" y="4757223"/>
                  <a:pt x="6498641" y="4765657"/>
                </a:cubicBezTo>
                <a:cubicBezTo>
                  <a:pt x="6490164" y="4790618"/>
                  <a:pt x="6498852" y="4813399"/>
                  <a:pt x="6497829" y="4841463"/>
                </a:cubicBezTo>
                <a:lnTo>
                  <a:pt x="6521578" y="4969863"/>
                </a:lnTo>
                <a:lnTo>
                  <a:pt x="6518695" y="4974028"/>
                </a:lnTo>
                <a:cubicBezTo>
                  <a:pt x="6517064" y="4976933"/>
                  <a:pt x="6516439" y="4978909"/>
                  <a:pt x="6516513" y="4980318"/>
                </a:cubicBezTo>
                <a:lnTo>
                  <a:pt x="6516763" y="4980501"/>
                </a:lnTo>
                <a:lnTo>
                  <a:pt x="6514121" y="4986338"/>
                </a:lnTo>
                <a:lnTo>
                  <a:pt x="6511173" y="4991296"/>
                </a:lnTo>
                <a:cubicBezTo>
                  <a:pt x="6522961" y="5019829"/>
                  <a:pt x="6534748" y="5048361"/>
                  <a:pt x="6546537" y="5076895"/>
                </a:cubicBezTo>
                <a:lnTo>
                  <a:pt x="6544581" y="5081568"/>
                </a:lnTo>
                <a:cubicBezTo>
                  <a:pt x="6543589" y="5084748"/>
                  <a:pt x="6543387" y="5086810"/>
                  <a:pt x="6543750" y="5088173"/>
                </a:cubicBezTo>
                <a:lnTo>
                  <a:pt x="6544034" y="5088300"/>
                </a:lnTo>
                <a:lnTo>
                  <a:pt x="6542660" y="5094558"/>
                </a:lnTo>
                <a:cubicBezTo>
                  <a:pt x="6539647" y="5105196"/>
                  <a:pt x="6536055" y="5115626"/>
                  <a:pt x="6532096" y="5125620"/>
                </a:cubicBezTo>
                <a:cubicBezTo>
                  <a:pt x="6530494" y="5154527"/>
                  <a:pt x="6532737" y="5244020"/>
                  <a:pt x="6533049" y="5268004"/>
                </a:cubicBezTo>
                <a:cubicBezTo>
                  <a:pt x="6533356" y="5268513"/>
                  <a:pt x="6533664" y="5269021"/>
                  <a:pt x="6533970" y="5269530"/>
                </a:cubicBezTo>
                <a:lnTo>
                  <a:pt x="6502603" y="5390941"/>
                </a:lnTo>
                <a:cubicBezTo>
                  <a:pt x="6487576" y="5438194"/>
                  <a:pt x="6471524" y="5465286"/>
                  <a:pt x="6477660" y="5539927"/>
                </a:cubicBezTo>
                <a:cubicBezTo>
                  <a:pt x="6469926" y="5610775"/>
                  <a:pt x="6461800" y="5740573"/>
                  <a:pt x="6456458" y="5791594"/>
                </a:cubicBezTo>
                <a:cubicBezTo>
                  <a:pt x="6427890" y="5787060"/>
                  <a:pt x="6468179" y="5849672"/>
                  <a:pt x="6434556" y="5855206"/>
                </a:cubicBezTo>
                <a:cubicBezTo>
                  <a:pt x="6436026" y="5860240"/>
                  <a:pt x="6415712" y="5868910"/>
                  <a:pt x="6418454" y="5873582"/>
                </a:cubicBezTo>
                <a:cubicBezTo>
                  <a:pt x="6418927" y="5874401"/>
                  <a:pt x="6419401" y="5875218"/>
                  <a:pt x="6419875" y="5876037"/>
                </a:cubicBezTo>
                <a:lnTo>
                  <a:pt x="6419775" y="5886534"/>
                </a:lnTo>
                <a:lnTo>
                  <a:pt x="6426971" y="5888644"/>
                </a:lnTo>
                <a:cubicBezTo>
                  <a:pt x="6428647" y="5893707"/>
                  <a:pt x="6430322" y="5898769"/>
                  <a:pt x="6431999" y="5903832"/>
                </a:cubicBezTo>
                <a:cubicBezTo>
                  <a:pt x="6432764" y="5909651"/>
                  <a:pt x="6432285" y="5916068"/>
                  <a:pt x="6429798" y="5923391"/>
                </a:cubicBezTo>
                <a:cubicBezTo>
                  <a:pt x="6409104" y="5948880"/>
                  <a:pt x="6461339" y="5981626"/>
                  <a:pt x="6434072" y="6013205"/>
                </a:cubicBezTo>
                <a:cubicBezTo>
                  <a:pt x="6426624" y="6024901"/>
                  <a:pt x="6431095" y="6066777"/>
                  <a:pt x="6439333" y="6074018"/>
                </a:cubicBezTo>
                <a:cubicBezTo>
                  <a:pt x="6439795" y="6081731"/>
                  <a:pt x="6453428" y="6126985"/>
                  <a:pt x="6463083" y="6130837"/>
                </a:cubicBezTo>
                <a:cubicBezTo>
                  <a:pt x="6474368" y="6137057"/>
                  <a:pt x="6441750" y="6156330"/>
                  <a:pt x="6457360" y="6152982"/>
                </a:cubicBezTo>
                <a:cubicBezTo>
                  <a:pt x="6454563" y="6186619"/>
                  <a:pt x="6497804" y="6191636"/>
                  <a:pt x="6495529" y="6221100"/>
                </a:cubicBezTo>
                <a:cubicBezTo>
                  <a:pt x="6497396" y="6222126"/>
                  <a:pt x="6506682" y="6257468"/>
                  <a:pt x="6514948" y="6287550"/>
                </a:cubicBezTo>
                <a:cubicBezTo>
                  <a:pt x="6523215" y="6317632"/>
                  <a:pt x="6556102" y="6391312"/>
                  <a:pt x="6545124" y="6401595"/>
                </a:cubicBezTo>
                <a:cubicBezTo>
                  <a:pt x="6546214" y="6423902"/>
                  <a:pt x="6525024" y="6432919"/>
                  <a:pt x="6525833" y="6487110"/>
                </a:cubicBezTo>
                <a:cubicBezTo>
                  <a:pt x="6547115" y="6574474"/>
                  <a:pt x="6547900" y="6553611"/>
                  <a:pt x="6554825" y="6588589"/>
                </a:cubicBezTo>
                <a:cubicBezTo>
                  <a:pt x="6583783" y="6637976"/>
                  <a:pt x="6536155" y="6687723"/>
                  <a:pt x="6601569" y="6769963"/>
                </a:cubicBezTo>
                <a:cubicBezTo>
                  <a:pt x="6623036" y="6819284"/>
                  <a:pt x="6607516" y="6817955"/>
                  <a:pt x="6620945" y="6835814"/>
                </a:cubicBezTo>
                <a:lnTo>
                  <a:pt x="6625906" y="6858000"/>
                </a:lnTo>
                <a:lnTo>
                  <a:pt x="723901" y="6858000"/>
                </a:lnTo>
                <a:lnTo>
                  <a:pt x="50196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200101-07CA-4960-A9B8-EF52035F5F21}"/>
              </a:ext>
            </a:extLst>
          </p:cNvPr>
          <p:cNvSpPr>
            <a:spLocks noGrp="1"/>
          </p:cNvSpPr>
          <p:nvPr>
            <p:ph type="title"/>
          </p:nvPr>
        </p:nvSpPr>
        <p:spPr>
          <a:xfrm>
            <a:off x="236483" y="230386"/>
            <a:ext cx="6992280" cy="1426234"/>
          </a:xfrm>
        </p:spPr>
        <p:txBody>
          <a:bodyPr>
            <a:normAutofit/>
          </a:bodyPr>
          <a:lstStyle/>
          <a:p>
            <a:r>
              <a:rPr lang="en-US" dirty="0"/>
              <a:t>Risk Category assessment</a:t>
            </a:r>
          </a:p>
        </p:txBody>
      </p:sp>
      <p:sp>
        <p:nvSpPr>
          <p:cNvPr id="3" name="Content Placeholder 2">
            <a:extLst>
              <a:ext uri="{FF2B5EF4-FFF2-40B4-BE49-F238E27FC236}">
                <a16:creationId xmlns:a16="http://schemas.microsoft.com/office/drawing/2014/main" id="{68A5BF58-1A01-0A69-C3E9-3B99195CCCBE}"/>
              </a:ext>
            </a:extLst>
          </p:cNvPr>
          <p:cNvSpPr>
            <a:spLocks noGrp="1"/>
          </p:cNvSpPr>
          <p:nvPr>
            <p:ph idx="1"/>
          </p:nvPr>
        </p:nvSpPr>
        <p:spPr>
          <a:xfrm>
            <a:off x="236483" y="1656620"/>
            <a:ext cx="6030822" cy="4970994"/>
          </a:xfrm>
        </p:spPr>
        <p:txBody>
          <a:bodyPr>
            <a:normAutofit fontScale="77500" lnSpcReduction="20000"/>
          </a:bodyPr>
          <a:lstStyle/>
          <a:p>
            <a:pPr marL="0" indent="0">
              <a:buNone/>
            </a:pPr>
            <a:r>
              <a:rPr lang="en-US" dirty="0"/>
              <a:t>Score to Risk Mapping:</a:t>
            </a:r>
          </a:p>
          <a:p>
            <a:r>
              <a:rPr lang="en-US" dirty="0"/>
              <a:t>Score 2-4: Low Risk of Failure (Success Rate: ~18%)</a:t>
            </a:r>
          </a:p>
          <a:p>
            <a:r>
              <a:rPr lang="en-US" dirty="0"/>
              <a:t>Score 5-7: Moderate Risk (Success Rate: ~1%)</a:t>
            </a:r>
          </a:p>
          <a:p>
            <a:r>
              <a:rPr lang="en-US" dirty="0"/>
              <a:t>Score 8-10: High Risk of Failure (Success Rate: &lt;1%)</a:t>
            </a:r>
          </a:p>
          <a:p>
            <a:pPr marL="0" indent="0">
              <a:buNone/>
            </a:pPr>
            <a:r>
              <a:rPr lang="en-US" dirty="0"/>
              <a:t>Clinical Application Example:</a:t>
            </a:r>
          </a:p>
          <a:p>
            <a:r>
              <a:rPr lang="en-US" dirty="0"/>
              <a:t>Patient Score: 9/10</a:t>
            </a:r>
          </a:p>
          <a:p>
            <a:r>
              <a:rPr lang="en-US" dirty="0"/>
              <a:t>Risk Category: Low Risk of Failure</a:t>
            </a:r>
          </a:p>
          <a:p>
            <a:r>
              <a:rPr lang="en-US" dirty="0"/>
              <a:t>Estimated Success Probability: 0.01</a:t>
            </a:r>
          </a:p>
          <a:p>
            <a:pPr marL="0" indent="0">
              <a:buNone/>
            </a:pPr>
            <a:r>
              <a:rPr lang="en-US" dirty="0"/>
              <a:t>Clinical Parameters:</a:t>
            </a:r>
          </a:p>
          <a:p>
            <a:r>
              <a:rPr lang="en-US" dirty="0"/>
              <a:t>Respiratory Rate: 15 (Low)</a:t>
            </a:r>
          </a:p>
          <a:p>
            <a:r>
              <a:rPr lang="en-US" dirty="0"/>
              <a:t>Heart Rate: 75 (Low)</a:t>
            </a:r>
          </a:p>
          <a:p>
            <a:r>
              <a:rPr lang="en-US" dirty="0"/>
              <a:t>O₂ Saturation: 99% (High)</a:t>
            </a:r>
          </a:p>
          <a:p>
            <a:r>
              <a:rPr lang="en-US" dirty="0"/>
              <a:t>Respiratory Variability: 0.1 (Low)</a:t>
            </a:r>
          </a:p>
          <a:p>
            <a:r>
              <a:rPr lang="en-US" dirty="0"/>
              <a:t>RR Stability: High</a:t>
            </a:r>
          </a:p>
          <a:p>
            <a:pPr marL="0" indent="0">
              <a:buNone/>
            </a:pPr>
            <a:r>
              <a:rPr lang="en-US" dirty="0"/>
              <a:t>Recommendation: Good candidate for weaning attempt</a:t>
            </a:r>
          </a:p>
        </p:txBody>
      </p:sp>
      <p:pic>
        <p:nvPicPr>
          <p:cNvPr id="4" name="Picture 3" descr="A graph of a graph&#10;&#10;AI-generated content may be incorrect.">
            <a:extLst>
              <a:ext uri="{FF2B5EF4-FFF2-40B4-BE49-F238E27FC236}">
                <a16:creationId xmlns:a16="http://schemas.microsoft.com/office/drawing/2014/main" id="{5894BEAC-7AF8-E7B0-2739-8658E4BB2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7253784" y="943503"/>
            <a:ext cx="3951737" cy="4986418"/>
          </a:xfrm>
          <a:prstGeom prst="rect">
            <a:avLst/>
          </a:prstGeom>
          <a:noFill/>
        </p:spPr>
      </p:pic>
    </p:spTree>
    <p:extLst>
      <p:ext uri="{BB962C8B-B14F-4D97-AF65-F5344CB8AC3E}">
        <p14:creationId xmlns:p14="http://schemas.microsoft.com/office/powerpoint/2010/main" val="1136853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C8AA43-27B8-7AD6-620F-EDD273888748}"/>
              </a:ext>
            </a:extLst>
          </p:cNvPr>
          <p:cNvSpPr>
            <a:spLocks noGrp="1"/>
          </p:cNvSpPr>
          <p:nvPr>
            <p:ph type="title"/>
          </p:nvPr>
        </p:nvSpPr>
        <p:spPr>
          <a:xfrm>
            <a:off x="368325" y="609601"/>
            <a:ext cx="10493158" cy="1216024"/>
          </a:xfrm>
        </p:spPr>
        <p:txBody>
          <a:bodyPr>
            <a:normAutofit/>
          </a:bodyPr>
          <a:lstStyle/>
          <a:p>
            <a:r>
              <a:rPr lang="en-US" dirty="0"/>
              <a:t>Limitations</a:t>
            </a:r>
          </a:p>
        </p:txBody>
      </p:sp>
      <p:sp>
        <p:nvSpPr>
          <p:cNvPr id="3" name="Content Placeholder 2">
            <a:extLst>
              <a:ext uri="{FF2B5EF4-FFF2-40B4-BE49-F238E27FC236}">
                <a16:creationId xmlns:a16="http://schemas.microsoft.com/office/drawing/2014/main" id="{D83DFA57-E9DC-C27E-5C9F-A35EEBC68D9A}"/>
              </a:ext>
            </a:extLst>
          </p:cNvPr>
          <p:cNvSpPr>
            <a:spLocks noGrp="1"/>
          </p:cNvSpPr>
          <p:nvPr>
            <p:ph idx="1"/>
          </p:nvPr>
        </p:nvSpPr>
        <p:spPr>
          <a:xfrm>
            <a:off x="368325" y="1978172"/>
            <a:ext cx="5471060" cy="4164001"/>
          </a:xfrm>
        </p:spPr>
        <p:txBody>
          <a:bodyPr>
            <a:normAutofit/>
          </a:bodyPr>
          <a:lstStyle/>
          <a:p>
            <a:pPr marL="0" indent="0">
              <a:lnSpc>
                <a:spcPct val="90000"/>
              </a:lnSpc>
              <a:buNone/>
            </a:pPr>
            <a:r>
              <a:rPr lang="en-US" sz="1400" dirty="0"/>
              <a:t>Acknowledged Limitations:</a:t>
            </a:r>
          </a:p>
          <a:p>
            <a:pPr>
              <a:lnSpc>
                <a:spcPct val="90000"/>
              </a:lnSpc>
            </a:pPr>
            <a:r>
              <a:rPr lang="en-US" sz="1400" dirty="0"/>
              <a:t>Retrospective data from single center (MIMIC-III)</a:t>
            </a:r>
          </a:p>
          <a:p>
            <a:pPr>
              <a:lnSpc>
                <a:spcPct val="90000"/>
              </a:lnSpc>
            </a:pPr>
            <a:r>
              <a:rPr lang="en-US" sz="1400" dirty="0"/>
              <a:t>Missing contextual factors (sedation, nutrition status)</a:t>
            </a:r>
          </a:p>
          <a:p>
            <a:pPr>
              <a:lnSpc>
                <a:spcPct val="90000"/>
              </a:lnSpc>
            </a:pPr>
            <a:r>
              <a:rPr lang="en-US" sz="1400" dirty="0"/>
              <a:t>Potential selection bias in weaning attempts</a:t>
            </a:r>
          </a:p>
          <a:p>
            <a:pPr>
              <a:lnSpc>
                <a:spcPct val="90000"/>
              </a:lnSpc>
            </a:pPr>
            <a:r>
              <a:rPr lang="en-US" sz="1400" dirty="0"/>
              <a:t>Limited to available electronic health record data</a:t>
            </a:r>
          </a:p>
          <a:p>
            <a:pPr marL="0" indent="0">
              <a:lnSpc>
                <a:spcPct val="90000"/>
              </a:lnSpc>
              <a:buNone/>
            </a:pPr>
            <a:r>
              <a:rPr lang="en-US" sz="1400" dirty="0"/>
              <a:t>Future Directions:</a:t>
            </a:r>
          </a:p>
          <a:p>
            <a:pPr>
              <a:lnSpc>
                <a:spcPct val="90000"/>
              </a:lnSpc>
            </a:pPr>
            <a:r>
              <a:rPr lang="en-US" sz="1400" dirty="0"/>
              <a:t>External validation in prospective setting</a:t>
            </a:r>
          </a:p>
          <a:p>
            <a:pPr>
              <a:lnSpc>
                <a:spcPct val="90000"/>
              </a:lnSpc>
            </a:pPr>
            <a:r>
              <a:rPr lang="en-US" sz="1400" dirty="0"/>
              <a:t>Incorporation of ventilator parameter trends</a:t>
            </a:r>
          </a:p>
          <a:p>
            <a:pPr>
              <a:lnSpc>
                <a:spcPct val="90000"/>
              </a:lnSpc>
            </a:pPr>
            <a:r>
              <a:rPr lang="en-US" sz="1400" dirty="0"/>
              <a:t>Addition of medication and intervention data</a:t>
            </a:r>
          </a:p>
          <a:p>
            <a:pPr>
              <a:lnSpc>
                <a:spcPct val="90000"/>
              </a:lnSpc>
            </a:pPr>
            <a:r>
              <a:rPr lang="en-US" sz="1400" dirty="0"/>
              <a:t>Development of real-time prediction interface</a:t>
            </a:r>
          </a:p>
        </p:txBody>
      </p:sp>
      <p:pic>
        <p:nvPicPr>
          <p:cNvPr id="5" name="Picture 4" descr="A graph with numbers and a few words&#10;&#10;AI-generated content may be incorrect.">
            <a:extLst>
              <a:ext uri="{FF2B5EF4-FFF2-40B4-BE49-F238E27FC236}">
                <a16:creationId xmlns:a16="http://schemas.microsoft.com/office/drawing/2014/main" id="{F96DE262-95A0-4D80-54FD-769021E1C4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911" y="1978172"/>
            <a:ext cx="5471060" cy="3419413"/>
          </a:xfrm>
          <a:prstGeom prst="rect">
            <a:avLst/>
          </a:prstGeom>
        </p:spPr>
      </p:pic>
      <p:sp>
        <p:nvSpPr>
          <p:cNvPr id="20" name="Freeform: Shape 19">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001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F846FF8-0D27-4A66-8332-A0BE79BE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4D7006-9F93-17F1-E5A8-201B96F4BB95}"/>
              </a:ext>
            </a:extLst>
          </p:cNvPr>
          <p:cNvSpPr>
            <a:spLocks noGrp="1"/>
          </p:cNvSpPr>
          <p:nvPr>
            <p:ph type="title"/>
          </p:nvPr>
        </p:nvSpPr>
        <p:spPr>
          <a:xfrm>
            <a:off x="415636" y="609601"/>
            <a:ext cx="11081328" cy="1216024"/>
          </a:xfrm>
        </p:spPr>
        <p:txBody>
          <a:bodyPr vert="horz" lIns="91440" tIns="45720" rIns="91440" bIns="45720" rtlCol="0" anchor="ctr">
            <a:normAutofit/>
          </a:bodyPr>
          <a:lstStyle/>
          <a:p>
            <a:r>
              <a:rPr lang="en-US" dirty="0"/>
              <a:t>Identifying Ventilator weaning indicators in </a:t>
            </a:r>
            <a:r>
              <a:rPr lang="en-US" dirty="0" err="1"/>
              <a:t>icu</a:t>
            </a:r>
            <a:r>
              <a:rPr lang="en-US" dirty="0"/>
              <a:t> care</a:t>
            </a:r>
          </a:p>
        </p:txBody>
      </p:sp>
      <p:sp>
        <p:nvSpPr>
          <p:cNvPr id="21" name="Freeform: Shape 20">
            <a:extLst>
              <a:ext uri="{FF2B5EF4-FFF2-40B4-BE49-F238E27FC236}">
                <a16:creationId xmlns:a16="http://schemas.microsoft.com/office/drawing/2014/main" id="{46B9CB01-4014-4606-90AC-ADABCFB38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44804"/>
            <a:ext cx="12192000" cy="5013196"/>
          </a:xfrm>
          <a:custGeom>
            <a:avLst/>
            <a:gdLst>
              <a:gd name="connsiteX0" fmla="*/ 4142196 w 12192000"/>
              <a:gd name="connsiteY0" fmla="*/ 33 h 5013196"/>
              <a:gd name="connsiteX1" fmla="*/ 4138795 w 12192000"/>
              <a:gd name="connsiteY1" fmla="*/ 15046 h 5013196"/>
              <a:gd name="connsiteX2" fmla="*/ 4166706 w 12192000"/>
              <a:gd name="connsiteY2" fmla="*/ 37291 h 5013196"/>
              <a:gd name="connsiteX3" fmla="*/ 4371550 w 12192000"/>
              <a:gd name="connsiteY3" fmla="*/ 22134 h 5013196"/>
              <a:gd name="connsiteX4" fmla="*/ 4424056 w 12192000"/>
              <a:gd name="connsiteY4" fmla="*/ 28369 h 5013196"/>
              <a:gd name="connsiteX5" fmla="*/ 4469897 w 12192000"/>
              <a:gd name="connsiteY5" fmla="*/ 13218 h 5013196"/>
              <a:gd name="connsiteX6" fmla="*/ 4489151 w 12192000"/>
              <a:gd name="connsiteY6" fmla="*/ 20285 h 5013196"/>
              <a:gd name="connsiteX7" fmla="*/ 4492479 w 12192000"/>
              <a:gd name="connsiteY7" fmla="*/ 21730 h 5013196"/>
              <a:gd name="connsiteX8" fmla="*/ 4505693 w 12192000"/>
              <a:gd name="connsiteY8" fmla="*/ 22584 h 5013196"/>
              <a:gd name="connsiteX9" fmla="*/ 4509529 w 12192000"/>
              <a:gd name="connsiteY9" fmla="*/ 28985 h 5013196"/>
              <a:gd name="connsiteX10" fmla="*/ 4529499 w 12192000"/>
              <a:gd name="connsiteY10" fmla="*/ 34687 h 5013196"/>
              <a:gd name="connsiteX11" fmla="*/ 4553795 w 12192000"/>
              <a:gd name="connsiteY11" fmla="*/ 34541 h 5013196"/>
              <a:gd name="connsiteX12" fmla="*/ 4640118 w 12192000"/>
              <a:gd name="connsiteY12" fmla="*/ 34699 h 5013196"/>
              <a:gd name="connsiteX13" fmla="*/ 4654127 w 12192000"/>
              <a:gd name="connsiteY13" fmla="*/ 30952 h 5013196"/>
              <a:gd name="connsiteX14" fmla="*/ 4700168 w 12192000"/>
              <a:gd name="connsiteY14" fmla="*/ 35953 h 5013196"/>
              <a:gd name="connsiteX15" fmla="*/ 4741127 w 12192000"/>
              <a:gd name="connsiteY15" fmla="*/ 36527 h 5013196"/>
              <a:gd name="connsiteX16" fmla="*/ 4767598 w 12192000"/>
              <a:gd name="connsiteY16" fmla="*/ 33272 h 5013196"/>
              <a:gd name="connsiteX17" fmla="*/ 4774592 w 12192000"/>
              <a:gd name="connsiteY17" fmla="*/ 35449 h 5013196"/>
              <a:gd name="connsiteX18" fmla="*/ 4801328 w 12192000"/>
              <a:gd name="connsiteY18" fmla="*/ 36454 h 5013196"/>
              <a:gd name="connsiteX19" fmla="*/ 4814870 w 12192000"/>
              <a:gd name="connsiteY19" fmla="*/ 32797 h 5013196"/>
              <a:gd name="connsiteX20" fmla="*/ 4828440 w 12192000"/>
              <a:gd name="connsiteY20" fmla="*/ 40415 h 5013196"/>
              <a:gd name="connsiteX21" fmla="*/ 4831826 w 12192000"/>
              <a:gd name="connsiteY21" fmla="*/ 46118 h 5013196"/>
              <a:gd name="connsiteX22" fmla="*/ 4850785 w 12192000"/>
              <a:gd name="connsiteY22" fmla="*/ 43190 h 5013196"/>
              <a:gd name="connsiteX23" fmla="*/ 4866468 w 12192000"/>
              <a:gd name="connsiteY23" fmla="*/ 48539 h 5013196"/>
              <a:gd name="connsiteX24" fmla="*/ 4879983 w 12192000"/>
              <a:gd name="connsiteY24" fmla="*/ 44615 h 5013196"/>
              <a:gd name="connsiteX25" fmla="*/ 4885635 w 12192000"/>
              <a:gd name="connsiteY25" fmla="*/ 45342 h 5013196"/>
              <a:gd name="connsiteX26" fmla="*/ 4899698 w 12192000"/>
              <a:gd name="connsiteY26" fmla="*/ 47876 h 5013196"/>
              <a:gd name="connsiteX27" fmla="*/ 4923986 w 12192000"/>
              <a:gd name="connsiteY27" fmla="*/ 53632 h 5013196"/>
              <a:gd name="connsiteX28" fmla="*/ 4931544 w 12192000"/>
              <a:gd name="connsiteY28" fmla="*/ 54358 h 5013196"/>
              <a:gd name="connsiteX29" fmla="*/ 4948135 w 12192000"/>
              <a:gd name="connsiteY29" fmla="*/ 63529 h 5013196"/>
              <a:gd name="connsiteX30" fmla="*/ 4980068 w 12192000"/>
              <a:gd name="connsiteY30" fmla="*/ 71052 h 5013196"/>
              <a:gd name="connsiteX31" fmla="*/ 5036541 w 12192000"/>
              <a:gd name="connsiteY31" fmla="*/ 98293 h 5013196"/>
              <a:gd name="connsiteX32" fmla="*/ 5069678 w 12192000"/>
              <a:gd name="connsiteY32" fmla="*/ 111179 h 5013196"/>
              <a:gd name="connsiteX33" fmla="*/ 5092160 w 12192000"/>
              <a:gd name="connsiteY33" fmla="*/ 123203 h 5013196"/>
              <a:gd name="connsiteX34" fmla="*/ 5158166 w 12192000"/>
              <a:gd name="connsiteY34" fmla="*/ 139568 h 5013196"/>
              <a:gd name="connsiteX35" fmla="*/ 5271252 w 12192000"/>
              <a:gd name="connsiteY35" fmla="*/ 160738 h 5013196"/>
              <a:gd name="connsiteX36" fmla="*/ 5294438 w 12192000"/>
              <a:gd name="connsiteY36" fmla="*/ 166556 h 5013196"/>
              <a:gd name="connsiteX37" fmla="*/ 5310840 w 12192000"/>
              <a:gd name="connsiteY37" fmla="*/ 176769 h 5013196"/>
              <a:gd name="connsiteX38" fmla="*/ 5311570 w 12192000"/>
              <a:gd name="connsiteY38" fmla="*/ 183681 h 5013196"/>
              <a:gd name="connsiteX39" fmla="*/ 5323756 w 12192000"/>
              <a:gd name="connsiteY39" fmla="*/ 187718 h 5013196"/>
              <a:gd name="connsiteX40" fmla="*/ 5326259 w 12192000"/>
              <a:gd name="connsiteY40" fmla="*/ 189880 h 5013196"/>
              <a:gd name="connsiteX41" fmla="*/ 5341357 w 12192000"/>
              <a:gd name="connsiteY41" fmla="*/ 201193 h 5013196"/>
              <a:gd name="connsiteX42" fmla="*/ 5391908 w 12192000"/>
              <a:gd name="connsiteY42" fmla="*/ 198291 h 5013196"/>
              <a:gd name="connsiteX43" fmla="*/ 5439031 w 12192000"/>
              <a:gd name="connsiteY43" fmla="*/ 216975 h 5013196"/>
              <a:gd name="connsiteX44" fmla="*/ 5640913 w 12192000"/>
              <a:gd name="connsiteY44" fmla="*/ 253028 h 5013196"/>
              <a:gd name="connsiteX45" fmla="*/ 5657312 w 12192000"/>
              <a:gd name="connsiteY45" fmla="*/ 280626 h 5013196"/>
              <a:gd name="connsiteX46" fmla="*/ 5734773 w 12192000"/>
              <a:gd name="connsiteY46" fmla="*/ 303244 h 5013196"/>
              <a:gd name="connsiteX47" fmla="*/ 5877770 w 12192000"/>
              <a:gd name="connsiteY47" fmla="*/ 296965 h 5013196"/>
              <a:gd name="connsiteX48" fmla="*/ 5989615 w 12192000"/>
              <a:gd name="connsiteY48" fmla="*/ 319663 h 5013196"/>
              <a:gd name="connsiteX49" fmla="*/ 5996857 w 12192000"/>
              <a:gd name="connsiteY49" fmla="*/ 323549 h 5013196"/>
              <a:gd name="connsiteX50" fmla="*/ 6037387 w 12192000"/>
              <a:gd name="connsiteY50" fmla="*/ 312526 h 5013196"/>
              <a:gd name="connsiteX51" fmla="*/ 6113074 w 12192000"/>
              <a:gd name="connsiteY51" fmla="*/ 325845 h 5013196"/>
              <a:gd name="connsiteX52" fmla="*/ 6280929 w 12192000"/>
              <a:gd name="connsiteY52" fmla="*/ 350444 h 5013196"/>
              <a:gd name="connsiteX53" fmla="*/ 6298665 w 12192000"/>
              <a:gd name="connsiteY53" fmla="*/ 342931 h 5013196"/>
              <a:gd name="connsiteX54" fmla="*/ 6317326 w 12192000"/>
              <a:gd name="connsiteY54" fmla="*/ 339794 h 5013196"/>
              <a:gd name="connsiteX55" fmla="*/ 6319212 w 12192000"/>
              <a:gd name="connsiteY55" fmla="*/ 341004 h 5013196"/>
              <a:gd name="connsiteX56" fmla="*/ 6339724 w 12192000"/>
              <a:gd name="connsiteY56" fmla="*/ 342098 h 5013196"/>
              <a:gd name="connsiteX57" fmla="*/ 6345010 w 12192000"/>
              <a:gd name="connsiteY57" fmla="*/ 339148 h 5013196"/>
              <a:gd name="connsiteX58" fmla="*/ 6359332 w 12192000"/>
              <a:gd name="connsiteY58" fmla="*/ 338899 h 5013196"/>
              <a:gd name="connsiteX59" fmla="*/ 6388220 w 12192000"/>
              <a:gd name="connsiteY59" fmla="*/ 335714 h 5013196"/>
              <a:gd name="connsiteX60" fmla="*/ 6392994 w 12192000"/>
              <a:gd name="connsiteY60" fmla="*/ 337644 h 5013196"/>
              <a:gd name="connsiteX61" fmla="*/ 6435581 w 12192000"/>
              <a:gd name="connsiteY61" fmla="*/ 336775 h 5013196"/>
              <a:gd name="connsiteX62" fmla="*/ 6435870 w 12192000"/>
              <a:gd name="connsiteY62" fmla="*/ 337963 h 5013196"/>
              <a:gd name="connsiteX63" fmla="*/ 6446571 w 12192000"/>
              <a:gd name="connsiteY63" fmla="*/ 342957 h 5013196"/>
              <a:gd name="connsiteX64" fmla="*/ 6467701 w 12192000"/>
              <a:gd name="connsiteY64" fmla="*/ 349765 h 5013196"/>
              <a:gd name="connsiteX65" fmla="*/ 6512727 w 12192000"/>
              <a:gd name="connsiteY65" fmla="*/ 380305 h 5013196"/>
              <a:gd name="connsiteX66" fmla="*/ 6557094 w 12192000"/>
              <a:gd name="connsiteY66" fmla="*/ 379532 h 5013196"/>
              <a:gd name="connsiteX67" fmla="*/ 6565879 w 12192000"/>
              <a:gd name="connsiteY67" fmla="*/ 380030 h 5013196"/>
              <a:gd name="connsiteX68" fmla="*/ 6565997 w 12192000"/>
              <a:gd name="connsiteY68" fmla="*/ 380310 h 5013196"/>
              <a:gd name="connsiteX69" fmla="*/ 6575147 w 12192000"/>
              <a:gd name="connsiteY69" fmla="*/ 381374 h 5013196"/>
              <a:gd name="connsiteX70" fmla="*/ 6581899 w 12192000"/>
              <a:gd name="connsiteY70" fmla="*/ 380938 h 5013196"/>
              <a:gd name="connsiteX71" fmla="*/ 6598943 w 12192000"/>
              <a:gd name="connsiteY71" fmla="*/ 381906 h 5013196"/>
              <a:gd name="connsiteX72" fmla="*/ 6604421 w 12192000"/>
              <a:gd name="connsiteY72" fmla="*/ 384033 h 5013196"/>
              <a:gd name="connsiteX73" fmla="*/ 6606035 w 12192000"/>
              <a:gd name="connsiteY73" fmla="*/ 387465 h 5013196"/>
              <a:gd name="connsiteX74" fmla="*/ 6607669 w 12192000"/>
              <a:gd name="connsiteY74" fmla="*/ 387186 h 5013196"/>
              <a:gd name="connsiteX75" fmla="*/ 6637532 w 12192000"/>
              <a:gd name="connsiteY75" fmla="*/ 398125 h 5013196"/>
              <a:gd name="connsiteX76" fmla="*/ 6706880 w 12192000"/>
              <a:gd name="connsiteY76" fmla="*/ 412381 h 5013196"/>
              <a:gd name="connsiteX77" fmla="*/ 6747500 w 12192000"/>
              <a:gd name="connsiteY77" fmla="*/ 416386 h 5013196"/>
              <a:gd name="connsiteX78" fmla="*/ 6857783 w 12192000"/>
              <a:gd name="connsiteY78" fmla="*/ 431905 h 5013196"/>
              <a:gd name="connsiteX79" fmla="*/ 6967720 w 12192000"/>
              <a:gd name="connsiteY79" fmla="*/ 450939 h 5013196"/>
              <a:gd name="connsiteX80" fmla="*/ 7018394 w 12192000"/>
              <a:gd name="connsiteY80" fmla="*/ 479831 h 5013196"/>
              <a:gd name="connsiteX81" fmla="*/ 7024679 w 12192000"/>
              <a:gd name="connsiteY81" fmla="*/ 480968 h 5013196"/>
              <a:gd name="connsiteX82" fmla="*/ 7041715 w 12192000"/>
              <a:gd name="connsiteY82" fmla="*/ 479120 h 5013196"/>
              <a:gd name="connsiteX83" fmla="*/ 7048103 w 12192000"/>
              <a:gd name="connsiteY83" fmla="*/ 477610 h 5013196"/>
              <a:gd name="connsiteX84" fmla="*/ 7057490 w 12192000"/>
              <a:gd name="connsiteY84" fmla="*/ 477135 h 5013196"/>
              <a:gd name="connsiteX85" fmla="*/ 7057730 w 12192000"/>
              <a:gd name="connsiteY85" fmla="*/ 477383 h 5013196"/>
              <a:gd name="connsiteX86" fmla="*/ 7066511 w 12192000"/>
              <a:gd name="connsiteY86" fmla="*/ 476432 h 5013196"/>
              <a:gd name="connsiteX87" fmla="*/ 7109401 w 12192000"/>
              <a:gd name="connsiteY87" fmla="*/ 468486 h 5013196"/>
              <a:gd name="connsiteX88" fmla="*/ 7166830 w 12192000"/>
              <a:gd name="connsiteY88" fmla="*/ 490255 h 5013196"/>
              <a:gd name="connsiteX89" fmla="*/ 7190442 w 12192000"/>
              <a:gd name="connsiteY89" fmla="*/ 493308 h 5013196"/>
              <a:gd name="connsiteX90" fmla="*/ 7203083 w 12192000"/>
              <a:gd name="connsiteY90" fmla="*/ 496324 h 5013196"/>
              <a:gd name="connsiteX91" fmla="*/ 7203894 w 12192000"/>
              <a:gd name="connsiteY91" fmla="*/ 497408 h 5013196"/>
              <a:gd name="connsiteX92" fmla="*/ 7245004 w 12192000"/>
              <a:gd name="connsiteY92" fmla="*/ 489662 h 5013196"/>
              <a:gd name="connsiteX93" fmla="*/ 7250514 w 12192000"/>
              <a:gd name="connsiteY93" fmla="*/ 490724 h 5013196"/>
              <a:gd name="connsiteX94" fmla="*/ 7277246 w 12192000"/>
              <a:gd name="connsiteY94" fmla="*/ 483000 h 5013196"/>
              <a:gd name="connsiteX95" fmla="*/ 7291092 w 12192000"/>
              <a:gd name="connsiteY95" fmla="*/ 480435 h 5013196"/>
              <a:gd name="connsiteX96" fmla="*/ 7294933 w 12192000"/>
              <a:gd name="connsiteY96" fmla="*/ 476767 h 5013196"/>
              <a:gd name="connsiteX97" fmla="*/ 7315408 w 12192000"/>
              <a:gd name="connsiteY97" fmla="*/ 474478 h 5013196"/>
              <a:gd name="connsiteX98" fmla="*/ 7317786 w 12192000"/>
              <a:gd name="connsiteY98" fmla="*/ 475324 h 5013196"/>
              <a:gd name="connsiteX99" fmla="*/ 7334572 w 12192000"/>
              <a:gd name="connsiteY99" fmla="*/ 469306 h 5013196"/>
              <a:gd name="connsiteX100" fmla="*/ 7348520 w 12192000"/>
              <a:gd name="connsiteY100" fmla="*/ 459268 h 5013196"/>
              <a:gd name="connsiteX101" fmla="*/ 7522997 w 12192000"/>
              <a:gd name="connsiteY101" fmla="*/ 455427 h 5013196"/>
              <a:gd name="connsiteX102" fmla="*/ 7686985 w 12192000"/>
              <a:gd name="connsiteY102" fmla="*/ 433023 h 5013196"/>
              <a:gd name="connsiteX103" fmla="*/ 7854068 w 12192000"/>
              <a:gd name="connsiteY103" fmla="*/ 422992 h 5013196"/>
              <a:gd name="connsiteX104" fmla="*/ 8034165 w 12192000"/>
              <a:gd name="connsiteY104" fmla="*/ 404917 h 5013196"/>
              <a:gd name="connsiteX105" fmla="*/ 8094381 w 12192000"/>
              <a:gd name="connsiteY105" fmla="*/ 408936 h 5013196"/>
              <a:gd name="connsiteX106" fmla="*/ 8146898 w 12192000"/>
              <a:gd name="connsiteY106" fmla="*/ 391776 h 5013196"/>
              <a:gd name="connsiteX107" fmla="*/ 8168993 w 12192000"/>
              <a:gd name="connsiteY107" fmla="*/ 398048 h 5013196"/>
              <a:gd name="connsiteX108" fmla="*/ 8172809 w 12192000"/>
              <a:gd name="connsiteY108" fmla="*/ 399355 h 5013196"/>
              <a:gd name="connsiteX109" fmla="*/ 8187962 w 12192000"/>
              <a:gd name="connsiteY109" fmla="*/ 399651 h 5013196"/>
              <a:gd name="connsiteX110" fmla="*/ 8192382 w 12192000"/>
              <a:gd name="connsiteY110" fmla="*/ 405910 h 5013196"/>
              <a:gd name="connsiteX111" fmla="*/ 8375192 w 12192000"/>
              <a:gd name="connsiteY111" fmla="*/ 397097 h 5013196"/>
              <a:gd name="connsiteX112" fmla="*/ 8454377 w 12192000"/>
              <a:gd name="connsiteY112" fmla="*/ 393549 h 5013196"/>
              <a:gd name="connsiteX113" fmla="*/ 8484740 w 12192000"/>
              <a:gd name="connsiteY113" fmla="*/ 398377 h 5013196"/>
              <a:gd name="connsiteX114" fmla="*/ 8601673 w 12192000"/>
              <a:gd name="connsiteY114" fmla="*/ 410319 h 5013196"/>
              <a:gd name="connsiteX115" fmla="*/ 8701676 w 12192000"/>
              <a:gd name="connsiteY115" fmla="*/ 414569 h 5013196"/>
              <a:gd name="connsiteX116" fmla="*/ 8773288 w 12192000"/>
              <a:gd name="connsiteY116" fmla="*/ 391295 h 5013196"/>
              <a:gd name="connsiteX117" fmla="*/ 8779909 w 12192000"/>
              <a:gd name="connsiteY117" fmla="*/ 395664 h 5013196"/>
              <a:gd name="connsiteX118" fmla="*/ 8829932 w 12192000"/>
              <a:gd name="connsiteY118" fmla="*/ 392461 h 5013196"/>
              <a:gd name="connsiteX119" fmla="*/ 9003386 w 12192000"/>
              <a:gd name="connsiteY119" fmla="*/ 349460 h 5013196"/>
              <a:gd name="connsiteX120" fmla="*/ 9101185 w 12192000"/>
              <a:gd name="connsiteY120" fmla="*/ 344080 h 5013196"/>
              <a:gd name="connsiteX121" fmla="*/ 9136185 w 12192000"/>
              <a:gd name="connsiteY121" fmla="*/ 347296 h 5013196"/>
              <a:gd name="connsiteX122" fmla="*/ 9194801 w 12192000"/>
              <a:gd name="connsiteY122" fmla="*/ 352367 h 5013196"/>
              <a:gd name="connsiteX123" fmla="*/ 9239316 w 12192000"/>
              <a:gd name="connsiteY123" fmla="*/ 368776 h 5013196"/>
              <a:gd name="connsiteX124" fmla="*/ 9288052 w 12192000"/>
              <a:gd name="connsiteY124" fmla="*/ 368014 h 5013196"/>
              <a:gd name="connsiteX125" fmla="*/ 9298465 w 12192000"/>
              <a:gd name="connsiteY125" fmla="*/ 351514 h 5013196"/>
              <a:gd name="connsiteX126" fmla="*/ 9350892 w 12192000"/>
              <a:gd name="connsiteY126" fmla="*/ 355996 h 5013196"/>
              <a:gd name="connsiteX127" fmla="*/ 9430522 w 12192000"/>
              <a:gd name="connsiteY127" fmla="*/ 364586 h 5013196"/>
              <a:gd name="connsiteX128" fmla="*/ 9476215 w 12192000"/>
              <a:gd name="connsiteY128" fmla="*/ 365325 h 5013196"/>
              <a:gd name="connsiteX129" fmla="*/ 9601276 w 12192000"/>
              <a:gd name="connsiteY129" fmla="*/ 371922 h 5013196"/>
              <a:gd name="connsiteX130" fmla="*/ 9726733 w 12192000"/>
              <a:gd name="connsiteY130" fmla="*/ 382019 h 5013196"/>
              <a:gd name="connsiteX131" fmla="*/ 9802144 w 12192000"/>
              <a:gd name="connsiteY131" fmla="*/ 407697 h 5013196"/>
              <a:gd name="connsiteX132" fmla="*/ 9905153 w 12192000"/>
              <a:gd name="connsiteY132" fmla="*/ 413868 h 5013196"/>
              <a:gd name="connsiteX133" fmla="*/ 9922553 w 12192000"/>
              <a:gd name="connsiteY133" fmla="*/ 417787 h 5013196"/>
              <a:gd name="connsiteX134" fmla="*/ 10044658 w 12192000"/>
              <a:gd name="connsiteY134" fmla="*/ 431295 h 5013196"/>
              <a:gd name="connsiteX135" fmla="*/ 10184585 w 12192000"/>
              <a:gd name="connsiteY135" fmla="*/ 420356 h 5013196"/>
              <a:gd name="connsiteX136" fmla="*/ 10366435 w 12192000"/>
              <a:gd name="connsiteY136" fmla="*/ 475646 h 5013196"/>
              <a:gd name="connsiteX137" fmla="*/ 10688220 w 12192000"/>
              <a:gd name="connsiteY137" fmla="*/ 555476 h 5013196"/>
              <a:gd name="connsiteX138" fmla="*/ 11026690 w 12192000"/>
              <a:gd name="connsiteY138" fmla="*/ 563899 h 5013196"/>
              <a:gd name="connsiteX139" fmla="*/ 11113779 w 12192000"/>
              <a:gd name="connsiteY139" fmla="*/ 547086 h 5013196"/>
              <a:gd name="connsiteX140" fmla="*/ 11369556 w 12192000"/>
              <a:gd name="connsiteY140" fmla="*/ 504937 h 5013196"/>
              <a:gd name="connsiteX141" fmla="*/ 11623342 w 12192000"/>
              <a:gd name="connsiteY141" fmla="*/ 401646 h 5013196"/>
              <a:gd name="connsiteX142" fmla="*/ 11786511 w 12192000"/>
              <a:gd name="connsiteY142" fmla="*/ 371608 h 5013196"/>
              <a:gd name="connsiteX143" fmla="*/ 11862577 w 12192000"/>
              <a:gd name="connsiteY143" fmla="*/ 343767 h 5013196"/>
              <a:gd name="connsiteX144" fmla="*/ 11916612 w 12192000"/>
              <a:gd name="connsiteY144" fmla="*/ 337028 h 5013196"/>
              <a:gd name="connsiteX145" fmla="*/ 11948830 w 12192000"/>
              <a:gd name="connsiteY145" fmla="*/ 331280 h 5013196"/>
              <a:gd name="connsiteX146" fmla="*/ 12001583 w 12192000"/>
              <a:gd name="connsiteY146" fmla="*/ 292861 h 5013196"/>
              <a:gd name="connsiteX147" fmla="*/ 12174977 w 12192000"/>
              <a:gd name="connsiteY147" fmla="*/ 277870 h 5013196"/>
              <a:gd name="connsiteX148" fmla="*/ 12192000 w 12192000"/>
              <a:gd name="connsiteY148" fmla="*/ 269767 h 5013196"/>
              <a:gd name="connsiteX149" fmla="*/ 12192000 w 12192000"/>
              <a:gd name="connsiteY149" fmla="*/ 5013196 h 5013196"/>
              <a:gd name="connsiteX150" fmla="*/ 0 w 12192000"/>
              <a:gd name="connsiteY150" fmla="*/ 5013196 h 5013196"/>
              <a:gd name="connsiteX151" fmla="*/ 0 w 12192000"/>
              <a:gd name="connsiteY151" fmla="*/ 630667 h 5013196"/>
              <a:gd name="connsiteX152" fmla="*/ 11075 w 12192000"/>
              <a:gd name="connsiteY152" fmla="*/ 628396 h 5013196"/>
              <a:gd name="connsiteX153" fmla="*/ 44061 w 12192000"/>
              <a:gd name="connsiteY153" fmla="*/ 621814 h 5013196"/>
              <a:gd name="connsiteX154" fmla="*/ 136694 w 12192000"/>
              <a:gd name="connsiteY154" fmla="*/ 569633 h 5013196"/>
              <a:gd name="connsiteX155" fmla="*/ 170342 w 12192000"/>
              <a:gd name="connsiteY155" fmla="*/ 564295 h 5013196"/>
              <a:gd name="connsiteX156" fmla="*/ 168955 w 12192000"/>
              <a:gd name="connsiteY156" fmla="*/ 555382 h 5013196"/>
              <a:gd name="connsiteX157" fmla="*/ 181474 w 12192000"/>
              <a:gd name="connsiteY157" fmla="*/ 554499 h 5013196"/>
              <a:gd name="connsiteX158" fmla="*/ 209440 w 12192000"/>
              <a:gd name="connsiteY158" fmla="*/ 553779 h 5013196"/>
              <a:gd name="connsiteX159" fmla="*/ 293152 w 12192000"/>
              <a:gd name="connsiteY159" fmla="*/ 549794 h 5013196"/>
              <a:gd name="connsiteX160" fmla="*/ 315693 w 12192000"/>
              <a:gd name="connsiteY160" fmla="*/ 532248 h 5013196"/>
              <a:gd name="connsiteX161" fmla="*/ 337305 w 12192000"/>
              <a:gd name="connsiteY161" fmla="*/ 531590 h 5013196"/>
              <a:gd name="connsiteX162" fmla="*/ 462252 w 12192000"/>
              <a:gd name="connsiteY162" fmla="*/ 506369 h 5013196"/>
              <a:gd name="connsiteX163" fmla="*/ 479457 w 12192000"/>
              <a:gd name="connsiteY163" fmla="*/ 504341 h 5013196"/>
              <a:gd name="connsiteX164" fmla="*/ 488653 w 12192000"/>
              <a:gd name="connsiteY164" fmla="*/ 496475 h 5013196"/>
              <a:gd name="connsiteX165" fmla="*/ 522053 w 12192000"/>
              <a:gd name="connsiteY165" fmla="*/ 494343 h 5013196"/>
              <a:gd name="connsiteX166" fmla="*/ 523520 w 12192000"/>
              <a:gd name="connsiteY166" fmla="*/ 489931 h 5013196"/>
              <a:gd name="connsiteX167" fmla="*/ 632714 w 12192000"/>
              <a:gd name="connsiteY167" fmla="*/ 450319 h 5013196"/>
              <a:gd name="connsiteX168" fmla="*/ 651426 w 12192000"/>
              <a:gd name="connsiteY168" fmla="*/ 443762 h 5013196"/>
              <a:gd name="connsiteX169" fmla="*/ 667724 w 12192000"/>
              <a:gd name="connsiteY169" fmla="*/ 445356 h 5013196"/>
              <a:gd name="connsiteX170" fmla="*/ 757679 w 12192000"/>
              <a:gd name="connsiteY170" fmla="*/ 438363 h 5013196"/>
              <a:gd name="connsiteX171" fmla="*/ 779159 w 12192000"/>
              <a:gd name="connsiteY171" fmla="*/ 441277 h 5013196"/>
              <a:gd name="connsiteX172" fmla="*/ 788293 w 12192000"/>
              <a:gd name="connsiteY172" fmla="*/ 448081 h 5013196"/>
              <a:gd name="connsiteX173" fmla="*/ 822923 w 12192000"/>
              <a:gd name="connsiteY173" fmla="*/ 434292 h 5013196"/>
              <a:gd name="connsiteX174" fmla="*/ 876559 w 12192000"/>
              <a:gd name="connsiteY174" fmla="*/ 424306 h 5013196"/>
              <a:gd name="connsiteX175" fmla="*/ 902011 w 12192000"/>
              <a:gd name="connsiteY175" fmla="*/ 417336 h 5013196"/>
              <a:gd name="connsiteX176" fmla="*/ 922715 w 12192000"/>
              <a:gd name="connsiteY176" fmla="*/ 420917 h 5013196"/>
              <a:gd name="connsiteX177" fmla="*/ 1040139 w 12192000"/>
              <a:gd name="connsiteY177" fmla="*/ 419808 h 5013196"/>
              <a:gd name="connsiteX178" fmla="*/ 1067251 w 12192000"/>
              <a:gd name="connsiteY178" fmla="*/ 425602 h 5013196"/>
              <a:gd name="connsiteX179" fmla="*/ 1080272 w 12192000"/>
              <a:gd name="connsiteY179" fmla="*/ 437887 h 5013196"/>
              <a:gd name="connsiteX180" fmla="*/ 1090219 w 12192000"/>
              <a:gd name="connsiteY180" fmla="*/ 433244 h 5013196"/>
              <a:gd name="connsiteX181" fmla="*/ 1161226 w 12192000"/>
              <a:gd name="connsiteY181" fmla="*/ 431522 h 5013196"/>
              <a:gd name="connsiteX182" fmla="*/ 1207525 w 12192000"/>
              <a:gd name="connsiteY182" fmla="*/ 429257 h 5013196"/>
              <a:gd name="connsiteX183" fmla="*/ 1210030 w 12192000"/>
              <a:gd name="connsiteY183" fmla="*/ 412023 h 5013196"/>
              <a:gd name="connsiteX184" fmla="*/ 1251170 w 12192000"/>
              <a:gd name="connsiteY184" fmla="*/ 405160 h 5013196"/>
              <a:gd name="connsiteX185" fmla="*/ 1295331 w 12192000"/>
              <a:gd name="connsiteY185" fmla="*/ 415400 h 5013196"/>
              <a:gd name="connsiteX186" fmla="*/ 1347118 w 12192000"/>
              <a:gd name="connsiteY186" fmla="*/ 412922 h 5013196"/>
              <a:gd name="connsiteX187" fmla="*/ 1378108 w 12192000"/>
              <a:gd name="connsiteY187" fmla="*/ 411628 h 5013196"/>
              <a:gd name="connsiteX188" fmla="*/ 1459192 w 12192000"/>
              <a:gd name="connsiteY188" fmla="*/ 394137 h 5013196"/>
              <a:gd name="connsiteX189" fmla="*/ 1590120 w 12192000"/>
              <a:gd name="connsiteY189" fmla="*/ 330826 h 5013196"/>
              <a:gd name="connsiteX190" fmla="*/ 1631417 w 12192000"/>
              <a:gd name="connsiteY190" fmla="*/ 321445 h 5013196"/>
              <a:gd name="connsiteX191" fmla="*/ 1638727 w 12192000"/>
              <a:gd name="connsiteY191" fmla="*/ 324828 h 5013196"/>
              <a:gd name="connsiteX192" fmla="*/ 1844438 w 12192000"/>
              <a:gd name="connsiteY192" fmla="*/ 284522 h 5013196"/>
              <a:gd name="connsiteX193" fmla="*/ 1881324 w 12192000"/>
              <a:gd name="connsiteY193" fmla="*/ 281715 h 5013196"/>
              <a:gd name="connsiteX194" fmla="*/ 1908999 w 12192000"/>
              <a:gd name="connsiteY194" fmla="*/ 282556 h 5013196"/>
              <a:gd name="connsiteX195" fmla="*/ 1974956 w 12192000"/>
              <a:gd name="connsiteY195" fmla="*/ 269176 h 5013196"/>
              <a:gd name="connsiteX196" fmla="*/ 2082409 w 12192000"/>
              <a:gd name="connsiteY196" fmla="*/ 240508 h 5013196"/>
              <a:gd name="connsiteX197" fmla="*/ 2105639 w 12192000"/>
              <a:gd name="connsiteY197" fmla="*/ 235866 h 5013196"/>
              <a:gd name="connsiteX198" fmla="*/ 2126992 w 12192000"/>
              <a:gd name="connsiteY198" fmla="*/ 237686 h 5013196"/>
              <a:gd name="connsiteX199" fmla="*/ 2133154 w 12192000"/>
              <a:gd name="connsiteY199" fmla="*/ 243170 h 5013196"/>
              <a:gd name="connsiteX200" fmla="*/ 2146154 w 12192000"/>
              <a:gd name="connsiteY200" fmla="*/ 241550 h 5013196"/>
              <a:gd name="connsiteX201" fmla="*/ 2149901 w 12192000"/>
              <a:gd name="connsiteY201" fmla="*/ 242334 h 5013196"/>
              <a:gd name="connsiteX202" fmla="*/ 2171100 w 12192000"/>
              <a:gd name="connsiteY202" fmla="*/ 245607 h 5013196"/>
              <a:gd name="connsiteX203" fmla="*/ 2209148 w 12192000"/>
              <a:gd name="connsiteY203" fmla="*/ 222443 h 5013196"/>
              <a:gd name="connsiteX204" fmla="*/ 2261889 w 12192000"/>
              <a:gd name="connsiteY204" fmla="*/ 218750 h 5013196"/>
              <a:gd name="connsiteX205" fmla="*/ 2452315 w 12192000"/>
              <a:gd name="connsiteY205" fmla="*/ 166117 h 5013196"/>
              <a:gd name="connsiteX206" fmla="*/ 2487710 w 12192000"/>
              <a:gd name="connsiteY206" fmla="*/ 182485 h 5013196"/>
              <a:gd name="connsiteX207" fmla="*/ 2567870 w 12192000"/>
              <a:gd name="connsiteY207" fmla="*/ 169640 h 5013196"/>
              <a:gd name="connsiteX208" fmla="*/ 2677053 w 12192000"/>
              <a:gd name="connsiteY208" fmla="*/ 105731 h 5013196"/>
              <a:gd name="connsiteX209" fmla="*/ 2823914 w 12192000"/>
              <a:gd name="connsiteY209" fmla="*/ 80085 h 5013196"/>
              <a:gd name="connsiteX210" fmla="*/ 2831912 w 12192000"/>
              <a:gd name="connsiteY210" fmla="*/ 68644 h 5013196"/>
              <a:gd name="connsiteX211" fmla="*/ 2843870 w 12192000"/>
              <a:gd name="connsiteY211" fmla="*/ 60725 h 5013196"/>
              <a:gd name="connsiteX212" fmla="*/ 2846217 w 12192000"/>
              <a:gd name="connsiteY212" fmla="*/ 61243 h 5013196"/>
              <a:gd name="connsiteX213" fmla="*/ 2862745 w 12192000"/>
              <a:gd name="connsiteY213" fmla="*/ 56460 h 5013196"/>
              <a:gd name="connsiteX214" fmla="*/ 2864596 w 12192000"/>
              <a:gd name="connsiteY214" fmla="*/ 52436 h 5013196"/>
              <a:gd name="connsiteX215" fmla="*/ 2875381 w 12192000"/>
              <a:gd name="connsiteY215" fmla="*/ 48221 h 5013196"/>
              <a:gd name="connsiteX216" fmla="*/ 2895139 w 12192000"/>
              <a:gd name="connsiteY216" fmla="*/ 37404 h 5013196"/>
              <a:gd name="connsiteX217" fmla="*/ 2900232 w 12192000"/>
              <a:gd name="connsiteY217" fmla="*/ 37736 h 5013196"/>
              <a:gd name="connsiteX218" fmla="*/ 2932205 w 12192000"/>
              <a:gd name="connsiteY218" fmla="*/ 25091 h 5013196"/>
              <a:gd name="connsiteX219" fmla="*/ 2933310 w 12192000"/>
              <a:gd name="connsiteY219" fmla="*/ 26034 h 5013196"/>
              <a:gd name="connsiteX220" fmla="*/ 2945218 w 12192000"/>
              <a:gd name="connsiteY220" fmla="*/ 27359 h 5013196"/>
              <a:gd name="connsiteX221" fmla="*/ 2966465 w 12192000"/>
              <a:gd name="connsiteY221" fmla="*/ 27335 h 5013196"/>
              <a:gd name="connsiteX222" fmla="*/ 3023668 w 12192000"/>
              <a:gd name="connsiteY222" fmla="*/ 41123 h 5013196"/>
              <a:gd name="connsiteX223" fmla="*/ 3057077 w 12192000"/>
              <a:gd name="connsiteY223" fmla="*/ 28063 h 5013196"/>
              <a:gd name="connsiteX224" fmla="*/ 3151915 w 12192000"/>
              <a:gd name="connsiteY224" fmla="*/ 24461 h 5013196"/>
              <a:gd name="connsiteX225" fmla="*/ 3251671 w 12192000"/>
              <a:gd name="connsiteY225" fmla="*/ 44793 h 5013196"/>
              <a:gd name="connsiteX226" fmla="*/ 3351400 w 12192000"/>
              <a:gd name="connsiteY226" fmla="*/ 45905 h 5013196"/>
              <a:gd name="connsiteX227" fmla="*/ 3387481 w 12192000"/>
              <a:gd name="connsiteY227" fmla="*/ 44661 h 5013196"/>
              <a:gd name="connsiteX228" fmla="*/ 3451923 w 12192000"/>
              <a:gd name="connsiteY228" fmla="*/ 49700 h 5013196"/>
              <a:gd name="connsiteX229" fmla="*/ 3481520 w 12192000"/>
              <a:gd name="connsiteY229" fmla="*/ 56505 h 5013196"/>
              <a:gd name="connsiteX230" fmla="*/ 3482804 w 12192000"/>
              <a:gd name="connsiteY230" fmla="*/ 56030 h 5013196"/>
              <a:gd name="connsiteX231" fmla="*/ 3485495 w 12192000"/>
              <a:gd name="connsiteY231" fmla="*/ 59139 h 5013196"/>
              <a:gd name="connsiteX232" fmla="*/ 3490972 w 12192000"/>
              <a:gd name="connsiteY232" fmla="*/ 60504 h 5013196"/>
              <a:gd name="connsiteX233" fmla="*/ 3505835 w 12192000"/>
              <a:gd name="connsiteY233" fmla="*/ 59295 h 5013196"/>
              <a:gd name="connsiteX234" fmla="*/ 3511410 w 12192000"/>
              <a:gd name="connsiteY234" fmla="*/ 58026 h 5013196"/>
              <a:gd name="connsiteX235" fmla="*/ 3519598 w 12192000"/>
              <a:gd name="connsiteY235" fmla="*/ 57901 h 5013196"/>
              <a:gd name="connsiteX236" fmla="*/ 3519807 w 12192000"/>
              <a:gd name="connsiteY236" fmla="*/ 58156 h 5013196"/>
              <a:gd name="connsiteX237" fmla="*/ 3527466 w 12192000"/>
              <a:gd name="connsiteY237" fmla="*/ 57534 h 5013196"/>
              <a:gd name="connsiteX238" fmla="*/ 3564889 w 12192000"/>
              <a:gd name="connsiteY238" fmla="*/ 51208 h 5013196"/>
              <a:gd name="connsiteX239" fmla="*/ 3614922 w 12192000"/>
              <a:gd name="connsiteY239" fmla="*/ 75022 h 5013196"/>
              <a:gd name="connsiteX240" fmla="*/ 3635506 w 12192000"/>
              <a:gd name="connsiteY240" fmla="*/ 78936 h 5013196"/>
              <a:gd name="connsiteX241" fmla="*/ 3646525 w 12192000"/>
              <a:gd name="connsiteY241" fmla="*/ 82411 h 5013196"/>
              <a:gd name="connsiteX242" fmla="*/ 3647224 w 12192000"/>
              <a:gd name="connsiteY242" fmla="*/ 83521 h 5013196"/>
              <a:gd name="connsiteX243" fmla="*/ 3683100 w 12192000"/>
              <a:gd name="connsiteY243" fmla="*/ 77327 h 5013196"/>
              <a:gd name="connsiteX244" fmla="*/ 3687901 w 12192000"/>
              <a:gd name="connsiteY244" fmla="*/ 78590 h 5013196"/>
              <a:gd name="connsiteX245" fmla="*/ 3711234 w 12192000"/>
              <a:gd name="connsiteY245" fmla="*/ 71883 h 5013196"/>
              <a:gd name="connsiteX246" fmla="*/ 3723318 w 12192000"/>
              <a:gd name="connsiteY246" fmla="*/ 69843 h 5013196"/>
              <a:gd name="connsiteX247" fmla="*/ 3726677 w 12192000"/>
              <a:gd name="connsiteY247" fmla="*/ 66330 h 5013196"/>
              <a:gd name="connsiteX248" fmla="*/ 3744535 w 12192000"/>
              <a:gd name="connsiteY248" fmla="*/ 64808 h 5013196"/>
              <a:gd name="connsiteX249" fmla="*/ 3746608 w 12192000"/>
              <a:gd name="connsiteY249" fmla="*/ 65740 h 5013196"/>
              <a:gd name="connsiteX250" fmla="*/ 3761262 w 12192000"/>
              <a:gd name="connsiteY250" fmla="*/ 60365 h 5013196"/>
              <a:gd name="connsiteX251" fmla="*/ 3773451 w 12192000"/>
              <a:gd name="connsiteY251" fmla="*/ 50884 h 5013196"/>
              <a:gd name="connsiteX252" fmla="*/ 3925626 w 12192000"/>
              <a:gd name="connsiteY252" fmla="*/ 53519 h 5013196"/>
              <a:gd name="connsiteX253" fmla="*/ 4056184 w 12192000"/>
              <a:gd name="connsiteY253" fmla="*/ 12503 h 5013196"/>
              <a:gd name="connsiteX254" fmla="*/ 4142196 w 12192000"/>
              <a:gd name="connsiteY254" fmla="*/ 33 h 501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2000" h="5013196">
                <a:moveTo>
                  <a:pt x="4142196" y="33"/>
                </a:moveTo>
                <a:cubicBezTo>
                  <a:pt x="4148062" y="-396"/>
                  <a:pt x="4148371" y="3330"/>
                  <a:pt x="4138795" y="15046"/>
                </a:cubicBezTo>
                <a:cubicBezTo>
                  <a:pt x="4157457" y="11498"/>
                  <a:pt x="4177037" y="25445"/>
                  <a:pt x="4166706" y="37291"/>
                </a:cubicBezTo>
                <a:cubicBezTo>
                  <a:pt x="4223118" y="11323"/>
                  <a:pt x="4307498" y="34620"/>
                  <a:pt x="4371550" y="22134"/>
                </a:cubicBezTo>
                <a:cubicBezTo>
                  <a:pt x="4407078" y="48914"/>
                  <a:pt x="4387627" y="23893"/>
                  <a:pt x="4424056" y="28369"/>
                </a:cubicBezTo>
                <a:cubicBezTo>
                  <a:pt x="4413661" y="3313"/>
                  <a:pt x="4468424" y="41731"/>
                  <a:pt x="4469897" y="13218"/>
                </a:cubicBezTo>
                <a:cubicBezTo>
                  <a:pt x="4476479" y="14935"/>
                  <a:pt x="4482810" y="17498"/>
                  <a:pt x="4489151" y="20285"/>
                </a:cubicBezTo>
                <a:lnTo>
                  <a:pt x="4492479" y="21730"/>
                </a:lnTo>
                <a:lnTo>
                  <a:pt x="4505693" y="22584"/>
                </a:lnTo>
                <a:lnTo>
                  <a:pt x="4509529" y="28985"/>
                </a:lnTo>
                <a:lnTo>
                  <a:pt x="4529499" y="34687"/>
                </a:lnTo>
                <a:cubicBezTo>
                  <a:pt x="4536963" y="35869"/>
                  <a:pt x="4544973" y="36029"/>
                  <a:pt x="4553795" y="34541"/>
                </a:cubicBezTo>
                <a:cubicBezTo>
                  <a:pt x="4575351" y="22864"/>
                  <a:pt x="4609487" y="36086"/>
                  <a:pt x="4640118" y="34699"/>
                </a:cubicBezTo>
                <a:lnTo>
                  <a:pt x="4654127" y="30952"/>
                </a:lnTo>
                <a:lnTo>
                  <a:pt x="4700168" y="35953"/>
                </a:lnTo>
                <a:cubicBezTo>
                  <a:pt x="4713264" y="36848"/>
                  <a:pt x="4726846" y="37197"/>
                  <a:pt x="4741127" y="36527"/>
                </a:cubicBezTo>
                <a:lnTo>
                  <a:pt x="4767598" y="33272"/>
                </a:lnTo>
                <a:lnTo>
                  <a:pt x="4774592" y="35449"/>
                </a:lnTo>
                <a:cubicBezTo>
                  <a:pt x="4786697" y="34976"/>
                  <a:pt x="4802577" y="26578"/>
                  <a:pt x="4801328" y="36454"/>
                </a:cubicBezTo>
                <a:lnTo>
                  <a:pt x="4814870" y="32797"/>
                </a:lnTo>
                <a:lnTo>
                  <a:pt x="4828440" y="40415"/>
                </a:lnTo>
                <a:cubicBezTo>
                  <a:pt x="4829942" y="42215"/>
                  <a:pt x="4831084" y="44138"/>
                  <a:pt x="4831826" y="46118"/>
                </a:cubicBezTo>
                <a:lnTo>
                  <a:pt x="4850785" y="43190"/>
                </a:lnTo>
                <a:lnTo>
                  <a:pt x="4866468" y="48539"/>
                </a:lnTo>
                <a:lnTo>
                  <a:pt x="4879983" y="44615"/>
                </a:lnTo>
                <a:lnTo>
                  <a:pt x="4885635" y="45342"/>
                </a:lnTo>
                <a:lnTo>
                  <a:pt x="4899698" y="47876"/>
                </a:lnTo>
                <a:cubicBezTo>
                  <a:pt x="4906918" y="49699"/>
                  <a:pt x="4915001" y="51908"/>
                  <a:pt x="4923986" y="53632"/>
                </a:cubicBezTo>
                <a:lnTo>
                  <a:pt x="4931544" y="54358"/>
                </a:lnTo>
                <a:lnTo>
                  <a:pt x="4948135" y="63529"/>
                </a:lnTo>
                <a:cubicBezTo>
                  <a:pt x="4960212" y="70470"/>
                  <a:pt x="4969702" y="75124"/>
                  <a:pt x="4980068" y="71052"/>
                </a:cubicBezTo>
                <a:cubicBezTo>
                  <a:pt x="4998023" y="79978"/>
                  <a:pt x="5010918" y="105669"/>
                  <a:pt x="5036541" y="98293"/>
                </a:cubicBezTo>
                <a:cubicBezTo>
                  <a:pt x="5028940" y="110173"/>
                  <a:pt x="5065159" y="99199"/>
                  <a:pt x="5069678" y="111179"/>
                </a:cubicBezTo>
                <a:cubicBezTo>
                  <a:pt x="5071842" y="120855"/>
                  <a:pt x="5083332" y="119782"/>
                  <a:pt x="5092160" y="123203"/>
                </a:cubicBezTo>
                <a:cubicBezTo>
                  <a:pt x="5098585" y="133008"/>
                  <a:pt x="5142841" y="141271"/>
                  <a:pt x="5158166" y="139568"/>
                </a:cubicBezTo>
                <a:cubicBezTo>
                  <a:pt x="5201256" y="128920"/>
                  <a:pt x="5236783" y="168222"/>
                  <a:pt x="5271252" y="160738"/>
                </a:cubicBezTo>
                <a:cubicBezTo>
                  <a:pt x="5280328" y="161512"/>
                  <a:pt x="5287877" y="163623"/>
                  <a:pt x="5294438" y="166556"/>
                </a:cubicBezTo>
                <a:lnTo>
                  <a:pt x="5310840" y="176769"/>
                </a:lnTo>
                <a:cubicBezTo>
                  <a:pt x="5311084" y="179074"/>
                  <a:pt x="5311328" y="181377"/>
                  <a:pt x="5311570" y="183681"/>
                </a:cubicBezTo>
                <a:lnTo>
                  <a:pt x="5323756" y="187718"/>
                </a:lnTo>
                <a:lnTo>
                  <a:pt x="5326259" y="189880"/>
                </a:lnTo>
                <a:cubicBezTo>
                  <a:pt x="5331024" y="194034"/>
                  <a:pt x="5335878" y="197977"/>
                  <a:pt x="5341357" y="201193"/>
                </a:cubicBezTo>
                <a:cubicBezTo>
                  <a:pt x="5355787" y="174949"/>
                  <a:pt x="5390353" y="224216"/>
                  <a:pt x="5391908" y="198291"/>
                </a:cubicBezTo>
                <a:cubicBezTo>
                  <a:pt x="5424533" y="211393"/>
                  <a:pt x="5417454" y="183279"/>
                  <a:pt x="5439031" y="216975"/>
                </a:cubicBezTo>
                <a:cubicBezTo>
                  <a:pt x="5505697" y="221021"/>
                  <a:pt x="5575360" y="263433"/>
                  <a:pt x="5640913" y="253028"/>
                </a:cubicBezTo>
                <a:cubicBezTo>
                  <a:pt x="5625666" y="261550"/>
                  <a:pt x="5637932" y="279363"/>
                  <a:pt x="5657312" y="280626"/>
                </a:cubicBezTo>
                <a:cubicBezTo>
                  <a:pt x="5599451" y="314971"/>
                  <a:pt x="5750508" y="268765"/>
                  <a:pt x="5734773" y="303244"/>
                </a:cubicBezTo>
                <a:cubicBezTo>
                  <a:pt x="5761561" y="276899"/>
                  <a:pt x="5869387" y="261233"/>
                  <a:pt x="5877770" y="296965"/>
                </a:cubicBezTo>
                <a:cubicBezTo>
                  <a:pt x="5915819" y="308827"/>
                  <a:pt x="5955621" y="307835"/>
                  <a:pt x="5989615" y="319663"/>
                </a:cubicBezTo>
                <a:lnTo>
                  <a:pt x="5996857" y="323549"/>
                </a:lnTo>
                <a:lnTo>
                  <a:pt x="6037387" y="312526"/>
                </a:lnTo>
                <a:cubicBezTo>
                  <a:pt x="6073044" y="306507"/>
                  <a:pt x="6106738" y="308466"/>
                  <a:pt x="6113074" y="325845"/>
                </a:cubicBezTo>
                <a:cubicBezTo>
                  <a:pt x="6172518" y="336304"/>
                  <a:pt x="6233561" y="323646"/>
                  <a:pt x="6280929" y="350444"/>
                </a:cubicBezTo>
                <a:cubicBezTo>
                  <a:pt x="6286383" y="347055"/>
                  <a:pt x="6292357" y="344643"/>
                  <a:pt x="6298665" y="342931"/>
                </a:cubicBezTo>
                <a:lnTo>
                  <a:pt x="6317326" y="339794"/>
                </a:lnTo>
                <a:lnTo>
                  <a:pt x="6319212" y="341004"/>
                </a:lnTo>
                <a:cubicBezTo>
                  <a:pt x="6328393" y="343898"/>
                  <a:pt x="6334701" y="343685"/>
                  <a:pt x="6339724" y="342098"/>
                </a:cubicBezTo>
                <a:lnTo>
                  <a:pt x="6345010" y="339148"/>
                </a:lnTo>
                <a:lnTo>
                  <a:pt x="6359332" y="338899"/>
                </a:lnTo>
                <a:lnTo>
                  <a:pt x="6388220" y="335714"/>
                </a:lnTo>
                <a:lnTo>
                  <a:pt x="6392994" y="337644"/>
                </a:lnTo>
                <a:lnTo>
                  <a:pt x="6435581" y="336775"/>
                </a:lnTo>
                <a:cubicBezTo>
                  <a:pt x="6435677" y="337170"/>
                  <a:pt x="6435772" y="337567"/>
                  <a:pt x="6435870" y="337963"/>
                </a:cubicBezTo>
                <a:cubicBezTo>
                  <a:pt x="6437488" y="340605"/>
                  <a:pt x="6440513" y="342516"/>
                  <a:pt x="6446571" y="342957"/>
                </a:cubicBezTo>
                <a:cubicBezTo>
                  <a:pt x="6432902" y="359852"/>
                  <a:pt x="6448636" y="349961"/>
                  <a:pt x="6467701" y="349765"/>
                </a:cubicBezTo>
                <a:cubicBezTo>
                  <a:pt x="6450726" y="375964"/>
                  <a:pt x="6507518" y="364791"/>
                  <a:pt x="6512727" y="380305"/>
                </a:cubicBezTo>
                <a:cubicBezTo>
                  <a:pt x="6527112" y="379570"/>
                  <a:pt x="6542020" y="379271"/>
                  <a:pt x="6557094" y="379532"/>
                </a:cubicBezTo>
                <a:lnTo>
                  <a:pt x="6565879" y="380030"/>
                </a:lnTo>
                <a:cubicBezTo>
                  <a:pt x="6565919" y="380123"/>
                  <a:pt x="6565958" y="380216"/>
                  <a:pt x="6565997" y="380310"/>
                </a:cubicBezTo>
                <a:cubicBezTo>
                  <a:pt x="6567779" y="380994"/>
                  <a:pt x="6570621" y="381376"/>
                  <a:pt x="6575147" y="381374"/>
                </a:cubicBezTo>
                <a:lnTo>
                  <a:pt x="6581899" y="380938"/>
                </a:lnTo>
                <a:lnTo>
                  <a:pt x="6598943" y="381906"/>
                </a:lnTo>
                <a:lnTo>
                  <a:pt x="6604421" y="384033"/>
                </a:lnTo>
                <a:lnTo>
                  <a:pt x="6606035" y="387465"/>
                </a:lnTo>
                <a:lnTo>
                  <a:pt x="6607669" y="387186"/>
                </a:lnTo>
                <a:cubicBezTo>
                  <a:pt x="6620475" y="382131"/>
                  <a:pt x="6625312" y="374007"/>
                  <a:pt x="6637532" y="398125"/>
                </a:cubicBezTo>
                <a:cubicBezTo>
                  <a:pt x="6666345" y="390437"/>
                  <a:pt x="6669861" y="404891"/>
                  <a:pt x="6706880" y="412381"/>
                </a:cubicBezTo>
                <a:cubicBezTo>
                  <a:pt x="6723837" y="404468"/>
                  <a:pt x="6736071" y="408511"/>
                  <a:pt x="6747500" y="416386"/>
                </a:cubicBezTo>
                <a:cubicBezTo>
                  <a:pt x="6784745" y="414659"/>
                  <a:pt x="6816872" y="426761"/>
                  <a:pt x="6857783" y="431905"/>
                </a:cubicBezTo>
                <a:cubicBezTo>
                  <a:pt x="6903934" y="423229"/>
                  <a:pt x="6923989" y="445532"/>
                  <a:pt x="6967720" y="450939"/>
                </a:cubicBezTo>
                <a:cubicBezTo>
                  <a:pt x="7008578" y="433412"/>
                  <a:pt x="6996867" y="470461"/>
                  <a:pt x="7018394" y="479831"/>
                </a:cubicBezTo>
                <a:lnTo>
                  <a:pt x="7024679" y="480968"/>
                </a:lnTo>
                <a:lnTo>
                  <a:pt x="7041715" y="479120"/>
                </a:lnTo>
                <a:lnTo>
                  <a:pt x="7048103" y="477610"/>
                </a:lnTo>
                <a:cubicBezTo>
                  <a:pt x="7052510" y="476872"/>
                  <a:pt x="7055450" y="476773"/>
                  <a:pt x="7057490" y="477135"/>
                </a:cubicBezTo>
                <a:lnTo>
                  <a:pt x="7057730" y="477383"/>
                </a:lnTo>
                <a:lnTo>
                  <a:pt x="7066511" y="476432"/>
                </a:lnTo>
                <a:cubicBezTo>
                  <a:pt x="7081316" y="474229"/>
                  <a:pt x="7095708" y="471522"/>
                  <a:pt x="7109401" y="468486"/>
                </a:cubicBezTo>
                <a:cubicBezTo>
                  <a:pt x="7121361" y="482413"/>
                  <a:pt x="7171741" y="462549"/>
                  <a:pt x="7166830" y="490255"/>
                </a:cubicBezTo>
                <a:cubicBezTo>
                  <a:pt x="7185318" y="486971"/>
                  <a:pt x="7196261" y="474996"/>
                  <a:pt x="7190442" y="493308"/>
                </a:cubicBezTo>
                <a:cubicBezTo>
                  <a:pt x="7196540" y="492742"/>
                  <a:pt x="7200336" y="494071"/>
                  <a:pt x="7203083" y="496324"/>
                </a:cubicBezTo>
                <a:lnTo>
                  <a:pt x="7203894" y="497408"/>
                </a:lnTo>
                <a:lnTo>
                  <a:pt x="7245004" y="489662"/>
                </a:lnTo>
                <a:lnTo>
                  <a:pt x="7250514" y="490724"/>
                </a:lnTo>
                <a:lnTo>
                  <a:pt x="7277246" y="483000"/>
                </a:lnTo>
                <a:lnTo>
                  <a:pt x="7291092" y="480435"/>
                </a:lnTo>
                <a:lnTo>
                  <a:pt x="7294933" y="476767"/>
                </a:lnTo>
                <a:cubicBezTo>
                  <a:pt x="7299121" y="474441"/>
                  <a:pt x="7305176" y="473213"/>
                  <a:pt x="7315408" y="474478"/>
                </a:cubicBezTo>
                <a:lnTo>
                  <a:pt x="7317786" y="475324"/>
                </a:lnTo>
                <a:lnTo>
                  <a:pt x="7334572" y="469306"/>
                </a:lnTo>
                <a:cubicBezTo>
                  <a:pt x="7339959" y="466649"/>
                  <a:pt x="7344710" y="463382"/>
                  <a:pt x="7348520" y="459268"/>
                </a:cubicBezTo>
                <a:cubicBezTo>
                  <a:pt x="7406571" y="477093"/>
                  <a:pt x="7460434" y="455124"/>
                  <a:pt x="7522997" y="455427"/>
                </a:cubicBezTo>
                <a:cubicBezTo>
                  <a:pt x="7592791" y="446837"/>
                  <a:pt x="7640927" y="437451"/>
                  <a:pt x="7686985" y="433023"/>
                </a:cubicBezTo>
                <a:cubicBezTo>
                  <a:pt x="7708370" y="428668"/>
                  <a:pt x="7865878" y="410662"/>
                  <a:pt x="7854068" y="422992"/>
                </a:cubicBezTo>
                <a:cubicBezTo>
                  <a:pt x="7918669" y="394524"/>
                  <a:pt x="7960767" y="420179"/>
                  <a:pt x="8034165" y="404917"/>
                </a:cubicBezTo>
                <a:cubicBezTo>
                  <a:pt x="8074975" y="430280"/>
                  <a:pt x="8052607" y="405995"/>
                  <a:pt x="8094381" y="408936"/>
                </a:cubicBezTo>
                <a:cubicBezTo>
                  <a:pt x="8082391" y="384233"/>
                  <a:pt x="8145291" y="420455"/>
                  <a:pt x="8146898" y="391776"/>
                </a:cubicBezTo>
                <a:cubicBezTo>
                  <a:pt x="8154450" y="393217"/>
                  <a:pt x="8161714" y="395521"/>
                  <a:pt x="8168993" y="398048"/>
                </a:cubicBezTo>
                <a:lnTo>
                  <a:pt x="8172809" y="399355"/>
                </a:lnTo>
                <a:lnTo>
                  <a:pt x="8187962" y="399651"/>
                </a:lnTo>
                <a:lnTo>
                  <a:pt x="8192382" y="405910"/>
                </a:lnTo>
                <a:lnTo>
                  <a:pt x="8375192" y="397097"/>
                </a:lnTo>
                <a:cubicBezTo>
                  <a:pt x="8390681" y="391124"/>
                  <a:pt x="8442343" y="386212"/>
                  <a:pt x="8454377" y="393549"/>
                </a:cubicBezTo>
                <a:cubicBezTo>
                  <a:pt x="8465613" y="394229"/>
                  <a:pt x="8477337" y="389940"/>
                  <a:pt x="8484740" y="398377"/>
                </a:cubicBezTo>
                <a:cubicBezTo>
                  <a:pt x="8509291" y="401173"/>
                  <a:pt x="8565518" y="407621"/>
                  <a:pt x="8601673" y="410319"/>
                </a:cubicBezTo>
                <a:cubicBezTo>
                  <a:pt x="8619550" y="396781"/>
                  <a:pt x="8652058" y="416886"/>
                  <a:pt x="8701676" y="414569"/>
                </a:cubicBezTo>
                <a:cubicBezTo>
                  <a:pt x="8721163" y="399040"/>
                  <a:pt x="8735137" y="413192"/>
                  <a:pt x="8773288" y="391295"/>
                </a:cubicBezTo>
                <a:cubicBezTo>
                  <a:pt x="8775124" y="392937"/>
                  <a:pt x="8777353" y="394408"/>
                  <a:pt x="8779909" y="395664"/>
                </a:cubicBezTo>
                <a:cubicBezTo>
                  <a:pt x="8794759" y="402954"/>
                  <a:pt x="8817153" y="401520"/>
                  <a:pt x="8829932" y="392461"/>
                </a:cubicBezTo>
                <a:cubicBezTo>
                  <a:pt x="8891235" y="362336"/>
                  <a:pt x="8949370" y="358860"/>
                  <a:pt x="9003386" y="349460"/>
                </a:cubicBezTo>
                <a:cubicBezTo>
                  <a:pt x="9064740" y="341657"/>
                  <a:pt x="9026331" y="373992"/>
                  <a:pt x="9101185" y="344080"/>
                </a:cubicBezTo>
                <a:cubicBezTo>
                  <a:pt x="9110310" y="353604"/>
                  <a:pt x="9120116" y="353365"/>
                  <a:pt x="9136185" y="347296"/>
                </a:cubicBezTo>
                <a:cubicBezTo>
                  <a:pt x="9166057" y="344262"/>
                  <a:pt x="9165783" y="369927"/>
                  <a:pt x="9194801" y="352367"/>
                </a:cubicBezTo>
                <a:cubicBezTo>
                  <a:pt x="9190472" y="366462"/>
                  <a:pt x="9252023" y="353523"/>
                  <a:pt x="9239316" y="368776"/>
                </a:cubicBezTo>
                <a:cubicBezTo>
                  <a:pt x="9259813" y="379833"/>
                  <a:pt x="9267827" y="358579"/>
                  <a:pt x="9288052" y="368014"/>
                </a:cubicBezTo>
                <a:cubicBezTo>
                  <a:pt x="9310099" y="368953"/>
                  <a:pt x="9274359" y="354287"/>
                  <a:pt x="9298465" y="351514"/>
                </a:cubicBezTo>
                <a:cubicBezTo>
                  <a:pt x="9327883" y="350627"/>
                  <a:pt x="9325850" y="325510"/>
                  <a:pt x="9350892" y="355996"/>
                </a:cubicBezTo>
                <a:lnTo>
                  <a:pt x="9430522" y="364586"/>
                </a:lnTo>
                <a:cubicBezTo>
                  <a:pt x="9447485" y="355425"/>
                  <a:pt x="9461870" y="358450"/>
                  <a:pt x="9476215" y="365325"/>
                </a:cubicBezTo>
                <a:cubicBezTo>
                  <a:pt x="9516917" y="360669"/>
                  <a:pt x="9555019" y="370080"/>
                  <a:pt x="9601276" y="371922"/>
                </a:cubicBezTo>
                <a:cubicBezTo>
                  <a:pt x="9650279" y="359692"/>
                  <a:pt x="9677305" y="380141"/>
                  <a:pt x="9726733" y="382019"/>
                </a:cubicBezTo>
                <a:cubicBezTo>
                  <a:pt x="9773839" y="358530"/>
                  <a:pt x="9760877" y="410908"/>
                  <a:pt x="9802144" y="407697"/>
                </a:cubicBezTo>
                <a:cubicBezTo>
                  <a:pt x="9868120" y="385365"/>
                  <a:pt x="9801669" y="424896"/>
                  <a:pt x="9905153" y="413868"/>
                </a:cubicBezTo>
                <a:cubicBezTo>
                  <a:pt x="9910811" y="410359"/>
                  <a:pt x="9923612" y="413238"/>
                  <a:pt x="9922553" y="417787"/>
                </a:cubicBezTo>
                <a:cubicBezTo>
                  <a:pt x="9945213" y="415195"/>
                  <a:pt x="10012509" y="437971"/>
                  <a:pt x="10044658" y="431295"/>
                </a:cubicBezTo>
                <a:cubicBezTo>
                  <a:pt x="10108994" y="441322"/>
                  <a:pt x="10138326" y="418598"/>
                  <a:pt x="10184585" y="420356"/>
                </a:cubicBezTo>
                <a:cubicBezTo>
                  <a:pt x="10238805" y="433245"/>
                  <a:pt x="10270973" y="446023"/>
                  <a:pt x="10366435" y="475646"/>
                </a:cubicBezTo>
                <a:lnTo>
                  <a:pt x="10688220" y="555476"/>
                </a:lnTo>
                <a:cubicBezTo>
                  <a:pt x="10812002" y="626549"/>
                  <a:pt x="10955764" y="565297"/>
                  <a:pt x="11026690" y="563899"/>
                </a:cubicBezTo>
                <a:cubicBezTo>
                  <a:pt x="11053150" y="535972"/>
                  <a:pt x="11079708" y="560938"/>
                  <a:pt x="11113779" y="547086"/>
                </a:cubicBezTo>
                <a:cubicBezTo>
                  <a:pt x="11191398" y="533240"/>
                  <a:pt x="11265999" y="496724"/>
                  <a:pt x="11369556" y="504937"/>
                </a:cubicBezTo>
                <a:cubicBezTo>
                  <a:pt x="11406977" y="422376"/>
                  <a:pt x="11530972" y="456417"/>
                  <a:pt x="11623342" y="401646"/>
                </a:cubicBezTo>
                <a:cubicBezTo>
                  <a:pt x="11678749" y="386540"/>
                  <a:pt x="11771467" y="415601"/>
                  <a:pt x="11786511" y="371608"/>
                </a:cubicBezTo>
                <a:cubicBezTo>
                  <a:pt x="11815065" y="394479"/>
                  <a:pt x="11834769" y="350469"/>
                  <a:pt x="11862577" y="343767"/>
                </a:cubicBezTo>
                <a:cubicBezTo>
                  <a:pt x="11886839" y="357655"/>
                  <a:pt x="11896496" y="342356"/>
                  <a:pt x="11916612" y="337028"/>
                </a:cubicBezTo>
                <a:cubicBezTo>
                  <a:pt x="11926953" y="346090"/>
                  <a:pt x="11944208" y="343709"/>
                  <a:pt x="11948830" y="331280"/>
                </a:cubicBezTo>
                <a:cubicBezTo>
                  <a:pt x="11937556" y="304981"/>
                  <a:pt x="11999127" y="312097"/>
                  <a:pt x="12001583" y="292861"/>
                </a:cubicBezTo>
                <a:cubicBezTo>
                  <a:pt x="12027437" y="287117"/>
                  <a:pt x="12120562" y="289932"/>
                  <a:pt x="12174977" y="277870"/>
                </a:cubicBezTo>
                <a:lnTo>
                  <a:pt x="12192000" y="269767"/>
                </a:lnTo>
                <a:lnTo>
                  <a:pt x="12192000" y="5013196"/>
                </a:lnTo>
                <a:lnTo>
                  <a:pt x="0" y="5013196"/>
                </a:lnTo>
                <a:lnTo>
                  <a:pt x="0" y="630667"/>
                </a:lnTo>
                <a:lnTo>
                  <a:pt x="11075" y="628396"/>
                </a:lnTo>
                <a:cubicBezTo>
                  <a:pt x="23002" y="626376"/>
                  <a:pt x="33255" y="624731"/>
                  <a:pt x="44061" y="621814"/>
                </a:cubicBezTo>
                <a:cubicBezTo>
                  <a:pt x="78982" y="608550"/>
                  <a:pt x="115649" y="579219"/>
                  <a:pt x="136694" y="569633"/>
                </a:cubicBezTo>
                <a:lnTo>
                  <a:pt x="170342" y="564295"/>
                </a:lnTo>
                <a:cubicBezTo>
                  <a:pt x="169880" y="561325"/>
                  <a:pt x="169417" y="558353"/>
                  <a:pt x="168955" y="555382"/>
                </a:cubicBezTo>
                <a:lnTo>
                  <a:pt x="181474" y="554499"/>
                </a:lnTo>
                <a:lnTo>
                  <a:pt x="209440" y="553779"/>
                </a:lnTo>
                <a:cubicBezTo>
                  <a:pt x="226869" y="552113"/>
                  <a:pt x="275442" y="553383"/>
                  <a:pt x="293152" y="549794"/>
                </a:cubicBezTo>
                <a:cubicBezTo>
                  <a:pt x="298104" y="540169"/>
                  <a:pt x="305921" y="534831"/>
                  <a:pt x="315693" y="532248"/>
                </a:cubicBezTo>
                <a:lnTo>
                  <a:pt x="337305" y="531590"/>
                </a:lnTo>
                <a:lnTo>
                  <a:pt x="462252" y="506369"/>
                </a:lnTo>
                <a:lnTo>
                  <a:pt x="479457" y="504341"/>
                </a:lnTo>
                <a:lnTo>
                  <a:pt x="488653" y="496475"/>
                </a:lnTo>
                <a:cubicBezTo>
                  <a:pt x="495751" y="494808"/>
                  <a:pt x="516240" y="495433"/>
                  <a:pt x="522053" y="494343"/>
                </a:cubicBezTo>
                <a:lnTo>
                  <a:pt x="523520" y="489931"/>
                </a:lnTo>
                <a:cubicBezTo>
                  <a:pt x="541965" y="482593"/>
                  <a:pt x="611396" y="458013"/>
                  <a:pt x="632714" y="450319"/>
                </a:cubicBezTo>
                <a:cubicBezTo>
                  <a:pt x="637120" y="456979"/>
                  <a:pt x="646523" y="446165"/>
                  <a:pt x="651426" y="443762"/>
                </a:cubicBezTo>
                <a:cubicBezTo>
                  <a:pt x="652273" y="448286"/>
                  <a:pt x="664268" y="449456"/>
                  <a:pt x="667724" y="445356"/>
                </a:cubicBezTo>
                <a:cubicBezTo>
                  <a:pt x="751466" y="421701"/>
                  <a:pt x="710176" y="468211"/>
                  <a:pt x="757679" y="438363"/>
                </a:cubicBezTo>
                <a:cubicBezTo>
                  <a:pt x="766141" y="436289"/>
                  <a:pt x="773060" y="437997"/>
                  <a:pt x="779159" y="441277"/>
                </a:cubicBezTo>
                <a:lnTo>
                  <a:pt x="788293" y="448081"/>
                </a:lnTo>
                <a:lnTo>
                  <a:pt x="822923" y="434292"/>
                </a:lnTo>
                <a:cubicBezTo>
                  <a:pt x="840014" y="429396"/>
                  <a:pt x="858036" y="426029"/>
                  <a:pt x="876559" y="424306"/>
                </a:cubicBezTo>
                <a:cubicBezTo>
                  <a:pt x="880889" y="433506"/>
                  <a:pt x="895209" y="420068"/>
                  <a:pt x="902011" y="417336"/>
                </a:cubicBezTo>
                <a:cubicBezTo>
                  <a:pt x="902191" y="423390"/>
                  <a:pt x="917419" y="426022"/>
                  <a:pt x="922715" y="420917"/>
                </a:cubicBezTo>
                <a:cubicBezTo>
                  <a:pt x="1035495" y="397234"/>
                  <a:pt x="972839" y="454951"/>
                  <a:pt x="1040139" y="419808"/>
                </a:cubicBezTo>
                <a:cubicBezTo>
                  <a:pt x="1051469" y="417835"/>
                  <a:pt x="1060048" y="420716"/>
                  <a:pt x="1067251" y="425602"/>
                </a:cubicBezTo>
                <a:lnTo>
                  <a:pt x="1080272" y="437887"/>
                </a:lnTo>
                <a:lnTo>
                  <a:pt x="1090219" y="433244"/>
                </a:lnTo>
                <a:cubicBezTo>
                  <a:pt x="1128054" y="432213"/>
                  <a:pt x="1139443" y="444840"/>
                  <a:pt x="1161226" y="431522"/>
                </a:cubicBezTo>
                <a:cubicBezTo>
                  <a:pt x="1194247" y="457797"/>
                  <a:pt x="1182853" y="433812"/>
                  <a:pt x="1207525" y="429257"/>
                </a:cubicBezTo>
                <a:cubicBezTo>
                  <a:pt x="1226951" y="423550"/>
                  <a:pt x="1190923" y="413889"/>
                  <a:pt x="1210030" y="412023"/>
                </a:cubicBezTo>
                <a:cubicBezTo>
                  <a:pt x="1230853" y="418586"/>
                  <a:pt x="1229491" y="397066"/>
                  <a:pt x="1251170" y="405160"/>
                </a:cubicBezTo>
                <a:cubicBezTo>
                  <a:pt x="1246235" y="421478"/>
                  <a:pt x="1293590" y="401251"/>
                  <a:pt x="1295331" y="415400"/>
                </a:cubicBezTo>
                <a:cubicBezTo>
                  <a:pt x="1313247" y="394801"/>
                  <a:pt x="1322885" y="419606"/>
                  <a:pt x="1347118" y="412922"/>
                </a:cubicBezTo>
                <a:cubicBezTo>
                  <a:pt x="1358442" y="405047"/>
                  <a:pt x="1366690" y="403583"/>
                  <a:pt x="1378108" y="411628"/>
                </a:cubicBezTo>
                <a:cubicBezTo>
                  <a:pt x="1430244" y="373345"/>
                  <a:pt x="1410029" y="409382"/>
                  <a:pt x="1459192" y="394137"/>
                </a:cubicBezTo>
                <a:cubicBezTo>
                  <a:pt x="1501499" y="378273"/>
                  <a:pt x="1549591" y="367610"/>
                  <a:pt x="1590120" y="330826"/>
                </a:cubicBezTo>
                <a:cubicBezTo>
                  <a:pt x="1597495" y="320478"/>
                  <a:pt x="1615987" y="316279"/>
                  <a:pt x="1631417" y="321445"/>
                </a:cubicBezTo>
                <a:cubicBezTo>
                  <a:pt x="1634069" y="322335"/>
                  <a:pt x="1636534" y="323476"/>
                  <a:pt x="1638727" y="324828"/>
                </a:cubicBezTo>
                <a:cubicBezTo>
                  <a:pt x="1674229" y="318675"/>
                  <a:pt x="1804005" y="291708"/>
                  <a:pt x="1844438" y="284522"/>
                </a:cubicBezTo>
                <a:cubicBezTo>
                  <a:pt x="1847960" y="297582"/>
                  <a:pt x="1868036" y="273541"/>
                  <a:pt x="1881324" y="281715"/>
                </a:cubicBezTo>
                <a:cubicBezTo>
                  <a:pt x="1890865" y="288925"/>
                  <a:pt x="1899182" y="283313"/>
                  <a:pt x="1908999" y="282556"/>
                </a:cubicBezTo>
                <a:cubicBezTo>
                  <a:pt x="1922050" y="288125"/>
                  <a:pt x="1964084" y="276888"/>
                  <a:pt x="1974956" y="269176"/>
                </a:cubicBezTo>
                <a:cubicBezTo>
                  <a:pt x="2000789" y="242591"/>
                  <a:pt x="2060915" y="260908"/>
                  <a:pt x="2082409" y="240508"/>
                </a:cubicBezTo>
                <a:cubicBezTo>
                  <a:pt x="2090286" y="237431"/>
                  <a:pt x="2098026" y="236104"/>
                  <a:pt x="2105639" y="235866"/>
                </a:cubicBezTo>
                <a:lnTo>
                  <a:pt x="2126992" y="237686"/>
                </a:lnTo>
                <a:lnTo>
                  <a:pt x="2133154" y="243170"/>
                </a:lnTo>
                <a:lnTo>
                  <a:pt x="2146154" y="241550"/>
                </a:lnTo>
                <a:lnTo>
                  <a:pt x="2149901" y="242334"/>
                </a:lnTo>
                <a:cubicBezTo>
                  <a:pt x="2157061" y="243856"/>
                  <a:pt x="2164126" y="245165"/>
                  <a:pt x="2171100" y="245607"/>
                </a:cubicBezTo>
                <a:cubicBezTo>
                  <a:pt x="2161432" y="217726"/>
                  <a:pt x="2228843" y="244778"/>
                  <a:pt x="2209148" y="222443"/>
                </a:cubicBezTo>
                <a:cubicBezTo>
                  <a:pt x="2245795" y="220027"/>
                  <a:pt x="2217435" y="199404"/>
                  <a:pt x="2261889" y="218750"/>
                </a:cubicBezTo>
                <a:cubicBezTo>
                  <a:pt x="2318421" y="194794"/>
                  <a:pt x="2408342" y="201713"/>
                  <a:pt x="2452315" y="166117"/>
                </a:cubicBezTo>
                <a:cubicBezTo>
                  <a:pt x="2447016" y="179502"/>
                  <a:pt x="2471204" y="189377"/>
                  <a:pt x="2487710" y="182485"/>
                </a:cubicBezTo>
                <a:cubicBezTo>
                  <a:pt x="2469218" y="234964"/>
                  <a:pt x="2552592" y="134331"/>
                  <a:pt x="2567870" y="169640"/>
                </a:cubicBezTo>
                <a:cubicBezTo>
                  <a:pt x="2567993" y="136603"/>
                  <a:pt x="2641492" y="79264"/>
                  <a:pt x="2677053" y="105731"/>
                </a:cubicBezTo>
                <a:cubicBezTo>
                  <a:pt x="2730362" y="98156"/>
                  <a:pt x="2767701" y="70180"/>
                  <a:pt x="2823914" y="80085"/>
                </a:cubicBezTo>
                <a:cubicBezTo>
                  <a:pt x="2825573" y="75636"/>
                  <a:pt x="2828354" y="71885"/>
                  <a:pt x="2831912" y="68644"/>
                </a:cubicBezTo>
                <a:lnTo>
                  <a:pt x="2843870" y="60725"/>
                </a:lnTo>
                <a:lnTo>
                  <a:pt x="2846217" y="61243"/>
                </a:lnTo>
                <a:cubicBezTo>
                  <a:pt x="2855406" y="61177"/>
                  <a:pt x="2860075" y="59230"/>
                  <a:pt x="2862745" y="56460"/>
                </a:cubicBezTo>
                <a:lnTo>
                  <a:pt x="2864596" y="52436"/>
                </a:lnTo>
                <a:lnTo>
                  <a:pt x="2875381" y="48221"/>
                </a:lnTo>
                <a:lnTo>
                  <a:pt x="2895139" y="37404"/>
                </a:lnTo>
                <a:lnTo>
                  <a:pt x="2900232" y="37736"/>
                </a:lnTo>
                <a:lnTo>
                  <a:pt x="2932205" y="25091"/>
                </a:lnTo>
                <a:lnTo>
                  <a:pt x="2933310" y="26034"/>
                </a:lnTo>
                <a:cubicBezTo>
                  <a:pt x="2936512" y="27864"/>
                  <a:pt x="2940256" y="28670"/>
                  <a:pt x="2945218" y="27359"/>
                </a:cubicBezTo>
                <a:cubicBezTo>
                  <a:pt x="2947316" y="45762"/>
                  <a:pt x="2952012" y="32829"/>
                  <a:pt x="2966465" y="27335"/>
                </a:cubicBezTo>
                <a:cubicBezTo>
                  <a:pt x="2972951" y="54691"/>
                  <a:pt x="3008144" y="29186"/>
                  <a:pt x="3023668" y="41123"/>
                </a:cubicBezTo>
                <a:cubicBezTo>
                  <a:pt x="3034143" y="36470"/>
                  <a:pt x="3045337" y="32050"/>
                  <a:pt x="3057077" y="28063"/>
                </a:cubicBezTo>
                <a:lnTo>
                  <a:pt x="3151915" y="24461"/>
                </a:lnTo>
                <a:lnTo>
                  <a:pt x="3251671" y="44793"/>
                </a:lnTo>
                <a:cubicBezTo>
                  <a:pt x="3288430" y="44614"/>
                  <a:pt x="3320402" y="52254"/>
                  <a:pt x="3351400" y="45905"/>
                </a:cubicBezTo>
                <a:cubicBezTo>
                  <a:pt x="3364152" y="52066"/>
                  <a:pt x="3376107" y="54432"/>
                  <a:pt x="3387481" y="44661"/>
                </a:cubicBezTo>
                <a:cubicBezTo>
                  <a:pt x="3421834" y="47236"/>
                  <a:pt x="3430384" y="60743"/>
                  <a:pt x="3451923" y="49700"/>
                </a:cubicBezTo>
                <a:cubicBezTo>
                  <a:pt x="3471592" y="71444"/>
                  <a:pt x="3472580" y="62993"/>
                  <a:pt x="3481520" y="56505"/>
                </a:cubicBezTo>
                <a:lnTo>
                  <a:pt x="3482804" y="56030"/>
                </a:lnTo>
                <a:lnTo>
                  <a:pt x="3485495" y="59139"/>
                </a:lnTo>
                <a:lnTo>
                  <a:pt x="3490972" y="60504"/>
                </a:lnTo>
                <a:lnTo>
                  <a:pt x="3505835" y="59295"/>
                </a:lnTo>
                <a:lnTo>
                  <a:pt x="3511410" y="58026"/>
                </a:lnTo>
                <a:cubicBezTo>
                  <a:pt x="3515254" y="57455"/>
                  <a:pt x="3517816" y="57465"/>
                  <a:pt x="3519598" y="57901"/>
                </a:cubicBezTo>
                <a:lnTo>
                  <a:pt x="3519807" y="58156"/>
                </a:lnTo>
                <a:lnTo>
                  <a:pt x="3527466" y="57534"/>
                </a:lnTo>
                <a:cubicBezTo>
                  <a:pt x="3540383" y="55888"/>
                  <a:pt x="3552942" y="53726"/>
                  <a:pt x="3564889" y="51208"/>
                </a:cubicBezTo>
                <a:cubicBezTo>
                  <a:pt x="3575289" y="65525"/>
                  <a:pt x="3619274" y="47602"/>
                  <a:pt x="3614922" y="75022"/>
                </a:cubicBezTo>
                <a:cubicBezTo>
                  <a:pt x="3631051" y="72436"/>
                  <a:pt x="3640626" y="60912"/>
                  <a:pt x="3635506" y="78936"/>
                </a:cubicBezTo>
                <a:cubicBezTo>
                  <a:pt x="3640824" y="78600"/>
                  <a:pt x="3644132" y="80065"/>
                  <a:pt x="3646525" y="82411"/>
                </a:cubicBezTo>
                <a:lnTo>
                  <a:pt x="3647224" y="83521"/>
                </a:lnTo>
                <a:lnTo>
                  <a:pt x="3683100" y="77327"/>
                </a:lnTo>
                <a:lnTo>
                  <a:pt x="3687901" y="78590"/>
                </a:lnTo>
                <a:lnTo>
                  <a:pt x="3711234" y="71883"/>
                </a:lnTo>
                <a:lnTo>
                  <a:pt x="3723318" y="69843"/>
                </a:lnTo>
                <a:lnTo>
                  <a:pt x="3726677" y="66330"/>
                </a:lnTo>
                <a:cubicBezTo>
                  <a:pt x="3730335" y="64168"/>
                  <a:pt x="3735615" y="63170"/>
                  <a:pt x="3744535" y="64808"/>
                </a:cubicBezTo>
                <a:lnTo>
                  <a:pt x="3746608" y="65740"/>
                </a:lnTo>
                <a:lnTo>
                  <a:pt x="3761262" y="60365"/>
                </a:lnTo>
                <a:cubicBezTo>
                  <a:pt x="3765968" y="57919"/>
                  <a:pt x="3770117" y="54839"/>
                  <a:pt x="3773451" y="50884"/>
                </a:cubicBezTo>
                <a:cubicBezTo>
                  <a:pt x="3824036" y="70790"/>
                  <a:pt x="3871065" y="50900"/>
                  <a:pt x="3925626" y="53519"/>
                </a:cubicBezTo>
                <a:cubicBezTo>
                  <a:pt x="3949771" y="85474"/>
                  <a:pt x="4043223" y="44139"/>
                  <a:pt x="4056184" y="12503"/>
                </a:cubicBezTo>
                <a:cubicBezTo>
                  <a:pt x="4056987" y="40004"/>
                  <a:pt x="4124598" y="1322"/>
                  <a:pt x="4142196" y="3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a:extLst>
              <a:ext uri="{FF2B5EF4-FFF2-40B4-BE49-F238E27FC236}">
                <a16:creationId xmlns:a16="http://schemas.microsoft.com/office/drawing/2014/main" id="{A8E66949-DA60-9ADA-3782-E62611C2E97E}"/>
              </a:ext>
            </a:extLst>
          </p:cNvPr>
          <p:cNvGraphicFramePr/>
          <p:nvPr>
            <p:extLst>
              <p:ext uri="{D42A27DB-BD31-4B8C-83A1-F6EECF244321}">
                <p14:modId xmlns:p14="http://schemas.microsoft.com/office/powerpoint/2010/main" val="397619121"/>
              </p:ext>
            </p:extLst>
          </p:nvPr>
        </p:nvGraphicFramePr>
        <p:xfrm>
          <a:off x="415636" y="2018805"/>
          <a:ext cx="11081328" cy="4722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175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E2FF-E88C-08ED-590B-A080CC8B3ACB}"/>
              </a:ext>
            </a:extLst>
          </p:cNvPr>
          <p:cNvSpPr>
            <a:spLocks noGrp="1"/>
          </p:cNvSpPr>
          <p:nvPr>
            <p:ph type="title"/>
          </p:nvPr>
        </p:nvSpPr>
        <p:spPr/>
        <p:txBody>
          <a:bodyPr/>
          <a:lstStyle/>
          <a:p>
            <a:r>
              <a:rPr lang="en-US" dirty="0"/>
              <a:t>Query 1: Ventilation Events and Patient Outcomes</a:t>
            </a:r>
          </a:p>
        </p:txBody>
      </p:sp>
      <p:sp>
        <p:nvSpPr>
          <p:cNvPr id="3" name="Content Placeholder 2">
            <a:extLst>
              <a:ext uri="{FF2B5EF4-FFF2-40B4-BE49-F238E27FC236}">
                <a16:creationId xmlns:a16="http://schemas.microsoft.com/office/drawing/2014/main" id="{5FA47B38-8B0C-661C-127C-0B85A8783EF4}"/>
              </a:ext>
            </a:extLst>
          </p:cNvPr>
          <p:cNvSpPr>
            <a:spLocks noGrp="1"/>
          </p:cNvSpPr>
          <p:nvPr>
            <p:ph idx="1"/>
          </p:nvPr>
        </p:nvSpPr>
        <p:spPr>
          <a:xfrm>
            <a:off x="348916" y="1422700"/>
            <a:ext cx="9810604" cy="4428753"/>
          </a:xfrm>
        </p:spPr>
        <p:txBody>
          <a:bodyPr/>
          <a:lstStyle/>
          <a:p>
            <a:r>
              <a:rPr lang="en-US" dirty="0"/>
              <a:t>Purpose: Extracts basic patient information, ICU stays, and identifies ventilation episodes with their outcomes</a:t>
            </a:r>
          </a:p>
        </p:txBody>
      </p:sp>
      <p:sp>
        <p:nvSpPr>
          <p:cNvPr id="6" name="TextBox 5">
            <a:extLst>
              <a:ext uri="{FF2B5EF4-FFF2-40B4-BE49-F238E27FC236}">
                <a16:creationId xmlns:a16="http://schemas.microsoft.com/office/drawing/2014/main" id="{F4474631-E8E9-578A-0032-46297EDF6871}"/>
              </a:ext>
            </a:extLst>
          </p:cNvPr>
          <p:cNvSpPr txBox="1"/>
          <p:nvPr/>
        </p:nvSpPr>
        <p:spPr>
          <a:xfrm>
            <a:off x="437865" y="5435300"/>
            <a:ext cx="5567635" cy="923330"/>
          </a:xfrm>
          <a:prstGeom prst="rect">
            <a:avLst/>
          </a:prstGeom>
          <a:noFill/>
        </p:spPr>
        <p:txBody>
          <a:bodyPr wrap="square" rtlCol="0">
            <a:spAutoFit/>
          </a:bodyPr>
          <a:lstStyle/>
          <a:p>
            <a:pPr marL="285750" indent="-285750">
              <a:buFont typeface="Arial" panose="020B0604020202020204" pitchFamily="34" charset="0"/>
              <a:buChar char="•"/>
            </a:pPr>
            <a:r>
              <a:rPr lang="en-US" dirty="0"/>
              <a:t>Creates a dataset with patient demographics and ICU stay information</a:t>
            </a:r>
          </a:p>
          <a:p>
            <a:pPr marL="285750" indent="-285750">
              <a:buFont typeface="Arial" panose="020B0604020202020204" pitchFamily="34" charset="0"/>
              <a:buChar char="•"/>
            </a:pPr>
            <a:r>
              <a:rPr lang="en-US" dirty="0"/>
              <a:t>Calculates ICU length of stay in hours</a:t>
            </a:r>
          </a:p>
        </p:txBody>
      </p:sp>
      <p:sp>
        <p:nvSpPr>
          <p:cNvPr id="9" name="TextBox 8">
            <a:extLst>
              <a:ext uri="{FF2B5EF4-FFF2-40B4-BE49-F238E27FC236}">
                <a16:creationId xmlns:a16="http://schemas.microsoft.com/office/drawing/2014/main" id="{7EC6C9B4-9E9B-368F-B40E-8B14F027D629}"/>
              </a:ext>
            </a:extLst>
          </p:cNvPr>
          <p:cNvSpPr txBox="1"/>
          <p:nvPr/>
        </p:nvSpPr>
        <p:spPr>
          <a:xfrm>
            <a:off x="6096000" y="4580677"/>
            <a:ext cx="5024899" cy="646331"/>
          </a:xfrm>
          <a:prstGeom prst="rect">
            <a:avLst/>
          </a:prstGeom>
          <a:noFill/>
        </p:spPr>
        <p:txBody>
          <a:bodyPr wrap="square" rtlCol="0">
            <a:spAutoFit/>
          </a:bodyPr>
          <a:lstStyle/>
          <a:p>
            <a:pPr marL="285750" indent="-285750">
              <a:buFont typeface="Arial" panose="020B0604020202020204" pitchFamily="34" charset="0"/>
              <a:buChar char="•"/>
            </a:pPr>
            <a:r>
              <a:rPr lang="en-US" dirty="0"/>
              <a:t>Identifies specific charting events indicating ventilation start and end times</a:t>
            </a:r>
          </a:p>
        </p:txBody>
      </p:sp>
      <p:pic>
        <p:nvPicPr>
          <p:cNvPr id="11" name="Picture 10">
            <a:extLst>
              <a:ext uri="{FF2B5EF4-FFF2-40B4-BE49-F238E27FC236}">
                <a16:creationId xmlns:a16="http://schemas.microsoft.com/office/drawing/2014/main" id="{B506B75C-B089-49FE-301D-69672B09E9BA}"/>
              </a:ext>
            </a:extLst>
          </p:cNvPr>
          <p:cNvPicPr>
            <a:picLocks noChangeAspect="1"/>
          </p:cNvPicPr>
          <p:nvPr/>
        </p:nvPicPr>
        <p:blipFill>
          <a:blip r:embed="rId3"/>
          <a:stretch>
            <a:fillRect/>
          </a:stretch>
        </p:blipFill>
        <p:spPr>
          <a:xfrm>
            <a:off x="528365" y="2283372"/>
            <a:ext cx="5077534" cy="2943636"/>
          </a:xfrm>
          <a:prstGeom prst="rect">
            <a:avLst/>
          </a:prstGeom>
        </p:spPr>
      </p:pic>
      <p:pic>
        <p:nvPicPr>
          <p:cNvPr id="13" name="Picture 12">
            <a:extLst>
              <a:ext uri="{FF2B5EF4-FFF2-40B4-BE49-F238E27FC236}">
                <a16:creationId xmlns:a16="http://schemas.microsoft.com/office/drawing/2014/main" id="{2E084244-FE0A-148B-3420-061937AAB8E5}"/>
              </a:ext>
            </a:extLst>
          </p:cNvPr>
          <p:cNvPicPr>
            <a:picLocks noChangeAspect="1"/>
          </p:cNvPicPr>
          <p:nvPr/>
        </p:nvPicPr>
        <p:blipFill>
          <a:blip r:embed="rId4"/>
          <a:stretch>
            <a:fillRect/>
          </a:stretch>
        </p:blipFill>
        <p:spPr>
          <a:xfrm>
            <a:off x="6096000" y="2274723"/>
            <a:ext cx="5982535" cy="2200582"/>
          </a:xfrm>
          <a:prstGeom prst="rect">
            <a:avLst/>
          </a:prstGeom>
        </p:spPr>
      </p:pic>
    </p:spTree>
    <p:extLst>
      <p:ext uri="{BB962C8B-B14F-4D97-AF65-F5344CB8AC3E}">
        <p14:creationId xmlns:p14="http://schemas.microsoft.com/office/powerpoint/2010/main" val="667529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95423-1F95-4B07-EE2E-A1B87B96C8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6ADA91-C6E7-0521-A21F-08674BEAAFE8}"/>
              </a:ext>
            </a:extLst>
          </p:cNvPr>
          <p:cNvSpPr>
            <a:spLocks noGrp="1"/>
          </p:cNvSpPr>
          <p:nvPr>
            <p:ph type="title"/>
          </p:nvPr>
        </p:nvSpPr>
        <p:spPr>
          <a:xfrm>
            <a:off x="233169" y="231596"/>
            <a:ext cx="11777642" cy="1216024"/>
          </a:xfrm>
        </p:spPr>
        <p:txBody>
          <a:bodyPr/>
          <a:lstStyle/>
          <a:p>
            <a:r>
              <a:rPr lang="en-US" dirty="0"/>
              <a:t>Query 1.2: Ventilation Events and Patient Outcomes</a:t>
            </a:r>
          </a:p>
        </p:txBody>
      </p:sp>
      <p:sp>
        <p:nvSpPr>
          <p:cNvPr id="6" name="TextBox 5">
            <a:extLst>
              <a:ext uri="{FF2B5EF4-FFF2-40B4-BE49-F238E27FC236}">
                <a16:creationId xmlns:a16="http://schemas.microsoft.com/office/drawing/2014/main" id="{8BCFAD14-F345-38E0-A2FA-53461FA81B47}"/>
              </a:ext>
            </a:extLst>
          </p:cNvPr>
          <p:cNvSpPr txBox="1"/>
          <p:nvPr/>
        </p:nvSpPr>
        <p:spPr>
          <a:xfrm>
            <a:off x="7558915" y="1435296"/>
            <a:ext cx="439991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Pairs ventilation start events with the next corresponding end event</a:t>
            </a:r>
          </a:p>
          <a:p>
            <a:pPr marL="285750" indent="-285750">
              <a:buFont typeface="Arial" panose="020B0604020202020204" pitchFamily="34" charset="0"/>
              <a:buChar char="•"/>
            </a:pPr>
            <a:r>
              <a:rPr lang="en-US" dirty="0"/>
              <a:t>Establishes distinct ventilation episodes for each patient</a:t>
            </a:r>
          </a:p>
        </p:txBody>
      </p:sp>
      <p:sp>
        <p:nvSpPr>
          <p:cNvPr id="9" name="TextBox 8">
            <a:extLst>
              <a:ext uri="{FF2B5EF4-FFF2-40B4-BE49-F238E27FC236}">
                <a16:creationId xmlns:a16="http://schemas.microsoft.com/office/drawing/2014/main" id="{224D300F-49B6-6D73-565F-E0049572F9D6}"/>
              </a:ext>
            </a:extLst>
          </p:cNvPr>
          <p:cNvSpPr txBox="1"/>
          <p:nvPr/>
        </p:nvSpPr>
        <p:spPr>
          <a:xfrm>
            <a:off x="181189" y="3851650"/>
            <a:ext cx="249381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Identifies specific charting events indicating ventilation start and end times</a:t>
            </a:r>
          </a:p>
          <a:p>
            <a:pPr marL="285750" indent="-285750">
              <a:buFont typeface="Arial" panose="020B0604020202020204" pitchFamily="34" charset="0"/>
              <a:buChar char="•"/>
            </a:pPr>
            <a:r>
              <a:rPr lang="en-US" dirty="0"/>
              <a:t>Defines what constitutes “successful weaning” using clinical practice standards of within </a:t>
            </a:r>
            <a:br>
              <a:rPr lang="en-US" dirty="0"/>
            </a:br>
            <a:r>
              <a:rPr lang="en-US" dirty="0"/>
              <a:t>48 hours</a:t>
            </a:r>
          </a:p>
        </p:txBody>
      </p:sp>
      <p:pic>
        <p:nvPicPr>
          <p:cNvPr id="13" name="Picture 12">
            <a:extLst>
              <a:ext uri="{FF2B5EF4-FFF2-40B4-BE49-F238E27FC236}">
                <a16:creationId xmlns:a16="http://schemas.microsoft.com/office/drawing/2014/main" id="{DADCEF4E-AC85-BA9B-2581-F7D9DA8B9DE7}"/>
              </a:ext>
            </a:extLst>
          </p:cNvPr>
          <p:cNvPicPr>
            <a:picLocks noChangeAspect="1"/>
          </p:cNvPicPr>
          <p:nvPr/>
        </p:nvPicPr>
        <p:blipFill>
          <a:blip r:embed="rId3"/>
          <a:stretch>
            <a:fillRect/>
          </a:stretch>
        </p:blipFill>
        <p:spPr>
          <a:xfrm>
            <a:off x="233169" y="1447620"/>
            <a:ext cx="7325747" cy="2181529"/>
          </a:xfrm>
          <a:prstGeom prst="rect">
            <a:avLst/>
          </a:prstGeom>
        </p:spPr>
      </p:pic>
      <p:pic>
        <p:nvPicPr>
          <p:cNvPr id="15" name="Picture 14">
            <a:extLst>
              <a:ext uri="{FF2B5EF4-FFF2-40B4-BE49-F238E27FC236}">
                <a16:creationId xmlns:a16="http://schemas.microsoft.com/office/drawing/2014/main" id="{E551F0B2-94C3-56B9-B60B-D294090CD703}"/>
              </a:ext>
            </a:extLst>
          </p:cNvPr>
          <p:cNvPicPr>
            <a:picLocks noChangeAspect="1"/>
          </p:cNvPicPr>
          <p:nvPr/>
        </p:nvPicPr>
        <p:blipFill>
          <a:blip r:embed="rId4"/>
          <a:stretch>
            <a:fillRect/>
          </a:stretch>
        </p:blipFill>
        <p:spPr>
          <a:xfrm>
            <a:off x="2675008" y="3851649"/>
            <a:ext cx="9335803" cy="2534004"/>
          </a:xfrm>
          <a:prstGeom prst="rect">
            <a:avLst/>
          </a:prstGeom>
        </p:spPr>
      </p:pic>
    </p:spTree>
    <p:extLst>
      <p:ext uri="{BB962C8B-B14F-4D97-AF65-F5344CB8AC3E}">
        <p14:creationId xmlns:p14="http://schemas.microsoft.com/office/powerpoint/2010/main" val="237538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666DE11-17E1-4DC7-B2B7-6DA2E6A9C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52E493E-0B27-4F3C-AA01-17F0A2564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7042" y="1"/>
            <a:ext cx="7354956"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F14CA2-BABF-B2E5-7B2F-61783FA3547D}"/>
              </a:ext>
            </a:extLst>
          </p:cNvPr>
          <p:cNvSpPr>
            <a:spLocks noGrp="1"/>
          </p:cNvSpPr>
          <p:nvPr>
            <p:ph type="title"/>
          </p:nvPr>
        </p:nvSpPr>
        <p:spPr>
          <a:xfrm>
            <a:off x="7037123" y="603623"/>
            <a:ext cx="4707826" cy="1216024"/>
          </a:xfrm>
        </p:spPr>
        <p:txBody>
          <a:bodyPr>
            <a:normAutofit/>
          </a:bodyPr>
          <a:lstStyle/>
          <a:p>
            <a:pPr algn="ctr">
              <a:lnSpc>
                <a:spcPct val="100000"/>
              </a:lnSpc>
            </a:pPr>
            <a:r>
              <a:rPr lang="en-US" sz="1800" dirty="0"/>
              <a:t>Query 2: Vital Signs Prior to Weaning Attempts</a:t>
            </a:r>
          </a:p>
        </p:txBody>
      </p:sp>
      <p:pic>
        <p:nvPicPr>
          <p:cNvPr id="5" name="Picture 4">
            <a:extLst>
              <a:ext uri="{FF2B5EF4-FFF2-40B4-BE49-F238E27FC236}">
                <a16:creationId xmlns:a16="http://schemas.microsoft.com/office/drawing/2014/main" id="{2944FCDC-B0FA-4080-1736-F982A776B4ED}"/>
              </a:ext>
            </a:extLst>
          </p:cNvPr>
          <p:cNvPicPr>
            <a:picLocks noChangeAspect="1"/>
          </p:cNvPicPr>
          <p:nvPr/>
        </p:nvPicPr>
        <p:blipFill>
          <a:blip r:embed="rId3"/>
          <a:srcRect r="4314"/>
          <a:stretch/>
        </p:blipFill>
        <p:spPr>
          <a:xfrm>
            <a:off x="4" y="1"/>
            <a:ext cx="7037119" cy="6857999"/>
          </a:xfrm>
          <a:custGeom>
            <a:avLst/>
            <a:gdLst/>
            <a:ahLst/>
            <a:cxnLst/>
            <a:rect l="l" t="t" r="r" b="b"/>
            <a:pathLst>
              <a:path w="7037119" h="6857999">
                <a:moveTo>
                  <a:pt x="0" y="0"/>
                </a:moveTo>
                <a:lnTo>
                  <a:pt x="6964192" y="0"/>
                </a:lnTo>
                <a:lnTo>
                  <a:pt x="6958160" y="70714"/>
                </a:lnTo>
                <a:cubicBezTo>
                  <a:pt x="6951001" y="105084"/>
                  <a:pt x="6926062" y="125041"/>
                  <a:pt x="6922034" y="154825"/>
                </a:cubicBezTo>
                <a:cubicBezTo>
                  <a:pt x="6888738" y="184083"/>
                  <a:pt x="6875225" y="272154"/>
                  <a:pt x="6864029" y="301580"/>
                </a:cubicBezTo>
                <a:cubicBezTo>
                  <a:pt x="6850541" y="382476"/>
                  <a:pt x="6857766" y="543626"/>
                  <a:pt x="6842156" y="642469"/>
                </a:cubicBezTo>
                <a:cubicBezTo>
                  <a:pt x="6828250" y="715553"/>
                  <a:pt x="6832569" y="729947"/>
                  <a:pt x="6802087" y="818449"/>
                </a:cubicBezTo>
                <a:cubicBezTo>
                  <a:pt x="6828151" y="830541"/>
                  <a:pt x="6801214" y="859084"/>
                  <a:pt x="6798684" y="875396"/>
                </a:cubicBezTo>
                <a:cubicBezTo>
                  <a:pt x="6792414" y="895056"/>
                  <a:pt x="6762852" y="912465"/>
                  <a:pt x="6756983" y="952375"/>
                </a:cubicBezTo>
                <a:lnTo>
                  <a:pt x="6758478" y="972424"/>
                </a:lnTo>
                <a:lnTo>
                  <a:pt x="6752651" y="996407"/>
                </a:lnTo>
                <a:cubicBezTo>
                  <a:pt x="6744201" y="1040546"/>
                  <a:pt x="6736270" y="1086165"/>
                  <a:pt x="6716997" y="1091248"/>
                </a:cubicBezTo>
                <a:cubicBezTo>
                  <a:pt x="6678332" y="1122349"/>
                  <a:pt x="6707411" y="1240829"/>
                  <a:pt x="6657090" y="1307489"/>
                </a:cubicBezTo>
                <a:cubicBezTo>
                  <a:pt x="6621135" y="1444387"/>
                  <a:pt x="6524184" y="1590429"/>
                  <a:pt x="6508075" y="1709568"/>
                </a:cubicBezTo>
                <a:cubicBezTo>
                  <a:pt x="6474780" y="1738828"/>
                  <a:pt x="6473953" y="1782449"/>
                  <a:pt x="6462759" y="1811874"/>
                </a:cubicBezTo>
                <a:cubicBezTo>
                  <a:pt x="6449270" y="1892769"/>
                  <a:pt x="6399402" y="2130120"/>
                  <a:pt x="6383790" y="2228963"/>
                </a:cubicBezTo>
                <a:cubicBezTo>
                  <a:pt x="6369883" y="2302046"/>
                  <a:pt x="6399578" y="2316440"/>
                  <a:pt x="6369096" y="2404942"/>
                </a:cubicBezTo>
                <a:cubicBezTo>
                  <a:pt x="6395161" y="2417035"/>
                  <a:pt x="6368224" y="2445577"/>
                  <a:pt x="6365696" y="2461889"/>
                </a:cubicBezTo>
                <a:cubicBezTo>
                  <a:pt x="6359423" y="2481550"/>
                  <a:pt x="6329861" y="2498958"/>
                  <a:pt x="6323990" y="2538869"/>
                </a:cubicBezTo>
                <a:cubicBezTo>
                  <a:pt x="6317721" y="2603362"/>
                  <a:pt x="6317811" y="2723423"/>
                  <a:pt x="6299971" y="2852842"/>
                </a:cubicBezTo>
                <a:cubicBezTo>
                  <a:pt x="6296888" y="2889820"/>
                  <a:pt x="6314227" y="2924069"/>
                  <a:pt x="6305256" y="2965146"/>
                </a:cubicBezTo>
                <a:lnTo>
                  <a:pt x="6297430" y="3010980"/>
                </a:lnTo>
                <a:lnTo>
                  <a:pt x="6301903" y="3017531"/>
                </a:lnTo>
                <a:lnTo>
                  <a:pt x="6312288" y="3141762"/>
                </a:lnTo>
                <a:cubicBezTo>
                  <a:pt x="6310891" y="3148458"/>
                  <a:pt x="6311653" y="3156601"/>
                  <a:pt x="6317307" y="3167974"/>
                </a:cubicBezTo>
                <a:lnTo>
                  <a:pt x="6319343" y="3170223"/>
                </a:lnTo>
                <a:lnTo>
                  <a:pt x="6388791" y="3425292"/>
                </a:lnTo>
                <a:cubicBezTo>
                  <a:pt x="6411564" y="3519098"/>
                  <a:pt x="6451294" y="3670230"/>
                  <a:pt x="6473625" y="3778499"/>
                </a:cubicBezTo>
                <a:cubicBezTo>
                  <a:pt x="6461715" y="3876413"/>
                  <a:pt x="6479795" y="3911499"/>
                  <a:pt x="6488572" y="4010514"/>
                </a:cubicBezTo>
                <a:cubicBezTo>
                  <a:pt x="6537658" y="4041328"/>
                  <a:pt x="6522549" y="4094791"/>
                  <a:pt x="6542727" y="4142824"/>
                </a:cubicBezTo>
                <a:cubicBezTo>
                  <a:pt x="6562367" y="4174785"/>
                  <a:pt x="6560025" y="4194356"/>
                  <a:pt x="6574700" y="4253089"/>
                </a:cubicBezTo>
                <a:lnTo>
                  <a:pt x="6630782" y="4495230"/>
                </a:lnTo>
                <a:cubicBezTo>
                  <a:pt x="6629041" y="4518096"/>
                  <a:pt x="6642831" y="4583613"/>
                  <a:pt x="6657121" y="4592798"/>
                </a:cubicBezTo>
                <a:cubicBezTo>
                  <a:pt x="6662404" y="4605798"/>
                  <a:pt x="6661388" y="4622935"/>
                  <a:pt x="6675304" y="4625784"/>
                </a:cubicBezTo>
                <a:cubicBezTo>
                  <a:pt x="6692614" y="4632048"/>
                  <a:pt x="6678575" y="4686348"/>
                  <a:pt x="6695194" y="4674587"/>
                </a:cubicBezTo>
                <a:cubicBezTo>
                  <a:pt x="6692850" y="4684186"/>
                  <a:pt x="6692968" y="4695174"/>
                  <a:pt x="6694674" y="4706669"/>
                </a:cubicBezTo>
                <a:lnTo>
                  <a:pt x="6696125" y="4712312"/>
                </a:lnTo>
                <a:lnTo>
                  <a:pt x="6683308" y="4752491"/>
                </a:lnTo>
                <a:cubicBezTo>
                  <a:pt x="6668335" y="4814629"/>
                  <a:pt x="6667993" y="4870176"/>
                  <a:pt x="6662625" y="4924134"/>
                </a:cubicBezTo>
                <a:cubicBezTo>
                  <a:pt x="6658601" y="5004697"/>
                  <a:pt x="6700287" y="4943260"/>
                  <a:pt x="6666282" y="5049729"/>
                </a:cubicBezTo>
                <a:cubicBezTo>
                  <a:pt x="6680923" y="5057425"/>
                  <a:pt x="6681720" y="5069899"/>
                  <a:pt x="6674923" y="5092608"/>
                </a:cubicBezTo>
                <a:cubicBezTo>
                  <a:pt x="6674055" y="5131530"/>
                  <a:pt x="6710642" y="5120894"/>
                  <a:pt x="6688949" y="5164561"/>
                </a:cubicBezTo>
                <a:lnTo>
                  <a:pt x="6713476" y="5227429"/>
                </a:lnTo>
                <a:cubicBezTo>
                  <a:pt x="6707551" y="5224995"/>
                  <a:pt x="6700321" y="5279972"/>
                  <a:pt x="6699741" y="5295738"/>
                </a:cubicBezTo>
                <a:cubicBezTo>
                  <a:pt x="6701613" y="5328539"/>
                  <a:pt x="6674230" y="5338382"/>
                  <a:pt x="6698438" y="5353315"/>
                </a:cubicBezTo>
                <a:lnTo>
                  <a:pt x="6705394" y="5356747"/>
                </a:lnTo>
                <a:cubicBezTo>
                  <a:pt x="6705576" y="5359175"/>
                  <a:pt x="6705758" y="5361603"/>
                  <a:pt x="6705941" y="5364029"/>
                </a:cubicBezTo>
                <a:cubicBezTo>
                  <a:pt x="6705372" y="5367899"/>
                  <a:pt x="6703413" y="5370023"/>
                  <a:pt x="6698760" y="5369188"/>
                </a:cubicBezTo>
                <a:cubicBezTo>
                  <a:pt x="6715543" y="5400565"/>
                  <a:pt x="6682626" y="5434448"/>
                  <a:pt x="6674560" y="5465115"/>
                </a:cubicBezTo>
                <a:cubicBezTo>
                  <a:pt x="6691190" y="5489165"/>
                  <a:pt x="6702277" y="5478984"/>
                  <a:pt x="6698322" y="5543278"/>
                </a:cubicBezTo>
                <a:lnTo>
                  <a:pt x="6673987" y="5606762"/>
                </a:lnTo>
                <a:lnTo>
                  <a:pt x="6665359" y="5656986"/>
                </a:lnTo>
                <a:lnTo>
                  <a:pt x="6718420" y="5747675"/>
                </a:lnTo>
                <a:cubicBezTo>
                  <a:pt x="6736039" y="5788270"/>
                  <a:pt x="6794550" y="5740224"/>
                  <a:pt x="6786357" y="5797270"/>
                </a:cubicBezTo>
                <a:cubicBezTo>
                  <a:pt x="6803000" y="5835160"/>
                  <a:pt x="6831082" y="5856958"/>
                  <a:pt x="6834299" y="5897781"/>
                </a:cubicBezTo>
                <a:cubicBezTo>
                  <a:pt x="6850938" y="5902014"/>
                  <a:pt x="6860579" y="5910872"/>
                  <a:pt x="6848771" y="5936497"/>
                </a:cubicBezTo>
                <a:lnTo>
                  <a:pt x="6883460" y="6064046"/>
                </a:lnTo>
                <a:cubicBezTo>
                  <a:pt x="6906450" y="6070324"/>
                  <a:pt x="6870051" y="6102610"/>
                  <a:pt x="6896072" y="6107188"/>
                </a:cubicBezTo>
                <a:cubicBezTo>
                  <a:pt x="6912283" y="6129421"/>
                  <a:pt x="6963567" y="6167207"/>
                  <a:pt x="6980725" y="6197444"/>
                </a:cubicBezTo>
                <a:cubicBezTo>
                  <a:pt x="6947762" y="6297975"/>
                  <a:pt x="6995609" y="6226141"/>
                  <a:pt x="6999028" y="6288610"/>
                </a:cubicBezTo>
                <a:cubicBezTo>
                  <a:pt x="6997432" y="6346629"/>
                  <a:pt x="7058551" y="6337651"/>
                  <a:pt x="7021306" y="6426700"/>
                </a:cubicBezTo>
                <a:cubicBezTo>
                  <a:pt x="7020466" y="6447474"/>
                  <a:pt x="7026793" y="6469543"/>
                  <a:pt x="7033259" y="6489284"/>
                </a:cubicBezTo>
                <a:lnTo>
                  <a:pt x="7037119" y="6501140"/>
                </a:lnTo>
                <a:lnTo>
                  <a:pt x="7037119" y="6557754"/>
                </a:lnTo>
                <a:lnTo>
                  <a:pt x="7031649" y="6569925"/>
                </a:lnTo>
                <a:cubicBezTo>
                  <a:pt x="7023197" y="6591634"/>
                  <a:pt x="7028560" y="6588450"/>
                  <a:pt x="7011548" y="6615002"/>
                </a:cubicBezTo>
                <a:cubicBezTo>
                  <a:pt x="7016567" y="6637881"/>
                  <a:pt x="7011534" y="6732922"/>
                  <a:pt x="7021837" y="6743644"/>
                </a:cubicBezTo>
                <a:cubicBezTo>
                  <a:pt x="7023032" y="6757943"/>
                  <a:pt x="7005198" y="6842091"/>
                  <a:pt x="7006394" y="6856390"/>
                </a:cubicBezTo>
                <a:lnTo>
                  <a:pt x="7037119" y="6856494"/>
                </a:lnTo>
                <a:lnTo>
                  <a:pt x="7037119" y="6857999"/>
                </a:lnTo>
                <a:lnTo>
                  <a:pt x="0" y="6857999"/>
                </a:lnTo>
                <a:close/>
              </a:path>
            </a:pathLst>
          </a:custGeom>
        </p:spPr>
      </p:pic>
      <p:sp>
        <p:nvSpPr>
          <p:cNvPr id="3" name="Content Placeholder 2">
            <a:extLst>
              <a:ext uri="{FF2B5EF4-FFF2-40B4-BE49-F238E27FC236}">
                <a16:creationId xmlns:a16="http://schemas.microsoft.com/office/drawing/2014/main" id="{3A11B244-1AEC-478E-B087-9D07EABB865B}"/>
              </a:ext>
            </a:extLst>
          </p:cNvPr>
          <p:cNvSpPr>
            <a:spLocks noGrp="1"/>
          </p:cNvSpPr>
          <p:nvPr>
            <p:ph idx="1"/>
          </p:nvPr>
        </p:nvSpPr>
        <p:spPr>
          <a:xfrm>
            <a:off x="7037121" y="1819647"/>
            <a:ext cx="4707826" cy="4107021"/>
          </a:xfrm>
        </p:spPr>
        <p:txBody>
          <a:bodyPr>
            <a:normAutofit/>
          </a:bodyPr>
          <a:lstStyle/>
          <a:p>
            <a:r>
              <a:rPr lang="en-US" dirty="0"/>
              <a:t>Reuses the same ventilation episode identification logic</a:t>
            </a:r>
          </a:p>
          <a:p>
            <a:r>
              <a:rPr lang="en-US" dirty="0"/>
              <a:t>Extracts and summarizes vital signs in the 24-hour window before ventilator removal</a:t>
            </a:r>
          </a:p>
          <a:p>
            <a:r>
              <a:rPr lang="en-US" dirty="0"/>
              <a:t>Gathers key vital signs such as heart rate, blood pressure, temperature, etc.</a:t>
            </a:r>
          </a:p>
          <a:p>
            <a:r>
              <a:rPr lang="en-US" dirty="0"/>
              <a:t>Capturing the physiological state and stability before weaning</a:t>
            </a:r>
          </a:p>
          <a:p>
            <a:endParaRPr lang="en-US" dirty="0"/>
          </a:p>
          <a:p>
            <a:endParaRPr lang="en-US" dirty="0"/>
          </a:p>
        </p:txBody>
      </p:sp>
    </p:spTree>
    <p:extLst>
      <p:ext uri="{BB962C8B-B14F-4D97-AF65-F5344CB8AC3E}">
        <p14:creationId xmlns:p14="http://schemas.microsoft.com/office/powerpoint/2010/main" val="1516128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79CC44-0CE0-D20B-D95F-2E67F46C1717}"/>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666DE11-17E1-4DC7-B2B7-6DA2E6A9C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52E493E-0B27-4F3C-AA01-17F0A2564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7042" y="1"/>
            <a:ext cx="7354956"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159E8-8827-5E66-5DB0-FA523D6F0617}"/>
              </a:ext>
            </a:extLst>
          </p:cNvPr>
          <p:cNvSpPr>
            <a:spLocks noGrp="1"/>
          </p:cNvSpPr>
          <p:nvPr>
            <p:ph type="title"/>
          </p:nvPr>
        </p:nvSpPr>
        <p:spPr>
          <a:xfrm>
            <a:off x="7037123" y="323320"/>
            <a:ext cx="4837038" cy="1216024"/>
          </a:xfrm>
        </p:spPr>
        <p:txBody>
          <a:bodyPr>
            <a:normAutofit/>
          </a:bodyPr>
          <a:lstStyle/>
          <a:p>
            <a:pPr algn="ctr">
              <a:lnSpc>
                <a:spcPct val="100000"/>
              </a:lnSpc>
            </a:pPr>
            <a:r>
              <a:rPr lang="en-US" sz="1800" dirty="0"/>
              <a:t>Query 3: Lab Values Prior to Weaning</a:t>
            </a:r>
          </a:p>
        </p:txBody>
      </p:sp>
      <p:pic>
        <p:nvPicPr>
          <p:cNvPr id="8" name="Picture 7">
            <a:extLst>
              <a:ext uri="{FF2B5EF4-FFF2-40B4-BE49-F238E27FC236}">
                <a16:creationId xmlns:a16="http://schemas.microsoft.com/office/drawing/2014/main" id="{99D934F7-6909-3DF8-A725-A34AF6589DB5}"/>
              </a:ext>
            </a:extLst>
          </p:cNvPr>
          <p:cNvPicPr>
            <a:picLocks noChangeAspect="1"/>
          </p:cNvPicPr>
          <p:nvPr/>
        </p:nvPicPr>
        <p:blipFill>
          <a:blip r:embed="rId3"/>
          <a:srcRect r="11242" b="1"/>
          <a:stretch/>
        </p:blipFill>
        <p:spPr>
          <a:xfrm>
            <a:off x="4" y="1"/>
            <a:ext cx="7037119" cy="6857999"/>
          </a:xfrm>
          <a:custGeom>
            <a:avLst/>
            <a:gdLst/>
            <a:ahLst/>
            <a:cxnLst/>
            <a:rect l="l" t="t" r="r" b="b"/>
            <a:pathLst>
              <a:path w="7037119" h="6857999">
                <a:moveTo>
                  <a:pt x="0" y="0"/>
                </a:moveTo>
                <a:lnTo>
                  <a:pt x="6964192" y="0"/>
                </a:lnTo>
                <a:lnTo>
                  <a:pt x="6958160" y="70714"/>
                </a:lnTo>
                <a:cubicBezTo>
                  <a:pt x="6951001" y="105084"/>
                  <a:pt x="6926062" y="125041"/>
                  <a:pt x="6922034" y="154825"/>
                </a:cubicBezTo>
                <a:cubicBezTo>
                  <a:pt x="6888738" y="184083"/>
                  <a:pt x="6875225" y="272154"/>
                  <a:pt x="6864029" y="301580"/>
                </a:cubicBezTo>
                <a:cubicBezTo>
                  <a:pt x="6850541" y="382476"/>
                  <a:pt x="6857766" y="543626"/>
                  <a:pt x="6842156" y="642469"/>
                </a:cubicBezTo>
                <a:cubicBezTo>
                  <a:pt x="6828250" y="715553"/>
                  <a:pt x="6832569" y="729947"/>
                  <a:pt x="6802087" y="818449"/>
                </a:cubicBezTo>
                <a:cubicBezTo>
                  <a:pt x="6828151" y="830541"/>
                  <a:pt x="6801214" y="859084"/>
                  <a:pt x="6798684" y="875396"/>
                </a:cubicBezTo>
                <a:cubicBezTo>
                  <a:pt x="6792414" y="895056"/>
                  <a:pt x="6762852" y="912465"/>
                  <a:pt x="6756983" y="952375"/>
                </a:cubicBezTo>
                <a:lnTo>
                  <a:pt x="6758478" y="972424"/>
                </a:lnTo>
                <a:lnTo>
                  <a:pt x="6752651" y="996407"/>
                </a:lnTo>
                <a:cubicBezTo>
                  <a:pt x="6744201" y="1040546"/>
                  <a:pt x="6736270" y="1086165"/>
                  <a:pt x="6716997" y="1091248"/>
                </a:cubicBezTo>
                <a:cubicBezTo>
                  <a:pt x="6678332" y="1122349"/>
                  <a:pt x="6707411" y="1240829"/>
                  <a:pt x="6657090" y="1307489"/>
                </a:cubicBezTo>
                <a:cubicBezTo>
                  <a:pt x="6621135" y="1444387"/>
                  <a:pt x="6524184" y="1590429"/>
                  <a:pt x="6508075" y="1709568"/>
                </a:cubicBezTo>
                <a:cubicBezTo>
                  <a:pt x="6474780" y="1738828"/>
                  <a:pt x="6473953" y="1782449"/>
                  <a:pt x="6462759" y="1811874"/>
                </a:cubicBezTo>
                <a:cubicBezTo>
                  <a:pt x="6449270" y="1892769"/>
                  <a:pt x="6399402" y="2130120"/>
                  <a:pt x="6383790" y="2228963"/>
                </a:cubicBezTo>
                <a:cubicBezTo>
                  <a:pt x="6369883" y="2302046"/>
                  <a:pt x="6399578" y="2316440"/>
                  <a:pt x="6369096" y="2404942"/>
                </a:cubicBezTo>
                <a:cubicBezTo>
                  <a:pt x="6395161" y="2417035"/>
                  <a:pt x="6368224" y="2445577"/>
                  <a:pt x="6365696" y="2461889"/>
                </a:cubicBezTo>
                <a:cubicBezTo>
                  <a:pt x="6359423" y="2481550"/>
                  <a:pt x="6329861" y="2498958"/>
                  <a:pt x="6323990" y="2538869"/>
                </a:cubicBezTo>
                <a:cubicBezTo>
                  <a:pt x="6317721" y="2603362"/>
                  <a:pt x="6317811" y="2723423"/>
                  <a:pt x="6299971" y="2852842"/>
                </a:cubicBezTo>
                <a:cubicBezTo>
                  <a:pt x="6296888" y="2889820"/>
                  <a:pt x="6314227" y="2924069"/>
                  <a:pt x="6305256" y="2965146"/>
                </a:cubicBezTo>
                <a:lnTo>
                  <a:pt x="6297430" y="3010980"/>
                </a:lnTo>
                <a:lnTo>
                  <a:pt x="6301903" y="3017531"/>
                </a:lnTo>
                <a:lnTo>
                  <a:pt x="6312288" y="3141762"/>
                </a:lnTo>
                <a:cubicBezTo>
                  <a:pt x="6310891" y="3148458"/>
                  <a:pt x="6311653" y="3156601"/>
                  <a:pt x="6317307" y="3167974"/>
                </a:cubicBezTo>
                <a:lnTo>
                  <a:pt x="6319343" y="3170223"/>
                </a:lnTo>
                <a:lnTo>
                  <a:pt x="6388791" y="3425292"/>
                </a:lnTo>
                <a:cubicBezTo>
                  <a:pt x="6411564" y="3519098"/>
                  <a:pt x="6451294" y="3670230"/>
                  <a:pt x="6473625" y="3778499"/>
                </a:cubicBezTo>
                <a:cubicBezTo>
                  <a:pt x="6461715" y="3876413"/>
                  <a:pt x="6479795" y="3911499"/>
                  <a:pt x="6488572" y="4010514"/>
                </a:cubicBezTo>
                <a:cubicBezTo>
                  <a:pt x="6537658" y="4041328"/>
                  <a:pt x="6522549" y="4094791"/>
                  <a:pt x="6542727" y="4142824"/>
                </a:cubicBezTo>
                <a:cubicBezTo>
                  <a:pt x="6562367" y="4174785"/>
                  <a:pt x="6560025" y="4194356"/>
                  <a:pt x="6574700" y="4253089"/>
                </a:cubicBezTo>
                <a:lnTo>
                  <a:pt x="6630782" y="4495230"/>
                </a:lnTo>
                <a:cubicBezTo>
                  <a:pt x="6629041" y="4518096"/>
                  <a:pt x="6642831" y="4583613"/>
                  <a:pt x="6657121" y="4592798"/>
                </a:cubicBezTo>
                <a:cubicBezTo>
                  <a:pt x="6662404" y="4605798"/>
                  <a:pt x="6661388" y="4622935"/>
                  <a:pt x="6675304" y="4625784"/>
                </a:cubicBezTo>
                <a:cubicBezTo>
                  <a:pt x="6692614" y="4632048"/>
                  <a:pt x="6678575" y="4686348"/>
                  <a:pt x="6695194" y="4674587"/>
                </a:cubicBezTo>
                <a:cubicBezTo>
                  <a:pt x="6692850" y="4684186"/>
                  <a:pt x="6692968" y="4695174"/>
                  <a:pt x="6694674" y="4706669"/>
                </a:cubicBezTo>
                <a:lnTo>
                  <a:pt x="6696125" y="4712312"/>
                </a:lnTo>
                <a:lnTo>
                  <a:pt x="6683308" y="4752491"/>
                </a:lnTo>
                <a:cubicBezTo>
                  <a:pt x="6668335" y="4814629"/>
                  <a:pt x="6667993" y="4870176"/>
                  <a:pt x="6662625" y="4924134"/>
                </a:cubicBezTo>
                <a:cubicBezTo>
                  <a:pt x="6658601" y="5004697"/>
                  <a:pt x="6700287" y="4943260"/>
                  <a:pt x="6666282" y="5049729"/>
                </a:cubicBezTo>
                <a:cubicBezTo>
                  <a:pt x="6680923" y="5057425"/>
                  <a:pt x="6681720" y="5069899"/>
                  <a:pt x="6674923" y="5092608"/>
                </a:cubicBezTo>
                <a:cubicBezTo>
                  <a:pt x="6674055" y="5131530"/>
                  <a:pt x="6710642" y="5120894"/>
                  <a:pt x="6688949" y="5164561"/>
                </a:cubicBezTo>
                <a:lnTo>
                  <a:pt x="6713476" y="5227429"/>
                </a:lnTo>
                <a:cubicBezTo>
                  <a:pt x="6707551" y="5224995"/>
                  <a:pt x="6700321" y="5279972"/>
                  <a:pt x="6699741" y="5295738"/>
                </a:cubicBezTo>
                <a:cubicBezTo>
                  <a:pt x="6701613" y="5328539"/>
                  <a:pt x="6674230" y="5338382"/>
                  <a:pt x="6698438" y="5353315"/>
                </a:cubicBezTo>
                <a:lnTo>
                  <a:pt x="6705394" y="5356747"/>
                </a:lnTo>
                <a:cubicBezTo>
                  <a:pt x="6705576" y="5359175"/>
                  <a:pt x="6705758" y="5361603"/>
                  <a:pt x="6705941" y="5364029"/>
                </a:cubicBezTo>
                <a:cubicBezTo>
                  <a:pt x="6705372" y="5367899"/>
                  <a:pt x="6703413" y="5370023"/>
                  <a:pt x="6698760" y="5369188"/>
                </a:cubicBezTo>
                <a:cubicBezTo>
                  <a:pt x="6715543" y="5400565"/>
                  <a:pt x="6682626" y="5434448"/>
                  <a:pt x="6674560" y="5465115"/>
                </a:cubicBezTo>
                <a:cubicBezTo>
                  <a:pt x="6691190" y="5489165"/>
                  <a:pt x="6702277" y="5478984"/>
                  <a:pt x="6698322" y="5543278"/>
                </a:cubicBezTo>
                <a:lnTo>
                  <a:pt x="6673987" y="5606762"/>
                </a:lnTo>
                <a:lnTo>
                  <a:pt x="6665359" y="5656986"/>
                </a:lnTo>
                <a:lnTo>
                  <a:pt x="6718420" y="5747675"/>
                </a:lnTo>
                <a:cubicBezTo>
                  <a:pt x="6736039" y="5788270"/>
                  <a:pt x="6794550" y="5740224"/>
                  <a:pt x="6786357" y="5797270"/>
                </a:cubicBezTo>
                <a:cubicBezTo>
                  <a:pt x="6803000" y="5835160"/>
                  <a:pt x="6831082" y="5856958"/>
                  <a:pt x="6834299" y="5897781"/>
                </a:cubicBezTo>
                <a:cubicBezTo>
                  <a:pt x="6850938" y="5902014"/>
                  <a:pt x="6860579" y="5910872"/>
                  <a:pt x="6848771" y="5936497"/>
                </a:cubicBezTo>
                <a:lnTo>
                  <a:pt x="6883460" y="6064046"/>
                </a:lnTo>
                <a:cubicBezTo>
                  <a:pt x="6906450" y="6070324"/>
                  <a:pt x="6870051" y="6102610"/>
                  <a:pt x="6896072" y="6107188"/>
                </a:cubicBezTo>
                <a:cubicBezTo>
                  <a:pt x="6912283" y="6129421"/>
                  <a:pt x="6963567" y="6167207"/>
                  <a:pt x="6980725" y="6197444"/>
                </a:cubicBezTo>
                <a:cubicBezTo>
                  <a:pt x="6947762" y="6297975"/>
                  <a:pt x="6995609" y="6226141"/>
                  <a:pt x="6999028" y="6288610"/>
                </a:cubicBezTo>
                <a:cubicBezTo>
                  <a:pt x="6997432" y="6346629"/>
                  <a:pt x="7058551" y="6337651"/>
                  <a:pt x="7021306" y="6426700"/>
                </a:cubicBezTo>
                <a:cubicBezTo>
                  <a:pt x="7020466" y="6447474"/>
                  <a:pt x="7026793" y="6469543"/>
                  <a:pt x="7033259" y="6489284"/>
                </a:cubicBezTo>
                <a:lnTo>
                  <a:pt x="7037119" y="6501140"/>
                </a:lnTo>
                <a:lnTo>
                  <a:pt x="7037119" y="6557754"/>
                </a:lnTo>
                <a:lnTo>
                  <a:pt x="7031649" y="6569925"/>
                </a:lnTo>
                <a:cubicBezTo>
                  <a:pt x="7023197" y="6591634"/>
                  <a:pt x="7028560" y="6588450"/>
                  <a:pt x="7011548" y="6615002"/>
                </a:cubicBezTo>
                <a:cubicBezTo>
                  <a:pt x="7016567" y="6637881"/>
                  <a:pt x="7011534" y="6732922"/>
                  <a:pt x="7021837" y="6743644"/>
                </a:cubicBezTo>
                <a:cubicBezTo>
                  <a:pt x="7023032" y="6757943"/>
                  <a:pt x="7005198" y="6842091"/>
                  <a:pt x="7006394" y="6856390"/>
                </a:cubicBezTo>
                <a:lnTo>
                  <a:pt x="7037119" y="6856494"/>
                </a:lnTo>
                <a:lnTo>
                  <a:pt x="7037119" y="6857999"/>
                </a:lnTo>
                <a:lnTo>
                  <a:pt x="0" y="6857999"/>
                </a:lnTo>
                <a:close/>
              </a:path>
            </a:pathLst>
          </a:custGeom>
        </p:spPr>
      </p:pic>
      <p:sp>
        <p:nvSpPr>
          <p:cNvPr id="3" name="Content Placeholder 2">
            <a:extLst>
              <a:ext uri="{FF2B5EF4-FFF2-40B4-BE49-F238E27FC236}">
                <a16:creationId xmlns:a16="http://schemas.microsoft.com/office/drawing/2014/main" id="{59C8629A-B80C-95E6-963C-49F5B0A173AE}"/>
              </a:ext>
            </a:extLst>
          </p:cNvPr>
          <p:cNvSpPr>
            <a:spLocks noGrp="1"/>
          </p:cNvSpPr>
          <p:nvPr>
            <p:ph idx="1"/>
          </p:nvPr>
        </p:nvSpPr>
        <p:spPr>
          <a:xfrm>
            <a:off x="7037121" y="1539344"/>
            <a:ext cx="4837038" cy="4995336"/>
          </a:xfrm>
        </p:spPr>
        <p:txBody>
          <a:bodyPr>
            <a:normAutofit/>
          </a:bodyPr>
          <a:lstStyle/>
          <a:p>
            <a:r>
              <a:rPr lang="en-US" dirty="0"/>
              <a:t>Extracts laboratory test results in the 24 hours before ventilator removal to identify biochemical predictors of weaning success</a:t>
            </a:r>
          </a:p>
          <a:p>
            <a:r>
              <a:rPr lang="en-US" dirty="0"/>
              <a:t>Takes key lab tests such as arterial blood gases (pO2, pCO2, pH), acid-base balance (Base Excess, Bicarbonate), and kidney function (Urea Nitrogen)</a:t>
            </a:r>
          </a:p>
          <a:p>
            <a:r>
              <a:rPr lang="en-US" dirty="0"/>
              <a:t>Gets descriptive statistics for analysis</a:t>
            </a:r>
          </a:p>
          <a:p>
            <a:r>
              <a:rPr lang="en-US" dirty="0"/>
              <a:t>Capturing the metabolic and gas exchange status before weaning</a:t>
            </a:r>
          </a:p>
          <a:p>
            <a:endParaRPr lang="en-US" dirty="0"/>
          </a:p>
          <a:p>
            <a:endParaRPr lang="en-US" dirty="0"/>
          </a:p>
        </p:txBody>
      </p:sp>
    </p:spTree>
    <p:extLst>
      <p:ext uri="{BB962C8B-B14F-4D97-AF65-F5344CB8AC3E}">
        <p14:creationId xmlns:p14="http://schemas.microsoft.com/office/powerpoint/2010/main" val="153734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AB0BC72-1C3A-421F-AB0A-D480DA93F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28763" cy="6858000"/>
          </a:xfrm>
          <a:custGeom>
            <a:avLst/>
            <a:gdLst>
              <a:gd name="connsiteX0" fmla="*/ 0 w 7228763"/>
              <a:gd name="connsiteY0" fmla="*/ 0 h 6858000"/>
              <a:gd name="connsiteX1" fmla="*/ 501961 w 7228763"/>
              <a:gd name="connsiteY1" fmla="*/ 0 h 6858000"/>
              <a:gd name="connsiteX2" fmla="*/ 723901 w 7228763"/>
              <a:gd name="connsiteY2" fmla="*/ 0 h 6858000"/>
              <a:gd name="connsiteX3" fmla="*/ 7228583 w 7228763"/>
              <a:gd name="connsiteY3" fmla="*/ 0 h 6858000"/>
              <a:gd name="connsiteX4" fmla="*/ 7228763 w 7228763"/>
              <a:gd name="connsiteY4" fmla="*/ 1 h 6858000"/>
              <a:gd name="connsiteX5" fmla="*/ 7221350 w 7228763"/>
              <a:gd name="connsiteY5" fmla="*/ 30700 h 6858000"/>
              <a:gd name="connsiteX6" fmla="*/ 7199900 w 7228763"/>
              <a:gd name="connsiteY6" fmla="*/ 310025 h 6858000"/>
              <a:gd name="connsiteX7" fmla="*/ 7214938 w 7228763"/>
              <a:gd name="connsiteY7" fmla="*/ 443960 h 6858000"/>
              <a:gd name="connsiteX8" fmla="*/ 7174238 w 7228763"/>
              <a:gd name="connsiteY8" fmla="*/ 642659 h 6858000"/>
              <a:gd name="connsiteX9" fmla="*/ 7166213 w 7228763"/>
              <a:gd name="connsiteY9" fmla="*/ 673307 h 6858000"/>
              <a:gd name="connsiteX10" fmla="*/ 7128963 w 7228763"/>
              <a:gd name="connsiteY10" fmla="*/ 839641 h 6858000"/>
              <a:gd name="connsiteX11" fmla="*/ 7066183 w 7228763"/>
              <a:gd name="connsiteY11" fmla="*/ 958357 h 6858000"/>
              <a:gd name="connsiteX12" fmla="*/ 7070620 w 7228763"/>
              <a:gd name="connsiteY12" fmla="*/ 963398 h 6858000"/>
              <a:gd name="connsiteX13" fmla="*/ 7022851 w 7228763"/>
              <a:gd name="connsiteY13" fmla="*/ 1117169 h 6858000"/>
              <a:gd name="connsiteX14" fmla="*/ 7019920 w 7228763"/>
              <a:gd name="connsiteY14" fmla="*/ 1144352 h 6858000"/>
              <a:gd name="connsiteX15" fmla="*/ 7021476 w 7228763"/>
              <a:gd name="connsiteY15" fmla="*/ 1164484 h 6858000"/>
              <a:gd name="connsiteX16" fmla="*/ 7005576 w 7228763"/>
              <a:gd name="connsiteY16" fmla="*/ 1213829 h 6858000"/>
              <a:gd name="connsiteX17" fmla="*/ 6970919 w 7228763"/>
              <a:gd name="connsiteY17" fmla="*/ 1294823 h 6858000"/>
              <a:gd name="connsiteX18" fmla="*/ 6965413 w 7228763"/>
              <a:gd name="connsiteY18" fmla="*/ 1312193 h 6858000"/>
              <a:gd name="connsiteX19" fmla="*/ 6968106 w 7228763"/>
              <a:gd name="connsiteY19" fmla="*/ 1327626 h 6858000"/>
              <a:gd name="connsiteX20" fmla="*/ 6975202 w 7228763"/>
              <a:gd name="connsiteY20" fmla="*/ 1331644 h 6858000"/>
              <a:gd name="connsiteX21" fmla="*/ 6973366 w 7228763"/>
              <a:gd name="connsiteY21" fmla="*/ 1341276 h 6858000"/>
              <a:gd name="connsiteX22" fmla="*/ 6974428 w 7228763"/>
              <a:gd name="connsiteY22" fmla="*/ 1343945 h 6858000"/>
              <a:gd name="connsiteX23" fmla="*/ 6978971 w 7228763"/>
              <a:gd name="connsiteY23" fmla="*/ 1359134 h 6858000"/>
              <a:gd name="connsiteX24" fmla="*/ 6946335 w 7228763"/>
              <a:gd name="connsiteY24" fmla="*/ 1427803 h 6858000"/>
              <a:gd name="connsiteX25" fmla="*/ 6907208 w 7228763"/>
              <a:gd name="connsiteY25" fmla="*/ 1540278 h 6858000"/>
              <a:gd name="connsiteX26" fmla="*/ 6901698 w 7228763"/>
              <a:gd name="connsiteY26" fmla="*/ 1547262 h 6858000"/>
              <a:gd name="connsiteX27" fmla="*/ 6902877 w 7228763"/>
              <a:gd name="connsiteY27" fmla="*/ 1577056 h 6858000"/>
              <a:gd name="connsiteX28" fmla="*/ 6904067 w 7228763"/>
              <a:gd name="connsiteY28" fmla="*/ 1595898 h 6858000"/>
              <a:gd name="connsiteX29" fmla="*/ 6891817 w 7228763"/>
              <a:gd name="connsiteY29" fmla="*/ 1703726 h 6858000"/>
              <a:gd name="connsiteX30" fmla="*/ 6898520 w 7228763"/>
              <a:gd name="connsiteY30" fmla="*/ 1809535 h 6858000"/>
              <a:gd name="connsiteX31" fmla="*/ 6897783 w 7228763"/>
              <a:gd name="connsiteY31" fmla="*/ 2018310 h 6858000"/>
              <a:gd name="connsiteX32" fmla="*/ 6887647 w 7228763"/>
              <a:gd name="connsiteY32" fmla="*/ 2071355 h 6858000"/>
              <a:gd name="connsiteX33" fmla="*/ 6888952 w 7228763"/>
              <a:gd name="connsiteY33" fmla="*/ 2141166 h 6858000"/>
              <a:gd name="connsiteX34" fmla="*/ 6887101 w 7228763"/>
              <a:gd name="connsiteY34" fmla="*/ 2154548 h 6858000"/>
              <a:gd name="connsiteX35" fmla="*/ 6880519 w 7228763"/>
              <a:gd name="connsiteY35" fmla="*/ 2158153 h 6858000"/>
              <a:gd name="connsiteX36" fmla="*/ 6873389 w 7228763"/>
              <a:gd name="connsiteY36" fmla="*/ 2178174 h 6858000"/>
              <a:gd name="connsiteX37" fmla="*/ 6871679 w 7228763"/>
              <a:gd name="connsiteY37" fmla="*/ 2202858 h 6858000"/>
              <a:gd name="connsiteX38" fmla="*/ 6870321 w 7228763"/>
              <a:gd name="connsiteY38" fmla="*/ 2320214 h 6858000"/>
              <a:gd name="connsiteX39" fmla="*/ 6857787 w 7228763"/>
              <a:gd name="connsiteY39" fmla="*/ 2417011 h 6858000"/>
              <a:gd name="connsiteX40" fmla="*/ 6850905 w 7228763"/>
              <a:gd name="connsiteY40" fmla="*/ 2454207 h 6858000"/>
              <a:gd name="connsiteX41" fmla="*/ 6848900 w 7228763"/>
              <a:gd name="connsiteY41" fmla="*/ 2487203 h 6858000"/>
              <a:gd name="connsiteX42" fmla="*/ 6837487 w 7228763"/>
              <a:gd name="connsiteY42" fmla="*/ 2512282 h 6858000"/>
              <a:gd name="connsiteX43" fmla="*/ 6838494 w 7228763"/>
              <a:gd name="connsiteY43" fmla="*/ 2514318 h 6858000"/>
              <a:gd name="connsiteX44" fmla="*/ 6863982 w 7228763"/>
              <a:gd name="connsiteY44" fmla="*/ 2574334 h 6858000"/>
              <a:gd name="connsiteX45" fmla="*/ 6862893 w 7228763"/>
              <a:gd name="connsiteY45" fmla="*/ 2579877 h 6858000"/>
              <a:gd name="connsiteX46" fmla="*/ 6863047 w 7228763"/>
              <a:gd name="connsiteY46" fmla="*/ 2608928 h 6858000"/>
              <a:gd name="connsiteX47" fmla="*/ 6862462 w 7228763"/>
              <a:gd name="connsiteY47" fmla="*/ 2613111 h 6858000"/>
              <a:gd name="connsiteX48" fmla="*/ 6854084 w 7228763"/>
              <a:gd name="connsiteY48" fmla="*/ 2621996 h 6858000"/>
              <a:gd name="connsiteX49" fmla="*/ 6856559 w 7228763"/>
              <a:gd name="connsiteY49" fmla="*/ 2634265 h 6858000"/>
              <a:gd name="connsiteX50" fmla="*/ 6847985 w 7228763"/>
              <a:gd name="connsiteY50" fmla="*/ 2647237 h 6858000"/>
              <a:gd name="connsiteX51" fmla="*/ 6854115 w 7228763"/>
              <a:gd name="connsiteY51" fmla="*/ 2650786 h 6858000"/>
              <a:gd name="connsiteX52" fmla="*/ 6859942 w 7228763"/>
              <a:gd name="connsiteY52" fmla="*/ 2661993 h 6858000"/>
              <a:gd name="connsiteX53" fmla="*/ 6851884 w 7228763"/>
              <a:gd name="connsiteY53" fmla="*/ 2670949 h 6858000"/>
              <a:gd name="connsiteX54" fmla="*/ 6846115 w 7228763"/>
              <a:gd name="connsiteY54" fmla="*/ 2690255 h 6858000"/>
              <a:gd name="connsiteX55" fmla="*/ 6846964 w 7228763"/>
              <a:gd name="connsiteY55" fmla="*/ 2695683 h 6858000"/>
              <a:gd name="connsiteX56" fmla="*/ 6836011 w 7228763"/>
              <a:gd name="connsiteY56" fmla="*/ 2713964 h 6858000"/>
              <a:gd name="connsiteX57" fmla="*/ 6830478 w 7228763"/>
              <a:gd name="connsiteY57" fmla="*/ 2730175 h 6858000"/>
              <a:gd name="connsiteX58" fmla="*/ 6841091 w 7228763"/>
              <a:gd name="connsiteY58" fmla="*/ 2763497 h 6858000"/>
              <a:gd name="connsiteX59" fmla="*/ 6803520 w 7228763"/>
              <a:gd name="connsiteY59" fmla="*/ 3051539 h 6858000"/>
              <a:gd name="connsiteX60" fmla="*/ 6733280 w 7228763"/>
              <a:gd name="connsiteY60" fmla="*/ 3335396 h 6858000"/>
              <a:gd name="connsiteX61" fmla="*/ 6735884 w 7228763"/>
              <a:gd name="connsiteY61" fmla="*/ 3456509 h 6858000"/>
              <a:gd name="connsiteX62" fmla="*/ 6715764 w 7228763"/>
              <a:gd name="connsiteY62" fmla="*/ 3531827 h 6858000"/>
              <a:gd name="connsiteX63" fmla="*/ 6730329 w 7228763"/>
              <a:gd name="connsiteY63" fmla="*/ 3570877 h 6858000"/>
              <a:gd name="connsiteX64" fmla="*/ 6727426 w 7228763"/>
              <a:gd name="connsiteY64" fmla="*/ 3583849 h 6858000"/>
              <a:gd name="connsiteX65" fmla="*/ 6718706 w 7228763"/>
              <a:gd name="connsiteY65" fmla="*/ 3592763 h 6858000"/>
              <a:gd name="connsiteX66" fmla="*/ 6693350 w 7228763"/>
              <a:gd name="connsiteY66" fmla="*/ 3653485 h 6858000"/>
              <a:gd name="connsiteX67" fmla="*/ 6685983 w 7228763"/>
              <a:gd name="connsiteY67" fmla="*/ 3670528 h 6858000"/>
              <a:gd name="connsiteX68" fmla="*/ 6687033 w 7228763"/>
              <a:gd name="connsiteY68" fmla="*/ 3685990 h 6858000"/>
              <a:gd name="connsiteX69" fmla="*/ 6693711 w 7228763"/>
              <a:gd name="connsiteY69" fmla="*/ 3690283 h 6858000"/>
              <a:gd name="connsiteX70" fmla="*/ 6690843 w 7228763"/>
              <a:gd name="connsiteY70" fmla="*/ 3699787 h 6858000"/>
              <a:gd name="connsiteX71" fmla="*/ 6691624 w 7228763"/>
              <a:gd name="connsiteY71" fmla="*/ 3702486 h 6858000"/>
              <a:gd name="connsiteX72" fmla="*/ 6694549 w 7228763"/>
              <a:gd name="connsiteY72" fmla="*/ 3717784 h 6858000"/>
              <a:gd name="connsiteX73" fmla="*/ 6662489 w 7228763"/>
              <a:gd name="connsiteY73" fmla="*/ 3746229 h 6858000"/>
              <a:gd name="connsiteX74" fmla="*/ 6575429 w 7228763"/>
              <a:gd name="connsiteY74" fmla="*/ 3924910 h 6858000"/>
              <a:gd name="connsiteX75" fmla="*/ 6538994 w 7228763"/>
              <a:gd name="connsiteY75" fmla="*/ 3989353 h 6858000"/>
              <a:gd name="connsiteX76" fmla="*/ 6535698 w 7228763"/>
              <a:gd name="connsiteY76" fmla="*/ 4033899 h 6858000"/>
              <a:gd name="connsiteX77" fmla="*/ 6527053 w 7228763"/>
              <a:gd name="connsiteY77" fmla="*/ 4142250 h 6858000"/>
              <a:gd name="connsiteX78" fmla="*/ 6501843 w 7228763"/>
              <a:gd name="connsiteY78" fmla="*/ 4329442 h 6858000"/>
              <a:gd name="connsiteX79" fmla="*/ 6489841 w 7228763"/>
              <a:gd name="connsiteY79" fmla="*/ 4456184 h 6858000"/>
              <a:gd name="connsiteX80" fmla="*/ 6482918 w 7228763"/>
              <a:gd name="connsiteY80" fmla="*/ 4468478 h 6858000"/>
              <a:gd name="connsiteX81" fmla="*/ 6484019 w 7228763"/>
              <a:gd name="connsiteY81" fmla="*/ 4469862 h 6858000"/>
              <a:gd name="connsiteX82" fmla="*/ 6481759 w 7228763"/>
              <a:gd name="connsiteY82" fmla="*/ 4483797 h 6858000"/>
              <a:gd name="connsiteX83" fmla="*/ 6477370 w 7228763"/>
              <a:gd name="connsiteY83" fmla="*/ 4487091 h 6858000"/>
              <a:gd name="connsiteX84" fmla="*/ 6474598 w 7228763"/>
              <a:gd name="connsiteY84" fmla="*/ 4496728 h 6858000"/>
              <a:gd name="connsiteX85" fmla="*/ 6465848 w 7228763"/>
              <a:gd name="connsiteY85" fmla="*/ 4515918 h 6858000"/>
              <a:gd name="connsiteX86" fmla="*/ 6467296 w 7228763"/>
              <a:gd name="connsiteY86" fmla="*/ 4519316 h 6858000"/>
              <a:gd name="connsiteX87" fmla="*/ 6458903 w 7228763"/>
              <a:gd name="connsiteY87" fmla="*/ 4547957 h 6858000"/>
              <a:gd name="connsiteX88" fmla="*/ 6460248 w 7228763"/>
              <a:gd name="connsiteY88" fmla="*/ 4548262 h 6858000"/>
              <a:gd name="connsiteX89" fmla="*/ 6464276 w 7228763"/>
              <a:gd name="connsiteY89" fmla="*/ 4555939 h 6858000"/>
              <a:gd name="connsiteX90" fmla="*/ 6468635 w 7228763"/>
              <a:gd name="connsiteY90" fmla="*/ 4570815 h 6858000"/>
              <a:gd name="connsiteX91" fmla="*/ 6488206 w 7228763"/>
              <a:gd name="connsiteY91" fmla="*/ 4633846 h 6858000"/>
              <a:gd name="connsiteX92" fmla="*/ 6487272 w 7228763"/>
              <a:gd name="connsiteY92" fmla="*/ 4639816 h 6858000"/>
              <a:gd name="connsiteX93" fmla="*/ 6487581 w 7228763"/>
              <a:gd name="connsiteY93" fmla="*/ 4639923 h 6858000"/>
              <a:gd name="connsiteX94" fmla="*/ 6487249 w 7228763"/>
              <a:gd name="connsiteY94" fmla="*/ 4646192 h 6858000"/>
              <a:gd name="connsiteX95" fmla="*/ 6485570 w 7228763"/>
              <a:gd name="connsiteY95" fmla="*/ 4650706 h 6858000"/>
              <a:gd name="connsiteX96" fmla="*/ 6483759 w 7228763"/>
              <a:gd name="connsiteY96" fmla="*/ 4662290 h 6858000"/>
              <a:gd name="connsiteX97" fmla="*/ 6485315 w 7228763"/>
              <a:gd name="connsiteY97" fmla="*/ 4666180 h 6858000"/>
              <a:gd name="connsiteX98" fmla="*/ 6489077 w 7228763"/>
              <a:gd name="connsiteY98" fmla="*/ 4667585 h 6858000"/>
              <a:gd name="connsiteX99" fmla="*/ 6488467 w 7228763"/>
              <a:gd name="connsiteY99" fmla="*/ 4668660 h 6858000"/>
              <a:gd name="connsiteX100" fmla="*/ 6496179 w 7228763"/>
              <a:gd name="connsiteY100" fmla="*/ 4689807 h 6858000"/>
              <a:gd name="connsiteX101" fmla="*/ 6500957 w 7228763"/>
              <a:gd name="connsiteY101" fmla="*/ 4737890 h 6858000"/>
              <a:gd name="connsiteX102" fmla="*/ 6498641 w 7228763"/>
              <a:gd name="connsiteY102" fmla="*/ 4765657 h 6858000"/>
              <a:gd name="connsiteX103" fmla="*/ 6497829 w 7228763"/>
              <a:gd name="connsiteY103" fmla="*/ 4841463 h 6858000"/>
              <a:gd name="connsiteX104" fmla="*/ 6521578 w 7228763"/>
              <a:gd name="connsiteY104" fmla="*/ 4969863 h 6858000"/>
              <a:gd name="connsiteX105" fmla="*/ 6518695 w 7228763"/>
              <a:gd name="connsiteY105" fmla="*/ 4974028 h 6858000"/>
              <a:gd name="connsiteX106" fmla="*/ 6516513 w 7228763"/>
              <a:gd name="connsiteY106" fmla="*/ 4980318 h 6858000"/>
              <a:gd name="connsiteX107" fmla="*/ 6516763 w 7228763"/>
              <a:gd name="connsiteY107" fmla="*/ 4980501 h 6858000"/>
              <a:gd name="connsiteX108" fmla="*/ 6514121 w 7228763"/>
              <a:gd name="connsiteY108" fmla="*/ 4986338 h 6858000"/>
              <a:gd name="connsiteX109" fmla="*/ 6511173 w 7228763"/>
              <a:gd name="connsiteY109" fmla="*/ 4991296 h 6858000"/>
              <a:gd name="connsiteX110" fmla="*/ 6546537 w 7228763"/>
              <a:gd name="connsiteY110" fmla="*/ 5076895 h 6858000"/>
              <a:gd name="connsiteX111" fmla="*/ 6544581 w 7228763"/>
              <a:gd name="connsiteY111" fmla="*/ 5081568 h 6858000"/>
              <a:gd name="connsiteX112" fmla="*/ 6543750 w 7228763"/>
              <a:gd name="connsiteY112" fmla="*/ 5088173 h 6858000"/>
              <a:gd name="connsiteX113" fmla="*/ 6544034 w 7228763"/>
              <a:gd name="connsiteY113" fmla="*/ 5088300 h 6858000"/>
              <a:gd name="connsiteX114" fmla="*/ 6542660 w 7228763"/>
              <a:gd name="connsiteY114" fmla="*/ 5094558 h 6858000"/>
              <a:gd name="connsiteX115" fmla="*/ 6532096 w 7228763"/>
              <a:gd name="connsiteY115" fmla="*/ 5125620 h 6858000"/>
              <a:gd name="connsiteX116" fmla="*/ 6533049 w 7228763"/>
              <a:gd name="connsiteY116" fmla="*/ 5268004 h 6858000"/>
              <a:gd name="connsiteX117" fmla="*/ 6533970 w 7228763"/>
              <a:gd name="connsiteY117" fmla="*/ 5269530 h 6858000"/>
              <a:gd name="connsiteX118" fmla="*/ 6502603 w 7228763"/>
              <a:gd name="connsiteY118" fmla="*/ 5390941 h 6858000"/>
              <a:gd name="connsiteX119" fmla="*/ 6477660 w 7228763"/>
              <a:gd name="connsiteY119" fmla="*/ 5539927 h 6858000"/>
              <a:gd name="connsiteX120" fmla="*/ 6456458 w 7228763"/>
              <a:gd name="connsiteY120" fmla="*/ 5791594 h 6858000"/>
              <a:gd name="connsiteX121" fmla="*/ 6434556 w 7228763"/>
              <a:gd name="connsiteY121" fmla="*/ 5855206 h 6858000"/>
              <a:gd name="connsiteX122" fmla="*/ 6418454 w 7228763"/>
              <a:gd name="connsiteY122" fmla="*/ 5873582 h 6858000"/>
              <a:gd name="connsiteX123" fmla="*/ 6419875 w 7228763"/>
              <a:gd name="connsiteY123" fmla="*/ 5876037 h 6858000"/>
              <a:gd name="connsiteX124" fmla="*/ 6419775 w 7228763"/>
              <a:gd name="connsiteY124" fmla="*/ 5886534 h 6858000"/>
              <a:gd name="connsiteX125" fmla="*/ 6426971 w 7228763"/>
              <a:gd name="connsiteY125" fmla="*/ 5888644 h 6858000"/>
              <a:gd name="connsiteX126" fmla="*/ 6431999 w 7228763"/>
              <a:gd name="connsiteY126" fmla="*/ 5903832 h 6858000"/>
              <a:gd name="connsiteX127" fmla="*/ 6429798 w 7228763"/>
              <a:gd name="connsiteY127" fmla="*/ 5923391 h 6858000"/>
              <a:gd name="connsiteX128" fmla="*/ 6434072 w 7228763"/>
              <a:gd name="connsiteY128" fmla="*/ 6013205 h 6858000"/>
              <a:gd name="connsiteX129" fmla="*/ 6439333 w 7228763"/>
              <a:gd name="connsiteY129" fmla="*/ 6074018 h 6858000"/>
              <a:gd name="connsiteX130" fmla="*/ 6463083 w 7228763"/>
              <a:gd name="connsiteY130" fmla="*/ 6130837 h 6858000"/>
              <a:gd name="connsiteX131" fmla="*/ 6457360 w 7228763"/>
              <a:gd name="connsiteY131" fmla="*/ 6152982 h 6858000"/>
              <a:gd name="connsiteX132" fmla="*/ 6495529 w 7228763"/>
              <a:gd name="connsiteY132" fmla="*/ 6221100 h 6858000"/>
              <a:gd name="connsiteX133" fmla="*/ 6514948 w 7228763"/>
              <a:gd name="connsiteY133" fmla="*/ 6287550 h 6858000"/>
              <a:gd name="connsiteX134" fmla="*/ 6545124 w 7228763"/>
              <a:gd name="connsiteY134" fmla="*/ 6401595 h 6858000"/>
              <a:gd name="connsiteX135" fmla="*/ 6525833 w 7228763"/>
              <a:gd name="connsiteY135" fmla="*/ 6487110 h 6858000"/>
              <a:gd name="connsiteX136" fmla="*/ 6554825 w 7228763"/>
              <a:gd name="connsiteY136" fmla="*/ 6588589 h 6858000"/>
              <a:gd name="connsiteX137" fmla="*/ 6601569 w 7228763"/>
              <a:gd name="connsiteY137" fmla="*/ 6769963 h 6858000"/>
              <a:gd name="connsiteX138" fmla="*/ 6620945 w 7228763"/>
              <a:gd name="connsiteY138" fmla="*/ 6835814 h 6858000"/>
              <a:gd name="connsiteX139" fmla="*/ 6625906 w 7228763"/>
              <a:gd name="connsiteY139" fmla="*/ 6858000 h 6858000"/>
              <a:gd name="connsiteX140" fmla="*/ 723901 w 7228763"/>
              <a:gd name="connsiteY140" fmla="*/ 6858000 h 6858000"/>
              <a:gd name="connsiteX141" fmla="*/ 501961 w 7228763"/>
              <a:gd name="connsiteY141" fmla="*/ 6858000 h 6858000"/>
              <a:gd name="connsiteX142" fmla="*/ 0 w 7228763"/>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7228763" h="6858000">
                <a:moveTo>
                  <a:pt x="0" y="0"/>
                </a:moveTo>
                <a:lnTo>
                  <a:pt x="501961" y="0"/>
                </a:lnTo>
                <a:lnTo>
                  <a:pt x="723901" y="0"/>
                </a:lnTo>
                <a:lnTo>
                  <a:pt x="7228583" y="0"/>
                </a:lnTo>
                <a:lnTo>
                  <a:pt x="7228763" y="1"/>
                </a:lnTo>
                <a:lnTo>
                  <a:pt x="7221350" y="30700"/>
                </a:lnTo>
                <a:cubicBezTo>
                  <a:pt x="7216059" y="84364"/>
                  <a:pt x="7200969" y="241149"/>
                  <a:pt x="7199900" y="310025"/>
                </a:cubicBezTo>
                <a:cubicBezTo>
                  <a:pt x="7203643" y="367544"/>
                  <a:pt x="7214102" y="408251"/>
                  <a:pt x="7214938" y="443960"/>
                </a:cubicBezTo>
                <a:cubicBezTo>
                  <a:pt x="7210660" y="499397"/>
                  <a:pt x="7182360" y="604434"/>
                  <a:pt x="7174238" y="642659"/>
                </a:cubicBezTo>
                <a:cubicBezTo>
                  <a:pt x="7182965" y="657287"/>
                  <a:pt x="7155519" y="658191"/>
                  <a:pt x="7166213" y="673307"/>
                </a:cubicBezTo>
                <a:cubicBezTo>
                  <a:pt x="7166618" y="693769"/>
                  <a:pt x="7143764" y="797295"/>
                  <a:pt x="7128963" y="839641"/>
                </a:cubicBezTo>
                <a:cubicBezTo>
                  <a:pt x="7112293" y="887148"/>
                  <a:pt x="7075906" y="937731"/>
                  <a:pt x="7066183" y="958357"/>
                </a:cubicBezTo>
                <a:cubicBezTo>
                  <a:pt x="7056459" y="978983"/>
                  <a:pt x="7077843" y="936930"/>
                  <a:pt x="7070620" y="963398"/>
                </a:cubicBezTo>
                <a:cubicBezTo>
                  <a:pt x="7063399" y="989867"/>
                  <a:pt x="7031301" y="1087010"/>
                  <a:pt x="7022851" y="1117169"/>
                </a:cubicBezTo>
                <a:cubicBezTo>
                  <a:pt x="7039554" y="1118586"/>
                  <a:pt x="7009272" y="1135372"/>
                  <a:pt x="7019920" y="1144352"/>
                </a:cubicBezTo>
                <a:cubicBezTo>
                  <a:pt x="7029274" y="1150681"/>
                  <a:pt x="7022270" y="1157251"/>
                  <a:pt x="7021476" y="1164484"/>
                </a:cubicBezTo>
                <a:cubicBezTo>
                  <a:pt x="7028800" y="1173524"/>
                  <a:pt x="7015215" y="1205209"/>
                  <a:pt x="7005576" y="1213829"/>
                </a:cubicBezTo>
                <a:cubicBezTo>
                  <a:pt x="6972150" y="1235037"/>
                  <a:pt x="6996546" y="1277327"/>
                  <a:pt x="6970919" y="1294823"/>
                </a:cubicBezTo>
                <a:cubicBezTo>
                  <a:pt x="6967139" y="1300845"/>
                  <a:pt x="6965581" y="1306615"/>
                  <a:pt x="6965413" y="1312193"/>
                </a:cubicBezTo>
                <a:lnTo>
                  <a:pt x="6968106" y="1327626"/>
                </a:lnTo>
                <a:lnTo>
                  <a:pt x="6975202" y="1331644"/>
                </a:lnTo>
                <a:lnTo>
                  <a:pt x="6973366" y="1341276"/>
                </a:lnTo>
                <a:cubicBezTo>
                  <a:pt x="6973720" y="1342166"/>
                  <a:pt x="6974074" y="1343055"/>
                  <a:pt x="6974428" y="1343945"/>
                </a:cubicBezTo>
                <a:cubicBezTo>
                  <a:pt x="6976493" y="1349040"/>
                  <a:pt x="6978286" y="1354080"/>
                  <a:pt x="6978971" y="1359134"/>
                </a:cubicBezTo>
                <a:cubicBezTo>
                  <a:pt x="6974288" y="1373109"/>
                  <a:pt x="6958295" y="1397612"/>
                  <a:pt x="6946335" y="1427803"/>
                </a:cubicBezTo>
                <a:cubicBezTo>
                  <a:pt x="6924178" y="1460349"/>
                  <a:pt x="6924483" y="1505076"/>
                  <a:pt x="6907208" y="1540278"/>
                </a:cubicBezTo>
                <a:lnTo>
                  <a:pt x="6901698" y="1547262"/>
                </a:lnTo>
                <a:lnTo>
                  <a:pt x="6902877" y="1577056"/>
                </a:lnTo>
                <a:cubicBezTo>
                  <a:pt x="6907187" y="1582205"/>
                  <a:pt x="6908314" y="1589568"/>
                  <a:pt x="6904067" y="1595898"/>
                </a:cubicBezTo>
                <a:lnTo>
                  <a:pt x="6891817" y="1703726"/>
                </a:lnTo>
                <a:cubicBezTo>
                  <a:pt x="6890892" y="1739332"/>
                  <a:pt x="6882506" y="1754453"/>
                  <a:pt x="6898520" y="1809535"/>
                </a:cubicBezTo>
                <a:cubicBezTo>
                  <a:pt x="6919736" y="1868036"/>
                  <a:pt x="6890400" y="1952670"/>
                  <a:pt x="6897783" y="2018310"/>
                </a:cubicBezTo>
                <a:cubicBezTo>
                  <a:pt x="6868750" y="2053162"/>
                  <a:pt x="6894827" y="2034561"/>
                  <a:pt x="6887647" y="2071355"/>
                </a:cubicBezTo>
                <a:lnTo>
                  <a:pt x="6888952" y="2141166"/>
                </a:lnTo>
                <a:lnTo>
                  <a:pt x="6887101" y="2154548"/>
                </a:lnTo>
                <a:lnTo>
                  <a:pt x="6880519" y="2158153"/>
                </a:lnTo>
                <a:lnTo>
                  <a:pt x="6873389" y="2178174"/>
                </a:lnTo>
                <a:cubicBezTo>
                  <a:pt x="6871658" y="2185696"/>
                  <a:pt x="6870890" y="2193828"/>
                  <a:pt x="6871679" y="2202858"/>
                </a:cubicBezTo>
                <a:cubicBezTo>
                  <a:pt x="6884787" y="2232772"/>
                  <a:pt x="6852680" y="2283357"/>
                  <a:pt x="6870321" y="2320214"/>
                </a:cubicBezTo>
                <a:cubicBezTo>
                  <a:pt x="6868006" y="2355906"/>
                  <a:pt x="6861023" y="2394678"/>
                  <a:pt x="6857787" y="2417011"/>
                </a:cubicBezTo>
                <a:cubicBezTo>
                  <a:pt x="6846931" y="2426377"/>
                  <a:pt x="6863720" y="2456509"/>
                  <a:pt x="6850905" y="2454207"/>
                </a:cubicBezTo>
                <a:cubicBezTo>
                  <a:pt x="6856659" y="2464947"/>
                  <a:pt x="6853850" y="2476105"/>
                  <a:pt x="6848900" y="2487203"/>
                </a:cubicBezTo>
                <a:lnTo>
                  <a:pt x="6837487" y="2512282"/>
                </a:lnTo>
                <a:cubicBezTo>
                  <a:pt x="6837823" y="2512961"/>
                  <a:pt x="6838158" y="2513640"/>
                  <a:pt x="6838494" y="2514318"/>
                </a:cubicBezTo>
                <a:cubicBezTo>
                  <a:pt x="6846991" y="2534324"/>
                  <a:pt x="6855486" y="2554328"/>
                  <a:pt x="6863982" y="2574334"/>
                </a:cubicBezTo>
                <a:lnTo>
                  <a:pt x="6862893" y="2579877"/>
                </a:lnTo>
                <a:cubicBezTo>
                  <a:pt x="6862738" y="2585644"/>
                  <a:pt x="6863120" y="2603388"/>
                  <a:pt x="6863047" y="2608928"/>
                </a:cubicBezTo>
                <a:lnTo>
                  <a:pt x="6862462" y="2613111"/>
                </a:lnTo>
                <a:lnTo>
                  <a:pt x="6854084" y="2621996"/>
                </a:lnTo>
                <a:lnTo>
                  <a:pt x="6856559" y="2634265"/>
                </a:lnTo>
                <a:lnTo>
                  <a:pt x="6847985" y="2647237"/>
                </a:lnTo>
                <a:cubicBezTo>
                  <a:pt x="6850226" y="2648158"/>
                  <a:pt x="6852294" y="2649356"/>
                  <a:pt x="6854115" y="2650786"/>
                </a:cubicBezTo>
                <a:lnTo>
                  <a:pt x="6859942" y="2661993"/>
                </a:lnTo>
                <a:lnTo>
                  <a:pt x="6851884" y="2670949"/>
                </a:lnTo>
                <a:cubicBezTo>
                  <a:pt x="6864376" y="2672007"/>
                  <a:pt x="6849871" y="2681695"/>
                  <a:pt x="6846115" y="2690255"/>
                </a:cubicBezTo>
                <a:lnTo>
                  <a:pt x="6846964" y="2695683"/>
                </a:lnTo>
                <a:lnTo>
                  <a:pt x="6836011" y="2713964"/>
                </a:lnTo>
                <a:lnTo>
                  <a:pt x="6830478" y="2730175"/>
                </a:lnTo>
                <a:lnTo>
                  <a:pt x="6841091" y="2763497"/>
                </a:lnTo>
                <a:lnTo>
                  <a:pt x="6803520" y="3051539"/>
                </a:lnTo>
                <a:cubicBezTo>
                  <a:pt x="6790420" y="3165645"/>
                  <a:pt x="6749912" y="3216611"/>
                  <a:pt x="6733280" y="3335396"/>
                </a:cubicBezTo>
                <a:lnTo>
                  <a:pt x="6735884" y="3456509"/>
                </a:lnTo>
                <a:lnTo>
                  <a:pt x="6715764" y="3531827"/>
                </a:lnTo>
                <a:lnTo>
                  <a:pt x="6730329" y="3570877"/>
                </a:lnTo>
                <a:lnTo>
                  <a:pt x="6727426" y="3583849"/>
                </a:lnTo>
                <a:lnTo>
                  <a:pt x="6718706" y="3592763"/>
                </a:lnTo>
                <a:cubicBezTo>
                  <a:pt x="6707946" y="3613948"/>
                  <a:pt x="6713985" y="3641245"/>
                  <a:pt x="6693350" y="3653485"/>
                </a:cubicBezTo>
                <a:cubicBezTo>
                  <a:pt x="6688922" y="3659316"/>
                  <a:pt x="6686748" y="3664985"/>
                  <a:pt x="6685983" y="3670528"/>
                </a:cubicBezTo>
                <a:lnTo>
                  <a:pt x="6687033" y="3685990"/>
                </a:lnTo>
                <a:lnTo>
                  <a:pt x="6693711" y="3690283"/>
                </a:lnTo>
                <a:lnTo>
                  <a:pt x="6690843" y="3699787"/>
                </a:lnTo>
                <a:cubicBezTo>
                  <a:pt x="6691104" y="3700686"/>
                  <a:pt x="6691364" y="3701586"/>
                  <a:pt x="6691624" y="3702486"/>
                </a:cubicBezTo>
                <a:cubicBezTo>
                  <a:pt x="6693145" y="3707637"/>
                  <a:pt x="6694400" y="3712728"/>
                  <a:pt x="6694549" y="3717784"/>
                </a:cubicBezTo>
                <a:cubicBezTo>
                  <a:pt x="6659304" y="3711701"/>
                  <a:pt x="6689997" y="3759789"/>
                  <a:pt x="6662489" y="3746229"/>
                </a:cubicBezTo>
                <a:cubicBezTo>
                  <a:pt x="6642637" y="3780750"/>
                  <a:pt x="6605132" y="3867558"/>
                  <a:pt x="6575429" y="3924910"/>
                </a:cubicBezTo>
                <a:lnTo>
                  <a:pt x="6538994" y="3989353"/>
                </a:lnTo>
                <a:lnTo>
                  <a:pt x="6535698" y="4033899"/>
                </a:lnTo>
                <a:cubicBezTo>
                  <a:pt x="6533175" y="4070470"/>
                  <a:pt x="6530536" y="4110146"/>
                  <a:pt x="6527053" y="4142250"/>
                </a:cubicBezTo>
                <a:cubicBezTo>
                  <a:pt x="6519001" y="4200007"/>
                  <a:pt x="6506061" y="4278998"/>
                  <a:pt x="6501843" y="4329442"/>
                </a:cubicBezTo>
                <a:cubicBezTo>
                  <a:pt x="6495642" y="4381764"/>
                  <a:pt x="6492993" y="4433012"/>
                  <a:pt x="6489841" y="4456184"/>
                </a:cubicBezTo>
                <a:lnTo>
                  <a:pt x="6482918" y="4468478"/>
                </a:lnTo>
                <a:lnTo>
                  <a:pt x="6484019" y="4469862"/>
                </a:lnTo>
                <a:cubicBezTo>
                  <a:pt x="6485835" y="4476321"/>
                  <a:pt x="6484493" y="4480555"/>
                  <a:pt x="6481759" y="4483797"/>
                </a:cubicBezTo>
                <a:lnTo>
                  <a:pt x="6477370" y="4487091"/>
                </a:lnTo>
                <a:lnTo>
                  <a:pt x="6474598" y="4496728"/>
                </a:lnTo>
                <a:lnTo>
                  <a:pt x="6465848" y="4515918"/>
                </a:lnTo>
                <a:cubicBezTo>
                  <a:pt x="6466332" y="4517049"/>
                  <a:pt x="6466814" y="4518182"/>
                  <a:pt x="6467296" y="4519316"/>
                </a:cubicBezTo>
                <a:lnTo>
                  <a:pt x="6458903" y="4547957"/>
                </a:lnTo>
                <a:lnTo>
                  <a:pt x="6460248" y="4548262"/>
                </a:lnTo>
                <a:cubicBezTo>
                  <a:pt x="6463078" y="4549595"/>
                  <a:pt x="6464808" y="4551811"/>
                  <a:pt x="6464276" y="4555939"/>
                </a:cubicBezTo>
                <a:cubicBezTo>
                  <a:pt x="6486531" y="4548276"/>
                  <a:pt x="6472165" y="4557977"/>
                  <a:pt x="6468635" y="4570815"/>
                </a:cubicBezTo>
                <a:cubicBezTo>
                  <a:pt x="6472622" y="4583801"/>
                  <a:pt x="6485098" y="4622347"/>
                  <a:pt x="6488206" y="4633846"/>
                </a:cubicBezTo>
                <a:lnTo>
                  <a:pt x="6487272" y="4639816"/>
                </a:lnTo>
                <a:lnTo>
                  <a:pt x="6487581" y="4639923"/>
                </a:lnTo>
                <a:cubicBezTo>
                  <a:pt x="6488082" y="4641190"/>
                  <a:pt x="6488037" y="4643141"/>
                  <a:pt x="6487249" y="4646192"/>
                </a:cubicBezTo>
                <a:lnTo>
                  <a:pt x="6485570" y="4650706"/>
                </a:lnTo>
                <a:lnTo>
                  <a:pt x="6483759" y="4662290"/>
                </a:lnTo>
                <a:cubicBezTo>
                  <a:pt x="6484278" y="4663587"/>
                  <a:pt x="6484797" y="4664883"/>
                  <a:pt x="6485315" y="4666180"/>
                </a:cubicBezTo>
                <a:lnTo>
                  <a:pt x="6489077" y="4667585"/>
                </a:lnTo>
                <a:lnTo>
                  <a:pt x="6488467" y="4668660"/>
                </a:lnTo>
                <a:cubicBezTo>
                  <a:pt x="6480300" y="4676831"/>
                  <a:pt x="6469898" y="4679345"/>
                  <a:pt x="6496179" y="4689807"/>
                </a:cubicBezTo>
                <a:cubicBezTo>
                  <a:pt x="6482141" y="4708535"/>
                  <a:pt x="6498545" y="4712235"/>
                  <a:pt x="6500957" y="4737890"/>
                </a:cubicBezTo>
                <a:cubicBezTo>
                  <a:pt x="6488706" y="4748600"/>
                  <a:pt x="6491350" y="4757223"/>
                  <a:pt x="6498641" y="4765657"/>
                </a:cubicBezTo>
                <a:cubicBezTo>
                  <a:pt x="6490164" y="4790618"/>
                  <a:pt x="6498852" y="4813399"/>
                  <a:pt x="6497829" y="4841463"/>
                </a:cubicBezTo>
                <a:lnTo>
                  <a:pt x="6521578" y="4969863"/>
                </a:lnTo>
                <a:lnTo>
                  <a:pt x="6518695" y="4974028"/>
                </a:lnTo>
                <a:cubicBezTo>
                  <a:pt x="6517064" y="4976933"/>
                  <a:pt x="6516439" y="4978909"/>
                  <a:pt x="6516513" y="4980318"/>
                </a:cubicBezTo>
                <a:lnTo>
                  <a:pt x="6516763" y="4980501"/>
                </a:lnTo>
                <a:lnTo>
                  <a:pt x="6514121" y="4986338"/>
                </a:lnTo>
                <a:lnTo>
                  <a:pt x="6511173" y="4991296"/>
                </a:lnTo>
                <a:cubicBezTo>
                  <a:pt x="6522961" y="5019829"/>
                  <a:pt x="6534748" y="5048361"/>
                  <a:pt x="6546537" y="5076895"/>
                </a:cubicBezTo>
                <a:lnTo>
                  <a:pt x="6544581" y="5081568"/>
                </a:lnTo>
                <a:cubicBezTo>
                  <a:pt x="6543589" y="5084748"/>
                  <a:pt x="6543387" y="5086810"/>
                  <a:pt x="6543750" y="5088173"/>
                </a:cubicBezTo>
                <a:lnTo>
                  <a:pt x="6544034" y="5088300"/>
                </a:lnTo>
                <a:lnTo>
                  <a:pt x="6542660" y="5094558"/>
                </a:lnTo>
                <a:cubicBezTo>
                  <a:pt x="6539647" y="5105196"/>
                  <a:pt x="6536055" y="5115626"/>
                  <a:pt x="6532096" y="5125620"/>
                </a:cubicBezTo>
                <a:cubicBezTo>
                  <a:pt x="6530494" y="5154527"/>
                  <a:pt x="6532737" y="5244020"/>
                  <a:pt x="6533049" y="5268004"/>
                </a:cubicBezTo>
                <a:cubicBezTo>
                  <a:pt x="6533356" y="5268513"/>
                  <a:pt x="6533664" y="5269021"/>
                  <a:pt x="6533970" y="5269530"/>
                </a:cubicBezTo>
                <a:lnTo>
                  <a:pt x="6502603" y="5390941"/>
                </a:lnTo>
                <a:cubicBezTo>
                  <a:pt x="6487576" y="5438194"/>
                  <a:pt x="6471524" y="5465286"/>
                  <a:pt x="6477660" y="5539927"/>
                </a:cubicBezTo>
                <a:cubicBezTo>
                  <a:pt x="6469926" y="5610775"/>
                  <a:pt x="6461800" y="5740573"/>
                  <a:pt x="6456458" y="5791594"/>
                </a:cubicBezTo>
                <a:cubicBezTo>
                  <a:pt x="6427890" y="5787060"/>
                  <a:pt x="6468179" y="5849672"/>
                  <a:pt x="6434556" y="5855206"/>
                </a:cubicBezTo>
                <a:cubicBezTo>
                  <a:pt x="6436026" y="5860240"/>
                  <a:pt x="6415712" y="5868910"/>
                  <a:pt x="6418454" y="5873582"/>
                </a:cubicBezTo>
                <a:cubicBezTo>
                  <a:pt x="6418927" y="5874401"/>
                  <a:pt x="6419401" y="5875218"/>
                  <a:pt x="6419875" y="5876037"/>
                </a:cubicBezTo>
                <a:lnTo>
                  <a:pt x="6419775" y="5886534"/>
                </a:lnTo>
                <a:lnTo>
                  <a:pt x="6426971" y="5888644"/>
                </a:lnTo>
                <a:cubicBezTo>
                  <a:pt x="6428647" y="5893707"/>
                  <a:pt x="6430322" y="5898769"/>
                  <a:pt x="6431999" y="5903832"/>
                </a:cubicBezTo>
                <a:cubicBezTo>
                  <a:pt x="6432764" y="5909651"/>
                  <a:pt x="6432285" y="5916068"/>
                  <a:pt x="6429798" y="5923391"/>
                </a:cubicBezTo>
                <a:cubicBezTo>
                  <a:pt x="6409104" y="5948880"/>
                  <a:pt x="6461339" y="5981626"/>
                  <a:pt x="6434072" y="6013205"/>
                </a:cubicBezTo>
                <a:cubicBezTo>
                  <a:pt x="6426624" y="6024901"/>
                  <a:pt x="6431095" y="6066777"/>
                  <a:pt x="6439333" y="6074018"/>
                </a:cubicBezTo>
                <a:cubicBezTo>
                  <a:pt x="6439795" y="6081731"/>
                  <a:pt x="6453428" y="6126985"/>
                  <a:pt x="6463083" y="6130837"/>
                </a:cubicBezTo>
                <a:cubicBezTo>
                  <a:pt x="6474368" y="6137057"/>
                  <a:pt x="6441750" y="6156330"/>
                  <a:pt x="6457360" y="6152982"/>
                </a:cubicBezTo>
                <a:cubicBezTo>
                  <a:pt x="6454563" y="6186619"/>
                  <a:pt x="6497804" y="6191636"/>
                  <a:pt x="6495529" y="6221100"/>
                </a:cubicBezTo>
                <a:cubicBezTo>
                  <a:pt x="6497396" y="6222126"/>
                  <a:pt x="6506682" y="6257468"/>
                  <a:pt x="6514948" y="6287550"/>
                </a:cubicBezTo>
                <a:cubicBezTo>
                  <a:pt x="6523215" y="6317632"/>
                  <a:pt x="6556102" y="6391312"/>
                  <a:pt x="6545124" y="6401595"/>
                </a:cubicBezTo>
                <a:cubicBezTo>
                  <a:pt x="6546214" y="6423902"/>
                  <a:pt x="6525024" y="6432919"/>
                  <a:pt x="6525833" y="6487110"/>
                </a:cubicBezTo>
                <a:cubicBezTo>
                  <a:pt x="6547115" y="6574474"/>
                  <a:pt x="6547900" y="6553611"/>
                  <a:pt x="6554825" y="6588589"/>
                </a:cubicBezTo>
                <a:cubicBezTo>
                  <a:pt x="6583783" y="6637976"/>
                  <a:pt x="6536155" y="6687723"/>
                  <a:pt x="6601569" y="6769963"/>
                </a:cubicBezTo>
                <a:cubicBezTo>
                  <a:pt x="6623036" y="6819284"/>
                  <a:pt x="6607516" y="6817955"/>
                  <a:pt x="6620945" y="6835814"/>
                </a:cubicBezTo>
                <a:lnTo>
                  <a:pt x="6625906" y="6858000"/>
                </a:lnTo>
                <a:lnTo>
                  <a:pt x="723901" y="6858000"/>
                </a:lnTo>
                <a:lnTo>
                  <a:pt x="50196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F92EA7-6796-56F6-FE16-D60A6EC54A93}"/>
              </a:ext>
            </a:extLst>
          </p:cNvPr>
          <p:cNvSpPr>
            <a:spLocks noGrp="1"/>
          </p:cNvSpPr>
          <p:nvPr>
            <p:ph type="title"/>
          </p:nvPr>
        </p:nvSpPr>
        <p:spPr>
          <a:xfrm>
            <a:off x="1050879" y="609600"/>
            <a:ext cx="5562706" cy="1426234"/>
          </a:xfrm>
        </p:spPr>
        <p:txBody>
          <a:bodyPr>
            <a:normAutofit/>
          </a:bodyPr>
          <a:lstStyle/>
          <a:p>
            <a:r>
              <a:rPr lang="en-US" dirty="0"/>
              <a:t>Building the complete dataset</a:t>
            </a:r>
          </a:p>
        </p:txBody>
      </p:sp>
      <p:sp>
        <p:nvSpPr>
          <p:cNvPr id="3" name="Content Placeholder 2">
            <a:extLst>
              <a:ext uri="{FF2B5EF4-FFF2-40B4-BE49-F238E27FC236}">
                <a16:creationId xmlns:a16="http://schemas.microsoft.com/office/drawing/2014/main" id="{8C004990-B6DE-8E28-FE0A-8CB5FCE5FB85}"/>
              </a:ext>
            </a:extLst>
          </p:cNvPr>
          <p:cNvSpPr>
            <a:spLocks noGrp="1"/>
          </p:cNvSpPr>
          <p:nvPr>
            <p:ph idx="1"/>
          </p:nvPr>
        </p:nvSpPr>
        <p:spPr>
          <a:xfrm>
            <a:off x="1050879" y="2357567"/>
            <a:ext cx="5216426" cy="3896810"/>
          </a:xfrm>
        </p:spPr>
        <p:txBody>
          <a:bodyPr>
            <a:normAutofit/>
          </a:bodyPr>
          <a:lstStyle/>
          <a:p>
            <a:pPr marL="457200" indent="-457200">
              <a:buFont typeface="+mj-lt"/>
              <a:buAutoNum type="arabicPeriod"/>
            </a:pPr>
            <a:r>
              <a:rPr lang="en-US" dirty="0"/>
              <a:t>Start with ventilation episodes and outcomes</a:t>
            </a:r>
          </a:p>
          <a:p>
            <a:pPr marL="457200" indent="-457200">
              <a:buFont typeface="+mj-lt"/>
              <a:buAutoNum type="arabicPeriod"/>
            </a:pPr>
            <a:r>
              <a:rPr lang="en-US" dirty="0"/>
              <a:t>Add pre-weaning vital signs</a:t>
            </a:r>
          </a:p>
          <a:p>
            <a:pPr marL="457200" indent="-457200">
              <a:buFont typeface="+mj-lt"/>
              <a:buAutoNum type="arabicPeriod"/>
            </a:pPr>
            <a:r>
              <a:rPr lang="en-US" dirty="0"/>
              <a:t>Incorporate laboratory values</a:t>
            </a:r>
          </a:p>
          <a:p>
            <a:pPr marL="457200" indent="-457200">
              <a:buFont typeface="+mj-lt"/>
              <a:buAutoNum type="arabicPeriod"/>
            </a:pPr>
            <a:r>
              <a:rPr lang="en-US" dirty="0"/>
              <a:t>Calculate derived features (variability metrics)</a:t>
            </a:r>
          </a:p>
          <a:p>
            <a:pPr marL="457200" indent="-457200">
              <a:buFont typeface="+mj-lt"/>
              <a:buAutoNum type="arabicPeriod"/>
            </a:pPr>
            <a:r>
              <a:rPr lang="en-US" dirty="0"/>
              <a:t>Handle missing values</a:t>
            </a:r>
          </a:p>
          <a:p>
            <a:pPr marL="457200" indent="-457200">
              <a:buFont typeface="+mj-lt"/>
              <a:buAutoNum type="arabicPeriod"/>
            </a:pPr>
            <a:r>
              <a:rPr lang="en-US" dirty="0"/>
              <a:t>Prepare for modeling</a:t>
            </a:r>
          </a:p>
          <a:p>
            <a:pPr marL="0" indent="0">
              <a:buNone/>
            </a:pPr>
            <a:endParaRPr lang="en-US" dirty="0"/>
          </a:p>
        </p:txBody>
      </p:sp>
      <p:pic>
        <p:nvPicPr>
          <p:cNvPr id="7" name="Graphic 6" descr="Heart with Pulse">
            <a:extLst>
              <a:ext uri="{FF2B5EF4-FFF2-40B4-BE49-F238E27FC236}">
                <a16:creationId xmlns:a16="http://schemas.microsoft.com/office/drawing/2014/main" id="{28673674-7DF3-F4F3-5591-69AF943305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53784" y="1460843"/>
            <a:ext cx="3951737" cy="3951737"/>
          </a:xfrm>
          <a:prstGeom prst="rect">
            <a:avLst/>
          </a:prstGeom>
        </p:spPr>
      </p:pic>
    </p:spTree>
    <p:extLst>
      <p:ext uri="{BB962C8B-B14F-4D97-AF65-F5344CB8AC3E}">
        <p14:creationId xmlns:p14="http://schemas.microsoft.com/office/powerpoint/2010/main" val="196266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40161"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5096F8-9024-0955-5E14-6A08442D56C1}"/>
              </a:ext>
            </a:extLst>
          </p:cNvPr>
          <p:cNvSpPr>
            <a:spLocks noGrp="1"/>
          </p:cNvSpPr>
          <p:nvPr>
            <p:ph type="title"/>
          </p:nvPr>
        </p:nvSpPr>
        <p:spPr>
          <a:xfrm>
            <a:off x="1050879" y="609601"/>
            <a:ext cx="4476464" cy="1216024"/>
          </a:xfrm>
        </p:spPr>
        <p:txBody>
          <a:bodyPr>
            <a:normAutofit/>
          </a:bodyPr>
          <a:lstStyle/>
          <a:p>
            <a:pPr>
              <a:lnSpc>
                <a:spcPct val="100000"/>
              </a:lnSpc>
            </a:pPr>
            <a:r>
              <a:rPr lang="en-US" sz="2400"/>
              <a:t>Data Quality and Preprocessing</a:t>
            </a:r>
          </a:p>
        </p:txBody>
      </p:sp>
      <p:sp>
        <p:nvSpPr>
          <p:cNvPr id="3" name="Content Placeholder 2">
            <a:extLst>
              <a:ext uri="{FF2B5EF4-FFF2-40B4-BE49-F238E27FC236}">
                <a16:creationId xmlns:a16="http://schemas.microsoft.com/office/drawing/2014/main" id="{03A92A28-0632-F91A-EA47-C797DA582AB3}"/>
              </a:ext>
            </a:extLst>
          </p:cNvPr>
          <p:cNvSpPr>
            <a:spLocks noGrp="1"/>
          </p:cNvSpPr>
          <p:nvPr>
            <p:ph idx="1"/>
          </p:nvPr>
        </p:nvSpPr>
        <p:spPr>
          <a:xfrm>
            <a:off x="1050879" y="2163685"/>
            <a:ext cx="3875963" cy="4107020"/>
          </a:xfrm>
        </p:spPr>
        <p:txBody>
          <a:bodyPr>
            <a:normAutofit/>
          </a:bodyPr>
          <a:lstStyle/>
          <a:p>
            <a:pPr marL="0" indent="0">
              <a:buNone/>
            </a:pPr>
            <a:r>
              <a:rPr lang="en-US" dirty="0"/>
              <a:t>Final Dataset:</a:t>
            </a:r>
          </a:p>
          <a:p>
            <a:r>
              <a:rPr lang="en-US" dirty="0"/>
              <a:t>56,000 successful weaning events</a:t>
            </a:r>
          </a:p>
          <a:p>
            <a:r>
              <a:rPr lang="en-US" dirty="0"/>
              <a:t>Only 4% of patients were successful in weaning</a:t>
            </a:r>
          </a:p>
          <a:p>
            <a:r>
              <a:rPr lang="en-US" dirty="0"/>
              <a:t>Substantial missing data in critical features</a:t>
            </a:r>
          </a:p>
          <a:p>
            <a:r>
              <a:rPr lang="en-US" dirty="0"/>
              <a:t>Blood pressure measurements missing in over half of records</a:t>
            </a:r>
          </a:p>
          <a:p>
            <a:r>
              <a:rPr lang="en-US" dirty="0"/>
              <a:t>Respiratory variability was missing in ~40,000 records</a:t>
            </a:r>
          </a:p>
          <a:p>
            <a:pPr marL="0" indent="0">
              <a:buNone/>
            </a:pPr>
            <a:endParaRPr lang="en-US" dirty="0"/>
          </a:p>
        </p:txBody>
      </p:sp>
      <p:pic>
        <p:nvPicPr>
          <p:cNvPr id="5" name="Picture 4" descr="Digital financial graph">
            <a:extLst>
              <a:ext uri="{FF2B5EF4-FFF2-40B4-BE49-F238E27FC236}">
                <a16:creationId xmlns:a16="http://schemas.microsoft.com/office/drawing/2014/main" id="{ADB99311-C38B-8C7D-787F-0E99EA734BB9}"/>
              </a:ext>
            </a:extLst>
          </p:cNvPr>
          <p:cNvPicPr>
            <a:picLocks noChangeAspect="1"/>
          </p:cNvPicPr>
          <p:nvPr/>
        </p:nvPicPr>
        <p:blipFill>
          <a:blip r:embed="rId2"/>
          <a:srcRect l="29227" r="13939" b="-1"/>
          <a:stretch/>
        </p:blipFill>
        <p:spPr>
          <a:xfrm>
            <a:off x="5251840" y="10"/>
            <a:ext cx="6940161" cy="6868876"/>
          </a:xfrm>
          <a:custGeom>
            <a:avLst/>
            <a:gdLst/>
            <a:ahLst/>
            <a:cxnLst/>
            <a:rect l="l" t="t" r="r" b="b"/>
            <a:pathLst>
              <a:path w="6940161" h="6857999">
                <a:moveTo>
                  <a:pt x="857190" y="0"/>
                </a:moveTo>
                <a:lnTo>
                  <a:pt x="6940161" y="0"/>
                </a:lnTo>
                <a:lnTo>
                  <a:pt x="6940161" y="6857999"/>
                </a:lnTo>
                <a:lnTo>
                  <a:pt x="496459" y="6857999"/>
                </a:lnTo>
                <a:lnTo>
                  <a:pt x="486507" y="6839466"/>
                </a:lnTo>
                <a:cubicBezTo>
                  <a:pt x="477389" y="6820641"/>
                  <a:pt x="471173" y="6801859"/>
                  <a:pt x="480078" y="6795812"/>
                </a:cubicBezTo>
                <a:cubicBezTo>
                  <a:pt x="475408" y="6761382"/>
                  <a:pt x="493736" y="6723009"/>
                  <a:pt x="482330" y="6676796"/>
                </a:cubicBezTo>
                <a:cubicBezTo>
                  <a:pt x="479519" y="6617030"/>
                  <a:pt x="476161" y="6634511"/>
                  <a:pt x="469648" y="6539722"/>
                </a:cubicBezTo>
                <a:cubicBezTo>
                  <a:pt x="459969" y="6498384"/>
                  <a:pt x="496382" y="6456575"/>
                  <a:pt x="477855" y="6433501"/>
                </a:cubicBezTo>
                <a:cubicBezTo>
                  <a:pt x="464018" y="6378655"/>
                  <a:pt x="442310" y="6325849"/>
                  <a:pt x="414008" y="6271586"/>
                </a:cubicBezTo>
                <a:cubicBezTo>
                  <a:pt x="378091" y="6226697"/>
                  <a:pt x="377466" y="6140798"/>
                  <a:pt x="299660" y="6080454"/>
                </a:cubicBezTo>
                <a:cubicBezTo>
                  <a:pt x="268606" y="6014324"/>
                  <a:pt x="244498" y="5964143"/>
                  <a:pt x="221239" y="5913249"/>
                </a:cubicBezTo>
                <a:cubicBezTo>
                  <a:pt x="210139" y="5897439"/>
                  <a:pt x="175369" y="5809427"/>
                  <a:pt x="160103" y="5775094"/>
                </a:cubicBezTo>
                <a:cubicBezTo>
                  <a:pt x="87298" y="5686529"/>
                  <a:pt x="103897" y="5672717"/>
                  <a:pt x="87873" y="5573809"/>
                </a:cubicBezTo>
                <a:cubicBezTo>
                  <a:pt x="76224" y="5541231"/>
                  <a:pt x="76748" y="5525076"/>
                  <a:pt x="57933" y="5490695"/>
                </a:cubicBezTo>
                <a:lnTo>
                  <a:pt x="30889" y="5398377"/>
                </a:lnTo>
                <a:lnTo>
                  <a:pt x="34140" y="5390971"/>
                </a:lnTo>
                <a:lnTo>
                  <a:pt x="35928" y="5390229"/>
                </a:lnTo>
                <a:lnTo>
                  <a:pt x="16968" y="5309266"/>
                </a:lnTo>
                <a:cubicBezTo>
                  <a:pt x="13970" y="5303642"/>
                  <a:pt x="-917" y="5289094"/>
                  <a:pt x="2490" y="5276920"/>
                </a:cubicBezTo>
                <a:lnTo>
                  <a:pt x="24907" y="5208159"/>
                </a:lnTo>
                <a:lnTo>
                  <a:pt x="31839" y="5162682"/>
                </a:lnTo>
                <a:cubicBezTo>
                  <a:pt x="28501" y="5155528"/>
                  <a:pt x="24609" y="5048935"/>
                  <a:pt x="18796" y="5043371"/>
                </a:cubicBezTo>
                <a:cubicBezTo>
                  <a:pt x="54584" y="4976689"/>
                  <a:pt x="5001" y="4985095"/>
                  <a:pt x="14358" y="4908985"/>
                </a:cubicBezTo>
                <a:cubicBezTo>
                  <a:pt x="17201" y="4816358"/>
                  <a:pt x="5675" y="4749418"/>
                  <a:pt x="4769" y="4643799"/>
                </a:cubicBezTo>
                <a:cubicBezTo>
                  <a:pt x="4111" y="4581455"/>
                  <a:pt x="-7137" y="4509050"/>
                  <a:pt x="7402" y="4395547"/>
                </a:cubicBezTo>
                <a:cubicBezTo>
                  <a:pt x="11591" y="4330720"/>
                  <a:pt x="28535" y="4313913"/>
                  <a:pt x="23462" y="4274064"/>
                </a:cubicBezTo>
                <a:cubicBezTo>
                  <a:pt x="22995" y="4245538"/>
                  <a:pt x="22530" y="4217012"/>
                  <a:pt x="22063" y="4188486"/>
                </a:cubicBezTo>
                <a:lnTo>
                  <a:pt x="24672" y="4170100"/>
                </a:lnTo>
                <a:lnTo>
                  <a:pt x="34973" y="4166123"/>
                </a:lnTo>
                <a:lnTo>
                  <a:pt x="26424" y="4120096"/>
                </a:lnTo>
                <a:cubicBezTo>
                  <a:pt x="28986" y="4109871"/>
                  <a:pt x="49338" y="4079429"/>
                  <a:pt x="47886" y="4066698"/>
                </a:cubicBezTo>
                <a:cubicBezTo>
                  <a:pt x="26522" y="4022850"/>
                  <a:pt x="34453" y="4030338"/>
                  <a:pt x="47327" y="3969172"/>
                </a:cubicBezTo>
                <a:cubicBezTo>
                  <a:pt x="40297" y="3948973"/>
                  <a:pt x="40044" y="3857354"/>
                  <a:pt x="53093" y="3844350"/>
                </a:cubicBezTo>
                <a:cubicBezTo>
                  <a:pt x="55739" y="3830819"/>
                  <a:pt x="50778" y="3815585"/>
                  <a:pt x="64866" y="3808459"/>
                </a:cubicBezTo>
                <a:cubicBezTo>
                  <a:pt x="81775" y="3797121"/>
                  <a:pt x="54599" y="3752382"/>
                  <a:pt x="74864" y="3757643"/>
                </a:cubicBezTo>
                <a:cubicBezTo>
                  <a:pt x="56224" y="3725828"/>
                  <a:pt x="74270" y="3660981"/>
                  <a:pt x="82640" y="3632606"/>
                </a:cubicBezTo>
                <a:cubicBezTo>
                  <a:pt x="85981" y="3582255"/>
                  <a:pt x="88778" y="3571708"/>
                  <a:pt x="89222" y="3534990"/>
                </a:cubicBezTo>
                <a:cubicBezTo>
                  <a:pt x="92019" y="3533125"/>
                  <a:pt x="80706" y="3481126"/>
                  <a:pt x="79835" y="3454133"/>
                </a:cubicBezTo>
                <a:cubicBezTo>
                  <a:pt x="78963" y="3427139"/>
                  <a:pt x="96173" y="3390611"/>
                  <a:pt x="83991" y="3373027"/>
                </a:cubicBezTo>
                <a:cubicBezTo>
                  <a:pt x="80767" y="3298527"/>
                  <a:pt x="69808" y="3290617"/>
                  <a:pt x="62958" y="3222737"/>
                </a:cubicBezTo>
                <a:cubicBezTo>
                  <a:pt x="59618" y="3146284"/>
                  <a:pt x="39695" y="3184007"/>
                  <a:pt x="49209" y="3118188"/>
                </a:cubicBezTo>
                <a:cubicBezTo>
                  <a:pt x="65221" y="3109217"/>
                  <a:pt x="85573" y="3024732"/>
                  <a:pt x="78480" y="3003808"/>
                </a:cubicBezTo>
                <a:cubicBezTo>
                  <a:pt x="78037" y="2966753"/>
                  <a:pt x="77812" y="2989870"/>
                  <a:pt x="77566" y="2944921"/>
                </a:cubicBezTo>
                <a:lnTo>
                  <a:pt x="94406" y="2877744"/>
                </a:lnTo>
                <a:cubicBezTo>
                  <a:pt x="87936" y="2880724"/>
                  <a:pt x="108480" y="2822146"/>
                  <a:pt x="108051" y="2807161"/>
                </a:cubicBezTo>
                <a:cubicBezTo>
                  <a:pt x="110507" y="2775643"/>
                  <a:pt x="80880" y="2769288"/>
                  <a:pt x="107377" y="2752347"/>
                </a:cubicBezTo>
                <a:lnTo>
                  <a:pt x="114975" y="2748299"/>
                </a:lnTo>
                <a:cubicBezTo>
                  <a:pt x="115205" y="2745962"/>
                  <a:pt x="115434" y="2743625"/>
                  <a:pt x="115663" y="2741288"/>
                </a:cubicBezTo>
                <a:cubicBezTo>
                  <a:pt x="115098" y="2737657"/>
                  <a:pt x="112995" y="2735847"/>
                  <a:pt x="107929" y="2737160"/>
                </a:cubicBezTo>
                <a:cubicBezTo>
                  <a:pt x="126569" y="2705347"/>
                  <a:pt x="119693" y="2699356"/>
                  <a:pt x="122707" y="2659631"/>
                </a:cubicBezTo>
                <a:cubicBezTo>
                  <a:pt x="135394" y="2612127"/>
                  <a:pt x="120483" y="2628594"/>
                  <a:pt x="145471" y="2573336"/>
                </a:cubicBezTo>
                <a:cubicBezTo>
                  <a:pt x="156086" y="2559732"/>
                  <a:pt x="170382" y="2541339"/>
                  <a:pt x="170626" y="2528057"/>
                </a:cubicBezTo>
                <a:lnTo>
                  <a:pt x="202713" y="2489594"/>
                </a:lnTo>
                <a:cubicBezTo>
                  <a:pt x="203853" y="2487774"/>
                  <a:pt x="204248" y="2473350"/>
                  <a:pt x="203650" y="2468303"/>
                </a:cubicBezTo>
                <a:lnTo>
                  <a:pt x="223316" y="2460480"/>
                </a:lnTo>
                <a:lnTo>
                  <a:pt x="215120" y="2423535"/>
                </a:lnTo>
                <a:lnTo>
                  <a:pt x="223455" y="2404394"/>
                </a:lnTo>
                <a:cubicBezTo>
                  <a:pt x="243490" y="2392610"/>
                  <a:pt x="229596" y="2347474"/>
                  <a:pt x="238853" y="2324643"/>
                </a:cubicBezTo>
                <a:cubicBezTo>
                  <a:pt x="239504" y="2297698"/>
                  <a:pt x="266477" y="2284202"/>
                  <a:pt x="272463" y="2255535"/>
                </a:cubicBezTo>
                <a:cubicBezTo>
                  <a:pt x="290597" y="2249648"/>
                  <a:pt x="306594" y="2207828"/>
                  <a:pt x="294092" y="2184679"/>
                </a:cubicBezTo>
                <a:lnTo>
                  <a:pt x="323221" y="2093132"/>
                </a:lnTo>
                <a:cubicBezTo>
                  <a:pt x="348282" y="2084587"/>
                  <a:pt x="366071" y="1985868"/>
                  <a:pt x="377324" y="1950235"/>
                </a:cubicBezTo>
                <a:cubicBezTo>
                  <a:pt x="397581" y="1920183"/>
                  <a:pt x="445208" y="1898905"/>
                  <a:pt x="457649" y="1861568"/>
                </a:cubicBezTo>
                <a:cubicBezTo>
                  <a:pt x="464664" y="1810687"/>
                  <a:pt x="447457" y="1869507"/>
                  <a:pt x="451972" y="1809499"/>
                </a:cubicBezTo>
                <a:cubicBezTo>
                  <a:pt x="450982" y="1754297"/>
                  <a:pt x="465413" y="1767680"/>
                  <a:pt x="474550" y="1693716"/>
                </a:cubicBezTo>
                <a:cubicBezTo>
                  <a:pt x="473258" y="1654244"/>
                  <a:pt x="481626" y="1627007"/>
                  <a:pt x="481301" y="1605195"/>
                </a:cubicBezTo>
                <a:cubicBezTo>
                  <a:pt x="490491" y="1568952"/>
                  <a:pt x="493569" y="1564518"/>
                  <a:pt x="497837" y="1516217"/>
                </a:cubicBezTo>
                <a:cubicBezTo>
                  <a:pt x="503639" y="1488452"/>
                  <a:pt x="534082" y="1457870"/>
                  <a:pt x="513281" y="1429841"/>
                </a:cubicBezTo>
                <a:cubicBezTo>
                  <a:pt x="527326" y="1412325"/>
                  <a:pt x="570430" y="1413592"/>
                  <a:pt x="550104" y="1380081"/>
                </a:cubicBezTo>
                <a:cubicBezTo>
                  <a:pt x="575583" y="1394128"/>
                  <a:pt x="551452" y="1335176"/>
                  <a:pt x="574526" y="1334891"/>
                </a:cubicBezTo>
                <a:cubicBezTo>
                  <a:pt x="593486" y="1336427"/>
                  <a:pt x="633157" y="1194568"/>
                  <a:pt x="638123" y="1185551"/>
                </a:cubicBezTo>
                <a:cubicBezTo>
                  <a:pt x="647468" y="1149210"/>
                  <a:pt x="657504" y="1148087"/>
                  <a:pt x="664747" y="1111168"/>
                </a:cubicBezTo>
                <a:cubicBezTo>
                  <a:pt x="679107" y="1057226"/>
                  <a:pt x="652121" y="1022543"/>
                  <a:pt x="664913" y="993353"/>
                </a:cubicBezTo>
                <a:cubicBezTo>
                  <a:pt x="684189" y="960214"/>
                  <a:pt x="707497" y="867450"/>
                  <a:pt x="721256" y="813953"/>
                </a:cubicBezTo>
                <a:cubicBezTo>
                  <a:pt x="734607" y="746430"/>
                  <a:pt x="738988" y="666470"/>
                  <a:pt x="745023" y="588218"/>
                </a:cubicBezTo>
                <a:cubicBezTo>
                  <a:pt x="735393" y="475380"/>
                  <a:pt x="719076" y="536119"/>
                  <a:pt x="725253" y="376479"/>
                </a:cubicBezTo>
                <a:lnTo>
                  <a:pt x="735457" y="280992"/>
                </a:lnTo>
                <a:cubicBezTo>
                  <a:pt x="735270" y="276227"/>
                  <a:pt x="742007" y="223140"/>
                  <a:pt x="741820" y="218374"/>
                </a:cubicBezTo>
                <a:lnTo>
                  <a:pt x="735299" y="188178"/>
                </a:lnTo>
                <a:lnTo>
                  <a:pt x="764938" y="152404"/>
                </a:lnTo>
                <a:cubicBezTo>
                  <a:pt x="776066" y="136342"/>
                  <a:pt x="783668" y="122048"/>
                  <a:pt x="802071" y="91810"/>
                </a:cubicBezTo>
                <a:lnTo>
                  <a:pt x="849585" y="3016"/>
                </a:lnTo>
                <a:close/>
              </a:path>
            </a:pathLst>
          </a:custGeom>
        </p:spPr>
      </p:pic>
    </p:spTree>
    <p:extLst>
      <p:ext uri="{BB962C8B-B14F-4D97-AF65-F5344CB8AC3E}">
        <p14:creationId xmlns:p14="http://schemas.microsoft.com/office/powerpoint/2010/main" val="4000170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666DE11-17E1-4DC7-B2B7-6DA2E6A9C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52E493E-0B27-4F3C-AA01-17F0A2564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7042" y="1"/>
            <a:ext cx="7354956"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C0078-5023-9624-4A7F-23B3645E08EA}"/>
              </a:ext>
            </a:extLst>
          </p:cNvPr>
          <p:cNvSpPr>
            <a:spLocks noGrp="1"/>
          </p:cNvSpPr>
          <p:nvPr>
            <p:ph type="title"/>
          </p:nvPr>
        </p:nvSpPr>
        <p:spPr>
          <a:xfrm>
            <a:off x="7166335" y="609601"/>
            <a:ext cx="4707826" cy="1216024"/>
          </a:xfrm>
        </p:spPr>
        <p:txBody>
          <a:bodyPr>
            <a:normAutofit/>
          </a:bodyPr>
          <a:lstStyle/>
          <a:p>
            <a:pPr algn="ctr">
              <a:lnSpc>
                <a:spcPct val="100000"/>
              </a:lnSpc>
            </a:pPr>
            <a:r>
              <a:rPr lang="en-US" sz="1800" dirty="0"/>
              <a:t>Feature engineering &amp; selection code breakdown</a:t>
            </a:r>
          </a:p>
        </p:txBody>
      </p:sp>
      <p:pic>
        <p:nvPicPr>
          <p:cNvPr id="7" name="Picture 6">
            <a:extLst>
              <a:ext uri="{FF2B5EF4-FFF2-40B4-BE49-F238E27FC236}">
                <a16:creationId xmlns:a16="http://schemas.microsoft.com/office/drawing/2014/main" id="{61CE3EF6-DEAE-AFF9-4E5E-995A8937798F}"/>
              </a:ext>
            </a:extLst>
          </p:cNvPr>
          <p:cNvPicPr>
            <a:picLocks noChangeAspect="1"/>
          </p:cNvPicPr>
          <p:nvPr/>
        </p:nvPicPr>
        <p:blipFill>
          <a:blip r:embed="rId2"/>
          <a:srcRect r="14583" b="2"/>
          <a:stretch/>
        </p:blipFill>
        <p:spPr>
          <a:xfrm>
            <a:off x="4" y="1"/>
            <a:ext cx="7037119" cy="6857999"/>
          </a:xfrm>
          <a:custGeom>
            <a:avLst/>
            <a:gdLst/>
            <a:ahLst/>
            <a:cxnLst/>
            <a:rect l="l" t="t" r="r" b="b"/>
            <a:pathLst>
              <a:path w="7037119" h="6857999">
                <a:moveTo>
                  <a:pt x="0" y="0"/>
                </a:moveTo>
                <a:lnTo>
                  <a:pt x="6964192" y="0"/>
                </a:lnTo>
                <a:lnTo>
                  <a:pt x="6958160" y="70714"/>
                </a:lnTo>
                <a:cubicBezTo>
                  <a:pt x="6951001" y="105084"/>
                  <a:pt x="6926062" y="125041"/>
                  <a:pt x="6922034" y="154825"/>
                </a:cubicBezTo>
                <a:cubicBezTo>
                  <a:pt x="6888738" y="184083"/>
                  <a:pt x="6875225" y="272154"/>
                  <a:pt x="6864029" y="301580"/>
                </a:cubicBezTo>
                <a:cubicBezTo>
                  <a:pt x="6850541" y="382476"/>
                  <a:pt x="6857766" y="543626"/>
                  <a:pt x="6842156" y="642469"/>
                </a:cubicBezTo>
                <a:cubicBezTo>
                  <a:pt x="6828250" y="715553"/>
                  <a:pt x="6832569" y="729947"/>
                  <a:pt x="6802087" y="818449"/>
                </a:cubicBezTo>
                <a:cubicBezTo>
                  <a:pt x="6828151" y="830541"/>
                  <a:pt x="6801214" y="859084"/>
                  <a:pt x="6798684" y="875396"/>
                </a:cubicBezTo>
                <a:cubicBezTo>
                  <a:pt x="6792414" y="895056"/>
                  <a:pt x="6762852" y="912465"/>
                  <a:pt x="6756983" y="952375"/>
                </a:cubicBezTo>
                <a:lnTo>
                  <a:pt x="6758478" y="972424"/>
                </a:lnTo>
                <a:lnTo>
                  <a:pt x="6752651" y="996407"/>
                </a:lnTo>
                <a:cubicBezTo>
                  <a:pt x="6744201" y="1040546"/>
                  <a:pt x="6736270" y="1086165"/>
                  <a:pt x="6716997" y="1091248"/>
                </a:cubicBezTo>
                <a:cubicBezTo>
                  <a:pt x="6678332" y="1122349"/>
                  <a:pt x="6707411" y="1240829"/>
                  <a:pt x="6657090" y="1307489"/>
                </a:cubicBezTo>
                <a:cubicBezTo>
                  <a:pt x="6621135" y="1444387"/>
                  <a:pt x="6524184" y="1590429"/>
                  <a:pt x="6508075" y="1709568"/>
                </a:cubicBezTo>
                <a:cubicBezTo>
                  <a:pt x="6474780" y="1738828"/>
                  <a:pt x="6473953" y="1782449"/>
                  <a:pt x="6462759" y="1811874"/>
                </a:cubicBezTo>
                <a:cubicBezTo>
                  <a:pt x="6449270" y="1892769"/>
                  <a:pt x="6399402" y="2130120"/>
                  <a:pt x="6383790" y="2228963"/>
                </a:cubicBezTo>
                <a:cubicBezTo>
                  <a:pt x="6369883" y="2302046"/>
                  <a:pt x="6399578" y="2316440"/>
                  <a:pt x="6369096" y="2404942"/>
                </a:cubicBezTo>
                <a:cubicBezTo>
                  <a:pt x="6395161" y="2417035"/>
                  <a:pt x="6368224" y="2445577"/>
                  <a:pt x="6365696" y="2461889"/>
                </a:cubicBezTo>
                <a:cubicBezTo>
                  <a:pt x="6359423" y="2481550"/>
                  <a:pt x="6329861" y="2498958"/>
                  <a:pt x="6323990" y="2538869"/>
                </a:cubicBezTo>
                <a:cubicBezTo>
                  <a:pt x="6317721" y="2603362"/>
                  <a:pt x="6317811" y="2723423"/>
                  <a:pt x="6299971" y="2852842"/>
                </a:cubicBezTo>
                <a:cubicBezTo>
                  <a:pt x="6296888" y="2889820"/>
                  <a:pt x="6314227" y="2924069"/>
                  <a:pt x="6305256" y="2965146"/>
                </a:cubicBezTo>
                <a:lnTo>
                  <a:pt x="6297430" y="3010980"/>
                </a:lnTo>
                <a:lnTo>
                  <a:pt x="6301903" y="3017531"/>
                </a:lnTo>
                <a:lnTo>
                  <a:pt x="6312288" y="3141762"/>
                </a:lnTo>
                <a:cubicBezTo>
                  <a:pt x="6310891" y="3148458"/>
                  <a:pt x="6311653" y="3156601"/>
                  <a:pt x="6317307" y="3167974"/>
                </a:cubicBezTo>
                <a:lnTo>
                  <a:pt x="6319343" y="3170223"/>
                </a:lnTo>
                <a:lnTo>
                  <a:pt x="6388791" y="3425292"/>
                </a:lnTo>
                <a:cubicBezTo>
                  <a:pt x="6411564" y="3519098"/>
                  <a:pt x="6451294" y="3670230"/>
                  <a:pt x="6473625" y="3778499"/>
                </a:cubicBezTo>
                <a:cubicBezTo>
                  <a:pt x="6461715" y="3876413"/>
                  <a:pt x="6479795" y="3911499"/>
                  <a:pt x="6488572" y="4010514"/>
                </a:cubicBezTo>
                <a:cubicBezTo>
                  <a:pt x="6537658" y="4041328"/>
                  <a:pt x="6522549" y="4094791"/>
                  <a:pt x="6542727" y="4142824"/>
                </a:cubicBezTo>
                <a:cubicBezTo>
                  <a:pt x="6562367" y="4174785"/>
                  <a:pt x="6560025" y="4194356"/>
                  <a:pt x="6574700" y="4253089"/>
                </a:cubicBezTo>
                <a:lnTo>
                  <a:pt x="6630782" y="4495230"/>
                </a:lnTo>
                <a:cubicBezTo>
                  <a:pt x="6629041" y="4518096"/>
                  <a:pt x="6642831" y="4583613"/>
                  <a:pt x="6657121" y="4592798"/>
                </a:cubicBezTo>
                <a:cubicBezTo>
                  <a:pt x="6662404" y="4605798"/>
                  <a:pt x="6661388" y="4622935"/>
                  <a:pt x="6675304" y="4625784"/>
                </a:cubicBezTo>
                <a:cubicBezTo>
                  <a:pt x="6692614" y="4632048"/>
                  <a:pt x="6678575" y="4686348"/>
                  <a:pt x="6695194" y="4674587"/>
                </a:cubicBezTo>
                <a:cubicBezTo>
                  <a:pt x="6692850" y="4684186"/>
                  <a:pt x="6692968" y="4695174"/>
                  <a:pt x="6694674" y="4706669"/>
                </a:cubicBezTo>
                <a:lnTo>
                  <a:pt x="6696125" y="4712312"/>
                </a:lnTo>
                <a:lnTo>
                  <a:pt x="6683308" y="4752491"/>
                </a:lnTo>
                <a:cubicBezTo>
                  <a:pt x="6668335" y="4814629"/>
                  <a:pt x="6667993" y="4870176"/>
                  <a:pt x="6662625" y="4924134"/>
                </a:cubicBezTo>
                <a:cubicBezTo>
                  <a:pt x="6658601" y="5004697"/>
                  <a:pt x="6700287" y="4943260"/>
                  <a:pt x="6666282" y="5049729"/>
                </a:cubicBezTo>
                <a:cubicBezTo>
                  <a:pt x="6680923" y="5057425"/>
                  <a:pt x="6681720" y="5069899"/>
                  <a:pt x="6674923" y="5092608"/>
                </a:cubicBezTo>
                <a:cubicBezTo>
                  <a:pt x="6674055" y="5131530"/>
                  <a:pt x="6710642" y="5120894"/>
                  <a:pt x="6688949" y="5164561"/>
                </a:cubicBezTo>
                <a:lnTo>
                  <a:pt x="6713476" y="5227429"/>
                </a:lnTo>
                <a:cubicBezTo>
                  <a:pt x="6707551" y="5224995"/>
                  <a:pt x="6700321" y="5279972"/>
                  <a:pt x="6699741" y="5295738"/>
                </a:cubicBezTo>
                <a:cubicBezTo>
                  <a:pt x="6701613" y="5328539"/>
                  <a:pt x="6674230" y="5338382"/>
                  <a:pt x="6698438" y="5353315"/>
                </a:cubicBezTo>
                <a:lnTo>
                  <a:pt x="6705394" y="5356747"/>
                </a:lnTo>
                <a:cubicBezTo>
                  <a:pt x="6705576" y="5359175"/>
                  <a:pt x="6705758" y="5361603"/>
                  <a:pt x="6705941" y="5364029"/>
                </a:cubicBezTo>
                <a:cubicBezTo>
                  <a:pt x="6705372" y="5367899"/>
                  <a:pt x="6703413" y="5370023"/>
                  <a:pt x="6698760" y="5369188"/>
                </a:cubicBezTo>
                <a:cubicBezTo>
                  <a:pt x="6715543" y="5400565"/>
                  <a:pt x="6682626" y="5434448"/>
                  <a:pt x="6674560" y="5465115"/>
                </a:cubicBezTo>
                <a:cubicBezTo>
                  <a:pt x="6691190" y="5489165"/>
                  <a:pt x="6702277" y="5478984"/>
                  <a:pt x="6698322" y="5543278"/>
                </a:cubicBezTo>
                <a:lnTo>
                  <a:pt x="6673987" y="5606762"/>
                </a:lnTo>
                <a:lnTo>
                  <a:pt x="6665359" y="5656986"/>
                </a:lnTo>
                <a:lnTo>
                  <a:pt x="6718420" y="5747675"/>
                </a:lnTo>
                <a:cubicBezTo>
                  <a:pt x="6736039" y="5788270"/>
                  <a:pt x="6794550" y="5740224"/>
                  <a:pt x="6786357" y="5797270"/>
                </a:cubicBezTo>
                <a:cubicBezTo>
                  <a:pt x="6803000" y="5835160"/>
                  <a:pt x="6831082" y="5856958"/>
                  <a:pt x="6834299" y="5897781"/>
                </a:cubicBezTo>
                <a:cubicBezTo>
                  <a:pt x="6850938" y="5902014"/>
                  <a:pt x="6860579" y="5910872"/>
                  <a:pt x="6848771" y="5936497"/>
                </a:cubicBezTo>
                <a:lnTo>
                  <a:pt x="6883460" y="6064046"/>
                </a:lnTo>
                <a:cubicBezTo>
                  <a:pt x="6906450" y="6070324"/>
                  <a:pt x="6870051" y="6102610"/>
                  <a:pt x="6896072" y="6107188"/>
                </a:cubicBezTo>
                <a:cubicBezTo>
                  <a:pt x="6912283" y="6129421"/>
                  <a:pt x="6963567" y="6167207"/>
                  <a:pt x="6980725" y="6197444"/>
                </a:cubicBezTo>
                <a:cubicBezTo>
                  <a:pt x="6947762" y="6297975"/>
                  <a:pt x="6995609" y="6226141"/>
                  <a:pt x="6999028" y="6288610"/>
                </a:cubicBezTo>
                <a:cubicBezTo>
                  <a:pt x="6997432" y="6346629"/>
                  <a:pt x="7058551" y="6337651"/>
                  <a:pt x="7021306" y="6426700"/>
                </a:cubicBezTo>
                <a:cubicBezTo>
                  <a:pt x="7020466" y="6447474"/>
                  <a:pt x="7026793" y="6469543"/>
                  <a:pt x="7033259" y="6489284"/>
                </a:cubicBezTo>
                <a:lnTo>
                  <a:pt x="7037119" y="6501140"/>
                </a:lnTo>
                <a:lnTo>
                  <a:pt x="7037119" y="6557754"/>
                </a:lnTo>
                <a:lnTo>
                  <a:pt x="7031649" y="6569925"/>
                </a:lnTo>
                <a:cubicBezTo>
                  <a:pt x="7023197" y="6591634"/>
                  <a:pt x="7028560" y="6588450"/>
                  <a:pt x="7011548" y="6615002"/>
                </a:cubicBezTo>
                <a:cubicBezTo>
                  <a:pt x="7016567" y="6637881"/>
                  <a:pt x="7011534" y="6732922"/>
                  <a:pt x="7021837" y="6743644"/>
                </a:cubicBezTo>
                <a:cubicBezTo>
                  <a:pt x="7023032" y="6757943"/>
                  <a:pt x="7005198" y="6842091"/>
                  <a:pt x="7006394" y="6856390"/>
                </a:cubicBezTo>
                <a:lnTo>
                  <a:pt x="7037119" y="6856494"/>
                </a:lnTo>
                <a:lnTo>
                  <a:pt x="7037119" y="6857999"/>
                </a:lnTo>
                <a:lnTo>
                  <a:pt x="0" y="6857999"/>
                </a:lnTo>
                <a:close/>
              </a:path>
            </a:pathLst>
          </a:custGeom>
        </p:spPr>
      </p:pic>
      <p:sp>
        <p:nvSpPr>
          <p:cNvPr id="3" name="Content Placeholder 2">
            <a:extLst>
              <a:ext uri="{FF2B5EF4-FFF2-40B4-BE49-F238E27FC236}">
                <a16:creationId xmlns:a16="http://schemas.microsoft.com/office/drawing/2014/main" id="{23FDEE78-7B14-B7E8-6AC3-71DBA72119B2}"/>
              </a:ext>
            </a:extLst>
          </p:cNvPr>
          <p:cNvSpPr>
            <a:spLocks noGrp="1"/>
          </p:cNvSpPr>
          <p:nvPr>
            <p:ph idx="1"/>
          </p:nvPr>
        </p:nvSpPr>
        <p:spPr>
          <a:xfrm>
            <a:off x="7162799" y="2147356"/>
            <a:ext cx="4707826" cy="4107021"/>
          </a:xfrm>
        </p:spPr>
        <p:txBody>
          <a:bodyPr>
            <a:normAutofit/>
          </a:bodyPr>
          <a:lstStyle/>
          <a:p>
            <a:pPr marL="0" indent="0">
              <a:lnSpc>
                <a:spcPct val="90000"/>
              </a:lnSpc>
              <a:buNone/>
            </a:pPr>
            <a:r>
              <a:rPr lang="en-US" sz="1700" dirty="0"/>
              <a:t>Identify baseline features most likely to predict weaning success. Items like age, ventilation duration, heart rate, respiratory rate, etc.</a:t>
            </a:r>
          </a:p>
          <a:p>
            <a:pPr marL="0" indent="0">
              <a:lnSpc>
                <a:spcPct val="90000"/>
              </a:lnSpc>
              <a:buNone/>
            </a:pPr>
            <a:r>
              <a:rPr lang="en-US" sz="1700" dirty="0"/>
              <a:t>Derive Metrics:</a:t>
            </a:r>
          </a:p>
          <a:p>
            <a:pPr>
              <a:lnSpc>
                <a:spcPct val="90000"/>
              </a:lnSpc>
            </a:pPr>
            <a:r>
              <a:rPr lang="en-US" sz="1700" dirty="0"/>
              <a:t>BP Ratio (Systolic/Diastolic): Pulse pressure indicator</a:t>
            </a:r>
          </a:p>
          <a:p>
            <a:pPr>
              <a:lnSpc>
                <a:spcPct val="90000"/>
              </a:lnSpc>
            </a:pPr>
            <a:r>
              <a:rPr lang="en-US" sz="1700" dirty="0"/>
              <a:t>RR Variability (</a:t>
            </a:r>
            <a:r>
              <a:rPr lang="en-US" sz="1700" dirty="0" err="1"/>
              <a:t>StdDev</a:t>
            </a:r>
            <a:r>
              <a:rPr lang="en-US" sz="1700" dirty="0"/>
              <a:t>/Mean): Coefficient of variation for respiratory rate indicating respiratory stability</a:t>
            </a:r>
          </a:p>
          <a:p>
            <a:pPr>
              <a:lnSpc>
                <a:spcPct val="90000"/>
              </a:lnSpc>
            </a:pPr>
            <a:r>
              <a:rPr lang="en-US" sz="1700" dirty="0"/>
              <a:t>HR Variability (</a:t>
            </a:r>
            <a:r>
              <a:rPr lang="en-US" sz="1700" dirty="0" err="1"/>
              <a:t>StdDev</a:t>
            </a:r>
            <a:r>
              <a:rPr lang="en-US" sz="1700" dirty="0"/>
              <a:t>/Mean): Coefficient of variation for heart rate</a:t>
            </a:r>
          </a:p>
          <a:p>
            <a:pPr marL="0" indent="0">
              <a:lnSpc>
                <a:spcPct val="90000"/>
              </a:lnSpc>
              <a:buNone/>
            </a:pPr>
            <a:r>
              <a:rPr lang="en-US" sz="1700" dirty="0"/>
              <a:t>Transform categorical variables into numerical format for model compatibility</a:t>
            </a:r>
          </a:p>
        </p:txBody>
      </p:sp>
    </p:spTree>
    <p:extLst>
      <p:ext uri="{BB962C8B-B14F-4D97-AF65-F5344CB8AC3E}">
        <p14:creationId xmlns:p14="http://schemas.microsoft.com/office/powerpoint/2010/main" val="799091379"/>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1108</TotalTime>
  <Words>2096</Words>
  <Application>Microsoft Office PowerPoint</Application>
  <PresentationFormat>Widescreen</PresentationFormat>
  <Paragraphs>154</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Arial</vt:lpstr>
      <vt:lpstr>Bembo</vt:lpstr>
      <vt:lpstr>ArchiveVTI</vt:lpstr>
      <vt:lpstr>Self-Learning: Ventilator Weaning Prediction: A ML Approach Using MIMIC-III</vt:lpstr>
      <vt:lpstr>Identifying Ventilator weaning indicators in icu care</vt:lpstr>
      <vt:lpstr>Query 1: Ventilation Events and Patient Outcomes</vt:lpstr>
      <vt:lpstr>Query 1.2: Ventilation Events and Patient Outcomes</vt:lpstr>
      <vt:lpstr>Query 2: Vital Signs Prior to Weaning Attempts</vt:lpstr>
      <vt:lpstr>Query 3: Lab Values Prior to Weaning</vt:lpstr>
      <vt:lpstr>Building the complete dataset</vt:lpstr>
      <vt:lpstr>Data Quality and Preprocessing</vt:lpstr>
      <vt:lpstr>Feature engineering &amp; selection code breakdown</vt:lpstr>
      <vt:lpstr>Missing value handling &amp; Model training</vt:lpstr>
      <vt:lpstr>Model development &amp; Training process</vt:lpstr>
      <vt:lpstr>Model Results Comparison</vt:lpstr>
      <vt:lpstr>Feature importance analysis</vt:lpstr>
      <vt:lpstr>Risk Category assessment</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asteve10@ad.brown.edu</dc:creator>
  <cp:lastModifiedBy>asteve10@ad.brown.edu</cp:lastModifiedBy>
  <cp:revision>6</cp:revision>
  <dcterms:created xsi:type="dcterms:W3CDTF">2025-03-15T19:42:08Z</dcterms:created>
  <dcterms:modified xsi:type="dcterms:W3CDTF">2025-03-16T14:11:06Z</dcterms:modified>
</cp:coreProperties>
</file>