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5" r:id="rId5"/>
    <p:sldId id="280" r:id="rId6"/>
    <p:sldId id="276" r:id="rId7"/>
    <p:sldId id="265" r:id="rId8"/>
    <p:sldId id="266" r:id="rId9"/>
    <p:sldId id="277" r:id="rId10"/>
    <p:sldId id="278" r:id="rId11"/>
    <p:sldId id="279" r:id="rId12"/>
    <p:sldId id="263" r:id="rId13"/>
  </p:sldIdLst>
  <p:sldSz cx="10693400" cy="7569200"/>
  <p:notesSz cx="10693400" cy="75692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782DA-A071-55E9-C457-E4D501A3EBEE}" v="78" dt="2024-05-28T23:02:41.928"/>
    <p1510:client id="{77076490-E488-7E5C-EAE9-8BF9E1BCCAF9}" v="116" dt="2024-05-28T04:12:54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8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60680" y="360679"/>
            <a:ext cx="9969500" cy="615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676140" y="373379"/>
            <a:ext cx="1605280" cy="2319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0680" y="6830060"/>
            <a:ext cx="9966960" cy="360680"/>
          </a:xfrm>
          <a:custGeom>
            <a:avLst/>
            <a:gdLst/>
            <a:ahLst/>
            <a:cxnLst/>
            <a:rect l="l" t="t" r="r" b="b"/>
            <a:pathLst>
              <a:path w="9966960" h="360679">
                <a:moveTo>
                  <a:pt x="0" y="360679"/>
                </a:moveTo>
                <a:lnTo>
                  <a:pt x="9966960" y="360679"/>
                </a:lnTo>
                <a:lnTo>
                  <a:pt x="996696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27404" y="2790455"/>
            <a:ext cx="8190557" cy="1116619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algn="ctr">
              <a:lnSpc>
                <a:spcPts val="2965"/>
              </a:lnSpc>
            </a:pPr>
            <a:r>
              <a:rPr sz="2800" b="1" spc="-9" dirty="0">
                <a:solidFill>
                  <a:srgbClr val="FFFFFF"/>
                </a:solidFill>
                <a:latin typeface="Arial"/>
                <a:cs typeface="Arial"/>
              </a:rPr>
              <a:t>UNIVERSIDAD TÉCNICA PARTICULAR DE LOJA</a:t>
            </a:r>
            <a:endParaRPr sz="2800" dirty="0">
              <a:latin typeface="Arial"/>
              <a:cs typeface="Arial"/>
            </a:endParaRPr>
          </a:p>
          <a:p>
            <a:pPr marL="1761871" marR="1795123" algn="ctr">
              <a:lnSpc>
                <a:spcPct val="95825"/>
              </a:lnSpc>
            </a:pPr>
            <a:r>
              <a:rPr sz="2800" b="1" spc="-3" dirty="0">
                <a:solidFill>
                  <a:srgbClr val="FFFFFF"/>
                </a:solidFill>
                <a:latin typeface="Arial"/>
                <a:cs typeface="Arial"/>
              </a:rPr>
              <a:t>MODALIDAD PRESENCIAL</a:t>
            </a:r>
            <a:endParaRPr sz="2800" dirty="0">
              <a:latin typeface="Arial"/>
              <a:cs typeface="Arial"/>
            </a:endParaRPr>
          </a:p>
          <a:p>
            <a:pPr marL="296037" marR="333405" algn="ctr">
              <a:lnSpc>
                <a:spcPct val="95825"/>
              </a:lnSpc>
              <a:spcBef>
                <a:spcPts val="110"/>
              </a:spcBef>
            </a:pPr>
            <a:r>
              <a:rPr lang="es-US" sz="2000" spc="-3" dirty="0">
                <a:solidFill>
                  <a:srgbClr val="FFFFFF"/>
                </a:solidFill>
                <a:latin typeface="Arial"/>
                <a:cs typeface="Arial"/>
              </a:rPr>
              <a:t>Maestría en Inteligencia Artificial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3784" y="4237656"/>
            <a:ext cx="7670584" cy="5841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algn="ctr">
              <a:lnSpc>
                <a:spcPts val="2145"/>
              </a:lnSpc>
            </a:pPr>
            <a:r>
              <a:rPr lang="es-US" sz="2000" b="1" spc="8" dirty="0">
                <a:solidFill>
                  <a:srgbClr val="FDBD0F"/>
                </a:solidFill>
                <a:latin typeface="Arial"/>
                <a:cs typeface="Arial"/>
              </a:rPr>
              <a:t>Presentación del trabajo Final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3784" y="4696886"/>
            <a:ext cx="8190556" cy="1248214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 marR="38100">
              <a:lnSpc>
                <a:spcPts val="2100"/>
              </a:lnSpc>
            </a:pPr>
            <a:r>
              <a:rPr lang="es-US" sz="2000" spc="-3" dirty="0">
                <a:solidFill>
                  <a:srgbClr val="FFFFFF"/>
                </a:solidFill>
                <a:latin typeface="Calibri"/>
                <a:cs typeface="Calibri"/>
              </a:rPr>
              <a:t>Integrantes</a:t>
            </a:r>
            <a:r>
              <a:rPr sz="2000" spc="-3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endParaRPr lang="es-US" sz="2000" spc="-3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38100">
              <a:lnSpc>
                <a:spcPts val="2100"/>
              </a:lnSpc>
            </a:pPr>
            <a:r>
              <a:rPr lang="es-US" sz="2000" spc="-8" dirty="0">
                <a:solidFill>
                  <a:srgbClr val="FFFFFF"/>
                </a:solidFill>
                <a:cs typeface="Calibri"/>
              </a:rPr>
              <a:t>Antonio Alfredo Alvarez Aguilar</a:t>
            </a:r>
          </a:p>
          <a:p>
            <a:pPr marL="12700" marR="38100">
              <a:lnSpc>
                <a:spcPts val="2100"/>
              </a:lnSpc>
            </a:pPr>
            <a:endParaRPr lang="es-US" sz="2000" spc="-8" dirty="0">
              <a:solidFill>
                <a:srgbClr val="FFFFFF"/>
              </a:solidFill>
              <a:cs typeface="Calibri"/>
            </a:endParaRPr>
          </a:p>
          <a:p>
            <a:pPr marL="12700" marR="38100">
              <a:lnSpc>
                <a:spcPts val="2100"/>
              </a:lnSpc>
            </a:pPr>
            <a:r>
              <a:rPr lang="es-US" sz="2000" spc="-8" dirty="0">
                <a:solidFill>
                  <a:srgbClr val="FFFFFF"/>
                </a:solidFill>
                <a:cs typeface="Calibri"/>
              </a:rPr>
              <a:t>Objetivo: </a:t>
            </a:r>
            <a:r>
              <a:rPr lang="es-MX" sz="2000" dirty="0">
                <a:solidFill>
                  <a:schemeClr val="bg1"/>
                </a:solidFill>
                <a:cs typeface="Arial"/>
              </a:rPr>
              <a:t>Diseñar un Sistema inteligente</a:t>
            </a:r>
            <a:endParaRPr lang="es-MX" sz="2000" dirty="0">
              <a:latin typeface="Arial"/>
              <a:cs typeface="Arial"/>
            </a:endParaRPr>
          </a:p>
          <a:p>
            <a:pPr marL="12700" marR="38100">
              <a:lnSpc>
                <a:spcPts val="21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0680" y="6830060"/>
            <a:ext cx="9966960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95" y="1079498"/>
            <a:ext cx="9633847" cy="5600702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 algn="just">
              <a:lnSpc>
                <a:spcPct val="150000"/>
              </a:lnSpc>
            </a:pP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Helvetica Neue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MX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831" y="9476828"/>
            <a:ext cx="3250744" cy="50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Resultados</a:t>
            </a:r>
            <a:endParaRPr lang="es-EC" sz="4000" dirty="0">
              <a:latin typeface="Calibri"/>
              <a:cs typeface="Calibri"/>
            </a:endParaRPr>
          </a:p>
        </p:txBody>
      </p:sp>
      <p:sp>
        <p:nvSpPr>
          <p:cNvPr id="5" name="AutoShape 2" descr="A detailed and visually appealing graphic illustrating the accessibility of information technologies around the world. The graphic should include elements such as a world map, data points, bar charts, and icons representing different technologies. Use a clean and modern design with a cohesive color scheme, ensuring each region's accessibility data is clearly labeled and the visualizations effectively highlight global differences and trends in technology accessibility.">
            <a:extLst>
              <a:ext uri="{FF2B5EF4-FFF2-40B4-BE49-F238E27FC236}">
                <a16:creationId xmlns:a16="http://schemas.microsoft.com/office/drawing/2014/main" id="{C0F8360B-ABF1-F180-B880-96B3899E3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32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8" name="AutoShape 4" descr="Kaggle">
            <a:extLst>
              <a:ext uri="{FF2B5EF4-FFF2-40B4-BE49-F238E27FC236}">
                <a16:creationId xmlns:a16="http://schemas.microsoft.com/office/drawing/2014/main" id="{C3E2B4F8-8C56-BEB3-52E1-2A0C5C7A8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378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8EDB9-95CB-6FE2-A6F5-B8FDD903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" y="1130884"/>
            <a:ext cx="5741689" cy="1181148"/>
          </a:xfrm>
          <a:prstGeom prst="rect">
            <a:avLst/>
          </a:prstGeom>
        </p:spPr>
      </p:pic>
      <p:pic>
        <p:nvPicPr>
          <p:cNvPr id="9" name="Picture 8" descr="A blue and black lines&#10;&#10;Description automatically generated">
            <a:extLst>
              <a:ext uri="{FF2B5EF4-FFF2-40B4-BE49-F238E27FC236}">
                <a16:creationId xmlns:a16="http://schemas.microsoft.com/office/drawing/2014/main" id="{54FE1A39-7FC6-2C81-E6CB-6C0AB3660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" y="2310423"/>
            <a:ext cx="8539900" cy="44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95" y="1079498"/>
            <a:ext cx="9633847" cy="5600702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 algn="just">
              <a:lnSpc>
                <a:spcPct val="150000"/>
              </a:lnSpc>
            </a:pP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Helvetica Neue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MX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831" y="9476828"/>
            <a:ext cx="3250744" cy="50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Resultados</a:t>
            </a:r>
            <a:endParaRPr lang="es-EC" sz="4000" dirty="0">
              <a:latin typeface="Calibri"/>
              <a:cs typeface="Calibri"/>
            </a:endParaRPr>
          </a:p>
        </p:txBody>
      </p:sp>
      <p:sp>
        <p:nvSpPr>
          <p:cNvPr id="5" name="AutoShape 2" descr="A detailed and visually appealing graphic illustrating the accessibility of information technologies around the world. The graphic should include elements such as a world map, data points, bar charts, and icons representing different technologies. Use a clean and modern design with a cohesive color scheme, ensuring each region's accessibility data is clearly labeled and the visualizations effectively highlight global differences and trends in technology accessibility.">
            <a:extLst>
              <a:ext uri="{FF2B5EF4-FFF2-40B4-BE49-F238E27FC236}">
                <a16:creationId xmlns:a16="http://schemas.microsoft.com/office/drawing/2014/main" id="{C0F8360B-ABF1-F180-B880-96B3899E3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32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8" name="AutoShape 4" descr="Kaggle">
            <a:extLst>
              <a:ext uri="{FF2B5EF4-FFF2-40B4-BE49-F238E27FC236}">
                <a16:creationId xmlns:a16="http://schemas.microsoft.com/office/drawing/2014/main" id="{C3E2B4F8-8C56-BEB3-52E1-2A0C5C7A8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378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8EDB9-95CB-6FE2-A6F5-B8FDD903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" y="1130884"/>
            <a:ext cx="5741689" cy="1181148"/>
          </a:xfrm>
          <a:prstGeom prst="rect">
            <a:avLst/>
          </a:prstGeom>
        </p:spPr>
      </p:pic>
      <p:pic>
        <p:nvPicPr>
          <p:cNvPr id="10" name="Picture 9" descr="A blue and black lines&#10;&#10;Description automatically generated">
            <a:extLst>
              <a:ext uri="{FF2B5EF4-FFF2-40B4-BE49-F238E27FC236}">
                <a16:creationId xmlns:a16="http://schemas.microsoft.com/office/drawing/2014/main" id="{2B01DE2D-F667-72C0-1AEF-FFD624F58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258937"/>
            <a:ext cx="8662968" cy="45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1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688320" cy="7564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43885" y="2286633"/>
            <a:ext cx="4364286" cy="1232217"/>
          </a:xfrm>
          <a:prstGeom prst="rect">
            <a:avLst/>
          </a:prstGeom>
        </p:spPr>
        <p:txBody>
          <a:bodyPr wrap="square" lIns="0" tIns="61626" rIns="0" bIns="0" rtlCol="0">
            <a:noAutofit/>
          </a:bodyPr>
          <a:lstStyle/>
          <a:p>
            <a:pPr marL="12700">
              <a:lnSpc>
                <a:spcPts val="9705"/>
              </a:lnSpc>
            </a:pPr>
            <a:r>
              <a:rPr sz="9500" dirty="0">
                <a:solidFill>
                  <a:srgbClr val="00426F"/>
                </a:solidFill>
                <a:latin typeface="Arial"/>
                <a:cs typeface="Arial"/>
              </a:rPr>
              <a:t>Gracias</a:t>
            </a:r>
            <a:endParaRPr sz="9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53754" y="6947535"/>
            <a:ext cx="1086431" cy="203200"/>
          </a:xfrm>
          <a:prstGeom prst="rect">
            <a:avLst/>
          </a:prstGeom>
        </p:spPr>
        <p:txBody>
          <a:bodyPr wrap="square" lIns="0" tIns="9525" rIns="0" bIns="0" rtlCol="0">
            <a:noAutofit/>
          </a:bodyPr>
          <a:lstStyle/>
          <a:p>
            <a:pPr marL="12700">
              <a:lnSpc>
                <a:spcPts val="1500"/>
              </a:lnSpc>
            </a:pPr>
            <a:r>
              <a:rPr sz="1400" spc="-2" dirty="0">
                <a:latin typeface="Calibri"/>
                <a:cs typeface="Calibri"/>
              </a:rPr>
              <a:t>Noviembre-20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202" y="1193800"/>
            <a:ext cx="3986098" cy="53340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Iranian Churn</a:t>
            </a:r>
          </a:p>
          <a:p>
            <a:pPr algn="l"/>
            <a:endParaRPr lang="en-US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s-E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Este conjunto de datos se recopila aleatoriamente de la base de datos de una empresa de telecomunicaciones iraní durante un período de 12 meses.</a:t>
            </a:r>
            <a:endParaRPr lang="en-US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80" y="6830060"/>
            <a:ext cx="9359900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lang="es-EC" sz="4000" dirty="0">
              <a:latin typeface="Calibri"/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3660B294-FA9E-F0C2-E38F-FB2A2E200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03" y="1082040"/>
            <a:ext cx="5742940" cy="5742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96" y="1079498"/>
            <a:ext cx="9715444" cy="1562102"/>
          </a:xfrm>
          <a:prstGeom prst="rect">
            <a:avLst/>
          </a:prstGeom>
        </p:spPr>
        <p:txBody>
          <a:bodyPr wrap="square" lIns="0" tIns="16859" rIns="0" bIns="0" rtlCol="0" anchor="t">
            <a:noAutofit/>
          </a:bodyPr>
          <a:lstStyle/>
          <a:p>
            <a:pPr marL="3556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El data set tiene 3150 registros y 13 variables de las cuales 11 son para independientes y 2 son dependientes. No se observan valores faltantes en ninguna de las variables. Todas las variables son del tipo </a:t>
            </a:r>
            <a:r>
              <a:rPr lang="es-E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numerico</a:t>
            </a: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  <a:endParaRPr lang="es-MX"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80" y="6830060"/>
            <a:ext cx="9359900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endParaRPr lang="es-EC" sz="400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A9760E-1211-C3F2-8971-238D517F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641601"/>
            <a:ext cx="48663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96" y="1079498"/>
            <a:ext cx="9715444" cy="1562102"/>
          </a:xfrm>
          <a:prstGeom prst="rect">
            <a:avLst/>
          </a:prstGeom>
        </p:spPr>
        <p:txBody>
          <a:bodyPr wrap="square" lIns="0" tIns="16859" rIns="0" bIns="0" rtlCol="0" anchor="t">
            <a:noAutofit/>
          </a:bodyPr>
          <a:lstStyle/>
          <a:p>
            <a:pPr marL="3556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Aunque todas las variables son </a:t>
            </a:r>
            <a:r>
              <a:rPr lang="es-E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númericas</a:t>
            </a: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, las variables </a:t>
            </a:r>
            <a:r>
              <a:rPr lang="es-E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Complains</a:t>
            </a: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, Age </a:t>
            </a:r>
            <a:r>
              <a:rPr lang="es-E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Group</a:t>
            </a: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es-E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Tariff</a:t>
            </a: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Plan, Status y </a:t>
            </a:r>
            <a:r>
              <a:rPr lang="es-E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Churn</a:t>
            </a: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son del tipo </a:t>
            </a:r>
            <a:r>
              <a:rPr lang="es-E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categorico</a:t>
            </a:r>
            <a:r>
              <a:rPr lang="es-E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por origen.</a:t>
            </a:r>
            <a:endParaRPr lang="es-MX"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80" y="6830060"/>
            <a:ext cx="9359900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endParaRPr lang="es-EC"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3F1DB-434B-F9A0-41A7-4E659943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8" y="2853631"/>
            <a:ext cx="10132823" cy="26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1186" y="3271633"/>
            <a:ext cx="3091028" cy="453737"/>
          </a:xfrm>
          <a:prstGeom prst="rect">
            <a:avLst/>
          </a:prstGeom>
        </p:spPr>
        <p:txBody>
          <a:bodyPr wrap="square" lIns="0" tIns="16859" rIns="0" bIns="0" rtlCol="0" anchor="t">
            <a:noAutofit/>
          </a:bodyPr>
          <a:lstStyle/>
          <a:p>
            <a:pPr marL="3556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Presentar notebook</a:t>
            </a:r>
            <a:endParaRPr lang="es-MX" sz="2000" b="1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80" y="6830060"/>
            <a:ext cx="9359900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endParaRPr lang="es-EC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52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96" y="1079498"/>
            <a:ext cx="9715444" cy="1562102"/>
          </a:xfrm>
          <a:prstGeom prst="rect">
            <a:avLst/>
          </a:prstGeom>
        </p:spPr>
        <p:txBody>
          <a:bodyPr wrap="square" lIns="0" tIns="16859" rIns="0" bIns="0" rtlCol="0" anchor="t">
            <a:noAutofit/>
          </a:bodyPr>
          <a:lstStyle/>
          <a:p>
            <a:pPr algn="l"/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Concentrandonos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unicamente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en la variable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Customer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Value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que es nuestra variable a predecir se observa: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Una fuerte correlación positiva con la variable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Frequency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of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Una correlación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postivia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baja con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Seconds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of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Use y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Frequency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of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Una correlación negativa baja con Status.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80" y="6830060"/>
            <a:ext cx="9359900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endParaRPr lang="es-EC" sz="40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B50CF-FD45-5257-D03B-E509D699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5" y="2123975"/>
            <a:ext cx="9976118" cy="51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96" y="1079498"/>
            <a:ext cx="9730682" cy="1943102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3556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1600" b="1" dirty="0">
              <a:latin typeface="Arial"/>
              <a:cs typeface="Arial"/>
            </a:endParaRPr>
          </a:p>
          <a:p>
            <a:pPr marL="3556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Las variables ya son del tipo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numericas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por lo que no hace falta una transformación a número. Al ser la variable a predecir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Customer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Value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y esta poseer bastantes valores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atipicos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, no se procede a realizar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preparacion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de datos. Se procede a separar el data set entre variables predictivas y variables dependientes. También se separan los datos de entrenamiento de los de prueba.</a:t>
            </a:r>
            <a:endParaRPr lang="es-MX" sz="16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831" y="9476828"/>
            <a:ext cx="3250744" cy="50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Preparación de datos</a:t>
            </a:r>
            <a:endParaRPr lang="es-EC" sz="4000" dirty="0">
              <a:latin typeface="Calibri"/>
              <a:cs typeface="Calibri"/>
            </a:endParaRPr>
          </a:p>
        </p:txBody>
      </p:sp>
      <p:sp>
        <p:nvSpPr>
          <p:cNvPr id="5" name="AutoShape 2" descr="A detailed and visually appealing graphic illustrating the accessibility of information technologies around the world. The graphic should include elements such as a world map, data points, bar charts, and icons representing different technologies. Use a clean and modern design with a cohesive color scheme, ensuring each region's accessibility data is clearly labeled and the visualizations effectively highlight global differences and trends in technology accessibility.">
            <a:extLst>
              <a:ext uri="{FF2B5EF4-FFF2-40B4-BE49-F238E27FC236}">
                <a16:creationId xmlns:a16="http://schemas.microsoft.com/office/drawing/2014/main" id="{C0F8360B-ABF1-F180-B880-96B3899E3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32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8" name="AutoShape 4" descr="Kaggle">
            <a:extLst>
              <a:ext uri="{FF2B5EF4-FFF2-40B4-BE49-F238E27FC236}">
                <a16:creationId xmlns:a16="http://schemas.microsoft.com/office/drawing/2014/main" id="{C3E2B4F8-8C56-BEB3-52E1-2A0C5C7A8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378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F42637-2F89-26FF-0A11-C441AC45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5" y="3632200"/>
            <a:ext cx="8906009" cy="23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5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95" y="1079498"/>
            <a:ext cx="9633847" cy="5600702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 algn="just">
              <a:lnSpc>
                <a:spcPct val="150000"/>
              </a:lnSpc>
            </a:pPr>
            <a:r>
              <a:rPr lang="es-ES" b="1" dirty="0" err="1">
                <a:latin typeface="Arial"/>
                <a:cs typeface="Arial"/>
              </a:rPr>
              <a:t>Random</a:t>
            </a:r>
            <a:r>
              <a:rPr lang="es-ES" b="1" dirty="0">
                <a:latin typeface="Arial"/>
                <a:cs typeface="Arial"/>
              </a:rPr>
              <a:t> Forest </a:t>
            </a:r>
            <a:r>
              <a:rPr lang="es-ES" dirty="0">
                <a:latin typeface="Arial"/>
                <a:cs typeface="Arial"/>
              </a:rPr>
              <a:t>es un algoritmo de aprendizaje automático basado en árboles de decisión. Se caracteriza por ser un conjunto (ensemble) de múltiples árboles de decisión entrenados con diferentes subconjuntos del </a:t>
            </a:r>
            <a:r>
              <a:rPr lang="es-ES" dirty="0" err="1">
                <a:latin typeface="Arial"/>
                <a:cs typeface="Arial"/>
              </a:rPr>
              <a:t>dataset</a:t>
            </a:r>
            <a:r>
              <a:rPr lang="es-ES" dirty="0">
                <a:latin typeface="Arial"/>
                <a:cs typeface="Arial"/>
              </a:rPr>
              <a:t> y características. La idea principal es combinar la predicción de varios árboles para mejorar la precisión y reducir el riesgo de sobreajuste.</a:t>
            </a: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r>
              <a:rPr lang="es-E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XGBoost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que significa "Extreme 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Gradient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Boosting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", es una biblioteca optimizada de aprendizaje automático basada en el algoritmo de 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boosting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de gradiente. Es conocida por su eficiencia, velocidad y rendimiento en tareas de clasificación y regresión. En 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boosting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, se combinan múltiples modelos débiles (por lo general, árboles de decisión) para crear un modelo fuerte. Cada modelo adicional intenta corregir los errores de los modelos anteriores.</a:t>
            </a: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MX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831" y="9476828"/>
            <a:ext cx="3250744" cy="50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Modelado</a:t>
            </a:r>
            <a:endParaRPr lang="es-EC" sz="4000" dirty="0">
              <a:latin typeface="Calibri"/>
              <a:cs typeface="Calibri"/>
            </a:endParaRPr>
          </a:p>
        </p:txBody>
      </p:sp>
      <p:sp>
        <p:nvSpPr>
          <p:cNvPr id="5" name="AutoShape 2" descr="A detailed and visually appealing graphic illustrating the accessibility of information technologies around the world. The graphic should include elements such as a world map, data points, bar charts, and icons representing different technologies. Use a clean and modern design with a cohesive color scheme, ensuring each region's accessibility data is clearly labeled and the visualizations effectively highlight global differences and trends in technology accessibility.">
            <a:extLst>
              <a:ext uri="{FF2B5EF4-FFF2-40B4-BE49-F238E27FC236}">
                <a16:creationId xmlns:a16="http://schemas.microsoft.com/office/drawing/2014/main" id="{C0F8360B-ABF1-F180-B880-96B3899E3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32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8" name="AutoShape 4" descr="Kaggle">
            <a:extLst>
              <a:ext uri="{FF2B5EF4-FFF2-40B4-BE49-F238E27FC236}">
                <a16:creationId xmlns:a16="http://schemas.microsoft.com/office/drawing/2014/main" id="{C3E2B4F8-8C56-BEB3-52E1-2A0C5C7A8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378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0580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728200" y="6824980"/>
            <a:ext cx="599440" cy="36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60680" y="6830060"/>
            <a:ext cx="9359900" cy="360680"/>
          </a:xfrm>
          <a:custGeom>
            <a:avLst/>
            <a:gdLst/>
            <a:ahLst/>
            <a:cxnLst/>
            <a:rect l="l" t="t" r="r" b="b"/>
            <a:pathLst>
              <a:path w="9359900" h="360679">
                <a:moveTo>
                  <a:pt x="0" y="360679"/>
                </a:moveTo>
                <a:lnTo>
                  <a:pt x="9359900" y="360679"/>
                </a:lnTo>
                <a:lnTo>
                  <a:pt x="935990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solidFill>
            <a:srgbClr val="B1B5B6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0680" y="360679"/>
            <a:ext cx="1440180" cy="718820"/>
          </a:xfrm>
          <a:custGeom>
            <a:avLst/>
            <a:gdLst/>
            <a:ahLst/>
            <a:cxnLst/>
            <a:rect l="l" t="t" r="r" b="b"/>
            <a:pathLst>
              <a:path w="1440180" h="718820">
                <a:moveTo>
                  <a:pt x="0" y="718820"/>
                </a:moveTo>
                <a:lnTo>
                  <a:pt x="1440180" y="718820"/>
                </a:lnTo>
                <a:lnTo>
                  <a:pt x="144018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FDBD0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31339" y="360679"/>
            <a:ext cx="8496300" cy="718820"/>
          </a:xfrm>
          <a:custGeom>
            <a:avLst/>
            <a:gdLst/>
            <a:ahLst/>
            <a:cxnLst/>
            <a:rect l="l" t="t" r="r" b="b"/>
            <a:pathLst>
              <a:path w="8496300" h="718820">
                <a:moveTo>
                  <a:pt x="0" y="718820"/>
                </a:moveTo>
                <a:lnTo>
                  <a:pt x="8496300" y="718820"/>
                </a:lnTo>
                <a:lnTo>
                  <a:pt x="8496300" y="0"/>
                </a:lnTo>
                <a:lnTo>
                  <a:pt x="0" y="0"/>
                </a:lnTo>
                <a:lnTo>
                  <a:pt x="0" y="718820"/>
                </a:lnTo>
                <a:close/>
              </a:path>
            </a:pathLst>
          </a:custGeom>
          <a:solidFill>
            <a:srgbClr val="00426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447357" y="1495325"/>
            <a:ext cx="1257564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57" y="1952525"/>
            <a:ext cx="184150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95" y="1079498"/>
            <a:ext cx="9633847" cy="5600702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 algn="just">
              <a:lnSpc>
                <a:spcPct val="150000"/>
              </a:lnSpc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Comprobamos que los modelos tienen un nivel de predicción del 99%. 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XGBoost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es el modelo con mejor ajuste teniendo un error 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cuadratico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medio cerca de un 40% menor que el modelo de </a:t>
            </a:r>
            <a:r>
              <a:rPr lang="es-E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Random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Forest.</a:t>
            </a:r>
          </a:p>
          <a:p>
            <a:pPr marL="12700" algn="just">
              <a:lnSpc>
                <a:spcPct val="150000"/>
              </a:lnSpc>
            </a:pP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Helvetica Neue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ES" dirty="0">
              <a:latin typeface="Arial"/>
              <a:cs typeface="Arial"/>
            </a:endParaRPr>
          </a:p>
          <a:p>
            <a:pPr marL="12700" algn="just">
              <a:lnSpc>
                <a:spcPct val="150000"/>
              </a:lnSpc>
            </a:pPr>
            <a:endParaRPr lang="es-MX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842" y="1533235"/>
            <a:ext cx="424276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831" y="9476828"/>
            <a:ext cx="3250744" cy="50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680" y="360679"/>
            <a:ext cx="1455420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2" name="object 2"/>
          <p:cNvSpPr txBox="1"/>
          <p:nvPr/>
        </p:nvSpPr>
        <p:spPr>
          <a:xfrm>
            <a:off x="1816100" y="360679"/>
            <a:ext cx="8511540" cy="718819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315975">
              <a:lnSpc>
                <a:spcPct val="101725"/>
              </a:lnSpc>
            </a:pPr>
            <a:r>
              <a:rPr lang="es-EC" sz="4000" spc="-6" dirty="0">
                <a:solidFill>
                  <a:srgbClr val="FFFFFF"/>
                </a:solidFill>
                <a:latin typeface="Calibri"/>
                <a:cs typeface="Calibri"/>
              </a:rPr>
              <a:t>Resultados</a:t>
            </a:r>
            <a:endParaRPr lang="es-EC" sz="4000" dirty="0">
              <a:latin typeface="Calibri"/>
              <a:cs typeface="Calibri"/>
            </a:endParaRPr>
          </a:p>
        </p:txBody>
      </p:sp>
      <p:sp>
        <p:nvSpPr>
          <p:cNvPr id="5" name="AutoShape 2" descr="A detailed and visually appealing graphic illustrating the accessibility of information technologies around the world. The graphic should include elements such as a world map, data points, bar charts, and icons representing different technologies. Use a clean and modern design with a cohesive color scheme, ensuring each region's accessibility data is clearly labeled and the visualizations effectively highlight global differences and trends in technology accessibility.">
            <a:extLst>
              <a:ext uri="{FF2B5EF4-FFF2-40B4-BE49-F238E27FC236}">
                <a16:creationId xmlns:a16="http://schemas.microsoft.com/office/drawing/2014/main" id="{C0F8360B-ABF1-F180-B880-96B3899E3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32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8" name="AutoShape 4" descr="Kaggle">
            <a:extLst>
              <a:ext uri="{FF2B5EF4-FFF2-40B4-BE49-F238E27FC236}">
                <a16:creationId xmlns:a16="http://schemas.microsoft.com/office/drawing/2014/main" id="{C3E2B4F8-8C56-BEB3-52E1-2A0C5C7A8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6700" y="378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8EDB9-95CB-6FE2-A6F5-B8FDD903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6" y="2451051"/>
            <a:ext cx="5741689" cy="1181148"/>
          </a:xfrm>
          <a:prstGeom prst="rect">
            <a:avLst/>
          </a:prstGeom>
        </p:spPr>
      </p:pic>
      <p:pic>
        <p:nvPicPr>
          <p:cNvPr id="1026" name="Picture 2" descr="Coeficiente de determinación (R cuadrado) - Qué es, definición y concepto">
            <a:extLst>
              <a:ext uri="{FF2B5EF4-FFF2-40B4-BE49-F238E27FC236}">
                <a16:creationId xmlns:a16="http://schemas.microsoft.com/office/drawing/2014/main" id="{F2880AF0-EDD0-FC44-42FA-53FCCED7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4162223"/>
            <a:ext cx="3343910" cy="21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el error cuadrático medio RMSE? | El blog de franz">
            <a:extLst>
              <a:ext uri="{FF2B5EF4-FFF2-40B4-BE49-F238E27FC236}">
                <a16:creationId xmlns:a16="http://schemas.microsoft.com/office/drawing/2014/main" id="{A286C637-5492-1FB1-DA22-2496428E7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69" y="4561001"/>
            <a:ext cx="3719989" cy="11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1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423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 Vivanco</dc:creator>
  <cp:lastModifiedBy>Antonio Alfredo Alvarez Aguilar</cp:lastModifiedBy>
  <cp:revision>107</cp:revision>
  <dcterms:modified xsi:type="dcterms:W3CDTF">2024-06-01T14:11:15Z</dcterms:modified>
</cp:coreProperties>
</file>