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611" r:id="rId2"/>
    <p:sldId id="612" r:id="rId3"/>
    <p:sldId id="621" r:id="rId4"/>
    <p:sldId id="619" r:id="rId5"/>
    <p:sldId id="622" r:id="rId6"/>
    <p:sldId id="623" r:id="rId7"/>
    <p:sldId id="624" r:id="rId8"/>
    <p:sldId id="625" r:id="rId9"/>
    <p:sldId id="626" r:id="rId10"/>
    <p:sldId id="627" r:id="rId11"/>
    <p:sldId id="628" r:id="rId12"/>
    <p:sldId id="62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 子豪" initials="施" lastIdx="1" clrIdx="0">
    <p:extLst>
      <p:ext uri="{19B8F6BF-5375-455C-9EA6-DF929625EA0E}">
        <p15:presenceInfo xmlns:p15="http://schemas.microsoft.com/office/powerpoint/2012/main" userId="328566bdda14e81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27T15:45:43.351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E0A6D-0A35-4E39-9C6F-BAD9711CEEEC}" type="datetimeFigureOut">
              <a:rPr lang="zh-CN" altLang="en-US" smtClean="0"/>
              <a:t>2025/06/16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93B21-F44F-4C84-B6F4-B128F7982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4976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32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311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42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8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5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3207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6820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848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879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963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346EFD-7992-46BD-ADEC-F160B8707F6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963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458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08825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92816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20511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矩形 59"/>
          <p:cNvSpPr/>
          <p:nvPr userDrawn="1"/>
        </p:nvSpPr>
        <p:spPr>
          <a:xfrm>
            <a:off x="-24679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B8389E-5966-43B9-B3A0-E7AAACAB77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793" t="3704" r="17232" b="4677"/>
          <a:stretch/>
        </p:blipFill>
        <p:spPr>
          <a:xfrm>
            <a:off x="11246177" y="129390"/>
            <a:ext cx="602787" cy="863261"/>
          </a:xfrm>
          <a:prstGeom prst="rect">
            <a:avLst/>
          </a:prstGeom>
        </p:spPr>
      </p:pic>
      <p:sp>
        <p:nvSpPr>
          <p:cNvPr id="7" name="矩形 59">
            <a:extLst>
              <a:ext uri="{FF2B5EF4-FFF2-40B4-BE49-F238E27FC236}">
                <a16:creationId xmlns:a16="http://schemas.microsoft.com/office/drawing/2014/main" id="{E704EE6E-D027-4759-A13B-5C958CD260E8}"/>
              </a:ext>
            </a:extLst>
          </p:cNvPr>
          <p:cNvSpPr/>
          <p:nvPr userDrawn="1"/>
        </p:nvSpPr>
        <p:spPr>
          <a:xfrm>
            <a:off x="0" y="6451600"/>
            <a:ext cx="12216680" cy="4064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21" tIns="32411" rIns="64821" bIns="32411" rtlCol="0" anchor="ctr"/>
          <a:lstStyle/>
          <a:p>
            <a:pPr algn="ctr"/>
            <a:endParaRPr lang="zh-CN" altLang="en-US" sz="1277"/>
          </a:p>
        </p:txBody>
      </p:sp>
    </p:spTree>
    <p:extLst>
      <p:ext uri="{BB962C8B-B14F-4D97-AF65-F5344CB8AC3E}">
        <p14:creationId xmlns:p14="http://schemas.microsoft.com/office/powerpoint/2010/main" val="3499716266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 rot="10800000" flipV="1">
            <a:off x="0" y="5859708"/>
            <a:ext cx="12192000" cy="99829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rgbClr val="FF1D1D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80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481457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4"/>
          <p:cNvCxnSpPr/>
          <p:nvPr userDrawn="1"/>
        </p:nvCxnSpPr>
        <p:spPr>
          <a:xfrm>
            <a:off x="0" y="713987"/>
            <a:ext cx="12192000" cy="0"/>
          </a:xfrm>
          <a:prstGeom prst="line">
            <a:avLst/>
          </a:prstGeom>
          <a:ln w="444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42406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1513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85906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677000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9364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689237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716345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087940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70595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9D0B8-F45F-8340-8E14-0C3590D21983}" type="datetimeFigureOut">
              <a:rPr kumimoji="1" lang="zh-CN" altLang="en-US" smtClean="0"/>
              <a:t>2025/06/16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A1F7E-19FF-0B48-8731-65855350D2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693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752C4-1F66-9EEC-F648-68209D838AE6}"/>
              </a:ext>
            </a:extLst>
          </p:cNvPr>
          <p:cNvSpPr txBox="1"/>
          <p:nvPr/>
        </p:nvSpPr>
        <p:spPr>
          <a:xfrm>
            <a:off x="457060" y="1887105"/>
            <a:ext cx="112778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Seq2Seq </a:t>
            </a:r>
            <a:r>
              <a:rPr lang="zh-CN" altLang="en-US" sz="2200" b="1" dirty="0"/>
              <a:t>结构定义</a:t>
            </a:r>
            <a:r>
              <a:rPr lang="zh-CN" altLang="en-US" sz="2200" dirty="0"/>
              <a:t>：</a:t>
            </a:r>
            <a:r>
              <a:rPr lang="en-US" altLang="zh-CN" sz="2200" dirty="0"/>
              <a:t>Seq2Seq</a:t>
            </a:r>
            <a:r>
              <a:rPr lang="zh-CN" altLang="en-US" sz="2200" dirty="0"/>
              <a:t>结构是自然语言处理领域中一个著名的网络结构，一般翻译为“序列到序列结构”。一个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结构通常由 </a:t>
            </a:r>
            <a:r>
              <a:rPr lang="en-US" altLang="zh-CN" sz="2200" dirty="0"/>
              <a:t>Encoder</a:t>
            </a:r>
            <a:r>
              <a:rPr lang="zh-CN" altLang="en-US" sz="2200" dirty="0"/>
              <a:t>和 </a:t>
            </a:r>
            <a:r>
              <a:rPr lang="en-US" altLang="zh-CN" sz="2200" dirty="0"/>
              <a:t>Decoder</a:t>
            </a:r>
            <a:r>
              <a:rPr lang="zh-CN" altLang="en-US" sz="2200" dirty="0"/>
              <a:t>构成。其中，</a:t>
            </a:r>
            <a:r>
              <a:rPr lang="en-US" altLang="zh-CN" sz="2200" dirty="0"/>
              <a:t>Encoder </a:t>
            </a:r>
            <a:r>
              <a:rPr lang="zh-CN" altLang="en-US" sz="2200" dirty="0"/>
              <a:t>用于接收由若干个元素构成的序列作为输入，并对输入序列进行编码和特征提取，形成特征向量；</a:t>
            </a:r>
            <a:r>
              <a:rPr lang="en-US" altLang="zh-CN" sz="2200" dirty="0"/>
              <a:t>Decoder </a:t>
            </a:r>
            <a:r>
              <a:rPr lang="zh-CN" altLang="en-US" sz="2200" dirty="0"/>
              <a:t>则对形成的特征向量进行解码，形成由若干个元素构成的输出序列。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6BA5B6-3156-9219-DC28-051C8C99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143" y="3769623"/>
            <a:ext cx="6613713" cy="18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74097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72894"/>
            <a:ext cx="11373594" cy="4611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200" b="1" dirty="0"/>
              <a:t>Seq2Seq </a:t>
            </a:r>
            <a:r>
              <a:rPr lang="zh-CN" altLang="en-US" sz="2200" b="1" dirty="0"/>
              <a:t>结构的缺陷（无注意力机制）</a:t>
            </a:r>
            <a:r>
              <a:rPr lang="zh-CN" altLang="en-US" sz="2200" dirty="0"/>
              <a:t>：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）根据神经网络的特点，源句子中越在前面的单词，对形成 </a:t>
            </a:r>
            <a:r>
              <a:rPr lang="en-US" altLang="zh-CN" sz="2200" dirty="0"/>
              <a:t>C </a:t>
            </a:r>
            <a:r>
              <a:rPr lang="zh-CN" altLang="en-US" sz="2200" dirty="0"/>
              <a:t>的影响就越小；如果源句子过长，那么源句子前面的单词的语义信息几乎就没有被编码到 </a:t>
            </a:r>
            <a:r>
              <a:rPr lang="en-US" altLang="zh-CN" sz="2200" dirty="0"/>
              <a:t>C </a:t>
            </a:r>
            <a:r>
              <a:rPr lang="zh-CN" altLang="en-US" sz="2200" dirty="0"/>
              <a:t>当中，因而后面解码器就很难翻译出前面的单词的语义。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）当解码器生成中文目标句子中的每一个词时，都利用同一个 </a:t>
            </a:r>
            <a:r>
              <a:rPr lang="en-US" altLang="zh-CN" sz="2200" dirty="0"/>
              <a:t>C</a:t>
            </a:r>
            <a:r>
              <a:rPr lang="zh-CN" altLang="en-US" sz="2200" dirty="0"/>
              <a:t>；这意味着，不管生成哪个词，都按照同一信息量使用源句子中的每个单词，这显然不合理。例如，在生成“去”的时候，显然“</a:t>
            </a:r>
            <a:r>
              <a:rPr lang="en-US" altLang="zh-CN" sz="2200" dirty="0"/>
              <a:t>went”</a:t>
            </a:r>
            <a:r>
              <a:rPr lang="zh-CN" altLang="en-US" sz="2200" dirty="0"/>
              <a:t>和“</a:t>
            </a:r>
            <a:r>
              <a:rPr lang="en-US" altLang="zh-CN" sz="2200" dirty="0"/>
              <a:t>to” </a:t>
            </a:r>
            <a:r>
              <a:rPr lang="zh-CN" altLang="en-US" sz="2200" dirty="0"/>
              <a:t>的作用是最大的，但这种模型未能考虑到这个情况。</a:t>
            </a:r>
          </a:p>
          <a:p>
            <a:pPr>
              <a:lnSpc>
                <a:spcPct val="150000"/>
              </a:lnSpc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）不管多长的句子，都将其包含的信息压缩到 </a:t>
            </a:r>
            <a:r>
              <a:rPr lang="en-US" altLang="zh-CN" sz="2200" dirty="0"/>
              <a:t>C </a:t>
            </a:r>
            <a:r>
              <a:rPr lang="zh-CN" altLang="en-US" sz="2200" dirty="0"/>
              <a:t>当中，这使得这个 </a:t>
            </a:r>
            <a:r>
              <a:rPr lang="en-US" altLang="zh-CN" sz="2200" dirty="0"/>
              <a:t>C </a:t>
            </a:r>
            <a:r>
              <a:rPr lang="zh-CN" altLang="en-US" sz="2200" dirty="0"/>
              <a:t>可能难以装载过多的信息，从而解码器难以翻译源句子的含义。这属于信息过载问题。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52121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861686"/>
            <a:ext cx="11373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/>
              <a:t>Seq2Seq </a:t>
            </a:r>
            <a:r>
              <a:rPr lang="zh-CN" altLang="en-US" sz="2200" b="1" dirty="0"/>
              <a:t>结构（含注意力机制）</a:t>
            </a:r>
            <a:r>
              <a:rPr lang="zh-CN" altLang="en-US" sz="2200" dirty="0"/>
              <a:t>：图 </a:t>
            </a:r>
            <a:r>
              <a:rPr lang="en-US" altLang="zh-CN" sz="2200" dirty="0"/>
              <a:t>8-5 </a:t>
            </a:r>
            <a:r>
              <a:rPr lang="zh-CN" altLang="en-US" sz="2200" dirty="0"/>
              <a:t>展示了在时间步 </a:t>
            </a:r>
            <a:r>
              <a:rPr lang="en-US" altLang="zh-CN" sz="2200" dirty="0"/>
              <a:t>t=3 </a:t>
            </a:r>
            <a:r>
              <a:rPr lang="zh-CN" altLang="en-US" sz="2200" dirty="0"/>
              <a:t>时生成“去”的情况。其中，假设学习到的参数向量为</a:t>
            </a:r>
            <a:r>
              <a:rPr lang="en-US" altLang="zh-CN" sz="2200" dirty="0"/>
              <a:t>[0.0, 0.7, 0.3, 0.0, 0.0, 0.0]</a:t>
            </a:r>
            <a:r>
              <a:rPr lang="zh-CN" altLang="en-US" sz="2200" dirty="0"/>
              <a:t>，由此生成语义向量 </a:t>
            </a:r>
            <a:r>
              <a:rPr lang="en-US" altLang="zh-CN" sz="2200" dirty="0"/>
              <a:t>C3</a:t>
            </a:r>
            <a:r>
              <a:rPr lang="zh-CN" altLang="en-US" sz="2200" dirty="0"/>
              <a:t>，进而生成“去”。这意味着在生成“去”时，主要使用了单词“</a:t>
            </a:r>
            <a:r>
              <a:rPr lang="en-US" altLang="zh-CN" sz="2200" dirty="0"/>
              <a:t>went”</a:t>
            </a:r>
            <a:r>
              <a:rPr lang="zh-CN" altLang="en-US" sz="2200" dirty="0"/>
              <a:t>，其次是“</a:t>
            </a:r>
            <a:r>
              <a:rPr lang="en-US" altLang="zh-CN" sz="2200" dirty="0"/>
              <a:t>to”</a:t>
            </a:r>
            <a:r>
              <a:rPr lang="zh-CN" altLang="en-US" sz="2200" dirty="0"/>
              <a:t>，而其他单词几乎可以忽略；生成不同的词，所使用的语义向量是不一样的，因而涉及的单词也不同，而且也只有少数的几个单词。这样，不管源句有多长，对生成结果的影响都不大。从这些分析可以看出，注意力机制可以较好解决前面提出的三个问题。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D75FB5F-F762-1A95-E8D2-3250869DF1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805" y="3656108"/>
            <a:ext cx="6600375" cy="268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97947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9" y="352702"/>
            <a:ext cx="12094201" cy="627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0380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Seq2Seq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结构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9752C4-1F66-9EEC-F648-68209D838AE6}"/>
              </a:ext>
            </a:extLst>
          </p:cNvPr>
          <p:cNvSpPr txBox="1"/>
          <p:nvPr/>
        </p:nvSpPr>
        <p:spPr>
          <a:xfrm>
            <a:off x="504919" y="1922964"/>
            <a:ext cx="11182162" cy="4103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/>
              <a:t>输入和输出</a:t>
            </a:r>
            <a:r>
              <a:rPr lang="zh-CN" altLang="en-US" sz="2200" dirty="0"/>
              <a:t>：输入序列和输出序列分别为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和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，其中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sos</a:t>
            </a:r>
            <a:r>
              <a:rPr lang="en-US" altLang="zh-CN" sz="2200" dirty="0"/>
              <a:t>&gt;</a:t>
            </a:r>
            <a:r>
              <a:rPr lang="zh-CN" altLang="en-US" sz="2200" dirty="0"/>
              <a:t>和</a:t>
            </a:r>
            <a:r>
              <a:rPr lang="en-US" altLang="zh-CN" sz="2200" dirty="0"/>
              <a:t>&lt;</a:t>
            </a:r>
            <a:r>
              <a:rPr lang="en-US" altLang="zh-CN" sz="2200" dirty="0" err="1"/>
              <a:t>eos</a:t>
            </a:r>
            <a:r>
              <a:rPr lang="en-US" altLang="zh-CN" sz="2200" dirty="0"/>
              <a:t>&gt;</a:t>
            </a:r>
            <a:r>
              <a:rPr lang="zh-CN" altLang="en-US" sz="2200" dirty="0"/>
              <a:t>分别表示序列的起始符号和终止符号，一般 </a:t>
            </a:r>
            <a:r>
              <a:rPr lang="en-US" altLang="zh-CN" sz="2200" dirty="0"/>
              <a:t>n </a:t>
            </a:r>
            <a:r>
              <a:rPr lang="zh-CN" altLang="en-US" sz="2200" dirty="0"/>
              <a:t>和 </a:t>
            </a:r>
            <a:r>
              <a:rPr lang="en-US" altLang="zh-CN" sz="2200" dirty="0"/>
              <a:t>m </a:t>
            </a:r>
            <a:r>
              <a:rPr lang="zh-CN" altLang="en-US" sz="2200" dirty="0"/>
              <a:t>不相等，输入序列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和输出序列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 </a:t>
            </a:r>
            <a:r>
              <a:rPr lang="zh-CN" altLang="en-US" sz="2200" dirty="0"/>
              <a:t>中的元素更不会一一对应。</a:t>
            </a:r>
          </a:p>
          <a:p>
            <a:pPr>
              <a:lnSpc>
                <a:spcPct val="150000"/>
              </a:lnSpc>
            </a:pPr>
            <a:r>
              <a:rPr lang="zh-CN" altLang="en-US" sz="2200" b="1" dirty="0"/>
              <a:t>编码器和解码器</a:t>
            </a:r>
            <a:r>
              <a:rPr lang="zh-CN" altLang="en-US" sz="2200" dirty="0"/>
              <a:t>：在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结构中，编码器 </a:t>
            </a:r>
            <a:r>
              <a:rPr lang="en-US" altLang="zh-CN" sz="2200" dirty="0"/>
              <a:t>Encoder </a:t>
            </a:r>
            <a:r>
              <a:rPr lang="zh-CN" altLang="en-US" sz="2200" dirty="0"/>
              <a:t>负责提取输入序列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的语义特征，产生语义向量 </a:t>
            </a:r>
            <a:r>
              <a:rPr lang="en-US" altLang="zh-CN" sz="2200" dirty="0"/>
              <a:t>C</a:t>
            </a:r>
            <a:r>
              <a:rPr lang="zh-CN" altLang="en-US" sz="2200" dirty="0"/>
              <a:t>，解码器 </a:t>
            </a:r>
            <a:r>
              <a:rPr lang="en-US" altLang="zh-CN" sz="2200" dirty="0"/>
              <a:t>Decoder </a:t>
            </a:r>
            <a:r>
              <a:rPr lang="zh-CN" altLang="en-US" sz="2200" dirty="0"/>
              <a:t>则负责将 </a:t>
            </a:r>
            <a:r>
              <a:rPr lang="en-US" altLang="zh-CN" sz="2200" dirty="0"/>
              <a:t>C </a:t>
            </a:r>
            <a:r>
              <a:rPr lang="zh-CN" altLang="en-US" sz="2200" dirty="0"/>
              <a:t>转化为另一种序列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...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m</a:t>
            </a:r>
            <a:r>
              <a:rPr lang="en-US" altLang="zh-CN" sz="2200" dirty="0"/>
              <a:t>——</a:t>
            </a:r>
            <a:r>
              <a:rPr lang="zh-CN" altLang="en-US" sz="2200" dirty="0"/>
              <a:t>输出序列。这种结构的应用领域非常广泛，如文本翻译（英文翻译为中文或中文翻译为英文等）、图像描述（图像翻译为文本）、文章摘要（长文本翻译为短文本）、语音翻译（语音到文本）等。</a:t>
            </a:r>
          </a:p>
        </p:txBody>
      </p:sp>
    </p:spTree>
    <p:extLst>
      <p:ext uri="{BB962C8B-B14F-4D97-AF65-F5344CB8AC3E}">
        <p14:creationId xmlns:p14="http://schemas.microsoft.com/office/powerpoint/2010/main" val="1010329205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537881" y="1864659"/>
            <a:ext cx="657113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b="1" dirty="0"/>
              <a:t>深度学习中的注意力机制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200" dirty="0"/>
              <a:t>一是一组权值参数的学习，</a:t>
            </a:r>
            <a:endParaRPr lang="en-US" altLang="zh-CN" sz="2200" dirty="0"/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zh-CN" altLang="en-US" sz="2200" dirty="0"/>
              <a:t>二是基于权值参数的加权求和</a:t>
            </a:r>
            <a:endParaRPr lang="en-US" altLang="zh-CN" sz="2200" dirty="0"/>
          </a:p>
          <a:p>
            <a:pPr algn="l"/>
            <a:r>
              <a:rPr lang="zh-CN" altLang="en-US" sz="2200" b="1" dirty="0"/>
              <a:t>例子</a:t>
            </a:r>
            <a:r>
              <a:rPr lang="zh-CN" altLang="en-US" sz="2200" dirty="0"/>
              <a:t>：假设要研究 </a:t>
            </a:r>
            <a:r>
              <a:rPr lang="en-US" altLang="zh-CN" sz="2200" dirty="0"/>
              <a:t>n </a:t>
            </a:r>
            <a:r>
              <a:rPr lang="zh-CN" altLang="en-US" sz="2200" dirty="0"/>
              <a:t>个元素（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）的“合成”问题。因为每个元素对合成结果有不同程度的影响，可以为每个元素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分别设置一个权重参数</a:t>
            </a:r>
            <a:r>
              <a:rPr lang="en-US" altLang="zh-CN" sz="18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，这些参数便构成了相应的权重向量</a:t>
            </a:r>
            <a:r>
              <a:rPr lang="en-US" altLang="zh-CN" sz="2200" dirty="0"/>
              <a:t>(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)</a:t>
            </a:r>
            <a:r>
              <a:rPr lang="zh-CN" altLang="en-US" sz="2200" dirty="0"/>
              <a:t>，这些权重参是可学习的。通过训练，使得关键元素的权重参数比较大，而非关键元素的权重参数比较小（甚至为 </a:t>
            </a:r>
            <a:r>
              <a:rPr lang="en-US" altLang="zh-CN" sz="2200" dirty="0"/>
              <a:t>0</a:t>
            </a:r>
            <a:r>
              <a:rPr lang="zh-CN" altLang="en-US" sz="2200" dirty="0"/>
              <a:t>）。这样，通过加权求和：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 + </a:t>
            </a:r>
            <a:r>
              <a:rPr lang="en-US" altLang="zh-CN" sz="24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 +…+ </a:t>
            </a:r>
            <a:r>
              <a:rPr lang="en-US" altLang="zh-CN" sz="24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n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，便得到它们有效的合成结果 </a:t>
            </a:r>
            <a:r>
              <a:rPr lang="en-US" altLang="zh-CN" sz="2200" dirty="0"/>
              <a:t>y</a:t>
            </a:r>
            <a:r>
              <a:rPr lang="zh-CN" altLang="en-US" sz="2200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BF60A4C-686C-AD46-C067-9E37CF282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20" y="2236355"/>
            <a:ext cx="4502911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9669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409203" y="2384612"/>
            <a:ext cx="11373594" cy="2579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/>
              <a:t>注意力机制的表示</a:t>
            </a:r>
            <a:r>
              <a:rPr lang="zh-CN" altLang="en-US" sz="2200" dirty="0"/>
              <a:t>：在深度学习中，为计算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，输入序列中的每个元素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通常被视为由键（</a:t>
            </a:r>
            <a:r>
              <a:rPr lang="en-US" altLang="zh-CN" sz="2200" dirty="0"/>
              <a:t>Key</a:t>
            </a:r>
            <a:r>
              <a:rPr lang="zh-CN" altLang="en-US" sz="2200" dirty="0"/>
              <a:t>）和值（</a:t>
            </a:r>
            <a:r>
              <a:rPr lang="en-US" altLang="zh-CN" sz="2200" dirty="0"/>
              <a:t>Value</a:t>
            </a:r>
            <a:r>
              <a:rPr lang="zh-CN" altLang="en-US" sz="2200" dirty="0"/>
              <a:t>）两部分组成，分别表示为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 err="1"/>
              <a:t>V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。其中，键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可以定义为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的特征向量，如词嵌入向量等；值 </a:t>
            </a:r>
            <a:r>
              <a:rPr lang="en-US" altLang="zh-CN" sz="2200" dirty="0" err="1"/>
              <a:t>V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可定义为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 </a:t>
            </a:r>
            <a:r>
              <a:rPr lang="zh-CN" altLang="en-US" sz="2200" dirty="0"/>
              <a:t>在进入计算单元处理后产生的输出等。在训练过程中，对于目标序列中的元素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zh-CN" altLang="en-US" sz="2200" dirty="0"/>
              <a:t>一般视为查询（</a:t>
            </a:r>
            <a:r>
              <a:rPr lang="en-US" altLang="zh-CN" sz="2200" dirty="0"/>
              <a:t>Query</a:t>
            </a:r>
            <a:r>
              <a:rPr lang="zh-CN" altLang="en-US" sz="2200" dirty="0"/>
              <a:t>），用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表示。首先计算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与各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的相似度，记为 </a:t>
            </a:r>
            <a:r>
              <a:rPr lang="en-US" altLang="zh-CN" sz="2200" dirty="0"/>
              <a:t>s(Q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, </a:t>
            </a:r>
            <a:r>
              <a:rPr lang="en-US" altLang="zh-CN" sz="2200" dirty="0" err="1"/>
              <a:t>K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)</a:t>
            </a:r>
            <a:r>
              <a:rPr lang="zh-CN" altLang="en-US" sz="2200" dirty="0"/>
              <a:t>，其中 </a:t>
            </a:r>
            <a:r>
              <a:rPr lang="en-US" altLang="zh-CN" sz="2200" dirty="0"/>
              <a:t>j = 1,2,…,n</a:t>
            </a:r>
            <a:r>
              <a:rPr lang="zh-CN" altLang="en-US" sz="2200" dirty="0"/>
              <a:t>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138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1FFB7B-E056-9EA0-6C0B-45797C7323BF}"/>
                  </a:ext>
                </a:extLst>
              </p:cNvPr>
              <p:cNvSpPr txBox="1"/>
              <p:nvPr/>
            </p:nvSpPr>
            <p:spPr>
              <a:xfrm>
                <a:off x="409203" y="1926084"/>
                <a:ext cx="11373594" cy="385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200" b="1" dirty="0"/>
                  <a:t>相似度 </a:t>
                </a:r>
                <a:r>
                  <a:rPr lang="en-US" altLang="zh-CN" sz="2200" b="1" dirty="0"/>
                  <a:t>s(Q</a:t>
                </a:r>
                <a:r>
                  <a:rPr lang="en-US" altLang="zh-CN" sz="2200" b="1" baseline="-25000" dirty="0"/>
                  <a:t>t</a:t>
                </a:r>
                <a:r>
                  <a:rPr lang="en-US" altLang="zh-CN" sz="2200" b="1" dirty="0"/>
                  <a:t>, </a:t>
                </a:r>
                <a:r>
                  <a:rPr lang="en-US" altLang="zh-CN" sz="2200" b="1" dirty="0" err="1"/>
                  <a:t>K</a:t>
                </a:r>
                <a:r>
                  <a:rPr lang="en-US" altLang="zh-CN" sz="2200" b="1" baseline="-25000" dirty="0" err="1"/>
                  <a:t>j</a:t>
                </a:r>
                <a:r>
                  <a:rPr lang="en-US" altLang="zh-CN" sz="2200" b="1" dirty="0"/>
                  <a:t>)</a:t>
                </a:r>
                <a:r>
                  <a:rPr lang="zh-CN" altLang="en-US" sz="2200" b="1" dirty="0"/>
                  <a:t>的计算方法</a:t>
                </a:r>
                <a:r>
                  <a:rPr lang="zh-CN" altLang="en-US" sz="2200" dirty="0"/>
                  <a:t>：</a:t>
                </a:r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endParaRPr lang="en-US" altLang="zh-CN" sz="2200" dirty="0"/>
              </a:p>
              <a:p>
                <a:r>
                  <a:rPr lang="zh-CN" altLang="en-US" sz="2200" dirty="0"/>
                  <a:t>其中，</a:t>
                </a:r>
                <a:r>
                  <a:rPr lang="en-US" altLang="zh-CN" sz="2200" dirty="0"/>
                  <a:t>Q</a:t>
                </a:r>
                <a:r>
                  <a:rPr lang="en-US" altLang="zh-CN" sz="2200" baseline="-25000" dirty="0"/>
                  <a:t>t</a:t>
                </a:r>
                <a:r>
                  <a:rPr lang="en-US" altLang="zh-CN" sz="2200" dirty="0"/>
                  <a:t> </a:t>
                </a:r>
                <a:r>
                  <a:rPr lang="zh-CN" altLang="en-US" sz="2200" dirty="0"/>
                  <a:t>表示在时间步</a:t>
                </a:r>
                <a:r>
                  <a:rPr lang="en-US" altLang="zh-CN" sz="2200" dirty="0"/>
                  <a:t>t </a:t>
                </a:r>
                <a:r>
                  <a:rPr lang="zh-CN" altLang="en-US" sz="2200" dirty="0"/>
                  <a:t>向解码器输入的查询（元素），“</a:t>
                </a:r>
                <a:r>
                  <a:rPr lang="en-US" altLang="zh-CN" sz="2200" dirty="0"/>
                  <a:t>[]”</a:t>
                </a:r>
                <a:r>
                  <a:rPr lang="zh-CN" altLang="en-US" sz="2200" dirty="0"/>
                  <a:t>表示张量拼接，“</a:t>
                </a:r>
                <a:r>
                  <a:rPr lang="en-US" altLang="zh-CN" sz="2200" dirty="0"/>
                  <a:t>T</a:t>
                </a:r>
                <a:r>
                  <a:rPr lang="zh-CN" altLang="en-US" sz="2200" dirty="0"/>
                  <a:t>”表示矩阵转置，</a:t>
                </a:r>
                <a:r>
                  <a:rPr lang="en-US" altLang="zh-CN" sz="2200" dirty="0"/>
                  <a:t>d </a:t>
                </a:r>
                <a:r>
                  <a:rPr lang="zh-CN" altLang="en-US" sz="2200" dirty="0"/>
                  <a:t>为向量的长度；“ </a:t>
                </a:r>
                <a:r>
                  <a:rPr lang="en-US" altLang="zh-CN" sz="2200" dirty="0"/>
                  <a:t>·</a:t>
                </a:r>
                <a:r>
                  <a:rPr lang="zh-CN" altLang="en-US" sz="2200" dirty="0"/>
                  <a:t> ”在第一和第二条公式中表示矩阵相乘，在第三和第四条中表示向量之间的点积，第四条公式中除以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sz="2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zh-CN" altLang="en-US" sz="22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zh-CN" altLang="en-US" sz="2200" dirty="0"/>
                  <a:t>的目的是为了避免因为向量长度过大而导致点积结果过大。注意，公式中 </a:t>
                </a:r>
                <a:r>
                  <a:rPr lang="en-US" altLang="zh-CN" sz="2200" dirty="0"/>
                  <a:t>V </a:t>
                </a:r>
                <a:r>
                  <a:rPr lang="zh-CN" altLang="en-US" sz="2200" dirty="0"/>
                  <a:t>和 </a:t>
                </a:r>
                <a:r>
                  <a:rPr lang="en-US" altLang="zh-CN" sz="2200" dirty="0"/>
                  <a:t>W </a:t>
                </a:r>
                <a:r>
                  <a:rPr lang="zh-CN" altLang="en-US" sz="2200" dirty="0"/>
                  <a:t>均为待学习的权重参数矩阵，它们实际上就是相应的全连接网络层参数。缩放点积就是著名的 </a:t>
                </a:r>
                <a:r>
                  <a:rPr lang="en-US" altLang="zh-CN" sz="2200" dirty="0"/>
                  <a:t>Transformer </a:t>
                </a:r>
                <a:r>
                  <a:rPr lang="zh-CN" altLang="en-US" sz="2200" dirty="0"/>
                  <a:t>框架的注意力计算机制。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D1FFB7B-E056-9EA0-6C0B-45797C732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" y="1926084"/>
                <a:ext cx="11373594" cy="3851760"/>
              </a:xfrm>
              <a:prstGeom prst="rect">
                <a:avLst/>
              </a:prstGeom>
              <a:blipFill>
                <a:blip r:embed="rId3"/>
                <a:stretch>
                  <a:fillRect l="-697" t="-1108" b="-2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335F3AA-F014-B5C9-128C-663623C5C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6769" y="2350331"/>
            <a:ext cx="59150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30131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FFB7B-E056-9EA0-6C0B-45797C7323BF}"/>
              </a:ext>
            </a:extLst>
          </p:cNvPr>
          <p:cNvSpPr txBox="1"/>
          <p:nvPr/>
        </p:nvSpPr>
        <p:spPr>
          <a:xfrm>
            <a:off x="761985" y="2180956"/>
            <a:ext cx="106680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在计算 </a:t>
            </a:r>
            <a:r>
              <a:rPr lang="en-US" altLang="zh-CN" sz="2200" dirty="0"/>
              <a:t>s(Qt, </a:t>
            </a:r>
            <a:r>
              <a:rPr lang="en-US" altLang="zh-CN" sz="2200" dirty="0" err="1"/>
              <a:t>Kj</a:t>
            </a:r>
            <a:r>
              <a:rPr lang="en-US" altLang="zh-CN" sz="2200" dirty="0"/>
              <a:t>)</a:t>
            </a:r>
            <a:r>
              <a:rPr lang="zh-CN" altLang="en-US" sz="2200" dirty="0"/>
              <a:t>之后，再对其进行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 </a:t>
            </a:r>
            <a:r>
              <a:rPr lang="zh-CN" altLang="en-US" sz="2200" dirty="0"/>
              <a:t>归一化（即概率归一化），得到权重向量。</a:t>
            </a:r>
            <a:r>
              <a:rPr lang="zh-CN" altLang="en-US" sz="2200" b="1" dirty="0"/>
              <a:t>归一化计算</a:t>
            </a:r>
            <a:r>
              <a:rPr lang="zh-CN" altLang="en-US" sz="2200" dirty="0"/>
              <a:t>：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7B601F5-ED10-7F90-2BFE-099A2DC06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4103" y="3055558"/>
            <a:ext cx="4210050" cy="59055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34C5D54-5D88-7345-F9F0-6B4D38962A69}"/>
              </a:ext>
            </a:extLst>
          </p:cNvPr>
          <p:cNvSpPr txBox="1"/>
          <p:nvPr/>
        </p:nvSpPr>
        <p:spPr>
          <a:xfrm>
            <a:off x="761985" y="3751269"/>
            <a:ext cx="10668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其中，</a:t>
            </a:r>
            <a:r>
              <a:rPr lang="en-US" altLang="zh-CN" sz="2200" dirty="0"/>
              <a:t>m </a:t>
            </a:r>
            <a:r>
              <a:rPr lang="zh-CN" altLang="en-US" sz="2200" dirty="0"/>
              <a:t>为输出序列的长度，</a:t>
            </a:r>
            <a:r>
              <a:rPr lang="en-US" altLang="zh-CN" sz="2200" dirty="0"/>
              <a:t>n </a:t>
            </a:r>
            <a:r>
              <a:rPr lang="zh-CN" altLang="en-US" sz="2200" dirty="0"/>
              <a:t>为输入序列的长度。计算结果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tj</a:t>
            </a:r>
            <a:r>
              <a:rPr lang="zh-CN" altLang="en-US" sz="2200" dirty="0"/>
              <a:t>是一实数值，</a:t>
            </a:r>
            <a:r>
              <a:rPr lang="en-US" altLang="zh-CN" sz="2200" dirty="0"/>
              <a:t>(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t1</a:t>
            </a:r>
            <a:r>
              <a:rPr lang="en-US" altLang="zh-CN" sz="2200" dirty="0"/>
              <a:t>, 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t2</a:t>
            </a:r>
            <a:r>
              <a:rPr lang="en-US" altLang="zh-CN" sz="2200" dirty="0"/>
              <a:t>, …, 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tn</a:t>
            </a:r>
            <a:r>
              <a:rPr lang="en-US" altLang="zh-CN" sz="2200" dirty="0"/>
              <a:t>)</a:t>
            </a:r>
            <a:r>
              <a:rPr lang="zh-CN" altLang="en-US" sz="2200" dirty="0"/>
              <a:t>为一个权重向量。 接着，利用 </a:t>
            </a:r>
            <a:r>
              <a:rPr lang="en-US" altLang="zh-CN" sz="2200" dirty="0" err="1"/>
              <a:t>softmax</a:t>
            </a:r>
            <a:r>
              <a:rPr lang="en-US" altLang="zh-CN" sz="2200" dirty="0"/>
              <a:t> </a:t>
            </a:r>
            <a:r>
              <a:rPr lang="zh-CN" altLang="en-US" sz="2200" dirty="0"/>
              <a:t>归一化的权重向量</a:t>
            </a:r>
            <a:r>
              <a:rPr lang="en-US" altLang="zh-CN" sz="2200" dirty="0"/>
              <a:t>(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t1</a:t>
            </a:r>
            <a:r>
              <a:rPr lang="en-US" altLang="zh-CN" sz="2200" dirty="0"/>
              <a:t>, </a:t>
            </a:r>
            <a:r>
              <a:rPr lang="en-US" altLang="zh-CN" sz="2000" kern="100" dirty="0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/>
              <a:t>t2</a:t>
            </a:r>
            <a:r>
              <a:rPr lang="en-US" altLang="zh-CN" sz="2200" dirty="0"/>
              <a:t>, …, </a:t>
            </a:r>
            <a:r>
              <a:rPr lang="en-US" altLang="zh-CN" sz="2000" kern="100" dirty="0" err="1">
                <a:effectLst/>
                <a:latin typeface="Symbol" panose="05050102010706020507" pitchFamily="18" charset="2"/>
              </a:rPr>
              <a:t>a</a:t>
            </a:r>
            <a:r>
              <a:rPr lang="en-US" altLang="zh-CN" sz="2200" baseline="-25000" dirty="0" err="1"/>
              <a:t>tn</a:t>
            </a:r>
            <a:r>
              <a:rPr lang="en-US" altLang="zh-CN" sz="2200" dirty="0"/>
              <a:t>)</a:t>
            </a:r>
            <a:r>
              <a:rPr lang="zh-CN" altLang="en-US" sz="2200" dirty="0"/>
              <a:t>来计算查询 </a:t>
            </a:r>
            <a:r>
              <a:rPr lang="en-US" altLang="zh-CN" sz="2200" dirty="0"/>
              <a:t>Qt </a:t>
            </a:r>
            <a:r>
              <a:rPr lang="zh-CN" altLang="en-US" sz="2200" dirty="0"/>
              <a:t>关于输入序列 </a:t>
            </a:r>
            <a:r>
              <a:rPr lang="en-US" altLang="zh-CN" sz="2200" dirty="0"/>
              <a:t>S </a:t>
            </a:r>
            <a:r>
              <a:rPr lang="zh-CN" altLang="en-US" sz="2200" dirty="0"/>
              <a:t>的注意力向量。</a:t>
            </a:r>
            <a:endParaRPr lang="en-US" altLang="zh-CN" sz="2200" dirty="0"/>
          </a:p>
          <a:p>
            <a:r>
              <a:rPr lang="zh-CN" altLang="en-US" sz="2200" b="1" dirty="0"/>
              <a:t>注意力向量计算</a:t>
            </a:r>
            <a:r>
              <a:rPr lang="zh-CN" altLang="en-US" sz="2200" dirty="0"/>
              <a:t>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7DC6474-A1B4-CB59-CE9C-4BA0A9497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578" y="5034927"/>
            <a:ext cx="3467100" cy="54842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761985" y="5522259"/>
            <a:ext cx="8866095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/>
              <a:t>其中，</a:t>
            </a:r>
            <a:r>
              <a:rPr lang="en-US" altLang="zh-CN" sz="2200" dirty="0"/>
              <a:t>S </a:t>
            </a:r>
            <a:r>
              <a:rPr lang="zh-CN" altLang="en-US" sz="2200" dirty="0"/>
              <a:t>为输入序列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</a:t>
            </a:r>
            <a:r>
              <a:rPr lang="zh-CN" altLang="en-US" sz="2200" dirty="0"/>
              <a:t>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,…,</a:t>
            </a:r>
            <a:r>
              <a:rPr lang="zh-CN" altLang="en-US" sz="2200" dirty="0"/>
              <a:t> </a:t>
            </a:r>
            <a:r>
              <a:rPr lang="en-US" altLang="zh-CN" sz="2200" dirty="0" err="1"/>
              <a:t>x</a:t>
            </a:r>
            <a:r>
              <a:rPr lang="en-US" altLang="zh-CN" sz="2200" baseline="-25000" dirty="0" err="1"/>
              <a:t>n</a:t>
            </a:r>
            <a:r>
              <a:rPr lang="zh-CN" altLang="en-US" sz="22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86286084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4477316"/>
            <a:ext cx="113735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图</a:t>
            </a:r>
            <a:r>
              <a:rPr lang="en-US" altLang="zh-CN" sz="2200" dirty="0"/>
              <a:t>8-3</a:t>
            </a:r>
            <a:r>
              <a:rPr lang="zh-CN" altLang="en-US" sz="2200" dirty="0"/>
              <a:t>中，每个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可以视为一个由序键值对</a:t>
            </a:r>
            <a:r>
              <a:rPr lang="en-US" altLang="zh-CN" sz="2200" dirty="0"/>
              <a:t>&lt;K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, 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&gt;</a:t>
            </a:r>
            <a:r>
              <a:rPr lang="zh-CN" altLang="en-US" sz="2200" dirty="0"/>
              <a:t>构成，其中 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可以表示输入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的特 征向量，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表示在处理 </a:t>
            </a:r>
            <a:r>
              <a:rPr lang="en-US" altLang="zh-CN" sz="2200" dirty="0"/>
              <a:t>x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后产生的输出，这主要是在编码过程中完成。实际上，在很多情况下，</a:t>
            </a:r>
            <a:r>
              <a:rPr lang="en-US" altLang="zh-CN" sz="2200" dirty="0"/>
              <a:t>K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和 </a:t>
            </a:r>
            <a:r>
              <a:rPr lang="en-US" altLang="zh-CN" sz="2200" dirty="0"/>
              <a:t>V</a:t>
            </a:r>
            <a:r>
              <a:rPr lang="en-US" altLang="zh-CN" sz="2200" baseline="-25000" dirty="0"/>
              <a:t>i</a:t>
            </a:r>
            <a:r>
              <a:rPr lang="zh-CN" altLang="en-US" sz="2200" dirty="0"/>
              <a:t>二者是相等的。在解码过程中，在时间步 </a:t>
            </a:r>
            <a:r>
              <a:rPr lang="en-US" altLang="zh-CN" sz="2200" dirty="0"/>
              <a:t>t </a:t>
            </a:r>
            <a:r>
              <a:rPr lang="zh-CN" altLang="en-US" sz="2200" dirty="0"/>
              <a:t>的输入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</a:t>
            </a:r>
            <a:r>
              <a:rPr lang="zh-CN" altLang="en-US" sz="2200" dirty="0"/>
              <a:t>相当于一个查询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7C2FA8-608E-1957-0168-D95B71832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942" y="2031579"/>
            <a:ext cx="4800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55891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75129" y="1860579"/>
            <a:ext cx="11307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利用注意力向量 </a:t>
            </a:r>
            <a:r>
              <a:rPr lang="en-US" altLang="zh-CN" sz="2200" dirty="0" err="1"/>
              <a:t>Att</a:t>
            </a:r>
            <a:r>
              <a:rPr lang="en-US" altLang="zh-CN" sz="2200" dirty="0"/>
              <a:t>(Q</a:t>
            </a:r>
            <a:r>
              <a:rPr lang="en-US" altLang="zh-CN" sz="2200" baseline="-25000" dirty="0"/>
              <a:t>t</a:t>
            </a:r>
            <a:r>
              <a:rPr lang="en-US" altLang="zh-CN" sz="2200" dirty="0"/>
              <a:t>, S)</a:t>
            </a:r>
            <a:r>
              <a:rPr lang="zh-CN" altLang="en-US" sz="2200" dirty="0"/>
              <a:t>，可进一步构造循环神经网络的隐层输入，例如跟时间步 </a:t>
            </a:r>
            <a:r>
              <a:rPr lang="en-US" altLang="zh-CN" sz="2200" dirty="0"/>
              <a:t>t </a:t>
            </a:r>
            <a:r>
              <a:rPr lang="zh-CN" altLang="en-US" sz="2200" dirty="0"/>
              <a:t>输入的查询编码进行拼接，然后再做线性变换等，表示如下：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F283E70-5310-C0AA-A385-5A1F0B6F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409" y="2735005"/>
            <a:ext cx="3048000" cy="571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92BD6FB-1C13-5C62-94CD-73868FFEF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1777" y="3807278"/>
            <a:ext cx="3752850" cy="56197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45809845-5B8D-CAEC-8AEB-71EE0CF61B78}"/>
              </a:ext>
            </a:extLst>
          </p:cNvPr>
          <p:cNvSpPr txBox="1"/>
          <p:nvPr/>
        </p:nvSpPr>
        <p:spPr>
          <a:xfrm>
            <a:off x="493057" y="3244427"/>
            <a:ext cx="11307668" cy="548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dirty="0"/>
              <a:t>最后，送入循环神经网络，产生下一个元素的概率分布：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EA49B3-7595-4880-612C-F46F531251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6223" y="5722223"/>
            <a:ext cx="3457575" cy="65722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34AE4A27-4376-E0CB-3164-7891EDF73EA5}"/>
              </a:ext>
            </a:extLst>
          </p:cNvPr>
          <p:cNvSpPr txBox="1"/>
          <p:nvPr/>
        </p:nvSpPr>
        <p:spPr>
          <a:xfrm>
            <a:off x="475128" y="4275673"/>
            <a:ext cx="1130766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进而，利用 </a:t>
            </a:r>
            <a:r>
              <a:rPr lang="en-US" altLang="zh-CN" sz="2200" dirty="0"/>
              <a:t>p(Q</a:t>
            </a:r>
            <a:r>
              <a:rPr lang="en-US" altLang="zh-CN" sz="2200" baseline="-25000" dirty="0"/>
              <a:t>t</a:t>
            </a:r>
            <a:r>
              <a:rPr lang="zh-CN" altLang="en-US" sz="2200" dirty="0"/>
              <a:t> </a:t>
            </a:r>
            <a:r>
              <a:rPr lang="en-US" altLang="zh-CN" sz="2200" dirty="0"/>
              <a:t>| Q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Q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Q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S)</a:t>
            </a:r>
            <a:r>
              <a:rPr lang="zh-CN" altLang="en-US" sz="2200" dirty="0"/>
              <a:t>计算损失函数值，不断优化网络参数。 在测试阶段，将 </a:t>
            </a:r>
            <a:r>
              <a:rPr lang="en-US" altLang="zh-CN" sz="2200" dirty="0"/>
              <a:t>Q</a:t>
            </a:r>
            <a:r>
              <a:rPr lang="en-US" altLang="zh-CN" sz="2200" baseline="-25000" dirty="0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替换为 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i</a:t>
            </a:r>
            <a:r>
              <a:rPr lang="zh-CN" altLang="en-US" sz="2200" dirty="0"/>
              <a:t>，得到下列表达式：其中，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y</a:t>
            </a:r>
            <a:r>
              <a:rPr lang="en-US" altLang="zh-CN" sz="2200" baseline="-25000" dirty="0"/>
              <a:t>t-1 </a:t>
            </a:r>
            <a:r>
              <a:rPr lang="zh-CN" altLang="en-US" sz="2200" dirty="0"/>
              <a:t>表示已经生成的由 </a:t>
            </a:r>
            <a:r>
              <a:rPr lang="en-US" altLang="zh-CN" sz="2200" dirty="0"/>
              <a:t>t-1 </a:t>
            </a:r>
            <a:r>
              <a:rPr lang="zh-CN" altLang="en-US" sz="2200" dirty="0"/>
              <a:t>个元素构成的序列，</a:t>
            </a:r>
            <a:r>
              <a:rPr lang="en-US" altLang="zh-CN" sz="2200" dirty="0" err="1"/>
              <a:t>rnn</a:t>
            </a:r>
            <a:r>
              <a:rPr lang="en-US" altLang="zh-CN" sz="2200" dirty="0"/>
              <a:t>(y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h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)</a:t>
            </a:r>
            <a:r>
              <a:rPr lang="zh-CN" altLang="en-US" sz="2200" dirty="0"/>
              <a:t>表示利用 </a:t>
            </a:r>
            <a:r>
              <a:rPr lang="en-US" altLang="zh-CN" sz="2200" dirty="0"/>
              <a:t>y</a:t>
            </a:r>
            <a:r>
              <a:rPr lang="en-US" altLang="zh-CN" sz="2200" baseline="-25000" dirty="0"/>
              <a:t>t-1</a:t>
            </a:r>
            <a:r>
              <a:rPr lang="zh-CN" altLang="en-US" sz="2200" dirty="0"/>
              <a:t>和 </a:t>
            </a:r>
            <a:r>
              <a:rPr lang="en-US" altLang="zh-CN" sz="2200" dirty="0"/>
              <a:t>h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 </a:t>
            </a:r>
            <a:r>
              <a:rPr lang="zh-CN" altLang="en-US" sz="2200" dirty="0"/>
              <a:t>来生成第 </a:t>
            </a:r>
            <a:r>
              <a:rPr lang="en-US" altLang="zh-CN" sz="2200" dirty="0"/>
              <a:t>t </a:t>
            </a:r>
            <a:r>
              <a:rPr lang="zh-CN" altLang="en-US" sz="2200" dirty="0"/>
              <a:t>个元素的概率分布 </a:t>
            </a:r>
            <a:r>
              <a:rPr lang="en-US" altLang="zh-CN" sz="2200" dirty="0"/>
              <a:t>p(</a:t>
            </a:r>
            <a:r>
              <a:rPr lang="en-US" altLang="zh-CN" sz="2200" dirty="0" err="1"/>
              <a:t>y</a:t>
            </a:r>
            <a:r>
              <a:rPr lang="en-US" altLang="zh-CN" sz="2200" baseline="-25000" dirty="0" err="1"/>
              <a:t>t</a:t>
            </a:r>
            <a:r>
              <a:rPr lang="en-US" altLang="zh-CN" sz="2200" dirty="0"/>
              <a:t> | y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y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y</a:t>
            </a:r>
            <a:r>
              <a:rPr lang="en-US" altLang="zh-CN" sz="2200" baseline="-25000" dirty="0"/>
              <a:t>t-1</a:t>
            </a:r>
            <a:r>
              <a:rPr lang="en-US" altLang="zh-CN" sz="2200" dirty="0"/>
              <a:t>, S)</a:t>
            </a:r>
            <a:r>
              <a:rPr lang="zh-CN" altLang="en-US" sz="2200" dirty="0"/>
              <a:t>，以此确定第 </a:t>
            </a:r>
            <a:r>
              <a:rPr lang="en-US" altLang="zh-CN" sz="2200" dirty="0"/>
              <a:t>t </a:t>
            </a:r>
            <a:r>
              <a:rPr lang="zh-CN" altLang="en-US" sz="2200" dirty="0"/>
              <a:t>个元素。</a:t>
            </a:r>
          </a:p>
        </p:txBody>
      </p:sp>
    </p:spTree>
    <p:extLst>
      <p:ext uri="{BB962C8B-B14F-4D97-AF65-F5344CB8AC3E}">
        <p14:creationId xmlns:p14="http://schemas.microsoft.com/office/powerpoint/2010/main" val="15776888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335806" y="258366"/>
            <a:ext cx="9143474" cy="598498"/>
          </a:xfrm>
          <a:prstGeom prst="rect">
            <a:avLst/>
          </a:prstGeom>
          <a:noFill/>
          <a:ln>
            <a:noFill/>
          </a:ln>
        </p:spPr>
        <p:txBody>
          <a:bodyPr wrap="square" lIns="105031" tIns="52515" rIns="105031" bIns="52515">
            <a:spAutoFit/>
          </a:bodyPr>
          <a:lstStyle/>
          <a:p>
            <a:pPr marL="0" marR="0" lvl="0" indent="0" algn="l" defTabSz="1130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Seq2Seq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结构与注意力机制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90631C-6C22-44C5-9E85-78EA1D708148}"/>
              </a:ext>
            </a:extLst>
          </p:cNvPr>
          <p:cNvSpPr txBox="1"/>
          <p:nvPr/>
        </p:nvSpPr>
        <p:spPr>
          <a:xfrm>
            <a:off x="409203" y="1257300"/>
            <a:ext cx="11373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注意力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机制</a:t>
            </a:r>
            <a:endParaRPr kumimoji="0" lang="zh-CN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72221DB-B6A7-1F83-8F1A-01404FBDB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B4A4348-BF13-E00F-643B-00CC9D65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6" y="3428998"/>
            <a:ext cx="28" cy="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7C3677A-DE40-3C34-BDBF-3651389BD5C5}"/>
              </a:ext>
            </a:extLst>
          </p:cNvPr>
          <p:cNvSpPr txBox="1"/>
          <p:nvPr/>
        </p:nvSpPr>
        <p:spPr>
          <a:xfrm>
            <a:off x="409203" y="1908752"/>
            <a:ext cx="113735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按照一般 </a:t>
            </a:r>
            <a:r>
              <a:rPr lang="en-US" altLang="zh-CN" sz="2200" dirty="0"/>
              <a:t>Seq2Seq </a:t>
            </a:r>
            <a:r>
              <a:rPr lang="zh-CN" altLang="en-US" sz="2200" dirty="0"/>
              <a:t>结构，对给定的一个源句子，网络模型先对源句子进行编码，形成语义向量，然后再对该语义向量进行解码，形成目标句子。假设给定的英文源句子是“</a:t>
            </a:r>
            <a:r>
              <a:rPr lang="en-US" altLang="zh-CN" sz="2200" dirty="0"/>
              <a:t>I went to the game yesterday”</a:t>
            </a:r>
            <a:r>
              <a:rPr lang="zh-CN" altLang="en-US" sz="2200" dirty="0"/>
              <a:t>，并假设该句子被编码器编码为一个有固定长度的语义向量 </a:t>
            </a:r>
            <a:r>
              <a:rPr lang="en-US" altLang="zh-CN" sz="2200" dirty="0"/>
              <a:t>C</a:t>
            </a:r>
            <a:r>
              <a:rPr lang="zh-CN" altLang="en-US" sz="2200" dirty="0"/>
              <a:t>，即 </a:t>
            </a:r>
            <a:r>
              <a:rPr lang="en-US" altLang="zh-CN" sz="2200" dirty="0"/>
              <a:t>C </a:t>
            </a:r>
            <a:r>
              <a:rPr lang="zh-CN" altLang="en-US" sz="2200" dirty="0"/>
              <a:t>被假定包含了这个句子的全部语义信息。然后，利用 </a:t>
            </a:r>
            <a:r>
              <a:rPr lang="en-US" altLang="zh-CN" sz="2200" dirty="0"/>
              <a:t>C </a:t>
            </a:r>
            <a:r>
              <a:rPr lang="zh-CN" altLang="en-US" sz="2200" dirty="0"/>
              <a:t>来生成中文目标句子“我昨天去参加比赛”中的每一个词，即每一个词的生成都利用同一个 </a:t>
            </a:r>
            <a:r>
              <a:rPr lang="en-US" altLang="zh-CN" sz="2200" dirty="0"/>
              <a:t>C</a:t>
            </a:r>
            <a:r>
              <a:rPr lang="zh-CN" altLang="en-US" sz="2200" dirty="0"/>
              <a:t>。这个翻译过程是没有运用注意力机制的，可表示如图 </a:t>
            </a:r>
            <a:r>
              <a:rPr lang="en-US" altLang="zh-CN" sz="2200" dirty="0"/>
              <a:t>8-4 </a:t>
            </a:r>
            <a:r>
              <a:rPr lang="zh-CN" altLang="en-US" sz="2200" dirty="0"/>
              <a:t>所示：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D2766AF2-6CA8-C9AD-3F63-B57C04933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4" y="3428999"/>
            <a:ext cx="12" cy="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3601721-B953-4A47-CC39-68907FFAD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520" y="4160642"/>
            <a:ext cx="661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4372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 indent="266700" algn="just">
          <a:spcAft>
            <a:spcPts val="0"/>
          </a:spcAft>
          <a:defRPr sz="2200" kern="100" dirty="0"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txDef>
      <a:spPr>
        <a:noFill/>
      </a:spPr>
      <a:bodyPr wrap="square" rtlCol="0">
        <a:spAutoFit/>
      </a:bodyPr>
      <a:lstStyle>
        <a:defPPr algn="l">
          <a:lnSpc>
            <a:spcPct val="150000"/>
          </a:lnSpc>
          <a:defRPr sz="28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4658</TotalTime>
  <Words>1549</Words>
  <Application>Microsoft Office PowerPoint</Application>
  <PresentationFormat>宽屏</PresentationFormat>
  <Paragraphs>62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施子豪</dc:creator>
  <cp:lastModifiedBy>微软用户</cp:lastModifiedBy>
  <cp:revision>31</cp:revision>
  <dcterms:created xsi:type="dcterms:W3CDTF">2023-06-27T07:18:00Z</dcterms:created>
  <dcterms:modified xsi:type="dcterms:W3CDTF">2025-06-16T00:14:19Z</dcterms:modified>
</cp:coreProperties>
</file>