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1" r:id="rId2"/>
    <p:sldId id="334" r:id="rId3"/>
    <p:sldId id="342" r:id="rId4"/>
    <p:sldId id="343" r:id="rId5"/>
    <p:sldId id="344" r:id="rId6"/>
    <p:sldId id="345" r:id="rId7"/>
    <p:sldId id="347" r:id="rId8"/>
    <p:sldId id="350" r:id="rId9"/>
    <p:sldId id="349" r:id="rId10"/>
    <p:sldId id="354" r:id="rId11"/>
    <p:sldId id="351" r:id="rId12"/>
    <p:sldId id="353" r:id="rId13"/>
    <p:sldId id="355" r:id="rId14"/>
    <p:sldId id="357" r:id="rId15"/>
    <p:sldId id="358" r:id="rId16"/>
    <p:sldId id="359" r:id="rId17"/>
    <p:sldId id="356" r:id="rId1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es Baulard" initials="G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DCBB"/>
    <a:srgbClr val="52C295"/>
    <a:srgbClr val="207D8F"/>
    <a:srgbClr val="0FE337"/>
    <a:srgbClr val="33916B"/>
    <a:srgbClr val="9C9E9F"/>
    <a:srgbClr val="1F878E"/>
    <a:srgbClr val="E6E6E6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99" autoAdjust="0"/>
    <p:restoredTop sz="95046" autoAdjust="0"/>
  </p:normalViewPr>
  <p:slideViewPr>
    <p:cSldViewPr snapToGrid="0">
      <p:cViewPr varScale="1">
        <p:scale>
          <a:sx n="83" d="100"/>
          <a:sy n="83" d="100"/>
        </p:scale>
        <p:origin x="13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489419-C3F3-47E2-A628-B4CEB1E2B865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804814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89419-C3F3-47E2-A628-B4CEB1E2B865}" type="slidenum">
              <a:rPr lang="en-GB" altLang="fr-FR" smtClean="0"/>
              <a:pPr/>
              <a:t>2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19965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929F2-F4E7-4F7F-9746-617B3440737C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8500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3895"/>
            <a:ext cx="7696200" cy="1143000"/>
          </a:xfrm>
        </p:spPr>
        <p:txBody>
          <a:bodyPr/>
          <a:lstStyle>
            <a:lvl1pPr algn="l">
              <a:defRPr sz="3200"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4535"/>
            <a:ext cx="416943" cy="40693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64E7680-2C37-4BCD-8082-6EACAB2AABAE}" type="slidenum">
              <a:rPr lang="en-GB" altLang="fr-FR"/>
              <a:pPr/>
              <a:t>‹N°›</a:t>
            </a:fld>
            <a:endParaRPr lang="en-GB" alt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1" y="1134000"/>
            <a:ext cx="304801" cy="5724000"/>
          </a:xfrm>
          <a:prstGeom prst="rect">
            <a:avLst/>
          </a:prstGeom>
          <a:solidFill>
            <a:srgbClr val="9C9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11"/>
          <p:cNvSpPr/>
          <p:nvPr userDrawn="1"/>
        </p:nvSpPr>
        <p:spPr bwMode="auto">
          <a:xfrm flipV="1">
            <a:off x="58" y="601393"/>
            <a:ext cx="99054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207D8F"/>
          </a:solidFill>
          <a:ln>
            <a:noFill/>
          </a:ln>
        </p:spPr>
      </p:sp>
      <p:sp>
        <p:nvSpPr>
          <p:cNvPr id="11" name="Rectangle 10"/>
          <p:cNvSpPr/>
          <p:nvPr userDrawn="1"/>
        </p:nvSpPr>
        <p:spPr>
          <a:xfrm>
            <a:off x="-1" y="0"/>
            <a:ext cx="304801" cy="576000"/>
          </a:xfrm>
          <a:prstGeom prst="rect">
            <a:avLst/>
          </a:prstGeom>
          <a:solidFill>
            <a:srgbClr val="9C9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86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657032"/>
            <a:ext cx="9144000" cy="1354568"/>
          </a:xfrm>
          <a:prstGeom prst="rect">
            <a:avLst/>
          </a:prstGeom>
          <a:solidFill>
            <a:srgbClr val="1F8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272212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" y="4036557"/>
            <a:ext cx="304801" cy="2821443"/>
          </a:xfrm>
          <a:prstGeom prst="rect">
            <a:avLst/>
          </a:prstGeom>
          <a:solidFill>
            <a:srgbClr val="9C9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-1" y="0"/>
            <a:ext cx="304801" cy="2632075"/>
          </a:xfrm>
          <a:prstGeom prst="rect">
            <a:avLst/>
          </a:prstGeom>
          <a:solidFill>
            <a:srgbClr val="9C9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738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dirty="0"/>
              <a:t>Click to edit Master text styles</a:t>
            </a:r>
          </a:p>
          <a:p>
            <a:pPr lvl="1"/>
            <a:r>
              <a:rPr lang="en-GB" altLang="fr-FR" dirty="0"/>
              <a:t>Second level</a:t>
            </a:r>
          </a:p>
          <a:p>
            <a:pPr lvl="2"/>
            <a:r>
              <a:rPr lang="en-GB" altLang="fr-FR" dirty="0"/>
              <a:t>Third level</a:t>
            </a:r>
          </a:p>
          <a:p>
            <a:pPr lvl="3"/>
            <a:r>
              <a:rPr lang="en-GB" altLang="fr-FR" dirty="0"/>
              <a:t>Fourth level</a:t>
            </a:r>
          </a:p>
          <a:p>
            <a:pPr lvl="4"/>
            <a:r>
              <a:rPr lang="en-GB" altLang="fr-FR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7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Semibold" panose="020B0702040204020203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Ing%C3%A9nierie_des_syst%C3%A8mes" TargetMode="External"/><Relationship Id="rId2" Type="http://schemas.openxmlformats.org/officeDocument/2006/relationships/hyperlink" Target="https://fr.wikipedia.org/wiki/Cycle_en_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17889"/>
          <a:stretch/>
        </p:blipFill>
        <p:spPr>
          <a:xfrm>
            <a:off x="9331" y="0"/>
            <a:ext cx="9144000" cy="6858000"/>
          </a:xfrm>
          <a:prstGeom prst="rect">
            <a:avLst/>
          </a:prstGeom>
        </p:spPr>
      </p:pic>
      <p:sp>
        <p:nvSpPr>
          <p:cNvPr id="31" name="Shape 31"/>
          <p:cNvSpPr/>
          <p:nvPr/>
        </p:nvSpPr>
        <p:spPr>
          <a:xfrm>
            <a:off x="0" y="4271057"/>
            <a:ext cx="9144000" cy="1458411"/>
          </a:xfrm>
          <a:prstGeom prst="rect">
            <a:avLst/>
          </a:prstGeom>
          <a:solidFill>
            <a:srgbClr val="7F7F7F">
              <a:alpha val="2392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2" name="image4.png"/>
          <p:cNvPicPr/>
          <p:nvPr/>
        </p:nvPicPr>
        <p:blipFill>
          <a:blip r:embed="rId3">
            <a:extLst/>
          </a:blip>
          <a:srcRect b="53749"/>
          <a:stretch>
            <a:fillRect/>
          </a:stretch>
        </p:blipFill>
        <p:spPr>
          <a:xfrm>
            <a:off x="429498" y="2816424"/>
            <a:ext cx="4407678" cy="1441739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17016" y="4442327"/>
            <a:ext cx="5243332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000" b="1">
                <a:solidFill>
                  <a:srgbClr val="595959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3600" dirty="0"/>
              <a:t>System engineering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3600" b="1" dirty="0">
                <a:solidFill>
                  <a:srgbClr val="595959"/>
                </a:solidFill>
              </a:rPr>
              <a:t>Training</a:t>
            </a:r>
            <a:endParaRPr sz="3600" b="1" dirty="0">
              <a:solidFill>
                <a:srgbClr val="59595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01" y="3065416"/>
            <a:ext cx="5576706" cy="361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1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ECD09-B2E6-4588-9D6B-25FBF02C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SSRS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74B8B6-6274-4AD4-898C-1489AC4E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requirements</a:t>
            </a:r>
            <a:r>
              <a:rPr lang="fr-FR" dirty="0"/>
              <a:t> : </a:t>
            </a:r>
            <a:r>
              <a:rPr lang="fr-FR" dirty="0" err="1"/>
              <a:t>same</a:t>
            </a:r>
            <a:r>
              <a:rPr lang="fr-FR" dirty="0"/>
              <a:t> as SRS but at component </a:t>
            </a:r>
            <a:r>
              <a:rPr lang="fr-FR" dirty="0" err="1"/>
              <a:t>level</a:t>
            </a:r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traçability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SSRS to SRS</a:t>
            </a:r>
          </a:p>
        </p:txBody>
      </p:sp>
    </p:spTree>
    <p:extLst>
      <p:ext uri="{BB962C8B-B14F-4D97-AF65-F5344CB8AC3E}">
        <p14:creationId xmlns:p14="http://schemas.microsoft.com/office/powerpoint/2010/main" val="225457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3BB16-93A0-4459-905F-69BCFF57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37972-4164-4090-A1CF-4FC9216DA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Plan :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specification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a test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shall</a:t>
            </a:r>
            <a:r>
              <a:rPr lang="fr-FR" dirty="0"/>
              <a:t> </a:t>
            </a:r>
            <a:r>
              <a:rPr lang="fr-FR" dirty="0" err="1"/>
              <a:t>conclude</a:t>
            </a:r>
            <a:r>
              <a:rPr lang="fr-FR" dirty="0"/>
              <a:t> if </a:t>
            </a:r>
            <a:r>
              <a:rPr lang="fr-FR" dirty="0" err="1"/>
              <a:t>specification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PASS or FAIL</a:t>
            </a:r>
          </a:p>
          <a:p>
            <a:r>
              <a:rPr lang="fr-FR" dirty="0"/>
              <a:t>Format</a:t>
            </a:r>
          </a:p>
          <a:p>
            <a:pPr lvl="1"/>
            <a:r>
              <a:rPr lang="fr-FR" dirty="0"/>
              <a:t>Action</a:t>
            </a:r>
          </a:p>
          <a:p>
            <a:pPr lvl="1"/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result</a:t>
            </a:r>
            <a:endParaRPr lang="fr-FR" dirty="0"/>
          </a:p>
          <a:p>
            <a:pPr lvl="1"/>
            <a:r>
              <a:rPr lang="fr-FR" dirty="0" err="1"/>
              <a:t>Observed</a:t>
            </a:r>
            <a:r>
              <a:rPr lang="fr-FR" dirty="0"/>
              <a:t> </a:t>
            </a:r>
            <a:r>
              <a:rPr lang="fr-FR" dirty="0" err="1"/>
              <a:t>outcome</a:t>
            </a:r>
            <a:endParaRPr lang="fr-FR" dirty="0"/>
          </a:p>
          <a:p>
            <a:pPr lvl="1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746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40D34-D1CC-43D0-A647-4E22ED9C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03F2-7166-438C-B4BD-7F536805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</a:t>
            </a:r>
            <a:r>
              <a:rPr lang="fr-FR" dirty="0" err="1"/>
              <a:t>Result</a:t>
            </a:r>
            <a:r>
              <a:rPr lang="fr-FR" dirty="0"/>
              <a:t> : </a:t>
            </a:r>
            <a:r>
              <a:rPr lang="fr-FR" dirty="0" err="1"/>
              <a:t>execute</a:t>
            </a:r>
            <a:r>
              <a:rPr lang="fr-FR" dirty="0"/>
              <a:t> test plan : </a:t>
            </a:r>
            <a:r>
              <a:rPr lang="fr-FR" dirty="0" err="1"/>
              <a:t>fill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observed</a:t>
            </a:r>
            <a:r>
              <a:rPr lang="fr-FR" dirty="0"/>
              <a:t> </a:t>
            </a:r>
            <a:r>
              <a:rPr lang="fr-FR" dirty="0" err="1"/>
              <a:t>outcome</a:t>
            </a:r>
            <a:r>
              <a:rPr lang="fr-FR" dirty="0"/>
              <a:t>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28757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BE6F-AF2E-4685-8035-F12390A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7E3C64-A543-4CE6-9518-8940D34F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URS in real conditions</a:t>
            </a:r>
          </a:p>
        </p:txBody>
      </p:sp>
    </p:spTree>
    <p:extLst>
      <p:ext uri="{BB962C8B-B14F-4D97-AF65-F5344CB8AC3E}">
        <p14:creationId xmlns:p14="http://schemas.microsoft.com/office/powerpoint/2010/main" val="135950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7AE99-5C00-478F-B193-B8CDFE58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Risks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1B5522-1F30-4956-97B6-3A082B35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Lists</a:t>
            </a:r>
            <a:r>
              <a:rPr lang="fr-FR" dirty="0"/>
              <a:t> all </a:t>
            </a:r>
            <a:r>
              <a:rPr lang="fr-FR" dirty="0" err="1"/>
              <a:t>risks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severity</a:t>
            </a:r>
            <a:r>
              <a:rPr lang="fr-FR" dirty="0"/>
              <a:t> + </a:t>
            </a:r>
            <a:r>
              <a:rPr lang="fr-FR" dirty="0" err="1"/>
              <a:t>probability</a:t>
            </a:r>
            <a:r>
              <a:rPr lang="fr-FR" dirty="0"/>
              <a:t> of </a:t>
            </a:r>
            <a:r>
              <a:rPr lang="fr-FR" dirty="0" err="1"/>
              <a:t>harm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329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2F111-9532-4B4F-84E8-6B4470D0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FMEA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9F3C6D-8BE2-4190-90A5-F239A881A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failure</a:t>
            </a:r>
            <a:r>
              <a:rPr lang="fr-FR" dirty="0"/>
              <a:t> to </a:t>
            </a:r>
            <a:r>
              <a:rPr lang="fr-FR" dirty="0" err="1"/>
              <a:t>risk</a:t>
            </a:r>
            <a:endParaRPr lang="fr-FR" dirty="0"/>
          </a:p>
          <a:p>
            <a:r>
              <a:rPr lang="fr-FR" dirty="0" err="1"/>
              <a:t>Detection</a:t>
            </a:r>
            <a:r>
              <a:rPr lang="fr-FR" dirty="0"/>
              <a:t> + Mitigation</a:t>
            </a:r>
          </a:p>
        </p:txBody>
      </p:sp>
    </p:spTree>
    <p:extLst>
      <p:ext uri="{BB962C8B-B14F-4D97-AF65-F5344CB8AC3E}">
        <p14:creationId xmlns:p14="http://schemas.microsoft.com/office/powerpoint/2010/main" val="4000792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2F111-9532-4B4F-84E8-6B4470D0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9F3C6D-8BE2-4190-90A5-F239A881A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risk</a:t>
            </a:r>
            <a:r>
              <a:rPr lang="fr-FR" dirty="0"/>
              <a:t> to causes</a:t>
            </a:r>
          </a:p>
          <a:p>
            <a:r>
              <a:rPr lang="fr-FR" dirty="0" err="1"/>
              <a:t>Detection</a:t>
            </a:r>
            <a:r>
              <a:rPr lang="fr-FR" dirty="0"/>
              <a:t> + Mitigation</a:t>
            </a:r>
          </a:p>
        </p:txBody>
      </p:sp>
    </p:spTree>
    <p:extLst>
      <p:ext uri="{BB962C8B-B14F-4D97-AF65-F5344CB8AC3E}">
        <p14:creationId xmlns:p14="http://schemas.microsoft.com/office/powerpoint/2010/main" val="1988634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D0758-3BE7-480A-89EF-53893250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Traceability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EE2ED-A1E6-42EC-8F0E-9C446AD74E46}"/>
              </a:ext>
            </a:extLst>
          </p:cNvPr>
          <p:cNvSpPr/>
          <p:nvPr/>
        </p:nvSpPr>
        <p:spPr>
          <a:xfrm>
            <a:off x="1108364" y="1995055"/>
            <a:ext cx="1468581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BBAFAC-5445-482A-8ACE-8C5906B0D819}"/>
              </a:ext>
            </a:extLst>
          </p:cNvPr>
          <p:cNvSpPr/>
          <p:nvPr/>
        </p:nvSpPr>
        <p:spPr>
          <a:xfrm>
            <a:off x="1353127" y="2710873"/>
            <a:ext cx="1468581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8FCB2-42C5-4783-BA54-05D450AADD20}"/>
              </a:ext>
            </a:extLst>
          </p:cNvPr>
          <p:cNvSpPr/>
          <p:nvPr/>
        </p:nvSpPr>
        <p:spPr>
          <a:xfrm>
            <a:off x="1574800" y="3426691"/>
            <a:ext cx="1468581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SSRS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6CD002-0A27-410B-A111-B158032581AF}"/>
              </a:ext>
            </a:extLst>
          </p:cNvPr>
          <p:cNvSpPr/>
          <p:nvPr/>
        </p:nvSpPr>
        <p:spPr>
          <a:xfrm>
            <a:off x="3763819" y="3426691"/>
            <a:ext cx="1468581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0A59E-EAB3-448E-A47D-92C135DB0DFA}"/>
              </a:ext>
            </a:extLst>
          </p:cNvPr>
          <p:cNvSpPr/>
          <p:nvPr/>
        </p:nvSpPr>
        <p:spPr>
          <a:xfrm>
            <a:off x="3763819" y="2710873"/>
            <a:ext cx="1468581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EECD81-C3F2-485D-911B-CC7942BACA29}"/>
              </a:ext>
            </a:extLst>
          </p:cNvPr>
          <p:cNvSpPr/>
          <p:nvPr/>
        </p:nvSpPr>
        <p:spPr>
          <a:xfrm>
            <a:off x="5952838" y="3426691"/>
            <a:ext cx="1468581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BA5649-EC24-436C-8851-0F155E0705A8}"/>
              </a:ext>
            </a:extLst>
          </p:cNvPr>
          <p:cNvSpPr/>
          <p:nvPr/>
        </p:nvSpPr>
        <p:spPr>
          <a:xfrm>
            <a:off x="5952837" y="2710873"/>
            <a:ext cx="1468581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624C6-0778-4BE8-AFA0-8A2060E524D7}"/>
              </a:ext>
            </a:extLst>
          </p:cNvPr>
          <p:cNvSpPr/>
          <p:nvPr/>
        </p:nvSpPr>
        <p:spPr>
          <a:xfrm>
            <a:off x="3763818" y="1992746"/>
            <a:ext cx="1468581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612D65-5312-4E95-8B0F-20FE3F3EF18E}"/>
              </a:ext>
            </a:extLst>
          </p:cNvPr>
          <p:cNvSpPr/>
          <p:nvPr/>
        </p:nvSpPr>
        <p:spPr>
          <a:xfrm>
            <a:off x="2576945" y="5385289"/>
            <a:ext cx="1468581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Risks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DB51B3-D01B-44A3-BB52-4DCA2FF79C7E}"/>
              </a:ext>
            </a:extLst>
          </p:cNvPr>
          <p:cNvSpPr/>
          <p:nvPr/>
        </p:nvSpPr>
        <p:spPr>
          <a:xfrm>
            <a:off x="3637973" y="4618426"/>
            <a:ext cx="1468581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FTA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86AC6BC-FF34-4AC0-A784-C658EB8D939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1842655" y="2419927"/>
            <a:ext cx="244763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FD12DB0-10E1-4583-A808-E57B77CB7C99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H="1" flipV="1">
            <a:off x="2087418" y="3135745"/>
            <a:ext cx="221673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0FC259-1E46-4787-A2E8-F5B9EDF02963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3043381" y="3639127"/>
            <a:ext cx="720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6B4ED23-D290-4625-B924-35558772C72E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>
            <a:off x="5232400" y="3639127"/>
            <a:ext cx="720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89B2088-48E3-4973-A3CD-4B82631B442F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>
            <a:off x="5232400" y="2923309"/>
            <a:ext cx="720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8B3313F-63BC-41DC-B961-0F4F7DCECFED}"/>
              </a:ext>
            </a:extLst>
          </p:cNvPr>
          <p:cNvCxnSpPr>
            <a:stCxn id="9" idx="1"/>
            <a:endCxn id="5" idx="3"/>
          </p:cNvCxnSpPr>
          <p:nvPr/>
        </p:nvCxnSpPr>
        <p:spPr>
          <a:xfrm flipH="1">
            <a:off x="2821708" y="2923309"/>
            <a:ext cx="942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A39F3ED-3153-4B30-81D8-00208F89CC33}"/>
              </a:ext>
            </a:extLst>
          </p:cNvPr>
          <p:cNvCxnSpPr>
            <a:stCxn id="12" idx="1"/>
            <a:endCxn id="4" idx="3"/>
          </p:cNvCxnSpPr>
          <p:nvPr/>
        </p:nvCxnSpPr>
        <p:spPr>
          <a:xfrm flipH="1">
            <a:off x="2576945" y="2205182"/>
            <a:ext cx="1186873" cy="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CEF29DF-0924-42F0-AF1E-77F8C2F1E4D6}"/>
              </a:ext>
            </a:extLst>
          </p:cNvPr>
          <p:cNvSpPr/>
          <p:nvPr/>
        </p:nvSpPr>
        <p:spPr>
          <a:xfrm>
            <a:off x="1523999" y="4618426"/>
            <a:ext cx="1468581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FMEA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07A80DC-E765-452B-BA32-1ADA4F759A98}"/>
              </a:ext>
            </a:extLst>
          </p:cNvPr>
          <p:cNvCxnSpPr>
            <a:stCxn id="29" idx="0"/>
            <a:endCxn id="6" idx="2"/>
          </p:cNvCxnSpPr>
          <p:nvPr/>
        </p:nvCxnSpPr>
        <p:spPr>
          <a:xfrm flipV="1">
            <a:off x="2258290" y="3851563"/>
            <a:ext cx="50801" cy="76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556B93B-8A97-4D34-A39A-4000FDEDAD48}"/>
              </a:ext>
            </a:extLst>
          </p:cNvPr>
          <p:cNvCxnSpPr>
            <a:stCxn id="14" idx="0"/>
            <a:endCxn id="6" idx="2"/>
          </p:cNvCxnSpPr>
          <p:nvPr/>
        </p:nvCxnSpPr>
        <p:spPr>
          <a:xfrm flipH="1" flipV="1">
            <a:off x="2309091" y="3851563"/>
            <a:ext cx="2063173" cy="76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745626B-4090-4E77-8FB5-7768572C7E21}"/>
              </a:ext>
            </a:extLst>
          </p:cNvPr>
          <p:cNvCxnSpPr>
            <a:stCxn id="29" idx="2"/>
            <a:endCxn id="13" idx="0"/>
          </p:cNvCxnSpPr>
          <p:nvPr/>
        </p:nvCxnSpPr>
        <p:spPr>
          <a:xfrm>
            <a:off x="2258290" y="5043298"/>
            <a:ext cx="1052946" cy="34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A28F3E12-70D3-475A-9577-2E74FD70AC23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 flipH="1">
            <a:off x="3311236" y="5043298"/>
            <a:ext cx="1061028" cy="34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54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 of the training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Understand</a:t>
            </a:r>
            <a:r>
              <a:rPr lang="fr-FR" dirty="0"/>
              <a:t> system engineering </a:t>
            </a:r>
            <a:r>
              <a:rPr lang="fr-FR" dirty="0" err="1"/>
              <a:t>tools</a:t>
            </a:r>
            <a:endParaRPr lang="fr-FR" dirty="0"/>
          </a:p>
          <a:p>
            <a:pPr lvl="1"/>
            <a:r>
              <a:rPr lang="fr-FR" dirty="0"/>
              <a:t>URS</a:t>
            </a:r>
          </a:p>
          <a:p>
            <a:pPr lvl="1"/>
            <a:r>
              <a:rPr lang="fr-FR" dirty="0"/>
              <a:t>SRS</a:t>
            </a:r>
          </a:p>
          <a:p>
            <a:pPr lvl="1"/>
            <a:r>
              <a:rPr lang="fr-FR" dirty="0"/>
              <a:t>SSRS</a:t>
            </a:r>
          </a:p>
          <a:p>
            <a:pPr lvl="1"/>
            <a:r>
              <a:rPr lang="fr-FR" dirty="0"/>
              <a:t>TP</a:t>
            </a:r>
          </a:p>
          <a:p>
            <a:pPr lvl="1"/>
            <a:r>
              <a:rPr lang="fr-FR" dirty="0"/>
              <a:t>TR</a:t>
            </a:r>
          </a:p>
          <a:p>
            <a:pPr lvl="1"/>
            <a:r>
              <a:rPr lang="fr-FR" dirty="0"/>
              <a:t>Validation</a:t>
            </a:r>
          </a:p>
          <a:p>
            <a:pPr lvl="1"/>
            <a:r>
              <a:rPr lang="fr-FR" dirty="0" err="1"/>
              <a:t>Tracability</a:t>
            </a:r>
            <a:endParaRPr lang="fr-FR" dirty="0"/>
          </a:p>
          <a:p>
            <a:pPr lvl="1"/>
            <a:r>
              <a:rPr lang="fr-FR" dirty="0"/>
              <a:t>FMEA</a:t>
            </a:r>
          </a:p>
          <a:p>
            <a:pPr lvl="1"/>
            <a:r>
              <a:rPr lang="fr-FR" dirty="0"/>
              <a:t>FTA</a:t>
            </a:r>
          </a:p>
        </p:txBody>
      </p:sp>
    </p:spTree>
    <p:extLst>
      <p:ext uri="{BB962C8B-B14F-4D97-AF65-F5344CB8AC3E}">
        <p14:creationId xmlns:p14="http://schemas.microsoft.com/office/powerpoint/2010/main" val="24667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3A92C-8110-4A3D-B9BB-02E17934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06623-6967-4182-B108-0E1AC9A1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dirty="0">
                <a:hlinkClick r:id="rId2"/>
              </a:rPr>
              <a:t>https://fr.wikipedia.org/wiki/Cycle_en_V</a:t>
            </a:r>
            <a:endParaRPr lang="fr-FR" sz="2000" dirty="0"/>
          </a:p>
          <a:p>
            <a:r>
              <a:rPr lang="en-US" sz="2000" u="sng" dirty="0">
                <a:hlinkClick r:id="rId3"/>
              </a:rPr>
              <a:t>https://fr.wikipedia.org/wiki/Ing%C3%A9nierie_des_syst%C3%A8mes</a:t>
            </a:r>
            <a:endParaRPr lang="fr-FR" sz="20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55085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3A92C-8110-4A3D-B9BB-02E17934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06623-6967-4182-B108-0E1AC9A1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Objectifs</a:t>
            </a:r>
            <a:r>
              <a:rPr lang="en-US" sz="2000" dirty="0"/>
              <a:t> de la formation : developer </a:t>
            </a:r>
            <a:r>
              <a:rPr lang="en-US" sz="2000" dirty="0" err="1"/>
              <a:t>une</a:t>
            </a:r>
            <a:r>
              <a:rPr lang="en-US" sz="2000" dirty="0"/>
              <a:t> table </a:t>
            </a:r>
            <a:r>
              <a:rPr lang="en-US" sz="2000" dirty="0" err="1"/>
              <a:t>médicale</a:t>
            </a:r>
            <a:r>
              <a:rPr lang="en-US" sz="2000" dirty="0"/>
              <a:t> </a:t>
            </a:r>
            <a:r>
              <a:rPr lang="en-US" sz="2000" dirty="0" err="1"/>
              <a:t>permettant</a:t>
            </a:r>
            <a:r>
              <a:rPr lang="en-US" sz="2000" dirty="0"/>
              <a:t> de faire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artériographie</a:t>
            </a:r>
            <a:r>
              <a:rPr lang="en-US" sz="2000" dirty="0"/>
              <a:t> des </a:t>
            </a:r>
            <a:r>
              <a:rPr lang="en-US" sz="2000" dirty="0" err="1"/>
              <a:t>membres</a:t>
            </a:r>
            <a:r>
              <a:rPr lang="en-US" sz="2000" dirty="0"/>
              <a:t> </a:t>
            </a:r>
            <a:r>
              <a:rPr lang="en-US" sz="2000" dirty="0" err="1"/>
              <a:t>inférieurs</a:t>
            </a:r>
            <a:r>
              <a:rPr lang="en-US" sz="2000" dirty="0"/>
              <a:t> : </a:t>
            </a:r>
            <a:r>
              <a:rPr lang="en-US" sz="2000" dirty="0" err="1"/>
              <a:t>injecter</a:t>
            </a:r>
            <a:r>
              <a:rPr lang="en-US" sz="2000" dirty="0"/>
              <a:t> un </a:t>
            </a:r>
            <a:r>
              <a:rPr lang="en-US" sz="2000" dirty="0" err="1"/>
              <a:t>produit</a:t>
            </a:r>
            <a:r>
              <a:rPr lang="en-US" sz="2000" dirty="0"/>
              <a:t> de </a:t>
            </a:r>
            <a:r>
              <a:rPr lang="en-US" sz="2000" dirty="0" err="1"/>
              <a:t>contraste</a:t>
            </a:r>
            <a:r>
              <a:rPr lang="en-US" sz="2000" dirty="0"/>
              <a:t> au </a:t>
            </a:r>
            <a:r>
              <a:rPr lang="en-US" sz="2000" dirty="0" err="1"/>
              <a:t>niveau</a:t>
            </a:r>
            <a:r>
              <a:rPr lang="en-US" sz="2000" dirty="0"/>
              <a:t> de </a:t>
            </a:r>
            <a:r>
              <a:rPr lang="en-US" sz="2000" dirty="0" err="1"/>
              <a:t>l’artère</a:t>
            </a:r>
            <a:r>
              <a:rPr lang="en-US" sz="2000" dirty="0"/>
              <a:t> </a:t>
            </a:r>
            <a:r>
              <a:rPr lang="en-US" sz="2000" dirty="0" err="1"/>
              <a:t>phémorale</a:t>
            </a:r>
            <a:r>
              <a:rPr lang="en-US" sz="2000" dirty="0"/>
              <a:t> et </a:t>
            </a:r>
            <a:r>
              <a:rPr lang="en-US" sz="2000" dirty="0" err="1"/>
              <a:t>suivre</a:t>
            </a:r>
            <a:r>
              <a:rPr lang="en-US" sz="2000" dirty="0"/>
              <a:t> son evolution </a:t>
            </a:r>
            <a:r>
              <a:rPr lang="en-US" sz="2000" dirty="0" err="1"/>
              <a:t>dans</a:t>
            </a:r>
            <a:r>
              <a:rPr lang="en-US" sz="2000" dirty="0"/>
              <a:t> le </a:t>
            </a:r>
            <a:r>
              <a:rPr lang="en-US" sz="2000" dirty="0" err="1"/>
              <a:t>réseau</a:t>
            </a:r>
            <a:r>
              <a:rPr lang="en-US" sz="2000" dirty="0"/>
              <a:t> </a:t>
            </a:r>
            <a:r>
              <a:rPr lang="en-US" sz="2000" dirty="0" err="1"/>
              <a:t>veineux</a:t>
            </a:r>
            <a:r>
              <a:rPr lang="en-US" sz="2000" dirty="0"/>
              <a:t> pour </a:t>
            </a:r>
            <a:r>
              <a:rPr lang="en-US" sz="2000" dirty="0" err="1"/>
              <a:t>localiser</a:t>
            </a:r>
            <a:r>
              <a:rPr lang="en-US" sz="2000" dirty="0"/>
              <a:t> des </a:t>
            </a:r>
            <a:r>
              <a:rPr lang="en-US" sz="2000" dirty="0" err="1"/>
              <a:t>problèmes</a:t>
            </a:r>
            <a:r>
              <a:rPr lang="en-US" sz="2000" dirty="0"/>
              <a:t> de circulation sanguine</a:t>
            </a:r>
            <a:endParaRPr lang="fr-FR" sz="2000" dirty="0"/>
          </a:p>
          <a:p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A11B6-47E7-41E4-9231-8085664289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25700" y="3230505"/>
            <a:ext cx="3993573" cy="36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8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7752A-8D8F-4F57-A4CE-94F20C09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Roles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9F786-17CF-443B-9603-F9B02EB3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Doctor</a:t>
            </a:r>
            <a:endParaRPr lang="fr-FR" dirty="0"/>
          </a:p>
          <a:p>
            <a:r>
              <a:rPr lang="fr-FR" dirty="0"/>
              <a:t>Marketing </a:t>
            </a:r>
            <a:r>
              <a:rPr lang="fr-FR" dirty="0" err="1"/>
              <a:t>guy</a:t>
            </a:r>
            <a:endParaRPr lang="fr-FR" dirty="0"/>
          </a:p>
          <a:p>
            <a:r>
              <a:rPr lang="fr-FR" dirty="0"/>
              <a:t>System </a:t>
            </a:r>
            <a:r>
              <a:rPr lang="fr-FR" dirty="0" err="1"/>
              <a:t>spec</a:t>
            </a:r>
            <a:r>
              <a:rPr lang="fr-FR" dirty="0"/>
              <a:t> </a:t>
            </a:r>
            <a:r>
              <a:rPr lang="fr-FR" dirty="0" err="1"/>
              <a:t>guy</a:t>
            </a:r>
            <a:endParaRPr lang="fr-FR" dirty="0"/>
          </a:p>
          <a:p>
            <a:r>
              <a:rPr lang="fr-FR" dirty="0" err="1"/>
              <a:t>Technical</a:t>
            </a:r>
            <a:r>
              <a:rPr lang="fr-FR" dirty="0"/>
              <a:t> expert</a:t>
            </a:r>
          </a:p>
          <a:p>
            <a:r>
              <a:rPr lang="fr-FR" dirty="0"/>
              <a:t>System test </a:t>
            </a:r>
            <a:r>
              <a:rPr lang="fr-FR" dirty="0" err="1"/>
              <a:t>guy</a:t>
            </a:r>
            <a:endParaRPr lang="fr-FR" dirty="0"/>
          </a:p>
          <a:p>
            <a:r>
              <a:rPr lang="fr-FR" dirty="0"/>
              <a:t>Tester</a:t>
            </a:r>
          </a:p>
          <a:p>
            <a:r>
              <a:rPr lang="fr-FR" dirty="0" err="1"/>
              <a:t>Quality</a:t>
            </a:r>
            <a:r>
              <a:rPr lang="fr-FR" dirty="0"/>
              <a:t> </a:t>
            </a:r>
            <a:r>
              <a:rPr lang="fr-FR" dirty="0" err="1"/>
              <a:t>guy</a:t>
            </a:r>
            <a:endParaRPr lang="fr-FR" dirty="0"/>
          </a:p>
          <a:p>
            <a:r>
              <a:rPr lang="fr-FR" dirty="0" err="1"/>
              <a:t>Safety</a:t>
            </a:r>
            <a:r>
              <a:rPr lang="fr-FR" dirty="0"/>
              <a:t> </a:t>
            </a:r>
            <a:r>
              <a:rPr lang="fr-FR" dirty="0" err="1"/>
              <a:t>guy</a:t>
            </a:r>
            <a:endParaRPr lang="fr-FR" dirty="0"/>
          </a:p>
          <a:p>
            <a:r>
              <a:rPr lang="fr-FR" dirty="0"/>
              <a:t>LSD</a:t>
            </a:r>
          </a:p>
        </p:txBody>
      </p:sp>
    </p:spTree>
    <p:extLst>
      <p:ext uri="{BB962C8B-B14F-4D97-AF65-F5344CB8AC3E}">
        <p14:creationId xmlns:p14="http://schemas.microsoft.com/office/powerpoint/2010/main" val="132067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810F6-CD52-4C61-A454-088EB820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7F9DBC-A67C-49D1-91F9-977160F7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User </a:t>
            </a:r>
            <a:r>
              <a:rPr lang="fr-FR" dirty="0" err="1"/>
              <a:t>Requirements</a:t>
            </a:r>
            <a:r>
              <a:rPr lang="fr-FR" dirty="0"/>
              <a:t> : </a:t>
            </a:r>
            <a:r>
              <a:rPr lang="fr-FR" dirty="0" err="1"/>
              <a:t>what</a:t>
            </a:r>
            <a:r>
              <a:rPr lang="fr-FR" dirty="0"/>
              <a:t> user </a:t>
            </a:r>
            <a:r>
              <a:rPr lang="fr-FR" dirty="0" err="1"/>
              <a:t>need</a:t>
            </a:r>
            <a:r>
              <a:rPr lang="fr-FR" dirty="0"/>
              <a:t> ?</a:t>
            </a:r>
          </a:p>
          <a:p>
            <a:r>
              <a:rPr lang="fr-FR" dirty="0"/>
              <a:t>Warning : </a:t>
            </a:r>
            <a:r>
              <a:rPr lang="fr-FR" dirty="0" err="1"/>
              <a:t>shall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technical</a:t>
            </a:r>
            <a:r>
              <a:rPr lang="fr-FR" dirty="0"/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33619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35423-0095-4164-ABE1-E433E4BE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B46F45-8E19-4D0E-89D1-E6F7E52A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System </a:t>
            </a:r>
            <a:r>
              <a:rPr lang="fr-FR" dirty="0" err="1"/>
              <a:t>requirements</a:t>
            </a:r>
            <a:r>
              <a:rPr lang="fr-FR" dirty="0"/>
              <a:t> : how </a:t>
            </a:r>
            <a:r>
              <a:rPr lang="fr-FR" dirty="0" err="1"/>
              <a:t>is</a:t>
            </a:r>
            <a:r>
              <a:rPr lang="fr-FR" dirty="0"/>
              <a:t> system </a:t>
            </a:r>
            <a:r>
              <a:rPr lang="fr-FR" dirty="0" err="1"/>
              <a:t>designed</a:t>
            </a:r>
            <a:r>
              <a:rPr lang="fr-FR" dirty="0"/>
              <a:t> as a black box</a:t>
            </a:r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traçability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SRS to URS</a:t>
            </a:r>
          </a:p>
        </p:txBody>
      </p:sp>
    </p:spTree>
    <p:extLst>
      <p:ext uri="{BB962C8B-B14F-4D97-AF65-F5344CB8AC3E}">
        <p14:creationId xmlns:p14="http://schemas.microsoft.com/office/powerpoint/2010/main" val="79403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F7104-39D2-4733-B0DE-966429D3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 not </a:t>
            </a:r>
            <a:r>
              <a:rPr lang="fr-FR" dirty="0" err="1"/>
              <a:t>forget</a:t>
            </a:r>
            <a:r>
              <a:rPr lang="fr-FR" dirty="0"/>
              <a:t> in SRS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65614C-6252-4DC5-9ECF-80E306CE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Les </a:t>
            </a:r>
            <a:r>
              <a:rPr lang="en-US" sz="2400" dirty="0" err="1"/>
              <a:t>exigences</a:t>
            </a:r>
            <a:r>
              <a:rPr lang="en-US" sz="2400" dirty="0"/>
              <a:t> </a:t>
            </a:r>
            <a:r>
              <a:rPr lang="en-US" sz="2400" dirty="0" err="1"/>
              <a:t>fonctionnelles</a:t>
            </a:r>
            <a:r>
              <a:rPr lang="en-US" sz="2400" dirty="0"/>
              <a:t>: </a:t>
            </a:r>
            <a:endParaRPr lang="fr-FR" sz="2400" dirty="0"/>
          </a:p>
          <a:p>
            <a:r>
              <a:rPr lang="en-US" sz="2400" dirty="0" err="1"/>
              <a:t>Utilisateur</a:t>
            </a:r>
            <a:r>
              <a:rPr lang="en-US" sz="2400" dirty="0"/>
              <a:t>, </a:t>
            </a:r>
            <a:r>
              <a:rPr lang="en-US" sz="2400" dirty="0" err="1"/>
              <a:t>Gestionnaire</a:t>
            </a:r>
            <a:r>
              <a:rPr lang="en-US" sz="2400" dirty="0"/>
              <a:t>, Exploitation, Maintenance, Test </a:t>
            </a:r>
            <a:endParaRPr lang="fr-FR" sz="2400" dirty="0"/>
          </a:p>
          <a:p>
            <a:pPr lvl="0"/>
            <a:r>
              <a:rPr lang="en-US" sz="2400" dirty="0"/>
              <a:t>Les </a:t>
            </a:r>
            <a:r>
              <a:rPr lang="en-US" sz="2400" dirty="0" err="1"/>
              <a:t>exigences</a:t>
            </a:r>
            <a:r>
              <a:rPr lang="en-US" sz="2400" dirty="0"/>
              <a:t> non </a:t>
            </a:r>
            <a:r>
              <a:rPr lang="en-US" sz="2400" dirty="0" err="1"/>
              <a:t>fonctionnelles</a:t>
            </a:r>
            <a:r>
              <a:rPr lang="en-US" sz="2400" dirty="0"/>
              <a:t>:</a:t>
            </a:r>
            <a:endParaRPr lang="fr-FR" sz="2400" dirty="0"/>
          </a:p>
          <a:p>
            <a:pPr lvl="1"/>
            <a:r>
              <a:rPr lang="en-US" sz="2000" dirty="0" err="1"/>
              <a:t>Sécurité</a:t>
            </a:r>
            <a:r>
              <a:rPr lang="en-US" sz="2000" dirty="0"/>
              <a:t>, </a:t>
            </a:r>
            <a:r>
              <a:rPr lang="en-US" sz="2000" dirty="0" err="1"/>
              <a:t>Accessibilité</a:t>
            </a:r>
            <a:r>
              <a:rPr lang="en-US" sz="2000" dirty="0"/>
              <a:t>, </a:t>
            </a:r>
            <a:r>
              <a:rPr lang="en-US" sz="2000" dirty="0" err="1"/>
              <a:t>Confidentialité</a:t>
            </a:r>
            <a:r>
              <a:rPr lang="en-US" sz="2000" dirty="0"/>
              <a:t>, </a:t>
            </a:r>
            <a:r>
              <a:rPr lang="en-US" sz="2000" dirty="0" err="1"/>
              <a:t>Disponibilité</a:t>
            </a:r>
            <a:r>
              <a:rPr lang="en-US" sz="2000" dirty="0"/>
              <a:t>, </a:t>
            </a:r>
            <a:r>
              <a:rPr lang="en-US" sz="2000" dirty="0" err="1"/>
              <a:t>Déploiement</a:t>
            </a:r>
            <a:r>
              <a:rPr lang="en-US" sz="2000" dirty="0"/>
              <a:t> </a:t>
            </a:r>
            <a:endParaRPr lang="fr-FR" sz="2000" dirty="0"/>
          </a:p>
          <a:p>
            <a:pPr lvl="0"/>
            <a:r>
              <a:rPr lang="en-US" sz="2400" dirty="0"/>
              <a:t>Les </a:t>
            </a:r>
            <a:r>
              <a:rPr lang="en-US" sz="2400" dirty="0" err="1"/>
              <a:t>exigences</a:t>
            </a:r>
            <a:r>
              <a:rPr lang="en-US" sz="2400" dirty="0"/>
              <a:t> de </a:t>
            </a:r>
            <a:r>
              <a:rPr lang="en-US" sz="2400" dirty="0" err="1"/>
              <a:t>contraintes</a:t>
            </a:r>
            <a:r>
              <a:rPr lang="en-US" sz="2400" dirty="0"/>
              <a:t> (</a:t>
            </a:r>
            <a:r>
              <a:rPr lang="en-US" sz="2400" dirty="0" err="1"/>
              <a:t>fonctionnelles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opérationnelles</a:t>
            </a:r>
            <a:r>
              <a:rPr lang="en-US" sz="2400" dirty="0"/>
              <a:t>):</a:t>
            </a:r>
            <a:endParaRPr lang="fr-FR" sz="2400" dirty="0"/>
          </a:p>
          <a:p>
            <a:pPr lvl="1"/>
            <a:r>
              <a:rPr lang="en-US" sz="2000" dirty="0" err="1"/>
              <a:t>Matériel</a:t>
            </a:r>
            <a:r>
              <a:rPr lang="en-US" sz="2000" dirty="0"/>
              <a:t>, Technique, </a:t>
            </a:r>
            <a:r>
              <a:rPr lang="en-US" sz="2000" dirty="0" err="1"/>
              <a:t>Déclarative</a:t>
            </a:r>
            <a:r>
              <a:rPr lang="en-US" sz="2000" dirty="0"/>
              <a:t>, </a:t>
            </a:r>
            <a:r>
              <a:rPr lang="en-US" sz="2000" dirty="0" err="1"/>
              <a:t>Réglementaire</a:t>
            </a:r>
            <a:r>
              <a:rPr lang="en-US" sz="2000" dirty="0"/>
              <a:t> </a:t>
            </a:r>
            <a:endParaRPr lang="fr-FR" sz="2000" dirty="0"/>
          </a:p>
          <a:p>
            <a:pPr lvl="0"/>
            <a:r>
              <a:rPr lang="en-US" sz="2400" dirty="0"/>
              <a:t>Les </a:t>
            </a:r>
            <a:r>
              <a:rPr lang="en-US" sz="2400" dirty="0" err="1"/>
              <a:t>exigences</a:t>
            </a:r>
            <a:r>
              <a:rPr lang="en-US" sz="2400" dirty="0"/>
              <a:t> </a:t>
            </a:r>
            <a:r>
              <a:rPr lang="en-US" sz="2400" dirty="0" err="1"/>
              <a:t>d’interface</a:t>
            </a:r>
            <a:r>
              <a:rPr lang="en-US" sz="2400" dirty="0"/>
              <a:t>:</a:t>
            </a:r>
            <a:endParaRPr lang="fr-FR" sz="2400" dirty="0"/>
          </a:p>
          <a:p>
            <a:pPr lvl="1"/>
            <a:r>
              <a:rPr lang="en-US" sz="2000" dirty="0"/>
              <a:t> Applicative, </a:t>
            </a:r>
            <a:r>
              <a:rPr lang="en-US" sz="2000" dirty="0" err="1"/>
              <a:t>Humaines</a:t>
            </a:r>
            <a:r>
              <a:rPr lang="en-US" sz="2000" dirty="0"/>
              <a:t>, </a:t>
            </a:r>
            <a:r>
              <a:rPr lang="en-US" sz="2000" dirty="0" err="1"/>
              <a:t>Matérielle</a:t>
            </a:r>
            <a:r>
              <a:rPr lang="en-US" sz="2000" dirty="0"/>
              <a:t>, </a:t>
            </a:r>
            <a:r>
              <a:rPr lang="en-US" sz="2000" dirty="0" err="1"/>
              <a:t>Logicielle</a:t>
            </a:r>
            <a:r>
              <a:rPr lang="en-US" sz="2000" dirty="0"/>
              <a:t>, Communication</a:t>
            </a:r>
            <a:endParaRPr lang="fr-FR" sz="20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1457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8BBF7-7080-48BF-AEF7-CE52F0C8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F0DAEE-5069-4E8D-85BA-2BD89F620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 err="1"/>
              <a:t>Correcte</a:t>
            </a:r>
            <a:r>
              <a:rPr lang="en-US" sz="2000" dirty="0"/>
              <a:t> : correspond à un </a:t>
            </a:r>
            <a:r>
              <a:rPr lang="en-US" sz="2000" dirty="0" err="1"/>
              <a:t>besoin</a:t>
            </a:r>
            <a:r>
              <a:rPr lang="en-US" sz="2000" dirty="0"/>
              <a:t> </a:t>
            </a:r>
            <a:r>
              <a:rPr lang="en-US" sz="2000" dirty="0" err="1"/>
              <a:t>réel</a:t>
            </a:r>
            <a:r>
              <a:rPr lang="en-US" sz="2000" dirty="0"/>
              <a:t> et </a:t>
            </a:r>
            <a:r>
              <a:rPr lang="en-US" sz="2000" dirty="0" err="1"/>
              <a:t>nécessaire</a:t>
            </a:r>
            <a:endParaRPr lang="fr-FR" sz="2000" dirty="0"/>
          </a:p>
          <a:p>
            <a:pPr lvl="0"/>
            <a:r>
              <a:rPr lang="en-US" sz="2000" dirty="0" err="1"/>
              <a:t>Atomique</a:t>
            </a:r>
            <a:r>
              <a:rPr lang="en-US" sz="2000" dirty="0"/>
              <a:t> : </a:t>
            </a:r>
            <a:r>
              <a:rPr lang="en-US" sz="2000" dirty="0" err="1"/>
              <a:t>n’exprime</a:t>
            </a:r>
            <a:r>
              <a:rPr lang="en-US" sz="2000" dirty="0"/>
              <a:t> </a:t>
            </a:r>
            <a:r>
              <a:rPr lang="en-US" sz="2000" dirty="0" err="1"/>
              <a:t>qu’un</a:t>
            </a:r>
            <a:r>
              <a:rPr lang="en-US" sz="2000" dirty="0"/>
              <a:t> </a:t>
            </a:r>
            <a:r>
              <a:rPr lang="en-US" sz="2000" dirty="0" err="1"/>
              <a:t>seul</a:t>
            </a:r>
            <a:r>
              <a:rPr lang="en-US" sz="2000" dirty="0"/>
              <a:t> fait </a:t>
            </a:r>
            <a:endParaRPr lang="fr-FR" sz="2000" dirty="0"/>
          </a:p>
          <a:p>
            <a:pPr lvl="0"/>
            <a:r>
              <a:rPr lang="en-US" sz="2000" dirty="0"/>
              <a:t>Non </a:t>
            </a:r>
            <a:r>
              <a:rPr lang="en-US" sz="2000" dirty="0" err="1"/>
              <a:t>ambigüe</a:t>
            </a:r>
            <a:r>
              <a:rPr lang="en-US" sz="2000" dirty="0"/>
              <a:t> :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seule</a:t>
            </a:r>
            <a:r>
              <a:rPr lang="en-US" sz="2000" dirty="0"/>
              <a:t> </a:t>
            </a:r>
            <a:r>
              <a:rPr lang="en-US" sz="2000" dirty="0" err="1"/>
              <a:t>interprétation</a:t>
            </a:r>
            <a:r>
              <a:rPr lang="en-US" sz="2000" dirty="0"/>
              <a:t> possible</a:t>
            </a:r>
            <a:endParaRPr lang="fr-FR" sz="2000" dirty="0"/>
          </a:p>
          <a:p>
            <a:pPr lvl="0"/>
            <a:r>
              <a:rPr lang="en-US" sz="2000" dirty="0" err="1"/>
              <a:t>Complète</a:t>
            </a:r>
            <a:r>
              <a:rPr lang="en-US" sz="2000" dirty="0"/>
              <a:t> : </a:t>
            </a:r>
            <a:r>
              <a:rPr lang="en-US" sz="2000" dirty="0" err="1"/>
              <a:t>énoncée</a:t>
            </a:r>
            <a:r>
              <a:rPr lang="en-US" sz="2000" dirty="0"/>
              <a:t> </a:t>
            </a:r>
            <a:r>
              <a:rPr lang="en-US" sz="2000" dirty="0" err="1"/>
              <a:t>entièrement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 </a:t>
            </a:r>
            <a:r>
              <a:rPr lang="en-US" sz="2000" dirty="0" err="1"/>
              <a:t>seul</a:t>
            </a:r>
            <a:r>
              <a:rPr lang="en-US" sz="2000" dirty="0"/>
              <a:t> </a:t>
            </a:r>
            <a:r>
              <a:rPr lang="en-US" sz="2000" dirty="0" err="1"/>
              <a:t>endroit</a:t>
            </a:r>
            <a:r>
              <a:rPr lang="en-US" sz="2000" dirty="0"/>
              <a:t> </a:t>
            </a:r>
            <a:endParaRPr lang="fr-FR" sz="2000" dirty="0"/>
          </a:p>
          <a:p>
            <a:pPr lvl="0"/>
            <a:r>
              <a:rPr lang="en-US" sz="2000" dirty="0" err="1"/>
              <a:t>Cohérente</a:t>
            </a:r>
            <a:r>
              <a:rPr lang="en-US" sz="2000" dirty="0"/>
              <a:t> : sans contradiction avec </a:t>
            </a:r>
            <a:r>
              <a:rPr lang="en-US" sz="2000" dirty="0" err="1"/>
              <a:t>d’autres</a:t>
            </a:r>
            <a:r>
              <a:rPr lang="en-US" sz="2000" dirty="0"/>
              <a:t> </a:t>
            </a:r>
            <a:r>
              <a:rPr lang="en-US" sz="2000" dirty="0" err="1"/>
              <a:t>exigences</a:t>
            </a:r>
            <a:endParaRPr lang="fr-FR" sz="2000" dirty="0"/>
          </a:p>
          <a:p>
            <a:pPr lvl="0"/>
            <a:r>
              <a:rPr lang="en-US" sz="2000" dirty="0" err="1"/>
              <a:t>Evaluée</a:t>
            </a:r>
            <a:r>
              <a:rPr lang="en-US" sz="2000" dirty="0"/>
              <a:t> : </a:t>
            </a:r>
            <a:r>
              <a:rPr lang="en-US" sz="2000" dirty="0" err="1"/>
              <a:t>Négociée</a:t>
            </a:r>
            <a:r>
              <a:rPr lang="en-US" sz="2000" dirty="0"/>
              <a:t>, </a:t>
            </a:r>
            <a:r>
              <a:rPr lang="en-US" sz="2000" dirty="0" err="1"/>
              <a:t>priorisée</a:t>
            </a:r>
            <a:r>
              <a:rPr lang="en-US" sz="2000" dirty="0"/>
              <a:t>, </a:t>
            </a:r>
            <a:r>
              <a:rPr lang="en-US" sz="2000" dirty="0" err="1"/>
              <a:t>pertinente</a:t>
            </a:r>
            <a:r>
              <a:rPr lang="en-US" sz="2000" dirty="0"/>
              <a:t> - </a:t>
            </a:r>
            <a:r>
              <a:rPr lang="en-US" sz="2000" dirty="0" err="1"/>
              <a:t>stabilité</a:t>
            </a:r>
            <a:r>
              <a:rPr lang="en-US" sz="2000" dirty="0"/>
              <a:t> du </a:t>
            </a:r>
            <a:r>
              <a:rPr lang="en-US" sz="2000" dirty="0" err="1"/>
              <a:t>besoin</a:t>
            </a:r>
            <a:r>
              <a:rPr lang="en-US" sz="2000" dirty="0"/>
              <a:t> </a:t>
            </a:r>
            <a:endParaRPr lang="fr-FR" sz="2000" dirty="0"/>
          </a:p>
          <a:p>
            <a:pPr lvl="0"/>
            <a:r>
              <a:rPr lang="en-US" sz="2000" dirty="0" err="1"/>
              <a:t>Traçable</a:t>
            </a:r>
            <a:r>
              <a:rPr lang="en-US" sz="2000" dirty="0"/>
              <a:t> : </a:t>
            </a:r>
            <a:r>
              <a:rPr lang="en-US" sz="2000" dirty="0" err="1"/>
              <a:t>identifiant</a:t>
            </a:r>
            <a:r>
              <a:rPr lang="en-US" sz="2000" dirty="0"/>
              <a:t> unique + trace de </a:t>
            </a:r>
            <a:r>
              <a:rPr lang="en-US" sz="2000" dirty="0" err="1"/>
              <a:t>toute</a:t>
            </a:r>
            <a:r>
              <a:rPr lang="en-US" sz="2000" dirty="0"/>
              <a:t> modification</a:t>
            </a:r>
            <a:endParaRPr lang="fr-FR" sz="2000" dirty="0"/>
          </a:p>
          <a:p>
            <a:pPr lvl="0"/>
            <a:r>
              <a:rPr lang="en-US" sz="2000" dirty="0" err="1"/>
              <a:t>Vérifiable</a:t>
            </a:r>
            <a:r>
              <a:rPr lang="en-US" sz="2000" dirty="0"/>
              <a:t> : que </a:t>
            </a:r>
            <a:r>
              <a:rPr lang="en-US" sz="2000" dirty="0" err="1"/>
              <a:t>l’on</a:t>
            </a:r>
            <a:r>
              <a:rPr lang="en-US" sz="2000" dirty="0"/>
              <a:t> </a:t>
            </a:r>
            <a:r>
              <a:rPr lang="en-US" sz="2000" dirty="0" err="1"/>
              <a:t>peut</a:t>
            </a:r>
            <a:r>
              <a:rPr lang="en-US" sz="2000" dirty="0"/>
              <a:t> </a:t>
            </a:r>
            <a:r>
              <a:rPr lang="en-US" sz="2000" dirty="0" err="1"/>
              <a:t>contrôler</a:t>
            </a:r>
            <a:r>
              <a:rPr lang="en-US" sz="2000" dirty="0"/>
              <a:t>, qualifier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068599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Exotec">
      <a:dk1>
        <a:sysClr val="windowText" lastClr="000000"/>
      </a:dk1>
      <a:lt1>
        <a:sysClr val="window" lastClr="FFFFFF"/>
      </a:lt1>
      <a:dk2>
        <a:srgbClr val="212745"/>
      </a:dk2>
      <a:lt2>
        <a:srgbClr val="FFFFFF"/>
      </a:lt2>
      <a:accent1>
        <a:srgbClr val="20868F"/>
      </a:accent1>
      <a:accent2>
        <a:srgbClr val="EB8932"/>
      </a:accent2>
      <a:accent3>
        <a:srgbClr val="2F4D9E"/>
      </a:accent3>
      <a:accent4>
        <a:srgbClr val="EBB132"/>
      </a:accent4>
      <a:accent5>
        <a:srgbClr val="000000"/>
      </a:accent5>
      <a:accent6>
        <a:srgbClr val="000000"/>
      </a:accent6>
      <a:hlink>
        <a:srgbClr val="4E67C8"/>
      </a:hlink>
      <a:folHlink>
        <a:srgbClr val="94A3DD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11021</TotalTime>
  <Words>323</Words>
  <Application>Microsoft Office PowerPoint</Application>
  <PresentationFormat>Affichage à l'écran (4:3)</PresentationFormat>
  <Paragraphs>87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Segoe UI</vt:lpstr>
      <vt:lpstr>Segoe UI Semibold</vt:lpstr>
      <vt:lpstr>Default Design</vt:lpstr>
      <vt:lpstr>Présentation PowerPoint</vt:lpstr>
      <vt:lpstr>Goal of the training</vt:lpstr>
      <vt:lpstr>Context</vt:lpstr>
      <vt:lpstr>Exercise</vt:lpstr>
      <vt:lpstr>Roles</vt:lpstr>
      <vt:lpstr>URS</vt:lpstr>
      <vt:lpstr>SRS</vt:lpstr>
      <vt:lpstr>Do not forget in SRS</vt:lpstr>
      <vt:lpstr>Requirement</vt:lpstr>
      <vt:lpstr>SSRS</vt:lpstr>
      <vt:lpstr>TP</vt:lpstr>
      <vt:lpstr>TR</vt:lpstr>
      <vt:lpstr>Validation</vt:lpstr>
      <vt:lpstr>Risks</vt:lpstr>
      <vt:lpstr>FMEA</vt:lpstr>
      <vt:lpstr>FTA</vt:lpstr>
      <vt:lpstr>Traceability</vt:lpstr>
    </vt:vector>
  </TitlesOfParts>
  <Company>Exocet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Pen PowerPoint Template</dc:title>
  <dc:creator>Presentation Magazine</dc:creator>
  <cp:lastModifiedBy>Renaud Heitz</cp:lastModifiedBy>
  <cp:revision>463</cp:revision>
  <dcterms:created xsi:type="dcterms:W3CDTF">2009-11-03T13:35:13Z</dcterms:created>
  <dcterms:modified xsi:type="dcterms:W3CDTF">2018-07-04T22:12:16Z</dcterms:modified>
</cp:coreProperties>
</file>