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421f2c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421f2c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421f2cb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421f2cb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421f2cb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421f2cb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421f2cb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421f2cb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421f2cb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421f2cb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421f2cb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421f2cb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ce38ce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ce38ce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TDR</a:t>
            </a:r>
            <a:endParaRPr/>
          </a:p>
          <a:p>
            <a:pPr indent="0" lvl="0" marL="0" rtl="0" algn="ctr">
              <a:spcBef>
                <a:spcPts val="0"/>
              </a:spcBef>
              <a:spcAft>
                <a:spcPts val="0"/>
              </a:spcAft>
              <a:buNone/>
            </a:pPr>
            <a:r>
              <a:rPr lang="fr"/>
              <a:t>Motor + Reducer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 Input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want our robot to have following characteristics (see SRS R1) :</a:t>
            </a:r>
            <a:endParaRPr/>
          </a:p>
          <a:p>
            <a:pPr indent="-342900" lvl="0" marL="457200" rtl="0" algn="l">
              <a:spcBef>
                <a:spcPts val="1600"/>
              </a:spcBef>
              <a:spcAft>
                <a:spcPts val="0"/>
              </a:spcAft>
              <a:buSzPts val="1800"/>
              <a:buChar char="●"/>
            </a:pPr>
            <a:r>
              <a:rPr lang="fr"/>
              <a:t>Max speed &gt;= 0,5 m/s</a:t>
            </a:r>
            <a:endParaRPr/>
          </a:p>
          <a:p>
            <a:pPr indent="-342900" lvl="0" marL="457200" rtl="0" algn="l">
              <a:spcBef>
                <a:spcPts val="0"/>
              </a:spcBef>
              <a:spcAft>
                <a:spcPts val="0"/>
              </a:spcAft>
              <a:buSzPts val="1800"/>
              <a:buChar char="●"/>
            </a:pPr>
            <a:r>
              <a:rPr lang="fr"/>
              <a:t>Acceleration &gt;= 0,5 m/s²</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Most importantly, we want our robot to be </a:t>
            </a:r>
            <a:r>
              <a:rPr b="1" lang="fr"/>
              <a:t>precise, especially at low speed.</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 Input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Constraints</a:t>
            </a:r>
            <a:endParaRPr/>
          </a:p>
          <a:p>
            <a:pPr indent="0" lvl="0" marL="0" rtl="0" algn="l">
              <a:spcBef>
                <a:spcPts val="1600"/>
              </a:spcBef>
              <a:spcAft>
                <a:spcPts val="0"/>
              </a:spcAft>
              <a:buNone/>
            </a:pPr>
            <a:r>
              <a:rPr lang="fr"/>
              <a:t>The dimensions of the robot are limited by the rules.</a:t>
            </a:r>
            <a:endParaRPr/>
          </a:p>
          <a:p>
            <a:pPr indent="0" lvl="0" marL="0" rtl="0" algn="l">
              <a:spcBef>
                <a:spcPts val="1600"/>
              </a:spcBef>
              <a:spcAft>
                <a:spcPts val="1600"/>
              </a:spcAft>
              <a:buNone/>
            </a:pPr>
            <a:r>
              <a:rPr lang="fr"/>
              <a:t>On our robot, we want to align on the same axis two motor wheels and two rotary encoders. That’s the reason why, if the motors are too long, we will have to rotate them by 90° and to use </a:t>
            </a:r>
            <a:r>
              <a:rPr b="1" lang="fr"/>
              <a:t>two bevel gears</a:t>
            </a:r>
            <a:r>
              <a:rPr lang="fr"/>
              <a:t>.</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 Analysis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Dimensioning the motor for acceleration:</a:t>
            </a:r>
            <a:endParaRPr/>
          </a:p>
          <a:p>
            <a:pPr indent="0" lvl="0" marL="0" rtl="0" algn="l">
              <a:spcBef>
                <a:spcPts val="1600"/>
              </a:spcBef>
              <a:spcAft>
                <a:spcPts val="0"/>
              </a:spcAft>
              <a:buNone/>
            </a:pPr>
            <a:r>
              <a:rPr lang="fr"/>
              <a:t>Let P be the power of a single motor, and m the mass of the robot:</a:t>
            </a:r>
            <a:endParaRPr/>
          </a:p>
          <a:p>
            <a:pPr indent="0" lvl="0" marL="0" rtl="0" algn="l">
              <a:spcBef>
                <a:spcPts val="1600"/>
              </a:spcBef>
              <a:spcAft>
                <a:spcPts val="0"/>
              </a:spcAft>
              <a:buNone/>
            </a:pPr>
            <a:r>
              <a:rPr lang="fr"/>
              <a:t>The acceleration of the robot is 2 * a / m (because there are two motors).</a:t>
            </a:r>
            <a:endParaRPr/>
          </a:p>
          <a:p>
            <a:pPr indent="0" lvl="0" marL="0" rtl="0" algn="l">
              <a:spcBef>
                <a:spcPts val="1600"/>
              </a:spcBef>
              <a:spcAft>
                <a:spcPts val="0"/>
              </a:spcAft>
              <a:buNone/>
            </a:pPr>
            <a:r>
              <a:rPr lang="fr"/>
              <a:t>In our case, we want the acceleration to be &gt;= 0,5 m/s while accelerating, and as big as possible while braking.</a:t>
            </a:r>
            <a:endParaRPr/>
          </a:p>
          <a:p>
            <a:pPr indent="0" lvl="0" marL="0" rtl="0" algn="l">
              <a:spcBef>
                <a:spcPts val="1600"/>
              </a:spcBef>
              <a:spcAft>
                <a:spcPts val="1600"/>
              </a:spcAft>
              <a:buNone/>
            </a:pPr>
            <a:r>
              <a:rPr lang="fr"/>
              <a:t>However the power of the motor is limited by the battery, and particularly by its capacity. For practical reasons, we want our motors to be powered by a </a:t>
            </a:r>
            <a:r>
              <a:rPr b="1" lang="fr"/>
              <a:t>12V voltage</a:t>
            </a:r>
            <a:r>
              <a:rPr lang="fr"/>
              <a:t>. We chose a power of </a:t>
            </a:r>
            <a:r>
              <a:rPr b="1" lang="fr"/>
              <a:t>14W per motor</a:t>
            </a:r>
            <a:r>
              <a:rPr lang="fr"/>
              <a:t>. The amperage required for the motors will then be 14*2 / 12 = 2,3 A, which is reasonable.</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 Analysis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Dimensioning the max speed of the robot</a:t>
            </a:r>
            <a:endParaRPr/>
          </a:p>
          <a:p>
            <a:pPr indent="0" lvl="0" marL="0" rtl="0" algn="l">
              <a:spcBef>
                <a:spcPts val="1600"/>
              </a:spcBef>
              <a:spcAft>
                <a:spcPts val="0"/>
              </a:spcAft>
              <a:buNone/>
            </a:pPr>
            <a:r>
              <a:rPr lang="fr"/>
              <a:t>We want this max speed to be &gt;= 0,5 m/s.</a:t>
            </a:r>
            <a:endParaRPr/>
          </a:p>
          <a:p>
            <a:pPr indent="0" lvl="0" marL="0" rtl="0" algn="l">
              <a:spcBef>
                <a:spcPts val="1600"/>
              </a:spcBef>
              <a:spcAft>
                <a:spcPts val="0"/>
              </a:spcAft>
              <a:buNone/>
            </a:pPr>
            <a:r>
              <a:rPr lang="fr"/>
              <a:t>The max speed is given by: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3" name="Google Shape;83;p17"/>
          <p:cNvPicPr preferRelativeResize="0"/>
          <p:nvPr/>
        </p:nvPicPr>
        <p:blipFill rotWithShape="1">
          <a:blip r:embed="rId3">
            <a:alphaModFix/>
          </a:blip>
          <a:srcRect b="27394" l="7371" r="1619" t="26970"/>
          <a:stretch/>
        </p:blipFill>
        <p:spPr>
          <a:xfrm>
            <a:off x="3369100" y="2175200"/>
            <a:ext cx="3537552" cy="997774"/>
          </a:xfrm>
          <a:prstGeom prst="rect">
            <a:avLst/>
          </a:prstGeom>
          <a:noFill/>
          <a:ln>
            <a:noFill/>
          </a:ln>
        </p:spPr>
      </p:pic>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 Analysis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Dimensioning the torque of the motor</a:t>
            </a:r>
            <a:endParaRPr/>
          </a:p>
          <a:p>
            <a:pPr indent="0" lvl="0" marL="0" rtl="0" algn="l">
              <a:spcBef>
                <a:spcPts val="1600"/>
              </a:spcBef>
              <a:spcAft>
                <a:spcPts val="0"/>
              </a:spcAft>
              <a:buNone/>
            </a:pPr>
            <a:r>
              <a:rPr lang="fr"/>
              <a:t>The torque is the quantity that we want to maximise.</a:t>
            </a:r>
            <a:endParaRPr/>
          </a:p>
          <a:p>
            <a:pPr indent="0" lvl="0" marL="0" rtl="0" algn="l">
              <a:spcBef>
                <a:spcPts val="1600"/>
              </a:spcBef>
              <a:spcAft>
                <a:spcPts val="0"/>
              </a:spcAft>
              <a:buNone/>
            </a:pPr>
            <a:r>
              <a:rPr lang="fr"/>
              <a:t> 	</a:t>
            </a:r>
            <a:r>
              <a:rPr b="1" lang="fr"/>
              <a:t>A</a:t>
            </a:r>
            <a:r>
              <a:rPr b="1" lang="fr"/>
              <a:t> great torque will allow our robot to perform precise moves even when moving slowly</a:t>
            </a:r>
            <a:r>
              <a:rPr lang="fr"/>
              <a:t>.</a:t>
            </a:r>
            <a:endParaRPr/>
          </a:p>
          <a:p>
            <a:pPr indent="0" lvl="0" marL="0" rtl="0" algn="l">
              <a:spcBef>
                <a:spcPts val="1600"/>
              </a:spcBef>
              <a:spcAft>
                <a:spcPts val="1600"/>
              </a:spcAft>
              <a:buNone/>
            </a:pPr>
            <a:r>
              <a:rPr lang="fr"/>
              <a:t>The torque after the reducer is given by: </a:t>
            </a:r>
            <a:endParaRPr/>
          </a:p>
        </p:txBody>
      </p:sp>
      <p:pic>
        <p:nvPicPr>
          <p:cNvPr id="91" name="Google Shape;91;p18"/>
          <p:cNvPicPr preferRelativeResize="0"/>
          <p:nvPr/>
        </p:nvPicPr>
        <p:blipFill rotWithShape="1">
          <a:blip r:embed="rId3">
            <a:alphaModFix/>
          </a:blip>
          <a:srcRect b="37988" l="11148" r="11910" t="40646"/>
          <a:stretch/>
        </p:blipFill>
        <p:spPr>
          <a:xfrm>
            <a:off x="4616850" y="3000375"/>
            <a:ext cx="4288776" cy="669924"/>
          </a:xfrm>
          <a:prstGeom prst="rect">
            <a:avLst/>
          </a:prstGeom>
          <a:noFill/>
          <a:ln>
            <a:noFill/>
          </a:ln>
        </p:spPr>
      </p:pic>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3 - Choice of the motor</a:t>
            </a:r>
            <a:r>
              <a:rPr lang="fr"/>
              <a:t>educer</a:t>
            </a:r>
            <a:endParaRPr/>
          </a:p>
        </p:txBody>
      </p:sp>
      <p:sp>
        <p:nvSpPr>
          <p:cNvPr id="98" name="Google Shape;98;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 website </a:t>
            </a:r>
            <a:r>
              <a:rPr i="1" lang="fr"/>
              <a:t>Maxon </a:t>
            </a:r>
            <a:r>
              <a:rPr lang="fr"/>
              <a:t>allows us to choose between differents great quality and compatible materials and thus choosing a perfectly adequate couple motor/reducer. The best compromise (understood with the previous analysis)  we found is the following :</a:t>
            </a:r>
            <a:endParaRPr/>
          </a:p>
          <a:p>
            <a:pPr indent="0" lvl="0" marL="0" rtl="0" algn="l">
              <a:spcBef>
                <a:spcPts val="1600"/>
              </a:spcBef>
              <a:spcAft>
                <a:spcPts val="1600"/>
              </a:spcAft>
              <a:buNone/>
            </a:pPr>
            <a:r>
              <a:t/>
            </a:r>
            <a:endParaRPr/>
          </a:p>
        </p:txBody>
      </p:sp>
      <p:pic>
        <p:nvPicPr>
          <p:cNvPr id="99" name="Google Shape;99;p19"/>
          <p:cNvPicPr preferRelativeResize="0"/>
          <p:nvPr/>
        </p:nvPicPr>
        <p:blipFill rotWithShape="1">
          <a:blip r:embed="rId3">
            <a:alphaModFix/>
          </a:blip>
          <a:srcRect b="23514" l="8741" r="3400" t="28347"/>
          <a:stretch/>
        </p:blipFill>
        <p:spPr>
          <a:xfrm>
            <a:off x="126950" y="2325475"/>
            <a:ext cx="8942976" cy="2756500"/>
          </a:xfrm>
          <a:prstGeom prst="rect">
            <a:avLst/>
          </a:prstGeom>
          <a:noFill/>
          <a:ln>
            <a:noFill/>
          </a:ln>
        </p:spPr>
      </p:pic>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4 - Conclusion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chose the </a:t>
            </a:r>
            <a:r>
              <a:rPr i="1" lang="fr"/>
              <a:t>Maxon </a:t>
            </a:r>
            <a:r>
              <a:rPr i="1" lang="fr"/>
              <a:t>DCX 22 S Ø22 mm, Graphite Brushes, ball bearings </a:t>
            </a:r>
            <a:r>
              <a:rPr lang="fr"/>
              <a:t>equipped with the </a:t>
            </a:r>
            <a:r>
              <a:rPr i="1" lang="fr"/>
              <a:t>Planetary gearhead GPX 22 C Ø22 mm,</a:t>
            </a:r>
            <a:r>
              <a:rPr i="1" lang="fr"/>
              <a:t> 2-stage</a:t>
            </a:r>
            <a:endParaRPr i="1"/>
          </a:p>
          <a:p>
            <a:pPr indent="0" lvl="0" marL="0" rtl="0" algn="l">
              <a:spcBef>
                <a:spcPts val="1600"/>
              </a:spcBef>
              <a:spcAft>
                <a:spcPts val="0"/>
              </a:spcAft>
              <a:buNone/>
            </a:pPr>
            <a:r>
              <a:rPr lang="fr"/>
              <a:t>Maxon motors are very high quality and reliable material.</a:t>
            </a:r>
            <a:endParaRPr/>
          </a:p>
          <a:p>
            <a:pPr indent="0" lvl="0" marL="0" rtl="0" algn="l">
              <a:spcBef>
                <a:spcPts val="1600"/>
              </a:spcBef>
              <a:spcAft>
                <a:spcPts val="0"/>
              </a:spcAft>
              <a:buNone/>
            </a:pPr>
            <a:r>
              <a:rPr lang="fr"/>
              <a:t>This motoreducer is the best choice maximising torque, keeping speed above requested and working on 12V.</a:t>
            </a:r>
            <a:endParaRPr/>
          </a:p>
          <a:p>
            <a:pPr indent="0" lvl="0" marL="0" rtl="0" algn="l">
              <a:spcBef>
                <a:spcPts val="1600"/>
              </a:spcBef>
              <a:spcAft>
                <a:spcPts val="1600"/>
              </a:spcAft>
              <a:buNone/>
            </a:pPr>
            <a:r>
              <a:rPr lang="fr"/>
              <a:t>Being also quite powerful (14W) it might require a lot of current and thus a powerful battery.</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