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A75B0B-5FC7-4687-B1CB-CC4B18BC81EA}">
  <a:tblStyle styleId="{63A75B0B-5FC7-4687-B1CB-CC4B18BC81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653cad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653cad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653cad0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653cad0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653cad0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653cad0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450a9b9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450a9b9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450a9b9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450a9b9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450a9b9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450a9b9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450a9b92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450a9b92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450a9b92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450a9b92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TDR proximity sensors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How to evaluate the distance between the robot and an obstacle?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 Inputs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 order to be “homologable”, our robot must be able to detect the other robot to avoid collisions.</a:t>
            </a:r>
            <a:endParaRPr/>
          </a:p>
          <a:p>
            <a:pPr indent="0" lvl="0" marL="0" rtl="0" algn="l">
              <a:spcBef>
                <a:spcPts val="1600"/>
              </a:spcBef>
              <a:spcAft>
                <a:spcPts val="0"/>
              </a:spcAft>
              <a:buNone/>
            </a:pPr>
            <a:r>
              <a:rPr lang="fr"/>
              <a:t>Moreover, it can be useful to measure the distance to other obstacles (edge of the table for instance).</a:t>
            </a:r>
            <a:endParaRPr/>
          </a:p>
          <a:p>
            <a:pPr indent="0" lvl="0" marL="0" rtl="0" algn="l">
              <a:spcBef>
                <a:spcPts val="1600"/>
              </a:spcBef>
              <a:spcAft>
                <a:spcPts val="1600"/>
              </a:spcAft>
              <a:buNone/>
            </a:pPr>
            <a:r>
              <a:rPr lang="fr"/>
              <a:t>We need a </a:t>
            </a:r>
            <a:r>
              <a:rPr b="1" lang="fr"/>
              <a:t>fast </a:t>
            </a:r>
            <a:r>
              <a:rPr lang="fr"/>
              <a:t>detection system, able to </a:t>
            </a:r>
            <a:r>
              <a:rPr b="1" lang="fr"/>
              <a:t>detect obstacles </a:t>
            </a:r>
            <a:r>
              <a:rPr lang="fr"/>
              <a:t>and </a:t>
            </a:r>
            <a:r>
              <a:rPr b="1" lang="fr"/>
              <a:t>measure their distance</a:t>
            </a:r>
            <a:r>
              <a:rPr lang="fr"/>
              <a:t>, especially when this </a:t>
            </a:r>
            <a:r>
              <a:rPr b="1" lang="fr"/>
              <a:t>distance is small</a:t>
            </a:r>
            <a:r>
              <a:rPr lang="fr"/>
              <a:t>.</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68" name="Google Shape;68;p15"/>
          <p:cNvSpPr txBox="1"/>
          <p:nvPr>
            <p:ph idx="1" type="body"/>
          </p:nvPr>
        </p:nvSpPr>
        <p:spPr>
          <a:xfrm>
            <a:off x="311700" y="1152475"/>
            <a:ext cx="4876800" cy="37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 order to be </a:t>
            </a:r>
            <a:r>
              <a:rPr b="1" lang="fr"/>
              <a:t>reactive</a:t>
            </a:r>
            <a:r>
              <a:rPr lang="fr"/>
              <a:t>, we cannot rely on the camera (because of communication delays). We then need to use an </a:t>
            </a:r>
            <a:r>
              <a:rPr b="1" lang="fr"/>
              <a:t>embedded detection system</a:t>
            </a:r>
            <a:r>
              <a:rPr lang="fr"/>
              <a:t>.</a:t>
            </a:r>
            <a:endParaRPr/>
          </a:p>
          <a:p>
            <a:pPr indent="0" lvl="0" marL="0" rtl="0" algn="l">
              <a:spcBef>
                <a:spcPts val="1600"/>
              </a:spcBef>
              <a:spcAft>
                <a:spcPts val="1600"/>
              </a:spcAft>
              <a:buNone/>
            </a:pPr>
            <a:r>
              <a:rPr lang="fr"/>
              <a:t>We choose to use </a:t>
            </a:r>
            <a:r>
              <a:rPr b="1" lang="fr"/>
              <a:t>distance sensors</a:t>
            </a:r>
            <a:r>
              <a:rPr lang="fr"/>
              <a:t> that will measure the distance to the nearest obstacle in a given direction. We will place </a:t>
            </a:r>
            <a:r>
              <a:rPr b="1" lang="fr"/>
              <a:t>3</a:t>
            </a:r>
            <a:r>
              <a:rPr b="1" lang="fr"/>
              <a:t> of them</a:t>
            </a:r>
            <a:r>
              <a:rPr lang="fr"/>
              <a:t> in front of the robot, so it can detect an incoming obstacle when it rolls.</a:t>
            </a:r>
            <a:endParaRPr/>
          </a:p>
        </p:txBody>
      </p:sp>
      <p:sp>
        <p:nvSpPr>
          <p:cNvPr id="69" name="Google Shape;69;p15"/>
          <p:cNvSpPr/>
          <p:nvPr/>
        </p:nvSpPr>
        <p:spPr>
          <a:xfrm>
            <a:off x="5917425" y="1999825"/>
            <a:ext cx="1247100" cy="12060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7236775" y="2535775"/>
            <a:ext cx="381300" cy="134100"/>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6390775" y="4463650"/>
            <a:ext cx="59373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2700000">
            <a:off x="7037695" y="3159695"/>
            <a:ext cx="381413" cy="134067"/>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2700000">
            <a:off x="7037697" y="1911890"/>
            <a:ext cx="381413" cy="134067"/>
          </a:xfrm>
          <a:prstGeom prst="rightArrow">
            <a:avLst>
              <a:gd fmla="val 50000" name="adj1"/>
              <a:gd fmla="val 50000" name="adj2"/>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957550" y="2452825"/>
            <a:ext cx="618600" cy="3000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7893450" y="2754475"/>
            <a:ext cx="1147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38761D"/>
                </a:solidFill>
              </a:rPr>
              <a:t>Direction</a:t>
            </a:r>
            <a:endParaRPr>
              <a:solidFill>
                <a:srgbClr val="38761D"/>
              </a:solidFill>
            </a:endParaRPr>
          </a:p>
          <a:p>
            <a:pPr indent="0" lvl="0" marL="0" rtl="0" algn="l">
              <a:spcBef>
                <a:spcPts val="0"/>
              </a:spcBef>
              <a:spcAft>
                <a:spcPts val="0"/>
              </a:spcAft>
              <a:buNone/>
            </a:pPr>
            <a:r>
              <a:rPr lang="fr">
                <a:solidFill>
                  <a:srgbClr val="38761D"/>
                </a:solidFill>
              </a:rPr>
              <a:t>“forwards”</a:t>
            </a:r>
            <a:endParaRPr>
              <a:solidFill>
                <a:srgbClr val="38761D"/>
              </a:solidFill>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82" name="Google Shape;82;p16"/>
          <p:cNvSpPr txBox="1"/>
          <p:nvPr>
            <p:ph idx="1" type="body"/>
          </p:nvPr>
        </p:nvSpPr>
        <p:spPr>
          <a:xfrm>
            <a:off x="311700" y="1152475"/>
            <a:ext cx="836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It can also be relevant to have a distance </a:t>
            </a:r>
            <a:r>
              <a:rPr b="1" lang="fr"/>
              <a:t>sensor facing backwards</a:t>
            </a:r>
            <a:r>
              <a:rPr lang="fr"/>
              <a:t>. This one doesn’t have the same function : it shall not detect an unexpected obstacle (robot), but it shall </a:t>
            </a:r>
            <a:r>
              <a:rPr b="1" lang="fr"/>
              <a:t>measure the distance to a wall</a:t>
            </a:r>
            <a:r>
              <a:rPr lang="fr"/>
              <a:t>.</a:t>
            </a:r>
            <a:endParaRPr/>
          </a:p>
          <a:p>
            <a:pPr indent="0" lvl="0" marL="0" rtl="0" algn="l">
              <a:spcBef>
                <a:spcPts val="1600"/>
              </a:spcBef>
              <a:spcAft>
                <a:spcPts val="1600"/>
              </a:spcAft>
              <a:buNone/>
            </a:pPr>
            <a:r>
              <a:rPr lang="fr"/>
              <a:t>In effect, many teams in the Robotics Cup use walls to reposition their robot during the match. We will perhaps adopt this technique, and in this case we can use another sensor to hit the wall very slowly (in order to avoid damaging our robot).</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89" name="Google Shape;89;p17"/>
          <p:cNvSpPr txBox="1"/>
          <p:nvPr>
            <p:ph idx="1" type="body"/>
          </p:nvPr>
        </p:nvSpPr>
        <p:spPr>
          <a:xfrm>
            <a:off x="311700" y="1152475"/>
            <a:ext cx="836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There are two main sensor families : </a:t>
            </a:r>
            <a:r>
              <a:rPr b="1" lang="fr"/>
              <a:t>infrared </a:t>
            </a:r>
            <a:r>
              <a:rPr lang="fr"/>
              <a:t>and </a:t>
            </a:r>
            <a:r>
              <a:rPr b="1" lang="fr"/>
              <a:t>ultrasound</a:t>
            </a:r>
            <a:r>
              <a:rPr lang="fr"/>
              <a:t>, each of them having their advantages and drawbacks :</a:t>
            </a:r>
            <a:endParaRPr/>
          </a:p>
          <a:p>
            <a:pPr indent="0" lvl="0" marL="0" rtl="0" algn="l">
              <a:spcBef>
                <a:spcPts val="1600"/>
              </a:spcBef>
              <a:spcAft>
                <a:spcPts val="1600"/>
              </a:spcAft>
              <a:buNone/>
            </a:pPr>
            <a:r>
              <a:t/>
            </a:r>
            <a:endParaRPr/>
          </a:p>
        </p:txBody>
      </p:sp>
      <p:graphicFrame>
        <p:nvGraphicFramePr>
          <p:cNvPr id="90" name="Google Shape;90;p17"/>
          <p:cNvGraphicFramePr/>
          <p:nvPr/>
        </p:nvGraphicFramePr>
        <p:xfrm>
          <a:off x="311700" y="2098675"/>
          <a:ext cx="3000000" cy="3000000"/>
        </p:xfrm>
        <a:graphic>
          <a:graphicData uri="http://schemas.openxmlformats.org/drawingml/2006/table">
            <a:tbl>
              <a:tblPr>
                <a:noFill/>
                <a:tableStyleId>{63A75B0B-5FC7-4687-B1CB-CC4B18BC81EA}</a:tableStyleId>
              </a:tblPr>
              <a:tblGrid>
                <a:gridCol w="1397125"/>
                <a:gridCol w="4283275"/>
                <a:gridCol w="2840200"/>
              </a:tblGrid>
              <a:tr h="3962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ctr">
                        <a:spcBef>
                          <a:spcPts val="0"/>
                        </a:spcBef>
                        <a:spcAft>
                          <a:spcPts val="0"/>
                        </a:spcAft>
                        <a:buNone/>
                      </a:pPr>
                      <a:r>
                        <a:rPr b="1" lang="fr"/>
                        <a:t>Infrared</a:t>
                      </a:r>
                      <a:endParaRPr b="1"/>
                    </a:p>
                  </a:txBody>
                  <a:tcPr marT="91425" marB="91425" marR="91425" marL="91425"/>
                </a:tc>
                <a:tc>
                  <a:txBody>
                    <a:bodyPr/>
                    <a:lstStyle/>
                    <a:p>
                      <a:pPr indent="0" lvl="0" marL="0" rtl="0" algn="ctr">
                        <a:spcBef>
                          <a:spcPts val="0"/>
                        </a:spcBef>
                        <a:spcAft>
                          <a:spcPts val="0"/>
                        </a:spcAft>
                        <a:buNone/>
                      </a:pPr>
                      <a:r>
                        <a:rPr b="1" lang="fr"/>
                        <a:t>Ultrasound</a:t>
                      </a:r>
                      <a:endParaRPr b="1"/>
                    </a:p>
                  </a:txBody>
                  <a:tcPr marT="91425" marB="91425" marR="91425" marL="91425"/>
                </a:tc>
              </a:tr>
              <a:tr h="381000">
                <a:tc>
                  <a:txBody>
                    <a:bodyPr/>
                    <a:lstStyle/>
                    <a:p>
                      <a:pPr indent="0" lvl="0" marL="0" rtl="0" algn="ctr">
                        <a:spcBef>
                          <a:spcPts val="0"/>
                        </a:spcBef>
                        <a:spcAft>
                          <a:spcPts val="0"/>
                        </a:spcAft>
                        <a:buNone/>
                      </a:pPr>
                      <a:r>
                        <a:rPr b="1" lang="fr"/>
                        <a:t>Precision</a:t>
                      </a:r>
                      <a:endParaRPr b="1"/>
                    </a:p>
                  </a:txBody>
                  <a:tcPr marT="91425" marB="91425" marR="91425" marL="91425" anchor="ctr"/>
                </a:tc>
                <a:tc>
                  <a:txBody>
                    <a:bodyPr/>
                    <a:lstStyle/>
                    <a:p>
                      <a:pPr indent="0" lvl="0" marL="0" rtl="0" algn="just">
                        <a:spcBef>
                          <a:spcPts val="0"/>
                        </a:spcBef>
                        <a:spcAft>
                          <a:spcPts val="0"/>
                        </a:spcAft>
                        <a:buNone/>
                      </a:pPr>
                      <a:r>
                        <a:rPr lang="fr"/>
                        <a:t>The precision of the measurement is slightly better</a:t>
                      </a:r>
                      <a:endParaRPr/>
                    </a:p>
                  </a:txBody>
                  <a:tcPr marT="91425" marB="91425" marR="91425" marL="91425"/>
                </a:tc>
                <a:tc>
                  <a:txBody>
                    <a:bodyPr/>
                    <a:lstStyle/>
                    <a:p>
                      <a:pPr indent="0" lvl="0" marL="0" rtl="0" algn="just">
                        <a:spcBef>
                          <a:spcPts val="0"/>
                        </a:spcBef>
                        <a:spcAft>
                          <a:spcPts val="0"/>
                        </a:spcAft>
                        <a:buNone/>
                      </a:pPr>
                      <a:r>
                        <a:t/>
                      </a:r>
                      <a:endParaRPr/>
                    </a:p>
                  </a:txBody>
                  <a:tcPr marT="91425" marB="91425" marR="91425" marL="91425"/>
                </a:tc>
              </a:tr>
              <a:tr h="381000">
                <a:tc>
                  <a:txBody>
                    <a:bodyPr/>
                    <a:lstStyle/>
                    <a:p>
                      <a:pPr indent="0" lvl="0" marL="0" rtl="0" algn="ctr">
                        <a:spcBef>
                          <a:spcPts val="0"/>
                        </a:spcBef>
                        <a:spcAft>
                          <a:spcPts val="0"/>
                        </a:spcAft>
                        <a:buNone/>
                      </a:pPr>
                      <a:r>
                        <a:rPr b="1" lang="fr"/>
                        <a:t>Directivity of the signal</a:t>
                      </a:r>
                      <a:endParaRPr b="1"/>
                    </a:p>
                  </a:txBody>
                  <a:tcPr marT="91425" marB="91425" marR="91425" marL="91425" anchor="ctr"/>
                </a:tc>
                <a:tc>
                  <a:txBody>
                    <a:bodyPr/>
                    <a:lstStyle/>
                    <a:p>
                      <a:pPr indent="0" lvl="0" marL="0" rtl="0" algn="just">
                        <a:spcBef>
                          <a:spcPts val="0"/>
                        </a:spcBef>
                        <a:spcAft>
                          <a:spcPts val="0"/>
                        </a:spcAft>
                        <a:buNone/>
                      </a:pPr>
                      <a:r>
                        <a:rPr lang="fr"/>
                        <a:t>More directive : less perturbation because of the ground or other obstacles.</a:t>
                      </a:r>
                      <a:endParaRPr/>
                    </a:p>
                  </a:txBody>
                  <a:tcPr marT="91425" marB="91425" marR="91425" marL="91425"/>
                </a:tc>
                <a:tc>
                  <a:txBody>
                    <a:bodyPr/>
                    <a:lstStyle/>
                    <a:p>
                      <a:pPr indent="0" lvl="0" marL="0" rtl="0" algn="just">
                        <a:spcBef>
                          <a:spcPts val="0"/>
                        </a:spcBef>
                        <a:spcAft>
                          <a:spcPts val="0"/>
                        </a:spcAft>
                        <a:buNone/>
                      </a:pPr>
                      <a:r>
                        <a:rPr lang="fr"/>
                        <a:t>Less directive : easier to detect obstacles which are not exactly in front of the sensor.</a:t>
                      </a:r>
                      <a:endParaRPr/>
                    </a:p>
                  </a:txBody>
                  <a:tcPr marT="91425" marB="91425" marR="91425" marL="91425"/>
                </a:tc>
              </a:tr>
              <a:tr h="381000">
                <a:tc>
                  <a:txBody>
                    <a:bodyPr/>
                    <a:lstStyle/>
                    <a:p>
                      <a:pPr indent="0" lvl="0" marL="0" rtl="0" algn="ctr">
                        <a:spcBef>
                          <a:spcPts val="0"/>
                        </a:spcBef>
                        <a:spcAft>
                          <a:spcPts val="0"/>
                        </a:spcAft>
                        <a:buNone/>
                      </a:pPr>
                      <a:r>
                        <a:rPr b="1" lang="fr"/>
                        <a:t>Interference</a:t>
                      </a:r>
                      <a:endParaRPr b="1"/>
                    </a:p>
                  </a:txBody>
                  <a:tcPr marT="91425" marB="91425" marR="91425" marL="91425" anchor="ctr"/>
                </a:tc>
                <a:tc>
                  <a:txBody>
                    <a:bodyPr/>
                    <a:lstStyle/>
                    <a:p>
                      <a:pPr indent="0" lvl="0" marL="0" rtl="0" algn="just">
                        <a:spcBef>
                          <a:spcPts val="0"/>
                        </a:spcBef>
                        <a:spcAft>
                          <a:spcPts val="0"/>
                        </a:spcAft>
                        <a:buNone/>
                      </a:pPr>
                      <a:r>
                        <a:rPr lang="fr"/>
                        <a:t>Can be disturbed by an IR sensor of the other robot (unlikely because of the directivity of the ray) or </a:t>
                      </a:r>
                      <a:r>
                        <a:rPr b="1" lang="fr"/>
                        <a:t>by the autofocus of cameras</a:t>
                      </a:r>
                      <a:r>
                        <a:rPr lang="fr"/>
                        <a:t>.</a:t>
                      </a:r>
                      <a:endParaRPr/>
                    </a:p>
                  </a:txBody>
                  <a:tcPr marT="91425" marB="91425" marR="91425" marL="91425"/>
                </a:tc>
                <a:tc>
                  <a:txBody>
                    <a:bodyPr/>
                    <a:lstStyle/>
                    <a:p>
                      <a:pPr indent="0" lvl="0" marL="0" rtl="0" algn="just">
                        <a:spcBef>
                          <a:spcPts val="0"/>
                        </a:spcBef>
                        <a:spcAft>
                          <a:spcPts val="0"/>
                        </a:spcAft>
                        <a:buNone/>
                      </a:pPr>
                      <a:r>
                        <a:rPr lang="fr"/>
                        <a:t>Can be easily disturbed by another ultrasound sensor if the frequency is the same.</a:t>
                      </a:r>
                      <a:endParaRPr/>
                    </a:p>
                  </a:txBody>
                  <a:tcPr marT="91425" marB="91425" marR="91425" marL="91425"/>
                </a:tc>
              </a:tr>
            </a:tbl>
          </a:graphicData>
        </a:graphic>
      </p:graphicFrame>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2 - Analysis</a:t>
            </a:r>
            <a:endParaRPr/>
          </a:p>
        </p:txBody>
      </p:sp>
      <p:sp>
        <p:nvSpPr>
          <p:cNvPr id="97" name="Google Shape;97;p18"/>
          <p:cNvSpPr txBox="1"/>
          <p:nvPr>
            <p:ph idx="1" type="body"/>
          </p:nvPr>
        </p:nvSpPr>
        <p:spPr>
          <a:xfrm>
            <a:off x="311700" y="1152475"/>
            <a:ext cx="836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Last year, the team had used </a:t>
            </a:r>
            <a:r>
              <a:rPr b="1" lang="fr"/>
              <a:t>IR sensors from ST Microelectronics</a:t>
            </a:r>
            <a:r>
              <a:rPr lang="fr"/>
              <a:t> (VL53L0X), but we will not reuse their system, because of several reasons:</a:t>
            </a:r>
            <a:endParaRPr/>
          </a:p>
          <a:p>
            <a:pPr indent="-342900" lvl="0" marL="457200" rtl="0" algn="l">
              <a:spcBef>
                <a:spcPts val="1600"/>
              </a:spcBef>
              <a:spcAft>
                <a:spcPts val="0"/>
              </a:spcAft>
              <a:buSzPts val="1800"/>
              <a:buChar char="●"/>
            </a:pPr>
            <a:r>
              <a:rPr lang="fr"/>
              <a:t>The communication between ST Microelectronics and Arduino is very complicated.</a:t>
            </a:r>
            <a:endParaRPr/>
          </a:p>
          <a:p>
            <a:pPr indent="-342900" lvl="0" marL="457200" rtl="0" algn="l">
              <a:spcBef>
                <a:spcPts val="0"/>
              </a:spcBef>
              <a:spcAft>
                <a:spcPts val="0"/>
              </a:spcAft>
              <a:buSzPts val="1800"/>
              <a:buChar char="●"/>
            </a:pPr>
            <a:r>
              <a:rPr lang="fr"/>
              <a:t>One ST card can not control more than 3 sensors at once (the system is not flexible).</a:t>
            </a:r>
            <a:endParaRPr/>
          </a:p>
          <a:p>
            <a:pPr indent="-342900" lvl="0" marL="457200" rtl="0" algn="l">
              <a:spcBef>
                <a:spcPts val="0"/>
              </a:spcBef>
              <a:spcAft>
                <a:spcPts val="0"/>
              </a:spcAft>
              <a:buSzPts val="1800"/>
              <a:buChar char="●"/>
            </a:pPr>
            <a:r>
              <a:rPr lang="fr"/>
              <a:t>Because of communication problems, the sensors could only deliver an distance coded on 4 bits to the Arduino card (16 different values), which is of course less precise than an analog output.</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Solution</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As a consequence of the previous analysis, we chose to use the </a:t>
            </a:r>
            <a:r>
              <a:rPr i="1" lang="fr"/>
              <a:t>infrared sensor SHARP GP2Y0A41SK0F</a:t>
            </a:r>
            <a:r>
              <a:rPr lang="fr"/>
              <a:t> below, with a measuring distance ranging from 4 to 30cm:    </a:t>
            </a:r>
            <a:endParaRPr/>
          </a:p>
        </p:txBody>
      </p:sp>
      <p:pic>
        <p:nvPicPr>
          <p:cNvPr id="105" name="Google Shape;105;p19"/>
          <p:cNvPicPr preferRelativeResize="0"/>
          <p:nvPr/>
        </p:nvPicPr>
        <p:blipFill rotWithShape="1">
          <a:blip r:embed="rId3">
            <a:alphaModFix/>
          </a:blip>
          <a:srcRect b="32678" l="49672" r="25953" t="32678"/>
          <a:stretch/>
        </p:blipFill>
        <p:spPr>
          <a:xfrm>
            <a:off x="3595725" y="2396950"/>
            <a:ext cx="2786100" cy="2226300"/>
          </a:xfrm>
          <a:prstGeom prst="rect">
            <a:avLst/>
          </a:prstGeom>
          <a:noFill/>
          <a:ln>
            <a:noFill/>
          </a:ln>
        </p:spPr>
      </p:pic>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Solution</a:t>
            </a:r>
            <a:endParaRPr/>
          </a:p>
        </p:txBody>
      </p:sp>
      <p:sp>
        <p:nvSpPr>
          <p:cNvPr id="112" name="Google Shape;112;p20"/>
          <p:cNvSpPr txBox="1"/>
          <p:nvPr>
            <p:ph idx="1" type="body"/>
          </p:nvPr>
        </p:nvSpPr>
        <p:spPr>
          <a:xfrm>
            <a:off x="311700" y="1152475"/>
            <a:ext cx="3962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fr"/>
              <a:t>The sensor delivers an output voltage depending on the measured distance.</a:t>
            </a:r>
            <a:endParaRPr/>
          </a:p>
          <a:p>
            <a:pPr indent="0" lvl="0" marL="0" rtl="0" algn="just">
              <a:spcBef>
                <a:spcPts val="1600"/>
              </a:spcBef>
              <a:spcAft>
                <a:spcPts val="0"/>
              </a:spcAft>
              <a:buNone/>
            </a:pPr>
            <a:r>
              <a:rPr lang="fr"/>
              <a:t>However, </a:t>
            </a:r>
            <a:r>
              <a:rPr b="1" lang="fr"/>
              <a:t>the voltage curve isn’t a bijective function</a:t>
            </a:r>
            <a:r>
              <a:rPr lang="fr"/>
              <a:t>, which means that a voltage value could </a:t>
            </a:r>
            <a:r>
              <a:rPr lang="fr"/>
              <a:t>correspond</a:t>
            </a:r>
            <a:r>
              <a:rPr lang="fr"/>
              <a:t> to 2 different distance measures which will be problematic.</a:t>
            </a:r>
            <a:endParaRPr/>
          </a:p>
          <a:p>
            <a:pPr indent="0" lvl="0" marL="0" rtl="0" algn="just">
              <a:spcBef>
                <a:spcPts val="1600"/>
              </a:spcBef>
              <a:spcAft>
                <a:spcPts val="1600"/>
              </a:spcAft>
              <a:buNone/>
            </a:pPr>
            <a:r>
              <a:t/>
            </a:r>
            <a:endParaRPr i="1"/>
          </a:p>
        </p:txBody>
      </p:sp>
      <p:pic>
        <p:nvPicPr>
          <p:cNvPr id="113" name="Google Shape;113;p20"/>
          <p:cNvPicPr preferRelativeResize="0"/>
          <p:nvPr/>
        </p:nvPicPr>
        <p:blipFill rotWithShape="1">
          <a:blip r:embed="rId3">
            <a:alphaModFix/>
          </a:blip>
          <a:srcRect b="6208" l="30986" r="32683" t="10004"/>
          <a:stretch/>
        </p:blipFill>
        <p:spPr>
          <a:xfrm>
            <a:off x="4702975" y="226825"/>
            <a:ext cx="3697800" cy="4795200"/>
          </a:xfrm>
          <a:prstGeom prst="rect">
            <a:avLst/>
          </a:prstGeom>
          <a:noFill/>
          <a:ln>
            <a:noFill/>
          </a:ln>
        </p:spPr>
      </p:pic>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3- Solution</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 avoid the previous problem, we noticed that since the sensor had a bijective curve starting from a distance of  3cm, we can set the sensor about 3cm in the bottom of the robot instead of putting it stuck to its body as explained below:</a:t>
            </a:r>
            <a:endParaRPr/>
          </a:p>
          <a:p>
            <a:pPr indent="0" lvl="0" marL="0" rtl="0" algn="l">
              <a:lnSpc>
                <a:spcPct val="115000"/>
              </a:lnSpc>
              <a:spcBef>
                <a:spcPts val="1600"/>
              </a:spcBef>
              <a:spcAft>
                <a:spcPts val="0"/>
              </a:spcAft>
              <a:buNone/>
            </a:pPr>
            <a:r>
              <a:rPr lang="fr"/>
              <a:t>The measured distances will now range from</a:t>
            </a:r>
            <a:endParaRPr/>
          </a:p>
          <a:p>
            <a:pPr indent="0" lvl="0" marL="0" rtl="0" algn="l">
              <a:lnSpc>
                <a:spcPct val="115000"/>
              </a:lnSpc>
              <a:spcBef>
                <a:spcPts val="0"/>
              </a:spcBef>
              <a:spcAft>
                <a:spcPts val="0"/>
              </a:spcAft>
              <a:buNone/>
            </a:pPr>
            <a:r>
              <a:rPr lang="fr"/>
              <a:t>0 to 27cm  and this configuration acts as if </a:t>
            </a:r>
            <a:endParaRPr/>
          </a:p>
          <a:p>
            <a:pPr indent="0" lvl="0" marL="0" rtl="0" algn="l">
              <a:lnSpc>
                <a:spcPct val="115000"/>
              </a:lnSpc>
              <a:spcBef>
                <a:spcPts val="0"/>
              </a:spcBef>
              <a:spcAft>
                <a:spcPts val="0"/>
              </a:spcAft>
              <a:buNone/>
            </a:pPr>
            <a:r>
              <a:rPr lang="fr"/>
              <a:t>we put a bijective sensor with a measuring</a:t>
            </a:r>
            <a:endParaRPr/>
          </a:p>
          <a:p>
            <a:pPr indent="0" lvl="0" marL="0" rtl="0" algn="l">
              <a:lnSpc>
                <a:spcPct val="115000"/>
              </a:lnSpc>
              <a:spcBef>
                <a:spcPts val="0"/>
              </a:spcBef>
              <a:spcAft>
                <a:spcPts val="0"/>
              </a:spcAft>
              <a:buNone/>
            </a:pPr>
            <a:r>
              <a:rPr lang="fr"/>
              <a:t>distance 0 to 27cm.</a:t>
            </a:r>
            <a:endParaRPr/>
          </a:p>
        </p:txBody>
      </p:sp>
      <p:sp>
        <p:nvSpPr>
          <p:cNvPr id="121" name="Google Shape;121;p21"/>
          <p:cNvSpPr/>
          <p:nvPr/>
        </p:nvSpPr>
        <p:spPr>
          <a:xfrm>
            <a:off x="5110825" y="2690800"/>
            <a:ext cx="1735200" cy="16578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6476875" y="3442300"/>
            <a:ext cx="238200" cy="154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1"/>
          <p:cNvCxnSpPr/>
          <p:nvPr/>
        </p:nvCxnSpPr>
        <p:spPr>
          <a:xfrm flipH="1">
            <a:off x="6786525" y="2786050"/>
            <a:ext cx="964200" cy="7098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1"/>
          <p:cNvSpPr txBox="1"/>
          <p:nvPr/>
        </p:nvSpPr>
        <p:spPr>
          <a:xfrm>
            <a:off x="7619725" y="2428900"/>
            <a:ext cx="1452600" cy="5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3cm distance</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