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3" r:id="rId3"/>
    <p:sldId id="264" r:id="rId4"/>
    <p:sldId id="261" r:id="rId5"/>
    <p:sldId id="260" r:id="rId6"/>
    <p:sldId id="258" r:id="rId7"/>
    <p:sldId id="257" r:id="rId8"/>
    <p:sldId id="256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960" autoAdjust="0"/>
  </p:normalViewPr>
  <p:slideViewPr>
    <p:cSldViewPr snapToGrid="0">
      <p:cViewPr>
        <p:scale>
          <a:sx n="63" d="100"/>
          <a:sy n="63" d="100"/>
        </p:scale>
        <p:origin x="1454" y="370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0E90B-89F0-497D-B21C-8177FA69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B3DE6-F149-4A96-9B24-20A99100F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E57DA-BB2D-48CF-993E-435AF75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E81C2-DDC2-4A41-AB99-6E92F39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A78CE-C65E-4F91-AB22-A1619C73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1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6F177-0363-4D4C-A4ED-4AFFD597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30E373-00F7-44F9-B56D-C94461F1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26BBD-D626-49BE-ACA4-B99547A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078AC-DCAB-4876-BF09-6EEDA080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B7361-46E0-4E6C-9D1F-913F5F5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94D233-F709-4C62-A30A-90425E737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B9A9BD-6DB9-4F67-B1B1-E05A682A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161BA-F472-42F9-9528-492F67B4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B3CAF-9CF3-4694-8E0B-EF49C22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DB6AE-9E74-429A-B698-15AAABC2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86F81-C4A6-40CF-B226-3A9DC179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D5AA6-39FA-4932-9ED0-05611561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70379-10C5-47E9-A828-665379DF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965CB-ED3B-415B-97CF-8F8BB669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A4087-2552-484B-8E63-1B2B269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411AF-FD33-4F0C-B9C3-E0695023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91660-A66E-4436-9EF3-FB7F0392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C363F-2D44-4EA9-A354-524F4F79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192CD-9F9D-4A2C-8781-E51A4CA9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08F21-7E8E-4326-A953-50C2AE2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F7245-2078-4634-B325-E390A966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15581-BC7D-4D1F-8D38-585BD86B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D6D25A-38DE-4314-B5B4-3E7D6A76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BADC0-05D2-438A-BD40-9773A9FC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6B1A0-C7E9-41F9-B15A-BBE51329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AF62D-C816-4672-8277-4BA98193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32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8879C-4F11-4755-B77B-E99B24FA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E2CF2-32B0-4BBE-9A31-91C322F9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EF1517-7B1E-42AD-9678-8B7DC84E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9B4EEE-FCA9-4816-BE2C-CC1D7A9A7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07F4C1-D46D-471D-A1E5-793F244D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869DCF-CAD0-4002-96B2-50066075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AE934-4F04-492F-A4A4-34660F43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18822D-7492-43C5-93E7-104AA3F4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7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A1AD-8674-4707-B971-E9D7AA35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668336-EFFC-4454-8627-BF628FCE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FA867-9B88-4C42-A453-5B3B25B6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FE13CC-0D37-40A3-A32D-30C9C45C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38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61DD0D-74CE-46D1-8D38-912ED94C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E2E5-5E2C-4CC3-BF41-90B9163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29E37-5C84-4CE1-B6CE-152E4BD4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59AE-F005-496A-8083-410B4B9F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EC4DC-83E2-4C8F-BF3D-F5FC02BC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A8F1F7-B55F-4D41-A3DE-E212113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4D999-6C7B-4017-9B56-B816BB4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D479A1-7D26-4B8B-BA5D-BB7DB08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08E2B1-3BB2-4C9D-9CB5-AEEA01A9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7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10033-A018-4E72-A156-61721F21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BE2BB2-EA04-48CC-BCED-932554D1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BAE6A-99F8-44B2-8042-CFCAC7B8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DC6B-CA35-4D2E-B5E7-59A53158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A0663-4689-4F06-A923-33611491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8640-3EE2-4416-A889-81B11060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3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0FC281-C20B-43D5-89A2-FB809274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0457F-3E1B-4F96-9D32-5F0B8459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0C274-6EB8-4747-8C00-31D55A08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4F33-1CB9-47C4-8245-3A2CA5ACD98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DC322-C6FD-40E4-AB87-C9A3D8FD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45CC6-61E9-41C0-9702-12112E3C5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14EA-AFA2-4E22-A11E-3770BF187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CA4B8-F8EC-4C43-BE95-C8AEC403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and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3EA2D-F9B9-48DA-853F-2A878DD0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robot shall move </a:t>
            </a:r>
            <a:r>
              <a:rPr lang="en-US" b="1" dirty="0"/>
              <a:t>efficiently, precisely</a:t>
            </a:r>
            <a:r>
              <a:rPr lang="en-US" dirty="0"/>
              <a:t> and </a:t>
            </a:r>
            <a:r>
              <a:rPr lang="en-US" b="1" dirty="0"/>
              <a:t>systematically</a:t>
            </a:r>
          </a:p>
          <a:p>
            <a:r>
              <a:rPr lang="en-US" dirty="0" err="1"/>
              <a:t>Gamezone</a:t>
            </a:r>
            <a:r>
              <a:rPr lang="en-US" dirty="0"/>
              <a:t> of 2,5 x 1,5m</a:t>
            </a:r>
          </a:p>
          <a:p>
            <a:r>
              <a:rPr lang="en-US" dirty="0"/>
              <a:t>Assessing the </a:t>
            </a:r>
            <a:r>
              <a:rPr lang="en-US" dirty="0" err="1"/>
              <a:t>deplacement</a:t>
            </a:r>
            <a:r>
              <a:rPr lang="en-US" dirty="0"/>
              <a:t>, 6 points travel on the game area and back to position with less than 10cm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0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543DF-3648-4F21-AD5C-B32EDE96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move : </a:t>
            </a:r>
            <a:r>
              <a:rPr lang="fr-FR" dirty="0" err="1"/>
              <a:t>classic</a:t>
            </a:r>
            <a:r>
              <a:rPr lang="fr-FR" dirty="0"/>
              <a:t> non-directive </a:t>
            </a:r>
            <a:r>
              <a:rPr lang="fr-FR" dirty="0" err="1"/>
              <a:t>wheels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CFAB9-B45E-4072-90B5-4CE587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and structurally simpler than tracks or </a:t>
            </a:r>
            <a:r>
              <a:rPr lang="en-US" dirty="0" err="1"/>
              <a:t>mecanum</a:t>
            </a:r>
            <a:endParaRPr lang="en-US" dirty="0"/>
          </a:p>
          <a:p>
            <a:r>
              <a:rPr lang="en-US" dirty="0"/>
              <a:t>Non directive : mechanically more simple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13C40F9D-36BE-4BB2-ADD4-BF1F96019256}"/>
              </a:ext>
            </a:extLst>
          </p:cNvPr>
          <p:cNvSpPr/>
          <p:nvPr/>
        </p:nvSpPr>
        <p:spPr>
          <a:xfrm>
            <a:off x="4345757" y="3688288"/>
            <a:ext cx="2403835" cy="210919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C936D4-3AB6-4CD8-B8EE-9BC6EAA9CFDE}"/>
              </a:ext>
            </a:extLst>
          </p:cNvPr>
          <p:cNvCxnSpPr/>
          <p:nvPr/>
        </p:nvCxnSpPr>
        <p:spPr>
          <a:xfrm>
            <a:off x="4703975" y="450758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AE4AA8-ABD5-42D3-BC7D-FC4EB71178E3}"/>
              </a:ext>
            </a:extLst>
          </p:cNvPr>
          <p:cNvCxnSpPr/>
          <p:nvPr/>
        </p:nvCxnSpPr>
        <p:spPr>
          <a:xfrm>
            <a:off x="6364664" y="450758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5ABD8F2-FCC5-4439-89E7-D211E69AF5EF}"/>
              </a:ext>
            </a:extLst>
          </p:cNvPr>
          <p:cNvSpPr/>
          <p:nvPr/>
        </p:nvSpPr>
        <p:spPr>
          <a:xfrm>
            <a:off x="5472259" y="3923330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8D853E4-483B-4A00-8AFB-7AA9D472B577}"/>
              </a:ext>
            </a:extLst>
          </p:cNvPr>
          <p:cNvSpPr/>
          <p:nvPr/>
        </p:nvSpPr>
        <p:spPr>
          <a:xfrm>
            <a:off x="5472258" y="5414336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F70B30-B338-44EF-9658-67F042E8A913}"/>
              </a:ext>
            </a:extLst>
          </p:cNvPr>
          <p:cNvSpPr txBox="1"/>
          <p:nvPr/>
        </p:nvSpPr>
        <p:spPr>
          <a:xfrm>
            <a:off x="5192599" y="3327664"/>
            <a:ext cx="15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62DEEE-18D6-45F7-8F78-431DD6566DAE}"/>
              </a:ext>
            </a:extLst>
          </p:cNvPr>
          <p:cNvSpPr txBox="1"/>
          <p:nvPr/>
        </p:nvSpPr>
        <p:spPr>
          <a:xfrm>
            <a:off x="6749592" y="4502142"/>
            <a:ext cx="101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B38E3F5-86C8-4B49-A190-1B00E555EDFD}"/>
              </a:ext>
            </a:extLst>
          </p:cNvPr>
          <p:cNvSpPr txBox="1"/>
          <p:nvPr/>
        </p:nvSpPr>
        <p:spPr>
          <a:xfrm>
            <a:off x="3693736" y="4502142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181E96-2E65-4136-80AB-ED454648F9FC}"/>
              </a:ext>
            </a:extLst>
          </p:cNvPr>
          <p:cNvSpPr txBox="1"/>
          <p:nvPr/>
        </p:nvSpPr>
        <p:spPr>
          <a:xfrm>
            <a:off x="5260156" y="5891160"/>
            <a:ext cx="14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149DFA-37B1-4E9F-A2C7-7F313B8E611F}"/>
              </a:ext>
            </a:extLst>
          </p:cNvPr>
          <p:cNvSpPr txBox="1"/>
          <p:nvPr/>
        </p:nvSpPr>
        <p:spPr>
          <a:xfrm>
            <a:off x="1657547" y="3692497"/>
            <a:ext cx="173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Top </a:t>
            </a:r>
            <a:r>
              <a:rPr lang="fr-FR" sz="2400" dirty="0" err="1"/>
              <a:t>view</a:t>
            </a:r>
            <a:r>
              <a:rPr lang="fr-FR" sz="2400" dirty="0"/>
              <a:t>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27396ED-6A78-4F2A-AD11-4C83B7F0B5DF}"/>
              </a:ext>
            </a:extLst>
          </p:cNvPr>
          <p:cNvCxnSpPr/>
          <p:nvPr/>
        </p:nvCxnSpPr>
        <p:spPr>
          <a:xfrm flipH="1">
            <a:off x="6402883" y="3706965"/>
            <a:ext cx="2430544" cy="98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AA99155-BA0B-4150-A2DC-B21A70D583E9}"/>
              </a:ext>
            </a:extLst>
          </p:cNvPr>
          <p:cNvCxnSpPr/>
          <p:nvPr/>
        </p:nvCxnSpPr>
        <p:spPr>
          <a:xfrm flipH="1">
            <a:off x="4700833" y="3696996"/>
            <a:ext cx="4159577" cy="98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D9C0247-CDF3-42A9-A143-69A5A434BC1E}"/>
              </a:ext>
            </a:extLst>
          </p:cNvPr>
          <p:cNvSpPr txBox="1"/>
          <p:nvPr/>
        </p:nvSpPr>
        <p:spPr>
          <a:xfrm>
            <a:off x="9021452" y="3327664"/>
            <a:ext cx="20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wheels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6718354-E607-4E2B-ABF6-D30015CBC855}"/>
              </a:ext>
            </a:extLst>
          </p:cNvPr>
          <p:cNvCxnSpPr/>
          <p:nvPr/>
        </p:nvCxnSpPr>
        <p:spPr>
          <a:xfrm flipH="1" flipV="1">
            <a:off x="5623087" y="4079257"/>
            <a:ext cx="3398365" cy="1811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4330FB1-8959-4106-BE51-7E94A6C17470}"/>
              </a:ext>
            </a:extLst>
          </p:cNvPr>
          <p:cNvCxnSpPr>
            <a:cxnSpLocks/>
          </p:cNvCxnSpPr>
          <p:nvPr/>
        </p:nvCxnSpPr>
        <p:spPr>
          <a:xfrm flipH="1" flipV="1">
            <a:off x="5613662" y="5512238"/>
            <a:ext cx="3398365" cy="398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DE8110F-63F0-40D2-B6E0-CD57171303CB}"/>
              </a:ext>
            </a:extLst>
          </p:cNvPr>
          <p:cNvSpPr txBox="1"/>
          <p:nvPr/>
        </p:nvSpPr>
        <p:spPr>
          <a:xfrm>
            <a:off x="9021452" y="5673533"/>
            <a:ext cx="14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Free </a:t>
            </a:r>
            <a:r>
              <a:rPr lang="fr-FR" dirty="0" err="1"/>
              <a:t>wheels</a:t>
            </a:r>
            <a:r>
              <a:rPr lang="fr-FR" dirty="0"/>
              <a:t> for </a:t>
            </a:r>
            <a:r>
              <a:rPr lang="fr-FR" dirty="0" err="1"/>
              <a:t>stability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7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543DF-3648-4F21-AD5C-B32EDE96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move :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/</a:t>
            </a:r>
            <a:r>
              <a:rPr lang="fr-FR" dirty="0" err="1"/>
              <a:t>motricity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CFAB9-B45E-4072-90B5-4CE587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Dilemna</a:t>
            </a:r>
            <a:r>
              <a:rPr lang="en-US" dirty="0"/>
              <a:t> punctual contact vs acceleration</a:t>
            </a:r>
          </a:p>
          <a:p>
            <a:r>
              <a:rPr lang="en-US" dirty="0"/>
              <a:t>Split precision and </a:t>
            </a:r>
            <a:r>
              <a:rPr lang="en-US" dirty="0" err="1"/>
              <a:t>efficience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13C40F9D-36BE-4BB2-ADD4-BF1F96019256}"/>
              </a:ext>
            </a:extLst>
          </p:cNvPr>
          <p:cNvSpPr/>
          <p:nvPr/>
        </p:nvSpPr>
        <p:spPr>
          <a:xfrm>
            <a:off x="4345757" y="3688288"/>
            <a:ext cx="2403835" cy="210919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C936D4-3AB6-4CD8-B8EE-9BC6EAA9CFDE}"/>
              </a:ext>
            </a:extLst>
          </p:cNvPr>
          <p:cNvCxnSpPr/>
          <p:nvPr/>
        </p:nvCxnSpPr>
        <p:spPr>
          <a:xfrm>
            <a:off x="4703975" y="450758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AE4AA8-ABD5-42D3-BC7D-FC4EB71178E3}"/>
              </a:ext>
            </a:extLst>
          </p:cNvPr>
          <p:cNvCxnSpPr/>
          <p:nvPr/>
        </p:nvCxnSpPr>
        <p:spPr>
          <a:xfrm>
            <a:off x="6364664" y="450758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5ABD8F2-FCC5-4439-89E7-D211E69AF5EF}"/>
              </a:ext>
            </a:extLst>
          </p:cNvPr>
          <p:cNvSpPr/>
          <p:nvPr/>
        </p:nvSpPr>
        <p:spPr>
          <a:xfrm>
            <a:off x="5472259" y="3923330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8D853E4-483B-4A00-8AFB-7AA9D472B577}"/>
              </a:ext>
            </a:extLst>
          </p:cNvPr>
          <p:cNvSpPr/>
          <p:nvPr/>
        </p:nvSpPr>
        <p:spPr>
          <a:xfrm>
            <a:off x="5472258" y="5414336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F70B30-B338-44EF-9658-67F042E8A913}"/>
              </a:ext>
            </a:extLst>
          </p:cNvPr>
          <p:cNvSpPr txBox="1"/>
          <p:nvPr/>
        </p:nvSpPr>
        <p:spPr>
          <a:xfrm>
            <a:off x="5192599" y="3327664"/>
            <a:ext cx="15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181E96-2E65-4136-80AB-ED454648F9FC}"/>
              </a:ext>
            </a:extLst>
          </p:cNvPr>
          <p:cNvSpPr txBox="1"/>
          <p:nvPr/>
        </p:nvSpPr>
        <p:spPr>
          <a:xfrm>
            <a:off x="5260156" y="5891160"/>
            <a:ext cx="14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149DFA-37B1-4E9F-A2C7-7F313B8E611F}"/>
              </a:ext>
            </a:extLst>
          </p:cNvPr>
          <p:cNvSpPr txBox="1"/>
          <p:nvPr/>
        </p:nvSpPr>
        <p:spPr>
          <a:xfrm>
            <a:off x="1657547" y="3692497"/>
            <a:ext cx="173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Top </a:t>
            </a:r>
            <a:r>
              <a:rPr lang="fr-FR" sz="2400" dirty="0" err="1"/>
              <a:t>view</a:t>
            </a:r>
            <a:r>
              <a:rPr lang="fr-FR" sz="2400" dirty="0"/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C233259-11B8-40C0-B152-43D00BDE4DE6}"/>
              </a:ext>
            </a:extLst>
          </p:cNvPr>
          <p:cNvCxnSpPr/>
          <p:nvPr/>
        </p:nvCxnSpPr>
        <p:spPr>
          <a:xfrm>
            <a:off x="6547104" y="4608576"/>
            <a:ext cx="0" cy="158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A273186-5E9E-4061-B95F-3F759B7D185A}"/>
              </a:ext>
            </a:extLst>
          </p:cNvPr>
          <p:cNvCxnSpPr/>
          <p:nvPr/>
        </p:nvCxnSpPr>
        <p:spPr>
          <a:xfrm>
            <a:off x="4523294" y="4616871"/>
            <a:ext cx="0" cy="158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E07E7CD-74E9-476D-AE2E-E99639D457D5}"/>
              </a:ext>
            </a:extLst>
          </p:cNvPr>
          <p:cNvCxnSpPr>
            <a:cxnSpLocks/>
          </p:cNvCxnSpPr>
          <p:nvPr/>
        </p:nvCxnSpPr>
        <p:spPr>
          <a:xfrm flipH="1" flipV="1">
            <a:off x="4523294" y="4742888"/>
            <a:ext cx="3438082" cy="671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3848CD5-A6FE-4AEB-A3BD-0AEAF555F998}"/>
              </a:ext>
            </a:extLst>
          </p:cNvPr>
          <p:cNvCxnSpPr/>
          <p:nvPr/>
        </p:nvCxnSpPr>
        <p:spPr>
          <a:xfrm flipH="1" flipV="1">
            <a:off x="6568915" y="4696119"/>
            <a:ext cx="1416845" cy="71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73810D0-EAAE-4BF5-A215-771D3449636E}"/>
              </a:ext>
            </a:extLst>
          </p:cNvPr>
          <p:cNvSpPr txBox="1"/>
          <p:nvPr/>
        </p:nvSpPr>
        <p:spPr>
          <a:xfrm>
            <a:off x="7931905" y="5355687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Rotary </a:t>
            </a:r>
            <a:r>
              <a:rPr lang="fr-FR" dirty="0" err="1"/>
              <a:t>encoders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6A6E7-3FAA-4BB2-88E5-ACDDB897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Need for speed : </a:t>
            </a:r>
            <a:r>
              <a:rPr lang="fr-FR" dirty="0" err="1"/>
              <a:t>dimensionning</a:t>
            </a:r>
            <a:r>
              <a:rPr lang="fr-FR" dirty="0"/>
              <a:t> </a:t>
            </a:r>
            <a:r>
              <a:rPr lang="fr-FR" dirty="0" err="1"/>
              <a:t>motors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A5B6063-D604-4B50-A0E2-F39E8754E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Speed of at least 0,5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and to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reachable</a:t>
                </a:r>
                <a:r>
                  <a:rPr lang="fr-FR" dirty="0"/>
                  <a:t> in </a:t>
                </a:r>
                <a:r>
                  <a:rPr lang="fr-FR" dirty="0" err="1"/>
                  <a:t>less</a:t>
                </a:r>
                <a:r>
                  <a:rPr lang="fr-FR" dirty="0"/>
                  <a:t> </a:t>
                </a:r>
                <a:r>
                  <a:rPr lang="fr-FR" dirty="0" err="1"/>
                  <a:t>than</a:t>
                </a:r>
                <a:r>
                  <a:rPr lang="fr-FR" dirty="0"/>
                  <a:t> 1s</a:t>
                </a:r>
              </a:p>
              <a:p>
                <a:r>
                  <a:rPr lang="fr-FR" dirty="0" err="1"/>
                  <a:t>with</a:t>
                </a:r>
                <a:r>
                  <a:rPr lang="fr-FR" dirty="0"/>
                  <a:t> estimated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𝑚𝑎𝑅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≈1,2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≈1,9 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b="0" dirty="0"/>
              </a:p>
              <a:p>
                <a:r>
                  <a:rPr lang="fr-FR" dirty="0"/>
                  <a:t>Compromise </a:t>
                </a:r>
                <a:r>
                  <a:rPr lang="fr-FR" dirty="0" err="1"/>
                  <a:t>motor</a:t>
                </a:r>
                <a:r>
                  <a:rPr lang="fr-FR" dirty="0"/>
                  <a:t> </a:t>
                </a:r>
                <a:r>
                  <a:rPr lang="fr-FR" dirty="0" err="1"/>
                  <a:t>reducer</a:t>
                </a:r>
                <a:r>
                  <a:rPr lang="fr-FR" dirty="0"/>
                  <a:t> (</a:t>
                </a:r>
                <a:r>
                  <a:rPr lang="fr-FR" dirty="0" err="1"/>
                  <a:t>with</a:t>
                </a:r>
                <a:r>
                  <a:rPr lang="fr-FR" dirty="0"/>
                  <a:t> 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ratio)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914400" lvl="2" indent="0">
                  <a:buNone/>
                </a:pPr>
                <a:r>
                  <a:rPr lang="fr-FR" dirty="0"/>
                  <a:t>			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marL="914400" lvl="2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A5B6063-D604-4B50-A0E2-F39E8754E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437F3-422E-4B2E-8FD7-D3129913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</a:t>
            </a:r>
            <a:r>
              <a:rPr lang="fr-FR" dirty="0" err="1"/>
              <a:t>precisely</a:t>
            </a:r>
            <a:r>
              <a:rPr lang="fr-FR" dirty="0"/>
              <a:t>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for the </a:t>
            </a:r>
            <a:r>
              <a:rPr lang="fr-FR" dirty="0" err="1"/>
              <a:t>encoders</a:t>
            </a:r>
            <a:r>
              <a:rPr lang="fr-F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836EA-9A65-4553-B8B7-D2757BA62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A move </a:t>
                </a:r>
                <a:r>
                  <a:rPr lang="fr-FR" dirty="0" err="1"/>
                  <a:t>is</a:t>
                </a:r>
                <a:r>
                  <a:rPr lang="fr-FR" dirty="0"/>
                  <a:t> a rotation (</a:t>
                </a:r>
                <a:r>
                  <a:rPr lang="el-GR" dirty="0"/>
                  <a:t>θ</a:t>
                </a:r>
                <a:r>
                  <a:rPr lang="fr-FR" dirty="0"/>
                  <a:t>) and a go </a:t>
                </a:r>
                <a:r>
                  <a:rPr lang="fr-FR" dirty="0" err="1"/>
                  <a:t>forward</a:t>
                </a:r>
                <a:r>
                  <a:rPr lang="fr-FR" dirty="0"/>
                  <a:t> (L)</a:t>
                </a:r>
              </a:p>
              <a:p>
                <a:pPr lvl="1"/>
                <a:r>
                  <a:rPr lang="fr-FR" dirty="0"/>
                  <a:t>Incertitude due to the move </a:t>
                </a:r>
                <a:r>
                  <a:rPr lang="fr-FR" dirty="0" err="1"/>
                  <a:t>length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𝑑𝐿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600" dirty="0"/>
              </a:p>
              <a:p>
                <a:pPr lvl="1"/>
                <a:r>
                  <a:rPr lang="fr-FR" dirty="0"/>
                  <a:t>Incertitude due to rotation </a:t>
                </a:r>
                <a:r>
                  <a:rPr lang="fr-FR" dirty="0" err="1"/>
                  <a:t>is</a:t>
                </a:r>
                <a:r>
                  <a:rPr lang="fr-FR" dirty="0"/>
                  <a:t> 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6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2600" b="0" dirty="0"/>
                  <a:t> </a:t>
                </a:r>
              </a:p>
              <a:p>
                <a:pPr marL="457200" lvl="1" indent="0">
                  <a:buNone/>
                </a:pPr>
                <a:endParaRPr lang="fr-FR" sz="2600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fr-FR" sz="19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1900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fr-FR" sz="19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FR" sz="1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900" i="1" strike="sngStrik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900" i="1" strike="sng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900" i="1" strike="sngStrike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sz="1900" i="1" strike="sngStrike">
                              <a:effectLst/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900" i="1" strike="sng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fr-FR" sz="1900" b="0" i="1" strike="sngStrike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1900" b="0" i="1" strike="sng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900" b="0" i="1" strike="sng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fr-FR" sz="1900" b="0" i="1" strike="sngStrike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900" i="1" strike="sngStrike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 strike="sngStrike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fr-FR" sz="1900" i="1" strike="sngStrike">
                              <a:effectLst/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0" dirty="0">
                    <a:sym typeface="Wingdings" panose="05000000000000000000" pitchFamily="2" charset="2"/>
                  </a:rPr>
                  <a:t> </a:t>
                </a:r>
                <a:r>
                  <a:rPr lang="fr-FR" dirty="0">
                    <a:sym typeface="Wingdings" panose="05000000000000000000" pitchFamily="2" charset="2"/>
                  </a:rPr>
                  <a:t>for long </a:t>
                </a:r>
                <a:r>
                  <a:rPr lang="fr-FR" dirty="0" err="1">
                    <a:sym typeface="Wingdings" panose="05000000000000000000" pitchFamily="2" charset="2"/>
                  </a:rPr>
                  <a:t>deplacements</a:t>
                </a:r>
                <a:r>
                  <a:rPr lang="fr-FR" dirty="0">
                    <a:sym typeface="Wingdings" panose="05000000000000000000" pitchFamily="2" charset="2"/>
                  </a:rPr>
                  <a:t>, the </a:t>
                </a:r>
                <a:r>
                  <a:rPr lang="fr-FR" dirty="0" err="1">
                    <a:sym typeface="Wingdings" panose="05000000000000000000" pitchFamily="2" charset="2"/>
                  </a:rPr>
                  <a:t>error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proceeds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from</a:t>
                </a:r>
                <a:r>
                  <a:rPr lang="fr-FR" dirty="0">
                    <a:sym typeface="Wingdings" panose="05000000000000000000" pitchFamily="2" charset="2"/>
                  </a:rPr>
                  <a:t> rotations</a:t>
                </a:r>
              </a:p>
              <a:p>
                <a:pPr marL="0" indent="0">
                  <a:buNone/>
                </a:pPr>
                <a:endParaRPr lang="fr-FR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fr-FR" dirty="0" err="1">
                    <a:sym typeface="Wingdings" panose="05000000000000000000" pitchFamily="2" charset="2"/>
                  </a:rPr>
                  <a:t>Above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average</a:t>
                </a:r>
                <a:r>
                  <a:rPr lang="fr-FR" dirty="0">
                    <a:sym typeface="Wingdings" panose="05000000000000000000" pitchFamily="2" charset="2"/>
                  </a:rPr>
                  <a:t> cup move : 2m and U-turn five times</a:t>
                </a:r>
              </a:p>
              <a:p>
                <a:pPr marL="0" indent="0">
                  <a:buNone/>
                </a:pPr>
                <a:r>
                  <a:rPr lang="fr-FR" b="0" dirty="0">
                    <a:sym typeface="Wingdings" panose="05000000000000000000" pitchFamily="2" charset="2"/>
                  </a:rPr>
                  <a:t>A </a:t>
                </a:r>
                <a:r>
                  <a:rPr lang="fr-FR" b="0" dirty="0" err="1">
                    <a:sym typeface="Wingdings" panose="05000000000000000000" pitchFamily="2" charset="2"/>
                  </a:rPr>
                  <a:t>precision</a:t>
                </a:r>
                <a:r>
                  <a:rPr lang="fr-FR" b="0" dirty="0">
                    <a:sym typeface="Wingdings" panose="05000000000000000000" pitchFamily="2" charset="2"/>
                  </a:rPr>
                  <a:t> of </a:t>
                </a:r>
                <a:r>
                  <a:rPr lang="fr-FR" dirty="0">
                    <a:sym typeface="Wingdings" panose="05000000000000000000" pitchFamily="2" charset="2"/>
                  </a:rPr>
                  <a:t>5</a:t>
                </a:r>
                <a:r>
                  <a:rPr lang="fr-FR" b="0" dirty="0">
                    <a:sym typeface="Wingdings" panose="05000000000000000000" pitchFamily="2" charset="2"/>
                  </a:rPr>
                  <a:t> cm </a:t>
                </a:r>
                <a:r>
                  <a:rPr lang="fr-FR" b="0" dirty="0" err="1">
                    <a:sym typeface="Wingdings" panose="05000000000000000000" pitchFamily="2" charset="2"/>
                  </a:rPr>
                  <a:t>requires</a:t>
                </a:r>
                <a:r>
                  <a:rPr lang="fr-FR" b="0" dirty="0">
                    <a:sym typeface="Wingdings" panose="05000000000000000000" pitchFamily="2" charset="2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3∗200∗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836EA-9A65-4553-B8B7-D2757BA6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9C24C-38D1-40FE-8F3C-DDD1DD3A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AFA828C-4FDA-47DF-9627-628FB360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𝜕𝛼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b="0" dirty="0"/>
                  <a:t>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dirty="0"/>
                  <a:t>L’étude de la fonction montre que la partie la plus critique </a:t>
                </a:r>
                <a:r>
                  <a:rPr lang="fr-FR" dirty="0" err="1"/>
                  <a:t>corespond</a:t>
                </a:r>
                <a:r>
                  <a:rPr lang="fr-FR" dirty="0"/>
                  <a:t> à l’erreur accumulée sur les rotations.</a:t>
                </a: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AFA828C-4FDA-47DF-9627-628FB360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38A45-4797-44EF-897E-68BB5D8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TDR R1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F2CF9-C8D5-4E64-BEE2-589F12D4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robot </a:t>
            </a:r>
            <a:r>
              <a:rPr lang="fr-FR" dirty="0" err="1"/>
              <a:t>shall</a:t>
            </a:r>
            <a:r>
              <a:rPr lang="fr-FR" dirty="0"/>
              <a:t> move </a:t>
            </a:r>
            <a:r>
              <a:rPr lang="fr-FR" b="1" dirty="0" err="1"/>
              <a:t>efficiently</a:t>
            </a:r>
            <a:r>
              <a:rPr lang="fr-FR" dirty="0"/>
              <a:t> and </a:t>
            </a:r>
            <a:r>
              <a:rPr lang="fr-FR" b="1" dirty="0" err="1"/>
              <a:t>systematically</a:t>
            </a:r>
            <a:endParaRPr lang="fr-FR" b="1" dirty="0"/>
          </a:p>
          <a:p>
            <a:r>
              <a:rPr lang="fr-FR" dirty="0"/>
              <a:t>2m*3m (</a:t>
            </a:r>
            <a:r>
              <a:rPr lang="fr-FR" dirty="0" err="1"/>
              <a:t>useful</a:t>
            </a:r>
            <a:r>
              <a:rPr lang="fr-FR" dirty="0"/>
              <a:t> 2,5*1,5m </a:t>
            </a:r>
            <a:r>
              <a:rPr lang="fr-FR" dirty="0" err="1"/>
              <a:t>without</a:t>
            </a:r>
            <a:r>
              <a:rPr lang="fr-FR" dirty="0"/>
              <a:t> the balance and the </a:t>
            </a:r>
            <a:r>
              <a:rPr lang="fr-FR" dirty="0" err="1"/>
              <a:t>opponent’s</a:t>
            </a:r>
            <a:r>
              <a:rPr lang="fr-FR" dirty="0"/>
              <a:t> zone)</a:t>
            </a:r>
          </a:p>
          <a:p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accepted</a:t>
            </a:r>
            <a:r>
              <a:rPr lang="fr-FR" dirty="0"/>
              <a:t> in rotation and in </a:t>
            </a:r>
            <a:r>
              <a:rPr lang="fr-FR" dirty="0" err="1"/>
              <a:t>length</a:t>
            </a:r>
            <a:r>
              <a:rPr lang="fr-FR" dirty="0"/>
              <a:t>?</a:t>
            </a:r>
          </a:p>
          <a:p>
            <a:r>
              <a:rPr lang="fr-FR" dirty="0" err="1"/>
              <a:t>Precision</a:t>
            </a:r>
            <a:r>
              <a:rPr lang="fr-FR" dirty="0"/>
              <a:t> 6 points 10 cm return (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: 60 cm </a:t>
            </a:r>
            <a:r>
              <a:rPr lang="fr-FR" dirty="0" err="1"/>
              <a:t>wide</a:t>
            </a:r>
            <a:r>
              <a:rPr lang="fr-FR" dirty="0"/>
              <a:t> zones for </a:t>
            </a:r>
            <a:r>
              <a:rPr lang="fr-FR" dirty="0" err="1"/>
              <a:t>pallets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, </a:t>
            </a:r>
            <a:r>
              <a:rPr lang="fr-FR" dirty="0" err="1"/>
              <a:t>targeting</a:t>
            </a:r>
            <a:r>
              <a:rPr lang="fr-FR" dirty="0"/>
              <a:t> middle, </a:t>
            </a:r>
            <a:r>
              <a:rPr lang="fr-FR" dirty="0" err="1"/>
              <a:t>need</a:t>
            </a:r>
            <a:r>
              <a:rPr lang="fr-FR" dirty="0"/>
              <a:t> for &lt;15cm </a:t>
            </a:r>
            <a:r>
              <a:rPr lang="fr-FR" dirty="0" err="1"/>
              <a:t>error</a:t>
            </a:r>
            <a:r>
              <a:rPr lang="fr-FR" dirty="0"/>
              <a:t> to </a:t>
            </a:r>
            <a:r>
              <a:rPr lang="fr-FR" dirty="0" err="1"/>
              <a:t>bring</a:t>
            </a:r>
            <a:r>
              <a:rPr lang="fr-FR" dirty="0"/>
              <a:t> back </a:t>
            </a:r>
            <a:r>
              <a:rPr lang="fr-FR" dirty="0" err="1"/>
              <a:t>pallets</a:t>
            </a:r>
            <a:r>
              <a:rPr lang="fr-FR" dirty="0"/>
              <a:t>)</a:t>
            </a:r>
          </a:p>
          <a:p>
            <a:r>
              <a:rPr lang="fr-FR" dirty="0" err="1"/>
              <a:t>Worst</a:t>
            </a:r>
            <a:r>
              <a:rPr lang="fr-FR" dirty="0"/>
              <a:t> scenario 6 points </a:t>
            </a:r>
            <a:r>
              <a:rPr lang="fr-FR" dirty="0" err="1"/>
              <a:t>very</a:t>
            </a:r>
            <a:r>
              <a:rPr lang="fr-FR" dirty="0"/>
              <a:t> far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(approx 2m)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complete</a:t>
            </a:r>
            <a:r>
              <a:rPr lang="fr-FR" dirty="0"/>
              <a:t> U </a:t>
            </a:r>
            <a:r>
              <a:rPr lang="fr-FR" dirty="0" err="1"/>
              <a:t>turn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41069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53F0DD5-55C8-4BBB-BACF-F436E93A1BD9}"/>
              </a:ext>
            </a:extLst>
          </p:cNvPr>
          <p:cNvCxnSpPr/>
          <p:nvPr/>
        </p:nvCxnSpPr>
        <p:spPr>
          <a:xfrm>
            <a:off x="1793289" y="3429000"/>
            <a:ext cx="74749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78A0AAE-E4C6-4477-9073-694C9395E33E}"/>
              </a:ext>
            </a:extLst>
          </p:cNvPr>
          <p:cNvCxnSpPr/>
          <p:nvPr/>
        </p:nvCxnSpPr>
        <p:spPr>
          <a:xfrm flipV="1">
            <a:off x="1935332" y="2627790"/>
            <a:ext cx="7208668" cy="151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023C4296-804A-4DD9-9F4F-9F3FFC194021}"/>
              </a:ext>
            </a:extLst>
          </p:cNvPr>
          <p:cNvSpPr/>
          <p:nvPr/>
        </p:nvSpPr>
        <p:spPr>
          <a:xfrm>
            <a:off x="9041907" y="2627790"/>
            <a:ext cx="488272" cy="914400"/>
          </a:xfrm>
          <a:prstGeom prst="arc">
            <a:avLst>
              <a:gd name="adj1" fmla="val 16200000"/>
              <a:gd name="adj2" fmla="val 433087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B9E727-A9B0-485B-B8F5-38DED1E9F448}"/>
              </a:ext>
            </a:extLst>
          </p:cNvPr>
          <p:cNvSpPr txBox="1"/>
          <p:nvPr/>
        </p:nvSpPr>
        <p:spPr>
          <a:xfrm>
            <a:off x="9618956" y="2715658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Θ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962A55D-75DD-41E1-B148-2712BFD8D8AE}"/>
              </a:ext>
            </a:extLst>
          </p:cNvPr>
          <p:cNvCxnSpPr>
            <a:cxnSpLocks/>
          </p:cNvCxnSpPr>
          <p:nvPr/>
        </p:nvCxnSpPr>
        <p:spPr>
          <a:xfrm>
            <a:off x="9041907" y="2334827"/>
            <a:ext cx="190870" cy="5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459C558-22AB-47CD-B00B-7EB20371F423}"/>
              </a:ext>
            </a:extLst>
          </p:cNvPr>
          <p:cNvCxnSpPr/>
          <p:nvPr/>
        </p:nvCxnSpPr>
        <p:spPr>
          <a:xfrm>
            <a:off x="1822142" y="3844031"/>
            <a:ext cx="226380" cy="6036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D4C614D-70E3-402F-94B7-49926ED98310}"/>
              </a:ext>
            </a:extLst>
          </p:cNvPr>
          <p:cNvCxnSpPr/>
          <p:nvPr/>
        </p:nvCxnSpPr>
        <p:spPr>
          <a:xfrm>
            <a:off x="1793289" y="3169328"/>
            <a:ext cx="0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50C91B2-623C-4E67-8AD1-81C4807E104D}"/>
              </a:ext>
            </a:extLst>
          </p:cNvPr>
          <p:cNvCxnSpPr/>
          <p:nvPr/>
        </p:nvCxnSpPr>
        <p:spPr>
          <a:xfrm>
            <a:off x="9268287" y="3169328"/>
            <a:ext cx="8878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989E2D8-010C-4EEA-B759-2DDF9098475B}"/>
              </a:ext>
            </a:extLst>
          </p:cNvPr>
          <p:cNvSpPr txBox="1"/>
          <p:nvPr/>
        </p:nvSpPr>
        <p:spPr>
          <a:xfrm>
            <a:off x="8111971" y="1700942"/>
            <a:ext cx="20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Coding </a:t>
            </a:r>
            <a:r>
              <a:rPr lang="fr-FR" dirty="0" err="1"/>
              <a:t>wheel</a:t>
            </a:r>
            <a:r>
              <a:rPr lang="fr-FR" dirty="0"/>
              <a:t> : R, rotation </a:t>
            </a:r>
            <a:r>
              <a:rPr lang="el-GR" dirty="0"/>
              <a:t>α</a:t>
            </a:r>
            <a:r>
              <a:rPr lang="fr-FR" dirty="0"/>
              <a:t>, d</a:t>
            </a:r>
            <a:r>
              <a:rPr lang="el-GR" dirty="0"/>
              <a:t>α</a:t>
            </a:r>
            <a:endParaRPr lang="fr-FR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E18E6B1-146C-4719-BE5A-8F058BEE4EE3}"/>
              </a:ext>
            </a:extLst>
          </p:cNvPr>
          <p:cNvCxnSpPr/>
          <p:nvPr/>
        </p:nvCxnSpPr>
        <p:spPr>
          <a:xfrm flipV="1">
            <a:off x="5393185" y="2467992"/>
            <a:ext cx="3559945" cy="772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D2900E1-A26C-4F0A-B549-EB4750878D2F}"/>
              </a:ext>
            </a:extLst>
          </p:cNvPr>
          <p:cNvSpPr txBox="1"/>
          <p:nvPr/>
        </p:nvSpPr>
        <p:spPr>
          <a:xfrm>
            <a:off x="6176639" y="246799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Lenght</a:t>
            </a:r>
            <a:r>
              <a:rPr lang="fr-FR" dirty="0"/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25021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437F3-422E-4B2E-8FD7-D312991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fr-FR" dirty="0"/>
              <a:t>Moving </a:t>
            </a:r>
            <a:r>
              <a:rPr lang="fr-FR" dirty="0" err="1"/>
              <a:t>precisely</a:t>
            </a:r>
            <a:r>
              <a:rPr lang="fr-FR" dirty="0"/>
              <a:t>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for the </a:t>
            </a:r>
            <a:r>
              <a:rPr lang="fr-FR" dirty="0" err="1"/>
              <a:t>encoders</a:t>
            </a:r>
            <a:r>
              <a:rPr lang="fr-F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836EA-9A65-4553-B8B7-D2757BA62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 move </a:t>
                </a:r>
                <a:r>
                  <a:rPr lang="fr-FR" dirty="0" err="1"/>
                  <a:t>is</a:t>
                </a:r>
                <a:r>
                  <a:rPr lang="fr-FR" dirty="0"/>
                  <a:t> a rotation (</a:t>
                </a:r>
                <a:r>
                  <a:rPr lang="el-GR" dirty="0"/>
                  <a:t>θ</a:t>
                </a:r>
                <a:r>
                  <a:rPr lang="fr-FR" dirty="0"/>
                  <a:t>) and a go </a:t>
                </a:r>
                <a:r>
                  <a:rPr lang="fr-FR" dirty="0" err="1"/>
                  <a:t>forward</a:t>
                </a:r>
                <a:r>
                  <a:rPr lang="fr-FR" dirty="0"/>
                  <a:t> (L)</a:t>
                </a:r>
              </a:p>
              <a:p>
                <a:pPr lvl="1"/>
                <a:r>
                  <a:rPr lang="fr-FR" dirty="0"/>
                  <a:t>Incertitude due to the move </a:t>
                </a:r>
                <a:r>
                  <a:rPr lang="fr-FR" dirty="0" err="1"/>
                  <a:t>length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Incertitude due to rotation </a:t>
                </a:r>
                <a:r>
                  <a:rPr lang="fr-FR" dirty="0" err="1"/>
                  <a:t>is</a:t>
                </a:r>
                <a:r>
                  <a:rPr lang="fr-FR" dirty="0"/>
                  <a:t>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marL="0" indent="0">
                  <a:buNone/>
                </a:pPr>
                <a:r>
                  <a:rPr lang="fr-FR" b="0" dirty="0">
                    <a:sym typeface="Wingdings" panose="05000000000000000000" pitchFamily="2" charset="2"/>
                  </a:rPr>
                  <a:t></a:t>
                </a:r>
                <a:r>
                  <a:rPr lang="fr-FR" dirty="0">
                    <a:sym typeface="Wingdings" panose="05000000000000000000" pitchFamily="2" charset="2"/>
                  </a:rPr>
                  <a:t>for long </a:t>
                </a:r>
                <a:r>
                  <a:rPr lang="fr-FR" dirty="0" err="1">
                    <a:sym typeface="Wingdings" panose="05000000000000000000" pitchFamily="2" charset="2"/>
                  </a:rPr>
                  <a:t>deplacements</a:t>
                </a:r>
                <a:r>
                  <a:rPr lang="fr-FR" dirty="0">
                    <a:sym typeface="Wingdings" panose="05000000000000000000" pitchFamily="2" charset="2"/>
                  </a:rPr>
                  <a:t> the </a:t>
                </a:r>
                <a:r>
                  <a:rPr lang="fr-FR" dirty="0" err="1">
                    <a:sym typeface="Wingdings" panose="05000000000000000000" pitchFamily="2" charset="2"/>
                  </a:rPr>
                  <a:t>most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error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proceeds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from</a:t>
                </a:r>
                <a:r>
                  <a:rPr lang="fr-FR" dirty="0">
                    <a:sym typeface="Wingdings" panose="05000000000000000000" pitchFamily="2" charset="2"/>
                  </a:rPr>
                  <a:t> rotations</a:t>
                </a:r>
              </a:p>
              <a:p>
                <a:pPr marL="0" indent="0">
                  <a:buNone/>
                </a:pPr>
                <a:endParaRPr lang="fr-FR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fr-FR" dirty="0" err="1">
                    <a:sym typeface="Wingdings" panose="05000000000000000000" pitchFamily="2" charset="2"/>
                  </a:rPr>
                  <a:t>Above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average</a:t>
                </a:r>
                <a:r>
                  <a:rPr lang="fr-FR" dirty="0">
                    <a:sym typeface="Wingdings" panose="05000000000000000000" pitchFamily="2" charset="2"/>
                  </a:rPr>
                  <a:t> cup move : 5 times 2m + U-turn</a:t>
                </a:r>
              </a:p>
              <a:p>
                <a:pPr marL="0" indent="0">
                  <a:buNone/>
                </a:pPr>
                <a:r>
                  <a:rPr lang="fr-FR" b="0" dirty="0">
                    <a:sym typeface="Wingdings" panose="05000000000000000000" pitchFamily="2" charset="2"/>
                  </a:rPr>
                  <a:t>A </a:t>
                </a:r>
                <a:r>
                  <a:rPr lang="fr-FR" b="0" dirty="0" err="1">
                    <a:sym typeface="Wingdings" panose="05000000000000000000" pitchFamily="2" charset="2"/>
                  </a:rPr>
                  <a:t>precision</a:t>
                </a:r>
                <a:r>
                  <a:rPr lang="fr-FR" b="0" dirty="0">
                    <a:sym typeface="Wingdings" panose="05000000000000000000" pitchFamily="2" charset="2"/>
                  </a:rPr>
                  <a:t> of 10 cm </a:t>
                </a:r>
                <a:r>
                  <a:rPr lang="fr-FR" b="0" dirty="0" err="1">
                    <a:sym typeface="Wingdings" panose="05000000000000000000" pitchFamily="2" charset="2"/>
                  </a:rPr>
                  <a:t>requires</a:t>
                </a:r>
                <a:r>
                  <a:rPr lang="fr-FR" b="0" dirty="0">
                    <a:sym typeface="Wingdings" panose="05000000000000000000" pitchFamily="2" charset="2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10∗15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2∗400∗5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10 000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836EA-9A65-4553-B8B7-D2757BA6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6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449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Thème Office</vt:lpstr>
      <vt:lpstr>Environment and requirements</vt:lpstr>
      <vt:lpstr>How to move : classic non-directive wheels</vt:lpstr>
      <vt:lpstr>How to move : separation measure/motricity</vt:lpstr>
      <vt:lpstr>Need for speed : dimensionning motors</vt:lpstr>
      <vt:lpstr>Moving precisely : what precision for the encoders?</vt:lpstr>
      <vt:lpstr>Présentation PowerPoint</vt:lpstr>
      <vt:lpstr>TDR R1</vt:lpstr>
      <vt:lpstr>Présentation PowerPoint</vt:lpstr>
      <vt:lpstr>Moving precisely : what precision for the encoders?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AGIER X2017</dc:creator>
  <cp:lastModifiedBy>Julien AGIER X2017</cp:lastModifiedBy>
  <cp:revision>11</cp:revision>
  <dcterms:created xsi:type="dcterms:W3CDTF">2018-10-10T14:19:09Z</dcterms:created>
  <dcterms:modified xsi:type="dcterms:W3CDTF">2018-10-11T12:57:56Z</dcterms:modified>
</cp:coreProperties>
</file>