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119" autoAdjust="0"/>
  </p:normalViewPr>
  <p:slideViewPr>
    <p:cSldViewPr snapToGrid="0">
      <p:cViewPr varScale="1">
        <p:scale>
          <a:sx n="87" d="100"/>
          <a:sy n="87" d="100"/>
        </p:scale>
        <p:origin x="133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421f2cb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421f2cb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421f2cb5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421f2cb5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421f2cb5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421f2cb5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&gt;&gt; The acceleration of the robot is 2 * a / m </a:t>
            </a:r>
          </a:p>
          <a:p>
            <a:pPr marL="0" lvl="0" indent="0" algn="l" rtl="0">
              <a:spcBef>
                <a:spcPts val="0"/>
              </a:spcBef>
              <a:spcAft>
                <a:spcPts val="0"/>
              </a:spcAft>
              <a:buNone/>
            </a:pPr>
            <a:r>
              <a:rPr lang="fr" dirty="0"/>
              <a:t>En quelle unité ???</a:t>
            </a:r>
          </a:p>
          <a:p>
            <a:pPr marL="0" lvl="0" indent="0" algn="l" rtl="0">
              <a:spcBef>
                <a:spcPts val="0"/>
              </a:spcBef>
              <a:spcAft>
                <a:spcPts val="0"/>
              </a:spcAft>
              <a:buNone/>
            </a:pPr>
            <a:endParaRPr lang="fr" dirty="0"/>
          </a:p>
          <a:p>
            <a:pPr marL="0" lvl="0" indent="0" algn="l" rtl="0">
              <a:spcBef>
                <a:spcPts val="0"/>
              </a:spcBef>
              <a:spcAft>
                <a:spcPts val="0"/>
              </a:spcAft>
              <a:buNone/>
            </a:pPr>
            <a:r>
              <a:rPr lang="fr" dirty="0"/>
              <a:t>De façon générale, c</a:t>
            </a:r>
            <a:r>
              <a:rPr lang="fr-FR" dirty="0" err="1"/>
              <a:t>alcul</a:t>
            </a:r>
            <a:r>
              <a:rPr lang="fr-FR" dirty="0"/>
              <a:t> pas clair, je n’ai notamment pas vu la masse du robot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421f2cb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421f2cb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421f2cb5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421f2cb5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421f2cb5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421f2cb5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6ce38ce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6ce38ce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TDR</a:t>
            </a:r>
            <a:endParaRPr/>
          </a:p>
          <a:p>
            <a:pPr marL="0" lvl="0" indent="0" algn="ctr" rtl="0">
              <a:spcBef>
                <a:spcPts val="0"/>
              </a:spcBef>
              <a:spcAft>
                <a:spcPts val="0"/>
              </a:spcAft>
              <a:buNone/>
            </a:pPr>
            <a:r>
              <a:rPr lang="fr"/>
              <a:t>Motor + Reducer</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1 - Input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We want our robot to have following characteristics (see SRS R1) :</a:t>
            </a:r>
            <a:endParaRPr/>
          </a:p>
          <a:p>
            <a:pPr marL="457200" lvl="0" indent="-342900" algn="l" rtl="0">
              <a:spcBef>
                <a:spcPts val="1600"/>
              </a:spcBef>
              <a:spcAft>
                <a:spcPts val="0"/>
              </a:spcAft>
              <a:buSzPts val="1800"/>
              <a:buChar char="●"/>
            </a:pPr>
            <a:r>
              <a:rPr lang="fr"/>
              <a:t>Max speed &gt;= 0,5 m/s</a:t>
            </a:r>
            <a:endParaRPr/>
          </a:p>
          <a:p>
            <a:pPr marL="457200" lvl="0" indent="-342900" algn="l" rtl="0">
              <a:spcBef>
                <a:spcPts val="0"/>
              </a:spcBef>
              <a:spcAft>
                <a:spcPts val="0"/>
              </a:spcAft>
              <a:buSzPts val="1800"/>
              <a:buChar char="●"/>
            </a:pPr>
            <a:r>
              <a:rPr lang="fr"/>
              <a:t>Acceleration &gt;= 0,5 m/s²</a:t>
            </a:r>
            <a:endParaRPr/>
          </a:p>
          <a:p>
            <a:pPr marL="0" lvl="0" indent="0" algn="l" rtl="0">
              <a:spcBef>
                <a:spcPts val="1600"/>
              </a:spcBef>
              <a:spcAft>
                <a:spcPts val="0"/>
              </a:spcAft>
              <a:buNone/>
            </a:pPr>
            <a:endParaRPr/>
          </a:p>
          <a:p>
            <a:pPr marL="0" lvl="0" indent="0" algn="l" rtl="0">
              <a:spcBef>
                <a:spcPts val="1600"/>
              </a:spcBef>
              <a:spcAft>
                <a:spcPts val="1600"/>
              </a:spcAft>
              <a:buNone/>
            </a:pPr>
            <a:r>
              <a:rPr lang="fr"/>
              <a:t>Most importantly, we want our robot to be </a:t>
            </a:r>
            <a:r>
              <a:rPr lang="fr" b="1"/>
              <a:t>precise, especially at low speed.</a:t>
            </a:r>
            <a:endParaRPr/>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1 - Input</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Constraints</a:t>
            </a:r>
            <a:endParaRPr/>
          </a:p>
          <a:p>
            <a:pPr marL="0" lvl="0" indent="0" algn="l" rtl="0">
              <a:spcBef>
                <a:spcPts val="1600"/>
              </a:spcBef>
              <a:spcAft>
                <a:spcPts val="0"/>
              </a:spcAft>
              <a:buNone/>
            </a:pPr>
            <a:r>
              <a:rPr lang="fr"/>
              <a:t>The dimensions of the robot are limited by the rules.</a:t>
            </a:r>
            <a:endParaRPr/>
          </a:p>
          <a:p>
            <a:pPr marL="0" lvl="0" indent="0" algn="l" rtl="0">
              <a:spcBef>
                <a:spcPts val="1600"/>
              </a:spcBef>
              <a:spcAft>
                <a:spcPts val="1600"/>
              </a:spcAft>
              <a:buNone/>
            </a:pPr>
            <a:r>
              <a:rPr lang="fr"/>
              <a:t>On our robot, we want to align on the same axis two motor wheels and two rotary encoders. That’s the reason why, if the motors are too long, we will have to rotate them by 90° and to use </a:t>
            </a:r>
            <a:r>
              <a:rPr lang="fr" b="1"/>
              <a:t>two bevel gears</a:t>
            </a:r>
            <a:r>
              <a:rPr lang="fr"/>
              <a:t>.</a:t>
            </a:r>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dirty="0"/>
              <a:t>Dimensioning the motor for acceleration:</a:t>
            </a:r>
            <a:endParaRPr dirty="0"/>
          </a:p>
          <a:p>
            <a:pPr marL="0" lvl="0" indent="0" algn="l" rtl="0">
              <a:spcBef>
                <a:spcPts val="1600"/>
              </a:spcBef>
              <a:spcAft>
                <a:spcPts val="0"/>
              </a:spcAft>
              <a:buNone/>
            </a:pPr>
            <a:r>
              <a:rPr lang="fr" dirty="0"/>
              <a:t>Let P be the power of a single motor, and m the mass of the robot:</a:t>
            </a:r>
            <a:endParaRPr dirty="0"/>
          </a:p>
          <a:p>
            <a:pPr marL="0" lvl="0" indent="0" algn="l" rtl="0">
              <a:spcBef>
                <a:spcPts val="1600"/>
              </a:spcBef>
              <a:spcAft>
                <a:spcPts val="0"/>
              </a:spcAft>
              <a:buNone/>
            </a:pPr>
            <a:r>
              <a:rPr lang="fr" dirty="0"/>
              <a:t>The acceleration of the robot is 2 * a / m (because there are two motors).</a:t>
            </a:r>
            <a:endParaRPr dirty="0"/>
          </a:p>
          <a:p>
            <a:pPr marL="0" lvl="0" indent="0" algn="l" rtl="0">
              <a:spcBef>
                <a:spcPts val="1600"/>
              </a:spcBef>
              <a:spcAft>
                <a:spcPts val="0"/>
              </a:spcAft>
              <a:buNone/>
            </a:pPr>
            <a:r>
              <a:rPr lang="fr" dirty="0"/>
              <a:t>In our case, we want the acceleration to be &gt;= 0,5 m/s while accelerating, and as big as possible while braking.</a:t>
            </a:r>
            <a:endParaRPr dirty="0"/>
          </a:p>
          <a:p>
            <a:pPr marL="0" lvl="0" indent="0" algn="l" rtl="0">
              <a:spcBef>
                <a:spcPts val="1600"/>
              </a:spcBef>
              <a:spcAft>
                <a:spcPts val="1600"/>
              </a:spcAft>
              <a:buNone/>
            </a:pPr>
            <a:r>
              <a:rPr lang="fr" dirty="0"/>
              <a:t>However the power of the motor is limited by the battery, and particularly by its capacity. For practical reasons, we want our motors to be powered by a </a:t>
            </a:r>
            <a:r>
              <a:rPr lang="fr" b="1" dirty="0"/>
              <a:t>12V voltage</a:t>
            </a:r>
            <a:r>
              <a:rPr lang="fr" dirty="0"/>
              <a:t>. We chose a power of </a:t>
            </a:r>
            <a:r>
              <a:rPr lang="fr" b="1" dirty="0"/>
              <a:t>14W per motor</a:t>
            </a:r>
            <a:r>
              <a:rPr lang="fr" dirty="0"/>
              <a:t>. The amperage required for the motors will then be 14*2 / 12 = 2,3 A, which is reasonable.</a:t>
            </a:r>
            <a:endParaRPr dirty="0"/>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Dimensioning the max speed of the robot</a:t>
            </a:r>
            <a:endParaRPr/>
          </a:p>
          <a:p>
            <a:pPr marL="0" lvl="0" indent="0" algn="l" rtl="0">
              <a:spcBef>
                <a:spcPts val="1600"/>
              </a:spcBef>
              <a:spcAft>
                <a:spcPts val="0"/>
              </a:spcAft>
              <a:buNone/>
            </a:pPr>
            <a:r>
              <a:rPr lang="fr"/>
              <a:t>We want this max speed to be &gt;= 0,5 m/s.</a:t>
            </a:r>
            <a:endParaRPr/>
          </a:p>
          <a:p>
            <a:pPr marL="0" lvl="0" indent="0" algn="l" rtl="0">
              <a:spcBef>
                <a:spcPts val="1600"/>
              </a:spcBef>
              <a:spcAft>
                <a:spcPts val="0"/>
              </a:spcAft>
              <a:buNone/>
            </a:pPr>
            <a:r>
              <a:rPr lang="fr"/>
              <a:t>The max speed is given by: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83" name="Google Shape;83;p17"/>
          <p:cNvPicPr preferRelativeResize="0"/>
          <p:nvPr/>
        </p:nvPicPr>
        <p:blipFill rotWithShape="1">
          <a:blip r:embed="rId3">
            <a:alphaModFix/>
          </a:blip>
          <a:srcRect l="7371" t="26970" r="1619" b="27394"/>
          <a:stretch/>
        </p:blipFill>
        <p:spPr>
          <a:xfrm>
            <a:off x="3369100" y="2175200"/>
            <a:ext cx="3537552" cy="997774"/>
          </a:xfrm>
          <a:prstGeom prst="rect">
            <a:avLst/>
          </a:prstGeom>
          <a:noFill/>
          <a:ln>
            <a:noFill/>
          </a:ln>
        </p:spPr>
      </p:pic>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2 - Analysis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fr"/>
              <a:t>Dimensioning the torque of the motor</a:t>
            </a:r>
            <a:endParaRPr/>
          </a:p>
          <a:p>
            <a:pPr marL="0" lvl="0" indent="0" algn="l" rtl="0">
              <a:spcBef>
                <a:spcPts val="1600"/>
              </a:spcBef>
              <a:spcAft>
                <a:spcPts val="0"/>
              </a:spcAft>
              <a:buNone/>
            </a:pPr>
            <a:r>
              <a:rPr lang="fr"/>
              <a:t>The torque is the quantity that we want to maximise.</a:t>
            </a:r>
            <a:endParaRPr/>
          </a:p>
          <a:p>
            <a:pPr marL="0" lvl="0" indent="0" algn="l" rtl="0">
              <a:spcBef>
                <a:spcPts val="1600"/>
              </a:spcBef>
              <a:spcAft>
                <a:spcPts val="0"/>
              </a:spcAft>
              <a:buNone/>
            </a:pPr>
            <a:r>
              <a:rPr lang="fr"/>
              <a:t> 	</a:t>
            </a:r>
            <a:r>
              <a:rPr lang="fr" b="1"/>
              <a:t>A great torque will allow our robot to perform precise moves even when moving slowly</a:t>
            </a:r>
            <a:r>
              <a:rPr lang="fr"/>
              <a:t>.</a:t>
            </a:r>
            <a:endParaRPr/>
          </a:p>
          <a:p>
            <a:pPr marL="0" lvl="0" indent="0" algn="l" rtl="0">
              <a:spcBef>
                <a:spcPts val="1600"/>
              </a:spcBef>
              <a:spcAft>
                <a:spcPts val="1600"/>
              </a:spcAft>
              <a:buNone/>
            </a:pPr>
            <a:r>
              <a:rPr lang="fr"/>
              <a:t>The torque after the reducer is given by: </a:t>
            </a:r>
            <a:endParaRPr/>
          </a:p>
        </p:txBody>
      </p:sp>
      <p:pic>
        <p:nvPicPr>
          <p:cNvPr id="91" name="Google Shape;91;p18"/>
          <p:cNvPicPr preferRelativeResize="0"/>
          <p:nvPr/>
        </p:nvPicPr>
        <p:blipFill rotWithShape="1">
          <a:blip r:embed="rId3">
            <a:alphaModFix/>
          </a:blip>
          <a:srcRect l="11148" t="40646" r="11910" b="37988"/>
          <a:stretch/>
        </p:blipFill>
        <p:spPr>
          <a:xfrm>
            <a:off x="4616850" y="3000375"/>
            <a:ext cx="4288776" cy="669924"/>
          </a:xfrm>
          <a:prstGeom prst="rect">
            <a:avLst/>
          </a:prstGeom>
          <a:noFill/>
          <a:ln>
            <a:noFill/>
          </a:ln>
        </p:spPr>
      </p:pic>
      <p:sp>
        <p:nvSpPr>
          <p:cNvPr id="92" name="Google Shape;9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3 - Choice of the motoreducer</a:t>
            </a:r>
            <a:endParaRPr/>
          </a:p>
        </p:txBody>
      </p:sp>
      <p:sp>
        <p:nvSpPr>
          <p:cNvPr id="98" name="Google Shape;98;p1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The website </a:t>
            </a:r>
            <a:r>
              <a:rPr lang="fr" i="1"/>
              <a:t>Maxon </a:t>
            </a:r>
            <a:r>
              <a:rPr lang="fr"/>
              <a:t>allows us to choose between differents great quality and compatible materials and thus choosing a perfectly adequate couple motor/reducer. The best compromise (understood with the previous analysis)  we found is the following :</a:t>
            </a:r>
            <a:endParaRPr/>
          </a:p>
          <a:p>
            <a:pPr marL="0" lvl="0" indent="0" algn="l" rtl="0">
              <a:spcBef>
                <a:spcPts val="1600"/>
              </a:spcBef>
              <a:spcAft>
                <a:spcPts val="1600"/>
              </a:spcAft>
              <a:buNone/>
            </a:pPr>
            <a:endParaRPr/>
          </a:p>
        </p:txBody>
      </p:sp>
      <p:pic>
        <p:nvPicPr>
          <p:cNvPr id="99" name="Google Shape;99;p19"/>
          <p:cNvPicPr preferRelativeResize="0"/>
          <p:nvPr/>
        </p:nvPicPr>
        <p:blipFill rotWithShape="1">
          <a:blip r:embed="rId3">
            <a:alphaModFix/>
          </a:blip>
          <a:srcRect l="8741" t="28347" r="3400" b="23514"/>
          <a:stretch/>
        </p:blipFill>
        <p:spPr>
          <a:xfrm>
            <a:off x="126950" y="2325475"/>
            <a:ext cx="8942976" cy="2756500"/>
          </a:xfrm>
          <a:prstGeom prst="rect">
            <a:avLst/>
          </a:prstGeom>
          <a:noFill/>
          <a:ln>
            <a:noFill/>
          </a:ln>
        </p:spPr>
      </p:pic>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7</a:t>
            </a:fld>
            <a:endParaRPr/>
          </a:p>
        </p:txBody>
      </p:sp>
      <p:sp>
        <p:nvSpPr>
          <p:cNvPr id="2" name="ZoneTexte 1">
            <a:extLst>
              <a:ext uri="{FF2B5EF4-FFF2-40B4-BE49-F238E27FC236}">
                <a16:creationId xmlns:a16="http://schemas.microsoft.com/office/drawing/2014/main" id="{E610207B-4C3E-4131-8345-5F0542CB0CC6}"/>
              </a:ext>
            </a:extLst>
          </p:cNvPr>
          <p:cNvSpPr txBox="1"/>
          <p:nvPr/>
        </p:nvSpPr>
        <p:spPr>
          <a:xfrm>
            <a:off x="4082903" y="4025451"/>
            <a:ext cx="3551274" cy="900246"/>
          </a:xfrm>
          <a:prstGeom prst="rect">
            <a:avLst/>
          </a:prstGeom>
          <a:noFill/>
          <a:ln>
            <a:solidFill>
              <a:srgbClr val="FF0000"/>
            </a:solidFill>
          </a:ln>
        </p:spPr>
        <p:txBody>
          <a:bodyPr wrap="square" rtlCol="0">
            <a:spAutoFit/>
          </a:bodyPr>
          <a:lstStyle/>
          <a:p>
            <a:r>
              <a:rPr lang="fr-FR" sz="1050" dirty="0">
                <a:solidFill>
                  <a:srgbClr val="FF0000"/>
                </a:solidFill>
              </a:rPr>
              <a:t>Désolé les gars je peux pas vérifier vos calculs sans la feuille </a:t>
            </a:r>
            <a:r>
              <a:rPr lang="fr-FR" sz="1050" dirty="0" err="1">
                <a:solidFill>
                  <a:srgbClr val="FF0000"/>
                </a:solidFill>
              </a:rPr>
              <a:t>excel</a:t>
            </a:r>
            <a:endParaRPr lang="fr-FR" sz="1050" dirty="0">
              <a:solidFill>
                <a:srgbClr val="FF0000"/>
              </a:solidFill>
            </a:endParaRPr>
          </a:p>
          <a:p>
            <a:r>
              <a:rPr lang="fr-FR" sz="1050" dirty="0">
                <a:solidFill>
                  <a:srgbClr val="FF0000"/>
                </a:solidFill>
              </a:rPr>
              <a:t>Je l’ai refaite. </a:t>
            </a:r>
          </a:p>
          <a:p>
            <a:r>
              <a:rPr lang="fr-FR" sz="1050" dirty="0">
                <a:solidFill>
                  <a:srgbClr val="FF0000"/>
                </a:solidFill>
              </a:rPr>
              <a:t>Vous </a:t>
            </a:r>
            <a:r>
              <a:rPr lang="fr-FR" sz="1050" dirty="0" err="1">
                <a:solidFill>
                  <a:srgbClr val="FF0000"/>
                </a:solidFill>
              </a:rPr>
              <a:t>etes</a:t>
            </a:r>
            <a:r>
              <a:rPr lang="fr-FR" sz="1050" dirty="0">
                <a:solidFill>
                  <a:srgbClr val="FF0000"/>
                </a:solidFill>
              </a:rPr>
              <a:t> sur que vous vous </a:t>
            </a:r>
            <a:r>
              <a:rPr lang="fr-FR" sz="1050" dirty="0" err="1">
                <a:solidFill>
                  <a:srgbClr val="FF0000"/>
                </a:solidFill>
              </a:rPr>
              <a:t>etes</a:t>
            </a:r>
            <a:r>
              <a:rPr lang="fr-FR" sz="1050" dirty="0">
                <a:solidFill>
                  <a:srgbClr val="FF0000"/>
                </a:solidFill>
              </a:rPr>
              <a:t> pas trompé en prenant l’</a:t>
            </a:r>
            <a:r>
              <a:rPr lang="fr-FR" sz="1050" dirty="0" err="1">
                <a:solidFill>
                  <a:srgbClr val="FF0000"/>
                </a:solidFill>
              </a:rPr>
              <a:t>idle</a:t>
            </a:r>
            <a:r>
              <a:rPr lang="fr-FR" sz="1050" dirty="0">
                <a:solidFill>
                  <a:srgbClr val="FF0000"/>
                </a:solidFill>
              </a:rPr>
              <a:t> speed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4 - Conclusion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We chose the </a:t>
            </a:r>
            <a:r>
              <a:rPr lang="fr" i="1" dirty="0"/>
              <a:t>Maxon DCX 22 S Ø22 mm, Graphite Brushes, ball bearings </a:t>
            </a:r>
            <a:r>
              <a:rPr lang="fr" dirty="0"/>
              <a:t>equipped with the </a:t>
            </a:r>
            <a:r>
              <a:rPr lang="fr" i="1" dirty="0"/>
              <a:t>Planetary gearhead GPX 22 C Ø22 mm, 2-stage</a:t>
            </a:r>
            <a:endParaRPr i="1" dirty="0"/>
          </a:p>
          <a:p>
            <a:pPr marL="0" lvl="0" indent="0" algn="l" rtl="0">
              <a:spcBef>
                <a:spcPts val="1600"/>
              </a:spcBef>
              <a:spcAft>
                <a:spcPts val="0"/>
              </a:spcAft>
              <a:buNone/>
            </a:pPr>
            <a:r>
              <a:rPr lang="fr" dirty="0"/>
              <a:t>Maxon motors are very high quality and reliable material.</a:t>
            </a:r>
            <a:endParaRPr dirty="0"/>
          </a:p>
          <a:p>
            <a:pPr marL="0" lvl="0" indent="0" algn="l" rtl="0">
              <a:spcBef>
                <a:spcPts val="1600"/>
              </a:spcBef>
              <a:spcAft>
                <a:spcPts val="0"/>
              </a:spcAft>
              <a:buNone/>
            </a:pPr>
            <a:r>
              <a:rPr lang="fr" dirty="0"/>
              <a:t>This motoreducer is the best choice maximising torque, keeping speed above requested and working on 12V.</a:t>
            </a:r>
            <a:endParaRPr dirty="0"/>
          </a:p>
          <a:p>
            <a:pPr marL="0" lvl="0" indent="0" algn="l" rtl="0">
              <a:spcBef>
                <a:spcPts val="1600"/>
              </a:spcBef>
              <a:spcAft>
                <a:spcPts val="1600"/>
              </a:spcAft>
              <a:buNone/>
            </a:pPr>
            <a:r>
              <a:rPr lang="fr" dirty="0"/>
              <a:t>Being also quite powerful (14W) it might require a lot of current and thus a powerful battery.</a:t>
            </a:r>
            <a:endParaRPr dirty="0"/>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
              <a:t>8</a:t>
            </a:fld>
            <a:endParaRPr/>
          </a:p>
        </p:txBody>
      </p:sp>
      <p:sp>
        <p:nvSpPr>
          <p:cNvPr id="2" name="ZoneTexte 1">
            <a:extLst>
              <a:ext uri="{FF2B5EF4-FFF2-40B4-BE49-F238E27FC236}">
                <a16:creationId xmlns:a16="http://schemas.microsoft.com/office/drawing/2014/main" id="{33ED19C7-7D5B-49AB-8B7D-19437767C988}"/>
              </a:ext>
            </a:extLst>
          </p:cNvPr>
          <p:cNvSpPr txBox="1"/>
          <p:nvPr/>
        </p:nvSpPr>
        <p:spPr>
          <a:xfrm>
            <a:off x="2856614" y="3877340"/>
            <a:ext cx="3062177" cy="738664"/>
          </a:xfrm>
          <a:prstGeom prst="rect">
            <a:avLst/>
          </a:prstGeom>
          <a:noFill/>
          <a:ln>
            <a:solidFill>
              <a:srgbClr val="FF0000"/>
            </a:solidFill>
          </a:ln>
        </p:spPr>
        <p:txBody>
          <a:bodyPr wrap="square" rtlCol="0">
            <a:spAutoFit/>
          </a:bodyPr>
          <a:lstStyle/>
          <a:p>
            <a:r>
              <a:rPr lang="fr-FR" dirty="0">
                <a:solidFill>
                  <a:srgbClr val="FF0000"/>
                </a:solidFill>
              </a:rPr>
              <a:t>Votre batterie arrivera toujours à sortir l’ampérage. (si lithium). Ca va être sa capacité la question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515</Words>
  <Application>Microsoft Office PowerPoint</Application>
  <PresentationFormat>Affichage à l'écran (16:9)</PresentationFormat>
  <Paragraphs>49</Paragraphs>
  <Slides>8</Slides>
  <Notes>8</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8</vt:i4>
      </vt:variant>
    </vt:vector>
  </HeadingPairs>
  <TitlesOfParts>
    <vt:vector size="10" baseType="lpstr">
      <vt:lpstr>Arial</vt:lpstr>
      <vt:lpstr>Simple Light</vt:lpstr>
      <vt:lpstr>TDR Motor + Reducer</vt:lpstr>
      <vt:lpstr>1 - Input</vt:lpstr>
      <vt:lpstr>1 - Input</vt:lpstr>
      <vt:lpstr>2 - Analysis</vt:lpstr>
      <vt:lpstr>2 - Analysis</vt:lpstr>
      <vt:lpstr>2 - Analysis</vt:lpstr>
      <vt:lpstr>3 - Choice of the motoreducer</vt:lpstr>
      <vt:lpstr>4 -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TDR Motor + Reducer</dc:title>
  <cp:lastModifiedBy>Renaud Heitz</cp:lastModifiedBy>
  <cp:revision>5</cp:revision>
  <dcterms:modified xsi:type="dcterms:W3CDTF">2018-11-11T23:20:50Z</dcterms:modified>
</cp:coreProperties>
</file>