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50FEB0-6A32-43F3-A187-143154B95DC9}">
  <a:tblStyle styleId="{6150FEB0-6A32-43F3-A187-143154B95D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653cad0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653cad0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653cad0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653cad0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653cad08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653cad08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450a9b9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4450a9b9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450a9b92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450a9b92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450a9b92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450a9b92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450a9b92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450a9b92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450a9b927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450a9b92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TDR proximity sensors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How to evaluate the distance between the robot and an obstacle?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1 - Inputs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 order to be “homologable”, our robot must be able to detect the other robot to avoid collisions.</a:t>
            </a:r>
            <a:endParaRPr/>
          </a:p>
          <a:p>
            <a:pPr marL="0" lvl="0" indent="0" algn="l" rtl="0">
              <a:spcBef>
                <a:spcPts val="1600"/>
              </a:spcBef>
              <a:spcAft>
                <a:spcPts val="0"/>
              </a:spcAft>
              <a:buNone/>
            </a:pPr>
            <a:r>
              <a:rPr lang="fr"/>
              <a:t>Moreover, it can be useful to measure the distance to other obstacles (edge of the table for instance).</a:t>
            </a:r>
            <a:endParaRPr/>
          </a:p>
          <a:p>
            <a:pPr marL="0" lvl="0" indent="0" algn="l" rtl="0">
              <a:spcBef>
                <a:spcPts val="1600"/>
              </a:spcBef>
              <a:spcAft>
                <a:spcPts val="1600"/>
              </a:spcAft>
              <a:buNone/>
            </a:pPr>
            <a:r>
              <a:rPr lang="fr"/>
              <a:t>We need a </a:t>
            </a:r>
            <a:r>
              <a:rPr lang="fr" b="1"/>
              <a:t>fast </a:t>
            </a:r>
            <a:r>
              <a:rPr lang="fr"/>
              <a:t>detection system, able to </a:t>
            </a:r>
            <a:r>
              <a:rPr lang="fr" b="1"/>
              <a:t>detect obstacles </a:t>
            </a:r>
            <a:r>
              <a:rPr lang="fr"/>
              <a:t>and </a:t>
            </a:r>
            <a:r>
              <a:rPr lang="fr" b="1"/>
              <a:t>measure their distance</a:t>
            </a:r>
            <a:r>
              <a:rPr lang="fr"/>
              <a:t>, especially when this </a:t>
            </a:r>
            <a:r>
              <a:rPr lang="fr" b="1"/>
              <a:t>distance is small</a:t>
            </a:r>
            <a:r>
              <a:rPr lang="fr"/>
              <a:t>.</a:t>
            </a: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68" name="Google Shape;68;p15"/>
          <p:cNvSpPr txBox="1">
            <a:spLocks noGrp="1"/>
          </p:cNvSpPr>
          <p:nvPr>
            <p:ph type="body" idx="1"/>
          </p:nvPr>
        </p:nvSpPr>
        <p:spPr>
          <a:xfrm>
            <a:off x="311700" y="1152475"/>
            <a:ext cx="4876800" cy="37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 order to be </a:t>
            </a:r>
            <a:r>
              <a:rPr lang="fr" b="1"/>
              <a:t>reactive</a:t>
            </a:r>
            <a:r>
              <a:rPr lang="fr"/>
              <a:t>, we cannot rely on the camera (because of communication delays). We then need to use an </a:t>
            </a:r>
            <a:r>
              <a:rPr lang="fr" b="1"/>
              <a:t>embedded detection system</a:t>
            </a:r>
            <a:r>
              <a:rPr lang="fr"/>
              <a:t>.</a:t>
            </a:r>
            <a:endParaRPr/>
          </a:p>
          <a:p>
            <a:pPr marL="0" lvl="0" indent="0" algn="l" rtl="0">
              <a:spcBef>
                <a:spcPts val="1600"/>
              </a:spcBef>
              <a:spcAft>
                <a:spcPts val="1600"/>
              </a:spcAft>
              <a:buNone/>
            </a:pPr>
            <a:r>
              <a:rPr lang="fr"/>
              <a:t>We choose to use </a:t>
            </a:r>
            <a:r>
              <a:rPr lang="fr" b="1"/>
              <a:t>distance sensors</a:t>
            </a:r>
            <a:r>
              <a:rPr lang="fr"/>
              <a:t> that will measure the distance to the nearest obstacle in a given direction. We will place </a:t>
            </a:r>
            <a:r>
              <a:rPr lang="fr" b="1"/>
              <a:t>3 of them</a:t>
            </a:r>
            <a:r>
              <a:rPr lang="fr"/>
              <a:t> in front of the robot, so it can detect an incoming obstacle when it rolls.</a:t>
            </a:r>
            <a:endParaRPr/>
          </a:p>
        </p:txBody>
      </p:sp>
      <p:sp>
        <p:nvSpPr>
          <p:cNvPr id="69" name="Google Shape;69;p15"/>
          <p:cNvSpPr/>
          <p:nvPr/>
        </p:nvSpPr>
        <p:spPr>
          <a:xfrm>
            <a:off x="5917425" y="1999825"/>
            <a:ext cx="1247100" cy="1206000"/>
          </a:xfrm>
          <a:prstGeom prst="octagon">
            <a:avLst>
              <a:gd name="adj" fmla="val 2928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7236775" y="2535775"/>
            <a:ext cx="381300" cy="134100"/>
          </a:xfrm>
          <a:prstGeom prst="rightArrow">
            <a:avLst>
              <a:gd name="adj1" fmla="val 50000"/>
              <a:gd name="adj2"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6390775" y="4463650"/>
            <a:ext cx="59373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p:nvPr/>
        </p:nvSpPr>
        <p:spPr>
          <a:xfrm rot="2700000">
            <a:off x="7037695" y="3159695"/>
            <a:ext cx="381413" cy="134067"/>
          </a:xfrm>
          <a:prstGeom prst="rightArrow">
            <a:avLst>
              <a:gd name="adj1" fmla="val 50000"/>
              <a:gd name="adj2"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2700000">
            <a:off x="7037697" y="1911890"/>
            <a:ext cx="381413" cy="134067"/>
          </a:xfrm>
          <a:prstGeom prst="rightArrow">
            <a:avLst>
              <a:gd name="adj1" fmla="val 50000"/>
              <a:gd name="adj2" fmla="val 50000"/>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957550" y="2452825"/>
            <a:ext cx="618600" cy="300000"/>
          </a:xfrm>
          <a:prstGeom prst="rightArrow">
            <a:avLst>
              <a:gd name="adj1" fmla="val 50000"/>
              <a:gd name="adj2"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p:nvPr/>
        </p:nvSpPr>
        <p:spPr>
          <a:xfrm>
            <a:off x="7893450" y="2754475"/>
            <a:ext cx="114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Direction</a:t>
            </a:r>
            <a:endParaRPr>
              <a:solidFill>
                <a:srgbClr val="38761D"/>
              </a:solidFill>
            </a:endParaRPr>
          </a:p>
          <a:p>
            <a:pPr marL="0" lvl="0" indent="0" algn="l" rtl="0">
              <a:spcBef>
                <a:spcPts val="0"/>
              </a:spcBef>
              <a:spcAft>
                <a:spcPts val="0"/>
              </a:spcAft>
              <a:buNone/>
            </a:pPr>
            <a:r>
              <a:rPr lang="fr">
                <a:solidFill>
                  <a:srgbClr val="38761D"/>
                </a:solidFill>
              </a:rPr>
              <a:t>“forwards”</a:t>
            </a:r>
            <a:endParaRPr>
              <a:solidFill>
                <a:srgbClr val="38761D"/>
              </a:solidFill>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82" name="Google Shape;82;p16"/>
          <p:cNvSpPr txBox="1">
            <a:spLocks noGrp="1"/>
          </p:cNvSpPr>
          <p:nvPr>
            <p:ph type="body" idx="1"/>
          </p:nvPr>
        </p:nvSpPr>
        <p:spPr>
          <a:xfrm>
            <a:off x="311700" y="1152475"/>
            <a:ext cx="836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It can also be relevant to have a distance </a:t>
            </a:r>
            <a:r>
              <a:rPr lang="fr" b="1" dirty="0"/>
              <a:t>sensor facing backwards</a:t>
            </a:r>
            <a:r>
              <a:rPr lang="fr" dirty="0"/>
              <a:t>. This one doesn’t have the same function : it shall not detect an unexpected obstacle (robot), but it shall </a:t>
            </a:r>
            <a:r>
              <a:rPr lang="fr" b="1" dirty="0"/>
              <a:t>measure the distance to a wall</a:t>
            </a:r>
            <a:r>
              <a:rPr lang="fr" dirty="0"/>
              <a:t>.</a:t>
            </a:r>
            <a:endParaRPr dirty="0"/>
          </a:p>
          <a:p>
            <a:pPr marL="0" lvl="0" indent="0" algn="l" rtl="0">
              <a:spcBef>
                <a:spcPts val="1600"/>
              </a:spcBef>
              <a:spcAft>
                <a:spcPts val="1600"/>
              </a:spcAft>
              <a:buNone/>
            </a:pPr>
            <a:r>
              <a:rPr lang="fr" dirty="0"/>
              <a:t>In effect, many teams in the Robotics Cup use walls to reposition their robot during the match. We will perhaps adopt this technique, and in this case we can use another sensor to hit the wall very slowly (in order to avoid damaging our robot).</a:t>
            </a:r>
            <a:endParaRPr dirty="0"/>
          </a:p>
        </p:txBody>
      </p:sp>
      <p:sp>
        <p:nvSpPr>
          <p:cNvPr id="83" name="Google Shape;8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
        <p:nvSpPr>
          <p:cNvPr id="2" name="ZoneTexte 1">
            <a:extLst>
              <a:ext uri="{FF2B5EF4-FFF2-40B4-BE49-F238E27FC236}">
                <a16:creationId xmlns:a16="http://schemas.microsoft.com/office/drawing/2014/main" id="{591DC348-407C-4311-A8D3-EF36A99B4206}"/>
              </a:ext>
            </a:extLst>
          </p:cNvPr>
          <p:cNvSpPr txBox="1"/>
          <p:nvPr/>
        </p:nvSpPr>
        <p:spPr>
          <a:xfrm>
            <a:off x="2204483" y="3707219"/>
            <a:ext cx="5436781" cy="1384995"/>
          </a:xfrm>
          <a:prstGeom prst="rect">
            <a:avLst/>
          </a:prstGeom>
          <a:noFill/>
        </p:spPr>
        <p:txBody>
          <a:bodyPr wrap="square" rtlCol="0">
            <a:spAutoFit/>
          </a:bodyPr>
          <a:lstStyle/>
          <a:p>
            <a:r>
              <a:rPr lang="fr-FR" dirty="0">
                <a:solidFill>
                  <a:srgbClr val="FF0000"/>
                </a:solidFill>
              </a:rPr>
              <a:t>Votre robot doit </a:t>
            </a:r>
            <a:r>
              <a:rPr lang="fr-FR" dirty="0" err="1">
                <a:solidFill>
                  <a:srgbClr val="FF0000"/>
                </a:solidFill>
              </a:rPr>
              <a:t>etre</a:t>
            </a:r>
            <a:r>
              <a:rPr lang="fr-FR" dirty="0">
                <a:solidFill>
                  <a:srgbClr val="FF0000"/>
                </a:solidFill>
              </a:rPr>
              <a:t> </a:t>
            </a:r>
            <a:r>
              <a:rPr lang="fr-FR" dirty="0" err="1">
                <a:solidFill>
                  <a:srgbClr val="FF0000"/>
                </a:solidFill>
              </a:rPr>
              <a:t>capabe</a:t>
            </a:r>
            <a:r>
              <a:rPr lang="fr-FR" dirty="0">
                <a:solidFill>
                  <a:srgbClr val="FF0000"/>
                </a:solidFill>
              </a:rPr>
              <a:t> de shooter le mur à pleine vitesse, ca lui arrivera </a:t>
            </a:r>
            <a:r>
              <a:rPr lang="fr-FR" dirty="0">
                <a:solidFill>
                  <a:srgbClr val="FF0000"/>
                </a:solidFill>
                <a:sym typeface="Wingdings" panose="05000000000000000000" pitchFamily="2" charset="2"/>
              </a:rPr>
              <a:t></a:t>
            </a:r>
          </a:p>
          <a:p>
            <a:r>
              <a:rPr lang="fr-FR" dirty="0">
                <a:solidFill>
                  <a:srgbClr val="FF0000"/>
                </a:solidFill>
                <a:sym typeface="Wingdings" panose="05000000000000000000" pitchFamily="2" charset="2"/>
              </a:rPr>
              <a:t>De mon expérience, on se recalait en s’appuyant sur le mur, sans utiliser de </a:t>
            </a:r>
            <a:r>
              <a:rPr lang="fr-FR" dirty="0" err="1">
                <a:solidFill>
                  <a:srgbClr val="FF0000"/>
                </a:solidFill>
                <a:sym typeface="Wingdings" panose="05000000000000000000" pitchFamily="2" charset="2"/>
              </a:rPr>
              <a:t>detecteur</a:t>
            </a:r>
            <a:r>
              <a:rPr lang="fr-FR" dirty="0">
                <a:solidFill>
                  <a:srgbClr val="FF0000"/>
                </a:solidFill>
                <a:sym typeface="Wingdings" panose="05000000000000000000" pitchFamily="2" charset="2"/>
              </a:rPr>
              <a:t> de « je suis proche ». A la rigueur, deux interrupteurs de chaque coté pour vérifier qu’on est bien en train d’appuyer a plat sur le mur, et y’a pas un objet qui bloque.</a:t>
            </a:r>
            <a:endParaRPr lang="fr-FR"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89" name="Google Shape;89;p17"/>
          <p:cNvSpPr txBox="1">
            <a:spLocks noGrp="1"/>
          </p:cNvSpPr>
          <p:nvPr>
            <p:ph type="body" idx="1"/>
          </p:nvPr>
        </p:nvSpPr>
        <p:spPr>
          <a:xfrm>
            <a:off x="311700" y="1152475"/>
            <a:ext cx="836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There are two main sensor families : </a:t>
            </a:r>
            <a:r>
              <a:rPr lang="fr" b="1"/>
              <a:t>infrared </a:t>
            </a:r>
            <a:r>
              <a:rPr lang="fr"/>
              <a:t>and </a:t>
            </a:r>
            <a:r>
              <a:rPr lang="fr" b="1"/>
              <a:t>ultrasound</a:t>
            </a:r>
            <a:r>
              <a:rPr lang="fr"/>
              <a:t>, each of them having their advantages and drawbacks :</a:t>
            </a:r>
            <a:endParaRPr/>
          </a:p>
          <a:p>
            <a:pPr marL="0" lvl="0" indent="0" algn="l" rtl="0">
              <a:spcBef>
                <a:spcPts val="1600"/>
              </a:spcBef>
              <a:spcAft>
                <a:spcPts val="1600"/>
              </a:spcAft>
              <a:buNone/>
            </a:pPr>
            <a:endParaRPr/>
          </a:p>
        </p:txBody>
      </p:sp>
      <p:graphicFrame>
        <p:nvGraphicFramePr>
          <p:cNvPr id="90" name="Google Shape;90;p17"/>
          <p:cNvGraphicFramePr/>
          <p:nvPr/>
        </p:nvGraphicFramePr>
        <p:xfrm>
          <a:off x="311700" y="2098675"/>
          <a:ext cx="8520600" cy="2438280"/>
        </p:xfrm>
        <a:graphic>
          <a:graphicData uri="http://schemas.openxmlformats.org/drawingml/2006/table">
            <a:tbl>
              <a:tblPr>
                <a:noFill/>
                <a:tableStyleId>{6150FEB0-6A32-43F3-A187-143154B95DC9}</a:tableStyleId>
              </a:tblPr>
              <a:tblGrid>
                <a:gridCol w="1397125">
                  <a:extLst>
                    <a:ext uri="{9D8B030D-6E8A-4147-A177-3AD203B41FA5}">
                      <a16:colId xmlns:a16="http://schemas.microsoft.com/office/drawing/2014/main" val="20000"/>
                    </a:ext>
                  </a:extLst>
                </a:gridCol>
                <a:gridCol w="4283275">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endParaRPr b="1"/>
                    </a:p>
                  </a:txBody>
                  <a:tcPr marL="91425" marR="91425" marT="91425" marB="91425"/>
                </a:tc>
                <a:tc>
                  <a:txBody>
                    <a:bodyPr/>
                    <a:lstStyle/>
                    <a:p>
                      <a:pPr marL="0" lvl="0" indent="0" algn="ctr" rtl="0">
                        <a:spcBef>
                          <a:spcPts val="0"/>
                        </a:spcBef>
                        <a:spcAft>
                          <a:spcPts val="0"/>
                        </a:spcAft>
                        <a:buNone/>
                      </a:pPr>
                      <a:r>
                        <a:rPr lang="fr" b="1"/>
                        <a:t>Infrared</a:t>
                      </a:r>
                      <a:endParaRPr b="1"/>
                    </a:p>
                  </a:txBody>
                  <a:tcPr marL="91425" marR="91425" marT="91425" marB="91425"/>
                </a:tc>
                <a:tc>
                  <a:txBody>
                    <a:bodyPr/>
                    <a:lstStyle/>
                    <a:p>
                      <a:pPr marL="0" lvl="0" indent="0" algn="ctr" rtl="0">
                        <a:spcBef>
                          <a:spcPts val="0"/>
                        </a:spcBef>
                        <a:spcAft>
                          <a:spcPts val="0"/>
                        </a:spcAft>
                        <a:buNone/>
                      </a:pPr>
                      <a:r>
                        <a:rPr lang="fr" b="1"/>
                        <a:t>Ultrasound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fr" b="1"/>
                        <a:t>Precision</a:t>
                      </a:r>
                      <a:endParaRPr b="1"/>
                    </a:p>
                  </a:txBody>
                  <a:tcPr marL="91425" marR="91425" marT="91425" marB="91425" anchor="ctr"/>
                </a:tc>
                <a:tc>
                  <a:txBody>
                    <a:bodyPr/>
                    <a:lstStyle/>
                    <a:p>
                      <a:pPr marL="0" lvl="0" indent="0" algn="just" rtl="0">
                        <a:spcBef>
                          <a:spcPts val="0"/>
                        </a:spcBef>
                        <a:spcAft>
                          <a:spcPts val="0"/>
                        </a:spcAft>
                        <a:buNone/>
                      </a:pPr>
                      <a:r>
                        <a:rPr lang="fr"/>
                        <a:t>The precision of the measurement is slightly better</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fr" b="1"/>
                        <a:t>Directivity of the signal</a:t>
                      </a:r>
                      <a:endParaRPr b="1"/>
                    </a:p>
                  </a:txBody>
                  <a:tcPr marL="91425" marR="91425" marT="91425" marB="91425" anchor="ctr"/>
                </a:tc>
                <a:tc>
                  <a:txBody>
                    <a:bodyPr/>
                    <a:lstStyle/>
                    <a:p>
                      <a:pPr marL="0" lvl="0" indent="0" algn="just" rtl="0">
                        <a:spcBef>
                          <a:spcPts val="0"/>
                        </a:spcBef>
                        <a:spcAft>
                          <a:spcPts val="0"/>
                        </a:spcAft>
                        <a:buNone/>
                      </a:pPr>
                      <a:r>
                        <a:rPr lang="fr"/>
                        <a:t>More directive : less perturbation because of the ground or other obstacles.</a:t>
                      </a:r>
                      <a:endParaRPr/>
                    </a:p>
                  </a:txBody>
                  <a:tcPr marL="91425" marR="91425" marT="91425" marB="91425"/>
                </a:tc>
                <a:tc>
                  <a:txBody>
                    <a:bodyPr/>
                    <a:lstStyle/>
                    <a:p>
                      <a:pPr marL="0" lvl="0" indent="0" algn="just" rtl="0">
                        <a:spcBef>
                          <a:spcPts val="0"/>
                        </a:spcBef>
                        <a:spcAft>
                          <a:spcPts val="0"/>
                        </a:spcAft>
                        <a:buNone/>
                      </a:pPr>
                      <a:r>
                        <a:rPr lang="fr"/>
                        <a:t>Less directive : easier to detect obstacles which are not exactly in front of the sensor.</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fr" b="1"/>
                        <a:t>Interference</a:t>
                      </a:r>
                      <a:endParaRPr b="1"/>
                    </a:p>
                  </a:txBody>
                  <a:tcPr marL="91425" marR="91425" marT="91425" marB="91425" anchor="ctr"/>
                </a:tc>
                <a:tc>
                  <a:txBody>
                    <a:bodyPr/>
                    <a:lstStyle/>
                    <a:p>
                      <a:pPr marL="0" lvl="0" indent="0" algn="just" rtl="0">
                        <a:spcBef>
                          <a:spcPts val="0"/>
                        </a:spcBef>
                        <a:spcAft>
                          <a:spcPts val="0"/>
                        </a:spcAft>
                        <a:buNone/>
                      </a:pPr>
                      <a:r>
                        <a:rPr lang="fr"/>
                        <a:t>Can be disturbed by an IR sensor of the other robot (unlikely because of the directivity of the ray) or </a:t>
                      </a:r>
                      <a:r>
                        <a:rPr lang="fr" b="1"/>
                        <a:t>by the autofocus of cameras</a:t>
                      </a:r>
                      <a:r>
                        <a:rPr lang="fr"/>
                        <a:t>.</a:t>
                      </a:r>
                      <a:endParaRPr/>
                    </a:p>
                  </a:txBody>
                  <a:tcPr marL="91425" marR="91425" marT="91425" marB="91425"/>
                </a:tc>
                <a:tc>
                  <a:txBody>
                    <a:bodyPr/>
                    <a:lstStyle/>
                    <a:p>
                      <a:pPr marL="0" lvl="0" indent="0" algn="just" rtl="0">
                        <a:spcBef>
                          <a:spcPts val="0"/>
                        </a:spcBef>
                        <a:spcAft>
                          <a:spcPts val="0"/>
                        </a:spcAft>
                        <a:buNone/>
                      </a:pPr>
                      <a:r>
                        <a:rPr lang="fr"/>
                        <a:t>Can be easily disturbed by another ultrasound sensor if the frequency is the same.</a:t>
                      </a:r>
                      <a:endParaRPr/>
                    </a:p>
                  </a:txBody>
                  <a:tcPr marL="91425" marR="91425" marT="91425" marB="91425"/>
                </a:tc>
                <a:extLst>
                  <a:ext uri="{0D108BD9-81ED-4DB2-BD59-A6C34878D82A}">
                    <a16:rowId xmlns:a16="http://schemas.microsoft.com/office/drawing/2014/main" val="10003"/>
                  </a:ext>
                </a:extLst>
              </a:tr>
            </a:tbl>
          </a:graphicData>
        </a:graphic>
      </p:graphicFrame>
      <p:sp>
        <p:nvSpPr>
          <p:cNvPr id="91" name="Google Shape;9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97" name="Google Shape;97;p18"/>
          <p:cNvSpPr txBox="1">
            <a:spLocks noGrp="1"/>
          </p:cNvSpPr>
          <p:nvPr>
            <p:ph type="body" idx="1"/>
          </p:nvPr>
        </p:nvSpPr>
        <p:spPr>
          <a:xfrm>
            <a:off x="311700" y="1152475"/>
            <a:ext cx="836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Last year, the team had used </a:t>
            </a:r>
            <a:r>
              <a:rPr lang="fr" b="1"/>
              <a:t>IR sensors from ST Microelectronics</a:t>
            </a:r>
            <a:r>
              <a:rPr lang="fr"/>
              <a:t> (VL53L0X), but we will not reuse their system, because of several reasons:</a:t>
            </a:r>
            <a:endParaRPr/>
          </a:p>
          <a:p>
            <a:pPr marL="457200" lvl="0" indent="-342900" algn="l" rtl="0">
              <a:spcBef>
                <a:spcPts val="1600"/>
              </a:spcBef>
              <a:spcAft>
                <a:spcPts val="0"/>
              </a:spcAft>
              <a:buSzPts val="1800"/>
              <a:buChar char="●"/>
            </a:pPr>
            <a:r>
              <a:rPr lang="fr"/>
              <a:t>The communication between ST Microelectronics and Arduino is very complicated.</a:t>
            </a:r>
            <a:endParaRPr/>
          </a:p>
          <a:p>
            <a:pPr marL="457200" lvl="0" indent="-342900" algn="l" rtl="0">
              <a:spcBef>
                <a:spcPts val="0"/>
              </a:spcBef>
              <a:spcAft>
                <a:spcPts val="0"/>
              </a:spcAft>
              <a:buSzPts val="1800"/>
              <a:buChar char="●"/>
            </a:pPr>
            <a:r>
              <a:rPr lang="fr"/>
              <a:t>One ST card can not control more than 3 sensors at once (the system is not flexible).</a:t>
            </a:r>
            <a:endParaRPr/>
          </a:p>
          <a:p>
            <a:pPr marL="457200" lvl="0" indent="-342900" algn="l" rtl="0">
              <a:spcBef>
                <a:spcPts val="0"/>
              </a:spcBef>
              <a:spcAft>
                <a:spcPts val="0"/>
              </a:spcAft>
              <a:buSzPts val="1800"/>
              <a:buChar char="●"/>
            </a:pPr>
            <a:r>
              <a:rPr lang="fr"/>
              <a:t>Because of communication problems, the sensors could only deliver an distance coded on 4 bits to the Arduino card (16 different values), which is of course less precise than an analog output.</a:t>
            </a:r>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3- Solution</a:t>
            </a: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As a consequence of the previous analysis, we chose to use the </a:t>
            </a:r>
            <a:r>
              <a:rPr lang="fr" i="1"/>
              <a:t>infrared sensor SHARP GP2Y0A41SK0F</a:t>
            </a:r>
            <a:r>
              <a:rPr lang="fr"/>
              <a:t> below, with a measuring distance ranging from 4 to 30cm:    </a:t>
            </a:r>
            <a:endParaRPr/>
          </a:p>
        </p:txBody>
      </p:sp>
      <p:pic>
        <p:nvPicPr>
          <p:cNvPr id="105" name="Google Shape;105;p19"/>
          <p:cNvPicPr preferRelativeResize="0"/>
          <p:nvPr/>
        </p:nvPicPr>
        <p:blipFill rotWithShape="1">
          <a:blip r:embed="rId3">
            <a:alphaModFix/>
          </a:blip>
          <a:srcRect l="49672" t="32678" r="25953" b="32678"/>
          <a:stretch/>
        </p:blipFill>
        <p:spPr>
          <a:xfrm>
            <a:off x="3595725" y="2396950"/>
            <a:ext cx="2786100" cy="2226300"/>
          </a:xfrm>
          <a:prstGeom prst="rect">
            <a:avLst/>
          </a:prstGeom>
          <a:noFill/>
          <a:ln>
            <a:noFill/>
          </a:ln>
        </p:spPr>
      </p:pic>
      <p:sp>
        <p:nvSpPr>
          <p:cNvPr id="106" name="Google Shape;10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3- Solution</a:t>
            </a:r>
            <a:endParaRPr/>
          </a:p>
        </p:txBody>
      </p:sp>
      <p:sp>
        <p:nvSpPr>
          <p:cNvPr id="112" name="Google Shape;112;p20"/>
          <p:cNvSpPr txBox="1">
            <a:spLocks noGrp="1"/>
          </p:cNvSpPr>
          <p:nvPr>
            <p:ph type="body" idx="1"/>
          </p:nvPr>
        </p:nvSpPr>
        <p:spPr>
          <a:xfrm>
            <a:off x="311700" y="1152475"/>
            <a:ext cx="39627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
              <a:t>The sensor delivers an output voltage depending on the measured distance.</a:t>
            </a:r>
            <a:endParaRPr/>
          </a:p>
          <a:p>
            <a:pPr marL="0" lvl="0" indent="0" algn="just" rtl="0">
              <a:spcBef>
                <a:spcPts val="1600"/>
              </a:spcBef>
              <a:spcAft>
                <a:spcPts val="0"/>
              </a:spcAft>
              <a:buNone/>
            </a:pPr>
            <a:r>
              <a:rPr lang="fr"/>
              <a:t>However, </a:t>
            </a:r>
            <a:r>
              <a:rPr lang="fr" b="1"/>
              <a:t>the voltage curve isn’t a bijective function</a:t>
            </a:r>
            <a:r>
              <a:rPr lang="fr"/>
              <a:t>, which means that a voltage value could correspond to 2 different distance measures which will be problematic.</a:t>
            </a:r>
            <a:endParaRPr/>
          </a:p>
          <a:p>
            <a:pPr marL="0" lvl="0" indent="0" algn="just" rtl="0">
              <a:spcBef>
                <a:spcPts val="1600"/>
              </a:spcBef>
              <a:spcAft>
                <a:spcPts val="1600"/>
              </a:spcAft>
              <a:buNone/>
            </a:pPr>
            <a:endParaRPr i="1"/>
          </a:p>
        </p:txBody>
      </p:sp>
      <p:pic>
        <p:nvPicPr>
          <p:cNvPr id="113" name="Google Shape;113;p20"/>
          <p:cNvPicPr preferRelativeResize="0"/>
          <p:nvPr/>
        </p:nvPicPr>
        <p:blipFill rotWithShape="1">
          <a:blip r:embed="rId3">
            <a:alphaModFix/>
          </a:blip>
          <a:srcRect l="30986" t="10004" r="32683" b="6208"/>
          <a:stretch/>
        </p:blipFill>
        <p:spPr>
          <a:xfrm>
            <a:off x="4702975" y="226825"/>
            <a:ext cx="3697800" cy="4795200"/>
          </a:xfrm>
          <a:prstGeom prst="rect">
            <a:avLst/>
          </a:prstGeom>
          <a:noFill/>
          <a:ln>
            <a:noFill/>
          </a:ln>
        </p:spPr>
      </p:pic>
      <p:sp>
        <p:nvSpPr>
          <p:cNvPr id="114" name="Google Shape;11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3- Solution</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To avoid the previous problem, we noticed that since the sensor had a bijective curve starting from a distance of  3cm, we can set the sensor about 3cm in the bottom of the robot instead of putting it stuck to its body as explained below:</a:t>
            </a:r>
            <a:endParaRPr/>
          </a:p>
          <a:p>
            <a:pPr marL="0" lvl="0" indent="0" algn="l" rtl="0">
              <a:lnSpc>
                <a:spcPct val="115000"/>
              </a:lnSpc>
              <a:spcBef>
                <a:spcPts val="1600"/>
              </a:spcBef>
              <a:spcAft>
                <a:spcPts val="0"/>
              </a:spcAft>
              <a:buNone/>
            </a:pPr>
            <a:r>
              <a:rPr lang="fr"/>
              <a:t>The measured distances will now range from</a:t>
            </a:r>
            <a:endParaRPr/>
          </a:p>
          <a:p>
            <a:pPr marL="0" lvl="0" indent="0" algn="l" rtl="0">
              <a:lnSpc>
                <a:spcPct val="115000"/>
              </a:lnSpc>
              <a:spcBef>
                <a:spcPts val="0"/>
              </a:spcBef>
              <a:spcAft>
                <a:spcPts val="0"/>
              </a:spcAft>
              <a:buNone/>
            </a:pPr>
            <a:r>
              <a:rPr lang="fr"/>
              <a:t>0 to 27cm  and this configuration acts as if </a:t>
            </a:r>
            <a:endParaRPr/>
          </a:p>
          <a:p>
            <a:pPr marL="0" lvl="0" indent="0" algn="l" rtl="0">
              <a:lnSpc>
                <a:spcPct val="115000"/>
              </a:lnSpc>
              <a:spcBef>
                <a:spcPts val="0"/>
              </a:spcBef>
              <a:spcAft>
                <a:spcPts val="0"/>
              </a:spcAft>
              <a:buNone/>
            </a:pPr>
            <a:r>
              <a:rPr lang="fr"/>
              <a:t>we put a bijective sensor with a measuring</a:t>
            </a:r>
            <a:endParaRPr/>
          </a:p>
          <a:p>
            <a:pPr marL="0" lvl="0" indent="0" algn="l" rtl="0">
              <a:lnSpc>
                <a:spcPct val="115000"/>
              </a:lnSpc>
              <a:spcBef>
                <a:spcPts val="0"/>
              </a:spcBef>
              <a:spcAft>
                <a:spcPts val="0"/>
              </a:spcAft>
              <a:buNone/>
            </a:pPr>
            <a:r>
              <a:rPr lang="fr"/>
              <a:t>distance 0 to 27cm.</a:t>
            </a:r>
            <a:endParaRPr/>
          </a:p>
        </p:txBody>
      </p:sp>
      <p:sp>
        <p:nvSpPr>
          <p:cNvPr id="121" name="Google Shape;121;p21"/>
          <p:cNvSpPr/>
          <p:nvPr/>
        </p:nvSpPr>
        <p:spPr>
          <a:xfrm>
            <a:off x="5110825" y="2690800"/>
            <a:ext cx="1735200" cy="1657800"/>
          </a:xfrm>
          <a:prstGeom prst="octagon">
            <a:avLst>
              <a:gd name="adj" fmla="val 2928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476875" y="3442300"/>
            <a:ext cx="238200" cy="1548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21"/>
          <p:cNvCxnSpPr/>
          <p:nvPr/>
        </p:nvCxnSpPr>
        <p:spPr>
          <a:xfrm flipH="1">
            <a:off x="6786525" y="2786050"/>
            <a:ext cx="964200" cy="709800"/>
          </a:xfrm>
          <a:prstGeom prst="straightConnector1">
            <a:avLst/>
          </a:prstGeom>
          <a:noFill/>
          <a:ln w="9525" cap="flat" cmpd="sng">
            <a:solidFill>
              <a:schemeClr val="dk2"/>
            </a:solidFill>
            <a:prstDash val="solid"/>
            <a:round/>
            <a:headEnd type="none" w="med" len="med"/>
            <a:tailEnd type="triangle" w="med" len="med"/>
          </a:ln>
        </p:spPr>
      </p:cxnSp>
      <p:sp>
        <p:nvSpPr>
          <p:cNvPr id="124" name="Google Shape;124;p21"/>
          <p:cNvSpPr txBox="1"/>
          <p:nvPr/>
        </p:nvSpPr>
        <p:spPr>
          <a:xfrm>
            <a:off x="7619725" y="2428900"/>
            <a:ext cx="14526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3cm distance</a:t>
            </a:r>
            <a:endParaRPr/>
          </a:p>
        </p:txBody>
      </p:sp>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Affichage à l'écran (16:9)</PresentationFormat>
  <Paragraphs>53</Paragraphs>
  <Slides>9</Slides>
  <Notes>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Wingdings</vt:lpstr>
      <vt:lpstr>Simple Light</vt:lpstr>
      <vt:lpstr>TDR proximity sensors</vt:lpstr>
      <vt:lpstr>1 - Inputs</vt:lpstr>
      <vt:lpstr>2 - Analysis</vt:lpstr>
      <vt:lpstr>2 - Analysis</vt:lpstr>
      <vt:lpstr>2 - Analysis</vt:lpstr>
      <vt:lpstr>2 - Analysis</vt:lpstr>
      <vt:lpstr>3- Solution</vt:lpstr>
      <vt:lpstr>3- Solution</vt:lpstr>
      <vt:lpstr>3-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TDR proximity sensors</dc:title>
  <cp:lastModifiedBy>Romain Moulin</cp:lastModifiedBy>
  <cp:revision>1</cp:revision>
  <dcterms:modified xsi:type="dcterms:W3CDTF">2018-11-09T17:44:06Z</dcterms:modified>
</cp:coreProperties>
</file>