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6" r:id="rId8"/>
    <p:sldId id="268" r:id="rId9"/>
    <p:sldId id="265" r:id="rId10"/>
    <p:sldId id="267" r:id="rId11"/>
    <p:sldId id="273" r:id="rId12"/>
    <p:sldId id="274" r:id="rId13"/>
    <p:sldId id="275" r:id="rId14"/>
    <p:sldId id="276" r:id="rId15"/>
    <p:sldId id="27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D933C-E942-42D2-B025-B62D0C83759A}" v="3" dt="2018-10-10T13:18:06.902"/>
    <p1510:client id="{824E3470-12C6-9B5B-D680-CA4CEC33509C}" v="862" dt="2018-10-10T15:51:03.410"/>
    <p1510:client id="{6158E9C8-D847-4A9F-AD75-17020E311CA2}" v="631" dt="2018-10-10T15:52:3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E1DD5-7D00-4B63-81DF-B57CABC0639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5FA88CA-10F8-4528-86BF-3A8FED38D978}">
      <dgm:prSet phldrT="[Texte]"/>
      <dgm:spPr/>
      <dgm:t>
        <a:bodyPr/>
        <a:lstStyle/>
        <a:p>
          <a:r>
            <a:rPr lang="fr-FR"/>
            <a:t>Cahier de charges</a:t>
          </a:r>
        </a:p>
      </dgm:t>
    </dgm:pt>
    <dgm:pt modelId="{3AD0C270-E346-4133-8F14-778843169CD7}" type="parTrans" cxnId="{03695208-AD0B-4084-9BE4-00113C084C35}">
      <dgm:prSet/>
      <dgm:spPr/>
    </dgm:pt>
    <dgm:pt modelId="{FF30BB09-0F33-4B53-8273-9D13F61BA1B5}" type="sibTrans" cxnId="{03695208-AD0B-4084-9BE4-00113C084C35}">
      <dgm:prSet/>
      <dgm:spPr/>
    </dgm:pt>
    <dgm:pt modelId="{E487C7BA-8357-4A19-BF2B-F9A3F7B7FB98}">
      <dgm:prSet phldrT="[Texte]"/>
      <dgm:spPr/>
      <dgm:t>
        <a:bodyPr/>
        <a:lstStyle/>
        <a:p>
          <a:r>
            <a:rPr lang="fr-FR"/>
            <a:t>Reformulation technique</a:t>
          </a:r>
        </a:p>
      </dgm:t>
    </dgm:pt>
    <dgm:pt modelId="{FFC1D59B-816D-4AEE-9C7C-B0DC469A047D}" type="parTrans" cxnId="{3D35530A-6909-48F8-9861-856DD567DAFB}">
      <dgm:prSet/>
      <dgm:spPr/>
    </dgm:pt>
    <dgm:pt modelId="{FA55DF7A-DE7D-4014-A5B5-CB737B0CCC7E}" type="sibTrans" cxnId="{3D35530A-6909-48F8-9861-856DD567DAFB}">
      <dgm:prSet/>
      <dgm:spPr/>
    </dgm:pt>
    <dgm:pt modelId="{116D8990-D66A-4EBA-BBDC-CB6A8A036EF4}">
      <dgm:prSet phldrT="[Texte]"/>
      <dgm:spPr/>
      <dgm:t>
        <a:bodyPr/>
        <a:lstStyle/>
        <a:p>
          <a:r>
            <a:rPr lang="fr-FR"/>
            <a:t>Répartition en pôles</a:t>
          </a:r>
        </a:p>
      </dgm:t>
    </dgm:pt>
    <dgm:pt modelId="{D7AA082F-1634-45E4-BFB6-5AB80BC67F65}" type="parTrans" cxnId="{5CBEFEF6-3620-4273-97E2-4AD06FE3B616}">
      <dgm:prSet/>
      <dgm:spPr/>
    </dgm:pt>
    <dgm:pt modelId="{C6885C79-2966-4607-8CC1-2D671D8D77F4}" type="sibTrans" cxnId="{5CBEFEF6-3620-4273-97E2-4AD06FE3B616}">
      <dgm:prSet/>
      <dgm:spPr/>
    </dgm:pt>
    <dgm:pt modelId="{8F1314EB-7190-496C-96E8-E0D792673B48}" type="pres">
      <dgm:prSet presAssocID="{C50E1DD5-7D00-4B63-81DF-B57CABC06399}" presName="Name0" presStyleCnt="0">
        <dgm:presLayoutVars>
          <dgm:dir/>
          <dgm:animLvl val="lvl"/>
          <dgm:resizeHandles val="exact"/>
        </dgm:presLayoutVars>
      </dgm:prSet>
      <dgm:spPr/>
    </dgm:pt>
    <dgm:pt modelId="{72C07681-F7D4-4EB5-A67E-6FC15E1B4FE9}" type="pres">
      <dgm:prSet presAssocID="{95FA88CA-10F8-4528-86BF-3A8FED38D97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5B87329-0E63-4A67-AC8F-CD29310CAF68}" type="pres">
      <dgm:prSet presAssocID="{FF30BB09-0F33-4B53-8273-9D13F61BA1B5}" presName="parTxOnlySpace" presStyleCnt="0"/>
      <dgm:spPr/>
    </dgm:pt>
    <dgm:pt modelId="{D4C6C686-ADC5-45C2-9CB5-6716E40B2003}" type="pres">
      <dgm:prSet presAssocID="{E487C7BA-8357-4A19-BF2B-F9A3F7B7FB9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3DF7884-FA60-4427-B3B5-70EE881DE8D9}" type="pres">
      <dgm:prSet presAssocID="{FA55DF7A-DE7D-4014-A5B5-CB737B0CCC7E}" presName="parTxOnlySpace" presStyleCnt="0"/>
      <dgm:spPr/>
    </dgm:pt>
    <dgm:pt modelId="{3DB737A3-1F01-4BA8-9FDE-7E548DE1196B}" type="pres">
      <dgm:prSet presAssocID="{116D8990-D66A-4EBA-BBDC-CB6A8A036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3695208-AD0B-4084-9BE4-00113C084C35}" srcId="{C50E1DD5-7D00-4B63-81DF-B57CABC06399}" destId="{95FA88CA-10F8-4528-86BF-3A8FED38D978}" srcOrd="0" destOrd="0" parTransId="{3AD0C270-E346-4133-8F14-778843169CD7}" sibTransId="{FF30BB09-0F33-4B53-8273-9D13F61BA1B5}"/>
    <dgm:cxn modelId="{3D35530A-6909-48F8-9861-856DD567DAFB}" srcId="{C50E1DD5-7D00-4B63-81DF-B57CABC06399}" destId="{E487C7BA-8357-4A19-BF2B-F9A3F7B7FB98}" srcOrd="1" destOrd="0" parTransId="{FFC1D59B-816D-4AEE-9C7C-B0DC469A047D}" sibTransId="{FA55DF7A-DE7D-4014-A5B5-CB737B0CCC7E}"/>
    <dgm:cxn modelId="{47F5260D-E320-4282-A342-4DEEE6ADE9C9}" type="presOf" srcId="{95FA88CA-10F8-4528-86BF-3A8FED38D978}" destId="{72C07681-F7D4-4EB5-A67E-6FC15E1B4FE9}" srcOrd="0" destOrd="0" presId="urn:microsoft.com/office/officeart/2005/8/layout/chevron1"/>
    <dgm:cxn modelId="{C52F1016-4FDE-4A01-9B5C-566E7813E06E}" type="presOf" srcId="{C50E1DD5-7D00-4B63-81DF-B57CABC06399}" destId="{8F1314EB-7190-496C-96E8-E0D792673B48}" srcOrd="0" destOrd="0" presId="urn:microsoft.com/office/officeart/2005/8/layout/chevron1"/>
    <dgm:cxn modelId="{1660CA98-1A0B-4FCE-B7A4-51FB3FE08DFA}" type="presOf" srcId="{E487C7BA-8357-4A19-BF2B-F9A3F7B7FB98}" destId="{D4C6C686-ADC5-45C2-9CB5-6716E40B2003}" srcOrd="0" destOrd="0" presId="urn:microsoft.com/office/officeart/2005/8/layout/chevron1"/>
    <dgm:cxn modelId="{F12BCBAC-7FDC-47E6-A093-5DC0F0EB87CB}" type="presOf" srcId="{116D8990-D66A-4EBA-BBDC-CB6A8A036EF4}" destId="{3DB737A3-1F01-4BA8-9FDE-7E548DE1196B}" srcOrd="0" destOrd="0" presId="urn:microsoft.com/office/officeart/2005/8/layout/chevron1"/>
    <dgm:cxn modelId="{5CBEFEF6-3620-4273-97E2-4AD06FE3B616}" srcId="{C50E1DD5-7D00-4B63-81DF-B57CABC06399}" destId="{116D8990-D66A-4EBA-BBDC-CB6A8A036EF4}" srcOrd="2" destOrd="0" parTransId="{D7AA082F-1634-45E4-BFB6-5AB80BC67F65}" sibTransId="{C6885C79-2966-4607-8CC1-2D671D8D77F4}"/>
    <dgm:cxn modelId="{6AA17B14-B5C3-42B3-94AD-3702B97F37B3}" type="presParOf" srcId="{8F1314EB-7190-496C-96E8-E0D792673B48}" destId="{72C07681-F7D4-4EB5-A67E-6FC15E1B4FE9}" srcOrd="0" destOrd="0" presId="urn:microsoft.com/office/officeart/2005/8/layout/chevron1"/>
    <dgm:cxn modelId="{915484CE-3A04-435D-9C59-5E83300580A1}" type="presParOf" srcId="{8F1314EB-7190-496C-96E8-E0D792673B48}" destId="{B5B87329-0E63-4A67-AC8F-CD29310CAF68}" srcOrd="1" destOrd="0" presId="urn:microsoft.com/office/officeart/2005/8/layout/chevron1"/>
    <dgm:cxn modelId="{F1489429-3BEF-42A5-8525-3CAAB4FC8B92}" type="presParOf" srcId="{8F1314EB-7190-496C-96E8-E0D792673B48}" destId="{D4C6C686-ADC5-45C2-9CB5-6716E40B2003}" srcOrd="2" destOrd="0" presId="urn:microsoft.com/office/officeart/2005/8/layout/chevron1"/>
    <dgm:cxn modelId="{B477EDBE-5CED-440F-B94D-03AFF679BCE7}" type="presParOf" srcId="{8F1314EB-7190-496C-96E8-E0D792673B48}" destId="{F3DF7884-FA60-4427-B3B5-70EE881DE8D9}" srcOrd="3" destOrd="0" presId="urn:microsoft.com/office/officeart/2005/8/layout/chevron1"/>
    <dgm:cxn modelId="{8D7C4CCA-CF00-4E92-ADE7-4D895F7649F3}" type="presParOf" srcId="{8F1314EB-7190-496C-96E8-E0D792673B48}" destId="{3DB737A3-1F01-4BA8-9FDE-7E548DE1196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07681-F7D4-4EB5-A67E-6FC15E1B4FE9}">
      <dsp:nvSpPr>
        <dsp:cNvPr id="0" name=""/>
        <dsp:cNvSpPr/>
      </dsp:nvSpPr>
      <dsp:spPr>
        <a:xfrm>
          <a:off x="2195" y="1310823"/>
          <a:ext cx="2675179" cy="1070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Cahier de charges</a:t>
          </a:r>
        </a:p>
      </dsp:txBody>
      <dsp:txXfrm>
        <a:off x="537231" y="1310823"/>
        <a:ext cx="1605108" cy="1070071"/>
      </dsp:txXfrm>
    </dsp:sp>
    <dsp:sp modelId="{D4C6C686-ADC5-45C2-9CB5-6716E40B2003}">
      <dsp:nvSpPr>
        <dsp:cNvPr id="0" name=""/>
        <dsp:cNvSpPr/>
      </dsp:nvSpPr>
      <dsp:spPr>
        <a:xfrm>
          <a:off x="2409857" y="1310823"/>
          <a:ext cx="2675179" cy="1070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Reformulation technique</a:t>
          </a:r>
        </a:p>
      </dsp:txBody>
      <dsp:txXfrm>
        <a:off x="2944893" y="1310823"/>
        <a:ext cx="1605108" cy="1070071"/>
      </dsp:txXfrm>
    </dsp:sp>
    <dsp:sp modelId="{3DB737A3-1F01-4BA8-9FDE-7E548DE1196B}">
      <dsp:nvSpPr>
        <dsp:cNvPr id="0" name=""/>
        <dsp:cNvSpPr/>
      </dsp:nvSpPr>
      <dsp:spPr>
        <a:xfrm>
          <a:off x="4817518" y="1310823"/>
          <a:ext cx="2675179" cy="10700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Répartition en pôles</a:t>
          </a:r>
        </a:p>
      </dsp:txBody>
      <dsp:txXfrm>
        <a:off x="5352554" y="1310823"/>
        <a:ext cx="1605108" cy="1070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PROJET SCIENTIFIQUE COLLECTIF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PROPOSOTIon detailleÉ</a:t>
            </a:r>
          </a:p>
        </p:txBody>
      </p:sp>
      <p:sp useBgFill="1">
        <p:nvSpPr>
          <p:cNvPr id="134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graphiques vectoriels&#10;&#10;Description générée avec un niveau de confiance élevé">
            <a:extLst>
              <a:ext uri="{FF2B5EF4-FFF2-40B4-BE49-F238E27FC236}">
                <a16:creationId xmlns:a16="http://schemas.microsoft.com/office/drawing/2014/main" id="{62450A34-6AC8-45DF-958C-16F0C245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22" y="951493"/>
            <a:ext cx="7532894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88C720-F0CE-480F-82FC-197F7479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/>
              <a:t>Notre stratégie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F62B8-90BF-46CF-A4B3-36604684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284" y="263001"/>
            <a:ext cx="6593943" cy="6441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Tâche principale : base mobile fiabl</a:t>
            </a:r>
            <a:r>
              <a:rPr lang="fr-FR" sz="1800" dirty="0"/>
              <a:t>e</a:t>
            </a:r>
          </a:p>
          <a:p>
            <a:r>
              <a:rPr lang="fr-FR" sz="1800" dirty="0"/>
              <a:t>Choix des missions les plus simples qui rapportent le plus de points :</a:t>
            </a:r>
          </a:p>
          <a:p>
            <a:pPr marL="0" indent="0">
              <a:buNone/>
            </a:pPr>
            <a:r>
              <a:rPr lang="fr-FR" sz="1800" dirty="0"/>
              <a:t>        - L'</a:t>
            </a:r>
            <a:r>
              <a:rPr lang="fr-FR" sz="1800" dirty="0" err="1"/>
              <a:t>exprérience</a:t>
            </a:r>
            <a:endParaRPr lang="fr-FR" sz="1800" dirty="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 dirty="0"/>
              <a:t>       - Créer un nouvel élément (récupérer le </a:t>
            </a:r>
            <a:r>
              <a:rPr lang="fr-FR" sz="1800" dirty="0" err="1"/>
              <a:t>goldenium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 dirty="0"/>
              <a:t>        - </a:t>
            </a:r>
            <a:r>
              <a:rPr lang="fr-FR" sz="1800" dirty="0" err="1"/>
              <a:t>Prédir</a:t>
            </a:r>
            <a:r>
              <a:rPr lang="fr-FR" sz="1800" dirty="0"/>
              <a:t> le score</a:t>
            </a:r>
          </a:p>
          <a:p>
            <a:r>
              <a:rPr lang="fr-FR" sz="1800" dirty="0"/>
              <a:t>Missions secondaires : classer les atomes.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4" descr="Une image contenant plancher, intérieur, meubles, mur&#10;&#10;Description générée avec un niveau de confiance très élevé">
            <a:extLst>
              <a:ext uri="{FF2B5EF4-FFF2-40B4-BE49-F238E27FC236}">
                <a16:creationId xmlns:a16="http://schemas.microsoft.com/office/drawing/2014/main" id="{9E7DF7B0-C636-495F-A366-DAE6D632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72" y="1401523"/>
            <a:ext cx="2799104" cy="11724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6" descr="Une image contenant plancher, intérieur, mur, ciel&#10;&#10;Description générée avec un niveau de confiance très élevé">
            <a:extLst>
              <a:ext uri="{FF2B5EF4-FFF2-40B4-BE49-F238E27FC236}">
                <a16:creationId xmlns:a16="http://schemas.microsoft.com/office/drawing/2014/main" id="{76EED029-A4C1-46DD-A7C0-6077D536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8" y="3529467"/>
            <a:ext cx="2466838" cy="120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757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D0B2C-437D-49ED-995A-B264624A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4) Organisation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D5529185-77B7-4832-A577-945C5B5BAFF0}"/>
              </a:ext>
            </a:extLst>
          </p:cNvPr>
          <p:cNvSpPr/>
          <p:nvPr/>
        </p:nvSpPr>
        <p:spPr>
          <a:xfrm>
            <a:off x="2156453" y="2148128"/>
            <a:ext cx="2208361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Structure 3D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4C8B425E-7320-4B1D-A9EE-11D24643371A}"/>
              </a:ext>
            </a:extLst>
          </p:cNvPr>
          <p:cNvSpPr/>
          <p:nvPr/>
        </p:nvSpPr>
        <p:spPr>
          <a:xfrm>
            <a:off x="4992829" y="2161496"/>
            <a:ext cx="2208361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/>
              <a:t>Dimensionnement et motorisation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49CF3CA-592B-4813-93DB-760D342B5431}"/>
              </a:ext>
            </a:extLst>
          </p:cNvPr>
          <p:cNvSpPr/>
          <p:nvPr/>
        </p:nvSpPr>
        <p:spPr>
          <a:xfrm>
            <a:off x="7652640" y="2161495"/>
            <a:ext cx="2208361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Capteurs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2EA3A14E-F47D-44B4-B2A3-C44638D49C0F}"/>
              </a:ext>
            </a:extLst>
          </p:cNvPr>
          <p:cNvSpPr/>
          <p:nvPr/>
        </p:nvSpPr>
        <p:spPr>
          <a:xfrm>
            <a:off x="2156453" y="3269562"/>
            <a:ext cx="2208361" cy="228024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Maxime</a:t>
            </a:r>
          </a:p>
          <a:p>
            <a:pPr algn="ctr"/>
            <a:r>
              <a:rPr lang="fr-FR" sz="2000"/>
              <a:t>Coordinateur</a:t>
            </a:r>
            <a:endParaRPr lang="fr-FR" sz="2400"/>
          </a:p>
          <a:p>
            <a:pPr algn="ctr"/>
            <a:endParaRPr lang="fr-FR" sz="200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1BDAF5E8-84F3-4EA1-ADDC-580A51351061}"/>
              </a:ext>
            </a:extLst>
          </p:cNvPr>
          <p:cNvSpPr/>
          <p:nvPr/>
        </p:nvSpPr>
        <p:spPr>
          <a:xfrm>
            <a:off x="4992829" y="3282930"/>
            <a:ext cx="2208361" cy="228024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Julien</a:t>
            </a:r>
          </a:p>
          <a:p>
            <a:pPr algn="ctr"/>
            <a:r>
              <a:rPr lang="fr-FR"/>
              <a:t>Resp. Administratif</a:t>
            </a:r>
          </a:p>
          <a:p>
            <a:pPr algn="ctr"/>
            <a:endParaRPr lang="fr-FR"/>
          </a:p>
          <a:p>
            <a:pPr algn="ctr"/>
            <a:r>
              <a:rPr lang="fr-FR" sz="2400"/>
              <a:t>Hamza</a:t>
            </a:r>
          </a:p>
          <a:p>
            <a:pPr algn="ctr"/>
            <a:r>
              <a:rPr lang="fr-FR"/>
              <a:t>Secrétaire général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CCE35921-A89E-438B-B990-87F047AC2B9C}"/>
              </a:ext>
            </a:extLst>
          </p:cNvPr>
          <p:cNvSpPr/>
          <p:nvPr/>
        </p:nvSpPr>
        <p:spPr>
          <a:xfrm>
            <a:off x="7652640" y="3282929"/>
            <a:ext cx="2208361" cy="228024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/>
              <a:t>Yahya</a:t>
            </a:r>
          </a:p>
          <a:p>
            <a:pPr algn="ctr"/>
            <a:r>
              <a:rPr lang="fr-FR" sz="2000"/>
              <a:t>Trésorier</a:t>
            </a:r>
          </a:p>
          <a:p>
            <a:pPr algn="ctr"/>
            <a:endParaRPr lang="fr-FR" sz="2000"/>
          </a:p>
          <a:p>
            <a:pPr algn="ctr"/>
            <a:r>
              <a:rPr lang="fr-FR" sz="2400"/>
              <a:t>Rapha</a:t>
            </a:r>
            <a:r>
              <a:rPr lang="fr-FR" sz="2400" b="1"/>
              <a:t>ë</a:t>
            </a:r>
            <a:r>
              <a:rPr lang="fr-FR" sz="2400"/>
              <a:t>l</a:t>
            </a:r>
            <a:endParaRPr lang="en-US"/>
          </a:p>
          <a:p>
            <a:pPr algn="ctr"/>
            <a:r>
              <a:rPr lang="fr-FR"/>
              <a:t>Resp. sponsors</a:t>
            </a:r>
            <a:endParaRPr lang="en-US"/>
          </a:p>
          <a:p>
            <a:pPr algn="ctr"/>
            <a:endParaRPr lang="fr-FR"/>
          </a:p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57675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EAAB5-45A5-4973-B96D-261204E5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52" y="1093787"/>
            <a:ext cx="3988223" cy="4697413"/>
          </a:xfrm>
        </p:spPr>
        <p:txBody>
          <a:bodyPr>
            <a:normAutofit/>
          </a:bodyPr>
          <a:lstStyle/>
          <a:p>
            <a:r>
              <a:rPr lang="fr-FR" dirty="0"/>
              <a:t>Dimensionnement et motorisation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A8809E-ACE9-4028-975C-7D17EB234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0.5 m/s atteignable en 1s</a:t>
                </a:r>
              </a:p>
              <a:p>
                <a:pPr marL="0" indent="0">
                  <a:buNone/>
                </a:pPr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𝑚𝑎𝑅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1,2 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1,9 2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Compromis moteur réducteur (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dirty="0"/>
                  <a:t> ratio)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914400" lvl="2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A8809E-ACE9-4028-975C-7D17EB23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  <a:blipFill>
                <a:blip r:embed="rId2"/>
                <a:stretch>
                  <a:fillRect l="-1883" t="-23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5120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EAAB5-45A5-4973-B96D-261204E5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52" y="1093787"/>
            <a:ext cx="3988223" cy="4697413"/>
          </a:xfrm>
        </p:spPr>
        <p:txBody>
          <a:bodyPr>
            <a:normAutofit/>
          </a:bodyPr>
          <a:lstStyle/>
          <a:p>
            <a:r>
              <a:rPr lang="fr-FR" dirty="0"/>
              <a:t>Précision d’encodage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A8809E-ACE9-4028-975C-7D17EB234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0320" y="152402"/>
                <a:ext cx="7562155" cy="669131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lvl="1"/>
                <a:r>
                  <a:rPr lang="fr-FR" sz="2400" dirty="0"/>
                  <a:t>Rotation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400" dirty="0"/>
                  <a:t> et avancée de 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𝑑𝐿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8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r-F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𝐿𝑢</m:t>
                    </m:r>
                    <m:d>
                      <m:d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 strike="sngStrike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i="1" strike="sngStrike">
                              <a:latin typeface="Cambria Math" panose="02040503050406030204" pitchFamily="18" charset="0"/>
                            </a:rPr>
                            <m:t>²+</m:t>
                          </m:r>
                          <m:sSup>
                            <m:sSupPr>
                              <m:ctrlP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fr-FR" i="1" strike="sngStrike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i="1" strike="sngStrik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 strike="sngStrike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fr-FR" i="1" strike="sngStrik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 strike="sngStrike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trike="sngStrik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fr-FR" i="1" strike="sngStrike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</m:oMath>
                  </m:oMathPara>
                </a14:m>
                <a:endParaRPr lang="fr-FR" sz="2400" dirty="0"/>
              </a:p>
              <a:p>
                <a:pPr marL="914400" lvl="2" indent="0">
                  <a:buNone/>
                </a:pPr>
                <a:endParaRPr lang="fr-FR" sz="2200" dirty="0"/>
              </a:p>
              <a:p>
                <a:pPr marL="457200" lvl="1" indent="0">
                  <a:buNone/>
                </a:pPr>
                <a:r>
                  <a:rPr lang="fr-FR" sz="2400" dirty="0">
                    <a:sym typeface="Wingdings" panose="05000000000000000000" pitchFamily="2" charset="2"/>
                  </a:rPr>
                  <a:t></a:t>
                </a:r>
                <a:r>
                  <a:rPr lang="fr-FR" sz="2400" dirty="0"/>
                  <a:t>Grand déplacement, </a:t>
                </a:r>
                <a:r>
                  <a:rPr lang="fr-FR" sz="2400" b="1" dirty="0"/>
                  <a:t>l’erreur vient des rotations</a:t>
                </a:r>
              </a:p>
              <a:p>
                <a:pPr lvl="1"/>
                <a:r>
                  <a:rPr lang="fr-FR" sz="2400" dirty="0"/>
                  <a:t>Déplacement type de la coupe : 2m et demi-tour cinq fois</a:t>
                </a:r>
              </a:p>
              <a:p>
                <a:pPr lvl="1"/>
                <a:r>
                  <a:rPr lang="fr-FR" sz="2400" dirty="0"/>
                  <a:t>Erreur inférieure à 5cm si:</a:t>
                </a:r>
              </a:p>
              <a:p>
                <a:pPr marL="457200" lvl="1" indent="0">
                  <a:buNone/>
                </a:pPr>
                <a:r>
                  <a:rPr lang="fr-FR" sz="2400" dirty="0"/>
                  <a:t>		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3∗200∗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</m:oMath>
                </a14:m>
                <a:endParaRPr lang="fr-FR" sz="2400" dirty="0"/>
              </a:p>
              <a:p>
                <a:pPr marL="457200" lvl="1" indent="0">
                  <a:buNone/>
                </a:pPr>
                <a:endParaRPr lang="fr-FR" sz="2400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A8809E-ACE9-4028-975C-7D17EB23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320" y="152402"/>
                <a:ext cx="7562155" cy="6691311"/>
              </a:xfrm>
              <a:blipFill>
                <a:blip r:embed="rId2"/>
                <a:stretch>
                  <a:fillRect t="-11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746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EAAB5-45A5-4973-B96D-261204E5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52" y="1093787"/>
            <a:ext cx="3988223" cy="4697413"/>
          </a:xfrm>
        </p:spPr>
        <p:txBody>
          <a:bodyPr>
            <a:normAutofit/>
          </a:bodyPr>
          <a:lstStyle/>
          <a:p>
            <a:r>
              <a:rPr lang="fr-FR" dirty="0"/>
              <a:t>Choix structurels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8809E-ACE9-4028-975C-7D17EB23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42" y="1075531"/>
            <a:ext cx="6449483" cy="4697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Une structure </a:t>
            </a:r>
            <a:r>
              <a:rPr lang="fr-FR" b="1" dirty="0"/>
              <a:t>simple</a:t>
            </a:r>
            <a:r>
              <a:rPr lang="fr-FR" dirty="0"/>
              <a:t> et </a:t>
            </a:r>
            <a:r>
              <a:rPr lang="fr-FR" b="1" dirty="0"/>
              <a:t>fiable</a:t>
            </a:r>
          </a:p>
          <a:p>
            <a:r>
              <a:rPr lang="fr-FR" dirty="0"/>
              <a:t>appuie ponctuel dilemme précision /accélération</a:t>
            </a:r>
          </a:p>
          <a:p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0" name="Hexagone 39">
            <a:extLst>
              <a:ext uri="{FF2B5EF4-FFF2-40B4-BE49-F238E27FC236}">
                <a16:creationId xmlns:a16="http://schemas.microsoft.com/office/drawing/2014/main" id="{D9EA5882-488C-4539-9EAD-783019CB2ED2}"/>
              </a:ext>
            </a:extLst>
          </p:cNvPr>
          <p:cNvSpPr/>
          <p:nvPr/>
        </p:nvSpPr>
        <p:spPr>
          <a:xfrm>
            <a:off x="5932241" y="3514358"/>
            <a:ext cx="2403835" cy="210919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BB904F-5895-4781-B7B3-3620FBB8142E}"/>
              </a:ext>
            </a:extLst>
          </p:cNvPr>
          <p:cNvCxnSpPr/>
          <p:nvPr/>
        </p:nvCxnSpPr>
        <p:spPr>
          <a:xfrm>
            <a:off x="6290459" y="433365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DB2C993-F823-4702-BA6A-08857E865D4C}"/>
              </a:ext>
            </a:extLst>
          </p:cNvPr>
          <p:cNvCxnSpPr/>
          <p:nvPr/>
        </p:nvCxnSpPr>
        <p:spPr>
          <a:xfrm>
            <a:off x="7951148" y="4333653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C3A70A9C-38DB-42F5-BFB7-A551AA9B9361}"/>
              </a:ext>
            </a:extLst>
          </p:cNvPr>
          <p:cNvSpPr/>
          <p:nvPr/>
        </p:nvSpPr>
        <p:spPr>
          <a:xfrm>
            <a:off x="7058743" y="3749400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B0996EB-2E5C-49A3-8773-B42F27C30247}"/>
              </a:ext>
            </a:extLst>
          </p:cNvPr>
          <p:cNvSpPr/>
          <p:nvPr/>
        </p:nvSpPr>
        <p:spPr>
          <a:xfrm>
            <a:off x="7058742" y="5240406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74859B4-3CF0-4FBB-BCA1-68C0D7708977}"/>
              </a:ext>
            </a:extLst>
          </p:cNvPr>
          <p:cNvSpPr txBox="1"/>
          <p:nvPr/>
        </p:nvSpPr>
        <p:spPr>
          <a:xfrm>
            <a:off x="6779083" y="3153734"/>
            <a:ext cx="15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DB4389D-1C53-413D-AD24-B8BF9FFF750B}"/>
              </a:ext>
            </a:extLst>
          </p:cNvPr>
          <p:cNvSpPr txBox="1"/>
          <p:nvPr/>
        </p:nvSpPr>
        <p:spPr>
          <a:xfrm>
            <a:off x="6846640" y="5717230"/>
            <a:ext cx="14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Arrière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DD8B74D-8DA3-4261-9E5B-163418FC8C72}"/>
              </a:ext>
            </a:extLst>
          </p:cNvPr>
          <p:cNvSpPr txBox="1"/>
          <p:nvPr/>
        </p:nvSpPr>
        <p:spPr>
          <a:xfrm>
            <a:off x="10485112" y="3239572"/>
            <a:ext cx="20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Roues motrices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17F352-13E5-40AA-9D2F-F61744474355}"/>
              </a:ext>
            </a:extLst>
          </p:cNvPr>
          <p:cNvSpPr txBox="1"/>
          <p:nvPr/>
        </p:nvSpPr>
        <p:spPr>
          <a:xfrm>
            <a:off x="9515968" y="5807727"/>
            <a:ext cx="142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Roues libres : </a:t>
            </a:r>
            <a:r>
              <a:rPr lang="fr-FR" dirty="0" err="1"/>
              <a:t>asssurent</a:t>
            </a:r>
            <a:r>
              <a:rPr lang="fr-FR" dirty="0"/>
              <a:t> la stabilité</a:t>
            </a:r>
          </a:p>
        </p:txBody>
      </p:sp>
      <p:sp>
        <p:nvSpPr>
          <p:cNvPr id="56" name="Hexagone 55">
            <a:extLst>
              <a:ext uri="{FF2B5EF4-FFF2-40B4-BE49-F238E27FC236}">
                <a16:creationId xmlns:a16="http://schemas.microsoft.com/office/drawing/2014/main" id="{E7BBE4D5-96AC-4CB4-B726-E09C6CA6B702}"/>
              </a:ext>
            </a:extLst>
          </p:cNvPr>
          <p:cNvSpPr/>
          <p:nvPr/>
        </p:nvSpPr>
        <p:spPr>
          <a:xfrm>
            <a:off x="5932241" y="3507905"/>
            <a:ext cx="2403835" cy="210919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44D844-1AFA-4DBF-9E0F-0FB294BA0A94}"/>
              </a:ext>
            </a:extLst>
          </p:cNvPr>
          <p:cNvCxnSpPr/>
          <p:nvPr/>
        </p:nvCxnSpPr>
        <p:spPr>
          <a:xfrm>
            <a:off x="6290459" y="4327200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357A708-09C3-4F3E-A496-E2F1A4349F48}"/>
              </a:ext>
            </a:extLst>
          </p:cNvPr>
          <p:cNvCxnSpPr/>
          <p:nvPr/>
        </p:nvCxnSpPr>
        <p:spPr>
          <a:xfrm>
            <a:off x="7951148" y="4327200"/>
            <a:ext cx="0" cy="37707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DB169EA7-D9A3-4ED1-B2F2-40B04602A12E}"/>
              </a:ext>
            </a:extLst>
          </p:cNvPr>
          <p:cNvSpPr/>
          <p:nvPr/>
        </p:nvSpPr>
        <p:spPr>
          <a:xfrm>
            <a:off x="7058743" y="3742947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1C83939-6123-4B68-8EF2-910A014F12A8}"/>
              </a:ext>
            </a:extLst>
          </p:cNvPr>
          <p:cNvSpPr/>
          <p:nvPr/>
        </p:nvSpPr>
        <p:spPr>
          <a:xfrm>
            <a:off x="7058742" y="5233953"/>
            <a:ext cx="150829" cy="15592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66CFC60-6545-4FAC-91DE-6235F24C8B96}"/>
              </a:ext>
            </a:extLst>
          </p:cNvPr>
          <p:cNvCxnSpPr/>
          <p:nvPr/>
        </p:nvCxnSpPr>
        <p:spPr>
          <a:xfrm>
            <a:off x="8133588" y="4428193"/>
            <a:ext cx="0" cy="158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5CEEF07-2601-4F46-A078-6856E200FD23}"/>
              </a:ext>
            </a:extLst>
          </p:cNvPr>
          <p:cNvCxnSpPr/>
          <p:nvPr/>
        </p:nvCxnSpPr>
        <p:spPr>
          <a:xfrm>
            <a:off x="6109778" y="4436488"/>
            <a:ext cx="0" cy="1584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F1EE9D-5EA5-4882-B66E-C9A0A09895FA}"/>
              </a:ext>
            </a:extLst>
          </p:cNvPr>
          <p:cNvCxnSpPr>
            <a:cxnSpLocks/>
          </p:cNvCxnSpPr>
          <p:nvPr/>
        </p:nvCxnSpPr>
        <p:spPr>
          <a:xfrm flipH="1" flipV="1">
            <a:off x="6109778" y="4562505"/>
            <a:ext cx="3438082" cy="671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132415E-590B-477A-BA05-F018A223065E}"/>
              </a:ext>
            </a:extLst>
          </p:cNvPr>
          <p:cNvCxnSpPr/>
          <p:nvPr/>
        </p:nvCxnSpPr>
        <p:spPr>
          <a:xfrm flipH="1" flipV="1">
            <a:off x="8155399" y="4515736"/>
            <a:ext cx="1416845" cy="718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216D0F03-C6CA-4458-9893-5A507D2C3EAD}"/>
              </a:ext>
            </a:extLst>
          </p:cNvPr>
          <p:cNvSpPr txBox="1"/>
          <p:nvPr/>
        </p:nvSpPr>
        <p:spPr>
          <a:xfrm>
            <a:off x="9518389" y="5175304"/>
            <a:ext cx="22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Roues encodeuses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8876B7B-45F1-48B9-BDC5-EFE4436CD357}"/>
              </a:ext>
            </a:extLst>
          </p:cNvPr>
          <p:cNvCxnSpPr/>
          <p:nvPr/>
        </p:nvCxnSpPr>
        <p:spPr>
          <a:xfrm flipH="1">
            <a:off x="7989367" y="3533035"/>
            <a:ext cx="2430544" cy="98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0A60897-B299-4C90-983A-86FCE9F3FF5B}"/>
              </a:ext>
            </a:extLst>
          </p:cNvPr>
          <p:cNvCxnSpPr/>
          <p:nvPr/>
        </p:nvCxnSpPr>
        <p:spPr>
          <a:xfrm flipH="1">
            <a:off x="6287317" y="3523066"/>
            <a:ext cx="4159577" cy="989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A6DA887-DCAE-48F6-B005-B34AA699CCA7}"/>
              </a:ext>
            </a:extLst>
          </p:cNvPr>
          <p:cNvCxnSpPr>
            <a:cxnSpLocks/>
          </p:cNvCxnSpPr>
          <p:nvPr/>
        </p:nvCxnSpPr>
        <p:spPr>
          <a:xfrm flipH="1" flipV="1">
            <a:off x="7209572" y="3905328"/>
            <a:ext cx="2161865" cy="1971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4FFA511-4BC1-4AB3-A426-60F6FD1E78C3}"/>
              </a:ext>
            </a:extLst>
          </p:cNvPr>
          <p:cNvCxnSpPr>
            <a:cxnSpLocks/>
          </p:cNvCxnSpPr>
          <p:nvPr/>
        </p:nvCxnSpPr>
        <p:spPr>
          <a:xfrm flipH="1" flipV="1">
            <a:off x="7200147" y="5338308"/>
            <a:ext cx="2147740" cy="557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7EAAB5-45A5-4973-B96D-261204E5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52" y="1093787"/>
            <a:ext cx="3988223" cy="4697413"/>
          </a:xfrm>
        </p:spPr>
        <p:txBody>
          <a:bodyPr>
            <a:normAutofit/>
          </a:bodyPr>
          <a:lstStyle/>
          <a:p>
            <a:r>
              <a:rPr lang="fr-FR" dirty="0"/>
              <a:t>Dimensionnement et motorisation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8809E-ACE9-4028-975C-7D17EB23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CALCUL </a:t>
            </a:r>
          </a:p>
          <a:p>
            <a:r>
              <a:rPr lang="fr-FR" dirty="0"/>
              <a:t>EQUATION</a:t>
            </a:r>
          </a:p>
          <a:p>
            <a:r>
              <a:rPr lang="fr-FR" dirty="0"/>
              <a:t>CALCUL</a:t>
            </a:r>
          </a:p>
          <a:p>
            <a:r>
              <a:rPr lang="fr-FR" dirty="0"/>
              <a:t>EQUATION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880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D22B3-74BC-4F23-9EA2-30EC48A5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939" y="244202"/>
            <a:ext cx="9905998" cy="1478570"/>
          </a:xfrm>
        </p:spPr>
        <p:txBody>
          <a:bodyPr/>
          <a:lstStyle/>
          <a:p>
            <a:r>
              <a:rPr lang="fr-FR"/>
              <a:t>5) Avancement et planning prévisionnel 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68BFB15-B4EB-4EAB-9497-568802FB4D87}"/>
              </a:ext>
            </a:extLst>
          </p:cNvPr>
          <p:cNvCxnSpPr/>
          <p:nvPr/>
        </p:nvCxnSpPr>
        <p:spPr>
          <a:xfrm flipV="1">
            <a:off x="1783307" y="2945522"/>
            <a:ext cx="9137174" cy="18196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8B93ABB-AE48-4C03-8431-DF04AE16F9F4}"/>
              </a:ext>
            </a:extLst>
          </p:cNvPr>
          <p:cNvCxnSpPr>
            <a:cxnSpLocks/>
          </p:cNvCxnSpPr>
          <p:nvPr/>
        </p:nvCxnSpPr>
        <p:spPr>
          <a:xfrm flipV="1">
            <a:off x="1783306" y="5199796"/>
            <a:ext cx="8898339" cy="120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6E55208-4B76-4583-8D6A-31828DE50781}"/>
              </a:ext>
            </a:extLst>
          </p:cNvPr>
          <p:cNvCxnSpPr/>
          <p:nvPr/>
        </p:nvCxnSpPr>
        <p:spPr>
          <a:xfrm>
            <a:off x="2306471" y="2804495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C656A-8EF8-460D-9EFB-A95D29BD0268}"/>
              </a:ext>
            </a:extLst>
          </p:cNvPr>
          <p:cNvCxnSpPr>
            <a:cxnSpLocks/>
          </p:cNvCxnSpPr>
          <p:nvPr/>
        </p:nvCxnSpPr>
        <p:spPr>
          <a:xfrm>
            <a:off x="4274022" y="2804494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B43358C-862F-4621-9DFC-C3E88C72C70E}"/>
              </a:ext>
            </a:extLst>
          </p:cNvPr>
          <p:cNvCxnSpPr>
            <a:cxnSpLocks/>
          </p:cNvCxnSpPr>
          <p:nvPr/>
        </p:nvCxnSpPr>
        <p:spPr>
          <a:xfrm>
            <a:off x="6355305" y="2804493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A2A7701-591D-4847-A9E5-959D28073734}"/>
              </a:ext>
            </a:extLst>
          </p:cNvPr>
          <p:cNvCxnSpPr>
            <a:cxnSpLocks/>
          </p:cNvCxnSpPr>
          <p:nvPr/>
        </p:nvCxnSpPr>
        <p:spPr>
          <a:xfrm>
            <a:off x="8595812" y="2804492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47DED4E-DFB4-4B81-97FD-A9BE5E3519B3}"/>
              </a:ext>
            </a:extLst>
          </p:cNvPr>
          <p:cNvCxnSpPr>
            <a:cxnSpLocks/>
          </p:cNvCxnSpPr>
          <p:nvPr/>
        </p:nvCxnSpPr>
        <p:spPr>
          <a:xfrm>
            <a:off x="3421037" y="5104260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F57880-E3C2-45D8-8043-86B94CB48DB4}"/>
              </a:ext>
            </a:extLst>
          </p:cNvPr>
          <p:cNvCxnSpPr>
            <a:cxnSpLocks/>
          </p:cNvCxnSpPr>
          <p:nvPr/>
        </p:nvCxnSpPr>
        <p:spPr>
          <a:xfrm>
            <a:off x="5206617" y="5104260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ED883A7-66C3-4F3D-84B1-CA29162E473A}"/>
              </a:ext>
            </a:extLst>
          </p:cNvPr>
          <p:cNvCxnSpPr>
            <a:cxnSpLocks/>
          </p:cNvCxnSpPr>
          <p:nvPr/>
        </p:nvCxnSpPr>
        <p:spPr>
          <a:xfrm>
            <a:off x="6992200" y="5104260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C69B39DC-885A-43B5-B199-C9CD06AAF54E}"/>
              </a:ext>
            </a:extLst>
          </p:cNvPr>
          <p:cNvSpPr txBox="1"/>
          <p:nvPr/>
        </p:nvSpPr>
        <p:spPr>
          <a:xfrm>
            <a:off x="2040339" y="3055840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sep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0294D6-4AC6-4267-9BBB-D79531FEE13D}"/>
              </a:ext>
            </a:extLst>
          </p:cNvPr>
          <p:cNvSpPr txBox="1"/>
          <p:nvPr/>
        </p:nvSpPr>
        <p:spPr>
          <a:xfrm>
            <a:off x="6089174" y="3055839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nov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EAEE874-C2E1-44AB-BAE5-A7B92073687E}"/>
              </a:ext>
            </a:extLst>
          </p:cNvPr>
          <p:cNvSpPr txBox="1"/>
          <p:nvPr/>
        </p:nvSpPr>
        <p:spPr>
          <a:xfrm>
            <a:off x="4007891" y="3055840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oct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9CB645-4275-4A85-A385-8830B0EF2A5F}"/>
              </a:ext>
            </a:extLst>
          </p:cNvPr>
          <p:cNvSpPr txBox="1"/>
          <p:nvPr/>
        </p:nvSpPr>
        <p:spPr>
          <a:xfrm>
            <a:off x="6726070" y="5378354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avr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BC748B7-ECF3-4246-96D4-0A948474F235}"/>
              </a:ext>
            </a:extLst>
          </p:cNvPr>
          <p:cNvSpPr txBox="1"/>
          <p:nvPr/>
        </p:nvSpPr>
        <p:spPr>
          <a:xfrm>
            <a:off x="3154907" y="5378352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fev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F0A482-8500-48AF-8F8E-AFE8E69D0581}"/>
              </a:ext>
            </a:extLst>
          </p:cNvPr>
          <p:cNvSpPr txBox="1"/>
          <p:nvPr/>
        </p:nvSpPr>
        <p:spPr>
          <a:xfrm>
            <a:off x="4940487" y="5378353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B78F420-7191-47BD-8B29-E738E6EC6291}"/>
              </a:ext>
            </a:extLst>
          </p:cNvPr>
          <p:cNvSpPr txBox="1"/>
          <p:nvPr/>
        </p:nvSpPr>
        <p:spPr>
          <a:xfrm>
            <a:off x="10297234" y="3055840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FE2BA3-18A5-4A36-80D7-AFC8149979A8}"/>
              </a:ext>
            </a:extLst>
          </p:cNvPr>
          <p:cNvSpPr txBox="1"/>
          <p:nvPr/>
        </p:nvSpPr>
        <p:spPr>
          <a:xfrm>
            <a:off x="8329682" y="3055840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 err="1">
                <a:solidFill>
                  <a:schemeClr val="bg1"/>
                </a:solidFill>
              </a:rPr>
              <a:t>dec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491F59F-476A-42F5-91F7-72AF8151137F}"/>
              </a:ext>
            </a:extLst>
          </p:cNvPr>
          <p:cNvCxnSpPr>
            <a:cxnSpLocks/>
          </p:cNvCxnSpPr>
          <p:nvPr/>
        </p:nvCxnSpPr>
        <p:spPr>
          <a:xfrm>
            <a:off x="10563364" y="2804492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CC6D55B-8759-41B1-AD47-5B8A4C2BA9F3}"/>
              </a:ext>
            </a:extLst>
          </p:cNvPr>
          <p:cNvCxnSpPr>
            <a:cxnSpLocks/>
          </p:cNvCxnSpPr>
          <p:nvPr/>
        </p:nvCxnSpPr>
        <p:spPr>
          <a:xfrm>
            <a:off x="8982498" y="5138379"/>
            <a:ext cx="4549" cy="3116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8EF989E-D9F8-47F3-8CA5-48F628AECAD0}"/>
              </a:ext>
            </a:extLst>
          </p:cNvPr>
          <p:cNvSpPr txBox="1"/>
          <p:nvPr/>
        </p:nvSpPr>
        <p:spPr>
          <a:xfrm>
            <a:off x="8716368" y="5378353"/>
            <a:ext cx="5140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mai</a:t>
            </a:r>
            <a:endParaRPr lang="fr-FR" sz="1600" err="1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21FCC52-7792-41F4-A761-774C973ADDA7}"/>
              </a:ext>
            </a:extLst>
          </p:cNvPr>
          <p:cNvSpPr/>
          <p:nvPr/>
        </p:nvSpPr>
        <p:spPr>
          <a:xfrm>
            <a:off x="4376382" y="1962883"/>
            <a:ext cx="1096370" cy="652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FF0000"/>
                </a:solidFill>
              </a:rPr>
              <a:t>Aujourd'hui</a:t>
            </a:r>
          </a:p>
          <a:p>
            <a:pPr algn="ctr"/>
            <a:r>
              <a:rPr lang="fr-FR" sz="1400">
                <a:solidFill>
                  <a:srgbClr val="FF0000"/>
                </a:solidFill>
              </a:rPr>
              <a:t>Proposition détaillée 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B65D3EA-3653-41C7-BC80-A5073F7510F5}"/>
              </a:ext>
            </a:extLst>
          </p:cNvPr>
          <p:cNvSpPr/>
          <p:nvPr/>
        </p:nvSpPr>
        <p:spPr>
          <a:xfrm>
            <a:off x="9153097" y="4308142"/>
            <a:ext cx="1164610" cy="482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FF0000"/>
                </a:solidFill>
              </a:rPr>
              <a:t>Coupe de robotique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77A99DE-9E52-4EB8-BE4B-3C3126D3E4B3}"/>
              </a:ext>
            </a:extLst>
          </p:cNvPr>
          <p:cNvSpPr/>
          <p:nvPr/>
        </p:nvSpPr>
        <p:spPr>
          <a:xfrm>
            <a:off x="2631141" y="2101505"/>
            <a:ext cx="959893" cy="48222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Sortie des règles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EDEF319-3333-429F-8BA2-D3FA8D2CEBCA}"/>
              </a:ext>
            </a:extLst>
          </p:cNvPr>
          <p:cNvSpPr/>
          <p:nvPr/>
        </p:nvSpPr>
        <p:spPr>
          <a:xfrm>
            <a:off x="5067280" y="3305670"/>
            <a:ext cx="1016759" cy="48222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Règles définitives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A48ADEE-03F0-4676-BB9E-E13E3278207D}"/>
              </a:ext>
            </a:extLst>
          </p:cNvPr>
          <p:cNvSpPr/>
          <p:nvPr/>
        </p:nvSpPr>
        <p:spPr>
          <a:xfrm>
            <a:off x="7760786" y="5636402"/>
            <a:ext cx="959893" cy="48222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Rapport final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E93D766-F1D2-4154-91DF-C9551B86EE30}"/>
              </a:ext>
            </a:extLst>
          </p:cNvPr>
          <p:cNvSpPr/>
          <p:nvPr/>
        </p:nvSpPr>
        <p:spPr>
          <a:xfrm>
            <a:off x="7147943" y="3391153"/>
            <a:ext cx="1289714" cy="482221"/>
          </a:xfrm>
          <a:prstGeom prst="roundRect">
            <a:avLst/>
          </a:prstGeom>
          <a:noFill/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Aire de jeu construite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C74C0BC-C515-45A5-AE98-DD38CC5F3F23}"/>
              </a:ext>
            </a:extLst>
          </p:cNvPr>
          <p:cNvSpPr/>
          <p:nvPr/>
        </p:nvSpPr>
        <p:spPr>
          <a:xfrm>
            <a:off x="1752926" y="4426471"/>
            <a:ext cx="959893" cy="48222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Structure prête</a:t>
            </a:r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5B5389A-8B11-463B-8B5A-84B9AFFCF12E}"/>
              </a:ext>
            </a:extLst>
          </p:cNvPr>
          <p:cNvSpPr/>
          <p:nvPr/>
        </p:nvSpPr>
        <p:spPr>
          <a:xfrm>
            <a:off x="7886514" y="1782593"/>
            <a:ext cx="1467894" cy="81643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Robot modélisé</a:t>
            </a:r>
          </a:p>
          <a:p>
            <a:pPr algn="ctr"/>
            <a:r>
              <a:rPr lang="fr-FR" sz="1400"/>
              <a:t>et étude d'asservissement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149A36B-FBF2-4221-BC89-79E47AE0D4FE}"/>
              </a:ext>
            </a:extLst>
          </p:cNvPr>
          <p:cNvSpPr/>
          <p:nvPr/>
        </p:nvSpPr>
        <p:spPr>
          <a:xfrm>
            <a:off x="3555519" y="4239503"/>
            <a:ext cx="1316450" cy="76295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Test 1 : asservissement et  odométrie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148195F-7682-47D8-AECD-11C9CA334502}"/>
              </a:ext>
            </a:extLst>
          </p:cNvPr>
          <p:cNvSpPr/>
          <p:nvPr/>
        </p:nvSpPr>
        <p:spPr>
          <a:xfrm>
            <a:off x="7106530" y="4460579"/>
            <a:ext cx="1289714" cy="48222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Test 2 : homologation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41FD233-38C4-4F0E-B18B-561F7174B9A2}"/>
              </a:ext>
            </a:extLst>
          </p:cNvPr>
          <p:cNvCxnSpPr/>
          <p:nvPr/>
        </p:nvCxnSpPr>
        <p:spPr>
          <a:xfrm>
            <a:off x="4933665" y="2599778"/>
            <a:ext cx="13563" cy="34574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CEBF7C0-498B-47F2-A261-462B515EE75F}"/>
              </a:ext>
            </a:extLst>
          </p:cNvPr>
          <p:cNvCxnSpPr>
            <a:cxnSpLocks/>
          </p:cNvCxnSpPr>
          <p:nvPr/>
        </p:nvCxnSpPr>
        <p:spPr>
          <a:xfrm flipH="1">
            <a:off x="9714931" y="4831306"/>
            <a:ext cx="40942" cy="35711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24C995A-1F6C-4870-9DAA-978321D89822}"/>
              </a:ext>
            </a:extLst>
          </p:cNvPr>
          <p:cNvCxnSpPr>
            <a:cxnSpLocks/>
          </p:cNvCxnSpPr>
          <p:nvPr/>
        </p:nvCxnSpPr>
        <p:spPr>
          <a:xfrm flipH="1">
            <a:off x="6143767" y="5013276"/>
            <a:ext cx="40942" cy="243387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72003F72-D19B-495C-9FFC-C3468C9371B6}"/>
              </a:ext>
            </a:extLst>
          </p:cNvPr>
          <p:cNvSpPr/>
          <p:nvPr/>
        </p:nvSpPr>
        <p:spPr>
          <a:xfrm>
            <a:off x="5476380" y="4306343"/>
            <a:ext cx="1338399" cy="711479"/>
          </a:xfrm>
          <a:prstGeom prst="roundRect">
            <a:avLst/>
          </a:prstGeom>
          <a:noFill/>
          <a:ln w="285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Actionneur et "l'expérience" achevés</a:t>
            </a:r>
            <a:endParaRPr lang="fr-FR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F4B1610-7E4A-4585-8251-8BE80E952868}"/>
              </a:ext>
            </a:extLst>
          </p:cNvPr>
          <p:cNvCxnSpPr>
            <a:cxnSpLocks/>
          </p:cNvCxnSpPr>
          <p:nvPr/>
        </p:nvCxnSpPr>
        <p:spPr>
          <a:xfrm flipH="1">
            <a:off x="5651215" y="2948365"/>
            <a:ext cx="107759" cy="344736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439FE12-F1BF-4DA3-AED0-1B92C05E362A}"/>
              </a:ext>
            </a:extLst>
          </p:cNvPr>
          <p:cNvCxnSpPr>
            <a:cxnSpLocks/>
          </p:cNvCxnSpPr>
          <p:nvPr/>
        </p:nvCxnSpPr>
        <p:spPr>
          <a:xfrm flipH="1">
            <a:off x="3078170" y="2614153"/>
            <a:ext cx="813" cy="33136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FFC3EBD-4BA0-4FD0-9483-9B66B5D4E21D}"/>
              </a:ext>
            </a:extLst>
          </p:cNvPr>
          <p:cNvCxnSpPr>
            <a:cxnSpLocks/>
          </p:cNvCxnSpPr>
          <p:nvPr/>
        </p:nvCxnSpPr>
        <p:spPr>
          <a:xfrm flipH="1">
            <a:off x="7646111" y="2934469"/>
            <a:ext cx="40919" cy="481811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6E25FF0-5CBC-4ADD-8461-68785A8C06C5}"/>
              </a:ext>
            </a:extLst>
          </p:cNvPr>
          <p:cNvCxnSpPr>
            <a:cxnSpLocks/>
          </p:cNvCxnSpPr>
          <p:nvPr/>
        </p:nvCxnSpPr>
        <p:spPr>
          <a:xfrm flipH="1">
            <a:off x="8353652" y="2612135"/>
            <a:ext cx="161234" cy="304632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8BDDF69-39F9-4B6F-AD5F-674552FB46ED}"/>
              </a:ext>
            </a:extLst>
          </p:cNvPr>
          <p:cNvCxnSpPr>
            <a:cxnSpLocks/>
          </p:cNvCxnSpPr>
          <p:nvPr/>
        </p:nvCxnSpPr>
        <p:spPr>
          <a:xfrm flipH="1">
            <a:off x="8258056" y="5234365"/>
            <a:ext cx="67655" cy="358104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86227E6-FBB3-4193-AAB8-6520C3251D7A}"/>
              </a:ext>
            </a:extLst>
          </p:cNvPr>
          <p:cNvCxnSpPr>
            <a:cxnSpLocks/>
          </p:cNvCxnSpPr>
          <p:nvPr/>
        </p:nvCxnSpPr>
        <p:spPr>
          <a:xfrm flipH="1">
            <a:off x="10011336" y="2598767"/>
            <a:ext cx="107760" cy="344736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D26E867-2646-4AA7-9A8D-13D2FF9220FB}"/>
              </a:ext>
            </a:extLst>
          </p:cNvPr>
          <p:cNvCxnSpPr>
            <a:cxnSpLocks/>
          </p:cNvCxnSpPr>
          <p:nvPr/>
        </p:nvCxnSpPr>
        <p:spPr>
          <a:xfrm flipH="1">
            <a:off x="4196074" y="5045188"/>
            <a:ext cx="813" cy="25115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A493371-AE4B-422B-A262-DC983DDC1497}"/>
              </a:ext>
            </a:extLst>
          </p:cNvPr>
          <p:cNvCxnSpPr>
            <a:cxnSpLocks/>
          </p:cNvCxnSpPr>
          <p:nvPr/>
        </p:nvCxnSpPr>
        <p:spPr>
          <a:xfrm flipH="1">
            <a:off x="7618391" y="4964978"/>
            <a:ext cx="94390" cy="2645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C7BADF43-61E7-4851-A4D1-6B6D290D25D8}"/>
              </a:ext>
            </a:extLst>
          </p:cNvPr>
          <p:cNvSpPr/>
          <p:nvPr/>
        </p:nvSpPr>
        <p:spPr>
          <a:xfrm>
            <a:off x="6268935" y="1902907"/>
            <a:ext cx="1093577" cy="54906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Budget et commandes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AE0048C-ED7A-4668-A33B-0CC4A4CEDB2A}"/>
              </a:ext>
            </a:extLst>
          </p:cNvPr>
          <p:cNvCxnSpPr>
            <a:cxnSpLocks/>
          </p:cNvCxnSpPr>
          <p:nvPr/>
        </p:nvCxnSpPr>
        <p:spPr>
          <a:xfrm>
            <a:off x="6884927" y="2466572"/>
            <a:ext cx="159606" cy="44170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7EC479C-C3DA-4CF3-AF2D-5E6DA05B0606}"/>
              </a:ext>
            </a:extLst>
          </p:cNvPr>
          <p:cNvSpPr/>
          <p:nvPr/>
        </p:nvSpPr>
        <p:spPr>
          <a:xfrm>
            <a:off x="3817102" y="5663137"/>
            <a:ext cx="1213892" cy="48222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Rapport intermédiaire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E4F0B4E-3AAF-4ED6-BCE9-44C7AF645BE2}"/>
              </a:ext>
            </a:extLst>
          </p:cNvPr>
          <p:cNvCxnSpPr>
            <a:cxnSpLocks/>
          </p:cNvCxnSpPr>
          <p:nvPr/>
        </p:nvCxnSpPr>
        <p:spPr>
          <a:xfrm flipH="1">
            <a:off x="4581740" y="5287838"/>
            <a:ext cx="121128" cy="358104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E1C1078E-E4C5-4B38-9C7D-792C2F39046F}"/>
              </a:ext>
            </a:extLst>
          </p:cNvPr>
          <p:cNvSpPr/>
          <p:nvPr/>
        </p:nvSpPr>
        <p:spPr>
          <a:xfrm>
            <a:off x="9599174" y="1968826"/>
            <a:ext cx="1083601" cy="64264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mise en commun groupe </a:t>
            </a:r>
            <a:r>
              <a:rPr lang="fr-FR" sz="1400" err="1"/>
              <a:t>inf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D8C59C6-7FC8-4FE2-9A2D-A711F6118737}"/>
              </a:ext>
            </a:extLst>
          </p:cNvPr>
          <p:cNvCxnSpPr>
            <a:cxnSpLocks/>
          </p:cNvCxnSpPr>
          <p:nvPr/>
        </p:nvCxnSpPr>
        <p:spPr>
          <a:xfrm>
            <a:off x="2229710" y="4926891"/>
            <a:ext cx="119504" cy="33136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0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F2C5B-EF29-453D-A540-68059AEC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/>
              <a:t>6) Moyens et financement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7660D-0238-415E-94FF-54DF42CF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26310" cy="3541714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fr-FR" dirty="0"/>
              <a:t>Sponsorisation par </a:t>
            </a:r>
            <a:r>
              <a:rPr lang="fr-FR" dirty="0" err="1"/>
              <a:t>Exotec</a:t>
            </a:r>
            <a:r>
              <a:rPr lang="fr-FR" dirty="0"/>
              <a:t> Solutions à condition que nous suivions la méthode de l'entreprise</a:t>
            </a:r>
          </a:p>
          <a:p>
            <a:r>
              <a:rPr lang="fr-FR" dirty="0"/>
              <a:t>Nous sommes libre pour tous les choix techniques</a:t>
            </a:r>
          </a:p>
          <a:p>
            <a:r>
              <a:rPr lang="fr-FR" dirty="0"/>
              <a:t>Validation de :</a:t>
            </a:r>
          </a:p>
          <a:p>
            <a:pPr marL="0" indent="0">
              <a:buNone/>
            </a:pPr>
            <a:r>
              <a:rPr lang="fr-FR" dirty="0"/>
              <a:t>   - 15 février 2019: Test de positionnement sans obstacles</a:t>
            </a:r>
          </a:p>
          <a:p>
            <a:pPr marL="0" indent="0">
              <a:buNone/>
            </a:pPr>
            <a:r>
              <a:rPr lang="fr-FR" dirty="0"/>
              <a:t>   - 10 avril 2019: Test d'homologation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8F8A357-E6DC-4210-BEA2-12316924D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14" b="33929"/>
          <a:stretch/>
        </p:blipFill>
        <p:spPr>
          <a:xfrm>
            <a:off x="7717502" y="3081476"/>
            <a:ext cx="2923396" cy="88671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0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rgbClr val="092338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CE9E2D-93E5-4F05-B7DB-B6E81562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Groupe mec 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76A7E-05D0-451D-84F6-C8743E59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700">
                <a:solidFill>
                  <a:srgbClr val="FFFFFF"/>
                </a:solidFill>
              </a:rPr>
              <a:t>AGIER Julien</a:t>
            </a:r>
          </a:p>
          <a:p>
            <a:pPr>
              <a:lnSpc>
                <a:spcPct val="110000"/>
              </a:lnSpc>
            </a:pPr>
            <a:r>
              <a:rPr lang="fr-FR" sz="1700">
                <a:solidFill>
                  <a:srgbClr val="FFFFFF"/>
                </a:solidFill>
              </a:rPr>
              <a:t>COLSON Rapha</a:t>
            </a:r>
            <a:r>
              <a:rPr lang="fr-FR" sz="1700" b="1">
                <a:solidFill>
                  <a:srgbClr val="FFFFFF"/>
                </a:solidFill>
              </a:rPr>
              <a:t>ë</a:t>
            </a:r>
            <a:r>
              <a:rPr lang="fr-FR" sz="1700">
                <a:solidFill>
                  <a:srgbClr val="FFFFFF"/>
                </a:solidFill>
              </a:rPr>
              <a:t>l</a:t>
            </a:r>
          </a:p>
          <a:p>
            <a:pPr>
              <a:lnSpc>
                <a:spcPct val="110000"/>
              </a:lnSpc>
            </a:pPr>
            <a:r>
              <a:rPr lang="fr-FR" sz="1700">
                <a:solidFill>
                  <a:srgbClr val="FFFFFF"/>
                </a:solidFill>
              </a:rPr>
              <a:t>CHAQUIQ ELBADRE Hamza</a:t>
            </a:r>
          </a:p>
          <a:p>
            <a:pPr>
              <a:lnSpc>
                <a:spcPct val="110000"/>
              </a:lnSpc>
            </a:pPr>
            <a:r>
              <a:rPr lang="fr-FR" sz="1700">
                <a:solidFill>
                  <a:srgbClr val="FFFFFF"/>
                </a:solidFill>
              </a:rPr>
              <a:t>ESCANDE Maxime</a:t>
            </a:r>
          </a:p>
          <a:p>
            <a:pPr>
              <a:lnSpc>
                <a:spcPct val="110000"/>
              </a:lnSpc>
            </a:pPr>
            <a:r>
              <a:rPr lang="fr-FR" sz="1700">
                <a:solidFill>
                  <a:srgbClr val="FFFFFF"/>
                </a:solidFill>
              </a:rPr>
              <a:t>IBEN BRAHIM Yahya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700">
                <a:solidFill>
                  <a:srgbClr val="FFFFFF"/>
                </a:solidFill>
              </a:rPr>
              <a:t>                                                                                 TUTEUR: SOUVESTRE Florent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700">
                <a:solidFill>
                  <a:srgbClr val="FFFFFF"/>
                </a:solidFill>
              </a:rPr>
              <a:t>                                                                                 COORDINATEUR: BODELOT Laurence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42871A-F3D1-46D4-993C-C628C7833D6A}"/>
              </a:ext>
            </a:extLst>
          </p:cNvPr>
          <p:cNvSpPr txBox="1"/>
          <p:nvPr/>
        </p:nvSpPr>
        <p:spPr>
          <a:xfrm>
            <a:off x="1449144" y="48684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En collaboration avec le groupe INF 09</a:t>
            </a:r>
          </a:p>
        </p:txBody>
      </p:sp>
    </p:spTree>
    <p:extLst>
      <p:ext uri="{BB962C8B-B14F-4D97-AF65-F5344CB8AC3E}">
        <p14:creationId xmlns:p14="http://schemas.microsoft.com/office/powerpoint/2010/main" val="17999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0CAE58-1570-4C6E-8160-F5BD20B2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Sommaire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7CC2D-2086-4068-9A79-6412E786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/>
              <a:t>1) Présentation du Projet </a:t>
            </a:r>
            <a:endParaRPr lang="fr-FR"/>
          </a:p>
          <a:p>
            <a:r>
              <a:rPr lang="fr-FR" b="1" dirty="0"/>
              <a:t>2) Enjeux et motivation </a:t>
            </a:r>
            <a:endParaRPr lang="fr-FR"/>
          </a:p>
          <a:p>
            <a:r>
              <a:rPr lang="fr-FR" b="1" dirty="0"/>
              <a:t>3) Règlement de la coupe </a:t>
            </a:r>
            <a:endParaRPr lang="fr-FR"/>
          </a:p>
          <a:p>
            <a:r>
              <a:rPr lang="fr-FR" b="1" dirty="0"/>
              <a:t>4) Organisation </a:t>
            </a:r>
            <a:endParaRPr lang="fr-FR"/>
          </a:p>
          <a:p>
            <a:r>
              <a:rPr lang="fr-FR" b="1" dirty="0"/>
              <a:t>5) Avancement et planning prévisionnel </a:t>
            </a:r>
            <a:endParaRPr lang="fr-FR"/>
          </a:p>
          <a:p>
            <a:r>
              <a:rPr lang="fr-FR" b="1" dirty="0"/>
              <a:t>6) Moyens et financement  </a:t>
            </a:r>
            <a:br>
              <a:rPr lang="fr-FR" b="1" dirty="0"/>
            </a:br>
            <a:endParaRPr lang="en-US" sz="1800"/>
          </a:p>
          <a:p>
            <a:endParaRPr lang="fr-FR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350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6A8A23-79FF-4E27-93C2-C5E35C74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FR" sz="3200"/>
              <a:t>1)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B75BD-3F28-4D38-A29F-D01E8127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/>
              <a:t>Coupe de France de robotique :  Mai 2019</a:t>
            </a:r>
          </a:p>
          <a:p>
            <a:r>
              <a:rPr lang="fr-FR" sz="2000"/>
              <a:t>Thème 2019 : ATOM FACTORY</a:t>
            </a:r>
          </a:p>
          <a:p>
            <a:r>
              <a:rPr lang="fr-FR" sz="2000"/>
              <a:t>Conception et réalisation d'un robot capable de marquer le maximum de points.</a:t>
            </a:r>
          </a:p>
          <a:p>
            <a:endParaRPr lang="fr-FR" sz="2000"/>
          </a:p>
        </p:txBody>
      </p:sp>
      <p:pic>
        <p:nvPicPr>
          <p:cNvPr id="58" name="Image 58" descr="Une image contenant intérieur, table, gâteau, personne&#10;&#10;Description générée avec un niveau de confiance élevé">
            <a:extLst>
              <a:ext uri="{FF2B5EF4-FFF2-40B4-BE49-F238E27FC236}">
                <a16:creationId xmlns:a16="http://schemas.microsoft.com/office/drawing/2014/main" id="{37C2626F-DAFC-4529-8DC8-BF6D1A9D1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1947"/>
            <a:ext cx="5456279" cy="30691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408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6A8A23-79FF-4E27-93C2-C5E35C74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365059" cy="1478570"/>
          </a:xfrm>
        </p:spPr>
        <p:txBody>
          <a:bodyPr>
            <a:normAutofit/>
          </a:bodyPr>
          <a:lstStyle/>
          <a:p>
            <a:r>
              <a:rPr lang="fr-FR" sz="3200"/>
              <a:t>2) Enjeux et 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B75BD-3F28-4D38-A29F-D01E8127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00" y="2280505"/>
            <a:ext cx="7768869" cy="111038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fr-FR" sz="2000"/>
          </a:p>
          <a:p>
            <a:r>
              <a:rPr lang="fr-FR" sz="7200"/>
              <a:t>Suivre une démarche industrielle</a:t>
            </a:r>
          </a:p>
          <a:p>
            <a:pPr marL="0" indent="0">
              <a:buNone/>
            </a:pPr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pPr marL="0" indent="0">
              <a:buNone/>
            </a:pPr>
            <a:r>
              <a:rPr lang="fr-FR" sz="2000"/>
              <a:t>                                 </a:t>
            </a:r>
          </a:p>
          <a:p>
            <a:pPr marL="0" indent="0">
              <a:buNone/>
            </a:pPr>
            <a:r>
              <a:rPr lang="fr-FR" sz="2000"/>
              <a:t>                                 </a:t>
            </a: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graphicFrame>
        <p:nvGraphicFramePr>
          <p:cNvPr id="4" name="Diagramme 4">
            <a:extLst>
              <a:ext uri="{FF2B5EF4-FFF2-40B4-BE49-F238E27FC236}">
                <a16:creationId xmlns:a16="http://schemas.microsoft.com/office/drawing/2014/main" id="{F68768FC-281B-447B-89DE-B6594F9AD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907566"/>
              </p:ext>
            </p:extLst>
          </p:nvPr>
        </p:nvGraphicFramePr>
        <p:xfrm>
          <a:off x="1728719" y="1756323"/>
          <a:ext cx="7494894" cy="3691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0DF081D1-2603-4CD7-95CF-05F27D4E7A4B}"/>
              </a:ext>
            </a:extLst>
          </p:cNvPr>
          <p:cNvSpPr txBox="1"/>
          <p:nvPr/>
        </p:nvSpPr>
        <p:spPr>
          <a:xfrm>
            <a:off x="1141862" y="3945340"/>
            <a:ext cx="7144602" cy="25758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fr-FR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fr-FR"/>
              <a:t>Objectif du groupe: réalisation d'un robot transmissible aux générations futures :</a:t>
            </a:r>
          </a:p>
          <a:p>
            <a:pPr lvl="2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fr-FR"/>
              <a:t>Base mobile fiable</a:t>
            </a:r>
          </a:p>
          <a:p>
            <a:pPr lvl="2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fr-FR"/>
              <a:t>Actionneurs modulables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7F4BFBA1-E110-48AA-929E-A68E68E07F6D}"/>
              </a:ext>
            </a:extLst>
          </p:cNvPr>
          <p:cNvSpPr txBox="1"/>
          <p:nvPr/>
        </p:nvSpPr>
        <p:spPr>
          <a:xfrm>
            <a:off x="925772" y="1898176"/>
            <a:ext cx="320949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fr-FR" sz="2000"/>
              <a:t>Projet concret et ludique</a:t>
            </a:r>
          </a:p>
        </p:txBody>
      </p:sp>
    </p:spTree>
    <p:extLst>
      <p:ext uri="{BB962C8B-B14F-4D97-AF65-F5344CB8AC3E}">
        <p14:creationId xmlns:p14="http://schemas.microsoft.com/office/powerpoint/2010/main" val="23664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9E9BA-A096-4DE9-A409-1F2456ED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3) RÈGLEMENT DE LA COUPE 2019</a:t>
            </a:r>
          </a:p>
          <a:p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9ED9ECA-6393-4830-A508-B2A9CFA1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68277"/>
            <a:ext cx="3494597" cy="35120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758D9-3893-48C1-A84D-CE906DF3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L'aire de jeu</a:t>
            </a:r>
          </a:p>
          <a:p>
            <a:r>
              <a:rPr lang="fr-FR"/>
              <a:t>Les éléments du jeu : les Atomes</a:t>
            </a:r>
          </a:p>
          <a:p>
            <a:r>
              <a:rPr lang="fr-FR"/>
              <a:t>Missions Atom </a:t>
            </a:r>
            <a:r>
              <a:rPr lang="fr-FR" err="1"/>
              <a:t>Factory</a:t>
            </a:r>
          </a:p>
          <a:p>
            <a:r>
              <a:rPr lang="fr-FR"/>
              <a:t>Notre stratégie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9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AAD5EC-EBA9-43A3-9DC5-22FBE0DC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/>
              <a:t>L'aire de jeu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 10" descr="Une image contenant intérieur, assis&#10;&#10;Description générée avec un niveau de confiance très élevé">
            <a:extLst>
              <a:ext uri="{FF2B5EF4-FFF2-40B4-BE49-F238E27FC236}">
                <a16:creationId xmlns:a16="http://schemas.microsoft.com/office/drawing/2014/main" id="{AECDCD5B-503C-4E06-AD1C-1C5E9CA2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980" y="448396"/>
            <a:ext cx="8530826" cy="5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7D1582-4DE5-4C4C-A5BB-EED351BE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/>
              <a:t>Les éléments du jeu : les Atomes</a:t>
            </a:r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Image 6" descr="Une image contenant casino, pièce&#10;&#10;Description générée avec un niveau de confiance très élevé">
            <a:extLst>
              <a:ext uri="{FF2B5EF4-FFF2-40B4-BE49-F238E27FC236}">
                <a16:creationId xmlns:a16="http://schemas.microsoft.com/office/drawing/2014/main" id="{D234F365-DBA0-4161-829B-76821767A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13" y="2178970"/>
            <a:ext cx="6095999" cy="19990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CC36A02-CB52-41BC-8030-CA8409ED21D3}"/>
              </a:ext>
            </a:extLst>
          </p:cNvPr>
          <p:cNvSpPr txBox="1"/>
          <p:nvPr/>
        </p:nvSpPr>
        <p:spPr>
          <a:xfrm>
            <a:off x="4280847" y="48438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Greenium</a:t>
            </a:r>
            <a:r>
              <a:rPr lang="fr-FR"/>
              <a:t> 120g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1F9560-FD7F-44A5-9822-D806184D4895}"/>
              </a:ext>
            </a:extLst>
          </p:cNvPr>
          <p:cNvSpPr txBox="1"/>
          <p:nvPr/>
        </p:nvSpPr>
        <p:spPr>
          <a:xfrm>
            <a:off x="6020935" y="43661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Blueium</a:t>
            </a:r>
            <a:r>
              <a:rPr lang="fr-FR"/>
              <a:t> 170g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5AB7E3E-CFC7-40E0-A35B-F5ABB13B1788}"/>
              </a:ext>
            </a:extLst>
          </p:cNvPr>
          <p:cNvSpPr txBox="1"/>
          <p:nvPr/>
        </p:nvSpPr>
        <p:spPr>
          <a:xfrm>
            <a:off x="7328846" y="48324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Redium</a:t>
            </a:r>
            <a:r>
              <a:rPr lang="fr-FR"/>
              <a:t> 60g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606F8ED-A6DB-4F94-8C23-5A246BD4A435}"/>
              </a:ext>
            </a:extLst>
          </p:cNvPr>
          <p:cNvSpPr txBox="1"/>
          <p:nvPr/>
        </p:nvSpPr>
        <p:spPr>
          <a:xfrm>
            <a:off x="9103056" y="43661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err="1"/>
              <a:t>Goldenium</a:t>
            </a:r>
            <a:r>
              <a:rPr lang="fr-FR"/>
              <a:t> 340g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FFCB5B6-9E72-4102-A7B5-B868931A9C87}"/>
              </a:ext>
            </a:extLst>
          </p:cNvPr>
          <p:cNvSpPr txBox="1"/>
          <p:nvPr/>
        </p:nvSpPr>
        <p:spPr>
          <a:xfrm>
            <a:off x="5656997" y="1090683"/>
            <a:ext cx="565472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/>
              <a:t>Les atomes sont représentés par des palets de hockey</a:t>
            </a:r>
          </a:p>
        </p:txBody>
      </p:sp>
    </p:spTree>
    <p:extLst>
      <p:ext uri="{BB962C8B-B14F-4D97-AF65-F5344CB8AC3E}">
        <p14:creationId xmlns:p14="http://schemas.microsoft.com/office/powerpoint/2010/main" val="187055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EFF1A-F5A5-40EE-B739-BB9CF0C3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pPr algn="ctr"/>
            <a:r>
              <a:rPr lang="fr-FR" sz="3300"/>
              <a:t>Missions Atom </a:t>
            </a:r>
            <a:r>
              <a:rPr lang="fr-FR" sz="3300" err="1"/>
              <a:t>Factory</a:t>
            </a:r>
            <a:endParaRPr lang="fr-FR"/>
          </a:p>
          <a:p>
            <a:endParaRPr lang="fr-FR" sz="3300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071B5-6D15-4E3A-9BF2-2DDEDDFA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348" y="1594206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Classer les atomes</a:t>
            </a:r>
          </a:p>
          <a:p>
            <a:r>
              <a:rPr lang="fr-FR"/>
              <a:t>Peser les atomes</a:t>
            </a:r>
          </a:p>
          <a:p>
            <a:r>
              <a:rPr lang="fr-FR"/>
              <a:t>Créer un nouvel élément</a:t>
            </a:r>
          </a:p>
          <a:p>
            <a:r>
              <a:rPr lang="fr-FR"/>
              <a:t>Faire sa propre expérience</a:t>
            </a:r>
          </a:p>
          <a:p>
            <a:r>
              <a:rPr lang="fr-FR"/>
              <a:t>Prédire les éléments non connus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3071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382</Words>
  <Application>Microsoft Office PowerPoint</Application>
  <PresentationFormat>Grand écran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Trebuchet MS</vt:lpstr>
      <vt:lpstr>Tw Cen MT</vt:lpstr>
      <vt:lpstr>Wingdings</vt:lpstr>
      <vt:lpstr>Circuit</vt:lpstr>
      <vt:lpstr>PROJET SCIENTIFIQUE COLLECTIF</vt:lpstr>
      <vt:lpstr>Groupe mec 11</vt:lpstr>
      <vt:lpstr>Sommaire</vt:lpstr>
      <vt:lpstr>1) PROJET</vt:lpstr>
      <vt:lpstr>2) Enjeux et motivation</vt:lpstr>
      <vt:lpstr>3) RÈGLEMENT DE LA COUPE 2019 </vt:lpstr>
      <vt:lpstr>L'aire de jeu</vt:lpstr>
      <vt:lpstr>Les éléments du jeu : les Atomes</vt:lpstr>
      <vt:lpstr>Missions Atom Factory </vt:lpstr>
      <vt:lpstr>Notre stratégie</vt:lpstr>
      <vt:lpstr>4) Organisation</vt:lpstr>
      <vt:lpstr>Dimensionnement et motorisation</vt:lpstr>
      <vt:lpstr>Précision d’encodage</vt:lpstr>
      <vt:lpstr>Choix structurels</vt:lpstr>
      <vt:lpstr>Dimensionnement et motorisation</vt:lpstr>
      <vt:lpstr>5) Avancement et planning prévisionnel </vt:lpstr>
      <vt:lpstr>6) Moyens et financement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AGIER X2017</cp:lastModifiedBy>
  <cp:revision>60</cp:revision>
  <dcterms:created xsi:type="dcterms:W3CDTF">2014-08-26T23:43:54Z</dcterms:created>
  <dcterms:modified xsi:type="dcterms:W3CDTF">2018-10-11T14:09:26Z</dcterms:modified>
</cp:coreProperties>
</file>