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47" autoAdjust="0"/>
    <p:restoredTop sz="94660"/>
  </p:normalViewPr>
  <p:slideViewPr>
    <p:cSldViewPr snapToGrid="0">
      <p:cViewPr>
        <p:scale>
          <a:sx n="86" d="100"/>
          <a:sy n="86" d="100"/>
        </p:scale>
        <p:origin x="30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2F964-FB38-4535-822A-7846F5CF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211424-498B-4763-8A24-23FFD1CD6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9462CE-DA76-49F7-BA8F-3DD015DF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E5881-3EC6-4587-B63A-0E658692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0886B-9B86-4D5A-89CA-08AB29E7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3994F-8A8E-4FC0-8885-F8924FF6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058C5D-AA33-45CE-B7F6-4AA8D591D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917C6-4AAE-44F6-B308-C566180D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9C808-A3A6-4E3D-A1EA-C6967077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BB244-33B9-4116-A3D3-217595EA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12A869-E695-40E6-8D84-65E9000BC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89B540-26E3-488C-9692-F0CB1247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C57CA-010B-49A1-B58B-E5A72447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06D8D-4D3B-4675-9E10-CC0B5EA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B822C-F212-4B83-AF97-26C238F0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B1E8D-4A10-48DC-B81E-EA4E312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0E4D8-9274-4926-A9F6-0DAF9327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CF853-571E-4B25-AEEA-A0DC5FD4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443C3-1BAA-4894-BF40-1F310243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DA6D8-9F12-4FEC-A215-0591FD6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4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CAABE-8388-402D-BA96-498A26E4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978C8-4A0D-489C-9BF3-2F157372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63B4F-DD55-4931-A510-4E45A9D7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7A6735-5485-4770-803B-A15249FA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D196A-9C48-4DDB-8632-8DB6DBA7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42CF4-FA33-4EE4-9231-FC4D4BE7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AB537-E95E-4B3D-8F7F-4E9FAA894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0325D-DDA4-4B26-8B8F-15C8E4AE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FF1F5E-6803-4BFC-8E24-D005B59C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9931F2-CD56-4F55-95A4-062E5D4B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256F43-D82B-4F7A-BE17-FE14ED65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83E08-BD3A-496F-9FD8-84772E6F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A1D3A-B1C4-4E89-A36B-8D72A54A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C91882-F459-4161-99DD-15F78C03F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14E5C8-2A23-4DD2-992A-D8DF098AD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C3EC8E-70B2-48C2-8345-73F591D34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D3E9B1-C1A3-4FBB-9784-F9EAB227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034760-99B4-4F0E-AE4F-67698DDA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AF4CF7-B0E7-4DCE-BAF5-D34B41AB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22F39-8D23-49A9-961A-266319A0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055C78-D601-488D-859E-11DB623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8DF3C0-1A1D-439A-AE3E-80D6FF04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C4EE9-3347-49EC-8382-C89D82CE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8C64E7-0AA5-4AF8-A55A-E90240E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785009-DCD9-42EC-AA46-33D1044F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63A97A-9327-4119-A2FA-7C0213EB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788E6-FA90-4090-9F97-08287DE7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A553E-2426-45B7-8131-781ED601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D6244-A413-4EBE-9BF3-E9BC3612B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9B83E-D55D-42EC-91F6-6D8595D0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0204F8-8E33-4F17-AE1B-727BD709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98A27E-8EB2-4E49-B481-7592F1E7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F2657-86AE-4D0F-9DCA-E1114E3D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25291C-BA88-4658-8656-B5202A066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41C07B-1BCF-48CE-98B1-54B53427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A58F3E-B91A-428E-9676-68E19129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00E3D5-B1CB-4DB0-B974-D1C715F5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A4DCC0-B872-4282-B5DE-EA490C21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4FE182-0E9C-4E68-AF52-5B7AF849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1A6F7-DD33-45EE-A20D-9942AA71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65886B-A825-4241-B426-564497005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A003-22FF-4987-B1BD-44C4595C8B5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B97EB-0E1A-42E1-8339-686861DAA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BE418-88C2-4159-A727-2EC0FEAC0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FAD6-48F5-4D36-BDF4-3945CBAD4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FE45-B0D0-441D-8427-EF602AF74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BCEAB4-9E15-4BD9-8CD1-3DD81945A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7C544-F304-4A60-AF1B-1A880F4A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E775F-6BBA-454C-B41B-21FF826C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8F2D2-AF34-41A0-8742-A23C63A79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2400" dirty="0"/>
              <a:t>American newspaper based in New-York city</a:t>
            </a:r>
          </a:p>
          <a:p>
            <a:r>
              <a:rPr lang="en-US" sz="2400" dirty="0"/>
              <a:t>Paper’s motto :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b="1" dirty="0">
                <a:solidFill>
                  <a:srgbClr val="00B050"/>
                </a:solidFill>
              </a:rPr>
              <a:t>All the News That's Fit to Print“</a:t>
            </a:r>
          </a:p>
          <a:p>
            <a:r>
              <a:rPr lang="en-US" sz="2400" dirty="0"/>
              <a:t>Nickname : </a:t>
            </a:r>
            <a:r>
              <a:rPr lang="en-US" sz="2400" b="1" dirty="0">
                <a:solidFill>
                  <a:srgbClr val="00B050"/>
                </a:solidFill>
              </a:rPr>
              <a:t>“The Gray Lady”</a:t>
            </a:r>
          </a:p>
          <a:p>
            <a:r>
              <a:rPr lang="en-US" sz="2400" dirty="0">
                <a:effectLst/>
              </a:rPr>
              <a:t>“The most respected newspaper in the world.” (WYNC, 2012)</a:t>
            </a:r>
          </a:p>
          <a:p>
            <a:r>
              <a:rPr lang="en-US" sz="2400" dirty="0"/>
              <a:t>Awards : </a:t>
            </a:r>
            <a:r>
              <a:rPr lang="en-US" sz="2400" b="1" dirty="0">
                <a:solidFill>
                  <a:srgbClr val="00B050"/>
                </a:solidFill>
              </a:rPr>
              <a:t>125 Pulitzer Prizes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179608-D055-4433-B1C6-E2F558FD0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r="25988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250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6CA1D-5E62-41A2-929E-4D40CB4C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1904F-4896-4F13-AD1C-4BDB92F1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3365817"/>
          </a:xfrm>
        </p:spPr>
        <p:txBody>
          <a:bodyPr/>
          <a:lstStyle/>
          <a:p>
            <a:r>
              <a:rPr lang="en-US" sz="2400"/>
              <a:t>Goal</a:t>
            </a:r>
          </a:p>
          <a:p>
            <a:r>
              <a:rPr lang="en-US" sz="2400"/>
              <a:t>Fondation</a:t>
            </a:r>
          </a:p>
          <a:p>
            <a:r>
              <a:rPr lang="en-US" sz="2400"/>
              <a:t>Name</a:t>
            </a:r>
          </a:p>
          <a:p>
            <a:r>
              <a:rPr lang="en-US" sz="2400"/>
              <a:t>Ochs era</a:t>
            </a:r>
          </a:p>
          <a:p>
            <a:r>
              <a:rPr lang="en-US" sz="2400"/>
              <a:t>Post-war expansion</a:t>
            </a:r>
          </a:p>
          <a:p>
            <a:r>
              <a:rPr lang="en-US" sz="2400"/>
              <a:t>1970s-1980s</a:t>
            </a:r>
          </a:p>
          <a:p>
            <a:r>
              <a:rPr lang="en-US" sz="2400"/>
              <a:t>Numeric era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134409-5068-BB4C-8103-0B31BDA5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0"/>
            <a:ext cx="6431280" cy="685800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734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9BAF6-6217-4B6D-98CD-69F88933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sz="4100"/>
              <a:t>Jayson Blair plagiarism and fabrication scandal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212833-1CA3-46BC-AD22-25AF405F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April 2003 : similarities between an article written by Blair and an article published by </a:t>
            </a:r>
            <a:r>
              <a:rPr lang="en-US" sz="1800" i="1" dirty="0"/>
              <a:t>San Antonio Express-News </a:t>
            </a:r>
            <a:r>
              <a:rPr lang="en-US" sz="1800" dirty="0"/>
              <a:t>reporter </a:t>
            </a:r>
            <a:r>
              <a:rPr lang="en-US" sz="1800" b="1" dirty="0">
                <a:solidFill>
                  <a:srgbClr val="00B050"/>
                </a:solidFill>
              </a:rPr>
              <a:t>Macarena Hernandez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Inquiry</a:t>
            </a:r>
          </a:p>
          <a:p>
            <a:r>
              <a:rPr lang="en-US" sz="1800" dirty="0"/>
              <a:t>May 2003 : Headline of the NYT : </a:t>
            </a:r>
            <a:r>
              <a:rPr lang="en-US" sz="1800" b="1" dirty="0">
                <a:solidFill>
                  <a:srgbClr val="00B050"/>
                </a:solidFill>
              </a:rPr>
              <a:t>"Times Reporter Who Resigned Leaves Long Trail of Deception“ 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“A low point in the 152-year history of the newspaper.“ </a:t>
            </a:r>
            <a:r>
              <a:rPr lang="en-US" sz="1800" dirty="0"/>
              <a:t>(NYT)</a:t>
            </a:r>
          </a:p>
          <a:p>
            <a:endParaRPr lang="en-US" sz="1800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A391968D-BCAB-4597-BDB6-D805CBD09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r="722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DB3F62-1C97-794B-8059-1F68E0450F0C}"/>
              </a:ext>
            </a:extLst>
          </p:cNvPr>
          <p:cNvSpPr txBox="1"/>
          <p:nvPr/>
        </p:nvSpPr>
        <p:spPr>
          <a:xfrm>
            <a:off x="1536192" y="23134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86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42ADA-DCC6-439F-92C3-9D31C1C3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6" y="647884"/>
            <a:ext cx="665688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Organization and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277514-A8E5-4422-B0FD-64EE93B6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77" y="23032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- First page : </a:t>
            </a:r>
          </a:p>
          <a:p>
            <a:pPr lvl="1">
              <a:buFontTx/>
              <a:buChar char="-"/>
            </a:pPr>
            <a:r>
              <a:rPr lang="en-US" sz="1400" dirty="0"/>
              <a:t>slogan </a:t>
            </a:r>
            <a:r>
              <a:rPr lang="en-US" sz="1400" b="1" dirty="0">
                <a:solidFill>
                  <a:srgbClr val="00B050"/>
                </a:solidFill>
              </a:rPr>
              <a:t>in the USA version </a:t>
            </a:r>
          </a:p>
          <a:p>
            <a:pPr lvl="1">
              <a:buFontTx/>
              <a:buChar char="-"/>
            </a:pPr>
            <a:r>
              <a:rPr lang="en-US" sz="1400" dirty="0"/>
              <a:t>Starting immediately with articles</a:t>
            </a:r>
          </a:p>
          <a:p>
            <a:pPr lvl="1">
              <a:buFontTx/>
              <a:buChar char="-"/>
            </a:pPr>
            <a:r>
              <a:rPr lang="en-US" sz="1400" dirty="0"/>
              <a:t>References to some articles </a:t>
            </a:r>
            <a:r>
              <a:rPr lang="en-US" sz="1400" b="1" dirty="0">
                <a:solidFill>
                  <a:srgbClr val="00B050"/>
                </a:solidFill>
              </a:rPr>
              <a:t>in the international version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First impression </a:t>
            </a:r>
            <a:r>
              <a:rPr lang="en-US" sz="1800" dirty="0"/>
              <a:t>: easy to read and simple design </a:t>
            </a:r>
          </a:p>
          <a:p>
            <a:pPr>
              <a:buFontTx/>
              <a:buChar char="-"/>
            </a:pPr>
            <a:r>
              <a:rPr lang="en-US" sz="1800" dirty="0"/>
              <a:t>First section : </a:t>
            </a:r>
          </a:p>
          <a:p>
            <a:pPr lvl="1">
              <a:buFontTx/>
              <a:buChar char="-"/>
            </a:pPr>
            <a:r>
              <a:rPr lang="en-US" sz="1400" dirty="0"/>
              <a:t>starting from the first page presentation of the most important articles.</a:t>
            </a:r>
          </a:p>
          <a:p>
            <a:pPr>
              <a:buFontTx/>
              <a:buChar char="-"/>
            </a:pPr>
            <a:r>
              <a:rPr lang="en-US" sz="1800" dirty="0"/>
              <a:t>Section world,</a:t>
            </a:r>
            <a:r>
              <a:rPr lang="en-US" sz="1400" dirty="0"/>
              <a:t> </a:t>
            </a:r>
            <a:r>
              <a:rPr lang="en-US" sz="1800" dirty="0"/>
              <a:t>business, opinion, sports, culture, travel :</a:t>
            </a:r>
          </a:p>
          <a:p>
            <a:pPr lvl="1">
              <a:buFontTx/>
              <a:buChar char="-"/>
            </a:pPr>
            <a:r>
              <a:rPr lang="en-US" sz="1400" dirty="0"/>
              <a:t>Presenting articles from all over the world</a:t>
            </a:r>
          </a:p>
          <a:p>
            <a:pPr>
              <a:buFontTx/>
              <a:buChar char="-"/>
            </a:pPr>
            <a:r>
              <a:rPr lang="en-US" sz="1800" dirty="0"/>
              <a:t>16 pages news paper</a:t>
            </a:r>
          </a:p>
          <a:p>
            <a:pPr>
              <a:buFontTx/>
              <a:buChar char="-"/>
            </a:pPr>
            <a:r>
              <a:rPr lang="en-US" sz="1800" dirty="0"/>
              <a:t>6 column pages</a:t>
            </a:r>
          </a:p>
          <a:p>
            <a:pPr marL="0" indent="0">
              <a:buNone/>
            </a:pPr>
            <a:r>
              <a:rPr lang="en-US" sz="1800" dirty="0"/>
              <a:t>- Not a lot of ads.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DBCBE95-3B49-4A4F-93E4-E59E035FC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49" y="0"/>
            <a:ext cx="6313150" cy="685800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01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1E634-9598-40E8-B74F-E9774D5D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Editorial stance and readership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B8495-96AE-44D7-A2B9-1E31183A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fr-FR" sz="1800" dirty="0" err="1"/>
              <a:t>Often</a:t>
            </a:r>
            <a:r>
              <a:rPr lang="fr-FR" sz="1800" dirty="0"/>
              <a:t> </a:t>
            </a:r>
            <a:r>
              <a:rPr lang="fr-FR" sz="1800" dirty="0" err="1"/>
              <a:t>regarded</a:t>
            </a:r>
            <a:r>
              <a:rPr lang="fr-FR" sz="1800" dirty="0"/>
              <a:t> as </a:t>
            </a:r>
            <a:r>
              <a:rPr lang="fr-FR" sz="1800" b="1" dirty="0" err="1">
                <a:solidFill>
                  <a:srgbClr val="00B050"/>
                </a:solidFill>
              </a:rPr>
              <a:t>liberal</a:t>
            </a:r>
            <a:r>
              <a:rPr lang="fr-FR" sz="1800" b="1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dirty="0"/>
              <a:t>Donald Trump : </a:t>
            </a:r>
            <a:r>
              <a:rPr lang="fr-FR" sz="1800" b="1" dirty="0">
                <a:solidFill>
                  <a:srgbClr val="00B050"/>
                </a:solidFill>
              </a:rPr>
              <a:t>« The </a:t>
            </a:r>
            <a:r>
              <a:rPr lang="fr-FR" sz="1800" b="1" dirty="0" err="1">
                <a:solidFill>
                  <a:srgbClr val="00B050"/>
                </a:solidFill>
              </a:rPr>
              <a:t>failing</a:t>
            </a:r>
            <a:r>
              <a:rPr lang="fr-FR" sz="1800" b="1" dirty="0">
                <a:solidFill>
                  <a:srgbClr val="00B050"/>
                </a:solidFill>
              </a:rPr>
              <a:t> New York Times »</a:t>
            </a:r>
          </a:p>
          <a:p>
            <a:r>
              <a:rPr lang="en-US" sz="1800" dirty="0"/>
              <a:t>2016 : </a:t>
            </a:r>
            <a:r>
              <a:rPr lang="en-US" sz="1800" b="1" dirty="0">
                <a:solidFill>
                  <a:srgbClr val="00B050"/>
                </a:solidFill>
              </a:rPr>
              <a:t>9.32 million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daily readers</a:t>
            </a:r>
          </a:p>
          <a:p>
            <a:r>
              <a:rPr lang="fr-FR" sz="1800" dirty="0"/>
              <a:t>U</a:t>
            </a:r>
            <a:r>
              <a:rPr lang="en-US" sz="1800" dirty="0" err="1"/>
              <a:t>rban</a:t>
            </a:r>
            <a:r>
              <a:rPr lang="en-US" sz="1800" dirty="0"/>
              <a:t> and international audience </a:t>
            </a:r>
          </a:p>
          <a:p>
            <a:pPr lvl="1"/>
            <a:r>
              <a:rPr lang="fr-FR" sz="1800" b="1" dirty="0">
                <a:solidFill>
                  <a:srgbClr val="00B050"/>
                </a:solidFill>
              </a:rPr>
              <a:t>32% </a:t>
            </a:r>
            <a:r>
              <a:rPr lang="fr-FR" sz="1800" dirty="0"/>
              <a:t>: 18-29 </a:t>
            </a:r>
            <a:r>
              <a:rPr lang="fr-FR" sz="1800" dirty="0" err="1"/>
              <a:t>year-olds</a:t>
            </a:r>
            <a:endParaRPr lang="fr-FR" sz="1800" dirty="0"/>
          </a:p>
          <a:p>
            <a:pPr lvl="1"/>
            <a:r>
              <a:rPr lang="fr-FR" sz="1800" b="1" dirty="0">
                <a:solidFill>
                  <a:srgbClr val="00B050"/>
                </a:solidFill>
              </a:rPr>
              <a:t>56% </a:t>
            </a:r>
            <a:r>
              <a:rPr lang="fr-FR" sz="1800" dirty="0"/>
              <a:t>: </a:t>
            </a:r>
            <a:r>
              <a:rPr lang="fr-FR" sz="1800" dirty="0" err="1"/>
              <a:t>college</a:t>
            </a:r>
            <a:r>
              <a:rPr lang="fr-FR" sz="1800" dirty="0"/>
              <a:t> </a:t>
            </a:r>
            <a:r>
              <a:rPr lang="fr-FR" sz="1800" dirty="0" err="1"/>
              <a:t>graduates</a:t>
            </a:r>
            <a:endParaRPr lang="fr-FR" sz="1800" dirty="0"/>
          </a:p>
          <a:p>
            <a:pPr lvl="1"/>
            <a:r>
              <a:rPr lang="fr-FR" sz="1800" b="1" dirty="0">
                <a:solidFill>
                  <a:srgbClr val="00B050"/>
                </a:solidFill>
              </a:rPr>
              <a:t>38% </a:t>
            </a:r>
            <a:r>
              <a:rPr lang="fr-FR" sz="1800" dirty="0"/>
              <a:t>: high-</a:t>
            </a:r>
            <a:r>
              <a:rPr lang="fr-FR" sz="1800" dirty="0" err="1"/>
              <a:t>income</a:t>
            </a:r>
            <a:r>
              <a:rPr lang="fr-FR" sz="1800" dirty="0"/>
              <a:t> </a:t>
            </a:r>
            <a:r>
              <a:rPr lang="fr-FR" sz="1800" dirty="0" err="1"/>
              <a:t>earners</a:t>
            </a:r>
            <a:r>
              <a:rPr lang="fr-FR" sz="1800" dirty="0"/>
              <a:t> </a:t>
            </a:r>
          </a:p>
          <a:p>
            <a:pPr marL="457200" lvl="1" indent="0">
              <a:buNone/>
            </a:pPr>
            <a:r>
              <a:rPr lang="fr-FR" sz="1800" dirty="0"/>
              <a:t>(Source : Pew </a:t>
            </a:r>
            <a:r>
              <a:rPr lang="fr-FR" sz="1800" dirty="0" err="1"/>
              <a:t>Research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endParaRPr lang="en-US" sz="18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4F4E940-EDEF-4B2D-90FC-07FE05494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2668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54295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213</Words>
  <Application>Microsoft Macintosh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Introduction</vt:lpstr>
      <vt:lpstr>History</vt:lpstr>
      <vt:lpstr>Jayson Blair plagiarism and fabrication scandal</vt:lpstr>
      <vt:lpstr>Organization and content</vt:lpstr>
      <vt:lpstr>Editorial stance and readership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Philippine BURDEAU X2017</dc:creator>
  <cp:lastModifiedBy>MAROUAN BAHTIT</cp:lastModifiedBy>
  <cp:revision>12</cp:revision>
  <dcterms:created xsi:type="dcterms:W3CDTF">2018-12-17T18:01:40Z</dcterms:created>
  <dcterms:modified xsi:type="dcterms:W3CDTF">2018-12-18T01:14:58Z</dcterms:modified>
</cp:coreProperties>
</file>