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svg" ContentType="image/svg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7" r:id="rId1"/>
  </p:sldMasterIdLst>
  <p:sldIdLst>
    <p:sldId id="256" r:id="rId2"/>
    <p:sldId id="257" r:id="rId3"/>
    <p:sldId id="258" r:id="rId4"/>
    <p:sldId id="267" r:id="rId5"/>
    <p:sldId id="264" r:id="rId6"/>
    <p:sldId id="265" r:id="rId7"/>
    <p:sldId id="266" r:id="rId8"/>
    <p:sldId id="259" r:id="rId9"/>
    <p:sldId id="260" r:id="rId10"/>
    <p:sldId id="262" r:id="rId11"/>
    <p:sldId id="274" r:id="rId12"/>
    <p:sldId id="276" r:id="rId13"/>
    <p:sldId id="275" r:id="rId14"/>
    <p:sldId id="261" r:id="rId15"/>
    <p:sldId id="269" r:id="rId16"/>
    <p:sldId id="268" r:id="rId17"/>
    <p:sldId id="271" r:id="rId18"/>
    <p:sldId id="272" r:id="rId19"/>
    <p:sldId id="270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3F45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9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92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42EDD8-153D-4FA3-82BD-1569473D7E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7CCB631-85C8-46A0-A922-57A2E6A742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C812B75-24D5-4F51-9608-7C69D6693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CC9A4E4-6568-40E7-BEE6-F22AE7E1C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6D04EA9-9DA2-41D8-928F-4EAE9D0FC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3548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363803-BAA8-4F93-A495-B617FB51D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56499E7-74D5-4E97-85DF-7E0E16C94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E4CA48B-0DBF-4243-A70D-9D80CC0E1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1/12/20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CDDE8F3-E6EE-4982-8D58-A8E508A11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A4BF167-88EE-4CDE-9772-E32E80424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075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CC928EC4-F511-461D-81AE-AF39AC0065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7744352-5E19-4022-B1E2-A7AA28008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B0AD78A-86AC-4D2D-81A4-AF3636E3C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D909F8E-0FAB-4FB2-A633-C7DE177F2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5D6D07E-C12D-4457-B65C-A5EA9307D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2186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519410-D06B-4022-B3AE-FC340AD2D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A218C83-2CD5-49AF-B39C-7B80BACC0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EDDE8D-AB42-4055-AEF6-FCBCEECA6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96FF3-AE34-445C-B289-5340F5B1C01D}" type="datetimeFigureOut">
              <a:rPr lang="en-US" smtClean="0"/>
              <a:t>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71BB67E-1F1A-416D-AEAF-08E73EF0D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FC4BB72-30D5-46ED-87C5-BFE62D997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E490E-57EA-4B65-853D-33C63E060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65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0313BD-1617-45C0-BEE0-E02AE582B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CD1C946-B8DB-4B4E-AB01-73136892E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93DE7C0-C46A-415A-8F41-3758013C9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316AC90-15AC-46D5-A7D6-91723ADA2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EAC6A6C-60E5-4578-ABA5-952372861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6812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0C8828-63BD-4639-BA13-A50F60D84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438632-78D1-447C-BC10-04EC0548A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2EC290B-5BE8-49A5-803F-429E9607B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9C9A0C4-86C0-4FDF-A897-BEBFC20CA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1/12/20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E575EE3-EE1F-4272-A67A-592BCCBF4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74DC801-A871-464F-A726-FFA614574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432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87D9A0-09E0-4C0E-85D4-516CC21DF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2B1CF28-6AC1-4E95-8084-71984EA75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9047272-B8EC-4AE7-8E45-E320AC6B5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656F18F-3CFD-453C-800F-2DC824A05E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10AF7C4-9649-425D-8340-BACD0866EE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2353140-1E95-4B6E-886D-E56D503A7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B2EFB7C-644C-4FEC-9AE1-991DD4B25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E401C9D-3862-4A59-9E5A-AA4E07DA6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991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DAFBE1-6B79-42A8-844D-BD8FE9FA3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35F4859-9ACE-468E-BC14-A1ED5248F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B234882-DB0F-4B5B-AD4B-16C6EC464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561F89C-D3EA-487C-A871-62994D4C6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338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3E6F290-F91C-402A-A3B7-3C606DA47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B30CAC8-F42D-4E4A-828F-5A63996AC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5F0F0C0-0059-4952-8FA8-39EA212EF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76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2A9BAD-505F-4BCC-9A19-E40AF346D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2C2605A-E4D4-4EC9-BB72-314C88F16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996B63C-37DA-41CD-8F24-F35A009D71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8B9CFFF-7685-4735-B8D7-EC6E2FD98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1/12/20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E0F0911-CF2D-41D2-A769-A90E7514A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350C01F-F493-41BC-9953-A903D97EF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86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1F6A72-FC79-433B-8F8F-37EBDA49A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2B07AAA-F4A3-46E9-8013-F0FD763E1C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7F24650-094C-409A-B8DA-00B222AC0C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37DFF3E-62E9-43CD-B6A0-E9C3A2A8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CF47A6E-C414-40FB-AD57-2A117345C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171C477-EB5D-4610-BEFE-3DBA55D69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090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2D9E654-B535-4A28-AF2D-34F9EFF61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89FACF4-F133-48D9-ADDC-27B57FE6A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2A27F87-265C-4D13-BC1E-10E487574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AA124AC-5503-41F8-A187-597F449869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04FEFB5-7F14-4DC8-BFB1-A133B6CE70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654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8" r:id="rId1"/>
    <p:sldLayoutId id="2147484049" r:id="rId2"/>
    <p:sldLayoutId id="2147484050" r:id="rId3"/>
    <p:sldLayoutId id="2147484051" r:id="rId4"/>
    <p:sldLayoutId id="2147484052" r:id="rId5"/>
    <p:sldLayoutId id="2147484053" r:id="rId6"/>
    <p:sldLayoutId id="2147484054" r:id="rId7"/>
    <p:sldLayoutId id="2147484055" r:id="rId8"/>
    <p:sldLayoutId id="2147484056" r:id="rId9"/>
    <p:sldLayoutId id="2147484057" r:id="rId10"/>
    <p:sldLayoutId id="21474840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developer.mozilla.org/fr/docs/Web/API/Document_Object_Mode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jpeg"/><Relationship Id="rId6" Type="http://schemas.openxmlformats.org/officeDocument/2006/relationships/image" Target="../media/image16.jpe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769776-D2F9-463C-B72D-24BF823B3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276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2400" dirty="0">
                <a:solidFill>
                  <a:srgbClr val="00B0F0"/>
                </a:solidFill>
              </a:rPr>
              <a:t>Coumarane COUPPANE</a:t>
            </a:r>
            <a:br>
              <a:rPr lang="fr-FR" sz="2400" dirty="0">
                <a:solidFill>
                  <a:srgbClr val="00B0F0"/>
                </a:solidFill>
              </a:rPr>
            </a:br>
            <a:r>
              <a:rPr lang="fr-FR" sz="2400" dirty="0" err="1">
                <a:solidFill>
                  <a:srgbClr val="00B0F0"/>
                </a:solidFill>
              </a:rPr>
              <a:t>Developer</a:t>
            </a:r>
            <a:r>
              <a:rPr lang="fr-FR" sz="2400" dirty="0">
                <a:solidFill>
                  <a:srgbClr val="00B0F0"/>
                </a:solidFill>
              </a:rPr>
              <a:t> Full-Stack - @</a:t>
            </a:r>
            <a:r>
              <a:rPr lang="fr-FR" sz="2400" dirty="0" err="1">
                <a:solidFill>
                  <a:srgbClr val="00B0F0"/>
                </a:solidFill>
              </a:rPr>
              <a:t>Devoteam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A16190-1615-486D-8E99-94438ED0A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0959"/>
            <a:ext cx="10515600" cy="4351338"/>
          </a:xfrm>
          <a:solidFill>
            <a:srgbClr val="013F45"/>
          </a:solidFill>
        </p:spPr>
        <p:txBody>
          <a:bodyPr/>
          <a:lstStyle/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dirty="0">
                <a:solidFill>
                  <a:schemeClr val="bg1"/>
                </a:solidFill>
              </a:rPr>
              <a:t>Initiation à </a:t>
            </a:r>
            <a:r>
              <a:rPr lang="fr-FR" dirty="0" err="1">
                <a:solidFill>
                  <a:schemeClr val="bg1"/>
                </a:solidFill>
              </a:rPr>
              <a:t>Reactjs</a:t>
            </a:r>
            <a:endParaRPr lang="fr-FR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75F64E26-820A-4421-9E99-60C9E055F0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035739" y="1301749"/>
            <a:ext cx="2107671" cy="183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182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D19F88-F696-4835-9902-1EABC9802111}"/>
              </a:ext>
            </a:extLst>
          </p:cNvPr>
          <p:cNvSpPr txBox="1">
            <a:spLocks/>
          </p:cNvSpPr>
          <p:nvPr/>
        </p:nvSpPr>
        <p:spPr>
          <a:xfrm>
            <a:off x="838200" y="470959"/>
            <a:ext cx="10515600" cy="1106050"/>
          </a:xfrm>
          <a:prstGeom prst="rect">
            <a:avLst/>
          </a:prstGeom>
          <a:solidFill>
            <a:srgbClr val="013F45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800" dirty="0">
              <a:solidFill>
                <a:schemeClr val="bg1"/>
              </a:solidFill>
            </a:endParaRPr>
          </a:p>
          <a:p>
            <a:r>
              <a:rPr lang="fr-FR" sz="1800" dirty="0">
                <a:solidFill>
                  <a:schemeClr val="bg1"/>
                </a:solidFill>
              </a:rPr>
              <a:t>Components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DC3890A-9DC6-4935-85EA-D7FA90698462}"/>
              </a:ext>
            </a:extLst>
          </p:cNvPr>
          <p:cNvSpPr/>
          <p:nvPr/>
        </p:nvSpPr>
        <p:spPr>
          <a:xfrm>
            <a:off x="838200" y="1730663"/>
            <a:ext cx="6815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BE8DCA13-D0BC-49B5-B0D5-B4B8E8A2A131}"/>
              </a:ext>
            </a:extLst>
          </p:cNvPr>
          <p:cNvSpPr/>
          <p:nvPr/>
        </p:nvSpPr>
        <p:spPr>
          <a:xfrm>
            <a:off x="1704299" y="1750469"/>
            <a:ext cx="12869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789D4479-9613-42C8-A54B-50E299FD9353}"/>
              </a:ext>
            </a:extLst>
          </p:cNvPr>
          <p:cNvSpPr/>
          <p:nvPr/>
        </p:nvSpPr>
        <p:spPr>
          <a:xfrm>
            <a:off x="747889" y="4900293"/>
            <a:ext cx="34644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ContactList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contacts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61E68B93-BBA4-47A6-B308-E84B3F9DB6F9}"/>
              </a:ext>
            </a:extLst>
          </p:cNvPr>
          <p:cNvSpPr/>
          <p:nvPr/>
        </p:nvSpPr>
        <p:spPr>
          <a:xfrm>
            <a:off x="747889" y="2992313"/>
            <a:ext cx="10515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contacts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IContact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 = [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'Coumarane COUPPANE'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dateOfBirth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'24/07/1975'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email: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'c.coumarane@gmail.com'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'Helios'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dateOfBirth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'01/01/2020'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email: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'helios@mail.me'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EA748122-DE60-4407-8B53-7D6B44A2C5BB}"/>
              </a:ext>
            </a:extLst>
          </p:cNvPr>
          <p:cNvSpPr/>
          <p:nvPr/>
        </p:nvSpPr>
        <p:spPr>
          <a:xfrm>
            <a:off x="2173380" y="4292979"/>
            <a:ext cx="8178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props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84A8173D-C452-4449-AA34-18BC8547A3A0}"/>
              </a:ext>
            </a:extLst>
          </p:cNvPr>
          <p:cNvSpPr/>
          <p:nvPr/>
        </p:nvSpPr>
        <p:spPr>
          <a:xfrm>
            <a:off x="1580714" y="2330883"/>
            <a:ext cx="8993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API Json</a:t>
            </a:r>
          </a:p>
        </p:txBody>
      </p:sp>
    </p:spTree>
    <p:extLst>
      <p:ext uri="{BB962C8B-B14F-4D97-AF65-F5344CB8AC3E}">
        <p14:creationId xmlns:p14="http://schemas.microsoft.com/office/powerpoint/2010/main" val="610155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D19F88-F696-4835-9902-1EABC9802111}"/>
              </a:ext>
            </a:extLst>
          </p:cNvPr>
          <p:cNvSpPr txBox="1">
            <a:spLocks/>
          </p:cNvSpPr>
          <p:nvPr/>
        </p:nvSpPr>
        <p:spPr>
          <a:xfrm>
            <a:off x="838200" y="470959"/>
            <a:ext cx="10515600" cy="1106050"/>
          </a:xfrm>
          <a:prstGeom prst="rect">
            <a:avLst/>
          </a:prstGeom>
          <a:solidFill>
            <a:srgbClr val="013F45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800" dirty="0">
              <a:solidFill>
                <a:schemeClr val="bg1"/>
              </a:solidFill>
            </a:endParaRPr>
          </a:p>
          <a:p>
            <a:r>
              <a:rPr lang="fr-FR" sz="1800" dirty="0">
                <a:solidFill>
                  <a:schemeClr val="bg1"/>
                </a:solidFill>
              </a:rPr>
              <a:t>Components – </a:t>
            </a:r>
            <a:r>
              <a:rPr lang="fr-FR" sz="1800" dirty="0" err="1">
                <a:solidFill>
                  <a:schemeClr val="bg1"/>
                </a:solidFill>
              </a:rPr>
              <a:t>Function</a:t>
            </a:r>
            <a:r>
              <a:rPr lang="fr-FR" sz="1800" dirty="0">
                <a:solidFill>
                  <a:schemeClr val="bg1"/>
                </a:solidFill>
              </a:rPr>
              <a:t> Component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88FF206-5152-4947-873C-3E6D4661738D}"/>
              </a:ext>
            </a:extLst>
          </p:cNvPr>
          <p:cNvSpPr/>
          <p:nvPr/>
        </p:nvSpPr>
        <p:spPr>
          <a:xfrm>
            <a:off x="1196623" y="2079575"/>
            <a:ext cx="92456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IContact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"../../models/contact"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IOwnProps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IContact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ContactList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FunctionComponent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IOwnProps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=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&lt;&gt;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h6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Contact list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h6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&amp;&amp; 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&gt; 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&amp;&amp; 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dateOfBirth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);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})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&lt;/&gt;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);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ContactList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50443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D19F88-F696-4835-9902-1EABC9802111}"/>
              </a:ext>
            </a:extLst>
          </p:cNvPr>
          <p:cNvSpPr txBox="1">
            <a:spLocks/>
          </p:cNvSpPr>
          <p:nvPr/>
        </p:nvSpPr>
        <p:spPr>
          <a:xfrm>
            <a:off x="838200" y="470959"/>
            <a:ext cx="10515600" cy="1106050"/>
          </a:xfrm>
          <a:prstGeom prst="rect">
            <a:avLst/>
          </a:prstGeom>
          <a:solidFill>
            <a:srgbClr val="013F45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800" dirty="0">
              <a:solidFill>
                <a:schemeClr val="bg1"/>
              </a:solidFill>
            </a:endParaRPr>
          </a:p>
          <a:p>
            <a:r>
              <a:rPr lang="fr-FR" sz="1800" dirty="0">
                <a:solidFill>
                  <a:schemeClr val="bg1"/>
                </a:solidFill>
              </a:rPr>
              <a:t>Components – Class Component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1298469A-EC27-4DD0-BCC7-4FF20D5DC171}"/>
              </a:ext>
            </a:extLst>
          </p:cNvPr>
          <p:cNvSpPr/>
          <p:nvPr/>
        </p:nvSpPr>
        <p:spPr>
          <a:xfrm>
            <a:off x="959556" y="1687354"/>
            <a:ext cx="8444087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IContact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"../../models/contact"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IOwnProps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IContact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ContactList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IOwnProps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 = 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&lt;&gt;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h6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Contact list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h6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&amp;&amp;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&gt; 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&amp;&amp;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dateOfBirth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);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})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&lt;/&gt;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);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ContactList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24564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D19F88-F696-4835-9902-1EABC9802111}"/>
              </a:ext>
            </a:extLst>
          </p:cNvPr>
          <p:cNvSpPr txBox="1">
            <a:spLocks/>
          </p:cNvSpPr>
          <p:nvPr/>
        </p:nvSpPr>
        <p:spPr>
          <a:xfrm>
            <a:off x="838200" y="470959"/>
            <a:ext cx="10515600" cy="1106050"/>
          </a:xfrm>
          <a:prstGeom prst="rect">
            <a:avLst/>
          </a:prstGeom>
          <a:solidFill>
            <a:srgbClr val="013F45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800" dirty="0">
              <a:solidFill>
                <a:schemeClr val="bg1"/>
              </a:solidFill>
            </a:endParaRPr>
          </a:p>
          <a:p>
            <a:r>
              <a:rPr lang="fr-FR" sz="1800" dirty="0">
                <a:solidFill>
                  <a:schemeClr val="bg1"/>
                </a:solidFill>
              </a:rPr>
              <a:t>Components – Utilisation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69FDB094-35AE-40D0-B495-B06260676862}"/>
              </a:ext>
            </a:extLst>
          </p:cNvPr>
          <p:cNvSpPr/>
          <p:nvPr/>
        </p:nvSpPr>
        <p:spPr>
          <a:xfrm>
            <a:off x="1140178" y="1715911"/>
            <a:ext cx="95504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"react"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IContact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}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"../../models/contact"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ContactList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"./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contact.list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contactList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IContact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[] = [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{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id: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name: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"Coumarane COUPPANE"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dateOfBirth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"24/07/1975"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email: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"c.coumarane@gmail.com"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},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{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id: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name: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"Helios"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dateOfBirth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"01/01/2020"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email: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"helios@mail.me"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IOwnState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contacts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IContact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[];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Contact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React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&lt;{}, 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IOwnState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 {})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super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contacts: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contactList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&lt;&gt;&lt;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ContactList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datas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contacts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/&gt;&lt;/&gt;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Contact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878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D19F88-F696-4835-9902-1EABC9802111}"/>
              </a:ext>
            </a:extLst>
          </p:cNvPr>
          <p:cNvSpPr txBox="1">
            <a:spLocks/>
          </p:cNvSpPr>
          <p:nvPr/>
        </p:nvSpPr>
        <p:spPr>
          <a:xfrm>
            <a:off x="838200" y="470959"/>
            <a:ext cx="10515600" cy="1106050"/>
          </a:xfrm>
          <a:prstGeom prst="rect">
            <a:avLst/>
          </a:prstGeom>
          <a:solidFill>
            <a:srgbClr val="013F45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800" dirty="0">
              <a:solidFill>
                <a:schemeClr val="bg1"/>
              </a:solidFill>
            </a:endParaRPr>
          </a:p>
          <a:p>
            <a:r>
              <a:rPr lang="fr-FR" sz="1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JSX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1386C1DD-5EB3-4440-9C2D-E5741B32A8DF}"/>
              </a:ext>
            </a:extLst>
          </p:cNvPr>
          <p:cNvSpPr txBox="1">
            <a:spLocks/>
          </p:cNvSpPr>
          <p:nvPr/>
        </p:nvSpPr>
        <p:spPr>
          <a:xfrm>
            <a:off x="838200" y="1745974"/>
            <a:ext cx="10515600" cy="20441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600" b="1" dirty="0" err="1" smtClean="0">
                <a:solidFill>
                  <a:schemeClr val="accent3">
                    <a:lumMod val="50000"/>
                  </a:schemeClr>
                </a:solidFill>
              </a:rPr>
              <a:t>Javascript</a:t>
            </a:r>
            <a:r>
              <a:rPr lang="fr-FR" sz="1600" b="1" dirty="0" smtClean="0">
                <a:solidFill>
                  <a:schemeClr val="accent3">
                    <a:lumMod val="50000"/>
                  </a:schemeClr>
                </a:solidFill>
              </a:rPr>
              <a:t> + XML</a:t>
            </a:r>
            <a:endParaRPr lang="fr-FR" sz="16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408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D19F88-F696-4835-9902-1EABC9802111}"/>
              </a:ext>
            </a:extLst>
          </p:cNvPr>
          <p:cNvSpPr txBox="1">
            <a:spLocks/>
          </p:cNvSpPr>
          <p:nvPr/>
        </p:nvSpPr>
        <p:spPr>
          <a:xfrm>
            <a:off x="838200" y="470959"/>
            <a:ext cx="10515600" cy="1106050"/>
          </a:xfrm>
          <a:prstGeom prst="rect">
            <a:avLst/>
          </a:prstGeom>
          <a:solidFill>
            <a:srgbClr val="013F45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800" dirty="0">
              <a:solidFill>
                <a:schemeClr val="bg1"/>
              </a:solidFill>
            </a:endParaRPr>
          </a:p>
          <a:p>
            <a:r>
              <a:rPr lang="fr-FR" sz="1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Virtual DOM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1386C1DD-5EB3-4440-9C2D-E5741B32A8DF}"/>
              </a:ext>
            </a:extLst>
          </p:cNvPr>
          <p:cNvSpPr txBox="1">
            <a:spLocks/>
          </p:cNvSpPr>
          <p:nvPr/>
        </p:nvSpPr>
        <p:spPr>
          <a:xfrm>
            <a:off x="838200" y="1745974"/>
            <a:ext cx="10515600" cy="20441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600" b="1" dirty="0" smtClean="0">
                <a:solidFill>
                  <a:schemeClr val="accent3">
                    <a:lumMod val="50000"/>
                  </a:schemeClr>
                </a:solidFill>
              </a:rPr>
              <a:t>DOM (Document Object Model) </a:t>
            </a:r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developer.mozilla.org/fr/docs/Web/API/Document_Object_Model</a:t>
            </a:r>
            <a:r>
              <a:rPr lang="fr-FR" sz="1600" b="1" dirty="0" smtClean="0">
                <a:solidFill>
                  <a:schemeClr val="accent3">
                    <a:lumMod val="50000"/>
                  </a:schemeClr>
                </a:solidFill>
              </a:rPr>
              <a:t>:</a:t>
            </a:r>
          </a:p>
          <a:p>
            <a:pPr marL="285750" indent="-285750" algn="l">
              <a:buFont typeface="Arial" charset="0"/>
              <a:buChar char="•"/>
            </a:pPr>
            <a:r>
              <a:rPr lang="fr-FR" sz="1600" b="1" dirty="0" smtClean="0">
                <a:solidFill>
                  <a:schemeClr val="accent3">
                    <a:lumMod val="50000"/>
                  </a:schemeClr>
                </a:solidFill>
              </a:rPr>
              <a:t>- </a:t>
            </a:r>
            <a:r>
              <a:rPr lang="fr-FR" sz="1600" b="1" dirty="0" smtClean="0">
                <a:solidFill>
                  <a:schemeClr val="accent3">
                    <a:lumMod val="50000"/>
                  </a:schemeClr>
                </a:solidFill>
              </a:rPr>
              <a:t>C’est une </a:t>
            </a:r>
            <a:r>
              <a:rPr lang="fr-FR" sz="1600" b="1" dirty="0" smtClean="0">
                <a:solidFill>
                  <a:schemeClr val="accent3">
                    <a:lumMod val="50000"/>
                  </a:schemeClr>
                </a:solidFill>
              </a:rPr>
              <a:t>interface de programmation pour les documents HTML, XML, SVG. </a:t>
            </a:r>
          </a:p>
          <a:p>
            <a:pPr marL="285750" indent="-285750" algn="l">
              <a:buFont typeface="Arial" charset="0"/>
              <a:buChar char="•"/>
            </a:pPr>
            <a:r>
              <a:rPr lang="fr-FR" sz="1600" b="1" dirty="0" smtClean="0">
                <a:solidFill>
                  <a:schemeClr val="accent3">
                    <a:lumMod val="50000"/>
                  </a:schemeClr>
                </a:solidFill>
              </a:rPr>
              <a:t>- </a:t>
            </a:r>
            <a:r>
              <a:rPr lang="fr-FR" sz="1600" b="1" dirty="0" err="1" smtClean="0">
                <a:solidFill>
                  <a:schemeClr val="accent3">
                    <a:lumMod val="50000"/>
                  </a:schemeClr>
                </a:solidFill>
              </a:rPr>
              <a:t>Language</a:t>
            </a:r>
            <a:r>
              <a:rPr lang="fr-FR" sz="1600" b="1" dirty="0" smtClean="0">
                <a:solidFill>
                  <a:schemeClr val="accent3">
                    <a:lumMod val="50000"/>
                  </a:schemeClr>
                </a:solidFill>
              </a:rPr>
              <a:t> de programmation utilisé est </a:t>
            </a:r>
            <a:r>
              <a:rPr lang="fr-FR" sz="1600" b="1" dirty="0" err="1" smtClean="0">
                <a:solidFill>
                  <a:schemeClr val="accent3">
                    <a:lumMod val="50000"/>
                  </a:schemeClr>
                </a:solidFill>
              </a:rPr>
              <a:t>Javascript</a:t>
            </a:r>
            <a:endParaRPr lang="fr-FR" sz="16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fr-FR" sz="16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600" b="1" dirty="0" smtClean="0">
                <a:solidFill>
                  <a:schemeClr val="accent3">
                    <a:lumMod val="50000"/>
                  </a:schemeClr>
                </a:solidFill>
              </a:rPr>
              <a:t>Virtual DOM est une </a:t>
            </a:r>
            <a:endParaRPr lang="fr-FR" sz="16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2135548" y="4177540"/>
            <a:ext cx="5522861" cy="2052430"/>
            <a:chOff x="2135548" y="4177540"/>
            <a:chExt cx="5522861" cy="2052430"/>
          </a:xfrm>
        </p:grpSpPr>
        <p:sp>
          <p:nvSpPr>
            <p:cNvPr id="7" name="TextBox 6"/>
            <p:cNvSpPr txBox="1"/>
            <p:nvPr/>
          </p:nvSpPr>
          <p:spPr>
            <a:xfrm>
              <a:off x="5049518" y="4177540"/>
              <a:ext cx="643125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html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997564" y="5091718"/>
              <a:ext cx="654346" cy="3693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head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135548" y="5860638"/>
              <a:ext cx="55976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title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835348" y="5852823"/>
              <a:ext cx="62132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style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51910" y="5852823"/>
              <a:ext cx="719171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script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94739" y="5860638"/>
              <a:ext cx="66806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meta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80549" y="5189410"/>
              <a:ext cx="654346" cy="36933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body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234895" y="5860638"/>
              <a:ext cx="4235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h1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16961" y="5860638"/>
              <a:ext cx="46358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div</a:t>
              </a:r>
            </a:p>
          </p:txBody>
        </p:sp>
        <p:cxnSp>
          <p:nvCxnSpPr>
            <p:cNvPr id="30" name="Straight Arrow Connector 29"/>
            <p:cNvCxnSpPr>
              <a:stCxn id="8" idx="2"/>
              <a:endCxn id="9" idx="0"/>
            </p:cNvCxnSpPr>
            <p:nvPr/>
          </p:nvCxnSpPr>
          <p:spPr>
            <a:xfrm flipH="1">
              <a:off x="2415433" y="5461050"/>
              <a:ext cx="1909304" cy="399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8" idx="2"/>
              <a:endCxn id="12" idx="0"/>
            </p:cNvCxnSpPr>
            <p:nvPr/>
          </p:nvCxnSpPr>
          <p:spPr>
            <a:xfrm flipH="1">
              <a:off x="3328773" y="5461050"/>
              <a:ext cx="995964" cy="399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8" idx="2"/>
              <a:endCxn id="10" idx="0"/>
            </p:cNvCxnSpPr>
            <p:nvPr/>
          </p:nvCxnSpPr>
          <p:spPr>
            <a:xfrm flipH="1">
              <a:off x="4146010" y="5461050"/>
              <a:ext cx="178727" cy="3917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8" idx="2"/>
            </p:cNvCxnSpPr>
            <p:nvPr/>
          </p:nvCxnSpPr>
          <p:spPr>
            <a:xfrm>
              <a:off x="4324737" y="5461050"/>
              <a:ext cx="833748" cy="399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13" idx="2"/>
              <a:endCxn id="15" idx="0"/>
            </p:cNvCxnSpPr>
            <p:nvPr/>
          </p:nvCxnSpPr>
          <p:spPr>
            <a:xfrm flipH="1">
              <a:off x="6348755" y="5558742"/>
              <a:ext cx="558967" cy="3018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13" idx="2"/>
              <a:endCxn id="14" idx="0"/>
            </p:cNvCxnSpPr>
            <p:nvPr/>
          </p:nvCxnSpPr>
          <p:spPr>
            <a:xfrm>
              <a:off x="6907722" y="5558742"/>
              <a:ext cx="538930" cy="3018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7" idx="2"/>
              <a:endCxn id="8" idx="0"/>
            </p:cNvCxnSpPr>
            <p:nvPr/>
          </p:nvCxnSpPr>
          <p:spPr>
            <a:xfrm flipH="1">
              <a:off x="4324737" y="4546872"/>
              <a:ext cx="1046344" cy="5448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7" idx="2"/>
              <a:endCxn id="13" idx="0"/>
            </p:cNvCxnSpPr>
            <p:nvPr/>
          </p:nvCxnSpPr>
          <p:spPr>
            <a:xfrm>
              <a:off x="5371081" y="4546872"/>
              <a:ext cx="1536641" cy="6425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891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D19F88-F696-4835-9902-1EABC9802111}"/>
              </a:ext>
            </a:extLst>
          </p:cNvPr>
          <p:cNvSpPr txBox="1">
            <a:spLocks/>
          </p:cNvSpPr>
          <p:nvPr/>
        </p:nvSpPr>
        <p:spPr>
          <a:xfrm>
            <a:off x="838200" y="470959"/>
            <a:ext cx="10515600" cy="1106050"/>
          </a:xfrm>
          <a:prstGeom prst="rect">
            <a:avLst/>
          </a:prstGeom>
          <a:solidFill>
            <a:srgbClr val="013F45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800" dirty="0">
              <a:solidFill>
                <a:schemeClr val="bg1"/>
              </a:solidFill>
            </a:endParaRPr>
          </a:p>
          <a:p>
            <a:r>
              <a:rPr lang="fr-FR" sz="18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Props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1386C1DD-5EB3-4440-9C2D-E5741B32A8DF}"/>
              </a:ext>
            </a:extLst>
          </p:cNvPr>
          <p:cNvSpPr txBox="1">
            <a:spLocks/>
          </p:cNvSpPr>
          <p:nvPr/>
        </p:nvSpPr>
        <p:spPr>
          <a:xfrm>
            <a:off x="838200" y="1745974"/>
            <a:ext cx="10515600" cy="20441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600" b="1" dirty="0">
                <a:solidFill>
                  <a:schemeClr val="accent3">
                    <a:lumMod val="50000"/>
                  </a:schemeClr>
                </a:solidFill>
              </a:rPr>
              <a:t>xx</a:t>
            </a:r>
          </a:p>
        </p:txBody>
      </p:sp>
    </p:spTree>
    <p:extLst>
      <p:ext uri="{BB962C8B-B14F-4D97-AF65-F5344CB8AC3E}">
        <p14:creationId xmlns:p14="http://schemas.microsoft.com/office/powerpoint/2010/main" val="3000325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D19F88-F696-4835-9902-1EABC9802111}"/>
              </a:ext>
            </a:extLst>
          </p:cNvPr>
          <p:cNvSpPr txBox="1">
            <a:spLocks/>
          </p:cNvSpPr>
          <p:nvPr/>
        </p:nvSpPr>
        <p:spPr>
          <a:xfrm>
            <a:off x="838200" y="470959"/>
            <a:ext cx="10515600" cy="1106050"/>
          </a:xfrm>
          <a:prstGeom prst="rect">
            <a:avLst/>
          </a:prstGeom>
          <a:solidFill>
            <a:srgbClr val="013F45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800" dirty="0">
              <a:solidFill>
                <a:schemeClr val="bg1"/>
              </a:solidFill>
            </a:endParaRPr>
          </a:p>
          <a:p>
            <a:r>
              <a:rPr lang="fr-FR" sz="1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State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1386C1DD-5EB3-4440-9C2D-E5741B32A8DF}"/>
              </a:ext>
            </a:extLst>
          </p:cNvPr>
          <p:cNvSpPr txBox="1">
            <a:spLocks/>
          </p:cNvSpPr>
          <p:nvPr/>
        </p:nvSpPr>
        <p:spPr>
          <a:xfrm>
            <a:off x="838200" y="1745974"/>
            <a:ext cx="10515600" cy="20441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600" b="1" dirty="0">
                <a:solidFill>
                  <a:schemeClr val="accent3">
                    <a:lumMod val="50000"/>
                  </a:schemeClr>
                </a:solidFill>
              </a:rPr>
              <a:t>xx</a:t>
            </a:r>
          </a:p>
        </p:txBody>
      </p:sp>
    </p:spTree>
    <p:extLst>
      <p:ext uri="{BB962C8B-B14F-4D97-AF65-F5344CB8AC3E}">
        <p14:creationId xmlns:p14="http://schemas.microsoft.com/office/powerpoint/2010/main" val="2130962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D19F88-F696-4835-9902-1EABC9802111}"/>
              </a:ext>
            </a:extLst>
          </p:cNvPr>
          <p:cNvSpPr txBox="1">
            <a:spLocks/>
          </p:cNvSpPr>
          <p:nvPr/>
        </p:nvSpPr>
        <p:spPr>
          <a:xfrm>
            <a:off x="838200" y="470959"/>
            <a:ext cx="10515600" cy="1106050"/>
          </a:xfrm>
          <a:prstGeom prst="rect">
            <a:avLst/>
          </a:prstGeom>
          <a:solidFill>
            <a:srgbClr val="013F45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800" dirty="0">
              <a:solidFill>
                <a:schemeClr val="bg1"/>
              </a:solidFill>
            </a:endParaRPr>
          </a:p>
          <a:p>
            <a:r>
              <a:rPr lang="fr-FR" sz="1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Cycle de vie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1386C1DD-5EB3-4440-9C2D-E5741B32A8DF}"/>
              </a:ext>
            </a:extLst>
          </p:cNvPr>
          <p:cNvSpPr txBox="1">
            <a:spLocks/>
          </p:cNvSpPr>
          <p:nvPr/>
        </p:nvSpPr>
        <p:spPr>
          <a:xfrm>
            <a:off x="838200" y="1745974"/>
            <a:ext cx="10515600" cy="20441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600" b="1" dirty="0">
                <a:solidFill>
                  <a:schemeClr val="accent3">
                    <a:lumMod val="50000"/>
                  </a:schemeClr>
                </a:solidFill>
              </a:rPr>
              <a:t>xx</a:t>
            </a:r>
          </a:p>
        </p:txBody>
      </p:sp>
    </p:spTree>
    <p:extLst>
      <p:ext uri="{BB962C8B-B14F-4D97-AF65-F5344CB8AC3E}">
        <p14:creationId xmlns:p14="http://schemas.microsoft.com/office/powerpoint/2010/main" val="2772786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D19F88-F696-4835-9902-1EABC9802111}"/>
              </a:ext>
            </a:extLst>
          </p:cNvPr>
          <p:cNvSpPr txBox="1">
            <a:spLocks/>
          </p:cNvSpPr>
          <p:nvPr/>
        </p:nvSpPr>
        <p:spPr>
          <a:xfrm>
            <a:off x="838200" y="470959"/>
            <a:ext cx="10515600" cy="1106050"/>
          </a:xfrm>
          <a:prstGeom prst="rect">
            <a:avLst/>
          </a:prstGeom>
          <a:solidFill>
            <a:srgbClr val="013F45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800" dirty="0">
              <a:solidFill>
                <a:schemeClr val="bg1"/>
              </a:solidFill>
            </a:endParaRPr>
          </a:p>
          <a:p>
            <a:r>
              <a:rPr lang="fr-FR" sz="1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Introduction React </a:t>
            </a:r>
            <a:r>
              <a:rPr lang="fr-FR" sz="18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Hooks</a:t>
            </a:r>
            <a:endParaRPr lang="fr-FR" sz="18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endParaRPr lang="fr-FR" sz="18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1386C1DD-5EB3-4440-9C2D-E5741B32A8DF}"/>
              </a:ext>
            </a:extLst>
          </p:cNvPr>
          <p:cNvSpPr txBox="1">
            <a:spLocks/>
          </p:cNvSpPr>
          <p:nvPr/>
        </p:nvSpPr>
        <p:spPr>
          <a:xfrm>
            <a:off x="838200" y="1745974"/>
            <a:ext cx="10515600" cy="20441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600" b="1" dirty="0">
                <a:solidFill>
                  <a:schemeClr val="accent3">
                    <a:lumMod val="50000"/>
                  </a:schemeClr>
                </a:solidFill>
              </a:rPr>
              <a:t>xx</a:t>
            </a:r>
          </a:p>
        </p:txBody>
      </p:sp>
    </p:spTree>
    <p:extLst>
      <p:ext uri="{BB962C8B-B14F-4D97-AF65-F5344CB8AC3E}">
        <p14:creationId xmlns:p14="http://schemas.microsoft.com/office/powerpoint/2010/main" val="1319274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15FFBC59-2983-4A5F-9D58-2A51F10A602B}"/>
              </a:ext>
            </a:extLst>
          </p:cNvPr>
          <p:cNvSpPr txBox="1">
            <a:spLocks/>
          </p:cNvSpPr>
          <p:nvPr/>
        </p:nvSpPr>
        <p:spPr>
          <a:xfrm>
            <a:off x="1010478" y="1494183"/>
            <a:ext cx="10515600" cy="3674166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fr-FR" sz="2000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algn="l"/>
            <a:endParaRPr lang="fr-FR" sz="2000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fr-FR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C’est quoi </a:t>
            </a:r>
            <a:r>
              <a:rPr lang="fr-FR" sz="20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Reactjs</a:t>
            </a:r>
            <a:endParaRPr lang="fr-FR" sz="20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fr-FR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Comparaison &amp; Stats</a:t>
            </a:r>
          </a:p>
          <a:p>
            <a:pPr marL="342900" indent="-342900" algn="l">
              <a:buFontTx/>
              <a:buChar char="-"/>
            </a:pPr>
            <a:r>
              <a:rPr lang="fr-FR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Nouvelles fonctionnalités Javascript(ES6)</a:t>
            </a:r>
          </a:p>
          <a:p>
            <a:pPr marL="342900" indent="-342900" algn="l">
              <a:buFontTx/>
              <a:buChar char="-"/>
            </a:pPr>
            <a:r>
              <a:rPr lang="fr-FR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Outils de développement</a:t>
            </a:r>
          </a:p>
          <a:p>
            <a:pPr marL="342900" indent="-342900" algn="l">
              <a:buFontTx/>
              <a:buChar char="-"/>
            </a:pPr>
            <a:r>
              <a:rPr lang="fr-FR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Composants</a:t>
            </a:r>
          </a:p>
          <a:p>
            <a:pPr marL="342900" indent="-342900" algn="l">
              <a:buFontTx/>
              <a:buChar char="-"/>
            </a:pPr>
            <a:r>
              <a:rPr lang="fr-FR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JSX, Virtual DOM, </a:t>
            </a:r>
            <a:r>
              <a:rPr lang="fr-FR" sz="20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Props</a:t>
            </a:r>
            <a:r>
              <a:rPr lang="fr-FR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, State, Cycle de </a:t>
            </a:r>
            <a:r>
              <a:rPr lang="fr-FR" sz="20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vie</a:t>
            </a:r>
            <a:endParaRPr lang="fr-FR" sz="20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fr-FR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Communication entre composants</a:t>
            </a:r>
          </a:p>
          <a:p>
            <a:pPr marL="342900" indent="-342900" algn="l">
              <a:buFontTx/>
              <a:buChar char="-"/>
            </a:pPr>
            <a:r>
              <a:rPr lang="fr-FR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Comment déployer l’application</a:t>
            </a:r>
          </a:p>
          <a:p>
            <a:pPr marL="342900" indent="-342900" algn="l">
              <a:buFontTx/>
              <a:buChar char="-"/>
            </a:pPr>
            <a:r>
              <a:rPr lang="fr-FR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Démo app gestion de contact</a:t>
            </a:r>
          </a:p>
          <a:p>
            <a:pPr marL="342900" indent="-342900" algn="l">
              <a:buFontTx/>
              <a:buChar char="-"/>
            </a:pPr>
            <a:endParaRPr lang="fr-FR" sz="20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algn="l"/>
            <a:endParaRPr lang="en-US" sz="20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B0A1CC1-D1FD-49AE-B9E6-FAC6147E686E}"/>
              </a:ext>
            </a:extLst>
          </p:cNvPr>
          <p:cNvSpPr txBox="1"/>
          <p:nvPr/>
        </p:nvSpPr>
        <p:spPr>
          <a:xfrm>
            <a:off x="1010478" y="1072444"/>
            <a:ext cx="1051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tx2">
                    <a:lumMod val="75000"/>
                  </a:schemeClr>
                </a:solidFill>
              </a:rPr>
              <a:t>Sujets abordés:</a:t>
            </a:r>
          </a:p>
        </p:txBody>
      </p:sp>
    </p:spTree>
    <p:extLst>
      <p:ext uri="{BB962C8B-B14F-4D97-AF65-F5344CB8AC3E}">
        <p14:creationId xmlns:p14="http://schemas.microsoft.com/office/powerpoint/2010/main" val="31238634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D19F88-F696-4835-9902-1EABC9802111}"/>
              </a:ext>
            </a:extLst>
          </p:cNvPr>
          <p:cNvSpPr txBox="1">
            <a:spLocks/>
          </p:cNvSpPr>
          <p:nvPr/>
        </p:nvSpPr>
        <p:spPr>
          <a:xfrm>
            <a:off x="838200" y="470959"/>
            <a:ext cx="10515600" cy="1106050"/>
          </a:xfrm>
          <a:prstGeom prst="rect">
            <a:avLst/>
          </a:prstGeom>
          <a:solidFill>
            <a:srgbClr val="013F45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800" dirty="0">
              <a:solidFill>
                <a:schemeClr val="bg1"/>
              </a:solidFill>
            </a:endParaRPr>
          </a:p>
          <a:p>
            <a:r>
              <a:rPr lang="fr-FR" sz="1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Comment déployer l’application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1386C1DD-5EB3-4440-9C2D-E5741B32A8DF}"/>
              </a:ext>
            </a:extLst>
          </p:cNvPr>
          <p:cNvSpPr txBox="1">
            <a:spLocks/>
          </p:cNvSpPr>
          <p:nvPr/>
        </p:nvSpPr>
        <p:spPr>
          <a:xfrm>
            <a:off x="838200" y="1745974"/>
            <a:ext cx="10515600" cy="20441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600" b="1" dirty="0">
                <a:solidFill>
                  <a:schemeClr val="accent3">
                    <a:lumMod val="50000"/>
                  </a:schemeClr>
                </a:solidFill>
              </a:rPr>
              <a:t>https://www.codemag.com/Article/1809041/Demystifying-React</a:t>
            </a:r>
          </a:p>
        </p:txBody>
      </p:sp>
    </p:spTree>
    <p:extLst>
      <p:ext uri="{BB962C8B-B14F-4D97-AF65-F5344CB8AC3E}">
        <p14:creationId xmlns:p14="http://schemas.microsoft.com/office/powerpoint/2010/main" val="3159128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D19F88-F696-4835-9902-1EABC9802111}"/>
              </a:ext>
            </a:extLst>
          </p:cNvPr>
          <p:cNvSpPr txBox="1">
            <a:spLocks/>
          </p:cNvSpPr>
          <p:nvPr/>
        </p:nvSpPr>
        <p:spPr>
          <a:xfrm>
            <a:off x="838200" y="470959"/>
            <a:ext cx="10515600" cy="1106050"/>
          </a:xfrm>
          <a:prstGeom prst="rect">
            <a:avLst/>
          </a:prstGeom>
          <a:solidFill>
            <a:srgbClr val="013F45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800" dirty="0">
              <a:solidFill>
                <a:schemeClr val="bg1"/>
              </a:solidFill>
            </a:endParaRPr>
          </a:p>
          <a:p>
            <a:r>
              <a:rPr lang="fr-FR" sz="1800" dirty="0">
                <a:solidFill>
                  <a:schemeClr val="bg1"/>
                </a:solidFill>
              </a:rPr>
              <a:t>React: c’est quoi?</a:t>
            </a:r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1386C1DD-5EB3-4440-9C2D-E5741B32A8DF}"/>
              </a:ext>
            </a:extLst>
          </p:cNvPr>
          <p:cNvSpPr txBox="1">
            <a:spLocks/>
          </p:cNvSpPr>
          <p:nvPr/>
        </p:nvSpPr>
        <p:spPr>
          <a:xfrm>
            <a:off x="838200" y="2252868"/>
            <a:ext cx="10515600" cy="26577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600" b="1" dirty="0" err="1">
                <a:solidFill>
                  <a:schemeClr val="accent3">
                    <a:lumMod val="50000"/>
                  </a:schemeClr>
                </a:solidFill>
              </a:rPr>
              <a:t>Reactjs</a:t>
            </a:r>
            <a:r>
              <a:rPr lang="fr-FR" sz="1600" b="1" dirty="0">
                <a:solidFill>
                  <a:schemeClr val="accent3">
                    <a:lumMod val="50000"/>
                  </a:schemeClr>
                </a:solidFill>
              </a:rPr>
              <a:t> est une librairie libre créée par Facebook en 2013.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600" b="1" dirty="0">
                <a:solidFill>
                  <a:schemeClr val="accent3">
                    <a:lumMod val="50000"/>
                  </a:schemeClr>
                </a:solidFill>
              </a:rPr>
              <a:t>Facilite la création d’application </a:t>
            </a:r>
            <a:r>
              <a:rPr lang="fr-FR" sz="1600" b="1" dirty="0" err="1">
                <a:solidFill>
                  <a:schemeClr val="accent3">
                    <a:lumMod val="50000"/>
                  </a:schemeClr>
                </a:solidFill>
              </a:rPr>
              <a:t>monopage</a:t>
            </a:r>
            <a:r>
              <a:rPr lang="fr-FR" sz="1600" b="1" dirty="0">
                <a:solidFill>
                  <a:schemeClr val="accent3">
                    <a:lumMod val="50000"/>
                  </a:schemeClr>
                </a:solidFill>
              </a:rPr>
              <a:t> ou SPA (Single Page Application)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600" b="1" dirty="0">
                <a:solidFill>
                  <a:schemeClr val="accent3">
                    <a:lumMod val="50000"/>
                  </a:schemeClr>
                </a:solidFill>
              </a:rPr>
              <a:t>Fournit seulement la vue V du </a:t>
            </a:r>
            <a:r>
              <a:rPr lang="fr-FR" sz="1600" b="1" dirty="0" err="1">
                <a:solidFill>
                  <a:schemeClr val="accent3">
                    <a:lumMod val="50000"/>
                  </a:schemeClr>
                </a:solidFill>
              </a:rPr>
              <a:t>framework</a:t>
            </a:r>
            <a:r>
              <a:rPr lang="fr-FR" sz="1600" b="1" dirty="0">
                <a:solidFill>
                  <a:schemeClr val="accent3">
                    <a:lumMod val="50000"/>
                  </a:schemeClr>
                </a:solidFill>
              </a:rPr>
              <a:t> MVC (Model Vue Controller)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600" b="1" dirty="0">
                <a:solidFill>
                  <a:schemeClr val="accent3">
                    <a:lumMod val="50000"/>
                  </a:schemeClr>
                </a:solidFill>
              </a:rPr>
              <a:t>Server </a:t>
            </a:r>
            <a:r>
              <a:rPr lang="fr-FR" sz="1600" b="1" dirty="0" err="1">
                <a:solidFill>
                  <a:schemeClr val="accent3">
                    <a:lumMod val="50000"/>
                  </a:schemeClr>
                </a:solidFill>
              </a:rPr>
              <a:t>Side</a:t>
            </a:r>
            <a:r>
              <a:rPr lang="fr-FR" sz="1600" b="1" dirty="0">
                <a:solidFill>
                  <a:schemeClr val="accent3">
                    <a:lumMod val="50000"/>
                  </a:schemeClr>
                </a:solidFill>
              </a:rPr>
              <a:t> Rendering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600" b="1" dirty="0">
                <a:solidFill>
                  <a:schemeClr val="accent3">
                    <a:lumMod val="50000"/>
                  </a:schemeClr>
                </a:solidFill>
              </a:rPr>
              <a:t>Components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600" b="1" dirty="0">
                <a:solidFill>
                  <a:schemeClr val="accent3">
                    <a:lumMod val="50000"/>
                  </a:schemeClr>
                </a:solidFill>
              </a:rPr>
              <a:t>Virtual DOM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600" b="1" dirty="0">
                <a:solidFill>
                  <a:schemeClr val="accent3">
                    <a:lumMod val="50000"/>
                  </a:schemeClr>
                </a:solidFill>
              </a:rPr>
              <a:t>Cycle de vie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600" b="1" dirty="0">
                <a:solidFill>
                  <a:schemeClr val="accent3">
                    <a:lumMod val="50000"/>
                  </a:schemeClr>
                </a:solidFill>
              </a:rPr>
              <a:t>JSX</a:t>
            </a:r>
          </a:p>
        </p:txBody>
      </p:sp>
    </p:spTree>
    <p:extLst>
      <p:ext uri="{BB962C8B-B14F-4D97-AF65-F5344CB8AC3E}">
        <p14:creationId xmlns:p14="http://schemas.microsoft.com/office/powerpoint/2010/main" val="741269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D19F88-F696-4835-9902-1EABC9802111}"/>
              </a:ext>
            </a:extLst>
          </p:cNvPr>
          <p:cNvSpPr txBox="1">
            <a:spLocks/>
          </p:cNvSpPr>
          <p:nvPr/>
        </p:nvSpPr>
        <p:spPr>
          <a:xfrm>
            <a:off x="838200" y="470959"/>
            <a:ext cx="10515600" cy="1106050"/>
          </a:xfrm>
          <a:prstGeom prst="rect">
            <a:avLst/>
          </a:prstGeom>
          <a:solidFill>
            <a:srgbClr val="013F45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800" dirty="0">
              <a:solidFill>
                <a:schemeClr val="bg1"/>
              </a:solidFill>
            </a:endParaRPr>
          </a:p>
          <a:p>
            <a:r>
              <a:rPr lang="fr-FR" sz="1800" dirty="0">
                <a:solidFill>
                  <a:schemeClr val="bg1"/>
                </a:solidFill>
              </a:rPr>
              <a:t>Comparaison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5A1A388-E7A8-4955-B990-9BBBBB5CA04C}"/>
              </a:ext>
            </a:extLst>
          </p:cNvPr>
          <p:cNvSpPr txBox="1"/>
          <p:nvPr/>
        </p:nvSpPr>
        <p:spPr>
          <a:xfrm>
            <a:off x="609599" y="6387041"/>
            <a:ext cx="10630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https://medium.com/@rahul77349/react-vs-angular-vs-vue-js-which-one-should-i-learn-in-2019-23ec05a49f78</a:t>
            </a:r>
          </a:p>
        </p:txBody>
      </p:sp>
      <p:pic>
        <p:nvPicPr>
          <p:cNvPr id="7172" name="Picture 4" descr="https://miro.medium.com/max/1200/0*bzA--a3HoZs6Hxxy.jpg">
            <a:extLst>
              <a:ext uri="{FF2B5EF4-FFF2-40B4-BE49-F238E27FC236}">
                <a16:creationId xmlns:a16="http://schemas.microsoft.com/office/drawing/2014/main" xmlns="" id="{882C16D2-E0D4-460F-B659-362D6A149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597" y="1722529"/>
            <a:ext cx="4662302" cy="4518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2227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D19F88-F696-4835-9902-1EABC9802111}"/>
              </a:ext>
            </a:extLst>
          </p:cNvPr>
          <p:cNvSpPr txBox="1">
            <a:spLocks/>
          </p:cNvSpPr>
          <p:nvPr/>
        </p:nvSpPr>
        <p:spPr>
          <a:xfrm>
            <a:off x="838200" y="470959"/>
            <a:ext cx="10515600" cy="1106050"/>
          </a:xfrm>
          <a:prstGeom prst="rect">
            <a:avLst/>
          </a:prstGeom>
          <a:solidFill>
            <a:srgbClr val="013F45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800" dirty="0">
              <a:solidFill>
                <a:schemeClr val="bg1"/>
              </a:solidFill>
            </a:endParaRPr>
          </a:p>
          <a:p>
            <a:r>
              <a:rPr lang="fr-FR" sz="1800" dirty="0">
                <a:solidFill>
                  <a:schemeClr val="bg1"/>
                </a:solidFill>
              </a:rPr>
              <a:t>Stats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4AE0D359-C5C6-4DFE-AE43-878BF471E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804185"/>
            <a:ext cx="7732889" cy="40646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E7BA5E3-D7ED-4469-8D73-76DC7C8F1BD1}"/>
              </a:ext>
            </a:extLst>
          </p:cNvPr>
          <p:cNvSpPr txBox="1"/>
          <p:nvPr/>
        </p:nvSpPr>
        <p:spPr>
          <a:xfrm>
            <a:off x="2111022" y="6096000"/>
            <a:ext cx="710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https://trends.google.com/trends/explore?cat=733&amp;q=React,Vue,Angular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641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D19F88-F696-4835-9902-1EABC9802111}"/>
              </a:ext>
            </a:extLst>
          </p:cNvPr>
          <p:cNvSpPr txBox="1">
            <a:spLocks/>
          </p:cNvSpPr>
          <p:nvPr/>
        </p:nvSpPr>
        <p:spPr>
          <a:xfrm>
            <a:off x="838200" y="470959"/>
            <a:ext cx="10515600" cy="1106050"/>
          </a:xfrm>
          <a:prstGeom prst="rect">
            <a:avLst/>
          </a:prstGeom>
          <a:solidFill>
            <a:srgbClr val="013F45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800" dirty="0">
              <a:solidFill>
                <a:schemeClr val="bg1"/>
              </a:solidFill>
            </a:endParaRPr>
          </a:p>
          <a:p>
            <a:r>
              <a:rPr lang="fr-FR" sz="1800" dirty="0">
                <a:solidFill>
                  <a:schemeClr val="bg1"/>
                </a:solidFill>
              </a:rPr>
              <a:t>Stats (suite)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E7BA5E3-D7ED-4469-8D73-76DC7C8F1BD1}"/>
              </a:ext>
            </a:extLst>
          </p:cNvPr>
          <p:cNvSpPr txBox="1"/>
          <p:nvPr/>
        </p:nvSpPr>
        <p:spPr>
          <a:xfrm>
            <a:off x="2111022" y="6096000"/>
            <a:ext cx="710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https://trends.google.com/trends/explore?cat=733&amp;q=React,Vue,Angular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4C8C53E-D3E6-426D-B1B2-2AF0B5E46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237" y="2115207"/>
            <a:ext cx="8130246" cy="313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431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D19F88-F696-4835-9902-1EABC9802111}"/>
              </a:ext>
            </a:extLst>
          </p:cNvPr>
          <p:cNvSpPr txBox="1">
            <a:spLocks/>
          </p:cNvSpPr>
          <p:nvPr/>
        </p:nvSpPr>
        <p:spPr>
          <a:xfrm>
            <a:off x="838200" y="470959"/>
            <a:ext cx="10515600" cy="1106050"/>
          </a:xfrm>
          <a:prstGeom prst="rect">
            <a:avLst/>
          </a:prstGeom>
          <a:solidFill>
            <a:srgbClr val="013F45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800" dirty="0">
              <a:solidFill>
                <a:schemeClr val="bg1"/>
              </a:solidFill>
            </a:endParaRPr>
          </a:p>
          <a:p>
            <a:r>
              <a:rPr lang="fr-FR" sz="1800" dirty="0">
                <a:solidFill>
                  <a:schemeClr val="bg1"/>
                </a:solidFill>
              </a:rPr>
              <a:t>Qui utilise React?</a:t>
            </a:r>
          </a:p>
          <a:p>
            <a:endParaRPr lang="en-US" dirty="0"/>
          </a:p>
        </p:txBody>
      </p:sp>
      <p:pic>
        <p:nvPicPr>
          <p:cNvPr id="1026" name="Picture 2" descr="Airbnb">
            <a:extLst>
              <a:ext uri="{FF2B5EF4-FFF2-40B4-BE49-F238E27FC236}">
                <a16:creationId xmlns:a16="http://schemas.microsoft.com/office/drawing/2014/main" xmlns="" id="{1D863478-7375-4FFC-91F2-C94B0C83D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305" y="3162167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ber">
            <a:extLst>
              <a:ext uri="{FF2B5EF4-FFF2-40B4-BE49-F238E27FC236}">
                <a16:creationId xmlns:a16="http://schemas.microsoft.com/office/drawing/2014/main" xmlns="" id="{3FCFB8C9-1CAF-4668-AA44-D22E8BB65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586" y="316166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acebook">
            <a:extLst>
              <a:ext uri="{FF2B5EF4-FFF2-40B4-BE49-F238E27FC236}">
                <a16:creationId xmlns:a16="http://schemas.microsoft.com/office/drawing/2014/main" xmlns="" id="{E0C2B96A-2551-43F8-8642-70CB4C98B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024" y="3177912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interest">
            <a:extLst>
              <a:ext uri="{FF2B5EF4-FFF2-40B4-BE49-F238E27FC236}">
                <a16:creationId xmlns:a16="http://schemas.microsoft.com/office/drawing/2014/main" xmlns="" id="{853BC1E7-24F4-40E3-979C-CA764E724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867" y="316166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witter">
            <a:extLst>
              <a:ext uri="{FF2B5EF4-FFF2-40B4-BE49-F238E27FC236}">
                <a16:creationId xmlns:a16="http://schemas.microsoft.com/office/drawing/2014/main" xmlns="" id="{8FE1E90C-FE5C-4686-8D6E-5057F41A1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367" y="3177912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nstagram">
            <a:extLst>
              <a:ext uri="{FF2B5EF4-FFF2-40B4-BE49-F238E27FC236}">
                <a16:creationId xmlns:a16="http://schemas.microsoft.com/office/drawing/2014/main" xmlns="" id="{C54C3D24-4FE8-46E5-BC81-21FB5E033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19" y="3177912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Netflix">
            <a:extLst>
              <a:ext uri="{FF2B5EF4-FFF2-40B4-BE49-F238E27FC236}">
                <a16:creationId xmlns:a16="http://schemas.microsoft.com/office/drawing/2014/main" xmlns="" id="{5EB3E3B4-836B-4ACB-A02A-76815841D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929" y="3161347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5100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D19F88-F696-4835-9902-1EABC9802111}"/>
              </a:ext>
            </a:extLst>
          </p:cNvPr>
          <p:cNvSpPr txBox="1">
            <a:spLocks/>
          </p:cNvSpPr>
          <p:nvPr/>
        </p:nvSpPr>
        <p:spPr>
          <a:xfrm>
            <a:off x="838200" y="470959"/>
            <a:ext cx="10515600" cy="1106050"/>
          </a:xfrm>
          <a:prstGeom prst="rect">
            <a:avLst/>
          </a:prstGeom>
          <a:solidFill>
            <a:srgbClr val="013F45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800" dirty="0">
              <a:solidFill>
                <a:schemeClr val="bg1"/>
              </a:solidFill>
            </a:endParaRPr>
          </a:p>
          <a:p>
            <a:r>
              <a:rPr lang="fr-FR" sz="1800" dirty="0">
                <a:solidFill>
                  <a:schemeClr val="bg1"/>
                </a:solidFill>
              </a:rPr>
              <a:t>Outils de développement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1386C1DD-5EB3-4440-9C2D-E5741B32A8DF}"/>
              </a:ext>
            </a:extLst>
          </p:cNvPr>
          <p:cNvSpPr txBox="1">
            <a:spLocks/>
          </p:cNvSpPr>
          <p:nvPr/>
        </p:nvSpPr>
        <p:spPr>
          <a:xfrm>
            <a:off x="838200" y="1745974"/>
            <a:ext cx="10515600" cy="20441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600" b="1" dirty="0" err="1">
                <a:solidFill>
                  <a:schemeClr val="accent3">
                    <a:lumMod val="50000"/>
                  </a:schemeClr>
                </a:solidFill>
              </a:rPr>
              <a:t>Nodejs</a:t>
            </a:r>
            <a:r>
              <a:rPr lang="fr-FR" sz="1600" b="1" dirty="0">
                <a:solidFill>
                  <a:schemeClr val="accent3">
                    <a:lumMod val="50000"/>
                  </a:schemeClr>
                </a:solidFill>
              </a:rPr>
              <a:t> (plate-forme javascript orienté serveur)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600" b="1" dirty="0" err="1">
                <a:solidFill>
                  <a:schemeClr val="accent3">
                    <a:lumMod val="50000"/>
                  </a:schemeClr>
                </a:solidFill>
              </a:rPr>
              <a:t>Create</a:t>
            </a:r>
            <a:r>
              <a:rPr lang="fr-FR" sz="1600" b="1" dirty="0">
                <a:solidFill>
                  <a:schemeClr val="accent3">
                    <a:lumMod val="50000"/>
                  </a:schemeClr>
                </a:solidFill>
              </a:rPr>
              <a:t>-React-App (outil Facebook incluant </a:t>
            </a:r>
            <a:r>
              <a:rPr lang="fr-FR" sz="1600" b="1" dirty="0" err="1">
                <a:solidFill>
                  <a:schemeClr val="accent3">
                    <a:lumMod val="50000"/>
                  </a:schemeClr>
                </a:solidFill>
              </a:rPr>
              <a:t>babel</a:t>
            </a:r>
            <a:r>
              <a:rPr lang="fr-FR" sz="1600" b="1" dirty="0">
                <a:solidFill>
                  <a:schemeClr val="accent3">
                    <a:lumMod val="50000"/>
                  </a:schemeClr>
                </a:solidFill>
              </a:rPr>
              <a:t> et </a:t>
            </a:r>
            <a:r>
              <a:rPr lang="fr-FR" sz="1600" b="1" dirty="0" err="1">
                <a:solidFill>
                  <a:schemeClr val="accent3">
                    <a:lumMod val="50000"/>
                  </a:schemeClr>
                </a:solidFill>
              </a:rPr>
              <a:t>webpack</a:t>
            </a:r>
            <a:r>
              <a:rPr lang="fr-FR" sz="1600" b="1" dirty="0">
                <a:solidFill>
                  <a:schemeClr val="accent3">
                    <a:lumMod val="50000"/>
                  </a:schemeClr>
                </a:solidFill>
              </a:rPr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600" b="1" dirty="0" err="1">
                <a:solidFill>
                  <a:schemeClr val="accent3">
                    <a:lumMod val="50000"/>
                  </a:schemeClr>
                </a:solidFill>
              </a:rPr>
              <a:t>Git</a:t>
            </a:r>
            <a:r>
              <a:rPr lang="fr-FR" sz="1600" b="1" dirty="0">
                <a:solidFill>
                  <a:schemeClr val="accent3">
                    <a:lumMod val="50000"/>
                  </a:schemeClr>
                </a:solidFill>
              </a:rPr>
              <a:t> (gestion de versions de code)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600" b="1" dirty="0">
                <a:solidFill>
                  <a:schemeClr val="accent3">
                    <a:lumMod val="50000"/>
                  </a:schemeClr>
                </a:solidFill>
              </a:rPr>
              <a:t>Editeur de code (exemple: </a:t>
            </a:r>
            <a:r>
              <a:rPr lang="fr-FR" sz="1600" b="1" dirty="0" err="1">
                <a:solidFill>
                  <a:schemeClr val="accent3">
                    <a:lumMod val="50000"/>
                  </a:schemeClr>
                </a:solidFill>
              </a:rPr>
              <a:t>vscode</a:t>
            </a:r>
            <a:r>
              <a:rPr lang="fr-FR" sz="1600" b="1" dirty="0">
                <a:solidFill>
                  <a:schemeClr val="accent3">
                    <a:lumMod val="50000"/>
                  </a:schemeClr>
                </a:solidFill>
              </a:rPr>
              <a:t>)</a:t>
            </a:r>
          </a:p>
          <a:p>
            <a:pPr algn="l"/>
            <a:endParaRPr lang="fr-FR" sz="1600" b="1" dirty="0">
              <a:solidFill>
                <a:schemeClr val="accent3">
                  <a:lumMod val="50000"/>
                </a:schemeClr>
              </a:solidFill>
            </a:endParaRPr>
          </a:p>
          <a:p>
            <a:pPr algn="l"/>
            <a:endParaRPr lang="en-US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2050" name="Picture 2" descr="RÃ©sultat de recherche d'images pour &quot;nodejs logo&quot;">
            <a:extLst>
              <a:ext uri="{FF2B5EF4-FFF2-40B4-BE49-F238E27FC236}">
                <a16:creationId xmlns:a16="http://schemas.microsoft.com/office/drawing/2014/main" xmlns="" id="{FD3FDAB3-4006-4637-9C23-CB377D445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966" y="4093057"/>
            <a:ext cx="1242391" cy="757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Ã©sultat de recherche d'images pour &quot;create react app logo&quot;">
            <a:extLst>
              <a:ext uri="{FF2B5EF4-FFF2-40B4-BE49-F238E27FC236}">
                <a16:creationId xmlns:a16="http://schemas.microsoft.com/office/drawing/2014/main" xmlns="" id="{ABBE66E1-00E9-453D-A248-5DF0F831E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211" y="4048636"/>
            <a:ext cx="2154874" cy="733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Ã©sultat de recherche d'images pour &quot;git logo&quot;">
            <a:extLst>
              <a:ext uri="{FF2B5EF4-FFF2-40B4-BE49-F238E27FC236}">
                <a16:creationId xmlns:a16="http://schemas.microsoft.com/office/drawing/2014/main" xmlns="" id="{08C9973F-3853-436B-AC33-77B79C847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9335" y="4093058"/>
            <a:ext cx="1754664" cy="733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RÃ©sultat de recherche d'images pour &quot;code editor logo&quot;">
            <a:extLst>
              <a:ext uri="{FF2B5EF4-FFF2-40B4-BE49-F238E27FC236}">
                <a16:creationId xmlns:a16="http://schemas.microsoft.com/office/drawing/2014/main" xmlns="" id="{7F559A4A-939C-44CA-AC09-2A957A73C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351" y="5459707"/>
            <a:ext cx="883548" cy="883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RÃ©sultat de recherche d'images pour &quot;code editor sublime logo&quot;">
            <a:extLst>
              <a:ext uri="{FF2B5EF4-FFF2-40B4-BE49-F238E27FC236}">
                <a16:creationId xmlns:a16="http://schemas.microsoft.com/office/drawing/2014/main" xmlns="" id="{6CD3336D-8A1C-477F-B13D-7DE4A1D00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402" y="5459707"/>
            <a:ext cx="930232" cy="930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RÃ©sultat de recherche d'images pour &quot;atom editor&quot;">
            <a:extLst>
              <a:ext uri="{FF2B5EF4-FFF2-40B4-BE49-F238E27FC236}">
                <a16:creationId xmlns:a16="http://schemas.microsoft.com/office/drawing/2014/main" xmlns="" id="{FF197C24-7F5F-4B07-B923-1749FABDA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142" y="5541154"/>
            <a:ext cx="835715" cy="76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https://avatars1.githubusercontent.com/u/2105791?v=3&amp;s=400">
            <a:extLst>
              <a:ext uri="{FF2B5EF4-FFF2-40B4-BE49-F238E27FC236}">
                <a16:creationId xmlns:a16="http://schemas.microsoft.com/office/drawing/2014/main" xmlns="" id="{3F53AC1B-382A-4F33-9731-4AB84AA1D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989" y="4093057"/>
            <a:ext cx="1042357" cy="1042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s://raw.githubusercontent.com/babel/logo/master/babel.png">
            <a:extLst>
              <a:ext uri="{FF2B5EF4-FFF2-40B4-BE49-F238E27FC236}">
                <a16:creationId xmlns:a16="http://schemas.microsoft.com/office/drawing/2014/main" xmlns="" id="{93466F1C-A3F0-4F7C-A0B3-50E3BEAFC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824" y="4238108"/>
            <a:ext cx="1173869" cy="53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3165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D19F88-F696-4835-9902-1EABC9802111}"/>
              </a:ext>
            </a:extLst>
          </p:cNvPr>
          <p:cNvSpPr txBox="1">
            <a:spLocks/>
          </p:cNvSpPr>
          <p:nvPr/>
        </p:nvSpPr>
        <p:spPr>
          <a:xfrm>
            <a:off x="838200" y="470959"/>
            <a:ext cx="10515600" cy="1106050"/>
          </a:xfrm>
          <a:prstGeom prst="rect">
            <a:avLst/>
          </a:prstGeom>
          <a:solidFill>
            <a:srgbClr val="013F45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800" dirty="0">
              <a:solidFill>
                <a:schemeClr val="bg1"/>
              </a:solidFill>
            </a:endParaRPr>
          </a:p>
          <a:p>
            <a:r>
              <a:rPr lang="fr-FR" sz="1800" dirty="0">
                <a:solidFill>
                  <a:schemeClr val="bg1"/>
                </a:solidFill>
              </a:rPr>
              <a:t>Nouvelles fonctionnalités Javascript(ES6)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1386C1DD-5EB3-4440-9C2D-E5741B32A8DF}"/>
              </a:ext>
            </a:extLst>
          </p:cNvPr>
          <p:cNvSpPr txBox="1">
            <a:spLocks/>
          </p:cNvSpPr>
          <p:nvPr/>
        </p:nvSpPr>
        <p:spPr>
          <a:xfrm>
            <a:off x="838200" y="1745974"/>
            <a:ext cx="10515600" cy="33227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600" b="1" dirty="0">
                <a:solidFill>
                  <a:schemeClr val="accent3">
                    <a:lumMod val="50000"/>
                  </a:schemeClr>
                </a:solidFill>
              </a:rPr>
              <a:t>Module (import, export)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600" b="1" dirty="0">
                <a:solidFill>
                  <a:schemeClr val="accent3">
                    <a:lumMod val="50000"/>
                  </a:schemeClr>
                </a:solidFill>
              </a:rPr>
              <a:t>Constants, let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600" b="1" dirty="0">
                <a:solidFill>
                  <a:schemeClr val="accent3">
                    <a:lumMod val="50000"/>
                  </a:schemeClr>
                </a:solidFill>
              </a:rPr>
              <a:t>Default arguments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600" b="1" dirty="0">
                <a:solidFill>
                  <a:schemeClr val="accent3">
                    <a:lumMod val="50000"/>
                  </a:schemeClr>
                </a:solidFill>
              </a:rPr>
              <a:t>String interpolation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600" b="1" dirty="0" err="1">
                <a:solidFill>
                  <a:schemeClr val="accent3">
                    <a:lumMod val="50000"/>
                  </a:schemeClr>
                </a:solidFill>
              </a:rPr>
              <a:t>Property</a:t>
            </a:r>
            <a:r>
              <a:rPr lang="fr-FR" sz="1600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fr-FR" sz="1600" b="1" dirty="0" err="1">
                <a:solidFill>
                  <a:schemeClr val="accent3">
                    <a:lumMod val="50000"/>
                  </a:schemeClr>
                </a:solidFill>
              </a:rPr>
              <a:t>shorthands</a:t>
            </a:r>
            <a:endParaRPr lang="fr-FR" sz="1600" b="1" dirty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600" b="1" dirty="0" err="1">
                <a:solidFill>
                  <a:schemeClr val="accent3">
                    <a:lumMod val="50000"/>
                  </a:schemeClr>
                </a:solidFill>
              </a:rPr>
              <a:t>Rest</a:t>
            </a:r>
            <a:r>
              <a:rPr lang="fr-FR" sz="1600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fr-FR" sz="1600" b="1" dirty="0" err="1">
                <a:solidFill>
                  <a:schemeClr val="accent3">
                    <a:lumMod val="50000"/>
                  </a:schemeClr>
                </a:solidFill>
              </a:rPr>
              <a:t>parameter</a:t>
            </a:r>
            <a:r>
              <a:rPr lang="fr-FR" sz="1600" b="1" dirty="0">
                <a:solidFill>
                  <a:schemeClr val="accent3">
                    <a:lumMod val="50000"/>
                  </a:schemeClr>
                </a:solidFill>
              </a:rPr>
              <a:t> &amp; Spread </a:t>
            </a:r>
            <a:r>
              <a:rPr lang="fr-FR" sz="1600" b="1" dirty="0" err="1">
                <a:solidFill>
                  <a:schemeClr val="accent3">
                    <a:lumMod val="50000"/>
                  </a:schemeClr>
                </a:solidFill>
              </a:rPr>
              <a:t>operators</a:t>
            </a:r>
            <a:endParaRPr lang="fr-FR" sz="1600" b="1" dirty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600" b="1" dirty="0">
                <a:solidFill>
                  <a:schemeClr val="accent3">
                    <a:lumMod val="50000"/>
                  </a:schemeClr>
                </a:solidFill>
              </a:rPr>
              <a:t>Object &amp; </a:t>
            </a:r>
            <a:r>
              <a:rPr lang="fr-FR" sz="1600" b="1" dirty="0" err="1">
                <a:solidFill>
                  <a:schemeClr val="accent3">
                    <a:lumMod val="50000"/>
                  </a:schemeClr>
                </a:solidFill>
              </a:rPr>
              <a:t>array</a:t>
            </a:r>
            <a:r>
              <a:rPr lang="fr-FR" sz="1600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fr-FR" sz="1600" b="1" dirty="0" err="1">
                <a:solidFill>
                  <a:schemeClr val="accent3">
                    <a:lumMod val="50000"/>
                  </a:schemeClr>
                </a:solidFill>
              </a:rPr>
              <a:t>destructuring</a:t>
            </a:r>
            <a:endParaRPr lang="fr-FR" sz="1600" b="1" dirty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600" b="1" dirty="0">
                <a:solidFill>
                  <a:schemeClr val="accent3">
                    <a:lumMod val="50000"/>
                  </a:schemeClr>
                </a:solidFill>
              </a:rPr>
              <a:t>Arrow </a:t>
            </a:r>
            <a:r>
              <a:rPr lang="fr-FR" sz="1600" b="1" dirty="0" err="1">
                <a:solidFill>
                  <a:schemeClr val="accent3">
                    <a:lumMod val="50000"/>
                  </a:schemeClr>
                </a:solidFill>
              </a:rPr>
              <a:t>functions</a:t>
            </a:r>
            <a:r>
              <a:rPr lang="fr-FR" sz="1600" b="1" dirty="0">
                <a:solidFill>
                  <a:schemeClr val="accent3">
                    <a:lumMod val="50000"/>
                  </a:schemeClr>
                </a:solidFill>
              </a:rPr>
              <a:t> (lambda expressions)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600" b="1" dirty="0">
                <a:solidFill>
                  <a:schemeClr val="accent3">
                    <a:lumMod val="50000"/>
                  </a:schemeClr>
                </a:solidFill>
              </a:rPr>
              <a:t>Promises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600" b="1" dirty="0">
                <a:solidFill>
                  <a:schemeClr val="accent3">
                    <a:lumMod val="50000"/>
                  </a:schemeClr>
                </a:solidFill>
              </a:rPr>
              <a:t>Classes &amp; class </a:t>
            </a:r>
            <a:r>
              <a:rPr lang="fr-FR" sz="1600" b="1" dirty="0" err="1">
                <a:solidFill>
                  <a:schemeClr val="accent3">
                    <a:lumMod val="50000"/>
                  </a:schemeClr>
                </a:solidFill>
              </a:rPr>
              <a:t>inheritance</a:t>
            </a:r>
            <a:endParaRPr lang="fr-FR" sz="16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092BC94-443A-44B9-8633-54DCD98FDCC1}"/>
              </a:ext>
            </a:extLst>
          </p:cNvPr>
          <p:cNvSpPr txBox="1"/>
          <p:nvPr/>
        </p:nvSpPr>
        <p:spPr>
          <a:xfrm>
            <a:off x="1275644" y="5531556"/>
            <a:ext cx="4835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Toutes</a:t>
            </a:r>
            <a:r>
              <a:rPr lang="en-US" dirty="0"/>
              <a:t> les </a:t>
            </a:r>
            <a:r>
              <a:rPr lang="en-US" dirty="0" err="1"/>
              <a:t>fonctionnalités</a:t>
            </a:r>
            <a:r>
              <a:rPr lang="en-US" dirty="0"/>
              <a:t>: http://es6-features.org</a:t>
            </a:r>
          </a:p>
        </p:txBody>
      </p:sp>
    </p:spTree>
    <p:extLst>
      <p:ext uri="{BB962C8B-B14F-4D97-AF65-F5344CB8AC3E}">
        <p14:creationId xmlns:p14="http://schemas.microsoft.com/office/powerpoint/2010/main" val="2329699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1109</TotalTime>
  <Words>294</Words>
  <Application>Microsoft Macintosh PowerPoint</Application>
  <PresentationFormat>Widescreen</PresentationFormat>
  <Paragraphs>186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Calibri</vt:lpstr>
      <vt:lpstr>Calibri Light</vt:lpstr>
      <vt:lpstr>Consolas</vt:lpstr>
      <vt:lpstr>Arial</vt:lpstr>
      <vt:lpstr>Office Theme</vt:lpstr>
      <vt:lpstr>Coumarane COUPPANE Developer Full-Stack - @Devoteam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COUPPANE Coumarane (EXT) RisqRmaMva</dc:creator>
  <cp:lastModifiedBy>Microsoft Office User</cp:lastModifiedBy>
  <cp:revision>192</cp:revision>
  <dcterms:created xsi:type="dcterms:W3CDTF">2019-12-18T08:10:33Z</dcterms:created>
  <dcterms:modified xsi:type="dcterms:W3CDTF">2020-01-12T20:05:00Z</dcterms:modified>
</cp:coreProperties>
</file>