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452610" y="2250281"/>
            <a:ext cx="4869061" cy="3728918"/>
          </a:xfrm>
          <a:prstGeom prst="rect">
            <a:avLst/>
          </a:prstGeom>
        </p:spPr>
      </p:pic>
      <p:sp>
        <p:nvSpPr>
          <p:cNvPr id="6" name="Text 1"/>
          <p:cNvSpPr/>
          <p:nvPr/>
        </p:nvSpPr>
        <p:spPr>
          <a:xfrm>
            <a:off x="864037" y="1585198"/>
            <a:ext cx="7415927" cy="2004060"/>
          </a:xfrm>
          <a:prstGeom prst="rect">
            <a:avLst/>
          </a:prstGeom>
          <a:noFill/>
          <a:ln/>
        </p:spPr>
        <p:txBody>
          <a:bodyPr wrap="square" rtlCol="0" anchor="t"/>
          <a:lstStyle/>
          <a:p>
            <a:pPr indent="0" marL="0">
              <a:lnSpc>
                <a:spcPts val="7890"/>
              </a:lnSpc>
              <a:buNone/>
            </a:pPr>
            <a:r>
              <a:rPr lang="en-US" sz="6312" b="1" spc="-126" kern="0" dirty="0">
                <a:solidFill>
                  <a:srgbClr val="000000"/>
                </a:solidFill>
                <a:latin typeface="adonis-web" pitchFamily="34" charset="0"/>
                <a:ea typeface="adonis-web" pitchFamily="34" charset="-122"/>
                <a:cs typeface="adonis-web" pitchFamily="34" charset="-120"/>
              </a:rPr>
              <a:t>SQL/Foundation: The Core of SQL</a:t>
            </a:r>
            <a:endParaRPr lang="en-US" sz="6312" dirty="0"/>
          </a:p>
        </p:txBody>
      </p:sp>
      <p:sp>
        <p:nvSpPr>
          <p:cNvPr id="7" name="Text 2"/>
          <p:cNvSpPr/>
          <p:nvPr/>
        </p:nvSpPr>
        <p:spPr>
          <a:xfrm>
            <a:off x="864037" y="3959543"/>
            <a:ext cx="7415927" cy="1975247"/>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IS 9075-2, commonly known as SQL/Foundation, defines the fundamental aspects of the Structured Query Language (SQL). This international standard serves as the bedrock for SQL database management systems, laying down the rules and structures that govern how databases are created, manipulated, and queried.</a:t>
            </a:r>
            <a:endParaRPr lang="en-US" sz="1944" dirty="0"/>
          </a:p>
        </p:txBody>
      </p:sp>
      <p:sp>
        <p:nvSpPr>
          <p:cNvPr id="8" name="Shape 3"/>
          <p:cNvSpPr/>
          <p:nvPr/>
        </p:nvSpPr>
        <p:spPr>
          <a:xfrm>
            <a:off x="864037" y="6230898"/>
            <a:ext cx="394930" cy="394930"/>
          </a:xfrm>
          <a:prstGeom prst="roundRect">
            <a:avLst>
              <a:gd name="adj" fmla="val 23151155"/>
            </a:avLst>
          </a:prstGeom>
          <a:noFill/>
          <a:ln w="7620">
            <a:solidFill>
              <a:srgbClr val="FFFFFF"/>
            </a:solidFill>
            <a:prstDash val="solid"/>
          </a:ln>
        </p:spPr>
      </p:sp>
      <p:pic>
        <p:nvPicPr>
          <p:cNvPr id="9" name="Image 3" descr="preencoded.png">    </p:cNvPr>
          <p:cNvPicPr>
            <a:picLocks noChangeAspect="1"/>
          </p:cNvPicPr>
          <p:nvPr/>
        </p:nvPicPr>
        <p:blipFill>
          <a:blip r:embed="rId4"/>
          <a:stretch>
            <a:fillRect/>
          </a:stretch>
        </p:blipFill>
        <p:spPr>
          <a:xfrm>
            <a:off x="871657" y="6238518"/>
            <a:ext cx="379690" cy="379690"/>
          </a:xfrm>
          <a:prstGeom prst="rect">
            <a:avLst/>
          </a:prstGeom>
        </p:spPr>
      </p:pic>
      <p:sp>
        <p:nvSpPr>
          <p:cNvPr id="10" name="Text 4"/>
          <p:cNvSpPr/>
          <p:nvPr/>
        </p:nvSpPr>
        <p:spPr>
          <a:xfrm>
            <a:off x="1382316" y="6212443"/>
            <a:ext cx="3739515" cy="431959"/>
          </a:xfrm>
          <a:prstGeom prst="rect">
            <a:avLst/>
          </a:prstGeom>
          <a:noFill/>
          <a:ln/>
        </p:spPr>
        <p:txBody>
          <a:bodyPr wrap="none" rtlCol="0" anchor="t"/>
          <a:lstStyle/>
          <a:p>
            <a:pPr algn="l" indent="0" marL="0">
              <a:lnSpc>
                <a:spcPts val="3402"/>
              </a:lnSpc>
              <a:buNone/>
            </a:pPr>
            <a:r>
              <a:rPr lang="en-US" sz="2430" b="1" spc="-39" kern="0" dirty="0">
                <a:solidFill>
                  <a:srgbClr val="272525"/>
                </a:solidFill>
                <a:latin typeface="Source Sans Pro" pitchFamily="34" charset="0"/>
                <a:ea typeface="Source Sans Pro" pitchFamily="34" charset="-122"/>
                <a:cs typeface="Source Sans Pro" pitchFamily="34" charset="-120"/>
              </a:rPr>
              <a:t>by 21UCS182_Dhruv Rohatgi</a:t>
            </a:r>
            <a:endParaRPr lang="en-US" sz="2430" dirty="0"/>
          </a:p>
        </p:txBody>
      </p:sp>
      <p:pic>
        <p:nvPicPr>
          <p:cNvPr id="11"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360098" y="2813328"/>
            <a:ext cx="5054203" cy="2602944"/>
          </a:xfrm>
          <a:prstGeom prst="rect">
            <a:avLst/>
          </a:prstGeom>
        </p:spPr>
      </p:pic>
      <p:sp>
        <p:nvSpPr>
          <p:cNvPr id="6" name="Text 1"/>
          <p:cNvSpPr/>
          <p:nvPr/>
        </p:nvSpPr>
        <p:spPr>
          <a:xfrm>
            <a:off x="604837" y="1123117"/>
            <a:ext cx="4482822" cy="508159"/>
          </a:xfrm>
          <a:prstGeom prst="rect">
            <a:avLst/>
          </a:prstGeom>
          <a:noFill/>
          <a:ln/>
        </p:spPr>
        <p:txBody>
          <a:bodyPr wrap="none" rtlCol="0" anchor="t"/>
          <a:lstStyle/>
          <a:p>
            <a:pPr indent="0" marL="0">
              <a:lnSpc>
                <a:spcPts val="4002"/>
              </a:lnSpc>
              <a:buNone/>
            </a:pPr>
            <a:r>
              <a:rPr lang="en-US" sz="3202" b="1" spc="-64" kern="0" dirty="0">
                <a:solidFill>
                  <a:srgbClr val="000000"/>
                </a:solidFill>
                <a:latin typeface="adonis-web" pitchFamily="34" charset="0"/>
                <a:ea typeface="adonis-web" pitchFamily="34" charset="-122"/>
                <a:cs typeface="adonis-web" pitchFamily="34" charset="-120"/>
              </a:rPr>
              <a:t>Data Types and Structures</a:t>
            </a:r>
            <a:endParaRPr lang="en-US" sz="3202" dirty="0"/>
          </a:p>
        </p:txBody>
      </p:sp>
      <p:sp>
        <p:nvSpPr>
          <p:cNvPr id="7" name="Shape 2"/>
          <p:cNvSpPr/>
          <p:nvPr/>
        </p:nvSpPr>
        <p:spPr>
          <a:xfrm>
            <a:off x="604837" y="2084784"/>
            <a:ext cx="388739" cy="388739"/>
          </a:xfrm>
          <a:prstGeom prst="roundRect">
            <a:avLst>
              <a:gd name="adj" fmla="val 20006"/>
            </a:avLst>
          </a:prstGeom>
          <a:solidFill>
            <a:srgbClr val="F0D4F7"/>
          </a:solidFill>
          <a:ln w="7620">
            <a:solidFill>
              <a:srgbClr val="D6BADD"/>
            </a:solidFill>
            <a:prstDash val="solid"/>
          </a:ln>
        </p:spPr>
      </p:sp>
      <p:sp>
        <p:nvSpPr>
          <p:cNvPr id="8" name="Text 3"/>
          <p:cNvSpPr/>
          <p:nvPr/>
        </p:nvSpPr>
        <p:spPr>
          <a:xfrm>
            <a:off x="732234" y="2157174"/>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1</a:t>
            </a:r>
            <a:endParaRPr lang="en-US" sz="1921" dirty="0"/>
          </a:p>
        </p:txBody>
      </p:sp>
      <p:sp>
        <p:nvSpPr>
          <p:cNvPr id="9" name="Text 4"/>
          <p:cNvSpPr/>
          <p:nvPr/>
        </p:nvSpPr>
        <p:spPr>
          <a:xfrm>
            <a:off x="1166336" y="2084784"/>
            <a:ext cx="2033111" cy="254198"/>
          </a:xfrm>
          <a:prstGeom prst="rect">
            <a:avLst/>
          </a:prstGeom>
          <a:noFill/>
          <a:ln/>
        </p:spPr>
        <p:txBody>
          <a:bodyPr wrap="none" rtlCol="0" anchor="t"/>
          <a:lstStyle/>
          <a:p>
            <a:pPr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Numeric</a:t>
            </a:r>
            <a:endParaRPr lang="en-US" sz="1601" dirty="0"/>
          </a:p>
        </p:txBody>
      </p:sp>
      <p:sp>
        <p:nvSpPr>
          <p:cNvPr id="10" name="Text 5"/>
          <p:cNvSpPr/>
          <p:nvPr/>
        </p:nvSpPr>
        <p:spPr>
          <a:xfrm>
            <a:off x="1166336" y="2442567"/>
            <a:ext cx="7372826"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SQL/Foundation defines various numeric data types, including integers (INT), decimal numbers (DECIMAL), and floating-point numbers (FLOAT), allowing you to store and manage numerical data with precision and efficiency.</a:t>
            </a:r>
            <a:endParaRPr lang="en-US" sz="1361" dirty="0"/>
          </a:p>
        </p:txBody>
      </p:sp>
      <p:sp>
        <p:nvSpPr>
          <p:cNvPr id="11" name="Shape 6"/>
          <p:cNvSpPr/>
          <p:nvPr/>
        </p:nvSpPr>
        <p:spPr>
          <a:xfrm>
            <a:off x="604837" y="3639383"/>
            <a:ext cx="388739" cy="388739"/>
          </a:xfrm>
          <a:prstGeom prst="roundRect">
            <a:avLst>
              <a:gd name="adj" fmla="val 20006"/>
            </a:avLst>
          </a:prstGeom>
          <a:solidFill>
            <a:srgbClr val="F0D4F7"/>
          </a:solidFill>
          <a:ln w="7620">
            <a:solidFill>
              <a:srgbClr val="D6BADD"/>
            </a:solidFill>
            <a:prstDash val="solid"/>
          </a:ln>
        </p:spPr>
      </p:sp>
      <p:sp>
        <p:nvSpPr>
          <p:cNvPr id="12" name="Text 7"/>
          <p:cNvSpPr/>
          <p:nvPr/>
        </p:nvSpPr>
        <p:spPr>
          <a:xfrm>
            <a:off x="732234" y="3711773"/>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2</a:t>
            </a:r>
            <a:endParaRPr lang="en-US" sz="1921" dirty="0"/>
          </a:p>
        </p:txBody>
      </p:sp>
      <p:sp>
        <p:nvSpPr>
          <p:cNvPr id="13" name="Text 8"/>
          <p:cNvSpPr/>
          <p:nvPr/>
        </p:nvSpPr>
        <p:spPr>
          <a:xfrm>
            <a:off x="1166336" y="3639383"/>
            <a:ext cx="2033111" cy="254198"/>
          </a:xfrm>
          <a:prstGeom prst="rect">
            <a:avLst/>
          </a:prstGeom>
          <a:noFill/>
          <a:ln/>
        </p:spPr>
        <p:txBody>
          <a:bodyPr wrap="none" rtlCol="0" anchor="t"/>
          <a:lstStyle/>
          <a:p>
            <a:pPr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Character</a:t>
            </a:r>
            <a:endParaRPr lang="en-US" sz="1601" dirty="0"/>
          </a:p>
        </p:txBody>
      </p:sp>
      <p:sp>
        <p:nvSpPr>
          <p:cNvPr id="14" name="Text 9"/>
          <p:cNvSpPr/>
          <p:nvPr/>
        </p:nvSpPr>
        <p:spPr>
          <a:xfrm>
            <a:off x="1166336" y="3997166"/>
            <a:ext cx="7372826" cy="553164"/>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Character data types, such as VARCHAR and CHAR, are used to store text and strings, enabling you to represent and manipulate textual information within your database.</a:t>
            </a:r>
            <a:endParaRPr lang="en-US" sz="1361" dirty="0"/>
          </a:p>
        </p:txBody>
      </p:sp>
      <p:sp>
        <p:nvSpPr>
          <p:cNvPr id="15" name="Shape 10"/>
          <p:cNvSpPr/>
          <p:nvPr/>
        </p:nvSpPr>
        <p:spPr>
          <a:xfrm>
            <a:off x="604837" y="4917400"/>
            <a:ext cx="388739" cy="388739"/>
          </a:xfrm>
          <a:prstGeom prst="roundRect">
            <a:avLst>
              <a:gd name="adj" fmla="val 20006"/>
            </a:avLst>
          </a:prstGeom>
          <a:solidFill>
            <a:srgbClr val="F0D4F7"/>
          </a:solidFill>
          <a:ln w="7620">
            <a:solidFill>
              <a:srgbClr val="D6BADD"/>
            </a:solidFill>
            <a:prstDash val="solid"/>
          </a:ln>
        </p:spPr>
      </p:sp>
      <p:sp>
        <p:nvSpPr>
          <p:cNvPr id="16" name="Text 11"/>
          <p:cNvSpPr/>
          <p:nvPr/>
        </p:nvSpPr>
        <p:spPr>
          <a:xfrm>
            <a:off x="732234" y="4989790"/>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3</a:t>
            </a:r>
            <a:endParaRPr lang="en-US" sz="1921" dirty="0"/>
          </a:p>
        </p:txBody>
      </p:sp>
      <p:sp>
        <p:nvSpPr>
          <p:cNvPr id="17" name="Text 12"/>
          <p:cNvSpPr/>
          <p:nvPr/>
        </p:nvSpPr>
        <p:spPr>
          <a:xfrm>
            <a:off x="1166336" y="4917400"/>
            <a:ext cx="2033111" cy="254198"/>
          </a:xfrm>
          <a:prstGeom prst="rect">
            <a:avLst/>
          </a:prstGeom>
          <a:noFill/>
          <a:ln/>
        </p:spPr>
        <p:txBody>
          <a:bodyPr wrap="none" rtlCol="0" anchor="t"/>
          <a:lstStyle/>
          <a:p>
            <a:pPr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Date and Time</a:t>
            </a:r>
            <a:endParaRPr lang="en-US" sz="1601" dirty="0"/>
          </a:p>
        </p:txBody>
      </p:sp>
      <p:sp>
        <p:nvSpPr>
          <p:cNvPr id="18" name="Text 13"/>
          <p:cNvSpPr/>
          <p:nvPr/>
        </p:nvSpPr>
        <p:spPr>
          <a:xfrm>
            <a:off x="1166336" y="5275183"/>
            <a:ext cx="7372826" cy="553164"/>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SQL/Foundation provides dedicated data types for representing dates and times, including DATE, TIME, and TIMESTAMP, allowing you to store and manage temporal data with accuracy and consistency.</a:t>
            </a:r>
            <a:endParaRPr lang="en-US" sz="1361" dirty="0"/>
          </a:p>
        </p:txBody>
      </p:sp>
      <p:sp>
        <p:nvSpPr>
          <p:cNvPr id="19" name="Shape 14"/>
          <p:cNvSpPr/>
          <p:nvPr/>
        </p:nvSpPr>
        <p:spPr>
          <a:xfrm>
            <a:off x="604837" y="6195417"/>
            <a:ext cx="388739" cy="388739"/>
          </a:xfrm>
          <a:prstGeom prst="roundRect">
            <a:avLst>
              <a:gd name="adj" fmla="val 20006"/>
            </a:avLst>
          </a:prstGeom>
          <a:solidFill>
            <a:srgbClr val="F0D4F7"/>
          </a:solidFill>
          <a:ln w="7620">
            <a:solidFill>
              <a:srgbClr val="D6BADD"/>
            </a:solidFill>
            <a:prstDash val="solid"/>
          </a:ln>
        </p:spPr>
      </p:sp>
      <p:sp>
        <p:nvSpPr>
          <p:cNvPr id="20" name="Text 15"/>
          <p:cNvSpPr/>
          <p:nvPr/>
        </p:nvSpPr>
        <p:spPr>
          <a:xfrm>
            <a:off x="732234" y="6267807"/>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4</a:t>
            </a:r>
            <a:endParaRPr lang="en-US" sz="1921" dirty="0"/>
          </a:p>
        </p:txBody>
      </p:sp>
      <p:sp>
        <p:nvSpPr>
          <p:cNvPr id="21" name="Text 16"/>
          <p:cNvSpPr/>
          <p:nvPr/>
        </p:nvSpPr>
        <p:spPr>
          <a:xfrm>
            <a:off x="1166336" y="6195417"/>
            <a:ext cx="2033111" cy="254198"/>
          </a:xfrm>
          <a:prstGeom prst="rect">
            <a:avLst/>
          </a:prstGeom>
          <a:noFill/>
          <a:ln/>
        </p:spPr>
        <p:txBody>
          <a:bodyPr wrap="none" rtlCol="0" anchor="t"/>
          <a:lstStyle/>
          <a:p>
            <a:pPr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Binary</a:t>
            </a:r>
            <a:endParaRPr lang="en-US" sz="1601" dirty="0"/>
          </a:p>
        </p:txBody>
      </p:sp>
      <p:sp>
        <p:nvSpPr>
          <p:cNvPr id="22" name="Text 17"/>
          <p:cNvSpPr/>
          <p:nvPr/>
        </p:nvSpPr>
        <p:spPr>
          <a:xfrm>
            <a:off x="1166336" y="6553200"/>
            <a:ext cx="7372826" cy="553164"/>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Binary data types, such as BLOB and VARBINARY, are used to store raw binary data, such as images, audio files, and other multimedia content, allowing you to manage non-textual data within your database.</a:t>
            </a:r>
            <a:endParaRPr lang="en-US" sz="1361"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359979" y="2429947"/>
            <a:ext cx="5054322" cy="3369588"/>
          </a:xfrm>
          <a:prstGeom prst="rect">
            <a:avLst/>
          </a:prstGeom>
        </p:spPr>
      </p:pic>
      <p:sp>
        <p:nvSpPr>
          <p:cNvPr id="6" name="Text 1"/>
          <p:cNvSpPr/>
          <p:nvPr/>
        </p:nvSpPr>
        <p:spPr>
          <a:xfrm>
            <a:off x="604837" y="1258729"/>
            <a:ext cx="5466278" cy="508159"/>
          </a:xfrm>
          <a:prstGeom prst="rect">
            <a:avLst/>
          </a:prstGeom>
          <a:noFill/>
          <a:ln/>
        </p:spPr>
        <p:txBody>
          <a:bodyPr wrap="none" rtlCol="0" anchor="t"/>
          <a:lstStyle/>
          <a:p>
            <a:pPr indent="0" marL="0">
              <a:lnSpc>
                <a:spcPts val="4002"/>
              </a:lnSpc>
              <a:buNone/>
            </a:pPr>
            <a:r>
              <a:rPr lang="en-US" sz="3202" b="1" spc="-64" kern="0" dirty="0">
                <a:solidFill>
                  <a:srgbClr val="000000"/>
                </a:solidFill>
                <a:latin typeface="adonis-web" pitchFamily="34" charset="0"/>
                <a:ea typeface="adonis-web" pitchFamily="34" charset="-122"/>
                <a:cs typeface="adonis-web" pitchFamily="34" charset="-120"/>
              </a:rPr>
              <a:t>Data Definition Language (DDL)</a:t>
            </a:r>
            <a:endParaRPr lang="en-US" sz="3202" dirty="0"/>
          </a:p>
        </p:txBody>
      </p:sp>
      <p:sp>
        <p:nvSpPr>
          <p:cNvPr id="7" name="Shape 2"/>
          <p:cNvSpPr/>
          <p:nvPr/>
        </p:nvSpPr>
        <p:spPr>
          <a:xfrm>
            <a:off x="846773" y="2026087"/>
            <a:ext cx="34528" cy="4944666"/>
          </a:xfrm>
          <a:prstGeom prst="roundRect">
            <a:avLst>
              <a:gd name="adj" fmla="val 225237"/>
            </a:avLst>
          </a:prstGeom>
          <a:solidFill>
            <a:srgbClr val="D6BADD"/>
          </a:solidFill>
          <a:ln/>
        </p:spPr>
      </p:sp>
      <p:sp>
        <p:nvSpPr>
          <p:cNvPr id="8" name="Shape 3"/>
          <p:cNvSpPr/>
          <p:nvPr/>
        </p:nvSpPr>
        <p:spPr>
          <a:xfrm>
            <a:off x="1058406" y="2397442"/>
            <a:ext cx="604837" cy="34528"/>
          </a:xfrm>
          <a:prstGeom prst="roundRect">
            <a:avLst>
              <a:gd name="adj" fmla="val 225237"/>
            </a:avLst>
          </a:prstGeom>
          <a:solidFill>
            <a:srgbClr val="D6BADD"/>
          </a:solidFill>
          <a:ln/>
        </p:spPr>
      </p:sp>
      <p:sp>
        <p:nvSpPr>
          <p:cNvPr id="9" name="Shape 4"/>
          <p:cNvSpPr/>
          <p:nvPr/>
        </p:nvSpPr>
        <p:spPr>
          <a:xfrm>
            <a:off x="669667" y="2220397"/>
            <a:ext cx="388739" cy="388739"/>
          </a:xfrm>
          <a:prstGeom prst="roundRect">
            <a:avLst>
              <a:gd name="adj" fmla="val 20006"/>
            </a:avLst>
          </a:prstGeom>
          <a:solidFill>
            <a:srgbClr val="F0D4F7"/>
          </a:solidFill>
          <a:ln w="7620">
            <a:solidFill>
              <a:srgbClr val="D6BADD"/>
            </a:solidFill>
            <a:prstDash val="solid"/>
          </a:ln>
        </p:spPr>
      </p:sp>
      <p:sp>
        <p:nvSpPr>
          <p:cNvPr id="10" name="Text 5"/>
          <p:cNvSpPr/>
          <p:nvPr/>
        </p:nvSpPr>
        <p:spPr>
          <a:xfrm>
            <a:off x="797064" y="2292787"/>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1</a:t>
            </a:r>
            <a:endParaRPr lang="en-US" sz="1921" dirty="0"/>
          </a:p>
        </p:txBody>
      </p:sp>
      <p:sp>
        <p:nvSpPr>
          <p:cNvPr id="11" name="Text 6"/>
          <p:cNvSpPr/>
          <p:nvPr/>
        </p:nvSpPr>
        <p:spPr>
          <a:xfrm>
            <a:off x="1814513" y="2198846"/>
            <a:ext cx="2033111"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CREATE</a:t>
            </a:r>
            <a:endParaRPr lang="en-US" sz="1601" dirty="0"/>
          </a:p>
        </p:txBody>
      </p:sp>
      <p:sp>
        <p:nvSpPr>
          <p:cNvPr id="12" name="Text 7"/>
          <p:cNvSpPr/>
          <p:nvPr/>
        </p:nvSpPr>
        <p:spPr>
          <a:xfrm>
            <a:off x="1814513" y="2556629"/>
            <a:ext cx="6724650" cy="829747"/>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The CREATE command is used to define new database objects, such as tables, views, and indexes. It allows you to specify the structure and properties of these objects, laying the foundation for your database schema.</a:t>
            </a:r>
            <a:endParaRPr lang="en-US" sz="1361" dirty="0"/>
          </a:p>
        </p:txBody>
      </p:sp>
      <p:sp>
        <p:nvSpPr>
          <p:cNvPr id="13" name="Shape 8"/>
          <p:cNvSpPr/>
          <p:nvPr/>
        </p:nvSpPr>
        <p:spPr>
          <a:xfrm>
            <a:off x="1058406" y="4103251"/>
            <a:ext cx="604837" cy="34528"/>
          </a:xfrm>
          <a:prstGeom prst="roundRect">
            <a:avLst>
              <a:gd name="adj" fmla="val 225237"/>
            </a:avLst>
          </a:prstGeom>
          <a:solidFill>
            <a:srgbClr val="D6BADD"/>
          </a:solidFill>
          <a:ln/>
        </p:spPr>
      </p:sp>
      <p:sp>
        <p:nvSpPr>
          <p:cNvPr id="14" name="Shape 9"/>
          <p:cNvSpPr/>
          <p:nvPr/>
        </p:nvSpPr>
        <p:spPr>
          <a:xfrm>
            <a:off x="669667" y="3926205"/>
            <a:ext cx="388739" cy="388739"/>
          </a:xfrm>
          <a:prstGeom prst="roundRect">
            <a:avLst>
              <a:gd name="adj" fmla="val 20006"/>
            </a:avLst>
          </a:prstGeom>
          <a:solidFill>
            <a:srgbClr val="F0D4F7"/>
          </a:solidFill>
          <a:ln w="7620">
            <a:solidFill>
              <a:srgbClr val="D6BADD"/>
            </a:solidFill>
            <a:prstDash val="solid"/>
          </a:ln>
        </p:spPr>
      </p:sp>
      <p:sp>
        <p:nvSpPr>
          <p:cNvPr id="15" name="Text 10"/>
          <p:cNvSpPr/>
          <p:nvPr/>
        </p:nvSpPr>
        <p:spPr>
          <a:xfrm>
            <a:off x="797064" y="3998595"/>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2</a:t>
            </a:r>
            <a:endParaRPr lang="en-US" sz="1921" dirty="0"/>
          </a:p>
        </p:txBody>
      </p:sp>
      <p:sp>
        <p:nvSpPr>
          <p:cNvPr id="16" name="Text 11"/>
          <p:cNvSpPr/>
          <p:nvPr/>
        </p:nvSpPr>
        <p:spPr>
          <a:xfrm>
            <a:off x="1814513" y="3904655"/>
            <a:ext cx="2033111"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ALTER</a:t>
            </a:r>
            <a:endParaRPr lang="en-US" sz="1601" dirty="0"/>
          </a:p>
        </p:txBody>
      </p:sp>
      <p:sp>
        <p:nvSpPr>
          <p:cNvPr id="17" name="Text 12"/>
          <p:cNvSpPr/>
          <p:nvPr/>
        </p:nvSpPr>
        <p:spPr>
          <a:xfrm>
            <a:off x="1814513" y="4262438"/>
            <a:ext cx="6724650" cy="829747"/>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The ALTER command is used to modify existing database objects, such as changing table columns, adding or removing constraints, or updating object properties. It allows you to adjust and refine your database schema as your requirements evolve.</a:t>
            </a:r>
            <a:endParaRPr lang="en-US" sz="1361" dirty="0"/>
          </a:p>
        </p:txBody>
      </p:sp>
      <p:sp>
        <p:nvSpPr>
          <p:cNvPr id="18" name="Shape 13"/>
          <p:cNvSpPr/>
          <p:nvPr/>
        </p:nvSpPr>
        <p:spPr>
          <a:xfrm>
            <a:off x="1058406" y="5809059"/>
            <a:ext cx="604837" cy="34528"/>
          </a:xfrm>
          <a:prstGeom prst="roundRect">
            <a:avLst>
              <a:gd name="adj" fmla="val 225237"/>
            </a:avLst>
          </a:prstGeom>
          <a:solidFill>
            <a:srgbClr val="D6BADD"/>
          </a:solidFill>
          <a:ln/>
        </p:spPr>
      </p:sp>
      <p:sp>
        <p:nvSpPr>
          <p:cNvPr id="19" name="Shape 14"/>
          <p:cNvSpPr/>
          <p:nvPr/>
        </p:nvSpPr>
        <p:spPr>
          <a:xfrm>
            <a:off x="669667" y="5632013"/>
            <a:ext cx="388739" cy="388739"/>
          </a:xfrm>
          <a:prstGeom prst="roundRect">
            <a:avLst>
              <a:gd name="adj" fmla="val 20006"/>
            </a:avLst>
          </a:prstGeom>
          <a:solidFill>
            <a:srgbClr val="F0D4F7"/>
          </a:solidFill>
          <a:ln w="7620">
            <a:solidFill>
              <a:srgbClr val="D6BADD"/>
            </a:solidFill>
            <a:prstDash val="solid"/>
          </a:ln>
        </p:spPr>
      </p:sp>
      <p:sp>
        <p:nvSpPr>
          <p:cNvPr id="20" name="Text 15"/>
          <p:cNvSpPr/>
          <p:nvPr/>
        </p:nvSpPr>
        <p:spPr>
          <a:xfrm>
            <a:off x="797064" y="5704403"/>
            <a:ext cx="133945" cy="243959"/>
          </a:xfrm>
          <a:prstGeom prst="rect">
            <a:avLst/>
          </a:prstGeom>
          <a:noFill/>
          <a:ln/>
        </p:spPr>
        <p:txBody>
          <a:bodyPr wrap="none" rtlCol="0" anchor="t"/>
          <a:lstStyle/>
          <a:p>
            <a:pPr algn="ctr" indent="0" marL="0">
              <a:lnSpc>
                <a:spcPts val="1921"/>
              </a:lnSpc>
              <a:buNone/>
            </a:pPr>
            <a:r>
              <a:rPr lang="en-US" sz="1921" b="1" spc="-38" kern="0" dirty="0">
                <a:solidFill>
                  <a:srgbClr val="272525"/>
                </a:solidFill>
                <a:latin typeface="adonis-web" pitchFamily="34" charset="0"/>
                <a:ea typeface="adonis-web" pitchFamily="34" charset="-122"/>
                <a:cs typeface="adonis-web" pitchFamily="34" charset="-120"/>
              </a:rPr>
              <a:t>3</a:t>
            </a:r>
            <a:endParaRPr lang="en-US" sz="1921" dirty="0"/>
          </a:p>
        </p:txBody>
      </p:sp>
      <p:sp>
        <p:nvSpPr>
          <p:cNvPr id="21" name="Text 16"/>
          <p:cNvSpPr/>
          <p:nvPr/>
        </p:nvSpPr>
        <p:spPr>
          <a:xfrm>
            <a:off x="1814513" y="5610463"/>
            <a:ext cx="2033111" cy="254198"/>
          </a:xfrm>
          <a:prstGeom prst="rect">
            <a:avLst/>
          </a:prstGeom>
          <a:noFill/>
          <a:ln/>
        </p:spPr>
        <p:txBody>
          <a:bodyPr wrap="none" rtlCol="0" anchor="t"/>
          <a:lstStyle/>
          <a:p>
            <a:pPr algn="l" indent="0" marL="0">
              <a:lnSpc>
                <a:spcPts val="2001"/>
              </a:lnSpc>
              <a:buNone/>
            </a:pPr>
            <a:r>
              <a:rPr lang="en-US" sz="1601" b="1" spc="-32" kern="0" dirty="0">
                <a:solidFill>
                  <a:srgbClr val="272525"/>
                </a:solidFill>
                <a:latin typeface="adonis-web" pitchFamily="34" charset="0"/>
                <a:ea typeface="adonis-web" pitchFamily="34" charset="-122"/>
                <a:cs typeface="adonis-web" pitchFamily="34" charset="-120"/>
              </a:rPr>
              <a:t>DROP</a:t>
            </a:r>
            <a:endParaRPr lang="en-US" sz="1601" dirty="0"/>
          </a:p>
        </p:txBody>
      </p:sp>
      <p:sp>
        <p:nvSpPr>
          <p:cNvPr id="22" name="Text 17"/>
          <p:cNvSpPr/>
          <p:nvPr/>
        </p:nvSpPr>
        <p:spPr>
          <a:xfrm>
            <a:off x="1814513" y="5968246"/>
            <a:ext cx="6724650" cy="829747"/>
          </a:xfrm>
          <a:prstGeom prst="rect">
            <a:avLst/>
          </a:prstGeom>
          <a:noFill/>
          <a:ln/>
        </p:spPr>
        <p:txBody>
          <a:bodyPr wrap="square" rtlCol="0" anchor="t"/>
          <a:lstStyle/>
          <a:p>
            <a:pPr algn="l"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The DROP command is used to delete database objects, such as tables, views, and indexes. It removes these objects from your database schema, allowing you to manage and organize your database structure effectively.</a:t>
            </a:r>
            <a:endParaRPr lang="en-US" sz="1361"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968693" y="1249442"/>
            <a:ext cx="8717042" cy="726043"/>
          </a:xfrm>
          <a:prstGeom prst="rect">
            <a:avLst/>
          </a:prstGeom>
          <a:noFill/>
          <a:ln/>
        </p:spPr>
        <p:txBody>
          <a:bodyPr wrap="none" rtlCol="0" anchor="t"/>
          <a:lstStyle/>
          <a:p>
            <a:pPr indent="0" marL="0">
              <a:lnSpc>
                <a:spcPts val="5718"/>
              </a:lnSpc>
              <a:buNone/>
            </a:pPr>
            <a:r>
              <a:rPr lang="en-US" sz="4574" b="1" spc="-91" kern="0" dirty="0">
                <a:solidFill>
                  <a:srgbClr val="000000"/>
                </a:solidFill>
                <a:latin typeface="adonis-web" pitchFamily="34" charset="0"/>
                <a:ea typeface="adonis-web" pitchFamily="34" charset="-122"/>
                <a:cs typeface="adonis-web" pitchFamily="34" charset="-120"/>
              </a:rPr>
              <a:t>Data Manipulation Language (DML)</a:t>
            </a:r>
            <a:endParaRPr lang="en-US" sz="4574" dirty="0"/>
          </a:p>
        </p:txBody>
      </p:sp>
      <p:sp>
        <p:nvSpPr>
          <p:cNvPr id="5" name="Text 2"/>
          <p:cNvSpPr/>
          <p:nvPr/>
        </p:nvSpPr>
        <p:spPr>
          <a:xfrm>
            <a:off x="968693" y="2592586"/>
            <a:ext cx="2721531" cy="363141"/>
          </a:xfrm>
          <a:prstGeom prst="rect">
            <a:avLst/>
          </a:prstGeom>
          <a:noFill/>
          <a:ln/>
        </p:spPr>
        <p:txBody>
          <a:bodyPr wrap="non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SELECT</a:t>
            </a:r>
            <a:endParaRPr lang="en-US" sz="2287" dirty="0"/>
          </a:p>
        </p:txBody>
      </p:sp>
      <p:sp>
        <p:nvSpPr>
          <p:cNvPr id="6" name="Text 3"/>
          <p:cNvSpPr/>
          <p:nvPr/>
        </p:nvSpPr>
        <p:spPr>
          <a:xfrm>
            <a:off x="968693" y="3202543"/>
            <a:ext cx="2721531" cy="3555444"/>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SELECT command is used to retrieve data from one or more tables in your database. It allows you to filter, sort, and aggregate data, enabling you to extract specific information and analyze your data effectively.</a:t>
            </a:r>
            <a:endParaRPr lang="en-US" sz="1944" dirty="0"/>
          </a:p>
        </p:txBody>
      </p:sp>
      <p:sp>
        <p:nvSpPr>
          <p:cNvPr id="7" name="Text 4"/>
          <p:cNvSpPr/>
          <p:nvPr/>
        </p:nvSpPr>
        <p:spPr>
          <a:xfrm>
            <a:off x="4300061" y="2592586"/>
            <a:ext cx="2721531" cy="363141"/>
          </a:xfrm>
          <a:prstGeom prst="rect">
            <a:avLst/>
          </a:prstGeom>
          <a:noFill/>
          <a:ln/>
        </p:spPr>
        <p:txBody>
          <a:bodyPr wrap="non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INSERT</a:t>
            </a:r>
            <a:endParaRPr lang="en-US" sz="2287" dirty="0"/>
          </a:p>
        </p:txBody>
      </p:sp>
      <p:sp>
        <p:nvSpPr>
          <p:cNvPr id="8" name="Text 5"/>
          <p:cNvSpPr/>
          <p:nvPr/>
        </p:nvSpPr>
        <p:spPr>
          <a:xfrm>
            <a:off x="4300061" y="3202543"/>
            <a:ext cx="2721531" cy="3160395"/>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INSERT command is used to add new rows to a table in your database. It allows you to input data into your database, populating your tables with relevant information and expanding your data store.</a:t>
            </a:r>
            <a:endParaRPr lang="en-US" sz="1944" dirty="0"/>
          </a:p>
        </p:txBody>
      </p:sp>
      <p:sp>
        <p:nvSpPr>
          <p:cNvPr id="9" name="Text 6"/>
          <p:cNvSpPr/>
          <p:nvPr/>
        </p:nvSpPr>
        <p:spPr>
          <a:xfrm>
            <a:off x="7631430" y="2592586"/>
            <a:ext cx="2721531" cy="363141"/>
          </a:xfrm>
          <a:prstGeom prst="rect">
            <a:avLst/>
          </a:prstGeom>
          <a:noFill/>
          <a:ln/>
        </p:spPr>
        <p:txBody>
          <a:bodyPr wrap="non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UPDATE</a:t>
            </a:r>
            <a:endParaRPr lang="en-US" sz="2287" dirty="0"/>
          </a:p>
        </p:txBody>
      </p:sp>
      <p:sp>
        <p:nvSpPr>
          <p:cNvPr id="10" name="Text 7"/>
          <p:cNvSpPr/>
          <p:nvPr/>
        </p:nvSpPr>
        <p:spPr>
          <a:xfrm>
            <a:off x="7631430" y="3202543"/>
            <a:ext cx="2721531" cy="3160395"/>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UPDATE command is used to modify data in existing rows of a table. It allows you to change values within your database, ensuring that your data remains accurate and up-to-date.</a:t>
            </a:r>
            <a:endParaRPr lang="en-US" sz="1944" dirty="0"/>
          </a:p>
        </p:txBody>
      </p:sp>
      <p:sp>
        <p:nvSpPr>
          <p:cNvPr id="11" name="Text 8"/>
          <p:cNvSpPr/>
          <p:nvPr/>
        </p:nvSpPr>
        <p:spPr>
          <a:xfrm>
            <a:off x="10962799" y="2592586"/>
            <a:ext cx="2721531" cy="363141"/>
          </a:xfrm>
          <a:prstGeom prst="rect">
            <a:avLst/>
          </a:prstGeom>
          <a:noFill/>
          <a:ln/>
        </p:spPr>
        <p:txBody>
          <a:bodyPr wrap="none" rtlCol="0" anchor="t"/>
          <a:lstStyle/>
          <a:p>
            <a:pPr indent="0" marL="0">
              <a:lnSpc>
                <a:spcPts val="2859"/>
              </a:lnSpc>
              <a:buNone/>
            </a:pPr>
            <a:r>
              <a:rPr lang="en-US" sz="2287" b="1" spc="-46" kern="0" dirty="0">
                <a:solidFill>
                  <a:srgbClr val="000000"/>
                </a:solidFill>
                <a:latin typeface="adonis-web" pitchFamily="34" charset="0"/>
                <a:ea typeface="adonis-web" pitchFamily="34" charset="-122"/>
                <a:cs typeface="adonis-web" pitchFamily="34" charset="-120"/>
              </a:rPr>
              <a:t>DELETE</a:t>
            </a:r>
            <a:endParaRPr lang="en-US" sz="2287" dirty="0"/>
          </a:p>
        </p:txBody>
      </p:sp>
      <p:sp>
        <p:nvSpPr>
          <p:cNvPr id="12" name="Text 9"/>
          <p:cNvSpPr/>
          <p:nvPr/>
        </p:nvSpPr>
        <p:spPr>
          <a:xfrm>
            <a:off x="10962799" y="3202543"/>
            <a:ext cx="2721531" cy="3160395"/>
          </a:xfrm>
          <a:prstGeom prst="rect">
            <a:avLst/>
          </a:prstGeom>
          <a:noFill/>
          <a:ln/>
        </p:spPr>
        <p:txBody>
          <a:bodyPr wrap="square" rtlCol="0" anchor="t"/>
          <a:lstStyle/>
          <a:p>
            <a:pPr indent="0" marL="0">
              <a:lnSpc>
                <a:spcPts val="3110"/>
              </a:lnSpc>
              <a:buNone/>
            </a:pPr>
            <a:r>
              <a:rPr lang="en-US" sz="1944" spc="-39" kern="0" dirty="0">
                <a:solidFill>
                  <a:srgbClr val="272525"/>
                </a:solidFill>
                <a:latin typeface="Source Sans Pro" pitchFamily="34" charset="0"/>
                <a:ea typeface="Source Sans Pro" pitchFamily="34" charset="-122"/>
                <a:cs typeface="Source Sans Pro" pitchFamily="34" charset="-120"/>
              </a:rPr>
              <a:t>The DELETE command is used to remove rows from a table in your database. It allows you to manage your data by removing outdated or irrelevant information, keeping your database streamlined and efficient.</a:t>
            </a:r>
            <a:endParaRPr lang="en-US" sz="1944"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359979" y="2432923"/>
            <a:ext cx="5054322" cy="3363754"/>
          </a:xfrm>
          <a:prstGeom prst="rect">
            <a:avLst/>
          </a:prstGeom>
        </p:spPr>
      </p:pic>
      <p:sp>
        <p:nvSpPr>
          <p:cNvPr id="6" name="Text 1"/>
          <p:cNvSpPr/>
          <p:nvPr/>
        </p:nvSpPr>
        <p:spPr>
          <a:xfrm>
            <a:off x="604837" y="1093113"/>
            <a:ext cx="4565333" cy="508159"/>
          </a:xfrm>
          <a:prstGeom prst="rect">
            <a:avLst/>
          </a:prstGeom>
          <a:noFill/>
          <a:ln/>
        </p:spPr>
        <p:txBody>
          <a:bodyPr wrap="none" rtlCol="0" anchor="t"/>
          <a:lstStyle/>
          <a:p>
            <a:pPr indent="0" marL="0">
              <a:lnSpc>
                <a:spcPts val="4002"/>
              </a:lnSpc>
              <a:buNone/>
            </a:pPr>
            <a:r>
              <a:rPr lang="en-US" sz="3202" b="1" spc="-64" kern="0" dirty="0">
                <a:solidFill>
                  <a:srgbClr val="000000"/>
                </a:solidFill>
                <a:latin typeface="adonis-web" pitchFamily="34" charset="0"/>
                <a:ea typeface="adonis-web" pitchFamily="34" charset="-122"/>
                <a:cs typeface="adonis-web" pitchFamily="34" charset="-120"/>
              </a:rPr>
              <a:t>Data Integrity and Security</a:t>
            </a:r>
            <a:endParaRPr lang="en-US" sz="3202" dirty="0"/>
          </a:p>
        </p:txBody>
      </p:sp>
      <p:sp>
        <p:nvSpPr>
          <p:cNvPr id="7" name="Shape 2"/>
          <p:cNvSpPr/>
          <p:nvPr/>
        </p:nvSpPr>
        <p:spPr>
          <a:xfrm>
            <a:off x="604837" y="1860471"/>
            <a:ext cx="7934325" cy="5276017"/>
          </a:xfrm>
          <a:prstGeom prst="roundRect">
            <a:avLst>
              <a:gd name="adj" fmla="val 1474"/>
            </a:avLst>
          </a:prstGeom>
          <a:noFill/>
          <a:ln w="7620">
            <a:solidFill>
              <a:srgbClr val="000000">
                <a:alpha val="8000"/>
              </a:srgbClr>
            </a:solidFill>
            <a:prstDash val="solid"/>
          </a:ln>
        </p:spPr>
      </p:sp>
      <p:sp>
        <p:nvSpPr>
          <p:cNvPr id="8" name="Shape 3"/>
          <p:cNvSpPr/>
          <p:nvPr/>
        </p:nvSpPr>
        <p:spPr>
          <a:xfrm>
            <a:off x="612458" y="1868091"/>
            <a:ext cx="7919085" cy="1052155"/>
          </a:xfrm>
          <a:prstGeom prst="rect">
            <a:avLst/>
          </a:prstGeom>
          <a:solidFill>
            <a:srgbClr val="FFFFFF">
              <a:alpha val="4000"/>
            </a:srgbClr>
          </a:solidFill>
          <a:ln/>
        </p:spPr>
      </p:sp>
      <p:sp>
        <p:nvSpPr>
          <p:cNvPr id="9" name="Text 4"/>
          <p:cNvSpPr/>
          <p:nvPr/>
        </p:nvSpPr>
        <p:spPr>
          <a:xfrm>
            <a:off x="785217" y="1979295"/>
            <a:ext cx="3610213" cy="276582"/>
          </a:xfrm>
          <a:prstGeom prst="rect">
            <a:avLst/>
          </a:prstGeom>
          <a:noFill/>
          <a:ln/>
        </p:spPr>
        <p:txBody>
          <a:bodyPr wrap="non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Transactions</a:t>
            </a:r>
            <a:endParaRPr lang="en-US" sz="1361" dirty="0"/>
          </a:p>
        </p:txBody>
      </p:sp>
      <p:sp>
        <p:nvSpPr>
          <p:cNvPr id="10" name="Text 5"/>
          <p:cNvSpPr/>
          <p:nvPr/>
        </p:nvSpPr>
        <p:spPr>
          <a:xfrm>
            <a:off x="4748570" y="1979295"/>
            <a:ext cx="3610213"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Ensure atomicity, consistency, isolation, and durability (ACID) of data modifications, guaranteeing data integrity through reliable operations.</a:t>
            </a:r>
            <a:endParaRPr lang="en-US" sz="1361" dirty="0"/>
          </a:p>
        </p:txBody>
      </p:sp>
      <p:sp>
        <p:nvSpPr>
          <p:cNvPr id="11" name="Shape 6"/>
          <p:cNvSpPr/>
          <p:nvPr/>
        </p:nvSpPr>
        <p:spPr>
          <a:xfrm>
            <a:off x="612458" y="2920246"/>
            <a:ext cx="7919085" cy="1052155"/>
          </a:xfrm>
          <a:prstGeom prst="rect">
            <a:avLst/>
          </a:prstGeom>
          <a:solidFill>
            <a:srgbClr val="000000">
              <a:alpha val="4000"/>
            </a:srgbClr>
          </a:solidFill>
          <a:ln/>
        </p:spPr>
      </p:sp>
      <p:sp>
        <p:nvSpPr>
          <p:cNvPr id="12" name="Text 7"/>
          <p:cNvSpPr/>
          <p:nvPr/>
        </p:nvSpPr>
        <p:spPr>
          <a:xfrm>
            <a:off x="785217" y="3031450"/>
            <a:ext cx="3610213" cy="276582"/>
          </a:xfrm>
          <a:prstGeom prst="rect">
            <a:avLst/>
          </a:prstGeom>
          <a:noFill/>
          <a:ln/>
        </p:spPr>
        <p:txBody>
          <a:bodyPr wrap="non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Constraints</a:t>
            </a:r>
            <a:endParaRPr lang="en-US" sz="1361" dirty="0"/>
          </a:p>
        </p:txBody>
      </p:sp>
      <p:sp>
        <p:nvSpPr>
          <p:cNvPr id="13" name="Text 8"/>
          <p:cNvSpPr/>
          <p:nvPr/>
        </p:nvSpPr>
        <p:spPr>
          <a:xfrm>
            <a:off x="4748570" y="3031450"/>
            <a:ext cx="3610213"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Define rules and restrictions on data values, ensuring data consistency and accuracy by enforcing specific limitations.</a:t>
            </a:r>
            <a:endParaRPr lang="en-US" sz="1361" dirty="0"/>
          </a:p>
        </p:txBody>
      </p:sp>
      <p:sp>
        <p:nvSpPr>
          <p:cNvPr id="14" name="Shape 9"/>
          <p:cNvSpPr/>
          <p:nvPr/>
        </p:nvSpPr>
        <p:spPr>
          <a:xfrm>
            <a:off x="612458" y="3972401"/>
            <a:ext cx="7919085" cy="1052155"/>
          </a:xfrm>
          <a:prstGeom prst="rect">
            <a:avLst/>
          </a:prstGeom>
          <a:solidFill>
            <a:srgbClr val="FFFFFF">
              <a:alpha val="4000"/>
            </a:srgbClr>
          </a:solidFill>
          <a:ln/>
        </p:spPr>
      </p:sp>
      <p:sp>
        <p:nvSpPr>
          <p:cNvPr id="15" name="Text 10"/>
          <p:cNvSpPr/>
          <p:nvPr/>
        </p:nvSpPr>
        <p:spPr>
          <a:xfrm>
            <a:off x="785217" y="4083606"/>
            <a:ext cx="3610213" cy="276582"/>
          </a:xfrm>
          <a:prstGeom prst="rect">
            <a:avLst/>
          </a:prstGeom>
          <a:noFill/>
          <a:ln/>
        </p:spPr>
        <p:txBody>
          <a:bodyPr wrap="non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Error Handling</a:t>
            </a:r>
            <a:endParaRPr lang="en-US" sz="1361" dirty="0"/>
          </a:p>
        </p:txBody>
      </p:sp>
      <p:sp>
        <p:nvSpPr>
          <p:cNvPr id="16" name="Text 11"/>
          <p:cNvSpPr/>
          <p:nvPr/>
        </p:nvSpPr>
        <p:spPr>
          <a:xfrm>
            <a:off x="4748570" y="4083606"/>
            <a:ext cx="3610213"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Provide mechanisms for detecting and managing errors, ensuring data integrity and database stability by handling unexpected events gracefully.</a:t>
            </a:r>
            <a:endParaRPr lang="en-US" sz="1361" dirty="0"/>
          </a:p>
        </p:txBody>
      </p:sp>
      <p:sp>
        <p:nvSpPr>
          <p:cNvPr id="17" name="Shape 12"/>
          <p:cNvSpPr/>
          <p:nvPr/>
        </p:nvSpPr>
        <p:spPr>
          <a:xfrm>
            <a:off x="612458" y="5024557"/>
            <a:ext cx="7919085" cy="1052155"/>
          </a:xfrm>
          <a:prstGeom prst="rect">
            <a:avLst/>
          </a:prstGeom>
          <a:solidFill>
            <a:srgbClr val="000000">
              <a:alpha val="4000"/>
            </a:srgbClr>
          </a:solidFill>
          <a:ln/>
        </p:spPr>
      </p:sp>
      <p:sp>
        <p:nvSpPr>
          <p:cNvPr id="18" name="Text 13"/>
          <p:cNvSpPr/>
          <p:nvPr/>
        </p:nvSpPr>
        <p:spPr>
          <a:xfrm>
            <a:off x="785217" y="5135761"/>
            <a:ext cx="3610213" cy="276582"/>
          </a:xfrm>
          <a:prstGeom prst="rect">
            <a:avLst/>
          </a:prstGeom>
          <a:noFill/>
          <a:ln/>
        </p:spPr>
        <p:txBody>
          <a:bodyPr wrap="non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User Authentication</a:t>
            </a:r>
            <a:endParaRPr lang="en-US" sz="1361" dirty="0"/>
          </a:p>
        </p:txBody>
      </p:sp>
      <p:sp>
        <p:nvSpPr>
          <p:cNvPr id="19" name="Text 14"/>
          <p:cNvSpPr/>
          <p:nvPr/>
        </p:nvSpPr>
        <p:spPr>
          <a:xfrm>
            <a:off x="4748570" y="5135761"/>
            <a:ext cx="3610213"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Control access to the database by verifying user identities, limiting access to authorized users and protecting sensitive data.</a:t>
            </a:r>
            <a:endParaRPr lang="en-US" sz="1361" dirty="0"/>
          </a:p>
        </p:txBody>
      </p:sp>
      <p:sp>
        <p:nvSpPr>
          <p:cNvPr id="20" name="Shape 15"/>
          <p:cNvSpPr/>
          <p:nvPr/>
        </p:nvSpPr>
        <p:spPr>
          <a:xfrm>
            <a:off x="612458" y="6076712"/>
            <a:ext cx="7919085" cy="1052155"/>
          </a:xfrm>
          <a:prstGeom prst="rect">
            <a:avLst/>
          </a:prstGeom>
          <a:solidFill>
            <a:srgbClr val="FFFFFF">
              <a:alpha val="4000"/>
            </a:srgbClr>
          </a:solidFill>
          <a:ln/>
        </p:spPr>
      </p:sp>
      <p:sp>
        <p:nvSpPr>
          <p:cNvPr id="21" name="Text 16"/>
          <p:cNvSpPr/>
          <p:nvPr/>
        </p:nvSpPr>
        <p:spPr>
          <a:xfrm>
            <a:off x="785217" y="6187916"/>
            <a:ext cx="3610213" cy="276582"/>
          </a:xfrm>
          <a:prstGeom prst="rect">
            <a:avLst/>
          </a:prstGeom>
          <a:noFill/>
          <a:ln/>
        </p:spPr>
        <p:txBody>
          <a:bodyPr wrap="non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Permissions</a:t>
            </a:r>
            <a:endParaRPr lang="en-US" sz="1361" dirty="0"/>
          </a:p>
        </p:txBody>
      </p:sp>
      <p:sp>
        <p:nvSpPr>
          <p:cNvPr id="22" name="Text 17"/>
          <p:cNvSpPr/>
          <p:nvPr/>
        </p:nvSpPr>
        <p:spPr>
          <a:xfrm>
            <a:off x="4748570" y="6187916"/>
            <a:ext cx="3610213" cy="829747"/>
          </a:xfrm>
          <a:prstGeom prst="rect">
            <a:avLst/>
          </a:prstGeom>
          <a:noFill/>
          <a:ln/>
        </p:spPr>
        <p:txBody>
          <a:bodyPr wrap="square" rtlCol="0" anchor="t"/>
          <a:lstStyle/>
          <a:p>
            <a:pPr indent="0" marL="0">
              <a:lnSpc>
                <a:spcPts val="2177"/>
              </a:lnSpc>
              <a:buNone/>
            </a:pPr>
            <a:r>
              <a:rPr lang="en-US" sz="1361" spc="-27" kern="0" dirty="0">
                <a:solidFill>
                  <a:srgbClr val="272525"/>
                </a:solidFill>
                <a:latin typeface="Source Sans Pro" pitchFamily="34" charset="0"/>
                <a:ea typeface="Source Sans Pro" pitchFamily="34" charset="-122"/>
                <a:cs typeface="Source Sans Pro" pitchFamily="34" charset="-120"/>
              </a:rPr>
              <a:t>Define specific access privileges for users and roles, enabling fine-grained control over data access and ensuring data security.</a:t>
            </a:r>
            <a:endParaRPr lang="en-US" sz="1361"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2024-07-03T16:52:05Z</dcterms:created>
  <dcterms:modified xsi:type="dcterms:W3CDTF">2024-07-03T16:52:05Z</dcterms:modified>
</cp:coreProperties>
</file>