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notesMasterIdLst>
    <p:notesMasterId r:id="rId5"/>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7" Type="http://schemas.openxmlformats.org/officeDocument/2006/relationships/slideLayout" Target="../slideLayouts/slideLayout1.xml"/><Relationship Id="rId8"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r>
          <p:cNvPicPr>
            <a:picLocks noChangeAspect="1"/>
          </p:cNvPicPr>
          <p:nvPr/>
        </p:nvPicPr>
        <p:blipFill>
          <a:blip r:embed="rId2"/>
          <a:stretch>
            <a:fillRect/>
          </a:stretch>
        </p:blipFill>
        <p:spPr>
          <a:xfrm>
            <a:off x="9144000" y="0"/>
            <a:ext cx="5486400" cy="8229600"/>
          </a:xfrm>
          <a:prstGeom prst="rect">
            <a:avLst/>
          </a:prstGeom>
        </p:spPr>
      </p:pic>
      <p:pic>
        <p:nvPicPr>
          <p:cNvPr id="5" name="Image 2" descr="preencoded.png">    </p:cNvPr>
          <p:cNvPicPr>
            <a:picLocks noChangeAspect="1"/>
          </p:cNvPicPr>
          <p:nvPr/>
        </p:nvPicPr>
        <p:blipFill>
          <a:blip r:embed="rId3"/>
          <a:stretch>
            <a:fillRect/>
          </a:stretch>
        </p:blipFill>
        <p:spPr>
          <a:xfrm>
            <a:off x="9439156" y="2737723"/>
            <a:ext cx="4895969" cy="2754035"/>
          </a:xfrm>
          <a:prstGeom prst="rect">
            <a:avLst/>
          </a:prstGeom>
        </p:spPr>
      </p:pic>
      <p:sp>
        <p:nvSpPr>
          <p:cNvPr id="6" name="Text 1"/>
          <p:cNvSpPr/>
          <p:nvPr/>
        </p:nvSpPr>
        <p:spPr>
          <a:xfrm>
            <a:off x="826532" y="837605"/>
            <a:ext cx="7490936" cy="2875717"/>
          </a:xfrm>
          <a:prstGeom prst="rect">
            <a:avLst/>
          </a:prstGeom>
          <a:noFill/>
          <a:ln/>
        </p:spPr>
        <p:txBody>
          <a:bodyPr wrap="square" rtlCol="0" anchor="t"/>
          <a:lstStyle/>
          <a:p>
            <a:pPr indent="0" marL="0">
              <a:lnSpc>
                <a:spcPts val="7548"/>
              </a:lnSpc>
              <a:buNone/>
            </a:pPr>
            <a:r>
              <a:rPr lang="en-US" sz="6038" b="1" spc="-121" kern="0" dirty="0">
                <a:solidFill>
                  <a:srgbClr val="000000"/>
                </a:solidFill>
                <a:latin typeface="adonis-web" pitchFamily="34" charset="0"/>
                <a:ea typeface="adonis-web" pitchFamily="34" charset="-122"/>
                <a:cs typeface="adonis-web" pitchFamily="34" charset="-120"/>
              </a:rPr>
              <a:t>The Power of SQL: A Comprehensive Framework</a:t>
            </a:r>
            <a:endParaRPr lang="en-US" sz="6038" dirty="0"/>
          </a:p>
        </p:txBody>
      </p:sp>
      <p:sp>
        <p:nvSpPr>
          <p:cNvPr id="7" name="Text 2"/>
          <p:cNvSpPr/>
          <p:nvPr/>
        </p:nvSpPr>
        <p:spPr>
          <a:xfrm>
            <a:off x="826532" y="4067532"/>
            <a:ext cx="7490936" cy="2645331"/>
          </a:xfrm>
          <a:prstGeom prst="rect">
            <a:avLst/>
          </a:prstGeom>
          <a:noFill/>
          <a:ln/>
        </p:spPr>
        <p:txBody>
          <a:bodyPr wrap="square" rtlCol="0" anchor="t"/>
          <a:lstStyle/>
          <a:p>
            <a:pPr indent="0" marL="0">
              <a:lnSpc>
                <a:spcPts val="2975"/>
              </a:lnSpc>
              <a:buNone/>
            </a:pPr>
            <a:r>
              <a:rPr lang="en-US" sz="1860" spc="-37" kern="0" dirty="0">
                <a:solidFill>
                  <a:srgbClr val="272525"/>
                </a:solidFill>
                <a:latin typeface="Source Sans Pro" pitchFamily="34" charset="0"/>
                <a:ea typeface="Source Sans Pro" pitchFamily="34" charset="-122"/>
                <a:cs typeface="Source Sans Pro" pitchFamily="34" charset="-120"/>
              </a:rPr>
              <a:t>SQL (Structured Query Language) has become the de facto standard for database management, providing a powerful and flexible language for interacting with relational databases. The ISO/IEC 9075-1 standard, known as the SQL/Framework, is the foundational document that defines the syntax, semantics, and implementation guidelines for this essential technology. This comprehensive framework sets the stage for the seamless integration of SQL-based applications across a wide range of industries and applications.</a:t>
            </a:r>
            <a:endParaRPr lang="en-US" sz="1860" dirty="0"/>
          </a:p>
        </p:txBody>
      </p:sp>
      <p:sp>
        <p:nvSpPr>
          <p:cNvPr id="8" name="Shape 3"/>
          <p:cNvSpPr/>
          <p:nvPr/>
        </p:nvSpPr>
        <p:spPr>
          <a:xfrm>
            <a:off x="826532" y="6996232"/>
            <a:ext cx="377785" cy="377785"/>
          </a:xfrm>
          <a:prstGeom prst="roundRect">
            <a:avLst>
              <a:gd name="adj" fmla="val 24201823"/>
            </a:avLst>
          </a:prstGeom>
          <a:noFill/>
          <a:ln w="7620">
            <a:solidFill>
              <a:srgbClr val="FFFFFF"/>
            </a:solidFill>
            <a:prstDash val="solid"/>
          </a:ln>
        </p:spPr>
      </p:sp>
      <p:pic>
        <p:nvPicPr>
          <p:cNvPr id="9" name="Image 3" descr="preencoded.png">    </p:cNvPr>
          <p:cNvPicPr>
            <a:picLocks noChangeAspect="1"/>
          </p:cNvPicPr>
          <p:nvPr/>
        </p:nvPicPr>
        <p:blipFill>
          <a:blip r:embed="rId4"/>
          <a:stretch>
            <a:fillRect/>
          </a:stretch>
        </p:blipFill>
        <p:spPr>
          <a:xfrm>
            <a:off x="834152" y="7003852"/>
            <a:ext cx="362545" cy="362545"/>
          </a:xfrm>
          <a:prstGeom prst="rect">
            <a:avLst/>
          </a:prstGeom>
        </p:spPr>
      </p:pic>
      <p:sp>
        <p:nvSpPr>
          <p:cNvPr id="10" name="Text 4"/>
          <p:cNvSpPr/>
          <p:nvPr/>
        </p:nvSpPr>
        <p:spPr>
          <a:xfrm>
            <a:off x="1322308" y="6978491"/>
            <a:ext cx="3576399" cy="413385"/>
          </a:xfrm>
          <a:prstGeom prst="rect">
            <a:avLst/>
          </a:prstGeom>
          <a:noFill/>
          <a:ln/>
        </p:spPr>
        <p:txBody>
          <a:bodyPr wrap="none" rtlCol="0" anchor="t"/>
          <a:lstStyle/>
          <a:p>
            <a:pPr algn="l" indent="0" marL="0">
              <a:lnSpc>
                <a:spcPts val="3254"/>
              </a:lnSpc>
              <a:buNone/>
            </a:pPr>
            <a:r>
              <a:rPr lang="en-US" sz="2325" b="1" spc="-37" kern="0" dirty="0">
                <a:solidFill>
                  <a:srgbClr val="272525"/>
                </a:solidFill>
                <a:latin typeface="Source Sans Pro" pitchFamily="34" charset="0"/>
                <a:ea typeface="Source Sans Pro" pitchFamily="34" charset="-122"/>
                <a:cs typeface="Source Sans Pro" pitchFamily="34" charset="-120"/>
              </a:rPr>
              <a:t>by 21UCS182_Dhruv Rohatgi</a:t>
            </a:r>
            <a:endParaRPr lang="en-US" sz="2325" dirty="0"/>
          </a:p>
        </p:txBody>
      </p:sp>
      <p:pic>
        <p:nvPicPr>
          <p:cNvPr id="11"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968693" y="870347"/>
            <a:ext cx="9739789" cy="726043"/>
          </a:xfrm>
          <a:prstGeom prst="rect">
            <a:avLst/>
          </a:prstGeom>
          <a:noFill/>
          <a:ln/>
        </p:spPr>
        <p:txBody>
          <a:bodyPr wrap="none" rtlCol="0" anchor="t"/>
          <a:lstStyle/>
          <a:p>
            <a:pPr indent="0" marL="0">
              <a:lnSpc>
                <a:spcPts val="5718"/>
              </a:lnSpc>
              <a:buNone/>
            </a:pPr>
            <a:r>
              <a:rPr lang="en-US" sz="4574" b="1" spc="-91" kern="0" dirty="0">
                <a:solidFill>
                  <a:srgbClr val="000000"/>
                </a:solidFill>
                <a:latin typeface="adonis-web" pitchFamily="34" charset="0"/>
                <a:ea typeface="adonis-web" pitchFamily="34" charset="-122"/>
                <a:cs typeface="adonis-web" pitchFamily="34" charset="-120"/>
              </a:rPr>
              <a:t>Key Components of the SQL/Framework</a:t>
            </a:r>
            <a:endParaRPr lang="en-US" sz="4574" dirty="0"/>
          </a:p>
        </p:txBody>
      </p:sp>
      <p:sp>
        <p:nvSpPr>
          <p:cNvPr id="5" name="Text 2"/>
          <p:cNvSpPr/>
          <p:nvPr/>
        </p:nvSpPr>
        <p:spPr>
          <a:xfrm>
            <a:off x="968693" y="2213491"/>
            <a:ext cx="3828931" cy="726281"/>
          </a:xfrm>
          <a:prstGeom prst="rect">
            <a:avLst/>
          </a:prstGeom>
          <a:noFill/>
          <a:ln/>
        </p:spPr>
        <p:txBody>
          <a:bodyPr wrap="square" rtlCol="0" anchor="t"/>
          <a:lstStyle/>
          <a:p>
            <a:pPr indent="0" marL="0">
              <a:lnSpc>
                <a:spcPts val="2859"/>
              </a:lnSpc>
              <a:buNone/>
            </a:pPr>
            <a:r>
              <a:rPr lang="en-US" sz="2287" b="1" spc="-46" kern="0" dirty="0">
                <a:solidFill>
                  <a:srgbClr val="000000"/>
                </a:solidFill>
                <a:latin typeface="adonis-web" pitchFamily="34" charset="0"/>
                <a:ea typeface="adonis-web" pitchFamily="34" charset="-122"/>
                <a:cs typeface="adonis-web" pitchFamily="34" charset="-120"/>
              </a:rPr>
              <a:t>Data Definition Language (DDL)</a:t>
            </a:r>
            <a:endParaRPr lang="en-US" sz="2287" dirty="0"/>
          </a:p>
        </p:txBody>
      </p:sp>
      <p:sp>
        <p:nvSpPr>
          <p:cNvPr id="6" name="Text 3"/>
          <p:cNvSpPr/>
          <p:nvPr/>
        </p:nvSpPr>
        <p:spPr>
          <a:xfrm>
            <a:off x="968693" y="3186589"/>
            <a:ext cx="3828931" cy="3950494"/>
          </a:xfrm>
          <a:prstGeom prst="rect">
            <a:avLst/>
          </a:prstGeom>
          <a:noFill/>
          <a:ln/>
        </p:spPr>
        <p:txBody>
          <a:bodyPr wrap="square" rtlCol="0" anchor="t"/>
          <a:lstStyle/>
          <a:p>
            <a:pPr indent="0" marL="0">
              <a:lnSpc>
                <a:spcPts val="3110"/>
              </a:lnSpc>
              <a:buNone/>
            </a:pPr>
            <a:r>
              <a:rPr lang="en-US" sz="1944" spc="-39" kern="0" dirty="0">
                <a:solidFill>
                  <a:srgbClr val="272525"/>
                </a:solidFill>
                <a:latin typeface="Source Sans Pro" pitchFamily="34" charset="0"/>
                <a:ea typeface="Source Sans Pro" pitchFamily="34" charset="-122"/>
                <a:cs typeface="Source Sans Pro" pitchFamily="34" charset="-120"/>
              </a:rPr>
              <a:t>The SQL/Framework specifies the DDL, which includes statements for creating, modifying, and deleting database schema objects such as tables, views, and indexes. These powerful commands enable database administrators to manage the underlying structure of the data, ensuring data integrity and consistency.</a:t>
            </a:r>
            <a:endParaRPr lang="en-US" sz="1944" dirty="0"/>
          </a:p>
        </p:txBody>
      </p:sp>
      <p:sp>
        <p:nvSpPr>
          <p:cNvPr id="7" name="Text 4"/>
          <p:cNvSpPr/>
          <p:nvPr/>
        </p:nvSpPr>
        <p:spPr>
          <a:xfrm>
            <a:off x="5407462" y="2213491"/>
            <a:ext cx="3828931" cy="726281"/>
          </a:xfrm>
          <a:prstGeom prst="rect">
            <a:avLst/>
          </a:prstGeom>
          <a:noFill/>
          <a:ln/>
        </p:spPr>
        <p:txBody>
          <a:bodyPr wrap="square" rtlCol="0" anchor="t"/>
          <a:lstStyle/>
          <a:p>
            <a:pPr indent="0" marL="0">
              <a:lnSpc>
                <a:spcPts val="2859"/>
              </a:lnSpc>
              <a:buNone/>
            </a:pPr>
            <a:r>
              <a:rPr lang="en-US" sz="2287" b="1" spc="-46" kern="0" dirty="0">
                <a:solidFill>
                  <a:srgbClr val="000000"/>
                </a:solidFill>
                <a:latin typeface="adonis-web" pitchFamily="34" charset="0"/>
                <a:ea typeface="adonis-web" pitchFamily="34" charset="-122"/>
                <a:cs typeface="adonis-web" pitchFamily="34" charset="-120"/>
              </a:rPr>
              <a:t>Data Manipulation Language (DML)</a:t>
            </a:r>
            <a:endParaRPr lang="en-US" sz="2287" dirty="0"/>
          </a:p>
        </p:txBody>
      </p:sp>
      <p:sp>
        <p:nvSpPr>
          <p:cNvPr id="8" name="Text 5"/>
          <p:cNvSpPr/>
          <p:nvPr/>
        </p:nvSpPr>
        <p:spPr>
          <a:xfrm>
            <a:off x="5407462" y="3186589"/>
            <a:ext cx="3828931" cy="3160395"/>
          </a:xfrm>
          <a:prstGeom prst="rect">
            <a:avLst/>
          </a:prstGeom>
          <a:noFill/>
          <a:ln/>
        </p:spPr>
        <p:txBody>
          <a:bodyPr wrap="square" rtlCol="0" anchor="t"/>
          <a:lstStyle/>
          <a:p>
            <a:pPr indent="0" marL="0">
              <a:lnSpc>
                <a:spcPts val="3110"/>
              </a:lnSpc>
              <a:buNone/>
            </a:pPr>
            <a:r>
              <a:rPr lang="en-US" sz="1944" spc="-39" kern="0" dirty="0">
                <a:solidFill>
                  <a:srgbClr val="272525"/>
                </a:solidFill>
                <a:latin typeface="Source Sans Pro" pitchFamily="34" charset="0"/>
                <a:ea typeface="Source Sans Pro" pitchFamily="34" charset="-122"/>
                <a:cs typeface="Source Sans Pro" pitchFamily="34" charset="-120"/>
              </a:rPr>
              <a:t>The DML, as defined in the SQL/Framework, provides the means for querying, inserting, updating, and deleting data within database tables. These statements form the core of SQL's data management capabilities, empowering developers to build powerful, data-driven applications.</a:t>
            </a:r>
            <a:endParaRPr lang="en-US" sz="1944" dirty="0"/>
          </a:p>
        </p:txBody>
      </p:sp>
      <p:sp>
        <p:nvSpPr>
          <p:cNvPr id="9" name="Text 6"/>
          <p:cNvSpPr/>
          <p:nvPr/>
        </p:nvSpPr>
        <p:spPr>
          <a:xfrm>
            <a:off x="9846231" y="2213491"/>
            <a:ext cx="3573899" cy="363141"/>
          </a:xfrm>
          <a:prstGeom prst="rect">
            <a:avLst/>
          </a:prstGeom>
          <a:noFill/>
          <a:ln/>
        </p:spPr>
        <p:txBody>
          <a:bodyPr wrap="none" rtlCol="0" anchor="t"/>
          <a:lstStyle/>
          <a:p>
            <a:pPr indent="0" marL="0">
              <a:lnSpc>
                <a:spcPts val="2859"/>
              </a:lnSpc>
              <a:buNone/>
            </a:pPr>
            <a:r>
              <a:rPr lang="en-US" sz="2287" b="1" spc="-46" kern="0" dirty="0">
                <a:solidFill>
                  <a:srgbClr val="000000"/>
                </a:solidFill>
                <a:latin typeface="adonis-web" pitchFamily="34" charset="0"/>
                <a:ea typeface="adonis-web" pitchFamily="34" charset="-122"/>
                <a:cs typeface="adonis-web" pitchFamily="34" charset="-120"/>
              </a:rPr>
              <a:t>Data Control Language (DCL)</a:t>
            </a:r>
            <a:endParaRPr lang="en-US" sz="2287" dirty="0"/>
          </a:p>
        </p:txBody>
      </p:sp>
      <p:sp>
        <p:nvSpPr>
          <p:cNvPr id="10" name="Text 7"/>
          <p:cNvSpPr/>
          <p:nvPr/>
        </p:nvSpPr>
        <p:spPr>
          <a:xfrm>
            <a:off x="9846231" y="2823448"/>
            <a:ext cx="3828931" cy="3555444"/>
          </a:xfrm>
          <a:prstGeom prst="rect">
            <a:avLst/>
          </a:prstGeom>
          <a:noFill/>
          <a:ln/>
        </p:spPr>
        <p:txBody>
          <a:bodyPr wrap="square" rtlCol="0" anchor="t"/>
          <a:lstStyle/>
          <a:p>
            <a:pPr indent="0" marL="0">
              <a:lnSpc>
                <a:spcPts val="3110"/>
              </a:lnSpc>
              <a:buNone/>
            </a:pPr>
            <a:r>
              <a:rPr lang="en-US" sz="1944" spc="-39" kern="0" dirty="0">
                <a:solidFill>
                  <a:srgbClr val="272525"/>
                </a:solidFill>
                <a:latin typeface="Source Sans Pro" pitchFamily="34" charset="0"/>
                <a:ea typeface="Source Sans Pro" pitchFamily="34" charset="-122"/>
                <a:cs typeface="Source Sans Pro" pitchFamily="34" charset="-120"/>
              </a:rPr>
              <a:t>The SQL/Framework also covers the DCL, which includes statements for managing user permissions and access control. These commands enable database administrators to enforce security policies and ensure that only authorized personnel can interact with sensitive data, a critical aspect of modern data management.</a:t>
            </a:r>
            <a:endParaRPr lang="en-US" sz="1944" dirty="0"/>
          </a:p>
        </p:txBody>
      </p:sp>
      <p:pic>
        <p:nvPicPr>
          <p:cNvPr id="1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r>
          <p:cNvPicPr>
            <a:picLocks noChangeAspect="1"/>
          </p:cNvPicPr>
          <p:nvPr/>
        </p:nvPicPr>
        <p:blipFill>
          <a:blip r:embed="rId2"/>
          <a:stretch>
            <a:fillRect/>
          </a:stretch>
        </p:blipFill>
        <p:spPr>
          <a:xfrm>
            <a:off x="0" y="0"/>
            <a:ext cx="5486400" cy="8229600"/>
          </a:xfrm>
          <a:prstGeom prst="rect">
            <a:avLst/>
          </a:prstGeom>
        </p:spPr>
      </p:pic>
      <p:pic>
        <p:nvPicPr>
          <p:cNvPr id="5" name="Image 2" descr="preencoded.png">    </p:cNvPr>
          <p:cNvPicPr>
            <a:picLocks noChangeAspect="1"/>
          </p:cNvPicPr>
          <p:nvPr/>
        </p:nvPicPr>
        <p:blipFill>
          <a:blip r:embed="rId3"/>
          <a:stretch>
            <a:fillRect/>
          </a:stretch>
        </p:blipFill>
        <p:spPr>
          <a:xfrm>
            <a:off x="215979" y="1313855"/>
            <a:ext cx="5054322" cy="5601891"/>
          </a:xfrm>
          <a:prstGeom prst="rect">
            <a:avLst/>
          </a:prstGeom>
        </p:spPr>
      </p:pic>
      <p:sp>
        <p:nvSpPr>
          <p:cNvPr id="6" name="Text 1"/>
          <p:cNvSpPr/>
          <p:nvPr/>
        </p:nvSpPr>
        <p:spPr>
          <a:xfrm>
            <a:off x="6091238" y="589836"/>
            <a:ext cx="7934325" cy="1016318"/>
          </a:xfrm>
          <a:prstGeom prst="rect">
            <a:avLst/>
          </a:prstGeom>
          <a:noFill/>
          <a:ln/>
        </p:spPr>
        <p:txBody>
          <a:bodyPr wrap="square" rtlCol="0" anchor="t"/>
          <a:lstStyle/>
          <a:p>
            <a:pPr indent="0" marL="0">
              <a:lnSpc>
                <a:spcPts val="4002"/>
              </a:lnSpc>
              <a:buNone/>
            </a:pPr>
            <a:r>
              <a:rPr lang="en-US" sz="3202" b="1" spc="-64" kern="0" dirty="0">
                <a:solidFill>
                  <a:srgbClr val="000000"/>
                </a:solidFill>
                <a:latin typeface="adonis-web" pitchFamily="34" charset="0"/>
                <a:ea typeface="adonis-web" pitchFamily="34" charset="-122"/>
                <a:cs typeface="adonis-web" pitchFamily="34" charset="-120"/>
              </a:rPr>
              <a:t>Driving SQL Standardization and Interoperability</a:t>
            </a:r>
            <a:endParaRPr lang="en-US" sz="3202" dirty="0"/>
          </a:p>
        </p:txBody>
      </p:sp>
      <p:sp>
        <p:nvSpPr>
          <p:cNvPr id="7" name="Shape 2"/>
          <p:cNvSpPr/>
          <p:nvPr/>
        </p:nvSpPr>
        <p:spPr>
          <a:xfrm>
            <a:off x="6333173" y="1865352"/>
            <a:ext cx="34528" cy="5774412"/>
          </a:xfrm>
          <a:prstGeom prst="roundRect">
            <a:avLst>
              <a:gd name="adj" fmla="val 225237"/>
            </a:avLst>
          </a:prstGeom>
          <a:solidFill>
            <a:srgbClr val="D6BADD"/>
          </a:solidFill>
          <a:ln/>
        </p:spPr>
      </p:sp>
      <p:sp>
        <p:nvSpPr>
          <p:cNvPr id="8" name="Shape 3"/>
          <p:cNvSpPr/>
          <p:nvPr/>
        </p:nvSpPr>
        <p:spPr>
          <a:xfrm>
            <a:off x="6544806" y="2236708"/>
            <a:ext cx="604837" cy="34528"/>
          </a:xfrm>
          <a:prstGeom prst="roundRect">
            <a:avLst>
              <a:gd name="adj" fmla="val 225237"/>
            </a:avLst>
          </a:prstGeom>
          <a:solidFill>
            <a:srgbClr val="D6BADD"/>
          </a:solidFill>
          <a:ln/>
        </p:spPr>
      </p:sp>
      <p:sp>
        <p:nvSpPr>
          <p:cNvPr id="9" name="Shape 4"/>
          <p:cNvSpPr/>
          <p:nvPr/>
        </p:nvSpPr>
        <p:spPr>
          <a:xfrm>
            <a:off x="6156067" y="2059662"/>
            <a:ext cx="388739" cy="388739"/>
          </a:xfrm>
          <a:prstGeom prst="roundRect">
            <a:avLst>
              <a:gd name="adj" fmla="val 20006"/>
            </a:avLst>
          </a:prstGeom>
          <a:solidFill>
            <a:srgbClr val="F0D4F7"/>
          </a:solidFill>
          <a:ln w="7620">
            <a:solidFill>
              <a:srgbClr val="D6BADD"/>
            </a:solidFill>
            <a:prstDash val="solid"/>
          </a:ln>
        </p:spPr>
      </p:sp>
      <p:sp>
        <p:nvSpPr>
          <p:cNvPr id="10" name="Text 5"/>
          <p:cNvSpPr/>
          <p:nvPr/>
        </p:nvSpPr>
        <p:spPr>
          <a:xfrm>
            <a:off x="6283464" y="2132052"/>
            <a:ext cx="133945" cy="243959"/>
          </a:xfrm>
          <a:prstGeom prst="rect">
            <a:avLst/>
          </a:prstGeom>
          <a:noFill/>
          <a:ln/>
        </p:spPr>
        <p:txBody>
          <a:bodyPr wrap="none" rtlCol="0" anchor="t"/>
          <a:lstStyle/>
          <a:p>
            <a:pPr algn="ctr" indent="0" marL="0">
              <a:lnSpc>
                <a:spcPts val="1921"/>
              </a:lnSpc>
              <a:buNone/>
            </a:pPr>
            <a:r>
              <a:rPr lang="en-US" sz="1921" b="1" spc="-38" kern="0" dirty="0">
                <a:solidFill>
                  <a:srgbClr val="272525"/>
                </a:solidFill>
                <a:latin typeface="adonis-web" pitchFamily="34" charset="0"/>
                <a:ea typeface="adonis-web" pitchFamily="34" charset="-122"/>
                <a:cs typeface="adonis-web" pitchFamily="34" charset="-120"/>
              </a:rPr>
              <a:t>1</a:t>
            </a:r>
            <a:endParaRPr lang="en-US" sz="1921" dirty="0"/>
          </a:p>
        </p:txBody>
      </p:sp>
      <p:sp>
        <p:nvSpPr>
          <p:cNvPr id="11" name="Text 6"/>
          <p:cNvSpPr/>
          <p:nvPr/>
        </p:nvSpPr>
        <p:spPr>
          <a:xfrm>
            <a:off x="7300913" y="2038112"/>
            <a:ext cx="2033111" cy="254198"/>
          </a:xfrm>
          <a:prstGeom prst="rect">
            <a:avLst/>
          </a:prstGeom>
          <a:noFill/>
          <a:ln/>
        </p:spPr>
        <p:txBody>
          <a:bodyPr wrap="none" rtlCol="0" anchor="t"/>
          <a:lstStyle/>
          <a:p>
            <a:pPr algn="l" indent="0" marL="0">
              <a:lnSpc>
                <a:spcPts val="2001"/>
              </a:lnSpc>
              <a:buNone/>
            </a:pPr>
            <a:r>
              <a:rPr lang="en-US" sz="1601" b="1" spc="-32" kern="0" dirty="0">
                <a:solidFill>
                  <a:srgbClr val="272525"/>
                </a:solidFill>
                <a:latin typeface="adonis-web" pitchFamily="34" charset="0"/>
                <a:ea typeface="adonis-web" pitchFamily="34" charset="-122"/>
                <a:cs typeface="adonis-web" pitchFamily="34" charset="-120"/>
              </a:rPr>
              <a:t>Standardization</a:t>
            </a:r>
            <a:endParaRPr lang="en-US" sz="1601" dirty="0"/>
          </a:p>
        </p:txBody>
      </p:sp>
      <p:sp>
        <p:nvSpPr>
          <p:cNvPr id="12" name="Text 7"/>
          <p:cNvSpPr/>
          <p:nvPr/>
        </p:nvSpPr>
        <p:spPr>
          <a:xfrm>
            <a:off x="7300913" y="2395895"/>
            <a:ext cx="6724650" cy="1106329"/>
          </a:xfrm>
          <a:prstGeom prst="rect">
            <a:avLst/>
          </a:prstGeom>
          <a:noFill/>
          <a:ln/>
        </p:spPr>
        <p:txBody>
          <a:bodyPr wrap="square" rtlCol="0" anchor="t"/>
          <a:lstStyle/>
          <a:p>
            <a:pPr algn="l"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The primary goal of the SQL/Framework is to establish a standardized approach to SQL, ensuring compatibility and interoperability across different database management systems (DBMS). This standardization promotes portability of SQL-based applications, allowing developers to build solutions that can seamlessly integrate with a wide range of DBMS platforms.</a:t>
            </a:r>
            <a:endParaRPr lang="en-US" sz="1361" dirty="0"/>
          </a:p>
        </p:txBody>
      </p:sp>
      <p:sp>
        <p:nvSpPr>
          <p:cNvPr id="13" name="Shape 8"/>
          <p:cNvSpPr/>
          <p:nvPr/>
        </p:nvSpPr>
        <p:spPr>
          <a:xfrm>
            <a:off x="6544806" y="4219099"/>
            <a:ext cx="604837" cy="34528"/>
          </a:xfrm>
          <a:prstGeom prst="roundRect">
            <a:avLst>
              <a:gd name="adj" fmla="val 225237"/>
            </a:avLst>
          </a:prstGeom>
          <a:solidFill>
            <a:srgbClr val="D6BADD"/>
          </a:solidFill>
          <a:ln/>
        </p:spPr>
      </p:sp>
      <p:sp>
        <p:nvSpPr>
          <p:cNvPr id="14" name="Shape 9"/>
          <p:cNvSpPr/>
          <p:nvPr/>
        </p:nvSpPr>
        <p:spPr>
          <a:xfrm>
            <a:off x="6156067" y="4042053"/>
            <a:ext cx="388739" cy="388739"/>
          </a:xfrm>
          <a:prstGeom prst="roundRect">
            <a:avLst>
              <a:gd name="adj" fmla="val 20006"/>
            </a:avLst>
          </a:prstGeom>
          <a:solidFill>
            <a:srgbClr val="F0D4F7"/>
          </a:solidFill>
          <a:ln w="7620">
            <a:solidFill>
              <a:srgbClr val="D6BADD"/>
            </a:solidFill>
            <a:prstDash val="solid"/>
          </a:ln>
        </p:spPr>
      </p:sp>
      <p:sp>
        <p:nvSpPr>
          <p:cNvPr id="15" name="Text 10"/>
          <p:cNvSpPr/>
          <p:nvPr/>
        </p:nvSpPr>
        <p:spPr>
          <a:xfrm>
            <a:off x="6283464" y="4114443"/>
            <a:ext cx="133945" cy="243959"/>
          </a:xfrm>
          <a:prstGeom prst="rect">
            <a:avLst/>
          </a:prstGeom>
          <a:noFill/>
          <a:ln/>
        </p:spPr>
        <p:txBody>
          <a:bodyPr wrap="none" rtlCol="0" anchor="t"/>
          <a:lstStyle/>
          <a:p>
            <a:pPr algn="ctr" indent="0" marL="0">
              <a:lnSpc>
                <a:spcPts val="1921"/>
              </a:lnSpc>
              <a:buNone/>
            </a:pPr>
            <a:r>
              <a:rPr lang="en-US" sz="1921" b="1" spc="-38" kern="0" dirty="0">
                <a:solidFill>
                  <a:srgbClr val="272525"/>
                </a:solidFill>
                <a:latin typeface="adonis-web" pitchFamily="34" charset="0"/>
                <a:ea typeface="adonis-web" pitchFamily="34" charset="-122"/>
                <a:cs typeface="adonis-web" pitchFamily="34" charset="-120"/>
              </a:rPr>
              <a:t>2</a:t>
            </a:r>
            <a:endParaRPr lang="en-US" sz="1921" dirty="0"/>
          </a:p>
        </p:txBody>
      </p:sp>
      <p:sp>
        <p:nvSpPr>
          <p:cNvPr id="16" name="Text 11"/>
          <p:cNvSpPr/>
          <p:nvPr/>
        </p:nvSpPr>
        <p:spPr>
          <a:xfrm>
            <a:off x="7300913" y="4020503"/>
            <a:ext cx="2033111" cy="254198"/>
          </a:xfrm>
          <a:prstGeom prst="rect">
            <a:avLst/>
          </a:prstGeom>
          <a:noFill/>
          <a:ln/>
        </p:spPr>
        <p:txBody>
          <a:bodyPr wrap="none" rtlCol="0" anchor="t"/>
          <a:lstStyle/>
          <a:p>
            <a:pPr algn="l" indent="0" marL="0">
              <a:lnSpc>
                <a:spcPts val="2001"/>
              </a:lnSpc>
              <a:buNone/>
            </a:pPr>
            <a:r>
              <a:rPr lang="en-US" sz="1601" b="1" spc="-32" kern="0" dirty="0">
                <a:solidFill>
                  <a:srgbClr val="272525"/>
                </a:solidFill>
                <a:latin typeface="adonis-web" pitchFamily="34" charset="0"/>
                <a:ea typeface="adonis-web" pitchFamily="34" charset="-122"/>
                <a:cs typeface="adonis-web" pitchFamily="34" charset="-120"/>
              </a:rPr>
              <a:t>Syntax and Semantics</a:t>
            </a:r>
            <a:endParaRPr lang="en-US" sz="1601" dirty="0"/>
          </a:p>
        </p:txBody>
      </p:sp>
      <p:sp>
        <p:nvSpPr>
          <p:cNvPr id="17" name="Text 12"/>
          <p:cNvSpPr/>
          <p:nvPr/>
        </p:nvSpPr>
        <p:spPr>
          <a:xfrm>
            <a:off x="7300913" y="4378285"/>
            <a:ext cx="6724650" cy="1106329"/>
          </a:xfrm>
          <a:prstGeom prst="rect">
            <a:avLst/>
          </a:prstGeom>
          <a:noFill/>
          <a:ln/>
        </p:spPr>
        <p:txBody>
          <a:bodyPr wrap="square" rtlCol="0" anchor="t"/>
          <a:lstStyle/>
          <a:p>
            <a:pPr algn="l"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The SQL/Framework defines the precise syntax and semantics of SQL commands, ensuring consistent interpretation and execution of SQL statements across different DBMS implementations. This standardization enables seamless collaboration and data exchange between teams and organizations, fostering a cohesive SQL ecosystem.</a:t>
            </a:r>
            <a:endParaRPr lang="en-US" sz="1361" dirty="0"/>
          </a:p>
        </p:txBody>
      </p:sp>
      <p:sp>
        <p:nvSpPr>
          <p:cNvPr id="18" name="Shape 13"/>
          <p:cNvSpPr/>
          <p:nvPr/>
        </p:nvSpPr>
        <p:spPr>
          <a:xfrm>
            <a:off x="6544806" y="6201489"/>
            <a:ext cx="604837" cy="34528"/>
          </a:xfrm>
          <a:prstGeom prst="roundRect">
            <a:avLst>
              <a:gd name="adj" fmla="val 225237"/>
            </a:avLst>
          </a:prstGeom>
          <a:solidFill>
            <a:srgbClr val="D6BADD"/>
          </a:solidFill>
          <a:ln/>
        </p:spPr>
      </p:sp>
      <p:sp>
        <p:nvSpPr>
          <p:cNvPr id="19" name="Shape 14"/>
          <p:cNvSpPr/>
          <p:nvPr/>
        </p:nvSpPr>
        <p:spPr>
          <a:xfrm>
            <a:off x="6156067" y="6024443"/>
            <a:ext cx="388739" cy="388739"/>
          </a:xfrm>
          <a:prstGeom prst="roundRect">
            <a:avLst>
              <a:gd name="adj" fmla="val 20006"/>
            </a:avLst>
          </a:prstGeom>
          <a:solidFill>
            <a:srgbClr val="F0D4F7"/>
          </a:solidFill>
          <a:ln w="7620">
            <a:solidFill>
              <a:srgbClr val="D6BADD"/>
            </a:solidFill>
            <a:prstDash val="solid"/>
          </a:ln>
        </p:spPr>
      </p:sp>
      <p:sp>
        <p:nvSpPr>
          <p:cNvPr id="20" name="Text 15"/>
          <p:cNvSpPr/>
          <p:nvPr/>
        </p:nvSpPr>
        <p:spPr>
          <a:xfrm>
            <a:off x="6283464" y="6096833"/>
            <a:ext cx="133945" cy="243959"/>
          </a:xfrm>
          <a:prstGeom prst="rect">
            <a:avLst/>
          </a:prstGeom>
          <a:noFill/>
          <a:ln/>
        </p:spPr>
        <p:txBody>
          <a:bodyPr wrap="none" rtlCol="0" anchor="t"/>
          <a:lstStyle/>
          <a:p>
            <a:pPr algn="ctr" indent="0" marL="0">
              <a:lnSpc>
                <a:spcPts val="1921"/>
              </a:lnSpc>
              <a:buNone/>
            </a:pPr>
            <a:r>
              <a:rPr lang="en-US" sz="1921" b="1" spc="-38" kern="0" dirty="0">
                <a:solidFill>
                  <a:srgbClr val="272525"/>
                </a:solidFill>
                <a:latin typeface="adonis-web" pitchFamily="34" charset="0"/>
                <a:ea typeface="adonis-web" pitchFamily="34" charset="-122"/>
                <a:cs typeface="adonis-web" pitchFamily="34" charset="-120"/>
              </a:rPr>
              <a:t>3</a:t>
            </a:r>
            <a:endParaRPr lang="en-US" sz="1921" dirty="0"/>
          </a:p>
        </p:txBody>
      </p:sp>
      <p:sp>
        <p:nvSpPr>
          <p:cNvPr id="21" name="Text 16"/>
          <p:cNvSpPr/>
          <p:nvPr/>
        </p:nvSpPr>
        <p:spPr>
          <a:xfrm>
            <a:off x="7300913" y="6002893"/>
            <a:ext cx="2266593" cy="254198"/>
          </a:xfrm>
          <a:prstGeom prst="rect">
            <a:avLst/>
          </a:prstGeom>
          <a:noFill/>
          <a:ln/>
        </p:spPr>
        <p:txBody>
          <a:bodyPr wrap="none" rtlCol="0" anchor="t"/>
          <a:lstStyle/>
          <a:p>
            <a:pPr algn="l" indent="0" marL="0">
              <a:lnSpc>
                <a:spcPts val="2001"/>
              </a:lnSpc>
              <a:buNone/>
            </a:pPr>
            <a:r>
              <a:rPr lang="en-US" sz="1601" b="1" spc="-32" kern="0" dirty="0">
                <a:solidFill>
                  <a:srgbClr val="272525"/>
                </a:solidFill>
                <a:latin typeface="adonis-web" pitchFamily="34" charset="0"/>
                <a:ea typeface="adonis-web" pitchFamily="34" charset="-122"/>
                <a:cs typeface="adonis-web" pitchFamily="34" charset="-120"/>
              </a:rPr>
              <a:t>Extensibility and Flexibility</a:t>
            </a:r>
            <a:endParaRPr lang="en-US" sz="1601" dirty="0"/>
          </a:p>
        </p:txBody>
      </p:sp>
      <p:sp>
        <p:nvSpPr>
          <p:cNvPr id="22" name="Text 17"/>
          <p:cNvSpPr/>
          <p:nvPr/>
        </p:nvSpPr>
        <p:spPr>
          <a:xfrm>
            <a:off x="7300913" y="6360676"/>
            <a:ext cx="6724650" cy="1106329"/>
          </a:xfrm>
          <a:prstGeom prst="rect">
            <a:avLst/>
          </a:prstGeom>
          <a:noFill/>
          <a:ln/>
        </p:spPr>
        <p:txBody>
          <a:bodyPr wrap="square" rtlCol="0" anchor="t"/>
          <a:lstStyle/>
          <a:p>
            <a:pPr algn="l"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While the SQL/Framework defines the core SQL language, it also allows for optional features and extensions. This flexibility enables DBMS vendors to innovate and introduce new capabilities, while maintaining compatibility with the standard. This balance between standardization and innovation ensures that SQL remains a powerful and adaptable tool for database management.</a:t>
            </a:r>
            <a:endParaRPr lang="en-US" sz="1361" dirty="0"/>
          </a:p>
        </p:txBody>
      </p:sp>
      <p:pic>
        <p:nvPicPr>
          <p:cNvPr id="23"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Slide 1</vt:lpstr>
      <vt:lpstr>Slide 2</vt:lpstr>
      <vt:lpstr>Slide 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2024-07-03T14:18:50Z</dcterms:created>
  <dcterms:modified xsi:type="dcterms:W3CDTF">2024-07-03T14:18:50Z</dcterms:modified>
</cp:coreProperties>
</file>