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5"/>
  </p:notesMasterIdLst>
  <p:sldIdLst>
    <p:sldId id="7602" r:id="rId4"/>
    <p:sldId id="7603" r:id="rId6"/>
    <p:sldId id="7620" r:id="rId7"/>
    <p:sldId id="7567" r:id="rId8"/>
    <p:sldId id="7625" r:id="rId9"/>
    <p:sldId id="7663" r:id="rId10"/>
    <p:sldId id="7664" r:id="rId11"/>
    <p:sldId id="7746" r:id="rId12"/>
    <p:sldId id="7738" r:id="rId13"/>
    <p:sldId id="7748" r:id="rId14"/>
    <p:sldId id="7747" r:id="rId15"/>
    <p:sldId id="7626" r:id="rId16"/>
    <p:sldId id="7701" r:id="rId17"/>
    <p:sldId id="7658" r:id="rId18"/>
    <p:sldId id="7655" r:id="rId19"/>
    <p:sldId id="7649" r:id="rId20"/>
    <p:sldId id="7650" r:id="rId21"/>
    <p:sldId id="7651" r:id="rId22"/>
    <p:sldId id="7647" r:id="rId23"/>
    <p:sldId id="7653" r:id="rId24"/>
    <p:sldId id="7661" r:id="rId25"/>
    <p:sldId id="7736" r:id="rId26"/>
    <p:sldId id="7737" r:id="rId27"/>
    <p:sldId id="7742" r:id="rId28"/>
    <p:sldId id="7745" r:id="rId29"/>
    <p:sldId id="7702" r:id="rId30"/>
    <p:sldId id="7659" r:id="rId31"/>
    <p:sldId id="7703" r:id="rId32"/>
    <p:sldId id="7660" r:id="rId33"/>
    <p:sldId id="7627" r:id="rId34"/>
    <p:sldId id="7654" r:id="rId35"/>
    <p:sldId id="7629" r:id="rId36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BE7"/>
    <a:srgbClr val="F3EAE3"/>
    <a:srgbClr val="A1BBAE"/>
    <a:srgbClr val="BADBC8"/>
    <a:srgbClr val="F9C5B8"/>
    <a:srgbClr val="FFFFFF"/>
    <a:srgbClr val="C3E2D2"/>
    <a:srgbClr val="FFF6EF"/>
    <a:srgbClr val="E6E6E6"/>
    <a:srgbClr val="EFDB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9" autoAdjust="0"/>
    <p:restoredTop sz="96314" autoAdjust="0"/>
  </p:normalViewPr>
  <p:slideViewPr>
    <p:cSldViewPr snapToGrid="0">
      <p:cViewPr varScale="1">
        <p:scale>
          <a:sx n="157" d="100"/>
          <a:sy n="157" d="100"/>
        </p:scale>
        <p:origin x="582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B8C3C3-31A8-453D-A20D-411C6C3728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8998766-6A9C-4F2F-8D78-A8B7F422C2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291548" y="278296"/>
            <a:ext cx="11582400" cy="63610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167872" y="649203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9625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0" Type="http://schemas.openxmlformats.org/officeDocument/2006/relationships/notesSlide" Target="../notesSlides/notesSlide10.xml"/><Relationship Id="rId1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2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2102556" y="2892778"/>
            <a:ext cx="8748889" cy="191911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dist" defTabSz="913765">
              <a:defRPr/>
            </a:pPr>
            <a:r>
              <a:rPr lang="zh-CN" altLang="en-US" sz="6000" spc="267" dirty="0" smtClean="0">
                <a:solidFill>
                  <a:srgbClr val="A1BBA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软件设计模式课程项目</a:t>
            </a:r>
            <a:endParaRPr lang="zh-CN" altLang="en-US" sz="6000" spc="267" dirty="0">
              <a:solidFill>
                <a:srgbClr val="A1BBAE"/>
              </a:solidFill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4231927" y="2251102"/>
            <a:ext cx="3947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765">
              <a:defRPr/>
            </a:pPr>
            <a:r>
              <a:rPr lang="zh-CN" altLang="en-US" sz="3200" spc="267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天猫购物节</a:t>
            </a:r>
            <a:endParaRPr lang="zh-CN" altLang="en-US" sz="3200" spc="267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791968" y="4041029"/>
            <a:ext cx="70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765"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蒋勇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林羿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蓝盛霖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李凯胤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卢鑫源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赵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符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冉启迪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杜泽民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5" name="组合 104"/>
          <p:cNvGrpSpPr/>
          <p:nvPr/>
        </p:nvGrpSpPr>
        <p:grpSpPr>
          <a:xfrm>
            <a:off x="6675264" y="4697842"/>
            <a:ext cx="266489" cy="266489"/>
            <a:chOff x="9352883" y="5335471"/>
            <a:chExt cx="456228" cy="456228"/>
          </a:xfrm>
          <a:effectLst/>
        </p:grpSpPr>
        <p:sp>
          <p:nvSpPr>
            <p:cNvPr id="106" name="矩形: 圆角 3"/>
            <p:cNvSpPr/>
            <p:nvPr/>
          </p:nvSpPr>
          <p:spPr>
            <a:xfrm>
              <a:off x="9352883" y="5335471"/>
              <a:ext cx="456228" cy="456228"/>
            </a:xfrm>
            <a:prstGeom prst="roundRect">
              <a:avLst/>
            </a:prstGeom>
            <a:solidFill>
              <a:srgbClr val="C3E2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107" name="椭圆 4"/>
            <p:cNvSpPr/>
            <p:nvPr/>
          </p:nvSpPr>
          <p:spPr>
            <a:xfrm>
              <a:off x="9457674" y="5440262"/>
              <a:ext cx="246647" cy="246646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</p:grpSp>
      <p:grpSp>
        <p:nvGrpSpPr>
          <p:cNvPr id="117" name="组合 116"/>
          <p:cNvGrpSpPr/>
          <p:nvPr/>
        </p:nvGrpSpPr>
        <p:grpSpPr>
          <a:xfrm>
            <a:off x="3518982" y="4690697"/>
            <a:ext cx="280777" cy="280777"/>
            <a:chOff x="8812252" y="5335471"/>
            <a:chExt cx="456228" cy="456228"/>
          </a:xfrm>
          <a:effectLst/>
        </p:grpSpPr>
        <p:sp>
          <p:nvSpPr>
            <p:cNvPr id="118" name="矩形: 圆角 28"/>
            <p:cNvSpPr/>
            <p:nvPr/>
          </p:nvSpPr>
          <p:spPr>
            <a:xfrm>
              <a:off x="8812252" y="5335471"/>
              <a:ext cx="456228" cy="456228"/>
            </a:xfrm>
            <a:prstGeom prst="roundRect">
              <a:avLst/>
            </a:prstGeom>
            <a:solidFill>
              <a:srgbClr val="F9C5B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 dirty="0">
                <a:solidFill>
                  <a:srgbClr val="9FCEF9"/>
                </a:solidFill>
                <a:cs typeface="+mn-ea"/>
                <a:sym typeface="+mn-lt"/>
              </a:endParaRPr>
            </a:p>
          </p:txBody>
        </p:sp>
        <p:sp>
          <p:nvSpPr>
            <p:cNvPr id="119" name="椭圆 17"/>
            <p:cNvSpPr/>
            <p:nvPr/>
          </p:nvSpPr>
          <p:spPr>
            <a:xfrm>
              <a:off x="8925148" y="5440262"/>
              <a:ext cx="230435" cy="246647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3767722" y="4683411"/>
            <a:ext cx="2907542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zh-CN" altLang="en-US" sz="1400" spc="267" dirty="0">
                <a:solidFill>
                  <a:srgbClr val="373536"/>
                </a:solidFill>
                <a:cs typeface="+mn-ea"/>
                <a:sym typeface="+mn-lt"/>
              </a:rPr>
              <a:t>汇报</a:t>
            </a:r>
            <a:r>
              <a:rPr lang="zh-CN" altLang="en-US" sz="1400" spc="267" dirty="0" smtClean="0">
                <a:solidFill>
                  <a:srgbClr val="373536"/>
                </a:solidFill>
                <a:cs typeface="+mn-ea"/>
                <a:sym typeface="+mn-lt"/>
              </a:rPr>
              <a:t>人：</a:t>
            </a:r>
            <a:r>
              <a:rPr lang="en-US" altLang="zh-CN" sz="1400" spc="267" dirty="0" smtClean="0">
                <a:solidFill>
                  <a:srgbClr val="373536"/>
                </a:solidFill>
                <a:cs typeface="+mn-ea"/>
                <a:sym typeface="+mn-lt"/>
              </a:rPr>
              <a:t>	</a:t>
            </a:r>
            <a:r>
              <a:rPr lang="zh-CN" altLang="en-US" sz="1400" spc="267" dirty="0" smtClean="0">
                <a:solidFill>
                  <a:srgbClr val="373536"/>
                </a:solidFill>
                <a:cs typeface="+mn-ea"/>
                <a:sym typeface="+mn-lt"/>
              </a:rPr>
              <a:t>蒋勇</a:t>
            </a:r>
            <a:r>
              <a:rPr lang="en-US" altLang="zh-CN" sz="1400" spc="267" dirty="0" smtClean="0">
                <a:solidFill>
                  <a:srgbClr val="373536"/>
                </a:solidFill>
                <a:cs typeface="+mn-ea"/>
                <a:sym typeface="+mn-lt"/>
              </a:rPr>
              <a:t>/</a:t>
            </a:r>
            <a:r>
              <a:rPr lang="zh-CN" altLang="en-US" sz="1400" spc="267" dirty="0" smtClean="0">
                <a:solidFill>
                  <a:srgbClr val="373536"/>
                </a:solidFill>
                <a:cs typeface="+mn-ea"/>
                <a:sym typeface="+mn-lt"/>
              </a:rPr>
              <a:t>任羽</a:t>
            </a:r>
            <a:r>
              <a:rPr lang="en-US" altLang="zh-CN" sz="1400" spc="267" dirty="0" smtClean="0">
                <a:solidFill>
                  <a:srgbClr val="373536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林羿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海</a:t>
            </a:r>
            <a:endParaRPr lang="zh-CN" altLang="en-US" sz="1400" spc="267" dirty="0">
              <a:solidFill>
                <a:srgbClr val="373536"/>
              </a:solidFill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89290" y="4683411"/>
            <a:ext cx="1840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765">
              <a:defRPr/>
            </a:pPr>
            <a:r>
              <a:rPr lang="zh-CN" altLang="en-US" sz="1400" spc="267" dirty="0">
                <a:solidFill>
                  <a:srgbClr val="373536"/>
                </a:solidFill>
                <a:cs typeface="+mn-ea"/>
                <a:sym typeface="+mn-lt"/>
              </a:rPr>
              <a:t>日期</a:t>
            </a:r>
            <a:r>
              <a:rPr lang="en-US" altLang="zh-CN" sz="1400" spc="267" dirty="0">
                <a:solidFill>
                  <a:srgbClr val="373536"/>
                </a:solidFill>
                <a:cs typeface="+mn-ea"/>
                <a:sym typeface="+mn-lt"/>
              </a:rPr>
              <a:t>:</a:t>
            </a:r>
            <a:r>
              <a:rPr lang="en-US" altLang="zh-CN" sz="1400" spc="267" dirty="0" smtClean="0">
                <a:solidFill>
                  <a:srgbClr val="373536"/>
                </a:solidFill>
                <a:cs typeface="+mn-ea"/>
                <a:sym typeface="+mn-lt"/>
              </a:rPr>
              <a:t>2021.11.6</a:t>
            </a:r>
            <a:endParaRPr lang="zh-CN" altLang="en-US" sz="1400" spc="267" dirty="0">
              <a:solidFill>
                <a:srgbClr val="373536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  <p:bldLst>
      <p:bldP spid="82" grpId="0"/>
      <p:bldP spid="85" grpId="0"/>
      <p:bldP spid="104" grpId="0"/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8361" y="576204"/>
            <a:ext cx="39426" cy="2589497"/>
            <a:chOff x="996909" y="1725258"/>
            <a:chExt cx="39436" cy="2590172"/>
          </a:xfrm>
          <a:solidFill>
            <a:srgbClr val="F9C5B8"/>
          </a:solidFill>
        </p:grpSpPr>
        <p:cxnSp>
          <p:nvCxnSpPr>
            <p:cNvPr id="3" name="直接连接符 2"/>
            <p:cNvCxnSpPr/>
            <p:nvPr/>
          </p:nvCxnSpPr>
          <p:spPr>
            <a:xfrm>
              <a:off x="996909" y="1725258"/>
              <a:ext cx="0" cy="2590172"/>
            </a:xfrm>
            <a:prstGeom prst="line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96909" y="1725258"/>
              <a:ext cx="39436" cy="1183087"/>
            </a:xfrm>
            <a:prstGeom prst="rect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1166271" y="3659176"/>
            <a:ext cx="39426" cy="2617804"/>
            <a:chOff x="8919170" y="3211465"/>
            <a:chExt cx="39436" cy="2618486"/>
          </a:xfrm>
          <a:solidFill>
            <a:srgbClr val="C3E2D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8919170" y="3211465"/>
              <a:ext cx="0" cy="2614240"/>
            </a:xfrm>
            <a:prstGeom prst="line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 flipV="1">
              <a:off x="8919170" y="4646864"/>
              <a:ext cx="39436" cy="1183087"/>
            </a:xfrm>
            <a:prstGeom prst="rect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016000" y="571500"/>
            <a:ext cx="4572000" cy="5397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267" normalizeH="0" baseline="0" noProof="0" dirty="0" smtClean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设计模式在业务中的体现</a:t>
            </a:r>
            <a:endParaRPr kumimoji="0" lang="zh-CN" altLang="en-US" sz="28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 userDrawn="1"/>
        </p:nvGrpSpPr>
        <p:grpSpPr>
          <a:xfrm rot="0">
            <a:off x="1308735" y="1386205"/>
            <a:ext cx="4203700" cy="5004162"/>
            <a:chOff x="1800" y="1950"/>
            <a:chExt cx="6620" cy="7881"/>
          </a:xfrm>
        </p:grpSpPr>
        <p:grpSp>
          <p:nvGrpSpPr>
            <p:cNvPr id="5" name="组合 4"/>
            <p:cNvGrpSpPr/>
            <p:nvPr/>
          </p:nvGrpSpPr>
          <p:grpSpPr>
            <a:xfrm rot="0">
              <a:off x="1800" y="4017"/>
              <a:ext cx="6620" cy="2106"/>
              <a:chOff x="6934095" y="2030463"/>
              <a:chExt cx="4204174" cy="1338124"/>
            </a:xfrm>
          </p:grpSpPr>
          <p:sp>
            <p:nvSpPr>
              <p:cNvPr id="6" name="燕尾形 44"/>
              <p:cNvSpPr/>
              <p:nvPr/>
            </p:nvSpPr>
            <p:spPr>
              <a:xfrm rot="5400000">
                <a:off x="7041278" y="2430654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9" name="直接连接符 13"/>
              <p:cNvCxnSpPr/>
              <p:nvPr/>
            </p:nvCxnSpPr>
            <p:spPr>
              <a:xfrm>
                <a:off x="7499116" y="3107675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7678583" y="2030463"/>
                <a:ext cx="1756965" cy="370598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适配器模式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PA-文本框 4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01848" y="2451357"/>
                <a:ext cx="3536421" cy="91723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把服装产品根据品牌抽象为不同的族，用抽象工厂生产具体的族，再根据族生产特定的服装商品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0">
              <a:off x="1800" y="1950"/>
              <a:ext cx="6572" cy="1745"/>
              <a:chOff x="6934095" y="3384025"/>
              <a:chExt cx="4173533" cy="1107996"/>
            </a:xfrm>
          </p:grpSpPr>
          <p:sp>
            <p:nvSpPr>
              <p:cNvPr id="29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30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7678583" y="3384025"/>
                <a:ext cx="1756965" cy="349271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命令模式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PA-文本框 4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597089" y="3846919"/>
                <a:ext cx="3303292" cy="6451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在主会场使用搜索功能查找商品时，会调用</a:t>
                </a: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SearchEngine类实现该功能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0">
              <a:off x="1800" y="8134"/>
              <a:ext cx="6572" cy="1697"/>
              <a:chOff x="6934095" y="2030611"/>
              <a:chExt cx="4173533" cy="1077426"/>
            </a:xfrm>
          </p:grpSpPr>
          <p:sp>
            <p:nvSpPr>
              <p:cNvPr id="36" name="燕尾形 44"/>
              <p:cNvSpPr/>
              <p:nvPr/>
            </p:nvSpPr>
            <p:spPr>
              <a:xfrm rot="5400000">
                <a:off x="7041278" y="2430654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37" name="直接连接符 13"/>
              <p:cNvCxnSpPr/>
              <p:nvPr/>
            </p:nvCxnSpPr>
            <p:spPr>
              <a:xfrm>
                <a:off x="7499116" y="3107675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7678583" y="2030611"/>
                <a:ext cx="1746380" cy="370379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原型模式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PA-文本框 42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597089" y="2462815"/>
                <a:ext cx="3303292" cy="645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用户领取优惠券时，从商户中复制一份优惠券给予用户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rot="0">
              <a:off x="1800" y="6067"/>
              <a:ext cx="6572" cy="1703"/>
              <a:chOff x="6934095" y="3384173"/>
              <a:chExt cx="4173533" cy="1081160"/>
            </a:xfrm>
          </p:grpSpPr>
          <p:sp>
            <p:nvSpPr>
              <p:cNvPr id="41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42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7678583" y="3384173"/>
                <a:ext cx="1746380" cy="338687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观察者模式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PA-文本框 42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597089" y="3913247"/>
                <a:ext cx="3303292" cy="3682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商店下架商品通知所有含有该商品的购物车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7" name="组合 76"/>
          <p:cNvGrpSpPr/>
          <p:nvPr userDrawn="1"/>
        </p:nvGrpSpPr>
        <p:grpSpPr>
          <a:xfrm>
            <a:off x="6318038" y="1428538"/>
            <a:ext cx="4892040" cy="4999990"/>
            <a:chOff x="9950" y="2250"/>
            <a:chExt cx="7704" cy="7874"/>
          </a:xfrm>
        </p:grpSpPr>
        <p:grpSp>
          <p:nvGrpSpPr>
            <p:cNvPr id="53" name="组合 52"/>
            <p:cNvGrpSpPr/>
            <p:nvPr/>
          </p:nvGrpSpPr>
          <p:grpSpPr>
            <a:xfrm rot="0">
              <a:off x="9950" y="2250"/>
              <a:ext cx="7704" cy="1702"/>
              <a:chOff x="6934095" y="3384308"/>
              <a:chExt cx="4892316" cy="1081025"/>
            </a:xfrm>
          </p:grpSpPr>
          <p:sp>
            <p:nvSpPr>
              <p:cNvPr id="54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55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7681969" y="3384308"/>
                <a:ext cx="1735797" cy="370417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代理者模式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PA-文本框 4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594272" y="3957509"/>
                <a:ext cx="4232139" cy="449018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通过代理模式延迟地分批显示用户的个人信息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 rot="0">
              <a:off x="9950" y="4178"/>
              <a:ext cx="6961" cy="2088"/>
              <a:chOff x="6934095" y="2033351"/>
              <a:chExt cx="4420371" cy="1326883"/>
            </a:xfrm>
          </p:grpSpPr>
          <p:sp>
            <p:nvSpPr>
              <p:cNvPr id="8" name="燕尾形 44"/>
              <p:cNvSpPr/>
              <p:nvPr/>
            </p:nvSpPr>
            <p:spPr>
              <a:xfrm rot="5400000">
                <a:off x="7041278" y="2430654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>
                <a:off x="7499116" y="3107675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/>
              <p:cNvSpPr/>
              <p:nvPr/>
            </p:nvSpPr>
            <p:spPr>
              <a:xfrm>
                <a:off x="7677648" y="2033351"/>
                <a:ext cx="2216978" cy="372568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数据访问对象模式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PA-文本框 4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598471" y="2447803"/>
                <a:ext cx="3755995" cy="91243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购物车的数据存放在一个数据实体对象类中，外部访问购物车数据都需要通过一个接口访问类进行中介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9950" y="6283"/>
              <a:ext cx="6572" cy="1670"/>
              <a:chOff x="6934095" y="3405190"/>
              <a:chExt cx="4173533" cy="1060143"/>
            </a:xfrm>
          </p:grpSpPr>
          <p:sp>
            <p:nvSpPr>
              <p:cNvPr id="72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73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矩形 73"/>
              <p:cNvSpPr/>
              <p:nvPr/>
            </p:nvSpPr>
            <p:spPr>
              <a:xfrm>
                <a:off x="7678583" y="3405190"/>
                <a:ext cx="1756965" cy="349271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策略模式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5" name="PA-文本框 4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597089" y="3954255"/>
                <a:ext cx="3303292" cy="368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用户支付订单选择支付模式时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0">
              <a:off x="9950" y="8421"/>
              <a:ext cx="6572" cy="1703"/>
              <a:chOff x="6934095" y="3384025"/>
              <a:chExt cx="4173533" cy="1081308"/>
            </a:xfrm>
          </p:grpSpPr>
          <p:sp>
            <p:nvSpPr>
              <p:cNvPr id="34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F9C5B8">
                  <a:alpha val="10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68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/>
              <p:cNvSpPr/>
              <p:nvPr/>
            </p:nvSpPr>
            <p:spPr>
              <a:xfrm>
                <a:off x="7678583" y="3384025"/>
                <a:ext cx="1756965" cy="349271"/>
              </a:xfrm>
              <a:prstGeom prst="rect">
                <a:avLst/>
              </a:prstGeom>
              <a:solidFill>
                <a:srgbClr val="F9C5B8">
                  <a:alpha val="100000"/>
                </a:srgbClr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装饰器模式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0" name="PA-文本框 4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7597089" y="3901343"/>
                <a:ext cx="3303292" cy="368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使用优惠券对订单减价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8361" y="576204"/>
            <a:ext cx="39426" cy="2589497"/>
            <a:chOff x="996909" y="1725258"/>
            <a:chExt cx="39436" cy="2590172"/>
          </a:xfrm>
          <a:solidFill>
            <a:srgbClr val="F9C5B8"/>
          </a:solidFill>
        </p:grpSpPr>
        <p:cxnSp>
          <p:nvCxnSpPr>
            <p:cNvPr id="3" name="直接连接符 2"/>
            <p:cNvCxnSpPr/>
            <p:nvPr/>
          </p:nvCxnSpPr>
          <p:spPr>
            <a:xfrm>
              <a:off x="996909" y="1725258"/>
              <a:ext cx="0" cy="2590172"/>
            </a:xfrm>
            <a:prstGeom prst="line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96909" y="1725258"/>
              <a:ext cx="39436" cy="1183087"/>
            </a:xfrm>
            <a:prstGeom prst="rect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1166271" y="3659176"/>
            <a:ext cx="39426" cy="2617804"/>
            <a:chOff x="8919170" y="3211465"/>
            <a:chExt cx="39436" cy="2618486"/>
          </a:xfrm>
          <a:solidFill>
            <a:srgbClr val="C3E2D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8919170" y="3211465"/>
              <a:ext cx="0" cy="2614240"/>
            </a:xfrm>
            <a:prstGeom prst="line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 flipV="1">
              <a:off x="8919170" y="4646864"/>
              <a:ext cx="39436" cy="1183087"/>
            </a:xfrm>
            <a:prstGeom prst="rect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016000" y="571500"/>
            <a:ext cx="4572000" cy="5397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267" normalizeH="0" baseline="0" noProof="0" dirty="0" smtClean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设计模式在业务中的体现</a:t>
            </a:r>
            <a:endParaRPr kumimoji="0" lang="zh-CN" altLang="en-US" sz="28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1" name="组合 80"/>
          <p:cNvGrpSpPr/>
          <p:nvPr userDrawn="1"/>
        </p:nvGrpSpPr>
        <p:grpSpPr>
          <a:xfrm>
            <a:off x="1183821" y="1673679"/>
            <a:ext cx="10302482" cy="3282756"/>
            <a:chOff x="1907" y="2312"/>
            <a:chExt cx="16224" cy="5170"/>
          </a:xfrm>
        </p:grpSpPr>
        <p:grpSp>
          <p:nvGrpSpPr>
            <p:cNvPr id="23" name="组合 22"/>
            <p:cNvGrpSpPr/>
            <p:nvPr/>
          </p:nvGrpSpPr>
          <p:grpSpPr>
            <a:xfrm rot="0">
              <a:off x="1907" y="5186"/>
              <a:ext cx="6582" cy="2296"/>
              <a:chOff x="6928047" y="941839"/>
              <a:chExt cx="4179581" cy="1458565"/>
            </a:xfrm>
          </p:grpSpPr>
          <p:sp>
            <p:nvSpPr>
              <p:cNvPr id="24" name="燕尾形 44"/>
              <p:cNvSpPr/>
              <p:nvPr/>
            </p:nvSpPr>
            <p:spPr>
              <a:xfrm rot="5400000">
                <a:off x="7035230" y="1586645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25" name="直接连接符 13"/>
              <p:cNvCxnSpPr/>
              <p:nvPr/>
            </p:nvCxnSpPr>
            <p:spPr>
              <a:xfrm>
                <a:off x="7499116" y="2372570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7709185" y="941839"/>
                <a:ext cx="1714629" cy="370578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外观模式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PA-文本框 4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597089" y="1754964"/>
                <a:ext cx="3303292" cy="645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用户退货操作包含多个步骤，提供总退货</a:t>
                </a:r>
                <a:r>
                  <a:rPr lang="zh-CN" altLang="en-US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接口</a:t>
                </a: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口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0">
              <a:off x="11302" y="2312"/>
              <a:ext cx="6829" cy="1673"/>
              <a:chOff x="12894471" y="1928358"/>
              <a:chExt cx="4336831" cy="1062039"/>
            </a:xfrm>
          </p:grpSpPr>
          <p:sp>
            <p:nvSpPr>
              <p:cNvPr id="34" name="燕尾形 48"/>
              <p:cNvSpPr/>
              <p:nvPr/>
            </p:nvSpPr>
            <p:spPr>
              <a:xfrm rot="5400000">
                <a:off x="13001654" y="2219822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68" name="直接连接符 17"/>
              <p:cNvCxnSpPr/>
              <p:nvPr/>
            </p:nvCxnSpPr>
            <p:spPr>
              <a:xfrm>
                <a:off x="13622790" y="2990397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/>
              <p:cNvSpPr/>
              <p:nvPr/>
            </p:nvSpPr>
            <p:spPr>
              <a:xfrm>
                <a:off x="13764818" y="1928358"/>
                <a:ext cx="1725213" cy="370418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状态模式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0" name="PA-文本框 4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3625505" y="2506828"/>
                <a:ext cx="3303292" cy="368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用户查看订单状态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 rot="0">
              <a:off x="1917" y="2317"/>
              <a:ext cx="6572" cy="1696"/>
              <a:chOff x="6934095" y="2030671"/>
              <a:chExt cx="4173533" cy="1077004"/>
            </a:xfrm>
          </p:grpSpPr>
          <p:sp>
            <p:nvSpPr>
              <p:cNvPr id="77" name="燕尾形 44"/>
              <p:cNvSpPr/>
              <p:nvPr/>
            </p:nvSpPr>
            <p:spPr>
              <a:xfrm rot="5400000">
                <a:off x="7041278" y="2430654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78" name="直接连接符 13"/>
              <p:cNvCxnSpPr/>
              <p:nvPr/>
            </p:nvCxnSpPr>
            <p:spPr>
              <a:xfrm>
                <a:off x="7499116" y="3107675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7681969" y="2030671"/>
                <a:ext cx="1735797" cy="370359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工厂模式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80" name="PA-文本框 42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597089" y="2598914"/>
                <a:ext cx="3303292" cy="368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支付订单时用户选择支付方式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068457" y="1616788"/>
            <a:ext cx="2160179" cy="1867164"/>
            <a:chOff x="4734611" y="1107486"/>
            <a:chExt cx="2160179" cy="1867164"/>
          </a:xfrm>
        </p:grpSpPr>
        <p:sp>
          <p:nvSpPr>
            <p:cNvPr id="71" name="文本框 70"/>
            <p:cNvSpPr txBox="1"/>
            <p:nvPr/>
          </p:nvSpPr>
          <p:spPr>
            <a:xfrm>
              <a:off x="5801221" y="1107486"/>
              <a:ext cx="10935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500" b="1" dirty="0">
                  <a:solidFill>
                    <a:srgbClr val="F9C5B8"/>
                  </a:solidFill>
                  <a:cs typeface="+mn-ea"/>
                  <a:sym typeface="+mn-lt"/>
                </a:rPr>
                <a:t>3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F9C5B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734611" y="1112602"/>
              <a:ext cx="10935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spc="0" normalizeH="0" baseline="0" noProof="0" dirty="0">
                  <a:ln>
                    <a:noFill/>
                  </a:ln>
                  <a:solidFill>
                    <a:srgbClr val="C3E2D2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C3E2D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64500" y="3636706"/>
            <a:ext cx="5393600" cy="830997"/>
            <a:chOff x="3292813" y="3667338"/>
            <a:chExt cx="5393600" cy="830997"/>
          </a:xfrm>
        </p:grpSpPr>
        <p:sp>
          <p:nvSpPr>
            <p:cNvPr id="53" name="文本框 52"/>
            <p:cNvSpPr txBox="1"/>
            <p:nvPr/>
          </p:nvSpPr>
          <p:spPr>
            <a:xfrm>
              <a:off x="3360475" y="3667338"/>
              <a:ext cx="5259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rgbClr val="373536"/>
                  </a:solidFill>
                  <a:cs typeface="+mn-ea"/>
                  <a:sym typeface="+mn-lt"/>
                </a:rPr>
                <a:t>关键设计模式</a:t>
              </a:r>
              <a:endParaRPr lang="zh-CN" altLang="en-US" sz="4800" dirty="0">
                <a:solidFill>
                  <a:srgbClr val="373536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292813" y="3997449"/>
              <a:ext cx="720000" cy="250478"/>
            </a:xfrm>
            <a:custGeom>
              <a:avLst/>
              <a:gdLst/>
              <a:ahLst/>
              <a:cxnLst/>
              <a:rect l="l" t="t" r="r" b="b"/>
              <a:pathLst>
                <a:path w="1361142" h="215684">
                  <a:moveTo>
                    <a:pt x="0" y="0"/>
                  </a:moveTo>
                  <a:lnTo>
                    <a:pt x="1361142" y="0"/>
                  </a:lnTo>
                  <a:lnTo>
                    <a:pt x="1361142" y="215684"/>
                  </a:lnTo>
                  <a:lnTo>
                    <a:pt x="0" y="215684"/>
                  </a:lnTo>
                  <a:close/>
                </a:path>
              </a:pathLst>
            </a:custGeom>
            <a:solidFill>
              <a:srgbClr val="F9C5B8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966413" y="3997449"/>
              <a:ext cx="720000" cy="250478"/>
            </a:xfrm>
            <a:custGeom>
              <a:avLst/>
              <a:gdLst/>
              <a:ahLst/>
              <a:cxnLst/>
              <a:rect l="l" t="t" r="r" b="b"/>
              <a:pathLst>
                <a:path w="1361142" h="215684">
                  <a:moveTo>
                    <a:pt x="0" y="0"/>
                  </a:moveTo>
                  <a:lnTo>
                    <a:pt x="1361142" y="0"/>
                  </a:lnTo>
                  <a:lnTo>
                    <a:pt x="1361142" y="215684"/>
                  </a:lnTo>
                  <a:lnTo>
                    <a:pt x="0" y="215684"/>
                  </a:lnTo>
                  <a:close/>
                </a:path>
              </a:pathLst>
            </a:custGeom>
            <a:solidFill>
              <a:srgbClr val="C3E2D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6" name="Rectangle 44"/>
          <p:cNvSpPr/>
          <p:nvPr/>
        </p:nvSpPr>
        <p:spPr>
          <a:xfrm>
            <a:off x="3205393" y="4630690"/>
            <a:ext cx="5791161" cy="30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Key Design Patterns</a:t>
            </a:r>
            <a:endParaRPr lang="zh-CN" altLang="en-US" sz="12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  <p:bldLst>
      <p:bldP spid="5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247444" y="860778"/>
            <a:ext cx="3683000" cy="705556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抽象工厂模式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13518" y="2191687"/>
            <a:ext cx="3694053" cy="3322880"/>
          </a:xfrm>
          <a:prstGeom prst="rect">
            <a:avLst/>
          </a:prstGeom>
          <a:ln cmpd="sng">
            <a:solidFill>
              <a:srgbClr val="000000"/>
            </a:solidFill>
            <a:prstDash val="dashDot"/>
          </a:ln>
        </p:spPr>
        <p:txBody>
          <a:bodyPr wrap="square" rtlCol="0">
            <a:noAutofit/>
          </a:bodyPr>
          <a:p>
            <a:pPr marL="285750" indent="-285750">
              <a:buChar char="•"/>
            </a:pPr>
            <a:r>
              <a:rPr lang="zh-CN" altLang="en-US"/>
              <a:t> </a:t>
            </a:r>
            <a:r>
              <a:rPr lang="zh-CN" altLang="en-US" sz="2000"/>
              <a:t>   </a:t>
            </a:r>
            <a:r>
              <a:rPr lang="zh-CN" sz="2000" b="0" u="none">
                <a:latin typeface="微软雅黑" panose="020B0503020204020204" charset="-122"/>
                <a:ea typeface="微软雅黑" panose="020B0503020204020204" charset="-122"/>
              </a:rPr>
              <a:t>建立服装商品的抽象工厂类</a:t>
            </a:r>
            <a:r>
              <a:rPr lang="en-US" sz="20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AbstractGoodsFactory</a:t>
            </a:r>
            <a:r>
              <a:rPr lang="zh-CN" sz="2000" b="0" u="none">
                <a:latin typeface="微软雅黑" panose="020B0503020204020204" charset="-122"/>
                <a:ea typeface="微软雅黑" panose="020B0503020204020204" charset="-122"/>
              </a:rPr>
              <a:t>，将该类实现为</a:t>
            </a:r>
            <a:r>
              <a:rPr lang="en-US" sz="20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AntaFactory</a:t>
            </a:r>
            <a:r>
              <a:rPr lang="zh-CN" sz="2000" b="0" u="none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sz="2000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AdidasFactory</a:t>
            </a:r>
            <a:r>
              <a:rPr lang="zh-CN" sz="2000" b="0" u="none">
                <a:latin typeface="微软雅黑" panose="020B0503020204020204" charset="-122"/>
                <a:ea typeface="微软雅黑" panose="020B0503020204020204" charset="-122"/>
              </a:rPr>
              <a:t>这两个</a:t>
            </a:r>
            <a:r>
              <a:rPr lang="zh-CN" altLang="en-US" sz="2000" b="0" u="none">
                <a:latin typeface="微软雅黑" panose="020B0503020204020204" charset="-122"/>
                <a:ea typeface="微软雅黑" panose="020B0503020204020204" charset="-122"/>
              </a:rPr>
              <a:t>子</a:t>
            </a:r>
            <a:r>
              <a:rPr lang="zh-CN" sz="2000" b="0" u="none">
                <a:latin typeface="微软雅黑" panose="020B0503020204020204" charset="-122"/>
                <a:ea typeface="微软雅黑" panose="020B0503020204020204" charset="-122"/>
              </a:rPr>
              <a:t>工厂类可以分别生产安踏服装和阿迪达斯服装品牌的商品。</a:t>
            </a:r>
            <a:endParaRPr lang="zh-CN" sz="2000" b="0" u="none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Char char="•"/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sz="2000" b="0" u="none">
                <a:latin typeface="微软雅黑" panose="020B0503020204020204" charset="-122"/>
                <a:ea typeface="微软雅黑" panose="020B0503020204020204" charset="-122"/>
              </a:rPr>
              <a:t>这样将服装商品的创建通过一个工厂封装起来，隐藏了其内部创建逻辑。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圆角矩形 1"/>
          <p:cNvSpPr/>
          <p:nvPr userDrawn="1"/>
        </p:nvSpPr>
        <p:spPr>
          <a:xfrm>
            <a:off x="7762875" y="1905000"/>
            <a:ext cx="1317625" cy="650875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服装工厂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单圆角矩形 2"/>
          <p:cNvSpPr/>
          <p:nvPr userDrawn="1"/>
        </p:nvSpPr>
        <p:spPr>
          <a:xfrm>
            <a:off x="6381750" y="3175000"/>
            <a:ext cx="1333500" cy="635000"/>
          </a:xfrm>
          <a:prstGeom prst="round1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安踏工厂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8199979" y="3190875"/>
            <a:ext cx="1635125" cy="666750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阿迪达斯工厂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6" name="直接箭头连接符 5"/>
          <p:cNvCxnSpPr/>
          <p:nvPr userDrawn="1"/>
        </p:nvCxnSpPr>
        <p:spPr>
          <a:xfrm flipH="1">
            <a:off x="7342730" y="2558040"/>
            <a:ext cx="698499" cy="555625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 userDrawn="1"/>
        </p:nvCxnSpPr>
        <p:spPr>
          <a:xfrm>
            <a:off x="8422229" y="2587625"/>
            <a:ext cx="396875" cy="555625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单圆角矩形 7"/>
          <p:cNvSpPr/>
          <p:nvPr userDrawn="1"/>
        </p:nvSpPr>
        <p:spPr>
          <a:xfrm>
            <a:off x="10327229" y="3270250"/>
            <a:ext cx="1143000" cy="508000"/>
          </a:xfrm>
          <a:prstGeom prst="round1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可扩展</a:t>
            </a:r>
            <a:r>
              <a:rPr lang="en-US" altLang="zh-CN">
                <a:solidFill>
                  <a:srgbClr val="000000"/>
                </a:solidFill>
              </a:rPr>
              <a:t>...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9" name="直接箭头连接符 8"/>
          <p:cNvCxnSpPr/>
          <p:nvPr userDrawn="1"/>
        </p:nvCxnSpPr>
        <p:spPr>
          <a:xfrm>
            <a:off x="8898479" y="2446915"/>
            <a:ext cx="1571625" cy="793750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6207125" y="4508500"/>
            <a:ext cx="1651000" cy="825500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生产安踏系列产品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椭圆 10"/>
          <p:cNvSpPr/>
          <p:nvPr userDrawn="1"/>
        </p:nvSpPr>
        <p:spPr>
          <a:xfrm>
            <a:off x="8715375" y="4508500"/>
            <a:ext cx="1619250" cy="825500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生产阿迪系列产品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2" name="直接箭头连接符 11"/>
          <p:cNvCxnSpPr/>
          <p:nvPr userDrawn="1"/>
        </p:nvCxnSpPr>
        <p:spPr>
          <a:xfrm>
            <a:off x="6961729" y="3796290"/>
            <a:ext cx="1" cy="714375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 userDrawn="1"/>
        </p:nvCxnSpPr>
        <p:spPr>
          <a:xfrm>
            <a:off x="8946104" y="3891540"/>
            <a:ext cx="523875" cy="730250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247444" y="860778"/>
            <a:ext cx="3683000" cy="70555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抽象工厂模式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" name="图片 2" descr="upload_2985932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635125"/>
            <a:ext cx="6429375" cy="4349750"/>
          </a:xfrm>
          <a:prstGeom prst="rect">
            <a:avLst/>
          </a:prstGeom>
        </p:spPr>
      </p:pic>
      <p:pic>
        <p:nvPicPr>
          <p:cNvPr id="6" name="图片 5" descr="upload_6720034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828800"/>
            <a:ext cx="5067300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2169308"/>
            <a:ext cx="12188825" cy="3618778"/>
            <a:chOff x="0" y="4861"/>
            <a:chExt cx="19195" cy="5699"/>
          </a:xfrm>
        </p:grpSpPr>
        <p:sp>
          <p:nvSpPr>
            <p:cNvPr id="5" name="矩形 4"/>
            <p:cNvSpPr/>
            <p:nvPr/>
          </p:nvSpPr>
          <p:spPr>
            <a:xfrm>
              <a:off x="0" y="5282"/>
              <a:ext cx="19195" cy="1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Freeform 22"/>
            <p:cNvSpPr/>
            <p:nvPr/>
          </p:nvSpPr>
          <p:spPr bwMode="auto">
            <a:xfrm>
              <a:off x="4317" y="7560"/>
              <a:ext cx="372" cy="320"/>
            </a:xfrm>
            <a:custGeom>
              <a:avLst/>
              <a:gdLst>
                <a:gd name="T0" fmla="*/ 87 w 174"/>
                <a:gd name="T1" fmla="*/ 150 h 150"/>
                <a:gd name="T2" fmla="*/ 174 w 174"/>
                <a:gd name="T3" fmla="*/ 0 h 150"/>
                <a:gd name="T4" fmla="*/ 0 w 174"/>
                <a:gd name="T5" fmla="*/ 0 h 150"/>
                <a:gd name="T6" fmla="*/ 87 w 174"/>
                <a:gd name="T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50">
                  <a:moveTo>
                    <a:pt x="87" y="150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87" y="150"/>
                  </a:lnTo>
                  <a:close/>
                </a:path>
              </a:pathLst>
            </a:custGeom>
            <a:solidFill>
              <a:srgbClr val="C3E2D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Freeform 23"/>
            <p:cNvSpPr/>
            <p:nvPr/>
          </p:nvSpPr>
          <p:spPr bwMode="auto">
            <a:xfrm flipV="1">
              <a:off x="9409" y="7543"/>
              <a:ext cx="372" cy="323"/>
            </a:xfrm>
            <a:custGeom>
              <a:avLst/>
              <a:gdLst>
                <a:gd name="T0" fmla="*/ 87 w 174"/>
                <a:gd name="T1" fmla="*/ 0 h 151"/>
                <a:gd name="T2" fmla="*/ 0 w 174"/>
                <a:gd name="T3" fmla="*/ 151 h 151"/>
                <a:gd name="T4" fmla="*/ 174 w 174"/>
                <a:gd name="T5" fmla="*/ 151 h 151"/>
                <a:gd name="T6" fmla="*/ 87 w 174"/>
                <a:gd name="T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51">
                  <a:moveTo>
                    <a:pt x="87" y="0"/>
                  </a:moveTo>
                  <a:lnTo>
                    <a:pt x="0" y="151"/>
                  </a:lnTo>
                  <a:lnTo>
                    <a:pt x="174" y="151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9C5B8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24"/>
            <p:cNvSpPr/>
            <p:nvPr/>
          </p:nvSpPr>
          <p:spPr bwMode="auto">
            <a:xfrm>
              <a:off x="14724" y="7560"/>
              <a:ext cx="372" cy="320"/>
            </a:xfrm>
            <a:custGeom>
              <a:avLst/>
              <a:gdLst>
                <a:gd name="T0" fmla="*/ 87 w 174"/>
                <a:gd name="T1" fmla="*/ 150 h 150"/>
                <a:gd name="T2" fmla="*/ 174 w 174"/>
                <a:gd name="T3" fmla="*/ 0 h 150"/>
                <a:gd name="T4" fmla="*/ 0 w 174"/>
                <a:gd name="T5" fmla="*/ 0 h 150"/>
                <a:gd name="T6" fmla="*/ 87 w 174"/>
                <a:gd name="T7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50">
                  <a:moveTo>
                    <a:pt x="87" y="150"/>
                  </a:moveTo>
                  <a:lnTo>
                    <a:pt x="174" y="0"/>
                  </a:lnTo>
                  <a:lnTo>
                    <a:pt x="0" y="0"/>
                  </a:lnTo>
                  <a:lnTo>
                    <a:pt x="87" y="150"/>
                  </a:lnTo>
                  <a:close/>
                </a:path>
              </a:pathLst>
            </a:custGeom>
            <a:solidFill>
              <a:srgbClr val="C3E2D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308" y="4861"/>
              <a:ext cx="2388" cy="2386"/>
              <a:chOff x="1993290" y="3093416"/>
              <a:chExt cx="1516921" cy="1515564"/>
            </a:xfrm>
          </p:grpSpPr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1993290" y="3093416"/>
                <a:ext cx="1516921" cy="15155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Oval 20"/>
              <p:cNvSpPr>
                <a:spLocks noChangeArrowheads="1"/>
              </p:cNvSpPr>
              <p:nvPr/>
            </p:nvSpPr>
            <p:spPr bwMode="auto">
              <a:xfrm>
                <a:off x="2086910" y="3185679"/>
                <a:ext cx="1329680" cy="1329680"/>
              </a:xfrm>
              <a:prstGeom prst="ellipse">
                <a:avLst/>
              </a:prstGeom>
              <a:solidFill>
                <a:srgbClr val="C3E2D2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" name="Freeform 187"/>
              <p:cNvSpPr>
                <a:spLocks noEditPoints="1"/>
              </p:cNvSpPr>
              <p:nvPr/>
            </p:nvSpPr>
            <p:spPr bwMode="auto">
              <a:xfrm>
                <a:off x="2403355" y="3658167"/>
                <a:ext cx="598460" cy="386759"/>
              </a:xfrm>
              <a:custGeom>
                <a:avLst/>
                <a:gdLst/>
                <a:ahLst/>
                <a:cxnLst>
                  <a:cxn ang="0">
                    <a:pos x="68" y="25"/>
                  </a:cxn>
                  <a:cxn ang="0">
                    <a:pos x="34" y="44"/>
                  </a:cxn>
                  <a:cxn ang="0">
                    <a:pos x="1" y="25"/>
                  </a:cxn>
                  <a:cxn ang="0">
                    <a:pos x="0" y="22"/>
                  </a:cxn>
                  <a:cxn ang="0">
                    <a:pos x="1" y="20"/>
                  </a:cxn>
                  <a:cxn ang="0">
                    <a:pos x="34" y="0"/>
                  </a:cxn>
                  <a:cxn ang="0">
                    <a:pos x="68" y="20"/>
                  </a:cxn>
                  <a:cxn ang="0">
                    <a:pos x="68" y="22"/>
                  </a:cxn>
                  <a:cxn ang="0">
                    <a:pos x="68" y="25"/>
                  </a:cxn>
                  <a:cxn ang="0">
                    <a:pos x="49" y="9"/>
                  </a:cxn>
                  <a:cxn ang="0">
                    <a:pos x="51" y="17"/>
                  </a:cxn>
                  <a:cxn ang="0">
                    <a:pos x="34" y="34"/>
                  </a:cxn>
                  <a:cxn ang="0">
                    <a:pos x="17" y="17"/>
                  </a:cxn>
                  <a:cxn ang="0">
                    <a:pos x="20" y="9"/>
                  </a:cxn>
                  <a:cxn ang="0">
                    <a:pos x="5" y="22"/>
                  </a:cxn>
                  <a:cxn ang="0">
                    <a:pos x="34" y="39"/>
                  </a:cxn>
                  <a:cxn ang="0">
                    <a:pos x="64" y="22"/>
                  </a:cxn>
                  <a:cxn ang="0">
                    <a:pos x="49" y="9"/>
                  </a:cxn>
                  <a:cxn ang="0">
                    <a:pos x="34" y="6"/>
                  </a:cxn>
                  <a:cxn ang="0">
                    <a:pos x="23" y="17"/>
                  </a:cxn>
                  <a:cxn ang="0">
                    <a:pos x="25" y="19"/>
                  </a:cxn>
                  <a:cxn ang="0">
                    <a:pos x="27" y="17"/>
                  </a:cxn>
                  <a:cxn ang="0">
                    <a:pos x="34" y="9"/>
                  </a:cxn>
                  <a:cxn ang="0">
                    <a:pos x="36" y="8"/>
                  </a:cxn>
                  <a:cxn ang="0">
                    <a:pos x="34" y="6"/>
                  </a:cxn>
                </a:cxnLst>
                <a:rect l="0" t="0" r="r" b="b"/>
                <a:pathLst>
                  <a:path w="68" h="44">
                    <a:moveTo>
                      <a:pt x="68" y="25"/>
                    </a:moveTo>
                    <a:cubicBezTo>
                      <a:pt x="61" y="36"/>
                      <a:pt x="48" y="44"/>
                      <a:pt x="34" y="44"/>
                    </a:cubicBezTo>
                    <a:cubicBezTo>
                      <a:pt x="21" y="44"/>
                      <a:pt x="8" y="36"/>
                      <a:pt x="1" y="25"/>
                    </a:cubicBezTo>
                    <a:cubicBezTo>
                      <a:pt x="1" y="24"/>
                      <a:pt x="0" y="23"/>
                      <a:pt x="0" y="22"/>
                    </a:cubicBezTo>
                    <a:cubicBezTo>
                      <a:pt x="0" y="21"/>
                      <a:pt x="1" y="20"/>
                      <a:pt x="1" y="20"/>
                    </a:cubicBezTo>
                    <a:cubicBezTo>
                      <a:pt x="8" y="8"/>
                      <a:pt x="21" y="0"/>
                      <a:pt x="34" y="0"/>
                    </a:cubicBezTo>
                    <a:cubicBezTo>
                      <a:pt x="48" y="0"/>
                      <a:pt x="61" y="8"/>
                      <a:pt x="68" y="20"/>
                    </a:cubicBezTo>
                    <a:cubicBezTo>
                      <a:pt x="68" y="20"/>
                      <a:pt x="68" y="21"/>
                      <a:pt x="68" y="22"/>
                    </a:cubicBezTo>
                    <a:cubicBezTo>
                      <a:pt x="68" y="23"/>
                      <a:pt x="68" y="24"/>
                      <a:pt x="68" y="25"/>
                    </a:cubicBezTo>
                    <a:close/>
                    <a:moveTo>
                      <a:pt x="49" y="9"/>
                    </a:moveTo>
                    <a:cubicBezTo>
                      <a:pt x="51" y="11"/>
                      <a:pt x="51" y="14"/>
                      <a:pt x="51" y="17"/>
                    </a:cubicBezTo>
                    <a:cubicBezTo>
                      <a:pt x="51" y="27"/>
                      <a:pt x="44" y="34"/>
                      <a:pt x="34" y="34"/>
                    </a:cubicBezTo>
                    <a:cubicBezTo>
                      <a:pt x="25" y="34"/>
                      <a:pt x="17" y="27"/>
                      <a:pt x="17" y="17"/>
                    </a:cubicBezTo>
                    <a:cubicBezTo>
                      <a:pt x="17" y="14"/>
                      <a:pt x="18" y="11"/>
                      <a:pt x="20" y="9"/>
                    </a:cubicBezTo>
                    <a:cubicBezTo>
                      <a:pt x="14" y="12"/>
                      <a:pt x="9" y="17"/>
                      <a:pt x="5" y="22"/>
                    </a:cubicBezTo>
                    <a:cubicBezTo>
                      <a:pt x="12" y="32"/>
                      <a:pt x="22" y="39"/>
                      <a:pt x="34" y="39"/>
                    </a:cubicBezTo>
                    <a:cubicBezTo>
                      <a:pt x="47" y="39"/>
                      <a:pt x="57" y="32"/>
                      <a:pt x="64" y="22"/>
                    </a:cubicBezTo>
                    <a:cubicBezTo>
                      <a:pt x="60" y="17"/>
                      <a:pt x="55" y="12"/>
                      <a:pt x="49" y="9"/>
                    </a:cubicBezTo>
                    <a:close/>
                    <a:moveTo>
                      <a:pt x="34" y="6"/>
                    </a:moveTo>
                    <a:cubicBezTo>
                      <a:pt x="28" y="6"/>
                      <a:pt x="23" y="11"/>
                      <a:pt x="23" y="17"/>
                    </a:cubicBezTo>
                    <a:cubicBezTo>
                      <a:pt x="23" y="18"/>
                      <a:pt x="24" y="19"/>
                      <a:pt x="25" y="19"/>
                    </a:cubicBezTo>
                    <a:cubicBezTo>
                      <a:pt x="26" y="19"/>
                      <a:pt x="27" y="18"/>
                      <a:pt x="27" y="17"/>
                    </a:cubicBezTo>
                    <a:cubicBezTo>
                      <a:pt x="27" y="13"/>
                      <a:pt x="30" y="9"/>
                      <a:pt x="34" y="9"/>
                    </a:cubicBezTo>
                    <a:cubicBezTo>
                      <a:pt x="35" y="9"/>
                      <a:pt x="36" y="9"/>
                      <a:pt x="36" y="8"/>
                    </a:cubicBezTo>
                    <a:cubicBezTo>
                      <a:pt x="36" y="7"/>
                      <a:pt x="35" y="6"/>
                      <a:pt x="34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pPr marL="0" marR="0" lvl="0" indent="0" algn="l" defTabSz="1374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8401" y="4883"/>
              <a:ext cx="2388" cy="2386"/>
              <a:chOff x="4268671" y="3093416"/>
              <a:chExt cx="1516921" cy="1515564"/>
            </a:xfrm>
          </p:grpSpPr>
          <p:sp>
            <p:nvSpPr>
              <p:cNvPr id="15" name="Oval 6"/>
              <p:cNvSpPr>
                <a:spLocks noChangeArrowheads="1"/>
              </p:cNvSpPr>
              <p:nvPr/>
            </p:nvSpPr>
            <p:spPr bwMode="auto">
              <a:xfrm>
                <a:off x="4268671" y="3093416"/>
                <a:ext cx="1516921" cy="15155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Oval 7"/>
              <p:cNvSpPr>
                <a:spLocks noChangeArrowheads="1"/>
              </p:cNvSpPr>
              <p:nvPr/>
            </p:nvSpPr>
            <p:spPr bwMode="auto">
              <a:xfrm>
                <a:off x="4362292" y="3185679"/>
                <a:ext cx="1329680" cy="1329680"/>
              </a:xfrm>
              <a:prstGeom prst="ellipse">
                <a:avLst/>
              </a:prstGeom>
              <a:solidFill>
                <a:srgbClr val="FBC6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Oval 8"/>
              <p:cNvSpPr>
                <a:spLocks noChangeArrowheads="1"/>
              </p:cNvSpPr>
              <p:nvPr/>
            </p:nvSpPr>
            <p:spPr bwMode="auto">
              <a:xfrm>
                <a:off x="4268671" y="3093416"/>
                <a:ext cx="1516921" cy="15155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4362292" y="3185679"/>
                <a:ext cx="1329680" cy="1329680"/>
              </a:xfrm>
              <a:prstGeom prst="ellipse">
                <a:avLst/>
              </a:prstGeom>
              <a:solidFill>
                <a:srgbClr val="FBC6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" name="Oval 10"/>
              <p:cNvSpPr>
                <a:spLocks noChangeArrowheads="1"/>
              </p:cNvSpPr>
              <p:nvPr/>
            </p:nvSpPr>
            <p:spPr bwMode="auto">
              <a:xfrm>
                <a:off x="4362292" y="3185679"/>
                <a:ext cx="1329680" cy="1329680"/>
              </a:xfrm>
              <a:prstGeom prst="ellipse">
                <a:avLst/>
              </a:prstGeom>
              <a:solidFill>
                <a:srgbClr val="F9C5B8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" name="Freeform 52"/>
              <p:cNvSpPr>
                <a:spLocks noEditPoints="1"/>
              </p:cNvSpPr>
              <p:nvPr/>
            </p:nvSpPr>
            <p:spPr bwMode="auto">
              <a:xfrm>
                <a:off x="4743740" y="3593436"/>
                <a:ext cx="545413" cy="545411"/>
              </a:xfrm>
              <a:custGeom>
                <a:avLst/>
                <a:gdLst/>
                <a:ahLst/>
                <a:cxnLst>
                  <a:cxn ang="0">
                    <a:pos x="27" y="55"/>
                  </a:cxn>
                  <a:cxn ang="0">
                    <a:pos x="0" y="27"/>
                  </a:cxn>
                  <a:cxn ang="0">
                    <a:pos x="27" y="0"/>
                  </a:cxn>
                  <a:cxn ang="0">
                    <a:pos x="55" y="27"/>
                  </a:cxn>
                  <a:cxn ang="0">
                    <a:pos x="27" y="55"/>
                  </a:cxn>
                  <a:cxn ang="0">
                    <a:pos x="27" y="8"/>
                  </a:cxn>
                  <a:cxn ang="0">
                    <a:pos x="8" y="27"/>
                  </a:cxn>
                  <a:cxn ang="0">
                    <a:pos x="27" y="47"/>
                  </a:cxn>
                  <a:cxn ang="0">
                    <a:pos x="47" y="27"/>
                  </a:cxn>
                  <a:cxn ang="0">
                    <a:pos x="27" y="8"/>
                  </a:cxn>
                  <a:cxn ang="0">
                    <a:pos x="32" y="31"/>
                  </a:cxn>
                  <a:cxn ang="0">
                    <a:pos x="31" y="32"/>
                  </a:cxn>
                  <a:cxn ang="0">
                    <a:pos x="19" y="32"/>
                  </a:cxn>
                  <a:cxn ang="0">
                    <a:pos x="18" y="31"/>
                  </a:cxn>
                  <a:cxn ang="0">
                    <a:pos x="18" y="28"/>
                  </a:cxn>
                  <a:cxn ang="0">
                    <a:pos x="19" y="27"/>
                  </a:cxn>
                  <a:cxn ang="0">
                    <a:pos x="27" y="27"/>
                  </a:cxn>
                  <a:cxn ang="0">
                    <a:pos x="27" y="15"/>
                  </a:cxn>
                  <a:cxn ang="0">
                    <a:pos x="28" y="14"/>
                  </a:cxn>
                  <a:cxn ang="0">
                    <a:pos x="31" y="14"/>
                  </a:cxn>
                  <a:cxn ang="0">
                    <a:pos x="32" y="15"/>
                  </a:cxn>
                  <a:cxn ang="0">
                    <a:pos x="32" y="31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27" y="8"/>
                    </a:moveTo>
                    <a:cubicBezTo>
                      <a:pt x="16" y="8"/>
                      <a:pt x="8" y="17"/>
                      <a:pt x="8" y="27"/>
                    </a:cubicBezTo>
                    <a:cubicBezTo>
                      <a:pt x="8" y="38"/>
                      <a:pt x="16" y="47"/>
                      <a:pt x="27" y="47"/>
                    </a:cubicBezTo>
                    <a:cubicBezTo>
                      <a:pt x="38" y="47"/>
                      <a:pt x="47" y="38"/>
                      <a:pt x="47" y="27"/>
                    </a:cubicBezTo>
                    <a:cubicBezTo>
                      <a:pt x="47" y="17"/>
                      <a:pt x="38" y="8"/>
                      <a:pt x="27" y="8"/>
                    </a:cubicBezTo>
                    <a:close/>
                    <a:moveTo>
                      <a:pt x="32" y="31"/>
                    </a:moveTo>
                    <a:cubicBezTo>
                      <a:pt x="32" y="31"/>
                      <a:pt x="31" y="32"/>
                      <a:pt x="31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32"/>
                      <a:pt x="18" y="31"/>
                      <a:pt x="18" y="31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8" y="28"/>
                      <a:pt x="19" y="27"/>
                      <a:pt x="19" y="27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7" y="14"/>
                      <a:pt x="28" y="14"/>
                      <a:pt x="28" y="14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4"/>
                      <a:pt x="32" y="15"/>
                    </a:cubicBezTo>
                    <a:lnTo>
                      <a:pt x="32" y="3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pPr marL="0" marR="0" lvl="0" indent="0" algn="l" defTabSz="1374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3716" y="4861"/>
              <a:ext cx="2388" cy="2386"/>
              <a:chOff x="6544052" y="3093416"/>
              <a:chExt cx="1516921" cy="1515564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6544052" y="3093416"/>
                <a:ext cx="1516921" cy="1515564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6636316" y="3185679"/>
                <a:ext cx="1331037" cy="1329680"/>
              </a:xfrm>
              <a:prstGeom prst="ellipse">
                <a:avLst/>
              </a:prstGeom>
              <a:solidFill>
                <a:srgbClr val="C3E2D2"/>
              </a:solidFill>
              <a:ln>
                <a:noFill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Freeform 56"/>
              <p:cNvSpPr>
                <a:spLocks noEditPoints="1"/>
              </p:cNvSpPr>
              <p:nvPr/>
            </p:nvSpPr>
            <p:spPr bwMode="auto">
              <a:xfrm>
                <a:off x="7047949" y="3602878"/>
                <a:ext cx="522273" cy="522271"/>
              </a:xfrm>
              <a:custGeom>
                <a:avLst/>
                <a:gdLst/>
                <a:ahLst/>
                <a:cxnLst>
                  <a:cxn ang="0">
                    <a:pos x="64" y="42"/>
                  </a:cxn>
                  <a:cxn ang="0">
                    <a:pos x="63" y="44"/>
                  </a:cxn>
                  <a:cxn ang="0">
                    <a:pos x="33" y="64"/>
                  </a:cxn>
                  <a:cxn ang="0">
                    <a:pos x="32" y="64"/>
                  </a:cxn>
                  <a:cxn ang="0">
                    <a:pos x="30" y="64"/>
                  </a:cxn>
                  <a:cxn ang="0">
                    <a:pos x="1" y="44"/>
                  </a:cxn>
                  <a:cxn ang="0">
                    <a:pos x="0" y="42"/>
                  </a:cxn>
                  <a:cxn ang="0">
                    <a:pos x="0" y="23"/>
                  </a:cxn>
                  <a:cxn ang="0">
                    <a:pos x="1" y="20"/>
                  </a:cxn>
                  <a:cxn ang="0">
                    <a:pos x="30" y="1"/>
                  </a:cxn>
                  <a:cxn ang="0">
                    <a:pos x="32" y="0"/>
                  </a:cxn>
                  <a:cxn ang="0">
                    <a:pos x="33" y="1"/>
                  </a:cxn>
                  <a:cxn ang="0">
                    <a:pos x="63" y="20"/>
                  </a:cxn>
                  <a:cxn ang="0">
                    <a:pos x="64" y="23"/>
                  </a:cxn>
                  <a:cxn ang="0">
                    <a:pos x="64" y="42"/>
                  </a:cxn>
                  <a:cxn ang="0">
                    <a:pos x="12" y="32"/>
                  </a:cxn>
                  <a:cxn ang="0">
                    <a:pos x="5" y="28"/>
                  </a:cxn>
                  <a:cxn ang="0">
                    <a:pos x="5" y="37"/>
                  </a:cxn>
                  <a:cxn ang="0">
                    <a:pos x="12" y="32"/>
                  </a:cxn>
                  <a:cxn ang="0">
                    <a:pos x="29" y="21"/>
                  </a:cxn>
                  <a:cxn ang="0">
                    <a:pos x="29" y="8"/>
                  </a:cxn>
                  <a:cxn ang="0">
                    <a:pos x="7" y="23"/>
                  </a:cxn>
                  <a:cxn ang="0">
                    <a:pos x="17" y="29"/>
                  </a:cxn>
                  <a:cxn ang="0">
                    <a:pos x="29" y="21"/>
                  </a:cxn>
                  <a:cxn ang="0">
                    <a:pos x="29" y="56"/>
                  </a:cxn>
                  <a:cxn ang="0">
                    <a:pos x="29" y="44"/>
                  </a:cxn>
                  <a:cxn ang="0">
                    <a:pos x="17" y="36"/>
                  </a:cxn>
                  <a:cxn ang="0">
                    <a:pos x="7" y="42"/>
                  </a:cxn>
                  <a:cxn ang="0">
                    <a:pos x="29" y="56"/>
                  </a:cxn>
                  <a:cxn ang="0">
                    <a:pos x="41" y="32"/>
                  </a:cxn>
                  <a:cxn ang="0">
                    <a:pos x="32" y="26"/>
                  </a:cxn>
                  <a:cxn ang="0">
                    <a:pos x="22" y="32"/>
                  </a:cxn>
                  <a:cxn ang="0">
                    <a:pos x="32" y="39"/>
                  </a:cxn>
                  <a:cxn ang="0">
                    <a:pos x="41" y="32"/>
                  </a:cxn>
                  <a:cxn ang="0">
                    <a:pos x="56" y="23"/>
                  </a:cxn>
                  <a:cxn ang="0">
                    <a:pos x="35" y="8"/>
                  </a:cxn>
                  <a:cxn ang="0">
                    <a:pos x="35" y="21"/>
                  </a:cxn>
                  <a:cxn ang="0">
                    <a:pos x="46" y="29"/>
                  </a:cxn>
                  <a:cxn ang="0">
                    <a:pos x="56" y="23"/>
                  </a:cxn>
                  <a:cxn ang="0">
                    <a:pos x="56" y="42"/>
                  </a:cxn>
                  <a:cxn ang="0">
                    <a:pos x="46" y="36"/>
                  </a:cxn>
                  <a:cxn ang="0">
                    <a:pos x="35" y="44"/>
                  </a:cxn>
                  <a:cxn ang="0">
                    <a:pos x="35" y="56"/>
                  </a:cxn>
                  <a:cxn ang="0">
                    <a:pos x="56" y="42"/>
                  </a:cxn>
                  <a:cxn ang="0">
                    <a:pos x="58" y="37"/>
                  </a:cxn>
                  <a:cxn ang="0">
                    <a:pos x="58" y="28"/>
                  </a:cxn>
                  <a:cxn ang="0">
                    <a:pos x="51" y="32"/>
                  </a:cxn>
                  <a:cxn ang="0">
                    <a:pos x="58" y="37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121888" tIns="60944" rIns="121888" bIns="60944" numCol="1" anchor="t" anchorCtr="0" compatLnSpc="1"/>
              <a:lstStyle/>
              <a:p>
                <a:pPr marL="0" marR="0" lvl="0" indent="0" algn="l" defTabSz="137477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8047" y="8133"/>
              <a:ext cx="3849" cy="2406"/>
              <a:chOff x="3774646" y="1556249"/>
              <a:chExt cx="2445037" cy="1528281"/>
            </a:xfrm>
          </p:grpSpPr>
          <p:sp>
            <p:nvSpPr>
              <p:cNvPr id="32" name="1"/>
              <p:cNvSpPr txBox="1">
                <a:spLocks noChangeArrowheads="1"/>
              </p:cNvSpPr>
              <p:nvPr/>
            </p:nvSpPr>
            <p:spPr bwMode="auto">
              <a:xfrm>
                <a:off x="4283014" y="1556249"/>
                <a:ext cx="1428298" cy="307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algn="ctr" defTabSz="12160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粗粒度对象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1"/>
              <p:cNvSpPr txBox="1">
                <a:spLocks noChangeArrowheads="1"/>
              </p:cNvSpPr>
              <p:nvPr/>
            </p:nvSpPr>
            <p:spPr bwMode="auto">
              <a:xfrm>
                <a:off x="3774646" y="2115268"/>
                <a:ext cx="2445037" cy="969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algn="ctr" defTabSz="121602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400" b="0" u="none">
                    <a:solidFill>
                      <a:srgbClr val="333333"/>
                    </a:solidFill>
                    <a:ea typeface="Helvetica Neue" charset="0"/>
                  </a:rPr>
                  <a:t>包含依赖对象。它有自己的生命周期，也能管理依赖对象的生命周期。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2579" y="8087"/>
              <a:ext cx="3847" cy="1942"/>
              <a:chOff x="1554368" y="5136514"/>
              <a:chExt cx="2443356" cy="1233219"/>
            </a:xfrm>
          </p:grpSpPr>
          <p:sp>
            <p:nvSpPr>
              <p:cNvPr id="38" name="1"/>
              <p:cNvSpPr txBox="1">
                <a:spLocks noChangeArrowheads="1"/>
              </p:cNvSpPr>
              <p:nvPr/>
            </p:nvSpPr>
            <p:spPr bwMode="auto">
              <a:xfrm>
                <a:off x="1989196" y="5136514"/>
                <a:ext cx="1573702" cy="307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algn="ctr" defTabSz="12160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依赖对象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1"/>
              <p:cNvSpPr txBox="1">
                <a:spLocks noChangeArrowheads="1"/>
              </p:cNvSpPr>
              <p:nvPr/>
            </p:nvSpPr>
            <p:spPr bwMode="auto">
              <a:xfrm>
                <a:off x="1554368" y="5723769"/>
                <a:ext cx="2443356" cy="6459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algn="ctr" defTabSz="121602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400" b="0" u="none">
                    <a:solidFill>
                      <a:srgbClr val="333333"/>
                    </a:solidFill>
                    <a:ea typeface="Helvetica Neue" charset="0"/>
                  </a:rPr>
                  <a:t>是一个持续生命周期依赖于粗粒度对象的对象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3096" y="8087"/>
              <a:ext cx="3849" cy="2473"/>
              <a:chOff x="6094010" y="5142510"/>
              <a:chExt cx="2445036" cy="1570624"/>
            </a:xfrm>
          </p:grpSpPr>
          <p:sp>
            <p:nvSpPr>
              <p:cNvPr id="41" name="1"/>
              <p:cNvSpPr txBox="1">
                <a:spLocks noChangeArrowheads="1"/>
              </p:cNvSpPr>
              <p:nvPr/>
            </p:nvSpPr>
            <p:spPr bwMode="auto">
              <a:xfrm>
                <a:off x="6524149" y="5142510"/>
                <a:ext cx="1443610" cy="3074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algn="ctr" defTabSz="121602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组合实体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1"/>
              <p:cNvSpPr txBox="1">
                <a:spLocks noChangeArrowheads="1"/>
              </p:cNvSpPr>
              <p:nvPr/>
            </p:nvSpPr>
            <p:spPr bwMode="auto">
              <a:xfrm>
                <a:off x="6094010" y="5743872"/>
                <a:ext cx="2445036" cy="969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1pPr>
                <a:lvl2pPr marL="742950" indent="-28575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2pPr>
                <a:lvl3pPr marL="11430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3pPr>
                <a:lvl4pPr marL="16002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4pPr>
                <a:lvl5pPr marL="2057400" indent="-228600" defTabSz="12160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5pPr>
                <a:lvl6pPr marL="25146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6pPr>
                <a:lvl7pPr marL="29718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7pPr>
                <a:lvl8pPr marL="34290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8pPr>
                <a:lvl9pPr marL="3886200" indent="-228600" defTabSz="1216025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charset="-122"/>
                  </a:defRPr>
                </a:lvl9pPr>
              </a:lstStyle>
              <a:p>
                <a:pPr marL="0" marR="0" lvl="0" indent="0" algn="ctr" defTabSz="1216025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400" b="0" u="none">
                    <a:solidFill>
                      <a:srgbClr val="333333"/>
                    </a:solidFill>
                    <a:ea typeface="Helvetica Neue" charset="0"/>
                  </a:rPr>
                  <a:t>它可以是粗粒的，或者可以包含一个粗粒度对象，用于持续生命周期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43" name="文本框 42"/>
          <p:cNvSpPr txBox="1"/>
          <p:nvPr/>
        </p:nvSpPr>
        <p:spPr>
          <a:xfrm>
            <a:off x="4247444" y="860778"/>
            <a:ext cx="3683000" cy="70555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组合实体模式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3810000" y="2836333"/>
            <a:ext cx="1144270" cy="168910"/>
            <a:chOff x="6042" y="4400"/>
            <a:chExt cx="1802" cy="266"/>
          </a:xfrm>
        </p:grpSpPr>
        <p:cxnSp>
          <p:nvCxnSpPr>
            <p:cNvPr id="3" name="直接连接符 2"/>
            <p:cNvCxnSpPr/>
            <p:nvPr userDrawn="1"/>
          </p:nvCxnSpPr>
          <p:spPr>
            <a:xfrm>
              <a:off x="6042" y="4540"/>
              <a:ext cx="1556" cy="0"/>
            </a:xfrm>
            <a:prstGeom prst="line">
              <a:avLst/>
            </a:prstGeom>
            <a:ln w="444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菱形 3"/>
            <p:cNvSpPr/>
            <p:nvPr userDrawn="1"/>
          </p:nvSpPr>
          <p:spPr>
            <a:xfrm>
              <a:off x="7444" y="4400"/>
              <a:ext cx="400" cy="267"/>
            </a:xfrm>
            <a:prstGeom prst="diamond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7210778" y="2864556"/>
            <a:ext cx="1144270" cy="168910"/>
            <a:chOff x="6042" y="4400"/>
            <a:chExt cx="1802" cy="266"/>
          </a:xfrm>
        </p:grpSpPr>
        <p:cxnSp>
          <p:nvCxnSpPr>
            <p:cNvPr id="46" name="直接连接符 45"/>
            <p:cNvCxnSpPr/>
            <p:nvPr userDrawn="1"/>
          </p:nvCxnSpPr>
          <p:spPr>
            <a:xfrm>
              <a:off x="6042" y="4540"/>
              <a:ext cx="1556" cy="0"/>
            </a:xfrm>
            <a:prstGeom prst="line">
              <a:avLst/>
            </a:prstGeom>
            <a:ln w="444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菱形 46"/>
            <p:cNvSpPr/>
            <p:nvPr userDrawn="1"/>
          </p:nvSpPr>
          <p:spPr>
            <a:xfrm>
              <a:off x="7444" y="4400"/>
              <a:ext cx="400" cy="267"/>
            </a:xfrm>
            <a:prstGeom prst="diamond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247444" y="860778"/>
            <a:ext cx="3683000" cy="70555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组合实体模式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4" name="图片 3" descr="upload_598913658"/>
          <p:cNvPicPr>
            <a:picLocks noChangeAspect="1"/>
          </p:cNvPicPr>
          <p:nvPr/>
        </p:nvPicPr>
        <p:blipFill>
          <a:blip r:embed="rId1"/>
          <a:srcRect r="2911" b="19872"/>
          <a:stretch>
            <a:fillRect/>
          </a:stretch>
        </p:blipFill>
        <p:spPr>
          <a:xfrm>
            <a:off x="536222" y="4120444"/>
            <a:ext cx="11105444" cy="1763889"/>
          </a:xfrm>
          <a:prstGeom prst="rect">
            <a:avLst/>
          </a:prstGeom>
        </p:spPr>
      </p:pic>
      <p:sp>
        <p:nvSpPr>
          <p:cNvPr id="39" name="1"/>
          <p:cNvSpPr txBox="1">
            <a:spLocks noChangeArrowheads="1"/>
          </p:cNvSpPr>
          <p:nvPr/>
        </p:nvSpPr>
        <p:spPr bwMode="auto">
          <a:xfrm>
            <a:off x="1961444" y="2215444"/>
            <a:ext cx="7986889" cy="131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      组合实体模式由商品</a:t>
            </a:r>
            <a:r>
              <a:rPr lang="en-US" b="0" u="none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Goods</a:t>
            </a: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、店铺</a:t>
            </a:r>
            <a:r>
              <a:rPr lang="en-US" b="0" u="none">
                <a:latin typeface="微软雅黑" panose="020B0503020204020204" charset="-122"/>
                <a:ea typeface="微软雅黑" panose="020B0503020204020204" charset="-122"/>
              </a:rPr>
              <a:t>Shop</a:t>
            </a: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和会场</a:t>
            </a:r>
            <a:r>
              <a:rPr lang="en-US" b="0" u="none">
                <a:latin typeface="微软雅黑" panose="020B0503020204020204" charset="-122"/>
                <a:ea typeface="微软雅黑" panose="020B0503020204020204" charset="-122"/>
              </a:rPr>
              <a:t>Venue</a:t>
            </a: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实现。商品依赖店铺存在，多个店铺组成会场，会场可以管理店铺，也可以管理店铺内的商品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</a:rPr>
              <a:t>，具体管理操作有添加、设置属性、获取属性等。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$liḋe-TextBox 101"/>
          <p:cNvSpPr txBox="1"/>
          <p:nvPr/>
        </p:nvSpPr>
        <p:spPr>
          <a:xfrm>
            <a:off x="9567333" y="3541889"/>
            <a:ext cx="1495778" cy="649111"/>
          </a:xfrm>
          <a:prstGeom prst="rect">
            <a:avLst/>
          </a:prstGeom>
          <a:noFill/>
        </p:spPr>
        <p:txBody>
          <a:bodyPr vert="horz" wrap="none" lIns="91416" tIns="45708" rIns="91416" bIns="45708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筛选结果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" name="i$liḋe-TextBox 105"/>
          <p:cNvSpPr txBox="1"/>
          <p:nvPr/>
        </p:nvSpPr>
        <p:spPr>
          <a:xfrm>
            <a:off x="959556" y="3612444"/>
            <a:ext cx="1594556" cy="620889"/>
          </a:xfrm>
          <a:prstGeom prst="rect">
            <a:avLst/>
          </a:prstGeom>
          <a:noFill/>
        </p:spPr>
        <p:txBody>
          <a:bodyPr vert="horz" wrap="none" lIns="91416" tIns="45708" rIns="91416" bIns="45708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待筛选商品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íṡľíḍè-Freeform: Shape 2"/>
          <p:cNvSpPr/>
          <p:nvPr/>
        </p:nvSpPr>
        <p:spPr bwMode="auto">
          <a:xfrm rot="2700000">
            <a:off x="5225909" y="2316974"/>
            <a:ext cx="708025" cy="1004570"/>
          </a:xfrm>
          <a:custGeom>
            <a:avLst/>
            <a:gdLst>
              <a:gd name="T0" fmla="*/ 127 w 127"/>
              <a:gd name="T1" fmla="*/ 54 h 180"/>
              <a:gd name="T2" fmla="*/ 73 w 127"/>
              <a:gd name="T3" fmla="*/ 0 h 180"/>
              <a:gd name="T4" fmla="*/ 0 w 127"/>
              <a:gd name="T5" fmla="*/ 180 h 180"/>
              <a:gd name="T6" fmla="*/ 76 w 127"/>
              <a:gd name="T7" fmla="*/ 180 h 180"/>
              <a:gd name="T8" fmla="*/ 127 w 127"/>
              <a:gd name="T9" fmla="*/ 54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7" h="180">
                <a:moveTo>
                  <a:pt x="127" y="54"/>
                </a:moveTo>
                <a:cubicBezTo>
                  <a:pt x="73" y="0"/>
                  <a:pt x="73" y="0"/>
                  <a:pt x="73" y="0"/>
                </a:cubicBezTo>
                <a:cubicBezTo>
                  <a:pt x="28" y="46"/>
                  <a:pt x="0" y="110"/>
                  <a:pt x="0" y="180"/>
                </a:cubicBezTo>
                <a:cubicBezTo>
                  <a:pt x="76" y="180"/>
                  <a:pt x="76" y="180"/>
                  <a:pt x="76" y="180"/>
                </a:cubicBezTo>
                <a:cubicBezTo>
                  <a:pt x="76" y="131"/>
                  <a:pt x="96" y="87"/>
                  <a:pt x="127" y="54"/>
                </a:cubicBezTo>
                <a:close/>
              </a:path>
            </a:pathLst>
          </a:custGeom>
          <a:solidFill>
            <a:srgbClr val="C3E2D2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íṡľíḍè-Freeform: Shape 3"/>
          <p:cNvSpPr/>
          <p:nvPr/>
        </p:nvSpPr>
        <p:spPr bwMode="auto">
          <a:xfrm rot="2700000">
            <a:off x="4115929" y="3564114"/>
            <a:ext cx="2425700" cy="1428750"/>
          </a:xfrm>
          <a:custGeom>
            <a:avLst/>
            <a:gdLst>
              <a:gd name="T0" fmla="*/ 381 w 435"/>
              <a:gd name="T1" fmla="*/ 129 h 256"/>
              <a:gd name="T2" fmla="*/ 256 w 435"/>
              <a:gd name="T3" fmla="*/ 179 h 256"/>
              <a:gd name="T4" fmla="*/ 256 w 435"/>
              <a:gd name="T5" fmla="*/ 179 h 256"/>
              <a:gd name="T6" fmla="*/ 130 w 435"/>
              <a:gd name="T7" fmla="*/ 127 h 256"/>
              <a:gd name="T8" fmla="*/ 130 w 435"/>
              <a:gd name="T9" fmla="*/ 127 h 256"/>
              <a:gd name="T10" fmla="*/ 77 w 435"/>
              <a:gd name="T11" fmla="*/ 0 h 256"/>
              <a:gd name="T12" fmla="*/ 0 w 435"/>
              <a:gd name="T13" fmla="*/ 0 h 256"/>
              <a:gd name="T14" fmla="*/ 75 w 435"/>
              <a:gd name="T15" fmla="*/ 181 h 256"/>
              <a:gd name="T16" fmla="*/ 75 w 435"/>
              <a:gd name="T17" fmla="*/ 181 h 256"/>
              <a:gd name="T18" fmla="*/ 256 w 435"/>
              <a:gd name="T19" fmla="*/ 256 h 256"/>
              <a:gd name="T20" fmla="*/ 256 w 435"/>
              <a:gd name="T21" fmla="*/ 256 h 256"/>
              <a:gd name="T22" fmla="*/ 435 w 435"/>
              <a:gd name="T23" fmla="*/ 183 h 256"/>
              <a:gd name="T24" fmla="*/ 381 w 435"/>
              <a:gd name="T25" fmla="*/ 129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5" h="256">
                <a:moveTo>
                  <a:pt x="381" y="129"/>
                </a:moveTo>
                <a:cubicBezTo>
                  <a:pt x="348" y="160"/>
                  <a:pt x="304" y="179"/>
                  <a:pt x="256" y="179"/>
                </a:cubicBezTo>
                <a:cubicBezTo>
                  <a:pt x="256" y="179"/>
                  <a:pt x="256" y="179"/>
                  <a:pt x="256" y="179"/>
                </a:cubicBezTo>
                <a:cubicBezTo>
                  <a:pt x="207" y="179"/>
                  <a:pt x="162" y="159"/>
                  <a:pt x="130" y="127"/>
                </a:cubicBezTo>
                <a:cubicBezTo>
                  <a:pt x="130" y="127"/>
                  <a:pt x="130" y="127"/>
                  <a:pt x="130" y="127"/>
                </a:cubicBezTo>
                <a:cubicBezTo>
                  <a:pt x="97" y="95"/>
                  <a:pt x="77" y="50"/>
                  <a:pt x="7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0"/>
                  <a:pt x="29" y="135"/>
                  <a:pt x="75" y="181"/>
                </a:cubicBezTo>
                <a:cubicBezTo>
                  <a:pt x="75" y="181"/>
                  <a:pt x="75" y="181"/>
                  <a:pt x="75" y="181"/>
                </a:cubicBezTo>
                <a:cubicBezTo>
                  <a:pt x="121" y="227"/>
                  <a:pt x="185" y="256"/>
                  <a:pt x="256" y="256"/>
                </a:cubicBezTo>
                <a:cubicBezTo>
                  <a:pt x="256" y="256"/>
                  <a:pt x="256" y="256"/>
                  <a:pt x="256" y="256"/>
                </a:cubicBezTo>
                <a:cubicBezTo>
                  <a:pt x="326" y="256"/>
                  <a:pt x="389" y="228"/>
                  <a:pt x="435" y="183"/>
                </a:cubicBezTo>
                <a:lnTo>
                  <a:pt x="381" y="129"/>
                </a:lnTo>
                <a:close/>
              </a:path>
            </a:pathLst>
          </a:custGeom>
          <a:solidFill>
            <a:srgbClr val="C3E2D2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íṡľíḍè-Freeform: Shape 4"/>
          <p:cNvSpPr/>
          <p:nvPr/>
        </p:nvSpPr>
        <p:spPr bwMode="auto">
          <a:xfrm rot="2700000">
            <a:off x="6360019" y="3666984"/>
            <a:ext cx="731520" cy="2023745"/>
          </a:xfrm>
          <a:custGeom>
            <a:avLst/>
            <a:gdLst>
              <a:gd name="T0" fmla="*/ 131 w 131"/>
              <a:gd name="T1" fmla="*/ 181 h 363"/>
              <a:gd name="T2" fmla="*/ 131 w 131"/>
              <a:gd name="T3" fmla="*/ 181 h 363"/>
              <a:gd name="T4" fmla="*/ 131 w 131"/>
              <a:gd name="T5" fmla="*/ 181 h 363"/>
              <a:gd name="T6" fmla="*/ 57 w 131"/>
              <a:gd name="T7" fmla="*/ 0 h 363"/>
              <a:gd name="T8" fmla="*/ 2 w 131"/>
              <a:gd name="T9" fmla="*/ 54 h 363"/>
              <a:gd name="T10" fmla="*/ 55 w 131"/>
              <a:gd name="T11" fmla="*/ 181 h 363"/>
              <a:gd name="T12" fmla="*/ 55 w 131"/>
              <a:gd name="T13" fmla="*/ 181 h 363"/>
              <a:gd name="T14" fmla="*/ 0 w 131"/>
              <a:gd name="T15" fmla="*/ 309 h 363"/>
              <a:gd name="T16" fmla="*/ 54 w 131"/>
              <a:gd name="T17" fmla="*/ 363 h 363"/>
              <a:gd name="T18" fmla="*/ 131 w 131"/>
              <a:gd name="T19" fmla="*/ 181 h 363"/>
              <a:gd name="T20" fmla="*/ 131 w 131"/>
              <a:gd name="T21" fmla="*/ 18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1" h="363">
                <a:moveTo>
                  <a:pt x="131" y="181"/>
                </a:moveTo>
                <a:cubicBezTo>
                  <a:pt x="131" y="181"/>
                  <a:pt x="131" y="181"/>
                  <a:pt x="131" y="181"/>
                </a:cubicBezTo>
                <a:cubicBezTo>
                  <a:pt x="131" y="181"/>
                  <a:pt x="131" y="181"/>
                  <a:pt x="131" y="181"/>
                </a:cubicBezTo>
                <a:cubicBezTo>
                  <a:pt x="131" y="110"/>
                  <a:pt x="103" y="46"/>
                  <a:pt x="57" y="0"/>
                </a:cubicBezTo>
                <a:cubicBezTo>
                  <a:pt x="2" y="54"/>
                  <a:pt x="2" y="54"/>
                  <a:pt x="2" y="54"/>
                </a:cubicBezTo>
                <a:cubicBezTo>
                  <a:pt x="35" y="87"/>
                  <a:pt x="55" y="131"/>
                  <a:pt x="55" y="181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5" y="231"/>
                  <a:pt x="33" y="277"/>
                  <a:pt x="0" y="309"/>
                </a:cubicBezTo>
                <a:cubicBezTo>
                  <a:pt x="54" y="363"/>
                  <a:pt x="54" y="363"/>
                  <a:pt x="54" y="363"/>
                </a:cubicBezTo>
                <a:cubicBezTo>
                  <a:pt x="101" y="317"/>
                  <a:pt x="131" y="252"/>
                  <a:pt x="131" y="181"/>
                </a:cubicBezTo>
                <a:cubicBezTo>
                  <a:pt x="131" y="181"/>
                  <a:pt x="131" y="181"/>
                  <a:pt x="131" y="181"/>
                </a:cubicBezTo>
                <a:close/>
              </a:path>
            </a:pathLst>
          </a:custGeom>
          <a:solidFill>
            <a:srgbClr val="F9C5B8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íṡľíḍè-Freeform: Shape 5"/>
          <p:cNvSpPr/>
          <p:nvPr/>
        </p:nvSpPr>
        <p:spPr bwMode="auto">
          <a:xfrm rot="2700000">
            <a:off x="5717399" y="2811639"/>
            <a:ext cx="2026285" cy="729615"/>
          </a:xfrm>
          <a:custGeom>
            <a:avLst/>
            <a:gdLst>
              <a:gd name="T0" fmla="*/ 182 w 363"/>
              <a:gd name="T1" fmla="*/ 0 h 131"/>
              <a:gd name="T2" fmla="*/ 0 w 363"/>
              <a:gd name="T3" fmla="*/ 77 h 131"/>
              <a:gd name="T4" fmla="*/ 54 w 363"/>
              <a:gd name="T5" fmla="*/ 131 h 131"/>
              <a:gd name="T6" fmla="*/ 182 w 363"/>
              <a:gd name="T7" fmla="*/ 77 h 131"/>
              <a:gd name="T8" fmla="*/ 308 w 363"/>
              <a:gd name="T9" fmla="*/ 129 h 131"/>
              <a:gd name="T10" fmla="*/ 363 w 363"/>
              <a:gd name="T11" fmla="*/ 75 h 131"/>
              <a:gd name="T12" fmla="*/ 182 w 363"/>
              <a:gd name="T13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63" h="131">
                <a:moveTo>
                  <a:pt x="182" y="0"/>
                </a:moveTo>
                <a:cubicBezTo>
                  <a:pt x="110" y="0"/>
                  <a:pt x="46" y="30"/>
                  <a:pt x="0" y="77"/>
                </a:cubicBezTo>
                <a:cubicBezTo>
                  <a:pt x="54" y="131"/>
                  <a:pt x="54" y="131"/>
                  <a:pt x="54" y="131"/>
                </a:cubicBezTo>
                <a:cubicBezTo>
                  <a:pt x="86" y="98"/>
                  <a:pt x="132" y="77"/>
                  <a:pt x="182" y="77"/>
                </a:cubicBezTo>
                <a:cubicBezTo>
                  <a:pt x="231" y="77"/>
                  <a:pt x="276" y="97"/>
                  <a:pt x="308" y="129"/>
                </a:cubicBezTo>
                <a:cubicBezTo>
                  <a:pt x="363" y="75"/>
                  <a:pt x="363" y="75"/>
                  <a:pt x="363" y="75"/>
                </a:cubicBezTo>
                <a:cubicBezTo>
                  <a:pt x="316" y="29"/>
                  <a:pt x="252" y="0"/>
                  <a:pt x="182" y="0"/>
                </a:cubicBezTo>
                <a:close/>
              </a:path>
            </a:pathLst>
          </a:custGeom>
          <a:solidFill>
            <a:srgbClr val="F9C5B8"/>
          </a:solidFill>
          <a:ln w="9525">
            <a:noFill/>
            <a:rou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íṡľíḍè-Oval 6"/>
          <p:cNvSpPr/>
          <p:nvPr/>
        </p:nvSpPr>
        <p:spPr bwMode="auto">
          <a:xfrm rot="2700000">
            <a:off x="7412849" y="5251309"/>
            <a:ext cx="78105" cy="774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íṡľíḍè-Oval 7"/>
          <p:cNvSpPr/>
          <p:nvPr/>
        </p:nvSpPr>
        <p:spPr bwMode="auto">
          <a:xfrm rot="2700000">
            <a:off x="7504289" y="5153519"/>
            <a:ext cx="56515" cy="488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íṡľíḍè-Oval 8"/>
          <p:cNvSpPr/>
          <p:nvPr/>
        </p:nvSpPr>
        <p:spPr bwMode="auto">
          <a:xfrm rot="2700000">
            <a:off x="7576044" y="5027789"/>
            <a:ext cx="77470" cy="723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íṡľíḍè-Oval 9"/>
          <p:cNvSpPr/>
          <p:nvPr/>
        </p:nvSpPr>
        <p:spPr bwMode="auto">
          <a:xfrm rot="2700000">
            <a:off x="7670024" y="4923014"/>
            <a:ext cx="56515" cy="520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íṡľíḍè-Oval 10"/>
          <p:cNvSpPr/>
          <p:nvPr/>
        </p:nvSpPr>
        <p:spPr bwMode="auto">
          <a:xfrm rot="2700000">
            <a:off x="7746224" y="4804269"/>
            <a:ext cx="68580" cy="61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íṡľíḍè-Oval 11"/>
          <p:cNvSpPr/>
          <p:nvPr/>
        </p:nvSpPr>
        <p:spPr bwMode="auto">
          <a:xfrm rot="2700000">
            <a:off x="7800199" y="4674094"/>
            <a:ext cx="53975" cy="55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íṡľíḍè-Oval 12"/>
          <p:cNvSpPr/>
          <p:nvPr/>
        </p:nvSpPr>
        <p:spPr bwMode="auto">
          <a:xfrm rot="2700000">
            <a:off x="7835124" y="4531219"/>
            <a:ext cx="66040" cy="704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íṡľíḍè-Oval 13"/>
          <p:cNvSpPr/>
          <p:nvPr/>
        </p:nvSpPr>
        <p:spPr bwMode="auto">
          <a:xfrm rot="2700000">
            <a:off x="7885289" y="4404854"/>
            <a:ext cx="52070" cy="565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íṡľíḍè-Oval 14"/>
          <p:cNvSpPr/>
          <p:nvPr/>
        </p:nvSpPr>
        <p:spPr bwMode="auto">
          <a:xfrm rot="2700000">
            <a:off x="7913864" y="4261344"/>
            <a:ext cx="77470" cy="774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íṡľíḍè-Oval 15"/>
          <p:cNvSpPr/>
          <p:nvPr/>
        </p:nvSpPr>
        <p:spPr bwMode="auto">
          <a:xfrm rot="2700000">
            <a:off x="7929739" y="4117834"/>
            <a:ext cx="89535" cy="850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íṡľíḍè-Oval 16"/>
          <p:cNvSpPr/>
          <p:nvPr/>
        </p:nvSpPr>
        <p:spPr bwMode="auto">
          <a:xfrm rot="2700000">
            <a:off x="7945614" y="3993374"/>
            <a:ext cx="53975" cy="546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íṡľíḍè-Oval 17"/>
          <p:cNvSpPr/>
          <p:nvPr/>
        </p:nvSpPr>
        <p:spPr bwMode="auto">
          <a:xfrm rot="2700000">
            <a:off x="7927834" y="3834624"/>
            <a:ext cx="89535" cy="895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íṡľíḍè-Oval 18"/>
          <p:cNvSpPr/>
          <p:nvPr/>
        </p:nvSpPr>
        <p:spPr bwMode="auto">
          <a:xfrm rot="2700000">
            <a:off x="7938629" y="3698734"/>
            <a:ext cx="73025" cy="800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íṡľíḍè-Oval 19"/>
          <p:cNvSpPr/>
          <p:nvPr/>
        </p:nvSpPr>
        <p:spPr bwMode="auto">
          <a:xfrm rot="2700000">
            <a:off x="7934184" y="3566019"/>
            <a:ext cx="68580" cy="66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íṡľíḍè-Oval 20"/>
          <p:cNvSpPr/>
          <p:nvPr/>
        </p:nvSpPr>
        <p:spPr bwMode="auto">
          <a:xfrm rot="2700000">
            <a:off x="7882114" y="3424414"/>
            <a:ext cx="78105" cy="774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íṡľíḍè-Oval 21"/>
          <p:cNvSpPr/>
          <p:nvPr/>
        </p:nvSpPr>
        <p:spPr bwMode="auto">
          <a:xfrm rot="2700000">
            <a:off x="7847824" y="3296144"/>
            <a:ext cx="68580" cy="66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íṡľíḍè-Oval 22"/>
          <p:cNvSpPr/>
          <p:nvPr/>
        </p:nvSpPr>
        <p:spPr bwMode="auto">
          <a:xfrm rot="2700000">
            <a:off x="7802104" y="3160889"/>
            <a:ext cx="73025" cy="704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íṡľíḍè-Oval 23"/>
          <p:cNvSpPr/>
          <p:nvPr/>
        </p:nvSpPr>
        <p:spPr bwMode="auto">
          <a:xfrm rot="2700000">
            <a:off x="7763369" y="3030079"/>
            <a:ext cx="66040" cy="60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íṡľíḍè-Oval 24"/>
          <p:cNvSpPr/>
          <p:nvPr/>
        </p:nvSpPr>
        <p:spPr bwMode="auto">
          <a:xfrm rot="2700000">
            <a:off x="7688439" y="2903714"/>
            <a:ext cx="71120" cy="7302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íṡľíḍè-Oval 25"/>
          <p:cNvSpPr/>
          <p:nvPr/>
        </p:nvSpPr>
        <p:spPr bwMode="auto">
          <a:xfrm rot="2700000">
            <a:off x="7599539" y="2783064"/>
            <a:ext cx="82550" cy="8445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íṡľíḍè-Oval 26"/>
          <p:cNvSpPr/>
          <p:nvPr/>
        </p:nvSpPr>
        <p:spPr bwMode="auto">
          <a:xfrm rot="2700000">
            <a:off x="7531594" y="2687179"/>
            <a:ext cx="53975" cy="546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íṡľíḍè-Oval 27"/>
          <p:cNvSpPr/>
          <p:nvPr/>
        </p:nvSpPr>
        <p:spPr bwMode="auto">
          <a:xfrm rot="2700000">
            <a:off x="7436979" y="2560814"/>
            <a:ext cx="78105" cy="800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íṡľíḍè-Oval 28"/>
          <p:cNvSpPr/>
          <p:nvPr/>
        </p:nvSpPr>
        <p:spPr bwMode="auto">
          <a:xfrm rot="2700000">
            <a:off x="7360144" y="2461754"/>
            <a:ext cx="56515" cy="565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íṡľíḍè-Oval 29"/>
          <p:cNvSpPr/>
          <p:nvPr/>
        </p:nvSpPr>
        <p:spPr bwMode="auto">
          <a:xfrm rot="2700000">
            <a:off x="7243304" y="2381109"/>
            <a:ext cx="60960" cy="60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íṡľíḍè-Oval 30"/>
          <p:cNvSpPr/>
          <p:nvPr/>
        </p:nvSpPr>
        <p:spPr bwMode="auto">
          <a:xfrm rot="2700000">
            <a:off x="7116304" y="2279509"/>
            <a:ext cx="86995" cy="895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íṡľíḍè-Oval 31"/>
          <p:cNvSpPr/>
          <p:nvPr/>
        </p:nvSpPr>
        <p:spPr bwMode="auto">
          <a:xfrm rot="2700000">
            <a:off x="7001369" y="2195689"/>
            <a:ext cx="89535" cy="895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íṡľíḍè-Oval 32"/>
          <p:cNvSpPr/>
          <p:nvPr/>
        </p:nvSpPr>
        <p:spPr bwMode="auto">
          <a:xfrm rot="2700000">
            <a:off x="6902309" y="2132189"/>
            <a:ext cx="60960" cy="565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íṡľíḍè-Oval 33"/>
          <p:cNvSpPr/>
          <p:nvPr/>
        </p:nvSpPr>
        <p:spPr bwMode="auto">
          <a:xfrm rot="2700000">
            <a:off x="6768324" y="2066149"/>
            <a:ext cx="77470" cy="704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íṡľíḍè-Oval 34"/>
          <p:cNvSpPr/>
          <p:nvPr/>
        </p:nvSpPr>
        <p:spPr bwMode="auto">
          <a:xfrm rot="2700000">
            <a:off x="6636879" y="2019794"/>
            <a:ext cx="73025" cy="781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íṡľíḍè-Oval 35"/>
          <p:cNvSpPr/>
          <p:nvPr/>
        </p:nvSpPr>
        <p:spPr bwMode="auto">
          <a:xfrm rot="2700000">
            <a:off x="6494639" y="1973439"/>
            <a:ext cx="89535" cy="825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íṡľíḍè-Oval 36"/>
          <p:cNvSpPr/>
          <p:nvPr/>
        </p:nvSpPr>
        <p:spPr bwMode="auto">
          <a:xfrm rot="2700000">
            <a:off x="6371449" y="1941689"/>
            <a:ext cx="60960" cy="61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íṡľíḍè-Oval 37"/>
          <p:cNvSpPr/>
          <p:nvPr/>
        </p:nvSpPr>
        <p:spPr bwMode="auto">
          <a:xfrm rot="2700000">
            <a:off x="6230479" y="1901684"/>
            <a:ext cx="73025" cy="679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íṡľíḍè-Oval 38"/>
          <p:cNvSpPr/>
          <p:nvPr/>
        </p:nvSpPr>
        <p:spPr bwMode="auto">
          <a:xfrm rot="2700000">
            <a:off x="6082524" y="1892794"/>
            <a:ext cx="89535" cy="895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íṡľíḍè-Oval 39"/>
          <p:cNvSpPr/>
          <p:nvPr/>
        </p:nvSpPr>
        <p:spPr bwMode="auto">
          <a:xfrm rot="2700000">
            <a:off x="5956794" y="1906764"/>
            <a:ext cx="61595" cy="61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íṡľíḍè-Oval 40"/>
          <p:cNvSpPr/>
          <p:nvPr/>
        </p:nvSpPr>
        <p:spPr bwMode="auto">
          <a:xfrm rot="2700000">
            <a:off x="5807569" y="1895334"/>
            <a:ext cx="77470" cy="774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íṡľíḍè-Oval 41"/>
          <p:cNvSpPr/>
          <p:nvPr/>
        </p:nvSpPr>
        <p:spPr bwMode="auto">
          <a:xfrm rot="2700000">
            <a:off x="5665329" y="1893429"/>
            <a:ext cx="77470" cy="800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íṡľíḍè-Oval 42"/>
          <p:cNvSpPr/>
          <p:nvPr/>
        </p:nvSpPr>
        <p:spPr bwMode="auto">
          <a:xfrm rot="2700000">
            <a:off x="5527534" y="1926449"/>
            <a:ext cx="85090" cy="850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íṡľíḍè-Oval 43"/>
          <p:cNvSpPr/>
          <p:nvPr/>
        </p:nvSpPr>
        <p:spPr bwMode="auto">
          <a:xfrm rot="2700000">
            <a:off x="5393549" y="1965184"/>
            <a:ext cx="81915" cy="895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íṡľíḍè-Oval 44"/>
          <p:cNvSpPr/>
          <p:nvPr/>
        </p:nvSpPr>
        <p:spPr bwMode="auto">
          <a:xfrm rot="2700000">
            <a:off x="5266549" y="2017254"/>
            <a:ext cx="67945" cy="730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íṡľíḍè-Oval 45"/>
          <p:cNvSpPr/>
          <p:nvPr/>
        </p:nvSpPr>
        <p:spPr bwMode="auto">
          <a:xfrm rot="2700000">
            <a:off x="5130024" y="2057894"/>
            <a:ext cx="73025" cy="800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íṡľíḍè-Oval 46"/>
          <p:cNvSpPr/>
          <p:nvPr/>
        </p:nvSpPr>
        <p:spPr bwMode="auto">
          <a:xfrm rot="2700000">
            <a:off x="5006834" y="2124569"/>
            <a:ext cx="61595" cy="61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íṡľíḍè-Oval 47"/>
          <p:cNvSpPr/>
          <p:nvPr/>
        </p:nvSpPr>
        <p:spPr bwMode="auto">
          <a:xfrm rot="2700000">
            <a:off x="4882374" y="2195689"/>
            <a:ext cx="82550" cy="844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íṡľíḍè-Oval 48"/>
          <p:cNvSpPr/>
          <p:nvPr/>
        </p:nvSpPr>
        <p:spPr bwMode="auto">
          <a:xfrm rot="2700000">
            <a:off x="4780774" y="2285859"/>
            <a:ext cx="60960" cy="654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íṡľíḍè-Oval 49"/>
          <p:cNvSpPr/>
          <p:nvPr/>
        </p:nvSpPr>
        <p:spPr bwMode="auto">
          <a:xfrm rot="2700000">
            <a:off x="4665839" y="2371584"/>
            <a:ext cx="60960" cy="565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íṡľíḍè-Oval 50"/>
          <p:cNvSpPr/>
          <p:nvPr/>
        </p:nvSpPr>
        <p:spPr bwMode="auto">
          <a:xfrm rot="2700000">
            <a:off x="4547094" y="2445244"/>
            <a:ext cx="70485" cy="774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íṡľíḍè-Oval 51"/>
          <p:cNvSpPr/>
          <p:nvPr/>
        </p:nvSpPr>
        <p:spPr bwMode="auto">
          <a:xfrm rot="2700000">
            <a:off x="4461369" y="2563354"/>
            <a:ext cx="60960" cy="565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3" name="íṡľíḍè-Oval 52"/>
          <p:cNvSpPr/>
          <p:nvPr/>
        </p:nvSpPr>
        <p:spPr bwMode="auto">
          <a:xfrm rot="2700000">
            <a:off x="4381994" y="2677654"/>
            <a:ext cx="56515" cy="565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4" name="íṡľíḍè-Oval 53"/>
          <p:cNvSpPr/>
          <p:nvPr/>
        </p:nvSpPr>
        <p:spPr bwMode="auto">
          <a:xfrm rot="2700000">
            <a:off x="4284204" y="2776079"/>
            <a:ext cx="89535" cy="895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5" name="íṡľíḍè-Oval 54"/>
          <p:cNvSpPr/>
          <p:nvPr/>
        </p:nvSpPr>
        <p:spPr bwMode="auto">
          <a:xfrm rot="2700000">
            <a:off x="4199114" y="2891014"/>
            <a:ext cx="89535" cy="895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i$liḋe-Oval 55"/>
          <p:cNvSpPr/>
          <p:nvPr/>
        </p:nvSpPr>
        <p:spPr bwMode="auto">
          <a:xfrm rot="2700000">
            <a:off x="4139424" y="3021824"/>
            <a:ext cx="55880" cy="60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i$liḋe-Oval 56"/>
          <p:cNvSpPr/>
          <p:nvPr/>
        </p:nvSpPr>
        <p:spPr bwMode="auto">
          <a:xfrm rot="2700000">
            <a:off x="4084179" y="3145014"/>
            <a:ext cx="89535" cy="844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i$liḋe-Oval 57"/>
          <p:cNvSpPr/>
          <p:nvPr/>
        </p:nvSpPr>
        <p:spPr bwMode="auto">
          <a:xfrm rot="2700000">
            <a:off x="4046079" y="3285349"/>
            <a:ext cx="73025" cy="730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i$liḋe-Oval 58"/>
          <p:cNvSpPr/>
          <p:nvPr/>
        </p:nvSpPr>
        <p:spPr bwMode="auto">
          <a:xfrm rot="2700000">
            <a:off x="4013694" y="3429494"/>
            <a:ext cx="56515" cy="495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i$liḋe-Oval 59"/>
          <p:cNvSpPr/>
          <p:nvPr/>
        </p:nvSpPr>
        <p:spPr bwMode="auto">
          <a:xfrm rot="2700000">
            <a:off x="3973054" y="3562209"/>
            <a:ext cx="53975" cy="565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1" name="i$liḋe-Oval 60"/>
          <p:cNvSpPr/>
          <p:nvPr/>
        </p:nvSpPr>
        <p:spPr bwMode="auto">
          <a:xfrm rot="2700000">
            <a:off x="3947654" y="3684764"/>
            <a:ext cx="86995" cy="825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2" name="i$liḋe-Oval 61"/>
          <p:cNvSpPr/>
          <p:nvPr/>
        </p:nvSpPr>
        <p:spPr bwMode="auto">
          <a:xfrm rot="2700000">
            <a:off x="3950194" y="3832084"/>
            <a:ext cx="78105" cy="7747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i$liḋe-Oval 62"/>
          <p:cNvSpPr/>
          <p:nvPr/>
        </p:nvSpPr>
        <p:spPr bwMode="auto">
          <a:xfrm rot="2700000">
            <a:off x="3958449" y="3978134"/>
            <a:ext cx="61595" cy="61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i$liḋe-Oval 63"/>
          <p:cNvSpPr/>
          <p:nvPr/>
        </p:nvSpPr>
        <p:spPr bwMode="auto">
          <a:xfrm rot="2700000">
            <a:off x="3957179" y="4119739"/>
            <a:ext cx="60960" cy="61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5" name="i$liḋe-Oval 64"/>
          <p:cNvSpPr/>
          <p:nvPr/>
        </p:nvSpPr>
        <p:spPr bwMode="auto">
          <a:xfrm rot="2700000">
            <a:off x="3960989" y="4243564"/>
            <a:ext cx="89535" cy="89535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6" name="i$liḋe-Oval 65"/>
          <p:cNvSpPr/>
          <p:nvPr/>
        </p:nvSpPr>
        <p:spPr bwMode="auto">
          <a:xfrm rot="2700000">
            <a:off x="4016869" y="4392789"/>
            <a:ext cx="60960" cy="60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i$liḋe-Oval 66"/>
          <p:cNvSpPr/>
          <p:nvPr/>
        </p:nvSpPr>
        <p:spPr bwMode="auto">
          <a:xfrm rot="2700000">
            <a:off x="4053064" y="4517249"/>
            <a:ext cx="77470" cy="8001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8" name="i$liḋe-Oval 67"/>
          <p:cNvSpPr/>
          <p:nvPr/>
        </p:nvSpPr>
        <p:spPr bwMode="auto">
          <a:xfrm rot="2700000">
            <a:off x="4105134" y="4660759"/>
            <a:ext cx="60960" cy="60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i$liḋe-Oval 68"/>
          <p:cNvSpPr/>
          <p:nvPr/>
        </p:nvSpPr>
        <p:spPr bwMode="auto">
          <a:xfrm rot="2700000">
            <a:off x="4142599" y="4797284"/>
            <a:ext cx="66040" cy="60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i$liḋe-Oval 69"/>
          <p:cNvSpPr/>
          <p:nvPr/>
        </p:nvSpPr>
        <p:spPr bwMode="auto">
          <a:xfrm rot="2700000">
            <a:off x="4231499" y="4913489"/>
            <a:ext cx="51435" cy="514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1" name="i$liḋe-Oval 70"/>
          <p:cNvSpPr/>
          <p:nvPr/>
        </p:nvSpPr>
        <p:spPr bwMode="auto">
          <a:xfrm rot="2700000">
            <a:off x="4293729" y="5012549"/>
            <a:ext cx="89535" cy="895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2" name="i$liḋe-Oval 71"/>
          <p:cNvSpPr/>
          <p:nvPr/>
        </p:nvSpPr>
        <p:spPr bwMode="auto">
          <a:xfrm rot="2700000">
            <a:off x="4378819" y="5127484"/>
            <a:ext cx="89535" cy="895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i$liḋe-Oval 72"/>
          <p:cNvSpPr/>
          <p:nvPr/>
        </p:nvSpPr>
        <p:spPr bwMode="auto">
          <a:xfrm rot="2700000">
            <a:off x="4480419" y="5257024"/>
            <a:ext cx="49530" cy="495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4" name="i$liḋe-Oval 73"/>
          <p:cNvSpPr/>
          <p:nvPr/>
        </p:nvSpPr>
        <p:spPr bwMode="auto">
          <a:xfrm rot="2700000">
            <a:off x="4569319" y="5354814"/>
            <a:ext cx="60960" cy="60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5" name="i$liḋe-Oval 74"/>
          <p:cNvSpPr/>
          <p:nvPr/>
        </p:nvSpPr>
        <p:spPr bwMode="auto">
          <a:xfrm rot="2700000">
            <a:off x="4678539" y="5431649"/>
            <a:ext cx="73025" cy="730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i$liḋe-Oval 75"/>
          <p:cNvSpPr/>
          <p:nvPr/>
        </p:nvSpPr>
        <p:spPr bwMode="auto">
          <a:xfrm rot="2700000">
            <a:off x="4787759" y="5508484"/>
            <a:ext cx="81915" cy="8445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7" name="i$liḋe-Oval 76"/>
          <p:cNvSpPr/>
          <p:nvPr/>
        </p:nvSpPr>
        <p:spPr bwMode="auto">
          <a:xfrm rot="2700000">
            <a:off x="4906504" y="5596749"/>
            <a:ext cx="72390" cy="730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8" name="i$liḋe-Oval 77"/>
          <p:cNvSpPr/>
          <p:nvPr/>
        </p:nvSpPr>
        <p:spPr bwMode="auto">
          <a:xfrm rot="2700000">
            <a:off x="5022709" y="5679299"/>
            <a:ext cx="66040" cy="7048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9" name="i$liḋe-Oval 78"/>
          <p:cNvSpPr/>
          <p:nvPr/>
        </p:nvSpPr>
        <p:spPr bwMode="auto">
          <a:xfrm rot="2700000">
            <a:off x="5152249" y="5734544"/>
            <a:ext cx="68580" cy="61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0" name="i$liḋe-Oval 79"/>
          <p:cNvSpPr/>
          <p:nvPr/>
        </p:nvSpPr>
        <p:spPr bwMode="auto">
          <a:xfrm rot="2700000">
            <a:off x="5283059" y="5775819"/>
            <a:ext cx="73025" cy="6540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1" name="i$liḋe-Oval 80"/>
          <p:cNvSpPr/>
          <p:nvPr/>
        </p:nvSpPr>
        <p:spPr bwMode="auto">
          <a:xfrm rot="2700000">
            <a:off x="5423394" y="5815824"/>
            <a:ext cx="65405" cy="685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2" name="i$liḋe-Oval 81"/>
          <p:cNvSpPr/>
          <p:nvPr/>
        </p:nvSpPr>
        <p:spPr bwMode="auto">
          <a:xfrm rot="2700000">
            <a:off x="5559284" y="5862179"/>
            <a:ext cx="61595" cy="60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" name="i$liḋe-Oval 82"/>
          <p:cNvSpPr/>
          <p:nvPr/>
        </p:nvSpPr>
        <p:spPr bwMode="auto">
          <a:xfrm rot="2700000">
            <a:off x="5691364" y="5886309"/>
            <a:ext cx="73025" cy="723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4" name="i$liḋe-Oval 83"/>
          <p:cNvSpPr/>
          <p:nvPr/>
        </p:nvSpPr>
        <p:spPr bwMode="auto">
          <a:xfrm rot="2700000">
            <a:off x="5829159" y="5878054"/>
            <a:ext cx="77470" cy="825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5" name="i$liḋe-Oval 84"/>
          <p:cNvSpPr/>
          <p:nvPr/>
        </p:nvSpPr>
        <p:spPr bwMode="auto">
          <a:xfrm rot="2700000">
            <a:off x="5974574" y="5888849"/>
            <a:ext cx="67945" cy="66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6" name="i$liḋe-Oval 85"/>
          <p:cNvSpPr/>
          <p:nvPr/>
        </p:nvSpPr>
        <p:spPr bwMode="auto">
          <a:xfrm rot="2700000">
            <a:off x="6122529" y="5892659"/>
            <a:ext cx="56515" cy="565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i$liḋe-Oval 86"/>
          <p:cNvSpPr/>
          <p:nvPr/>
        </p:nvSpPr>
        <p:spPr bwMode="auto">
          <a:xfrm rot="2700000">
            <a:off x="6260324" y="5887579"/>
            <a:ext cx="65405" cy="6794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8" name="i$liḋe-Oval 87"/>
          <p:cNvSpPr/>
          <p:nvPr/>
        </p:nvSpPr>
        <p:spPr bwMode="auto">
          <a:xfrm rot="2700000">
            <a:off x="6394309" y="5851384"/>
            <a:ext cx="56515" cy="539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9" name="i$liḋe-Oval 88"/>
          <p:cNvSpPr/>
          <p:nvPr/>
        </p:nvSpPr>
        <p:spPr bwMode="auto">
          <a:xfrm rot="2700000">
            <a:off x="6514324" y="5791694"/>
            <a:ext cx="84455" cy="850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i$liḋe-Oval 89"/>
          <p:cNvSpPr/>
          <p:nvPr/>
        </p:nvSpPr>
        <p:spPr bwMode="auto">
          <a:xfrm rot="2700000">
            <a:off x="6655929" y="5760579"/>
            <a:ext cx="73025" cy="66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1" name="i$liḋe-Oval 90"/>
          <p:cNvSpPr/>
          <p:nvPr/>
        </p:nvSpPr>
        <p:spPr bwMode="auto">
          <a:xfrm rot="2700000">
            <a:off x="6782294" y="5709144"/>
            <a:ext cx="89535" cy="82550"/>
          </a:xfrm>
          <a:prstGeom prst="ellipse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" name="i$liḋe-Oval 91"/>
          <p:cNvSpPr/>
          <p:nvPr/>
        </p:nvSpPr>
        <p:spPr bwMode="auto">
          <a:xfrm rot="2700000">
            <a:off x="6920724" y="5655804"/>
            <a:ext cx="60960" cy="6096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3" name="i$liḋe-Oval 92"/>
          <p:cNvSpPr/>
          <p:nvPr/>
        </p:nvSpPr>
        <p:spPr bwMode="auto">
          <a:xfrm rot="2700000">
            <a:off x="7022959" y="5561189"/>
            <a:ext cx="84455" cy="819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i$liḋe-Oval 93"/>
          <p:cNvSpPr/>
          <p:nvPr/>
        </p:nvSpPr>
        <p:spPr bwMode="auto">
          <a:xfrm rot="2700000">
            <a:off x="7148054" y="5488164"/>
            <a:ext cx="63500" cy="615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5" name="i$liḋe-Oval 94"/>
          <p:cNvSpPr/>
          <p:nvPr/>
        </p:nvSpPr>
        <p:spPr bwMode="auto">
          <a:xfrm rot="2700000">
            <a:off x="7257274" y="5403709"/>
            <a:ext cx="66040" cy="66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i$liḋe-Oval 95"/>
          <p:cNvSpPr/>
          <p:nvPr/>
        </p:nvSpPr>
        <p:spPr bwMode="auto">
          <a:xfrm>
            <a:off x="8494889" y="3429000"/>
            <a:ext cx="871220" cy="870585"/>
          </a:xfrm>
          <a:prstGeom prst="ellipse">
            <a:avLst/>
          </a:prstGeom>
          <a:solidFill>
            <a:srgbClr val="F9C5B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i$liḋe-Oval 96"/>
          <p:cNvSpPr/>
          <p:nvPr/>
        </p:nvSpPr>
        <p:spPr bwMode="auto">
          <a:xfrm>
            <a:off x="2712367" y="3485444"/>
            <a:ext cx="863600" cy="863600"/>
          </a:xfrm>
          <a:prstGeom prst="ellipse">
            <a:avLst/>
          </a:prstGeom>
          <a:solidFill>
            <a:srgbClr val="C3E2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00" name="i$liḋe-Straight Connector 102"/>
          <p:cNvCxnSpPr/>
          <p:nvPr/>
        </p:nvCxnSpPr>
        <p:spPr>
          <a:xfrm rot="2700000" flipV="1">
            <a:off x="10216696" y="989935"/>
            <a:ext cx="187325" cy="437515"/>
          </a:xfrm>
          <a:prstGeom prst="line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i$liḋe-Straight Connector 103"/>
          <p:cNvCxnSpPr/>
          <p:nvPr/>
        </p:nvCxnSpPr>
        <p:spPr>
          <a:xfrm rot="2700000">
            <a:off x="8214995" y="706614"/>
            <a:ext cx="1177925" cy="0"/>
          </a:xfrm>
          <a:prstGeom prst="line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i$liḋe-Oval 111"/>
          <p:cNvSpPr/>
          <p:nvPr/>
        </p:nvSpPr>
        <p:spPr>
          <a:xfrm rot="2700000">
            <a:off x="5072874" y="3017379"/>
            <a:ext cx="1842770" cy="1823720"/>
          </a:xfrm>
          <a:prstGeom prst="ellipse">
            <a:avLst/>
          </a:prstGeom>
          <a:solidFill>
            <a:srgbClr val="C3E2D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4592058" y="715223"/>
            <a:ext cx="2981539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过滤器模式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6" name="i$liḋe-TextBox 105"/>
          <p:cNvSpPr txBox="1"/>
          <p:nvPr/>
        </p:nvSpPr>
        <p:spPr>
          <a:xfrm>
            <a:off x="5136444" y="3344333"/>
            <a:ext cx="1651000" cy="1157111"/>
          </a:xfrm>
          <a:prstGeom prst="rect">
            <a:avLst/>
          </a:prstGeom>
          <a:noFill/>
        </p:spPr>
        <p:txBody>
          <a:bodyPr vert="horz" wrap="none" lIns="91416" tIns="45708" rIns="91416" bIns="45708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过滤器</a:t>
            </a:r>
            <a:endParaRPr lang="zh-CN" altLang="en-US" sz="24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Filter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7" name="右箭头 116"/>
          <p:cNvSpPr/>
          <p:nvPr userDrawn="1"/>
        </p:nvSpPr>
        <p:spPr>
          <a:xfrm>
            <a:off x="3781778" y="3767667"/>
            <a:ext cx="536222" cy="282222"/>
          </a:xfrm>
          <a:prstGeom prst="rightArrow">
            <a:avLst/>
          </a:prstGeom>
          <a:solidFill>
            <a:srgbClr val="C3E2D2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80000"/>
              </a:lnSpc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8" name="右箭头 117"/>
          <p:cNvSpPr/>
          <p:nvPr userDrawn="1"/>
        </p:nvSpPr>
        <p:spPr>
          <a:xfrm>
            <a:off x="7747000" y="3725334"/>
            <a:ext cx="536222" cy="282222"/>
          </a:xfrm>
          <a:prstGeom prst="rightArrow">
            <a:avLst/>
          </a:prstGeom>
          <a:solidFill>
            <a:srgbClr val="F9C5B8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>
              <a:lnSpc>
                <a:spcPct val="80000"/>
              </a:lnSpc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02" grpId="0"/>
      <p:bldP spid="104" grpId="0"/>
      <p:bldP spid="1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i$liḋe-Straight Connector 102"/>
          <p:cNvCxnSpPr/>
          <p:nvPr/>
        </p:nvCxnSpPr>
        <p:spPr>
          <a:xfrm rot="2700000" flipV="1">
            <a:off x="10216696" y="989935"/>
            <a:ext cx="187325" cy="437515"/>
          </a:xfrm>
          <a:prstGeom prst="line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i$liḋe-Straight Connector 103"/>
          <p:cNvCxnSpPr/>
          <p:nvPr/>
        </p:nvCxnSpPr>
        <p:spPr>
          <a:xfrm rot="2700000">
            <a:off x="8214995" y="706614"/>
            <a:ext cx="1177925" cy="0"/>
          </a:xfrm>
          <a:prstGeom prst="line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/>
          <p:cNvSpPr txBox="1"/>
          <p:nvPr/>
        </p:nvSpPr>
        <p:spPr>
          <a:xfrm>
            <a:off x="4606169" y="602334"/>
            <a:ext cx="2981539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过滤器模式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 descr="upload_492580510"/>
          <p:cNvPicPr>
            <a:picLocks noChangeAspect="1"/>
          </p:cNvPicPr>
          <p:nvPr/>
        </p:nvPicPr>
        <p:blipFill>
          <a:blip r:embed="rId1"/>
          <a:srcRect l="651" r="4989" b="5615"/>
          <a:stretch>
            <a:fillRect/>
          </a:stretch>
        </p:blipFill>
        <p:spPr>
          <a:xfrm>
            <a:off x="620889" y="1425222"/>
            <a:ext cx="6081889" cy="4938889"/>
          </a:xfrm>
          <a:prstGeom prst="rect">
            <a:avLst/>
          </a:prstGeom>
        </p:spPr>
      </p:pic>
      <p:sp>
        <p:nvSpPr>
          <p:cNvPr id="39" name="1"/>
          <p:cNvSpPr txBox="1">
            <a:spLocks noChangeArrowheads="1"/>
          </p:cNvSpPr>
          <p:nvPr/>
        </p:nvSpPr>
        <p:spPr bwMode="auto">
          <a:xfrm>
            <a:off x="7295444" y="2356556"/>
            <a:ext cx="3683000" cy="3062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      在</a:t>
            </a:r>
            <a:r>
              <a:rPr lang="en-US" b="0" u="none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Filter</a:t>
            </a: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类中通过</a:t>
            </a:r>
            <a:r>
              <a:rPr lang="en-US" b="0" u="none">
                <a:latin typeface="微软雅黑" panose="020B0503020204020204" charset="-122"/>
                <a:ea typeface="微软雅黑" panose="020B0503020204020204" charset="-122"/>
              </a:rPr>
              <a:t>filterGoods</a:t>
            </a: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函数来实现筛选，这个函数输入将要筛选的商品列表，返回满足条件的商品列表。</a:t>
            </a:r>
            <a:endParaRPr lang="zh-CN" b="0" u="none"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      另外，在系统中还实现了过滤器叠加，以便在未来实现多个筛选条件的叠加，提高了系统的可扩展性。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4606169" y="630557"/>
            <a:ext cx="2981539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中介者模式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5" name="组合 74"/>
          <p:cNvGrpSpPr/>
          <p:nvPr userDrawn="1"/>
        </p:nvGrpSpPr>
        <p:grpSpPr>
          <a:xfrm>
            <a:off x="1199515" y="2821940"/>
            <a:ext cx="1721485" cy="635000"/>
            <a:chOff x="1889" y="4444"/>
            <a:chExt cx="2711" cy="1000"/>
          </a:xfrm>
        </p:grpSpPr>
        <p:sp>
          <p:nvSpPr>
            <p:cNvPr id="34" name="矩形 33"/>
            <p:cNvSpPr/>
            <p:nvPr/>
          </p:nvSpPr>
          <p:spPr>
            <a:xfrm>
              <a:off x="1889" y="4444"/>
              <a:ext cx="2289" cy="1000"/>
            </a:xfrm>
            <a:prstGeom prst="rect">
              <a:avLst/>
            </a:prstGeom>
            <a:solidFill>
              <a:srgbClr val="F9C5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customer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 flipH="1">
              <a:off x="3933" y="4622"/>
              <a:ext cx="667" cy="667"/>
            </a:xfrm>
            <a:prstGeom prst="ellipse">
              <a:avLst/>
            </a:prstGeom>
            <a:solidFill>
              <a:srgbClr val="FFE2C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7" name="组合 76"/>
          <p:cNvGrpSpPr/>
          <p:nvPr userDrawn="1"/>
        </p:nvGrpSpPr>
        <p:grpSpPr>
          <a:xfrm>
            <a:off x="1213485" y="5080000"/>
            <a:ext cx="1707515" cy="607060"/>
            <a:chOff x="1911" y="8000"/>
            <a:chExt cx="2689" cy="956"/>
          </a:xfrm>
        </p:grpSpPr>
        <p:sp>
          <p:nvSpPr>
            <p:cNvPr id="25" name="矩形 24"/>
            <p:cNvSpPr/>
            <p:nvPr/>
          </p:nvSpPr>
          <p:spPr>
            <a:xfrm>
              <a:off x="1911" y="8000"/>
              <a:ext cx="2245" cy="956"/>
            </a:xfrm>
            <a:prstGeom prst="rect">
              <a:avLst/>
            </a:prstGeom>
            <a:solidFill>
              <a:srgbClr val="F9C5B8"/>
            </a:solidFill>
            <a:ln w="12700" cap="flat" cmpd="sng" algn="ctr">
              <a:solidFill>
                <a:srgbClr val="F9C5B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customer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 flipH="1">
              <a:off x="3933" y="8111"/>
              <a:ext cx="667" cy="667"/>
            </a:xfrm>
            <a:prstGeom prst="ellipse">
              <a:avLst/>
            </a:prstGeom>
            <a:solidFill>
              <a:srgbClr val="FFE2C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6" name="组合 75"/>
          <p:cNvGrpSpPr/>
          <p:nvPr userDrawn="1"/>
        </p:nvGrpSpPr>
        <p:grpSpPr>
          <a:xfrm>
            <a:off x="1213485" y="3979545"/>
            <a:ext cx="1707515" cy="620395"/>
            <a:chOff x="1911" y="6267"/>
            <a:chExt cx="2689" cy="977"/>
          </a:xfrm>
        </p:grpSpPr>
        <p:sp>
          <p:nvSpPr>
            <p:cNvPr id="15" name="矩形 14"/>
            <p:cNvSpPr/>
            <p:nvPr/>
          </p:nvSpPr>
          <p:spPr>
            <a:xfrm>
              <a:off x="1911" y="6267"/>
              <a:ext cx="2245" cy="977"/>
            </a:xfrm>
            <a:prstGeom prst="rect">
              <a:avLst/>
            </a:prstGeom>
            <a:solidFill>
              <a:srgbClr val="F9C5B8"/>
            </a:solidFill>
            <a:ln>
              <a:solidFill>
                <a:srgbClr val="E8C4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customer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 flipH="1">
              <a:off x="3933" y="6422"/>
              <a:ext cx="667" cy="667"/>
            </a:xfrm>
            <a:prstGeom prst="ellipse">
              <a:avLst/>
            </a:prstGeom>
            <a:solidFill>
              <a:srgbClr val="FFE2C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 userDrawn="1"/>
        </p:nvGrpSpPr>
        <p:grpSpPr>
          <a:xfrm>
            <a:off x="1199515" y="1735455"/>
            <a:ext cx="1707515" cy="607060"/>
            <a:chOff x="1889" y="2733"/>
            <a:chExt cx="2689" cy="956"/>
          </a:xfrm>
        </p:grpSpPr>
        <p:sp>
          <p:nvSpPr>
            <p:cNvPr id="18" name="矩形 17"/>
            <p:cNvSpPr/>
            <p:nvPr/>
          </p:nvSpPr>
          <p:spPr>
            <a:xfrm>
              <a:off x="1889" y="2733"/>
              <a:ext cx="2244" cy="956"/>
            </a:xfrm>
            <a:prstGeom prst="rect">
              <a:avLst/>
            </a:prstGeom>
            <a:solidFill>
              <a:srgbClr val="F9C5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customer</a:t>
              </a: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 flipH="1">
              <a:off x="3911" y="2889"/>
              <a:ext cx="667" cy="667"/>
            </a:xfrm>
            <a:prstGeom prst="ellipse">
              <a:avLst/>
            </a:prstGeom>
            <a:solidFill>
              <a:srgbClr val="FFE2C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4769556" y="2822504"/>
            <a:ext cx="2729230" cy="1819910"/>
            <a:chOff x="6769" y="4356"/>
            <a:chExt cx="4298" cy="2866"/>
          </a:xfrm>
        </p:grpSpPr>
        <p:sp>
          <p:nvSpPr>
            <p:cNvPr id="49" name="椭圆 48"/>
            <p:cNvSpPr/>
            <p:nvPr/>
          </p:nvSpPr>
          <p:spPr>
            <a:xfrm flipH="1">
              <a:off x="7502" y="4356"/>
              <a:ext cx="2889" cy="2866"/>
            </a:xfrm>
            <a:prstGeom prst="ellipse">
              <a:avLst/>
            </a:prstGeom>
            <a:solidFill>
              <a:srgbClr val="FBE5D6">
                <a:alpha val="100000"/>
              </a:srgbClr>
            </a:solidFill>
            <a:ln w="38100" cap="flat" cmpd="sng" algn="ctr">
              <a:solidFill>
                <a:srgbClr val="FFE2CF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10102" y="5244"/>
              <a:ext cx="965" cy="966"/>
            </a:xfrm>
            <a:prstGeom prst="ellipse">
              <a:avLst/>
            </a:prstGeom>
            <a:solidFill>
              <a:srgbClr val="FFE2C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flipH="1">
              <a:off x="6769" y="5311"/>
              <a:ext cx="965" cy="965"/>
            </a:xfrm>
            <a:prstGeom prst="ellipse">
              <a:avLst/>
            </a:prstGeom>
            <a:solidFill>
              <a:srgbClr val="FFE2C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88" name="Freeform 1171"/>
          <p:cNvSpPr/>
          <p:nvPr/>
        </p:nvSpPr>
        <p:spPr bwMode="auto">
          <a:xfrm>
            <a:off x="5753816" y="3505143"/>
            <a:ext cx="641685" cy="481209"/>
          </a:xfrm>
          <a:custGeom>
            <a:avLst/>
            <a:gdLst>
              <a:gd name="T0" fmla="*/ 6189 w 6231"/>
              <a:gd name="T1" fmla="*/ 0 h 4673"/>
              <a:gd name="T2" fmla="*/ 6206 w 6231"/>
              <a:gd name="T3" fmla="*/ 6 h 4673"/>
              <a:gd name="T4" fmla="*/ 6219 w 6231"/>
              <a:gd name="T5" fmla="*/ 17 h 4673"/>
              <a:gd name="T6" fmla="*/ 6229 w 6231"/>
              <a:gd name="T7" fmla="*/ 34 h 4673"/>
              <a:gd name="T8" fmla="*/ 6231 w 6231"/>
              <a:gd name="T9" fmla="*/ 53 h 4673"/>
              <a:gd name="T10" fmla="*/ 6223 w 6231"/>
              <a:gd name="T11" fmla="*/ 72 h 4673"/>
              <a:gd name="T12" fmla="*/ 3477 w 6231"/>
              <a:gd name="T13" fmla="*/ 4603 h 4673"/>
              <a:gd name="T14" fmla="*/ 3455 w 6231"/>
              <a:gd name="T15" fmla="*/ 4631 h 4673"/>
              <a:gd name="T16" fmla="*/ 3428 w 6231"/>
              <a:gd name="T17" fmla="*/ 4652 h 4673"/>
              <a:gd name="T18" fmla="*/ 3398 w 6231"/>
              <a:gd name="T19" fmla="*/ 4665 h 4673"/>
              <a:gd name="T20" fmla="*/ 3366 w 6231"/>
              <a:gd name="T21" fmla="*/ 4673 h 4673"/>
              <a:gd name="T22" fmla="*/ 3332 w 6231"/>
              <a:gd name="T23" fmla="*/ 4673 h 4673"/>
              <a:gd name="T24" fmla="*/ 3300 w 6231"/>
              <a:gd name="T25" fmla="*/ 4664 h 4673"/>
              <a:gd name="T26" fmla="*/ 3269 w 6231"/>
              <a:gd name="T27" fmla="*/ 4648 h 4673"/>
              <a:gd name="T28" fmla="*/ 2513 w 6231"/>
              <a:gd name="T29" fmla="*/ 4132 h 4673"/>
              <a:gd name="T30" fmla="*/ 1745 w 6231"/>
              <a:gd name="T31" fmla="*/ 4641 h 4673"/>
              <a:gd name="T32" fmla="*/ 1717 w 6231"/>
              <a:gd name="T33" fmla="*/ 4654 h 4673"/>
              <a:gd name="T34" fmla="*/ 1690 w 6231"/>
              <a:gd name="T35" fmla="*/ 4656 h 4673"/>
              <a:gd name="T36" fmla="*/ 1664 w 6231"/>
              <a:gd name="T37" fmla="*/ 4650 h 4673"/>
              <a:gd name="T38" fmla="*/ 1639 w 6231"/>
              <a:gd name="T39" fmla="*/ 4639 h 4673"/>
              <a:gd name="T40" fmla="*/ 1621 w 6231"/>
              <a:gd name="T41" fmla="*/ 4618 h 4673"/>
              <a:gd name="T42" fmla="*/ 1609 w 6231"/>
              <a:gd name="T43" fmla="*/ 4595 h 4673"/>
              <a:gd name="T44" fmla="*/ 1603 w 6231"/>
              <a:gd name="T45" fmla="*/ 4565 h 4673"/>
              <a:gd name="T46" fmla="*/ 1603 w 6231"/>
              <a:gd name="T47" fmla="*/ 3511 h 4673"/>
              <a:gd name="T48" fmla="*/ 5090 w 6231"/>
              <a:gd name="T49" fmla="*/ 905 h 4673"/>
              <a:gd name="T50" fmla="*/ 972 w 6231"/>
              <a:gd name="T51" fmla="*/ 3077 h 4673"/>
              <a:gd name="T52" fmla="*/ 64 w 6231"/>
              <a:gd name="T53" fmla="*/ 2459 h 4673"/>
              <a:gd name="T54" fmla="*/ 36 w 6231"/>
              <a:gd name="T55" fmla="*/ 2434 h 4673"/>
              <a:gd name="T56" fmla="*/ 15 w 6231"/>
              <a:gd name="T57" fmla="*/ 2404 h 4673"/>
              <a:gd name="T58" fmla="*/ 4 w 6231"/>
              <a:gd name="T59" fmla="*/ 2370 h 4673"/>
              <a:gd name="T60" fmla="*/ 0 w 6231"/>
              <a:gd name="T61" fmla="*/ 2335 h 4673"/>
              <a:gd name="T62" fmla="*/ 0 w 6231"/>
              <a:gd name="T63" fmla="*/ 2335 h 4673"/>
              <a:gd name="T64" fmla="*/ 4 w 6231"/>
              <a:gd name="T65" fmla="*/ 2301 h 4673"/>
              <a:gd name="T66" fmla="*/ 17 w 6231"/>
              <a:gd name="T67" fmla="*/ 2269 h 4673"/>
              <a:gd name="T68" fmla="*/ 36 w 6231"/>
              <a:gd name="T69" fmla="*/ 2241 h 4673"/>
              <a:gd name="T70" fmla="*/ 62 w 6231"/>
              <a:gd name="T71" fmla="*/ 2216 h 4673"/>
              <a:gd name="T72" fmla="*/ 96 w 6231"/>
              <a:gd name="T73" fmla="*/ 2199 h 4673"/>
              <a:gd name="T74" fmla="*/ 6168 w 6231"/>
              <a:gd name="T75" fmla="*/ 4 h 4673"/>
              <a:gd name="T76" fmla="*/ 6189 w 6231"/>
              <a:gd name="T77" fmla="*/ 0 h 4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231" h="4673">
                <a:moveTo>
                  <a:pt x="6189" y="0"/>
                </a:moveTo>
                <a:lnTo>
                  <a:pt x="6206" y="6"/>
                </a:lnTo>
                <a:lnTo>
                  <a:pt x="6219" y="17"/>
                </a:lnTo>
                <a:lnTo>
                  <a:pt x="6229" y="34"/>
                </a:lnTo>
                <a:lnTo>
                  <a:pt x="6231" y="53"/>
                </a:lnTo>
                <a:lnTo>
                  <a:pt x="6223" y="72"/>
                </a:lnTo>
                <a:lnTo>
                  <a:pt x="3477" y="4603"/>
                </a:lnTo>
                <a:lnTo>
                  <a:pt x="3455" y="4631"/>
                </a:lnTo>
                <a:lnTo>
                  <a:pt x="3428" y="4652"/>
                </a:lnTo>
                <a:lnTo>
                  <a:pt x="3398" y="4665"/>
                </a:lnTo>
                <a:lnTo>
                  <a:pt x="3366" y="4673"/>
                </a:lnTo>
                <a:lnTo>
                  <a:pt x="3332" y="4673"/>
                </a:lnTo>
                <a:lnTo>
                  <a:pt x="3300" y="4664"/>
                </a:lnTo>
                <a:lnTo>
                  <a:pt x="3269" y="4648"/>
                </a:lnTo>
                <a:lnTo>
                  <a:pt x="2513" y="4132"/>
                </a:lnTo>
                <a:lnTo>
                  <a:pt x="1745" y="4641"/>
                </a:lnTo>
                <a:lnTo>
                  <a:pt x="1717" y="4654"/>
                </a:lnTo>
                <a:lnTo>
                  <a:pt x="1690" y="4656"/>
                </a:lnTo>
                <a:lnTo>
                  <a:pt x="1664" y="4650"/>
                </a:lnTo>
                <a:lnTo>
                  <a:pt x="1639" y="4639"/>
                </a:lnTo>
                <a:lnTo>
                  <a:pt x="1621" y="4618"/>
                </a:lnTo>
                <a:lnTo>
                  <a:pt x="1609" y="4595"/>
                </a:lnTo>
                <a:lnTo>
                  <a:pt x="1603" y="4565"/>
                </a:lnTo>
                <a:lnTo>
                  <a:pt x="1603" y="3511"/>
                </a:lnTo>
                <a:lnTo>
                  <a:pt x="5090" y="905"/>
                </a:lnTo>
                <a:lnTo>
                  <a:pt x="972" y="3077"/>
                </a:lnTo>
                <a:lnTo>
                  <a:pt x="64" y="2459"/>
                </a:lnTo>
                <a:lnTo>
                  <a:pt x="36" y="2434"/>
                </a:lnTo>
                <a:lnTo>
                  <a:pt x="15" y="2404"/>
                </a:lnTo>
                <a:lnTo>
                  <a:pt x="4" y="2370"/>
                </a:lnTo>
                <a:lnTo>
                  <a:pt x="0" y="2335"/>
                </a:lnTo>
                <a:lnTo>
                  <a:pt x="0" y="2335"/>
                </a:lnTo>
                <a:lnTo>
                  <a:pt x="4" y="2301"/>
                </a:lnTo>
                <a:lnTo>
                  <a:pt x="17" y="2269"/>
                </a:lnTo>
                <a:lnTo>
                  <a:pt x="36" y="2241"/>
                </a:lnTo>
                <a:lnTo>
                  <a:pt x="62" y="2216"/>
                </a:lnTo>
                <a:lnTo>
                  <a:pt x="96" y="2199"/>
                </a:lnTo>
                <a:lnTo>
                  <a:pt x="6168" y="4"/>
                </a:lnTo>
                <a:lnTo>
                  <a:pt x="618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16" tIns="45708" rIns="91416" bIns="45708" numCol="1" anchor="t" anchorCtr="0" compatLnSpc="1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98" name="组合 97"/>
          <p:cNvGrpSpPr/>
          <p:nvPr userDrawn="1"/>
        </p:nvGrpSpPr>
        <p:grpSpPr>
          <a:xfrm>
            <a:off x="8692515" y="2003778"/>
            <a:ext cx="1848485" cy="734060"/>
            <a:chOff x="13689" y="3022"/>
            <a:chExt cx="2911" cy="1156"/>
          </a:xfrm>
        </p:grpSpPr>
        <p:sp>
          <p:nvSpPr>
            <p:cNvPr id="79" name="矩形 78"/>
            <p:cNvSpPr/>
            <p:nvPr/>
          </p:nvSpPr>
          <p:spPr>
            <a:xfrm>
              <a:off x="14222" y="3022"/>
              <a:ext cx="2378" cy="1156"/>
            </a:xfrm>
            <a:prstGeom prst="rect">
              <a:avLst/>
            </a:prstGeom>
            <a:solidFill>
              <a:srgbClr val="C3E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shop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 flipH="1">
              <a:off x="13689" y="3267"/>
              <a:ext cx="733" cy="733"/>
            </a:xfrm>
            <a:prstGeom prst="ellipse">
              <a:avLst/>
            </a:prstGeom>
            <a:solidFill>
              <a:srgbClr val="FFE2C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99" name="组合 98"/>
          <p:cNvGrpSpPr/>
          <p:nvPr userDrawn="1"/>
        </p:nvGrpSpPr>
        <p:grpSpPr>
          <a:xfrm>
            <a:off x="8706556" y="4318071"/>
            <a:ext cx="1834444" cy="733778"/>
            <a:chOff x="13711" y="6911"/>
            <a:chExt cx="2889" cy="1156"/>
          </a:xfrm>
        </p:grpSpPr>
        <p:sp>
          <p:nvSpPr>
            <p:cNvPr id="86" name="矩形 85"/>
            <p:cNvSpPr/>
            <p:nvPr/>
          </p:nvSpPr>
          <p:spPr>
            <a:xfrm>
              <a:off x="14222" y="6911"/>
              <a:ext cx="2378" cy="1156"/>
            </a:xfrm>
            <a:prstGeom prst="rect">
              <a:avLst/>
            </a:prstGeom>
            <a:solidFill>
              <a:srgbClr val="C3E2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shop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 flipH="1">
              <a:off x="13711" y="7089"/>
              <a:ext cx="733" cy="733"/>
            </a:xfrm>
            <a:prstGeom prst="ellipse">
              <a:avLst/>
            </a:prstGeom>
            <a:solidFill>
              <a:srgbClr val="FFE2CF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cxnSp>
        <p:nvCxnSpPr>
          <p:cNvPr id="92" name="直接箭头连接符 91"/>
          <p:cNvCxnSpPr/>
          <p:nvPr userDrawn="1"/>
        </p:nvCxnSpPr>
        <p:spPr>
          <a:xfrm>
            <a:off x="2921000" y="2159000"/>
            <a:ext cx="1792111" cy="1312333"/>
          </a:xfrm>
          <a:prstGeom prst="straightConnector1">
            <a:avLst/>
          </a:prstGeom>
          <a:ln w="25400" cap="flat" cmpd="sng" algn="ctr">
            <a:solidFill>
              <a:srgbClr val="BFBFBF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 userDrawn="1"/>
        </p:nvCxnSpPr>
        <p:spPr>
          <a:xfrm>
            <a:off x="3019778" y="3175000"/>
            <a:ext cx="1665111" cy="493889"/>
          </a:xfrm>
          <a:prstGeom prst="straightConnector1">
            <a:avLst/>
          </a:prstGeom>
          <a:ln w="25400" cap="flat" cmpd="sng" algn="ctr">
            <a:solidFill>
              <a:srgbClr val="BFBFBF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 userDrawn="1"/>
        </p:nvCxnSpPr>
        <p:spPr>
          <a:xfrm flipV="1">
            <a:off x="3019778" y="3838222"/>
            <a:ext cx="1665111" cy="451556"/>
          </a:xfrm>
          <a:prstGeom prst="straightConnector1">
            <a:avLst/>
          </a:prstGeom>
          <a:ln w="25400" cap="flat" cmpd="sng" algn="ctr">
            <a:solidFill>
              <a:srgbClr val="BFBFBF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 userDrawn="1"/>
        </p:nvCxnSpPr>
        <p:spPr>
          <a:xfrm flipV="1">
            <a:off x="3019778" y="3993444"/>
            <a:ext cx="1735666" cy="1298222"/>
          </a:xfrm>
          <a:prstGeom prst="straightConnector1">
            <a:avLst/>
          </a:prstGeom>
          <a:ln w="25400" cap="flat" cmpd="sng" algn="ctr">
            <a:solidFill>
              <a:srgbClr val="BFBFBF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 userDrawn="1"/>
        </p:nvCxnSpPr>
        <p:spPr>
          <a:xfrm flipV="1">
            <a:off x="7535333" y="2582333"/>
            <a:ext cx="1100666" cy="931333"/>
          </a:xfrm>
          <a:prstGeom prst="straightConnector1">
            <a:avLst/>
          </a:prstGeom>
          <a:ln w="25400" cap="flat" cmpd="sng" algn="ctr">
            <a:solidFill>
              <a:srgbClr val="BFBFBF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 userDrawn="1"/>
        </p:nvCxnSpPr>
        <p:spPr>
          <a:xfrm>
            <a:off x="7549445" y="3824111"/>
            <a:ext cx="1114778" cy="705555"/>
          </a:xfrm>
          <a:prstGeom prst="straightConnector1">
            <a:avLst/>
          </a:prstGeom>
          <a:ln w="25400" cap="flat" cmpd="sng" algn="ctr">
            <a:solidFill>
              <a:srgbClr val="BFBFBF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1"/>
          <p:cNvSpPr txBox="1">
            <a:spLocks noChangeArrowheads="1"/>
          </p:cNvSpPr>
          <p:nvPr/>
        </p:nvSpPr>
        <p:spPr bwMode="auto">
          <a:xfrm>
            <a:off x="5374347" y="5050417"/>
            <a:ext cx="1573292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中介者类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1" name="1"/>
          <p:cNvSpPr txBox="1">
            <a:spLocks noChangeArrowheads="1"/>
          </p:cNvSpPr>
          <p:nvPr/>
        </p:nvSpPr>
        <p:spPr bwMode="auto">
          <a:xfrm>
            <a:off x="4445000" y="5573889"/>
            <a:ext cx="3429000" cy="649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ctr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charset="-122"/>
                <a:ea typeface="Helvetica Neue" charset="0"/>
                <a:cs typeface="+mn-ea"/>
                <a:sym typeface="+mn-lt"/>
              </a:rPr>
              <a:t>负责接收用户发送给店铺的评价，用户不需要显式调用店铺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文本框 86"/>
          <p:cNvSpPr txBox="1"/>
          <p:nvPr/>
        </p:nvSpPr>
        <p:spPr>
          <a:xfrm>
            <a:off x="4571378" y="458657"/>
            <a:ext cx="308780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defRPr/>
            </a:pPr>
            <a:r>
              <a:rPr lang="zh-CN" altLang="en-US" sz="8800" spc="267" dirty="0">
                <a:solidFill>
                  <a:srgbClr val="373536"/>
                </a:solidFill>
                <a:cs typeface="+mn-ea"/>
                <a:sym typeface="+mn-lt"/>
              </a:rPr>
              <a:t>目录</a:t>
            </a:r>
            <a:endParaRPr lang="zh-CN" altLang="en-US" sz="8800" spc="267" dirty="0">
              <a:solidFill>
                <a:srgbClr val="373536"/>
              </a:solidFill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601907" y="2777011"/>
            <a:ext cx="1322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9C5B8"/>
                </a:solidFill>
                <a:cs typeface="+mn-ea"/>
                <a:sym typeface="+mn-lt"/>
              </a:rPr>
              <a:t>01</a:t>
            </a:r>
            <a:endParaRPr lang="zh-CN" altLang="en-US" sz="7200" b="1" dirty="0">
              <a:solidFill>
                <a:srgbClr val="F9C5B8"/>
              </a:solidFill>
              <a:cs typeface="+mn-ea"/>
              <a:sym typeface="+mn-lt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059459" y="3905830"/>
            <a:ext cx="232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73536"/>
                </a:solidFill>
                <a:cs typeface="+mn-ea"/>
                <a:sym typeface="+mn-lt"/>
              </a:rPr>
              <a:t>设计</a:t>
            </a:r>
            <a:r>
              <a:rPr lang="zh-CN" altLang="en-US" sz="2800" dirty="0" smtClean="0">
                <a:solidFill>
                  <a:srgbClr val="373536"/>
                </a:solidFill>
                <a:cs typeface="+mn-ea"/>
                <a:sym typeface="+mn-lt"/>
              </a:rPr>
              <a:t>模式概览</a:t>
            </a:r>
            <a:endParaRPr lang="zh-CN" altLang="en-US" sz="2800" dirty="0">
              <a:solidFill>
                <a:srgbClr val="373536"/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149400" y="4563872"/>
            <a:ext cx="2149798" cy="30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Design Patterns Overview</a:t>
            </a:r>
            <a:endParaRPr lang="zh-CN" altLang="en-US" sz="12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4181983" y="2777011"/>
            <a:ext cx="1322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C3E2D2"/>
                </a:solidFill>
                <a:cs typeface="+mn-ea"/>
                <a:sym typeface="+mn-lt"/>
              </a:rPr>
              <a:t>02</a:t>
            </a:r>
            <a:endParaRPr lang="zh-CN" altLang="en-US" sz="7200" b="1" dirty="0">
              <a:solidFill>
                <a:srgbClr val="C3E2D2"/>
              </a:solidFill>
              <a:cs typeface="+mn-ea"/>
              <a:sym typeface="+mn-lt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3639535" y="3905830"/>
            <a:ext cx="232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73536"/>
                </a:solidFill>
                <a:cs typeface="+mn-ea"/>
                <a:sym typeface="+mn-lt"/>
              </a:rPr>
              <a:t>业务逻辑概览</a:t>
            </a:r>
            <a:endParaRPr lang="zh-CN" altLang="en-US" sz="2800" dirty="0">
              <a:solidFill>
                <a:srgbClr val="373536"/>
              </a:solidFill>
              <a:cs typeface="+mn-ea"/>
              <a:sym typeface="+mn-lt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729476" y="4563872"/>
            <a:ext cx="2149798" cy="30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Business Logic Overview</a:t>
            </a:r>
            <a:endParaRPr lang="zh-CN" altLang="en-US" sz="12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6762059" y="2777011"/>
            <a:ext cx="1322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9C5B8"/>
                </a:solidFill>
                <a:cs typeface="+mn-ea"/>
                <a:sym typeface="+mn-lt"/>
              </a:rPr>
              <a:t>03</a:t>
            </a:r>
            <a:endParaRPr lang="zh-CN" altLang="en-US" sz="7200" b="1" dirty="0">
              <a:solidFill>
                <a:srgbClr val="F9C5B8"/>
              </a:solidFill>
              <a:cs typeface="+mn-ea"/>
              <a:sym typeface="+mn-lt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6219611" y="3905830"/>
            <a:ext cx="232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373536"/>
                </a:solidFill>
                <a:cs typeface="+mn-ea"/>
                <a:sym typeface="+mn-lt"/>
              </a:rPr>
              <a:t>关键</a:t>
            </a:r>
            <a:r>
              <a:rPr lang="zh-CN" altLang="en-US" sz="2800" dirty="0" smtClean="0">
                <a:solidFill>
                  <a:srgbClr val="373536"/>
                </a:solidFill>
                <a:cs typeface="+mn-ea"/>
                <a:sym typeface="+mn-lt"/>
              </a:rPr>
              <a:t>设计模式</a:t>
            </a:r>
            <a:endParaRPr lang="zh-CN" altLang="en-US" sz="2800" dirty="0">
              <a:solidFill>
                <a:srgbClr val="373536"/>
              </a:solidFill>
              <a:cs typeface="+mn-ea"/>
              <a:sym typeface="+mn-lt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6309552" y="4563872"/>
            <a:ext cx="2149798" cy="30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Key Design Patterns</a:t>
            </a:r>
            <a:endParaRPr lang="zh-CN" altLang="en-US" sz="12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9342135" y="2777011"/>
            <a:ext cx="1322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C3E2D2"/>
                </a:solidFill>
                <a:cs typeface="+mn-ea"/>
                <a:sym typeface="+mn-lt"/>
              </a:rPr>
              <a:t>04</a:t>
            </a:r>
            <a:endParaRPr lang="zh-CN" altLang="en-US" sz="7200" b="1" dirty="0">
              <a:solidFill>
                <a:srgbClr val="C3E2D2"/>
              </a:solidFill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8799686" y="3905830"/>
            <a:ext cx="2329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373536"/>
                </a:solidFill>
                <a:cs typeface="+mn-ea"/>
                <a:sym typeface="+mn-lt"/>
              </a:rPr>
              <a:t>成员分工</a:t>
            </a:r>
            <a:endParaRPr lang="zh-CN" altLang="en-US" sz="2800" dirty="0">
              <a:solidFill>
                <a:srgbClr val="373536"/>
              </a:solidFill>
              <a:cs typeface="+mn-ea"/>
              <a:sym typeface="+mn-lt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8760781" y="4563872"/>
            <a:ext cx="240748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Division of work of members</a:t>
            </a:r>
            <a:endParaRPr lang="zh-CN" altLang="en-US" sz="12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84" grpId="0"/>
      <p:bldP spid="89" grpId="0"/>
      <p:bldP spid="6" grpId="0"/>
      <p:bldP spid="109" grpId="0"/>
      <p:bldP spid="111" grpId="0"/>
      <p:bldP spid="112" grpId="0"/>
      <p:bldP spid="124" grpId="0"/>
      <p:bldP spid="126" grpId="0"/>
      <p:bldP spid="127" grpId="0"/>
      <p:bldP spid="134" grpId="0"/>
      <p:bldP spid="136" grpId="0"/>
      <p:bldP spid="1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/>
          <p:cNvSpPr txBox="1"/>
          <p:nvPr/>
        </p:nvSpPr>
        <p:spPr>
          <a:xfrm>
            <a:off x="4606169" y="630557"/>
            <a:ext cx="2981539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中介者模式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 descr="upload_216592563"/>
          <p:cNvPicPr>
            <a:picLocks noChangeAspect="1"/>
          </p:cNvPicPr>
          <p:nvPr/>
        </p:nvPicPr>
        <p:blipFill>
          <a:blip r:embed="rId1"/>
          <a:srcRect r="7917" b="7917"/>
          <a:stretch>
            <a:fillRect/>
          </a:stretch>
        </p:blipFill>
        <p:spPr>
          <a:xfrm>
            <a:off x="1340556" y="1636889"/>
            <a:ext cx="4148667" cy="4670778"/>
          </a:xfrm>
          <a:prstGeom prst="rect">
            <a:avLst/>
          </a:prstGeom>
        </p:spPr>
      </p:pic>
      <p:sp>
        <p:nvSpPr>
          <p:cNvPr id="39" name="1"/>
          <p:cNvSpPr txBox="1">
            <a:spLocks noChangeArrowheads="1"/>
          </p:cNvSpPr>
          <p:nvPr/>
        </p:nvSpPr>
        <p:spPr bwMode="auto">
          <a:xfrm>
            <a:off x="6646333" y="2046111"/>
            <a:ext cx="4092222" cy="385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algn="just" defTabSz="121602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      中介者类</a:t>
            </a:r>
            <a:r>
              <a:rPr lang="en-US" b="0" u="none"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Mediator</a:t>
            </a: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中存在一个函数</a:t>
            </a:r>
            <a:r>
              <a:rPr lang="en-US" b="0" u="none">
                <a:latin typeface="微软雅黑" panose="020B0503020204020204" charset="-122"/>
                <a:ea typeface="微软雅黑" panose="020B0503020204020204" charset="-122"/>
              </a:rPr>
              <a:t>sendMessage</a:t>
            </a: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，负责传递买家向店铺发送的消息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具体实现为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</a:rPr>
              <a:t>用户调用</a:t>
            </a:r>
            <a:r>
              <a:rPr lang="en-US" altLang="zh-CN" b="0" u="none">
                <a:latin typeface="微软雅黑" panose="020B0503020204020204" charset="-122"/>
                <a:ea typeface="微软雅黑" panose="020B0503020204020204" charset="-122"/>
              </a:rPr>
              <a:t>writeComment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</a:rPr>
              <a:t>函数，进而让</a:t>
            </a:r>
            <a:r>
              <a:rPr lang="en-US" b="0" u="none">
                <a:latin typeface="微软雅黑" panose="020B0503020204020204" charset="-122"/>
                <a:ea typeface="微软雅黑" panose="020B0503020204020204" charset="-122"/>
              </a:rPr>
              <a:t>Mediator</a:t>
            </a:r>
            <a:r>
              <a:rPr lang="zh-CN" altLang="en-US" b="0" u="none">
                <a:latin typeface="微软雅黑" panose="020B0503020204020204" charset="-122"/>
                <a:ea typeface="微软雅黑" panose="020B0503020204020204" charset="-122"/>
              </a:rPr>
              <a:t>类</a:t>
            </a: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调用店铺的</a:t>
            </a:r>
            <a:r>
              <a:rPr lang="en-US" b="0" u="none">
                <a:latin typeface="微软雅黑" panose="020B0503020204020204" charset="-122"/>
                <a:ea typeface="微软雅黑" panose="020B0503020204020204" charset="-122"/>
              </a:rPr>
              <a:t>receiveComment</a:t>
            </a: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函数，在店铺的评价列表中添加一条评价。中介者的加入让买家不需要显式调用店铺即可发送评价，实现了买家与店铺的</a:t>
            </a:r>
            <a:r>
              <a:rPr lang="zh-CN" b="0" u="none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解耦</a:t>
            </a:r>
            <a:r>
              <a:rPr lang="zh-CN" b="0" u="none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ardrop 35"/>
          <p:cNvSpPr/>
          <p:nvPr/>
        </p:nvSpPr>
        <p:spPr>
          <a:xfrm>
            <a:off x="3992619" y="4016885"/>
            <a:ext cx="1881505" cy="1880870"/>
          </a:xfrm>
          <a:prstGeom prst="teardrop">
            <a:avLst/>
          </a:prstGeom>
          <a:solidFill>
            <a:srgbClr val="F9C5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③</a:t>
            </a:r>
            <a:endParaRPr kumimoji="0" lang="en-US" sz="7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92912" y="1931222"/>
            <a:ext cx="1880924" cy="1880924"/>
            <a:chOff x="4100286" y="1905320"/>
            <a:chExt cx="1881414" cy="1881414"/>
          </a:xfrm>
          <a:solidFill>
            <a:srgbClr val="C3E2D2"/>
          </a:solidFill>
        </p:grpSpPr>
        <p:sp>
          <p:nvSpPr>
            <p:cNvPr id="6" name="Teardrop 55"/>
            <p:cNvSpPr/>
            <p:nvPr/>
          </p:nvSpPr>
          <p:spPr>
            <a:xfrm flipV="1">
              <a:off x="4100286" y="1905320"/>
              <a:ext cx="1881414" cy="188141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Rectangle 96"/>
            <p:cNvSpPr/>
            <p:nvPr/>
          </p:nvSpPr>
          <p:spPr>
            <a:xfrm>
              <a:off x="4301399" y="2260275"/>
              <a:ext cx="1507544" cy="119919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①</a:t>
              </a:r>
              <a:endPara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83454" y="1931222"/>
            <a:ext cx="1880924" cy="1880924"/>
            <a:chOff x="6176736" y="1905320"/>
            <a:chExt cx="1881414" cy="1881414"/>
          </a:xfrm>
          <a:solidFill>
            <a:srgbClr val="F9C5B8"/>
          </a:solidFill>
        </p:grpSpPr>
        <p:sp>
          <p:nvSpPr>
            <p:cNvPr id="9" name="Teardrop 56"/>
            <p:cNvSpPr/>
            <p:nvPr/>
          </p:nvSpPr>
          <p:spPr>
            <a:xfrm flipH="1" flipV="1">
              <a:off x="6176736" y="1905320"/>
              <a:ext cx="1881414" cy="1881414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7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Rectangle 97"/>
            <p:cNvSpPr/>
            <p:nvPr/>
          </p:nvSpPr>
          <p:spPr>
            <a:xfrm>
              <a:off x="6565865" y="2279211"/>
              <a:ext cx="1097565" cy="119919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②</a:t>
              </a:r>
              <a:endPara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Teardrop 54"/>
          <p:cNvSpPr/>
          <p:nvPr/>
        </p:nvSpPr>
        <p:spPr>
          <a:xfrm flipH="1">
            <a:off x="6175375" y="4016885"/>
            <a:ext cx="1880870" cy="1880870"/>
          </a:xfrm>
          <a:prstGeom prst="teardrop">
            <a:avLst/>
          </a:prstGeom>
          <a:solidFill>
            <a:srgbClr val="C3E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7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④</a:t>
            </a:r>
            <a:endParaRPr kumimoji="0" lang="en-US" sz="7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417411" y="2196987"/>
            <a:ext cx="2143834" cy="1541434"/>
            <a:chOff x="1629752" y="2111893"/>
            <a:chExt cx="1782895" cy="1436783"/>
          </a:xfrm>
        </p:grpSpPr>
        <p:sp>
          <p:nvSpPr>
            <p:cNvPr id="15" name="1"/>
            <p:cNvSpPr txBox="1">
              <a:spLocks noChangeArrowheads="1"/>
            </p:cNvSpPr>
            <p:nvPr/>
          </p:nvSpPr>
          <p:spPr bwMode="auto">
            <a:xfrm>
              <a:off x="1629752" y="2111893"/>
              <a:ext cx="1197846" cy="286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搜索商品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1"/>
            <p:cNvSpPr txBox="1">
              <a:spLocks noChangeArrowheads="1"/>
            </p:cNvSpPr>
            <p:nvPr/>
          </p:nvSpPr>
          <p:spPr bwMode="auto">
            <a:xfrm>
              <a:off x="1638281" y="2510021"/>
              <a:ext cx="1774366" cy="1038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用户输入字符串，系统将该字符串与所有商品的名字进行匹配，返回匹配成功的商品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470564" y="4234515"/>
            <a:ext cx="2055246" cy="1311105"/>
            <a:chOff x="1627674" y="4499909"/>
            <a:chExt cx="1814257" cy="743880"/>
          </a:xfrm>
        </p:grpSpPr>
        <p:sp>
          <p:nvSpPr>
            <p:cNvPr id="20" name="1"/>
            <p:cNvSpPr txBox="1">
              <a:spLocks noChangeArrowheads="1"/>
            </p:cNvSpPr>
            <p:nvPr/>
          </p:nvSpPr>
          <p:spPr bwMode="auto">
            <a:xfrm>
              <a:off x="1627674" y="4499909"/>
              <a:ext cx="1814257" cy="743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返回上次搜索结果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1"/>
            <p:cNvSpPr txBox="1">
              <a:spLocks noChangeArrowheads="1"/>
            </p:cNvSpPr>
            <p:nvPr/>
          </p:nvSpPr>
          <p:spPr bwMode="auto">
            <a:xfrm>
              <a:off x="1627674" y="4837809"/>
              <a:ext cx="1764551" cy="31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读取历史记录中最近的一条，返回其查询结果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610770" y="2374163"/>
            <a:ext cx="2626090" cy="656428"/>
            <a:chOff x="9438357" y="2111893"/>
            <a:chExt cx="1764551" cy="473521"/>
          </a:xfrm>
        </p:grpSpPr>
        <p:sp>
          <p:nvSpPr>
            <p:cNvPr id="25" name="1"/>
            <p:cNvSpPr txBox="1">
              <a:spLocks noChangeArrowheads="1"/>
            </p:cNvSpPr>
            <p:nvPr/>
          </p:nvSpPr>
          <p:spPr bwMode="auto">
            <a:xfrm>
              <a:off x="9440964" y="2111893"/>
              <a:ext cx="1199112" cy="221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展示搜索记录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1"/>
            <p:cNvSpPr txBox="1">
              <a:spLocks noChangeArrowheads="1"/>
            </p:cNvSpPr>
            <p:nvPr/>
          </p:nvSpPr>
          <p:spPr bwMode="auto">
            <a:xfrm>
              <a:off x="9438357" y="2385698"/>
              <a:ext cx="1764551" cy="199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系统展示用户的所有合法搜索历史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609925" y="4240064"/>
            <a:ext cx="2617590" cy="658511"/>
            <a:chOff x="9440964" y="4495357"/>
            <a:chExt cx="1773849" cy="560640"/>
          </a:xfrm>
        </p:grpSpPr>
        <p:sp>
          <p:nvSpPr>
            <p:cNvPr id="30" name="1"/>
            <p:cNvSpPr txBox="1">
              <a:spLocks noChangeArrowheads="1"/>
            </p:cNvSpPr>
            <p:nvPr/>
          </p:nvSpPr>
          <p:spPr bwMode="auto">
            <a:xfrm>
              <a:off x="9440964" y="4495357"/>
              <a:ext cx="1199112" cy="261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2000" b="1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清空历史记录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1"/>
            <p:cNvSpPr txBox="1">
              <a:spLocks noChangeArrowheads="1"/>
            </p:cNvSpPr>
            <p:nvPr/>
          </p:nvSpPr>
          <p:spPr bwMode="auto">
            <a:xfrm>
              <a:off x="9450262" y="4820285"/>
              <a:ext cx="1764551" cy="235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12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rPr>
                <a:t>将历史记录清除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4620280" y="433001"/>
            <a:ext cx="2981539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命令模式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图片 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128" y="1350259"/>
            <a:ext cx="7264230" cy="5262137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600865" y="1645684"/>
            <a:ext cx="3065151" cy="4234515"/>
          </a:xfrm>
          <a:prstGeom prst="rect">
            <a:avLst/>
          </a:prstGeom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pc="100"/>
              <a:t>SearchEngine</a:t>
            </a:r>
            <a:r>
              <a:rPr lang="zh-CN" altLang="en-US" spc="100"/>
              <a:t>类用于实现命令模式。当用户需要进行搜索功能时，调用该类的</a:t>
            </a:r>
            <a:r>
              <a:rPr lang="en-US" altLang="zh-CN" spc="100"/>
              <a:t>search</a:t>
            </a:r>
            <a:r>
              <a:rPr lang="zh-CN" altLang="en-US" spc="100"/>
              <a:t>函数，并输入需要匹配的字符串。若搜索条件合法，返回搜索结果并记录添加一次搜索历史，以便用户进行查看、回滚搜索记录等操作</a:t>
            </a:r>
            <a:endParaRPr lang="zh-CN" altLang="en-US" spc="100"/>
          </a:p>
        </p:txBody>
      </p:sp>
      <p:sp>
        <p:nvSpPr>
          <p:cNvPr id="39" name="文本框 38"/>
          <p:cNvSpPr txBox="1"/>
          <p:nvPr/>
        </p:nvSpPr>
        <p:spPr>
          <a:xfrm>
            <a:off x="4620280" y="433001"/>
            <a:ext cx="2981539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命令模式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8469635" y="1967178"/>
            <a:ext cx="1618828" cy="425339"/>
          </a:xfrm>
          <a:prstGeom prst="rect">
            <a:avLst/>
          </a:prstGeom>
          <a:solidFill>
            <a:srgbClr val="F9C5B8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具体实现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8480127" y="2812287"/>
            <a:ext cx="2985351" cy="3418010"/>
          </a:xfrm>
          <a:prstGeom prst="rect">
            <a:avLst/>
          </a:prstGeom>
          <a:noFill/>
          <a:effectLst/>
        </p:spPr>
        <p:txBody>
          <a:bodyPr wrap="square" lIns="91399" tIns="45700" rIns="91399" bIns="457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每一个页面使用一个备忘录进行存储，保存用户在页面中进行的操作。当用户离开一个页面后再回到该页面时，读取备忘录中的信息并还原用户离开前的状态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0280" y="433001"/>
            <a:ext cx="2981539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备忘录模式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6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394" y="1276346"/>
            <a:ext cx="7939303" cy="5235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4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8469635" y="1967178"/>
            <a:ext cx="1618828" cy="425339"/>
          </a:xfrm>
          <a:prstGeom prst="rect">
            <a:avLst/>
          </a:prstGeom>
          <a:solidFill>
            <a:srgbClr val="F9C5B8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具体实现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8480127" y="2812287"/>
            <a:ext cx="2985351" cy="3418010"/>
          </a:xfrm>
          <a:prstGeom prst="rect">
            <a:avLst/>
          </a:prstGeom>
          <a:noFill/>
          <a:effectLst/>
        </p:spPr>
        <p:txBody>
          <a:bodyPr wrap="square" lIns="91399" tIns="45700" rIns="91399" bIns="457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用户可以在会场中进行店铺搜索，搜索时依次在服装会场、零食会场、电器会场、水果会场中进行查找。若一个分会场中没有，则进入下一个分会场，直到全部遍历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20280" y="433001"/>
            <a:ext cx="2981539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责任链模式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9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356" y="1968601"/>
            <a:ext cx="7636441" cy="36776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4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39"/>
          <p:cNvSpPr>
            <a:spLocks noChangeArrowheads="1"/>
          </p:cNvSpPr>
          <p:nvPr/>
        </p:nvSpPr>
        <p:spPr bwMode="auto">
          <a:xfrm>
            <a:off x="8469635" y="1967178"/>
            <a:ext cx="1618828" cy="425339"/>
          </a:xfrm>
          <a:prstGeom prst="rect">
            <a:avLst/>
          </a:prstGeom>
          <a:solidFill>
            <a:srgbClr val="F9C5B8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具体实现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8480127" y="2812287"/>
            <a:ext cx="2985351" cy="3418010"/>
          </a:xfrm>
          <a:prstGeom prst="rect">
            <a:avLst/>
          </a:prstGeom>
          <a:noFill/>
          <a:effectLst/>
        </p:spPr>
        <p:txBody>
          <a:bodyPr wrap="square" lIns="91399" tIns="45700" rIns="91399" bIns="4570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在购物车界面，将购物车的数据封装成一个类，并对外提供增删改查的接口。外部不能直接访问购物车数据，而是需要通过购物车类进行操作。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61276" y="432660"/>
            <a:ext cx="5127016" cy="131961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数据访问对象模式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37" name="图片 37"/>
          <p:cNvPicPr>
            <a:picLocks noChangeAspect="1"/>
          </p:cNvPicPr>
          <p:nvPr/>
        </p:nvPicPr>
        <p:blipFill>
          <a:blip r:embed="rId1"/>
          <a:srcRect t="6452" b="8065"/>
          <a:stretch>
            <a:fillRect/>
          </a:stretch>
        </p:blipFill>
        <p:spPr>
          <a:xfrm>
            <a:off x="519191" y="1341245"/>
            <a:ext cx="7766239" cy="5148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4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 userDrawn="1"/>
        </p:nvSpPr>
        <p:spPr>
          <a:xfrm>
            <a:off x="1381125" y="2381250"/>
            <a:ext cx="3222625" cy="2555875"/>
          </a:xfrm>
          <a:prstGeom prst="rect">
            <a:avLst/>
          </a:prstGeom>
          <a:noFill/>
          <a:ln w="12700" cmpd="sng">
            <a:solidFill>
              <a:srgbClr val="AEB5C0">
                <a:alpha val="100000"/>
              </a:srgbClr>
            </a:solidFill>
            <a:prstDash val="sysDot"/>
            <a:miter lim="800000"/>
          </a:ln>
        </p:spPr>
        <p:txBody>
          <a:bodyPr wrap="square" rtlCol="0">
            <a:noAutofit/>
          </a:bodyPr>
          <a:p>
            <a:pPr marL="342900" indent="-342900">
              <a:buChar char="•"/>
            </a:pPr>
            <a:r>
              <a:rPr lang="zh-CN" altLang="en-US" sz="2000">
                <a:latin typeface="等线" panose="02010600030101010101" charset="-122"/>
                <a:ea typeface="等线" panose="02010600030101010101" charset="-122"/>
              </a:rPr>
              <a:t>  </a:t>
            </a:r>
            <a:r>
              <a:rPr lang="zh-CN" altLang="en-US" sz="2000">
                <a:latin typeface="Cambria" panose="02040503050406030204" pitchFamily="18" charset="0"/>
                <a:ea typeface="Cambria" panose="02040503050406030204" pitchFamily="18" charset="0"/>
              </a:rPr>
              <a:t>  本系统</a:t>
            </a:r>
            <a:r>
              <a:rPr lang="zh-CN" sz="2000" b="0" u="none">
                <a:latin typeface="Cambria" panose="02040503050406030204" pitchFamily="18" charset="0"/>
                <a:ea typeface="Cambria" panose="02040503050406030204" pitchFamily="18" charset="0"/>
              </a:rPr>
              <a:t>通过代理模式</a:t>
            </a:r>
            <a:r>
              <a:rPr lang="zh-CN" altLang="en-US" sz="2000" b="0" u="none">
                <a:latin typeface="Cambria" panose="02040503050406030204" pitchFamily="18" charset="0"/>
                <a:ea typeface="Cambria" panose="02040503050406030204" pitchFamily="18" charset="0"/>
              </a:rPr>
              <a:t>模拟了头像信息的延迟显示：</a:t>
            </a:r>
            <a:endParaRPr lang="zh-CN" altLang="en-US" sz="2000" b="0" u="none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har char="•"/>
            </a:pPr>
            <a:endParaRPr lang="zh-CN" altLang="en-US" sz="2000" b="0" u="none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har char="•"/>
            </a:pPr>
            <a:endParaRPr lang="zh-CN" altLang="en-US" sz="2000" b="0" u="none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har char="•"/>
            </a:pPr>
            <a:r>
              <a:rPr lang="zh-CN" altLang="en-US" sz="2000" b="0" u="none">
                <a:latin typeface="Cambria" panose="02040503050406030204" pitchFamily="18" charset="0"/>
                <a:ea typeface="Cambria" panose="02040503050406030204" pitchFamily="18" charset="0"/>
              </a:rPr>
              <a:t>    先加载重要信息，次重要的大文件延迟加载，以提高系统性能</a:t>
            </a:r>
            <a:r>
              <a:rPr lang="zh-CN" sz="2000" b="0" u="none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zh-CN" sz="2000" b="0" u="none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Char char="•"/>
            </a:pPr>
            <a:endParaRPr lang="zh-CN" sz="2000" b="0" u="none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Char char="•"/>
            </a:pPr>
            <a:endParaRPr lang="zh-CN" sz="2000" b="0" u="none">
              <a:latin typeface="微软雅黑" panose="020B0503020204020204" charset="-122"/>
              <a:ea typeface="微软雅黑" panose="020B0503020204020204" charset="-122"/>
            </a:endParaRPr>
          </a:p>
          <a:p>
            <a:pPr indent="0">
              <a:buNone/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</a:rPr>
              <a:t>    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47444" y="860778"/>
            <a:ext cx="3683000" cy="705556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代理模式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5857875" y="2333625"/>
            <a:ext cx="1619250" cy="857250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大型文件（如图片）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椭圆 5"/>
          <p:cNvSpPr/>
          <p:nvPr userDrawn="1"/>
        </p:nvSpPr>
        <p:spPr>
          <a:xfrm>
            <a:off x="9080500" y="2381250"/>
            <a:ext cx="1952625" cy="762000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  <a:sym typeface="+mn-ea"/>
              </a:rPr>
              <a:t>加载缓慢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剪去同侧角的矩形 6"/>
          <p:cNvSpPr/>
          <p:nvPr userDrawn="1"/>
        </p:nvSpPr>
        <p:spPr>
          <a:xfrm>
            <a:off x="6159500" y="4572000"/>
            <a:ext cx="1000125" cy="698500"/>
          </a:xfrm>
          <a:prstGeom prst="snip2Same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中介者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9239250" y="4460875"/>
            <a:ext cx="1651000" cy="730250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分批加载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9" name="直接箭头连接符 8"/>
          <p:cNvCxnSpPr/>
          <p:nvPr userDrawn="1"/>
        </p:nvCxnSpPr>
        <p:spPr>
          <a:xfrm>
            <a:off x="7533229" y="2796165"/>
            <a:ext cx="1587500" cy="15875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 userDrawn="1"/>
        </p:nvCxnSpPr>
        <p:spPr>
          <a:xfrm>
            <a:off x="7254875" y="4905375"/>
            <a:ext cx="1984375" cy="31750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 userDrawn="1"/>
        </p:nvCxnSpPr>
        <p:spPr>
          <a:xfrm>
            <a:off x="6644229" y="3177165"/>
            <a:ext cx="1" cy="1428750"/>
          </a:xfrm>
          <a:prstGeom prst="straightConnector1">
            <a:avLst/>
          </a:prstGeom>
          <a:ln w="2540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upload_626992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1730375"/>
            <a:ext cx="6343650" cy="4000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247444" y="860778"/>
            <a:ext cx="3683000" cy="705556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代理模式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7159625" y="2365375"/>
            <a:ext cx="4270375" cy="2714625"/>
          </a:xfrm>
          <a:prstGeom prst="rect">
            <a:avLst/>
          </a:prstGeom>
          <a:ln w="12700" cmpd="sng">
            <a:solidFill>
              <a:srgbClr val="AEB5C0">
                <a:alpha val="100000"/>
              </a:srgbClr>
            </a:solidFill>
            <a:prstDash val="sysDot"/>
            <a:miter lim="800000"/>
          </a:ln>
        </p:spPr>
        <p:txBody>
          <a:bodyPr wrap="square" rtlCol="0">
            <a:noAutofit/>
          </a:bodyPr>
          <a:p>
            <a:pPr marL="285750" indent="-285750">
              <a:buChar char="•"/>
            </a:pPr>
            <a:r>
              <a:rPr lang="zh-CN" altLang="en-US"/>
              <a:t>    </a:t>
            </a:r>
            <a:r>
              <a:rPr lang="zh-CN" altLang="en-US">
                <a:latin typeface="Cambria" panose="02040503050406030204" pitchFamily="18" charset="0"/>
                <a:ea typeface="Cambria" panose="02040503050406030204" pitchFamily="18" charset="0"/>
              </a:rPr>
              <a:t>代理类有一个指向实体类的指针realImage，通过giveRealCustomer方法会检测声明的代理类的实体指针是否为空</a:t>
            </a:r>
            <a:endParaRPr lang="zh-CN" alt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har char="•"/>
            </a:pPr>
            <a:endParaRPr lang="zh-CN" altLang="en-US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Char char="•"/>
            </a:pPr>
            <a:r>
              <a:rPr lang="zh-CN" altLang="en-US">
                <a:latin typeface="Cambria" panose="02040503050406030204" pitchFamily="18" charset="0"/>
                <a:ea typeface="Cambria" panose="02040503050406030204" pitchFamily="18" charset="0"/>
              </a:rPr>
              <a:t>    如果指针所所指实体头像属性为空，那么会初始化该指针并且将得到的profile属性传递给实体，达到所谓的“代理”作用。</a:t>
            </a:r>
            <a:endParaRPr lang="zh-CN" alt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247444" y="860778"/>
            <a:ext cx="3683000" cy="705556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状态模式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1064166" y="2319915"/>
            <a:ext cx="3937000" cy="3169285"/>
          </a:xfrm>
          <a:prstGeom prst="rect">
            <a:avLst/>
          </a:prstGeom>
          <a:ln w="12700" cmpd="sng">
            <a:solidFill>
              <a:srgbClr val="AEB5C0">
                <a:alpha val="100000"/>
              </a:srgbClr>
            </a:solidFill>
            <a:prstDash val="sysDot"/>
            <a:miter lim="800000"/>
          </a:ln>
        </p:spPr>
        <p:txBody>
          <a:bodyPr wrap="square" rtlCol="0">
            <a:spAutoFit/>
          </a:bodyPr>
          <a:p>
            <a:pPr marL="342900" indent="-342900">
              <a:buChar char="•"/>
            </a:pPr>
            <a:r>
              <a:rPr lang="zh-CN" sz="2000" b="0" u="none">
                <a:ea typeface="宋体" panose="02010600030101010101" pitchFamily="2" charset="-122"/>
              </a:rPr>
              <a:t>    用户创建的订单应具有未支付、已支付、已取消等状态，以便将订单分类处理，也方便用户查看。</a:t>
            </a:r>
            <a:endParaRPr lang="zh-CN" sz="2000" b="0" u="none">
              <a:ea typeface="宋体" panose="02010600030101010101" pitchFamily="2" charset="-122"/>
            </a:endParaRPr>
          </a:p>
          <a:p>
            <a:pPr marL="342900" indent="-342900">
              <a:buChar char="•"/>
            </a:pPr>
            <a:endParaRPr lang="zh-CN" sz="2000" b="0" u="none">
              <a:ea typeface="宋体" panose="02010600030101010101" pitchFamily="2" charset="-122"/>
            </a:endParaRPr>
          </a:p>
          <a:p>
            <a:pPr marL="342900" indent="-342900">
              <a:buChar char="•"/>
            </a:pPr>
            <a:r>
              <a:rPr lang="zh-CN" sz="2000">
                <a:ea typeface="宋体" panose="02010600030101010101" pitchFamily="2" charset="-122"/>
              </a:rPr>
              <a:t>   </a:t>
            </a:r>
            <a:r>
              <a:rPr lang="zh-CN" sz="2000" b="0" u="none">
                <a:ea typeface="宋体" panose="02010600030101010101" pitchFamily="2" charset="-122"/>
              </a:rPr>
              <a:t> 而订单状态的特性及相互转换对应了状态模式的思想，因此将每种订单状态单独封装成一个类，每个类都包含一个用户查看该类订单的方法。</a:t>
            </a:r>
            <a:endParaRPr lang="zh-CN" altLang="en-US" sz="2000"/>
          </a:p>
        </p:txBody>
      </p:sp>
      <p:sp>
        <p:nvSpPr>
          <p:cNvPr id="3" name="矩形 2"/>
          <p:cNvSpPr/>
          <p:nvPr userDrawn="1"/>
        </p:nvSpPr>
        <p:spPr>
          <a:xfrm>
            <a:off x="7525291" y="3460750"/>
            <a:ext cx="1905000" cy="698500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订单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779041" y="5207000"/>
            <a:ext cx="1381125" cy="539750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未支付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905750" y="5207000"/>
            <a:ext cx="1285875" cy="571500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已支付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9874791" y="5207000"/>
            <a:ext cx="1111250" cy="587375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已取消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7" name="直接箭头连接符 6"/>
          <p:cNvCxnSpPr/>
          <p:nvPr userDrawn="1"/>
        </p:nvCxnSpPr>
        <p:spPr>
          <a:xfrm flipH="1">
            <a:off x="6699792" y="4097915"/>
            <a:ext cx="1174749" cy="1079500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 userDrawn="1"/>
        </p:nvCxnSpPr>
        <p:spPr>
          <a:xfrm>
            <a:off x="8477791" y="4161415"/>
            <a:ext cx="63500" cy="968375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 userDrawn="1"/>
        </p:nvCxnSpPr>
        <p:spPr>
          <a:xfrm>
            <a:off x="9160416" y="4161415"/>
            <a:ext cx="1333500" cy="1000125"/>
          </a:xfrm>
          <a:prstGeom prst="straightConnector1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 userDrawn="1"/>
        </p:nvSpPr>
        <p:spPr>
          <a:xfrm>
            <a:off x="7731125" y="2032000"/>
            <a:ext cx="1317625" cy="920750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工作类</a:t>
            </a:r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8382000" y="2952750"/>
            <a:ext cx="47626" cy="508000"/>
          </a:xfrm>
          <a:prstGeom prst="line">
            <a:avLst/>
          </a:prstGeom>
          <a:ln w="63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omb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247444" y="860778"/>
            <a:ext cx="3683000" cy="70555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spc="267" noProof="0" dirty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状态模式</a:t>
            </a:r>
            <a:endParaRPr kumimoji="0" lang="zh-CN" altLang="en-US" sz="40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" name="图片 1" descr="upload_4208327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098" y="2047875"/>
            <a:ext cx="7193682" cy="3994526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6826250" y="2254250"/>
            <a:ext cx="4889500" cy="3794125"/>
          </a:xfrm>
          <a:prstGeom prst="rect">
            <a:avLst/>
          </a:prstGeom>
          <a:ln w="12700" cmpd="sng">
            <a:solidFill>
              <a:srgbClr val="AEB5C0">
                <a:alpha val="100000"/>
              </a:srgbClr>
            </a:solidFill>
            <a:prstDash val="dash"/>
            <a:miter lim="800000"/>
          </a:ln>
        </p:spPr>
        <p:txBody>
          <a:bodyPr wrap="square" rtlCol="0">
            <a:noAutofit/>
          </a:bodyPr>
          <a:p>
            <a:pPr marL="342900" indent="-342900">
              <a:lnSpc>
                <a:spcPct val="100000"/>
              </a:lnSpc>
              <a:buChar char="•"/>
            </a:pPr>
            <a:r>
              <a:rPr lang="zh-CN" sz="2000" b="0" u="none">
                <a:ea typeface="宋体" panose="02010600030101010101" pitchFamily="2" charset="-122"/>
              </a:rPr>
              <a:t>    将三个订单状态类抽象为一个订单状态父类，利用多态重写各子类方法</a:t>
            </a:r>
            <a:r>
              <a:rPr lang="zh-CN" altLang="en-US" sz="2000" b="0" u="none">
                <a:ea typeface="宋体" panose="02010600030101010101" pitchFamily="2" charset="-122"/>
              </a:rPr>
              <a:t>，</a:t>
            </a:r>
            <a:r>
              <a:rPr lang="zh-CN" sz="2000" b="0" u="none">
                <a:ea typeface="宋体" panose="02010600030101010101" pitchFamily="2" charset="-122"/>
              </a:rPr>
              <a:t>再创建一个</a:t>
            </a:r>
            <a:r>
              <a:rPr lang="en-US" sz="2000" b="0" u="none"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charset="0"/>
              </a:rPr>
              <a:t>CheckOrder</a:t>
            </a:r>
            <a:r>
              <a:rPr lang="zh-CN" sz="2000" b="0" u="none">
                <a:ea typeface="宋体" panose="02010600030101010101" pitchFamily="2" charset="-122"/>
              </a:rPr>
              <a:t>工作类，</a:t>
            </a:r>
            <a:endParaRPr lang="zh-CN" sz="2000" b="0" u="none"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en-US" sz="2000">
                <a:latin typeface="Cambria" panose="02040503050406030204" pitchFamily="18" charset="0"/>
                <a:ea typeface="宋体" panose="02010600030101010101" pitchFamily="2" charset="-122"/>
              </a:rPr>
              <a:t>      </a:t>
            </a:r>
            <a:r>
              <a:rPr lang="en-US" sz="2000" b="0" u="none">
                <a:latin typeface="Cambria" panose="02040503050406030204" pitchFamily="18" charset="0"/>
                <a:ea typeface="宋体" panose="02010600030101010101" pitchFamily="2" charset="-122"/>
              </a:rPr>
              <a:t>SetState</a:t>
            </a:r>
            <a:r>
              <a:rPr lang="zh-CN" sz="2000" b="0" u="none">
                <a:ea typeface="宋体" panose="02010600030101010101" pitchFamily="2" charset="-122"/>
              </a:rPr>
              <a:t>方法用于在各种订单状态之间进行转换；</a:t>
            </a:r>
            <a:r>
              <a:rPr lang="en-US" sz="2000" b="0" u="none">
                <a:latin typeface="Cambria" panose="02040503050406030204" pitchFamily="18" charset="0"/>
                <a:ea typeface="宋体" panose="02010600030101010101" pitchFamily="2" charset="-122"/>
              </a:rPr>
              <a:t>showinfomation</a:t>
            </a:r>
            <a:r>
              <a:rPr lang="zh-CN" sz="2000" b="0" u="none">
                <a:ea typeface="宋体" panose="02010600030101010101" pitchFamily="2" charset="-122"/>
              </a:rPr>
              <a:t>为面向用户的接口。</a:t>
            </a:r>
            <a:endParaRPr lang="zh-CN" sz="2000" b="0" u="none">
              <a:ea typeface="宋体" panose="02010600030101010101" pitchFamily="2" charset="-122"/>
            </a:endParaRPr>
          </a:p>
          <a:p>
            <a:pPr marL="342900" indent="-342900">
              <a:lnSpc>
                <a:spcPct val="100000"/>
              </a:lnSpc>
              <a:buChar char="•"/>
            </a:pPr>
            <a:r>
              <a:rPr lang="zh-CN" sz="2000">
                <a:ea typeface="宋体" panose="02010600030101010101" pitchFamily="2" charset="-122"/>
              </a:rPr>
              <a:t>    </a:t>
            </a:r>
            <a:r>
              <a:rPr lang="zh-CN" sz="2000" b="0" u="none">
                <a:ea typeface="宋体" panose="02010600030101010101" pitchFamily="2" charset="-122"/>
              </a:rPr>
              <a:t>将订单状态初始化为未支付状态，并赋值给</a:t>
            </a:r>
            <a:r>
              <a:rPr lang="en-US" sz="2000" b="0" u="none">
                <a:latin typeface="Cambria" panose="02040503050406030204" pitchFamily="18" charset="0"/>
                <a:ea typeface="宋体" panose="02010600030101010101" pitchFamily="2" charset="-122"/>
              </a:rPr>
              <a:t>OrderState</a:t>
            </a:r>
            <a:r>
              <a:rPr lang="zh-CN" sz="2000" b="0" u="none">
                <a:ea typeface="宋体" panose="02010600030101010101" pitchFamily="2" charset="-122"/>
              </a:rPr>
              <a:t>指针</a:t>
            </a:r>
            <a:r>
              <a:rPr lang="en-US" sz="2000" b="0" u="none">
                <a:latin typeface="Cambria" panose="02040503050406030204" pitchFamily="18" charset="0"/>
                <a:ea typeface="宋体" panose="02010600030101010101" pitchFamily="2" charset="-122"/>
              </a:rPr>
              <a:t>current</a:t>
            </a:r>
            <a:r>
              <a:rPr lang="zh-CN" sz="2000" b="0" u="none">
                <a:ea typeface="宋体" panose="02010600030101010101" pitchFamily="2" charset="-122"/>
              </a:rPr>
              <a:t>，之后系统根据用户提供的需要查看的订单状态在各状态子类间切换，直至找到对应的子类，并调用该子类的方法，输出用户所需的信息。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068457" y="1616788"/>
            <a:ext cx="2160179" cy="1867164"/>
            <a:chOff x="4734611" y="1107486"/>
            <a:chExt cx="2160179" cy="1867164"/>
          </a:xfrm>
        </p:grpSpPr>
        <p:sp>
          <p:nvSpPr>
            <p:cNvPr id="71" name="文本框 70"/>
            <p:cNvSpPr txBox="1"/>
            <p:nvPr/>
          </p:nvSpPr>
          <p:spPr>
            <a:xfrm>
              <a:off x="5801221" y="1107486"/>
              <a:ext cx="10935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spc="0" normalizeH="0" baseline="0" noProof="0" dirty="0">
                  <a:ln>
                    <a:noFill/>
                  </a:ln>
                  <a:solidFill>
                    <a:srgbClr val="F9C5B8"/>
                  </a:solidFill>
                  <a:effectLst/>
                  <a:uLnTx/>
                  <a:uFillTx/>
                  <a:cs typeface="+mn-ea"/>
                  <a:sym typeface="+mn-lt"/>
                </a:rPr>
                <a:t>1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F9C5B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734611" y="1112602"/>
              <a:ext cx="10935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spc="0" normalizeH="0" baseline="0" noProof="0" dirty="0">
                  <a:ln>
                    <a:noFill/>
                  </a:ln>
                  <a:solidFill>
                    <a:srgbClr val="C3E2D2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C3E2D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64500" y="3636706"/>
            <a:ext cx="5393600" cy="830997"/>
            <a:chOff x="3292813" y="3667338"/>
            <a:chExt cx="5393600" cy="830997"/>
          </a:xfrm>
        </p:grpSpPr>
        <p:sp>
          <p:nvSpPr>
            <p:cNvPr id="53" name="文本框 52"/>
            <p:cNvSpPr txBox="1"/>
            <p:nvPr/>
          </p:nvSpPr>
          <p:spPr>
            <a:xfrm>
              <a:off x="3360475" y="3667338"/>
              <a:ext cx="5259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rgbClr val="373536"/>
                  </a:solidFill>
                  <a:cs typeface="+mn-ea"/>
                  <a:sym typeface="+mn-lt"/>
                </a:rPr>
                <a:t>设计模式概览</a:t>
              </a:r>
              <a:endParaRPr lang="zh-CN" altLang="en-US" sz="4800" dirty="0">
                <a:solidFill>
                  <a:srgbClr val="373536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292813" y="3997449"/>
              <a:ext cx="720000" cy="250478"/>
            </a:xfrm>
            <a:custGeom>
              <a:avLst/>
              <a:gdLst/>
              <a:ahLst/>
              <a:cxnLst/>
              <a:rect l="l" t="t" r="r" b="b"/>
              <a:pathLst>
                <a:path w="1361142" h="215684">
                  <a:moveTo>
                    <a:pt x="0" y="0"/>
                  </a:moveTo>
                  <a:lnTo>
                    <a:pt x="1361142" y="0"/>
                  </a:lnTo>
                  <a:lnTo>
                    <a:pt x="1361142" y="215684"/>
                  </a:lnTo>
                  <a:lnTo>
                    <a:pt x="0" y="215684"/>
                  </a:lnTo>
                  <a:close/>
                </a:path>
              </a:pathLst>
            </a:custGeom>
            <a:solidFill>
              <a:srgbClr val="F9C5B8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966413" y="3997449"/>
              <a:ext cx="720000" cy="250478"/>
            </a:xfrm>
            <a:custGeom>
              <a:avLst/>
              <a:gdLst/>
              <a:ahLst/>
              <a:cxnLst/>
              <a:rect l="l" t="t" r="r" b="b"/>
              <a:pathLst>
                <a:path w="1361142" h="215684">
                  <a:moveTo>
                    <a:pt x="0" y="0"/>
                  </a:moveTo>
                  <a:lnTo>
                    <a:pt x="1361142" y="0"/>
                  </a:lnTo>
                  <a:lnTo>
                    <a:pt x="1361142" y="215684"/>
                  </a:lnTo>
                  <a:lnTo>
                    <a:pt x="0" y="215684"/>
                  </a:lnTo>
                  <a:close/>
                </a:path>
              </a:pathLst>
            </a:custGeom>
            <a:solidFill>
              <a:srgbClr val="C3E2D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6" name="Rectangle 44"/>
          <p:cNvSpPr/>
          <p:nvPr/>
        </p:nvSpPr>
        <p:spPr>
          <a:xfrm>
            <a:off x="3205393" y="4630690"/>
            <a:ext cx="5791161" cy="30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Design Patterns Overview</a:t>
            </a:r>
            <a:endParaRPr lang="zh-CN" altLang="en-US" sz="12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  <p:bldLst>
      <p:bldP spid="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068457" y="1616788"/>
            <a:ext cx="2160179" cy="1867164"/>
            <a:chOff x="4734611" y="1107486"/>
            <a:chExt cx="2160179" cy="1867164"/>
          </a:xfrm>
        </p:grpSpPr>
        <p:sp>
          <p:nvSpPr>
            <p:cNvPr id="71" name="文本框 70"/>
            <p:cNvSpPr txBox="1"/>
            <p:nvPr/>
          </p:nvSpPr>
          <p:spPr>
            <a:xfrm>
              <a:off x="5801221" y="1107486"/>
              <a:ext cx="10935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500" b="1" dirty="0">
                  <a:solidFill>
                    <a:srgbClr val="F9C5B8"/>
                  </a:solidFill>
                  <a:cs typeface="+mn-ea"/>
                  <a:sym typeface="+mn-lt"/>
                </a:rPr>
                <a:t>4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F9C5B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734611" y="1112602"/>
              <a:ext cx="10935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spc="0" normalizeH="0" baseline="0" noProof="0" dirty="0">
                  <a:ln>
                    <a:noFill/>
                  </a:ln>
                  <a:solidFill>
                    <a:srgbClr val="C3E2D2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C3E2D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64500" y="3545714"/>
            <a:ext cx="5393600" cy="1015663"/>
            <a:chOff x="3292813" y="3576346"/>
            <a:chExt cx="5393600" cy="1015663"/>
          </a:xfrm>
        </p:grpSpPr>
        <p:sp>
          <p:nvSpPr>
            <p:cNvPr id="53" name="文本框 52"/>
            <p:cNvSpPr txBox="1"/>
            <p:nvPr/>
          </p:nvSpPr>
          <p:spPr>
            <a:xfrm>
              <a:off x="3418389" y="3576346"/>
              <a:ext cx="525972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rgbClr val="373536"/>
                  </a:solidFill>
                  <a:cs typeface="+mn-ea"/>
                  <a:sym typeface="+mn-lt"/>
                </a:rPr>
                <a:t>成员分工</a:t>
              </a:r>
              <a:endParaRPr lang="zh-CN" altLang="en-US" sz="6000" dirty="0">
                <a:solidFill>
                  <a:srgbClr val="373536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292813" y="3997449"/>
              <a:ext cx="720000" cy="250478"/>
            </a:xfrm>
            <a:custGeom>
              <a:avLst/>
              <a:gdLst/>
              <a:ahLst/>
              <a:cxnLst/>
              <a:rect l="l" t="t" r="r" b="b"/>
              <a:pathLst>
                <a:path w="1361142" h="215684">
                  <a:moveTo>
                    <a:pt x="0" y="0"/>
                  </a:moveTo>
                  <a:lnTo>
                    <a:pt x="1361142" y="0"/>
                  </a:lnTo>
                  <a:lnTo>
                    <a:pt x="1361142" y="215684"/>
                  </a:lnTo>
                  <a:lnTo>
                    <a:pt x="0" y="215684"/>
                  </a:lnTo>
                  <a:close/>
                </a:path>
              </a:pathLst>
            </a:custGeom>
            <a:solidFill>
              <a:srgbClr val="F9C5B8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966413" y="3997449"/>
              <a:ext cx="720000" cy="250478"/>
            </a:xfrm>
            <a:custGeom>
              <a:avLst/>
              <a:gdLst/>
              <a:ahLst/>
              <a:cxnLst/>
              <a:rect l="l" t="t" r="r" b="b"/>
              <a:pathLst>
                <a:path w="1361142" h="215684">
                  <a:moveTo>
                    <a:pt x="0" y="0"/>
                  </a:moveTo>
                  <a:lnTo>
                    <a:pt x="1361142" y="0"/>
                  </a:lnTo>
                  <a:lnTo>
                    <a:pt x="1361142" y="215684"/>
                  </a:lnTo>
                  <a:lnTo>
                    <a:pt x="0" y="215684"/>
                  </a:lnTo>
                  <a:close/>
                </a:path>
              </a:pathLst>
            </a:custGeom>
            <a:solidFill>
              <a:srgbClr val="C3E2D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6" name="Rectangle 44"/>
          <p:cNvSpPr/>
          <p:nvPr/>
        </p:nvSpPr>
        <p:spPr>
          <a:xfrm>
            <a:off x="3205393" y="4630690"/>
            <a:ext cx="5791161" cy="30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Division of work of members</a:t>
            </a:r>
            <a:endParaRPr lang="zh-CN" altLang="en-US" sz="12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  <p:bldLst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8361" y="805446"/>
            <a:ext cx="39426" cy="2589497"/>
            <a:chOff x="996909" y="1725258"/>
            <a:chExt cx="39436" cy="2590172"/>
          </a:xfrm>
          <a:solidFill>
            <a:srgbClr val="F9C5B8"/>
          </a:solidFill>
        </p:grpSpPr>
        <p:cxnSp>
          <p:nvCxnSpPr>
            <p:cNvPr id="3" name="直接连接符 2"/>
            <p:cNvCxnSpPr/>
            <p:nvPr/>
          </p:nvCxnSpPr>
          <p:spPr>
            <a:xfrm>
              <a:off x="996909" y="1725258"/>
              <a:ext cx="0" cy="2590172"/>
            </a:xfrm>
            <a:prstGeom prst="line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96909" y="1725258"/>
              <a:ext cx="39436" cy="1183087"/>
            </a:xfrm>
            <a:prstGeom prst="rect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1166271" y="3429934"/>
            <a:ext cx="39426" cy="2617804"/>
            <a:chOff x="8919170" y="3211465"/>
            <a:chExt cx="39436" cy="2618486"/>
          </a:xfrm>
          <a:solidFill>
            <a:srgbClr val="C3E2D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8919170" y="3211465"/>
              <a:ext cx="0" cy="2614240"/>
            </a:xfrm>
            <a:prstGeom prst="line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 flipV="1">
              <a:off x="8919170" y="4646864"/>
              <a:ext cx="39436" cy="1183087"/>
            </a:xfrm>
            <a:prstGeom prst="rect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785667" y="713333"/>
            <a:ext cx="2981539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defTabSz="9137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kern="1200" cap="none" spc="267" normalizeH="0" baseline="0" noProof="0" dirty="0">
                <a:solidFill>
                  <a:srgbClr val="373536"/>
                </a:solidFill>
                <a:cs typeface="+mn-ea"/>
                <a:sym typeface="+mn-lt"/>
              </a:rPr>
              <a:t>小组成员分工</a:t>
            </a:r>
            <a:endParaRPr kumimoji="0" lang="zh-CN" altLang="en-US" sz="2800" b="0" i="0" kern="1200" cap="none" spc="267" normalizeH="0" baseline="0" noProof="0" dirty="0">
              <a:solidFill>
                <a:srgbClr val="373536"/>
              </a:solidFill>
              <a:cs typeface="+mn-ea"/>
              <a:sym typeface="+mn-lt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165313" y="1604693"/>
          <a:ext cx="9857105" cy="4020185"/>
        </p:xfrm>
        <a:graphic>
          <a:graphicData uri="http://schemas.openxmlformats.org/drawingml/2006/table">
            <a:tbl>
              <a:tblPr/>
              <a:tblGrid>
                <a:gridCol w="539750"/>
                <a:gridCol w="7490460"/>
                <a:gridCol w="1287145"/>
                <a:gridCol w="539750"/>
              </a:tblGrid>
              <a:tr h="24130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成员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8235"/>
                    </a:solidFill>
                  </a:tcPr>
                </a:tc>
                <a:tc grid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分工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8235"/>
                    </a:solidFill>
                  </a:tcPr>
                </a:tc>
                <a:tc hMerge="1">
                  <a:tcPr>
                    <a:lnR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贡献度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8235"/>
                    </a:solidFill>
                  </a:tcPr>
                </a:tc>
              </a:tr>
              <a:tr h="241300">
                <a:tc vMerge="1">
                  <a:tcPr>
                    <a:lnL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设计模式的代码实现和文档说明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823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其他工作</a:t>
                      </a:r>
                      <a:endParaRPr lang="en-US" altLang="en-US" sz="12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48235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蒋勇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抽象工厂模式（Abstract Factory Pattern）、享元模式（Flyweight Pattern）、空对象模式（Null Object Pattern）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搭建代码框架和基础类设计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10%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375623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66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李凯胤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单例模式（Singleton Pattern）、虚拟代理（Proxy Pattern）、策略模式（Strategy Pattern）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10%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赵航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工厂模式（Factory Pattern）、外观模式（Facade Pattern）、状态模式（State Pattern）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10%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66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林羿海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原型模式（Prototype Pattern）、命令模式（Command Pattern）、访问者模式（Visitor Pattern）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 u="none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设计</a:t>
                      </a:r>
                      <a:r>
                        <a:rPr lang="en-US" sz="1000" b="0" u="none">
                          <a:solidFill>
                            <a:srgbClr val="000000"/>
                          </a:solidFill>
                          <a:latin typeface="Cambria" panose="02040503050406030204" pitchFamily="18" charset="0"/>
                          <a:ea typeface="宋体" panose="02010600030101010101" pitchFamily="2" charset="-122"/>
                        </a:rPr>
                        <a:t>main</a:t>
                      </a:r>
                      <a:r>
                        <a:rPr lang="zh-CN" sz="1000" b="0" u="none">
                          <a:solidFill>
                            <a:srgbClr val="000000"/>
                          </a:solidFill>
                          <a:ea typeface="宋体" panose="02010600030101010101" pitchFamily="2" charset="-122"/>
                        </a:rPr>
                        <a:t>函数与演示业务逻辑</a:t>
                      </a:r>
                      <a:endParaRPr lang="en-US" altLang="en-US" sz="1000" b="0" u="none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10%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蓝盛霖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建造者模式（Builder Pattern）、责任链模式（Chain of Responsibility Pattern）、模板模式（Template Pattern）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10%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66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卢鑫源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桥接模式（Bridge Pattern）、迭代器模式（Iterator Pattern）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10%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杜泽民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适配器模式（Adapter Pattern）、解释器模式（Interpreter Pattern）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10%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符洋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装饰器模式（Decorator Pattern）、观察者模式（Observer Pattern）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文档框架搭建与整合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10%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66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任羽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过滤器模式（Filter、Criteria Pattern）、中介者模式（Mediator Pattern）、组合实体模式（Composite Entity Pattern）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10%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2EFDA"/>
                    </a:solidFill>
                  </a:tcPr>
                </a:tc>
              </a:tr>
              <a:tr h="366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2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冉启迪</a:t>
                      </a:r>
                      <a:endParaRPr lang="en-US" altLang="en-US" sz="12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组合模式（Composite Pattern）、备忘录模式（Memento Pattern）、数据访问对象模式（Data Access Object Pattern）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solidFill>
                            <a:srgbClr val="000000"/>
                          </a:solidFill>
                          <a:latin typeface="Cambria" panose="02040503050406030204" pitchFamily="18" charset="0"/>
                        </a:rPr>
                        <a:t>10%</a:t>
                      </a:r>
                      <a:endParaRPr lang="en-US" altLang="en-US" sz="1200" b="0">
                        <a:solidFill>
                          <a:srgbClr val="000000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548235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82" name="文本框 81"/>
          <p:cNvSpPr txBox="1"/>
          <p:nvPr/>
        </p:nvSpPr>
        <p:spPr>
          <a:xfrm>
            <a:off x="2430050" y="2895869"/>
            <a:ext cx="774108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spc="267" noProof="0" dirty="0">
                <a:solidFill>
                  <a:srgbClr val="C3E2D2"/>
                </a:solidFill>
                <a:cs typeface="+mn-ea"/>
                <a:sym typeface="+mn-lt"/>
              </a:rPr>
              <a:t>演示完</a:t>
            </a:r>
            <a:r>
              <a:rPr lang="zh-CN" altLang="en-US" sz="6000" spc="267" noProof="0" dirty="0" smtClean="0">
                <a:solidFill>
                  <a:srgbClr val="C3E2D2"/>
                </a:solidFill>
                <a:cs typeface="+mn-ea"/>
                <a:sym typeface="+mn-lt"/>
              </a:rPr>
              <a:t>毕</a:t>
            </a:r>
            <a:r>
              <a:rPr lang="zh-CN" altLang="en-US" sz="6000" spc="267" dirty="0" smtClean="0">
                <a:solidFill>
                  <a:srgbClr val="F9C5B8"/>
                </a:solidFill>
                <a:cs typeface="+mn-ea"/>
                <a:sym typeface="+mn-lt"/>
              </a:rPr>
              <a:t>谢</a:t>
            </a:r>
            <a:r>
              <a:rPr lang="zh-CN" altLang="en-US" sz="6000" spc="267" dirty="0">
                <a:solidFill>
                  <a:srgbClr val="F9C5B8"/>
                </a:solidFill>
                <a:cs typeface="+mn-ea"/>
                <a:sym typeface="+mn-lt"/>
              </a:rPr>
              <a:t>谢观看</a:t>
            </a:r>
            <a:endParaRPr kumimoji="0" lang="zh-CN" altLang="en-US" sz="6000" b="0" i="0" u="none" strike="noStrike" kern="1200" cap="none" spc="267" normalizeH="0" baseline="0" noProof="0" dirty="0">
              <a:ln>
                <a:noFill/>
              </a:ln>
              <a:solidFill>
                <a:srgbClr val="F9C5B8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3483735" y="2278848"/>
            <a:ext cx="57045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spc="267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软件设计</a:t>
            </a:r>
            <a:r>
              <a:rPr lang="zh-CN" altLang="en-US" sz="3200" spc="267" dirty="0" smtClean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模式课程项目答辩</a:t>
            </a:r>
            <a:endParaRPr kumimoji="0" lang="zh-CN" altLang="en-US" sz="3200" b="0" i="0" u="none" strike="noStrike" kern="1200" cap="none" spc="267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91968" y="4041029"/>
            <a:ext cx="7028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765">
              <a:defRPr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蒋勇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林羿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海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蓝盛霖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李凯胤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卢鑫源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赵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符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洋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任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羽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冉启迪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/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杜泽民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75264" y="4697842"/>
            <a:ext cx="266489" cy="266489"/>
            <a:chOff x="9352883" y="5335471"/>
            <a:chExt cx="456228" cy="456228"/>
          </a:xfrm>
          <a:effectLst/>
        </p:grpSpPr>
        <p:sp>
          <p:nvSpPr>
            <p:cNvPr id="16" name="矩形: 圆角 3"/>
            <p:cNvSpPr/>
            <p:nvPr/>
          </p:nvSpPr>
          <p:spPr>
            <a:xfrm>
              <a:off x="9352883" y="5335471"/>
              <a:ext cx="456228" cy="456228"/>
            </a:xfrm>
            <a:prstGeom prst="roundRect">
              <a:avLst/>
            </a:prstGeom>
            <a:solidFill>
              <a:srgbClr val="C3E2D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17" name="椭圆 4"/>
            <p:cNvSpPr/>
            <p:nvPr/>
          </p:nvSpPr>
          <p:spPr>
            <a:xfrm>
              <a:off x="9457674" y="5440262"/>
              <a:ext cx="246647" cy="246646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18982" y="4690697"/>
            <a:ext cx="280777" cy="280777"/>
            <a:chOff x="8812252" y="5335471"/>
            <a:chExt cx="456228" cy="456228"/>
          </a:xfrm>
          <a:effectLst/>
        </p:grpSpPr>
        <p:sp>
          <p:nvSpPr>
            <p:cNvPr id="19" name="矩形: 圆角 28"/>
            <p:cNvSpPr/>
            <p:nvPr/>
          </p:nvSpPr>
          <p:spPr>
            <a:xfrm>
              <a:off x="8812252" y="5335471"/>
              <a:ext cx="456228" cy="456228"/>
            </a:xfrm>
            <a:prstGeom prst="roundRect">
              <a:avLst/>
            </a:prstGeom>
            <a:solidFill>
              <a:srgbClr val="F9C5B8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 dirty="0">
                <a:solidFill>
                  <a:srgbClr val="9FCEF9"/>
                </a:solidFill>
                <a:cs typeface="+mn-ea"/>
                <a:sym typeface="+mn-lt"/>
              </a:endParaRPr>
            </a:p>
          </p:txBody>
        </p:sp>
        <p:sp>
          <p:nvSpPr>
            <p:cNvPr id="20" name="椭圆 17"/>
            <p:cNvSpPr/>
            <p:nvPr/>
          </p:nvSpPr>
          <p:spPr>
            <a:xfrm>
              <a:off x="8925148" y="5440262"/>
              <a:ext cx="230435" cy="246647"/>
            </a:xfrm>
            <a:custGeom>
              <a:avLst/>
              <a:gdLst>
                <a:gd name="connsiteX0" fmla="*/ 270013 w 315913"/>
                <a:gd name="connsiteY0" fmla="*/ 244475 h 338138"/>
                <a:gd name="connsiteX1" fmla="*/ 315913 w 315913"/>
                <a:gd name="connsiteY1" fmla="*/ 290647 h 338138"/>
                <a:gd name="connsiteX2" fmla="*/ 315913 w 315913"/>
                <a:gd name="connsiteY2" fmla="*/ 331542 h 338138"/>
                <a:gd name="connsiteX3" fmla="*/ 313290 w 315913"/>
                <a:gd name="connsiteY3" fmla="*/ 335500 h 338138"/>
                <a:gd name="connsiteX4" fmla="*/ 309356 w 315913"/>
                <a:gd name="connsiteY4" fmla="*/ 338138 h 338138"/>
                <a:gd name="connsiteX5" fmla="*/ 231982 w 315913"/>
                <a:gd name="connsiteY5" fmla="*/ 338138 h 338138"/>
                <a:gd name="connsiteX6" fmla="*/ 225425 w 315913"/>
                <a:gd name="connsiteY6" fmla="*/ 331542 h 338138"/>
                <a:gd name="connsiteX7" fmla="*/ 225425 w 315913"/>
                <a:gd name="connsiteY7" fmla="*/ 290647 h 338138"/>
                <a:gd name="connsiteX8" fmla="*/ 270013 w 315913"/>
                <a:gd name="connsiteY8" fmla="*/ 244475 h 338138"/>
                <a:gd name="connsiteX9" fmla="*/ 157956 w 315913"/>
                <a:gd name="connsiteY9" fmla="*/ 244475 h 338138"/>
                <a:gd name="connsiteX10" fmla="*/ 203200 w 315913"/>
                <a:gd name="connsiteY10" fmla="*/ 290647 h 338138"/>
                <a:gd name="connsiteX11" fmla="*/ 203200 w 315913"/>
                <a:gd name="connsiteY11" fmla="*/ 331542 h 338138"/>
                <a:gd name="connsiteX12" fmla="*/ 201869 w 315913"/>
                <a:gd name="connsiteY12" fmla="*/ 335500 h 338138"/>
                <a:gd name="connsiteX13" fmla="*/ 196546 w 315913"/>
                <a:gd name="connsiteY13" fmla="*/ 338138 h 338138"/>
                <a:gd name="connsiteX14" fmla="*/ 119365 w 315913"/>
                <a:gd name="connsiteY14" fmla="*/ 338138 h 338138"/>
                <a:gd name="connsiteX15" fmla="*/ 112712 w 315913"/>
                <a:gd name="connsiteY15" fmla="*/ 331542 h 338138"/>
                <a:gd name="connsiteX16" fmla="*/ 112712 w 315913"/>
                <a:gd name="connsiteY16" fmla="*/ 290647 h 338138"/>
                <a:gd name="connsiteX17" fmla="*/ 157956 w 315913"/>
                <a:gd name="connsiteY17" fmla="*/ 244475 h 338138"/>
                <a:gd name="connsiteX18" fmla="*/ 45900 w 315913"/>
                <a:gd name="connsiteY18" fmla="*/ 244475 h 338138"/>
                <a:gd name="connsiteX19" fmla="*/ 90488 w 315913"/>
                <a:gd name="connsiteY19" fmla="*/ 290647 h 338138"/>
                <a:gd name="connsiteX20" fmla="*/ 90488 w 315913"/>
                <a:gd name="connsiteY20" fmla="*/ 331542 h 338138"/>
                <a:gd name="connsiteX21" fmla="*/ 89176 w 315913"/>
                <a:gd name="connsiteY21" fmla="*/ 335500 h 338138"/>
                <a:gd name="connsiteX22" fmla="*/ 83931 w 315913"/>
                <a:gd name="connsiteY22" fmla="*/ 338138 h 338138"/>
                <a:gd name="connsiteX23" fmla="*/ 6557 w 315913"/>
                <a:gd name="connsiteY23" fmla="*/ 338138 h 338138"/>
                <a:gd name="connsiteX24" fmla="*/ 0 w 315913"/>
                <a:gd name="connsiteY24" fmla="*/ 331542 h 338138"/>
                <a:gd name="connsiteX25" fmla="*/ 0 w 315913"/>
                <a:gd name="connsiteY25" fmla="*/ 290647 h 338138"/>
                <a:gd name="connsiteX26" fmla="*/ 45900 w 315913"/>
                <a:gd name="connsiteY26" fmla="*/ 244475 h 338138"/>
                <a:gd name="connsiteX27" fmla="*/ 271463 w 315913"/>
                <a:gd name="connsiteY27" fmla="*/ 180975 h 338138"/>
                <a:gd name="connsiteX28" fmla="*/ 301625 w 315913"/>
                <a:gd name="connsiteY28" fmla="*/ 211138 h 338138"/>
                <a:gd name="connsiteX29" fmla="*/ 271463 w 315913"/>
                <a:gd name="connsiteY29" fmla="*/ 241300 h 338138"/>
                <a:gd name="connsiteX30" fmla="*/ 241300 w 315913"/>
                <a:gd name="connsiteY30" fmla="*/ 211138 h 338138"/>
                <a:gd name="connsiteX31" fmla="*/ 271463 w 315913"/>
                <a:gd name="connsiteY31" fmla="*/ 180975 h 338138"/>
                <a:gd name="connsiteX32" fmla="*/ 159420 w 315913"/>
                <a:gd name="connsiteY32" fmla="*/ 180975 h 338138"/>
                <a:gd name="connsiteX33" fmla="*/ 188912 w 315913"/>
                <a:gd name="connsiteY33" fmla="*/ 211138 h 338138"/>
                <a:gd name="connsiteX34" fmla="*/ 159420 w 315913"/>
                <a:gd name="connsiteY34" fmla="*/ 241300 h 338138"/>
                <a:gd name="connsiteX35" fmla="*/ 128587 w 315913"/>
                <a:gd name="connsiteY35" fmla="*/ 211138 h 338138"/>
                <a:gd name="connsiteX36" fmla="*/ 159420 w 315913"/>
                <a:gd name="connsiteY36" fmla="*/ 180975 h 338138"/>
                <a:gd name="connsiteX37" fmla="*/ 46038 w 315913"/>
                <a:gd name="connsiteY37" fmla="*/ 180975 h 338138"/>
                <a:gd name="connsiteX38" fmla="*/ 76201 w 315913"/>
                <a:gd name="connsiteY38" fmla="*/ 211138 h 338138"/>
                <a:gd name="connsiteX39" fmla="*/ 46038 w 315913"/>
                <a:gd name="connsiteY39" fmla="*/ 241301 h 338138"/>
                <a:gd name="connsiteX40" fmla="*/ 15875 w 315913"/>
                <a:gd name="connsiteY40" fmla="*/ 211138 h 338138"/>
                <a:gd name="connsiteX41" fmla="*/ 46038 w 315913"/>
                <a:gd name="connsiteY41" fmla="*/ 180975 h 338138"/>
                <a:gd name="connsiteX42" fmla="*/ 270005 w 315913"/>
                <a:gd name="connsiteY42" fmla="*/ 77788 h 338138"/>
                <a:gd name="connsiteX43" fmla="*/ 238125 w 315913"/>
                <a:gd name="connsiteY43" fmla="*/ 109792 h 338138"/>
                <a:gd name="connsiteX44" fmla="*/ 238125 w 315913"/>
                <a:gd name="connsiteY44" fmla="*/ 144463 h 338138"/>
                <a:gd name="connsiteX45" fmla="*/ 303213 w 315913"/>
                <a:gd name="connsiteY45" fmla="*/ 144463 h 338138"/>
                <a:gd name="connsiteX46" fmla="*/ 303213 w 315913"/>
                <a:gd name="connsiteY46" fmla="*/ 109792 h 338138"/>
                <a:gd name="connsiteX47" fmla="*/ 270005 w 315913"/>
                <a:gd name="connsiteY47" fmla="*/ 77788 h 338138"/>
                <a:gd name="connsiteX48" fmla="*/ 270013 w 315913"/>
                <a:gd name="connsiteY48" fmla="*/ 65088 h 338138"/>
                <a:gd name="connsiteX49" fmla="*/ 315913 w 315913"/>
                <a:gd name="connsiteY49" fmla="*/ 109941 h 338138"/>
                <a:gd name="connsiteX50" fmla="*/ 315913 w 315913"/>
                <a:gd name="connsiteY50" fmla="*/ 150836 h 338138"/>
                <a:gd name="connsiteX51" fmla="*/ 313290 w 315913"/>
                <a:gd name="connsiteY51" fmla="*/ 156113 h 338138"/>
                <a:gd name="connsiteX52" fmla="*/ 309356 w 315913"/>
                <a:gd name="connsiteY52" fmla="*/ 158751 h 338138"/>
                <a:gd name="connsiteX53" fmla="*/ 231982 w 315913"/>
                <a:gd name="connsiteY53" fmla="*/ 158751 h 338138"/>
                <a:gd name="connsiteX54" fmla="*/ 225425 w 315913"/>
                <a:gd name="connsiteY54" fmla="*/ 150836 h 338138"/>
                <a:gd name="connsiteX55" fmla="*/ 225425 w 315913"/>
                <a:gd name="connsiteY55" fmla="*/ 109941 h 338138"/>
                <a:gd name="connsiteX56" fmla="*/ 270013 w 315913"/>
                <a:gd name="connsiteY56" fmla="*/ 65088 h 338138"/>
                <a:gd name="connsiteX57" fmla="*/ 157956 w 315913"/>
                <a:gd name="connsiteY57" fmla="*/ 65088 h 338138"/>
                <a:gd name="connsiteX58" fmla="*/ 203200 w 315913"/>
                <a:gd name="connsiteY58" fmla="*/ 109941 h 338138"/>
                <a:gd name="connsiteX59" fmla="*/ 203200 w 315913"/>
                <a:gd name="connsiteY59" fmla="*/ 150836 h 338138"/>
                <a:gd name="connsiteX60" fmla="*/ 201869 w 315913"/>
                <a:gd name="connsiteY60" fmla="*/ 156113 h 338138"/>
                <a:gd name="connsiteX61" fmla="*/ 196546 w 315913"/>
                <a:gd name="connsiteY61" fmla="*/ 158751 h 338138"/>
                <a:gd name="connsiteX62" fmla="*/ 119365 w 315913"/>
                <a:gd name="connsiteY62" fmla="*/ 158751 h 338138"/>
                <a:gd name="connsiteX63" fmla="*/ 112712 w 315913"/>
                <a:gd name="connsiteY63" fmla="*/ 150836 h 338138"/>
                <a:gd name="connsiteX64" fmla="*/ 112712 w 315913"/>
                <a:gd name="connsiteY64" fmla="*/ 109941 h 338138"/>
                <a:gd name="connsiteX65" fmla="*/ 157956 w 315913"/>
                <a:gd name="connsiteY65" fmla="*/ 65088 h 338138"/>
                <a:gd name="connsiteX66" fmla="*/ 45900 w 315913"/>
                <a:gd name="connsiteY66" fmla="*/ 65088 h 338138"/>
                <a:gd name="connsiteX67" fmla="*/ 90488 w 315913"/>
                <a:gd name="connsiteY67" fmla="*/ 109941 h 338138"/>
                <a:gd name="connsiteX68" fmla="*/ 90488 w 315913"/>
                <a:gd name="connsiteY68" fmla="*/ 150836 h 338138"/>
                <a:gd name="connsiteX69" fmla="*/ 89176 w 315913"/>
                <a:gd name="connsiteY69" fmla="*/ 156113 h 338138"/>
                <a:gd name="connsiteX70" fmla="*/ 83931 w 315913"/>
                <a:gd name="connsiteY70" fmla="*/ 158751 h 338138"/>
                <a:gd name="connsiteX71" fmla="*/ 6557 w 315913"/>
                <a:gd name="connsiteY71" fmla="*/ 158751 h 338138"/>
                <a:gd name="connsiteX72" fmla="*/ 0 w 315913"/>
                <a:gd name="connsiteY72" fmla="*/ 150836 h 338138"/>
                <a:gd name="connsiteX73" fmla="*/ 0 w 315913"/>
                <a:gd name="connsiteY73" fmla="*/ 109941 h 338138"/>
                <a:gd name="connsiteX74" fmla="*/ 45900 w 315913"/>
                <a:gd name="connsiteY74" fmla="*/ 65088 h 338138"/>
                <a:gd name="connsiteX75" fmla="*/ 270669 w 315913"/>
                <a:gd name="connsiteY75" fmla="*/ 14288 h 338138"/>
                <a:gd name="connsiteX76" fmla="*/ 254000 w 315913"/>
                <a:gd name="connsiteY76" fmla="*/ 30957 h 338138"/>
                <a:gd name="connsiteX77" fmla="*/ 270669 w 315913"/>
                <a:gd name="connsiteY77" fmla="*/ 47626 h 338138"/>
                <a:gd name="connsiteX78" fmla="*/ 287338 w 315913"/>
                <a:gd name="connsiteY78" fmla="*/ 30957 h 338138"/>
                <a:gd name="connsiteX79" fmla="*/ 270669 w 315913"/>
                <a:gd name="connsiteY79" fmla="*/ 14288 h 338138"/>
                <a:gd name="connsiteX80" fmla="*/ 271463 w 315913"/>
                <a:gd name="connsiteY80" fmla="*/ 0 h 338138"/>
                <a:gd name="connsiteX81" fmla="*/ 301625 w 315913"/>
                <a:gd name="connsiteY81" fmla="*/ 30957 h 338138"/>
                <a:gd name="connsiteX82" fmla="*/ 271463 w 315913"/>
                <a:gd name="connsiteY82" fmla="*/ 61913 h 338138"/>
                <a:gd name="connsiteX83" fmla="*/ 241300 w 315913"/>
                <a:gd name="connsiteY83" fmla="*/ 30957 h 338138"/>
                <a:gd name="connsiteX84" fmla="*/ 271463 w 315913"/>
                <a:gd name="connsiteY84" fmla="*/ 0 h 338138"/>
                <a:gd name="connsiteX85" fmla="*/ 159420 w 315913"/>
                <a:gd name="connsiteY85" fmla="*/ 0 h 338138"/>
                <a:gd name="connsiteX86" fmla="*/ 188912 w 315913"/>
                <a:gd name="connsiteY86" fmla="*/ 30957 h 338138"/>
                <a:gd name="connsiteX87" fmla="*/ 159420 w 315913"/>
                <a:gd name="connsiteY87" fmla="*/ 61913 h 338138"/>
                <a:gd name="connsiteX88" fmla="*/ 128587 w 315913"/>
                <a:gd name="connsiteY88" fmla="*/ 30957 h 338138"/>
                <a:gd name="connsiteX89" fmla="*/ 159420 w 315913"/>
                <a:gd name="connsiteY89" fmla="*/ 0 h 338138"/>
                <a:gd name="connsiteX90" fmla="*/ 46037 w 315913"/>
                <a:gd name="connsiteY90" fmla="*/ 0 h 338138"/>
                <a:gd name="connsiteX91" fmla="*/ 76200 w 315913"/>
                <a:gd name="connsiteY91" fmla="*/ 30957 h 338138"/>
                <a:gd name="connsiteX92" fmla="*/ 46037 w 315913"/>
                <a:gd name="connsiteY92" fmla="*/ 61913 h 338138"/>
                <a:gd name="connsiteX93" fmla="*/ 15875 w 315913"/>
                <a:gd name="connsiteY93" fmla="*/ 30957 h 338138"/>
                <a:gd name="connsiteX94" fmla="*/ 46037 w 315913"/>
                <a:gd name="connsiteY94" fmla="*/ 0 h 338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5913" h="338138">
                  <a:moveTo>
                    <a:pt x="270013" y="244475"/>
                  </a:moveTo>
                  <a:cubicBezTo>
                    <a:pt x="294930" y="244475"/>
                    <a:pt x="315913" y="265582"/>
                    <a:pt x="315913" y="290647"/>
                  </a:cubicBezTo>
                  <a:cubicBezTo>
                    <a:pt x="315913" y="290647"/>
                    <a:pt x="315913" y="290647"/>
                    <a:pt x="315913" y="331542"/>
                  </a:cubicBezTo>
                  <a:cubicBezTo>
                    <a:pt x="315913" y="332861"/>
                    <a:pt x="314602" y="335500"/>
                    <a:pt x="313290" y="335500"/>
                  </a:cubicBezTo>
                  <a:cubicBezTo>
                    <a:pt x="313290" y="336819"/>
                    <a:pt x="310667" y="338138"/>
                    <a:pt x="309356" y="338138"/>
                  </a:cubicBezTo>
                  <a:cubicBezTo>
                    <a:pt x="309356" y="338138"/>
                    <a:pt x="309356" y="338138"/>
                    <a:pt x="231982" y="338138"/>
                  </a:cubicBezTo>
                  <a:cubicBezTo>
                    <a:pt x="228048" y="338138"/>
                    <a:pt x="225425" y="335500"/>
                    <a:pt x="225425" y="331542"/>
                  </a:cubicBezTo>
                  <a:cubicBezTo>
                    <a:pt x="225425" y="331542"/>
                    <a:pt x="225425" y="331542"/>
                    <a:pt x="225425" y="290647"/>
                  </a:cubicBezTo>
                  <a:cubicBezTo>
                    <a:pt x="225425" y="265582"/>
                    <a:pt x="246408" y="244475"/>
                    <a:pt x="270013" y="244475"/>
                  </a:cubicBezTo>
                  <a:close/>
                  <a:moveTo>
                    <a:pt x="157956" y="244475"/>
                  </a:moveTo>
                  <a:cubicBezTo>
                    <a:pt x="183239" y="244475"/>
                    <a:pt x="203200" y="265582"/>
                    <a:pt x="203200" y="290647"/>
                  </a:cubicBezTo>
                  <a:cubicBezTo>
                    <a:pt x="203200" y="290647"/>
                    <a:pt x="203200" y="290647"/>
                    <a:pt x="203200" y="331542"/>
                  </a:cubicBezTo>
                  <a:cubicBezTo>
                    <a:pt x="203200" y="332861"/>
                    <a:pt x="203200" y="335500"/>
                    <a:pt x="201869" y="335500"/>
                  </a:cubicBezTo>
                  <a:cubicBezTo>
                    <a:pt x="200538" y="336819"/>
                    <a:pt x="199208" y="338138"/>
                    <a:pt x="196546" y="338138"/>
                  </a:cubicBezTo>
                  <a:cubicBezTo>
                    <a:pt x="196546" y="338138"/>
                    <a:pt x="196546" y="338138"/>
                    <a:pt x="119365" y="338138"/>
                  </a:cubicBezTo>
                  <a:cubicBezTo>
                    <a:pt x="115373" y="338138"/>
                    <a:pt x="112712" y="335500"/>
                    <a:pt x="112712" y="331542"/>
                  </a:cubicBezTo>
                  <a:cubicBezTo>
                    <a:pt x="112712" y="331542"/>
                    <a:pt x="112712" y="331542"/>
                    <a:pt x="112712" y="290647"/>
                  </a:cubicBezTo>
                  <a:cubicBezTo>
                    <a:pt x="112712" y="265582"/>
                    <a:pt x="132672" y="244475"/>
                    <a:pt x="157956" y="244475"/>
                  </a:cubicBezTo>
                  <a:close/>
                  <a:moveTo>
                    <a:pt x="45900" y="244475"/>
                  </a:moveTo>
                  <a:cubicBezTo>
                    <a:pt x="69505" y="244475"/>
                    <a:pt x="90488" y="265582"/>
                    <a:pt x="90488" y="290647"/>
                  </a:cubicBezTo>
                  <a:cubicBezTo>
                    <a:pt x="90488" y="290647"/>
                    <a:pt x="90488" y="290647"/>
                    <a:pt x="90488" y="331542"/>
                  </a:cubicBezTo>
                  <a:cubicBezTo>
                    <a:pt x="90488" y="332861"/>
                    <a:pt x="90488" y="335500"/>
                    <a:pt x="89176" y="335500"/>
                  </a:cubicBezTo>
                  <a:cubicBezTo>
                    <a:pt x="87865" y="336819"/>
                    <a:pt x="85242" y="338138"/>
                    <a:pt x="83931" y="338138"/>
                  </a:cubicBezTo>
                  <a:cubicBezTo>
                    <a:pt x="83931" y="338138"/>
                    <a:pt x="83931" y="338138"/>
                    <a:pt x="6557" y="338138"/>
                  </a:cubicBezTo>
                  <a:cubicBezTo>
                    <a:pt x="3934" y="338138"/>
                    <a:pt x="0" y="335500"/>
                    <a:pt x="0" y="331542"/>
                  </a:cubicBezTo>
                  <a:cubicBezTo>
                    <a:pt x="0" y="331542"/>
                    <a:pt x="0" y="331542"/>
                    <a:pt x="0" y="290647"/>
                  </a:cubicBezTo>
                  <a:cubicBezTo>
                    <a:pt x="0" y="265582"/>
                    <a:pt x="20983" y="244475"/>
                    <a:pt x="45900" y="244475"/>
                  </a:cubicBezTo>
                  <a:close/>
                  <a:moveTo>
                    <a:pt x="271463" y="180975"/>
                  </a:moveTo>
                  <a:cubicBezTo>
                    <a:pt x="287200" y="180975"/>
                    <a:pt x="301625" y="194089"/>
                    <a:pt x="301625" y="211138"/>
                  </a:cubicBezTo>
                  <a:cubicBezTo>
                    <a:pt x="301625" y="228186"/>
                    <a:pt x="287200" y="241300"/>
                    <a:pt x="271463" y="241300"/>
                  </a:cubicBezTo>
                  <a:cubicBezTo>
                    <a:pt x="254414" y="241300"/>
                    <a:pt x="241300" y="228186"/>
                    <a:pt x="241300" y="211138"/>
                  </a:cubicBezTo>
                  <a:cubicBezTo>
                    <a:pt x="241300" y="194089"/>
                    <a:pt x="254414" y="180975"/>
                    <a:pt x="271463" y="180975"/>
                  </a:cubicBezTo>
                  <a:close/>
                  <a:moveTo>
                    <a:pt x="159420" y="180975"/>
                  </a:moveTo>
                  <a:cubicBezTo>
                    <a:pt x="175506" y="180975"/>
                    <a:pt x="188912" y="194089"/>
                    <a:pt x="188912" y="211138"/>
                  </a:cubicBezTo>
                  <a:cubicBezTo>
                    <a:pt x="188912" y="228186"/>
                    <a:pt x="175506" y="241300"/>
                    <a:pt x="159420" y="241300"/>
                  </a:cubicBezTo>
                  <a:cubicBezTo>
                    <a:pt x="141992" y="241300"/>
                    <a:pt x="128587" y="228186"/>
                    <a:pt x="128587" y="211138"/>
                  </a:cubicBezTo>
                  <a:cubicBezTo>
                    <a:pt x="128587" y="194089"/>
                    <a:pt x="141992" y="180975"/>
                    <a:pt x="159420" y="180975"/>
                  </a:cubicBezTo>
                  <a:close/>
                  <a:moveTo>
                    <a:pt x="46038" y="180975"/>
                  </a:moveTo>
                  <a:cubicBezTo>
                    <a:pt x="62697" y="180975"/>
                    <a:pt x="76201" y="194479"/>
                    <a:pt x="76201" y="211138"/>
                  </a:cubicBezTo>
                  <a:cubicBezTo>
                    <a:pt x="76201" y="227797"/>
                    <a:pt x="62697" y="241301"/>
                    <a:pt x="46038" y="241301"/>
                  </a:cubicBezTo>
                  <a:cubicBezTo>
                    <a:pt x="29379" y="241301"/>
                    <a:pt x="15875" y="227797"/>
                    <a:pt x="15875" y="211138"/>
                  </a:cubicBezTo>
                  <a:cubicBezTo>
                    <a:pt x="15875" y="194479"/>
                    <a:pt x="29379" y="180975"/>
                    <a:pt x="46038" y="180975"/>
                  </a:cubicBezTo>
                  <a:close/>
                  <a:moveTo>
                    <a:pt x="270005" y="77788"/>
                  </a:moveTo>
                  <a:cubicBezTo>
                    <a:pt x="252736" y="77788"/>
                    <a:pt x="238125" y="92457"/>
                    <a:pt x="238125" y="109792"/>
                  </a:cubicBezTo>
                  <a:cubicBezTo>
                    <a:pt x="238125" y="109792"/>
                    <a:pt x="238125" y="109792"/>
                    <a:pt x="238125" y="144463"/>
                  </a:cubicBezTo>
                  <a:cubicBezTo>
                    <a:pt x="238125" y="144463"/>
                    <a:pt x="238125" y="144463"/>
                    <a:pt x="303213" y="144463"/>
                  </a:cubicBezTo>
                  <a:lnTo>
                    <a:pt x="303213" y="109792"/>
                  </a:lnTo>
                  <a:cubicBezTo>
                    <a:pt x="303213" y="92457"/>
                    <a:pt x="288602" y="77788"/>
                    <a:pt x="270005" y="77788"/>
                  </a:cubicBezTo>
                  <a:close/>
                  <a:moveTo>
                    <a:pt x="270013" y="65088"/>
                  </a:moveTo>
                  <a:cubicBezTo>
                    <a:pt x="294930" y="65088"/>
                    <a:pt x="315913" y="84876"/>
                    <a:pt x="315913" y="109941"/>
                  </a:cubicBezTo>
                  <a:cubicBezTo>
                    <a:pt x="315913" y="109941"/>
                    <a:pt x="315913" y="109941"/>
                    <a:pt x="315913" y="150836"/>
                  </a:cubicBezTo>
                  <a:cubicBezTo>
                    <a:pt x="315913" y="153474"/>
                    <a:pt x="314602" y="154794"/>
                    <a:pt x="313290" y="156113"/>
                  </a:cubicBezTo>
                  <a:cubicBezTo>
                    <a:pt x="313290" y="157432"/>
                    <a:pt x="310667" y="158751"/>
                    <a:pt x="309356" y="158751"/>
                  </a:cubicBezTo>
                  <a:cubicBezTo>
                    <a:pt x="309356" y="158751"/>
                    <a:pt x="309356" y="158751"/>
                    <a:pt x="231982" y="158751"/>
                  </a:cubicBezTo>
                  <a:cubicBezTo>
                    <a:pt x="228048" y="158751"/>
                    <a:pt x="225425" y="154794"/>
                    <a:pt x="225425" y="150836"/>
                  </a:cubicBezTo>
                  <a:cubicBezTo>
                    <a:pt x="225425" y="150836"/>
                    <a:pt x="225425" y="150836"/>
                    <a:pt x="225425" y="109941"/>
                  </a:cubicBezTo>
                  <a:cubicBezTo>
                    <a:pt x="225425" y="84876"/>
                    <a:pt x="246408" y="65088"/>
                    <a:pt x="270013" y="65088"/>
                  </a:cubicBezTo>
                  <a:close/>
                  <a:moveTo>
                    <a:pt x="157956" y="65088"/>
                  </a:moveTo>
                  <a:cubicBezTo>
                    <a:pt x="183239" y="65088"/>
                    <a:pt x="203200" y="84876"/>
                    <a:pt x="203200" y="109941"/>
                  </a:cubicBezTo>
                  <a:cubicBezTo>
                    <a:pt x="203200" y="109941"/>
                    <a:pt x="203200" y="109941"/>
                    <a:pt x="203200" y="150836"/>
                  </a:cubicBezTo>
                  <a:cubicBezTo>
                    <a:pt x="203200" y="153474"/>
                    <a:pt x="203200" y="154794"/>
                    <a:pt x="201869" y="156113"/>
                  </a:cubicBezTo>
                  <a:cubicBezTo>
                    <a:pt x="200538" y="157432"/>
                    <a:pt x="199208" y="158751"/>
                    <a:pt x="196546" y="158751"/>
                  </a:cubicBezTo>
                  <a:cubicBezTo>
                    <a:pt x="196546" y="158751"/>
                    <a:pt x="196546" y="158751"/>
                    <a:pt x="119365" y="158751"/>
                  </a:cubicBezTo>
                  <a:cubicBezTo>
                    <a:pt x="115373" y="158751"/>
                    <a:pt x="112712" y="154794"/>
                    <a:pt x="112712" y="150836"/>
                  </a:cubicBezTo>
                  <a:cubicBezTo>
                    <a:pt x="112712" y="150836"/>
                    <a:pt x="112712" y="150836"/>
                    <a:pt x="112712" y="109941"/>
                  </a:cubicBezTo>
                  <a:cubicBezTo>
                    <a:pt x="112712" y="84876"/>
                    <a:pt x="132672" y="65088"/>
                    <a:pt x="157956" y="65088"/>
                  </a:cubicBezTo>
                  <a:close/>
                  <a:moveTo>
                    <a:pt x="45900" y="65088"/>
                  </a:moveTo>
                  <a:cubicBezTo>
                    <a:pt x="69505" y="65088"/>
                    <a:pt x="90488" y="84876"/>
                    <a:pt x="90488" y="109941"/>
                  </a:cubicBezTo>
                  <a:cubicBezTo>
                    <a:pt x="90488" y="109941"/>
                    <a:pt x="90488" y="109941"/>
                    <a:pt x="90488" y="150836"/>
                  </a:cubicBezTo>
                  <a:cubicBezTo>
                    <a:pt x="90488" y="153474"/>
                    <a:pt x="90488" y="154794"/>
                    <a:pt x="89176" y="156113"/>
                  </a:cubicBezTo>
                  <a:cubicBezTo>
                    <a:pt x="87865" y="157432"/>
                    <a:pt x="85242" y="158751"/>
                    <a:pt x="83931" y="158751"/>
                  </a:cubicBezTo>
                  <a:cubicBezTo>
                    <a:pt x="83931" y="158751"/>
                    <a:pt x="83931" y="158751"/>
                    <a:pt x="6557" y="158751"/>
                  </a:cubicBezTo>
                  <a:cubicBezTo>
                    <a:pt x="3934" y="158751"/>
                    <a:pt x="0" y="154794"/>
                    <a:pt x="0" y="150836"/>
                  </a:cubicBezTo>
                  <a:cubicBezTo>
                    <a:pt x="0" y="150836"/>
                    <a:pt x="0" y="150836"/>
                    <a:pt x="0" y="109941"/>
                  </a:cubicBezTo>
                  <a:cubicBezTo>
                    <a:pt x="0" y="84876"/>
                    <a:pt x="20983" y="65088"/>
                    <a:pt x="45900" y="65088"/>
                  </a:cubicBezTo>
                  <a:close/>
                  <a:moveTo>
                    <a:pt x="270669" y="14288"/>
                  </a:moveTo>
                  <a:cubicBezTo>
                    <a:pt x="261463" y="14288"/>
                    <a:pt x="254000" y="21751"/>
                    <a:pt x="254000" y="30957"/>
                  </a:cubicBezTo>
                  <a:cubicBezTo>
                    <a:pt x="254000" y="40163"/>
                    <a:pt x="261463" y="47626"/>
                    <a:pt x="270669" y="47626"/>
                  </a:cubicBezTo>
                  <a:cubicBezTo>
                    <a:pt x="279875" y="47626"/>
                    <a:pt x="287338" y="40163"/>
                    <a:pt x="287338" y="30957"/>
                  </a:cubicBezTo>
                  <a:cubicBezTo>
                    <a:pt x="287338" y="21751"/>
                    <a:pt x="279875" y="14288"/>
                    <a:pt x="270669" y="14288"/>
                  </a:cubicBezTo>
                  <a:close/>
                  <a:moveTo>
                    <a:pt x="271463" y="0"/>
                  </a:moveTo>
                  <a:cubicBezTo>
                    <a:pt x="287200" y="0"/>
                    <a:pt x="301625" y="13459"/>
                    <a:pt x="301625" y="30957"/>
                  </a:cubicBezTo>
                  <a:cubicBezTo>
                    <a:pt x="301625" y="48454"/>
                    <a:pt x="287200" y="61913"/>
                    <a:pt x="271463" y="61913"/>
                  </a:cubicBezTo>
                  <a:cubicBezTo>
                    <a:pt x="254414" y="61913"/>
                    <a:pt x="241300" y="48454"/>
                    <a:pt x="241300" y="30957"/>
                  </a:cubicBezTo>
                  <a:cubicBezTo>
                    <a:pt x="241300" y="13459"/>
                    <a:pt x="254414" y="0"/>
                    <a:pt x="271463" y="0"/>
                  </a:cubicBezTo>
                  <a:close/>
                  <a:moveTo>
                    <a:pt x="159420" y="0"/>
                  </a:moveTo>
                  <a:cubicBezTo>
                    <a:pt x="175506" y="0"/>
                    <a:pt x="188912" y="13459"/>
                    <a:pt x="188912" y="30957"/>
                  </a:cubicBezTo>
                  <a:cubicBezTo>
                    <a:pt x="188912" y="48454"/>
                    <a:pt x="175506" y="61913"/>
                    <a:pt x="159420" y="61913"/>
                  </a:cubicBezTo>
                  <a:cubicBezTo>
                    <a:pt x="141992" y="61913"/>
                    <a:pt x="128587" y="48454"/>
                    <a:pt x="128587" y="30957"/>
                  </a:cubicBezTo>
                  <a:cubicBezTo>
                    <a:pt x="128587" y="13459"/>
                    <a:pt x="141992" y="0"/>
                    <a:pt x="159420" y="0"/>
                  </a:cubicBezTo>
                  <a:close/>
                  <a:moveTo>
                    <a:pt x="46037" y="0"/>
                  </a:moveTo>
                  <a:cubicBezTo>
                    <a:pt x="63086" y="0"/>
                    <a:pt x="76200" y="13459"/>
                    <a:pt x="76200" y="30957"/>
                  </a:cubicBezTo>
                  <a:cubicBezTo>
                    <a:pt x="76200" y="48454"/>
                    <a:pt x="63086" y="61913"/>
                    <a:pt x="46037" y="61913"/>
                  </a:cubicBezTo>
                  <a:cubicBezTo>
                    <a:pt x="28989" y="61913"/>
                    <a:pt x="15875" y="48454"/>
                    <a:pt x="15875" y="30957"/>
                  </a:cubicBezTo>
                  <a:cubicBezTo>
                    <a:pt x="15875" y="13459"/>
                    <a:pt x="28989" y="0"/>
                    <a:pt x="4603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800">
                <a:cs typeface="+mn-ea"/>
                <a:sym typeface="+mn-lt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3767722" y="4683411"/>
            <a:ext cx="2907542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zh-CN" altLang="en-US" sz="1400" spc="267" dirty="0">
                <a:solidFill>
                  <a:srgbClr val="373536"/>
                </a:solidFill>
                <a:cs typeface="+mn-ea"/>
                <a:sym typeface="+mn-lt"/>
              </a:rPr>
              <a:t>汇报</a:t>
            </a:r>
            <a:r>
              <a:rPr lang="zh-CN" altLang="en-US" sz="1400" spc="267" dirty="0" smtClean="0">
                <a:solidFill>
                  <a:srgbClr val="373536"/>
                </a:solidFill>
                <a:cs typeface="+mn-ea"/>
                <a:sym typeface="+mn-lt"/>
              </a:rPr>
              <a:t>人：</a:t>
            </a:r>
            <a:r>
              <a:rPr lang="en-US" altLang="zh-CN" sz="1400" spc="267" dirty="0" smtClean="0">
                <a:solidFill>
                  <a:srgbClr val="373536"/>
                </a:solidFill>
                <a:cs typeface="+mn-ea"/>
                <a:sym typeface="+mn-lt"/>
              </a:rPr>
              <a:t>	</a:t>
            </a:r>
            <a:r>
              <a:rPr lang="zh-CN" altLang="en-US" sz="1400" spc="267" dirty="0" smtClean="0">
                <a:solidFill>
                  <a:srgbClr val="373536"/>
                </a:solidFill>
                <a:cs typeface="+mn-ea"/>
                <a:sym typeface="+mn-lt"/>
              </a:rPr>
              <a:t>蒋勇</a:t>
            </a:r>
            <a:r>
              <a:rPr lang="en-US" altLang="zh-CN" sz="1400" spc="267" dirty="0" smtClean="0">
                <a:solidFill>
                  <a:srgbClr val="373536"/>
                </a:solidFill>
                <a:cs typeface="+mn-ea"/>
                <a:sym typeface="+mn-lt"/>
              </a:rPr>
              <a:t>/</a:t>
            </a:r>
            <a:r>
              <a:rPr lang="zh-CN" altLang="en-US" sz="1400" spc="267" dirty="0" smtClean="0">
                <a:solidFill>
                  <a:srgbClr val="373536"/>
                </a:solidFill>
                <a:cs typeface="+mn-ea"/>
                <a:sym typeface="+mn-lt"/>
              </a:rPr>
              <a:t>任羽</a:t>
            </a:r>
            <a:r>
              <a:rPr lang="en-US" altLang="zh-CN" sz="1400" spc="267" dirty="0" smtClean="0">
                <a:solidFill>
                  <a:srgbClr val="373536"/>
                </a:solidFill>
                <a:cs typeface="+mn-ea"/>
                <a:sym typeface="+mn-lt"/>
              </a:rPr>
              <a:t>/</a:t>
            </a:r>
            <a:r>
              <a:rPr lang="zh-CN" altLang="en-US" sz="1400" spc="267" dirty="0" smtClean="0">
                <a:solidFill>
                  <a:srgbClr val="373536"/>
                </a:solidFill>
                <a:cs typeface="+mn-ea"/>
                <a:sym typeface="+mn-lt"/>
              </a:rPr>
              <a:t>林羿海</a:t>
            </a:r>
            <a:endParaRPr lang="zh-CN" altLang="en-US" sz="1400" spc="267" dirty="0">
              <a:solidFill>
                <a:srgbClr val="373536"/>
              </a:solidFill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89290" y="4683411"/>
            <a:ext cx="1840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 defTabSz="913765">
              <a:defRPr/>
            </a:pPr>
            <a:r>
              <a:rPr lang="zh-CN" altLang="en-US" sz="1400" spc="267" dirty="0">
                <a:solidFill>
                  <a:srgbClr val="373536"/>
                </a:solidFill>
                <a:cs typeface="+mn-ea"/>
                <a:sym typeface="+mn-lt"/>
              </a:rPr>
              <a:t>日期</a:t>
            </a:r>
            <a:r>
              <a:rPr lang="en-US" altLang="zh-CN" sz="1400" spc="267" dirty="0">
                <a:solidFill>
                  <a:srgbClr val="373536"/>
                </a:solidFill>
                <a:cs typeface="+mn-ea"/>
                <a:sym typeface="+mn-lt"/>
              </a:rPr>
              <a:t>:</a:t>
            </a:r>
            <a:r>
              <a:rPr lang="en-US" altLang="zh-CN" sz="1400" spc="267" dirty="0" smtClean="0">
                <a:solidFill>
                  <a:srgbClr val="373536"/>
                </a:solidFill>
                <a:cs typeface="+mn-ea"/>
                <a:sym typeface="+mn-lt"/>
              </a:rPr>
              <a:t>2021.11.6</a:t>
            </a:r>
            <a:endParaRPr lang="zh-CN" altLang="en-US" sz="1400" spc="267" dirty="0">
              <a:solidFill>
                <a:srgbClr val="373536"/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  <p:bldLst>
      <p:bldP spid="82" grpId="0"/>
      <p:bldP spid="85" grpId="0"/>
      <p:bldP spid="14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8361" y="576204"/>
            <a:ext cx="39426" cy="2589497"/>
            <a:chOff x="996909" y="1725258"/>
            <a:chExt cx="39436" cy="2590172"/>
          </a:xfrm>
          <a:solidFill>
            <a:srgbClr val="F9C5B8"/>
          </a:solidFill>
        </p:grpSpPr>
        <p:cxnSp>
          <p:nvCxnSpPr>
            <p:cNvPr id="3" name="直接连接符 2"/>
            <p:cNvCxnSpPr/>
            <p:nvPr/>
          </p:nvCxnSpPr>
          <p:spPr>
            <a:xfrm>
              <a:off x="996909" y="1725258"/>
              <a:ext cx="0" cy="2590172"/>
            </a:xfrm>
            <a:prstGeom prst="line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96909" y="1725258"/>
              <a:ext cx="39436" cy="1183087"/>
            </a:xfrm>
            <a:prstGeom prst="rect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1166271" y="3659176"/>
            <a:ext cx="39426" cy="2617804"/>
            <a:chOff x="8919170" y="3211465"/>
            <a:chExt cx="39436" cy="2618486"/>
          </a:xfrm>
          <a:solidFill>
            <a:srgbClr val="C3E2D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8919170" y="3211465"/>
              <a:ext cx="0" cy="2614240"/>
            </a:xfrm>
            <a:prstGeom prst="line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 flipV="1">
              <a:off x="8919170" y="4646864"/>
              <a:ext cx="39436" cy="1183087"/>
            </a:xfrm>
            <a:prstGeom prst="rect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785667" y="484091"/>
            <a:ext cx="2981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defTabSz="91376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267" dirty="0">
                <a:solidFill>
                  <a:srgbClr val="373536"/>
                </a:solidFill>
                <a:cs typeface="+mn-ea"/>
                <a:sym typeface="+mn-lt"/>
              </a:rPr>
              <a:t>设计</a:t>
            </a:r>
            <a:r>
              <a:rPr lang="zh-CN" altLang="en-US" sz="2800" spc="267" dirty="0" smtClean="0">
                <a:solidFill>
                  <a:srgbClr val="373536"/>
                </a:solidFill>
                <a:cs typeface="+mn-ea"/>
                <a:sym typeface="+mn-lt"/>
              </a:rPr>
              <a:t>模式概览</a:t>
            </a:r>
            <a:endParaRPr kumimoji="0" lang="zh-CN" altLang="en-US" sz="2800" b="0" i="0" kern="1200" cap="none" spc="267" normalizeH="0" baseline="0" noProof="0" dirty="0">
              <a:solidFill>
                <a:srgbClr val="373536"/>
              </a:solidFill>
              <a:cs typeface="+mn-ea"/>
              <a:sym typeface="+mn-lt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460898" y="1707742"/>
            <a:ext cx="4302118" cy="1689097"/>
            <a:chOff x="1373283" y="1913742"/>
            <a:chExt cx="4303239" cy="1689537"/>
          </a:xfrm>
        </p:grpSpPr>
        <p:grpSp>
          <p:nvGrpSpPr>
            <p:cNvPr id="56" name="组合 55"/>
            <p:cNvGrpSpPr/>
            <p:nvPr/>
          </p:nvGrpSpPr>
          <p:grpSpPr>
            <a:xfrm>
              <a:off x="1373283" y="1921064"/>
              <a:ext cx="4303239" cy="1682215"/>
              <a:chOff x="1300855" y="2328470"/>
              <a:chExt cx="4303239" cy="1682215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noFill/>
              <a:ln w="9525" cap="flat">
                <a:solidFill>
                  <a:srgbClr val="F9C5B8"/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910" b="0" i="0" u="none" strike="noStrike" kern="1200" cap="none" spc="0" normalizeH="0" baseline="0" noProof="0" dirty="0">
                  <a:ln>
                    <a:noFill/>
                  </a:ln>
                  <a:solidFill>
                    <a:srgbClr val="3E3938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" name="任意多边形 59"/>
              <p:cNvSpPr/>
              <p:nvPr/>
            </p:nvSpPr>
            <p:spPr>
              <a:xfrm>
                <a:off x="1495151" y="2328470"/>
                <a:ext cx="3011711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rgbClr val="F9C5B8"/>
              </a:solidFill>
              <a:ln w="15200" cap="flat">
                <a:solidFill>
                  <a:srgbClr val="E8C4BA"/>
                </a:solidFill>
                <a:bevel/>
              </a:ln>
            </p:spPr>
            <p:txBody>
              <a:bodyPr wrap="square" lIns="35991" tIns="0" rIns="35991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06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1751950" y="1913742"/>
              <a:ext cx="2656606" cy="369300"/>
            </a:xfrm>
            <a:prstGeom prst="rect">
              <a:avLst/>
            </a:prstGeom>
            <a:solidFill>
              <a:srgbClr val="F9C5B8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23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个设计模式全部实现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21177" y="2459646"/>
              <a:ext cx="3607451" cy="78772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23</a:t>
              </a:r>
              <a:r>
                <a:rPr kumimoji="0" lang="zh-CN" altLang="en-US" sz="16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个经典的设计模式全部在我们的业务逻辑中完成实现。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460898" y="3874518"/>
            <a:ext cx="4302118" cy="2017375"/>
            <a:chOff x="6461330" y="1919840"/>
            <a:chExt cx="4303239" cy="2017900"/>
          </a:xfrm>
        </p:grpSpPr>
        <p:grpSp>
          <p:nvGrpSpPr>
            <p:cNvPr id="62" name="组合 61"/>
            <p:cNvGrpSpPr/>
            <p:nvPr/>
          </p:nvGrpSpPr>
          <p:grpSpPr>
            <a:xfrm>
              <a:off x="6461330" y="1921064"/>
              <a:ext cx="4303239" cy="1682215"/>
              <a:chOff x="1300855" y="2328470"/>
              <a:chExt cx="4303239" cy="1682215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1300855" y="2507997"/>
                <a:ext cx="4303239" cy="1502688"/>
              </a:xfrm>
              <a:prstGeom prst="roundRect">
                <a:avLst>
                  <a:gd name="adj" fmla="val 11847"/>
                </a:avLst>
              </a:prstGeom>
              <a:noFill/>
              <a:ln w="9525" cap="flat">
                <a:solidFill>
                  <a:srgbClr val="C3E2D2"/>
                </a:solidFill>
                <a:custDash>
                  <a:ds d="380000" sp="120000"/>
                </a:custDash>
                <a:bevel/>
              </a:ln>
            </p:spPr>
            <p:txBody>
              <a:bodyPr wrap="square" lIns="0" tIns="0" rIns="0" bIns="0"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910" b="0" i="0" u="none" strike="noStrike" kern="1200" cap="none" spc="0" normalizeH="0" baseline="0" noProof="0" dirty="0">
                  <a:ln>
                    <a:noFill/>
                  </a:ln>
                  <a:solidFill>
                    <a:srgbClr val="3E3938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6" name="任意多边形 65"/>
              <p:cNvSpPr/>
              <p:nvPr/>
            </p:nvSpPr>
            <p:spPr>
              <a:xfrm>
                <a:off x="1495151" y="2328470"/>
                <a:ext cx="2432000" cy="359055"/>
              </a:xfrm>
              <a:custGeom>
                <a:avLst/>
                <a:gdLst>
                  <a:gd name="rtl" fmla="*/ 30400 w 2432000"/>
                  <a:gd name="rtt" fmla="*/ 30400 h 359055"/>
                  <a:gd name="rtr" fmla="*/ 2401600 w 2432000"/>
                  <a:gd name="rtb" fmla="*/ 328655 h 359055"/>
                </a:gdLst>
                <a:ahLst/>
                <a:cxnLst/>
                <a:rect l="rtl" t="rtt" r="rtr" b="rtb"/>
                <a:pathLst>
                  <a:path w="2432000" h="359055">
                    <a:moveTo>
                      <a:pt x="179527" y="359055"/>
                    </a:moveTo>
                    <a:lnTo>
                      <a:pt x="2252473" y="359055"/>
                    </a:lnTo>
                    <a:cubicBezTo>
                      <a:pt x="2351622" y="359055"/>
                      <a:pt x="2432000" y="278681"/>
                      <a:pt x="2432000" y="179527"/>
                    </a:cubicBezTo>
                    <a:cubicBezTo>
                      <a:pt x="2432000" y="80375"/>
                      <a:pt x="2351622" y="0"/>
                      <a:pt x="2252473" y="0"/>
                    </a:cubicBezTo>
                    <a:lnTo>
                      <a:pt x="179527" y="0"/>
                    </a:lnTo>
                    <a:cubicBezTo>
                      <a:pt x="80375" y="0"/>
                      <a:pt x="0" y="80375"/>
                      <a:pt x="0" y="179527"/>
                    </a:cubicBezTo>
                    <a:cubicBezTo>
                      <a:pt x="0" y="278681"/>
                      <a:pt x="80375" y="359055"/>
                      <a:pt x="179527" y="359055"/>
                    </a:cubicBezTo>
                    <a:close/>
                  </a:path>
                </a:pathLst>
              </a:custGeom>
              <a:solidFill>
                <a:srgbClr val="C3E2D2"/>
              </a:solidFill>
              <a:ln w="15200" cap="flat">
                <a:noFill/>
                <a:bevel/>
              </a:ln>
            </p:spPr>
            <p:txBody>
              <a:bodyPr wrap="square" lIns="35991" tIns="0" rIns="35991" bIns="0"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sz="1065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63" name="文本框 62"/>
            <p:cNvSpPr txBox="1"/>
            <p:nvPr/>
          </p:nvSpPr>
          <p:spPr>
            <a:xfrm>
              <a:off x="6839996" y="1919840"/>
              <a:ext cx="2057401" cy="369332"/>
            </a:xfrm>
            <a:prstGeom prst="rect">
              <a:avLst/>
            </a:prstGeom>
            <a:solidFill>
              <a:srgbClr val="C3E2D2"/>
            </a:solidFill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4</a:t>
              </a:r>
              <a:r>
                <a:rPr kumimoji="0" lang="zh-CN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个额外设计模式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6578891" y="2372511"/>
              <a:ext cx="4083207" cy="1565229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defTabSz="914400">
                <a:lnSpc>
                  <a:spcPts val="2000"/>
                </a:lnSpc>
                <a:defRPr sz="1200" kern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除了经典的</a:t>
              </a:r>
              <a:r>
                <a:rPr kumimoji="0" lang="en-US" altLang="zh-CN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23</a:t>
              </a: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cs typeface="+mn-ea"/>
                  <a:sym typeface="+mn-lt"/>
                </a:rPr>
                <a:t>个设计模式外。我们还实现了四个额外的设计模式：组合实体模式、数据访问对象模式、过滤器模式、空对象模式。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aphicFrame>
        <p:nvGraphicFramePr>
          <p:cNvPr id="5" name="表格 4"/>
          <p:cNvGraphicFramePr/>
          <p:nvPr/>
        </p:nvGraphicFramePr>
        <p:xfrm>
          <a:off x="6635750" y="484188"/>
          <a:ext cx="4349115" cy="5977255"/>
        </p:xfrm>
        <a:graphic>
          <a:graphicData uri="http://schemas.openxmlformats.org/drawingml/2006/table">
            <a:tbl>
              <a:tblPr/>
              <a:tblGrid>
                <a:gridCol w="398780"/>
                <a:gridCol w="1477645"/>
                <a:gridCol w="2193290"/>
                <a:gridCol w="279400"/>
              </a:tblGrid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编号</a:t>
                      </a:r>
                      <a:endParaRPr lang="en-US" altLang="en-US" sz="8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设计模式名称</a:t>
                      </a:r>
                      <a:endParaRPr lang="en-US" altLang="en-US" sz="8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文件位置</a:t>
                      </a:r>
                      <a:endParaRPr lang="en-US" altLang="en-US" sz="8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8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数量</a:t>
                      </a:r>
                      <a:endParaRPr lang="en-US" altLang="en-US" sz="8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5911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Abstract Factory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Shop/clothingGoodsFactory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33C0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Adapter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/PersonalInformation/SearchEngine.h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3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Bridge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/AfterSale/makeComment.h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4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Builder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/Shop/phoneBuilder.h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Chain of Responsibility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/Venue/venue.h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6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Command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/PersonalInformation/SearchEngine.h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Composite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/Page/page.cpp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8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Decorator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/Order/balance.cpp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9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Facade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/AfterSale/AfterSale.cpp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Factory Method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/Order/payment.cpp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11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Flyweight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Shop/brand.h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12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Interpreter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/User/user.h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13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Iterator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/Shop/commentList.h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14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Mediator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/Mediator/mediator.h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15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Memento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/Page/page.cpp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180340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16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Observer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/Shop/goods.cpp,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 vMerge="1">
                  <a:tcPr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/ShoppingCart/shoppingCart.cpp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17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Prototype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/Shop/Coupon.h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18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Proxy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PersonalInformation/Customer.h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19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Singleton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/Venue/venue.h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226695"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20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State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/Order/orderState.cpp,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 vMerge="1">
                  <a:tcPr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/Order/checkOrder.cpp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21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Strategy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/Order/payment.h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22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Template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/Shop/phoneBuilder.h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23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Visitor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/Venue/venue.h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E4D6"/>
                    </a:solidFill>
                  </a:tcPr>
                </a:tc>
              </a:tr>
              <a:tr h="34036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24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 rowSpan="3"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Composite Entity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/Venue/venue.h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180340">
                <a:tc vMerge="1">
                  <a:tcPr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/Shop/shop.h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</a:tr>
              <a:tr h="180340">
                <a:tc vMerge="1">
                  <a:tcPr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/Shop/goods.h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 vMerge="1">
                  <a:tcPr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25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Data Access Object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/ShoppingCart/shoppingCart.cpp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26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Filter、Criteria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/Filter/filter.h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</a:tr>
              <a:tr h="1803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27</a:t>
                      </a:r>
                      <a:endParaRPr lang="en-US" altLang="en-US" sz="8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Null Object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PersonalInformation/Customer.h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8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altLang="en-US" sz="8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6591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B08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5068457" y="1616788"/>
            <a:ext cx="2160179" cy="1867164"/>
            <a:chOff x="4734611" y="1107486"/>
            <a:chExt cx="2160179" cy="1867164"/>
          </a:xfrm>
        </p:grpSpPr>
        <p:sp>
          <p:nvSpPr>
            <p:cNvPr id="71" name="文本框 70"/>
            <p:cNvSpPr txBox="1"/>
            <p:nvPr/>
          </p:nvSpPr>
          <p:spPr>
            <a:xfrm>
              <a:off x="5801221" y="1107486"/>
              <a:ext cx="10935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1500" b="1" dirty="0">
                  <a:solidFill>
                    <a:srgbClr val="F9C5B8"/>
                  </a:solidFill>
                  <a:cs typeface="+mn-ea"/>
                  <a:sym typeface="+mn-lt"/>
                </a:rPr>
                <a:t>2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F9C5B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734611" y="1112602"/>
              <a:ext cx="10935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1500" b="1" i="0" u="none" strike="noStrike" kern="1200" cap="none" spc="0" normalizeH="0" baseline="0" noProof="0" dirty="0">
                  <a:ln>
                    <a:noFill/>
                  </a:ln>
                  <a:solidFill>
                    <a:srgbClr val="C3E2D2"/>
                  </a:solidFill>
                  <a:effectLst/>
                  <a:uLnTx/>
                  <a:uFillTx/>
                  <a:cs typeface="+mn-ea"/>
                  <a:sym typeface="+mn-lt"/>
                </a:rPr>
                <a:t>0</a:t>
              </a:r>
              <a:endParaRPr kumimoji="0" lang="zh-CN" altLang="en-US" sz="11500" b="1" i="0" u="none" strike="noStrike" kern="1200" cap="none" spc="0" normalizeH="0" baseline="0" noProof="0" dirty="0">
                <a:ln>
                  <a:noFill/>
                </a:ln>
                <a:solidFill>
                  <a:srgbClr val="C3E2D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464500" y="3676557"/>
            <a:ext cx="5393600" cy="830997"/>
            <a:chOff x="3292813" y="3707189"/>
            <a:chExt cx="5393600" cy="830997"/>
          </a:xfrm>
        </p:grpSpPr>
        <p:sp>
          <p:nvSpPr>
            <p:cNvPr id="53" name="文本框 52"/>
            <p:cNvSpPr txBox="1"/>
            <p:nvPr/>
          </p:nvSpPr>
          <p:spPr>
            <a:xfrm>
              <a:off x="3359750" y="3707189"/>
              <a:ext cx="52597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800" dirty="0">
                  <a:solidFill>
                    <a:srgbClr val="373536"/>
                  </a:solidFill>
                  <a:cs typeface="+mn-ea"/>
                  <a:sym typeface="+mn-lt"/>
                </a:rPr>
                <a:t>业务逻辑概览</a:t>
              </a:r>
              <a:endParaRPr lang="zh-CN" altLang="en-US" sz="4800" dirty="0">
                <a:solidFill>
                  <a:srgbClr val="373536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292813" y="3997449"/>
              <a:ext cx="720000" cy="250478"/>
            </a:xfrm>
            <a:custGeom>
              <a:avLst/>
              <a:gdLst/>
              <a:ahLst/>
              <a:cxnLst/>
              <a:rect l="l" t="t" r="r" b="b"/>
              <a:pathLst>
                <a:path w="1361142" h="215684">
                  <a:moveTo>
                    <a:pt x="0" y="0"/>
                  </a:moveTo>
                  <a:lnTo>
                    <a:pt x="1361142" y="0"/>
                  </a:lnTo>
                  <a:lnTo>
                    <a:pt x="1361142" y="215684"/>
                  </a:lnTo>
                  <a:lnTo>
                    <a:pt x="0" y="215684"/>
                  </a:lnTo>
                  <a:close/>
                </a:path>
              </a:pathLst>
            </a:custGeom>
            <a:solidFill>
              <a:srgbClr val="F9C5B8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7966413" y="3997449"/>
              <a:ext cx="720000" cy="250478"/>
            </a:xfrm>
            <a:custGeom>
              <a:avLst/>
              <a:gdLst/>
              <a:ahLst/>
              <a:cxnLst/>
              <a:rect l="l" t="t" r="r" b="b"/>
              <a:pathLst>
                <a:path w="1361142" h="215684">
                  <a:moveTo>
                    <a:pt x="0" y="0"/>
                  </a:moveTo>
                  <a:lnTo>
                    <a:pt x="1361142" y="0"/>
                  </a:lnTo>
                  <a:lnTo>
                    <a:pt x="1361142" y="215684"/>
                  </a:lnTo>
                  <a:lnTo>
                    <a:pt x="0" y="215684"/>
                  </a:lnTo>
                  <a:close/>
                </a:path>
              </a:pathLst>
            </a:custGeom>
            <a:solidFill>
              <a:srgbClr val="C3E2D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6" name="Rectangle 44"/>
          <p:cNvSpPr/>
          <p:nvPr/>
        </p:nvSpPr>
        <p:spPr>
          <a:xfrm>
            <a:off x="3205393" y="4630690"/>
            <a:ext cx="5791161" cy="30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Business Logic Overview</a:t>
            </a:r>
            <a:endParaRPr lang="zh-CN" altLang="en-US" sz="12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  <p:bldLst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8361" y="576204"/>
            <a:ext cx="39426" cy="2589497"/>
            <a:chOff x="996909" y="1725258"/>
            <a:chExt cx="39436" cy="2590172"/>
          </a:xfrm>
          <a:solidFill>
            <a:srgbClr val="F9C5B8"/>
          </a:solidFill>
        </p:grpSpPr>
        <p:cxnSp>
          <p:nvCxnSpPr>
            <p:cNvPr id="3" name="直接连接符 2"/>
            <p:cNvCxnSpPr/>
            <p:nvPr/>
          </p:nvCxnSpPr>
          <p:spPr>
            <a:xfrm>
              <a:off x="996909" y="1725258"/>
              <a:ext cx="0" cy="2590172"/>
            </a:xfrm>
            <a:prstGeom prst="line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96909" y="1725258"/>
              <a:ext cx="39436" cy="1183087"/>
            </a:xfrm>
            <a:prstGeom prst="rect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1166271" y="3659176"/>
            <a:ext cx="39426" cy="2617804"/>
            <a:chOff x="8919170" y="3211465"/>
            <a:chExt cx="39436" cy="2618486"/>
          </a:xfrm>
          <a:solidFill>
            <a:srgbClr val="C3E2D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8919170" y="3211465"/>
              <a:ext cx="0" cy="2614240"/>
            </a:xfrm>
            <a:prstGeom prst="line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 flipV="1">
              <a:off x="8919170" y="4646864"/>
              <a:ext cx="39436" cy="1183087"/>
            </a:xfrm>
            <a:prstGeom prst="rect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017787" y="484091"/>
            <a:ext cx="2981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267" normalizeH="0" baseline="0" noProof="0" dirty="0" smtClean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系统整体类图</a:t>
            </a:r>
            <a:endParaRPr kumimoji="0" lang="zh-CN" altLang="en-US" sz="28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424" y="1007311"/>
            <a:ext cx="8277839" cy="5474208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707363" y="1539186"/>
            <a:ext cx="2498334" cy="1114105"/>
            <a:chOff x="8732973" y="1313899"/>
            <a:chExt cx="2299761" cy="1114105"/>
          </a:xfrm>
        </p:grpSpPr>
        <p:grpSp>
          <p:nvGrpSpPr>
            <p:cNvPr id="33" name="组合 32"/>
            <p:cNvGrpSpPr/>
            <p:nvPr/>
          </p:nvGrpSpPr>
          <p:grpSpPr>
            <a:xfrm>
              <a:off x="8732973" y="1313899"/>
              <a:ext cx="2299761" cy="1114105"/>
              <a:chOff x="3637665" y="3211465"/>
              <a:chExt cx="2300360" cy="1114395"/>
            </a:xfrm>
            <a:solidFill>
              <a:srgbClr val="B7B3B4"/>
            </a:solidFill>
          </p:grpSpPr>
          <p:sp>
            <p:nvSpPr>
              <p:cNvPr id="34" name="矩形 33"/>
              <p:cNvSpPr/>
              <p:nvPr/>
            </p:nvSpPr>
            <p:spPr>
              <a:xfrm flipV="1">
                <a:off x="3637665" y="3211465"/>
                <a:ext cx="2300360" cy="1114395"/>
              </a:xfrm>
              <a:prstGeom prst="rect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Freeform 1171"/>
              <p:cNvSpPr/>
              <p:nvPr/>
            </p:nvSpPr>
            <p:spPr bwMode="auto">
              <a:xfrm>
                <a:off x="4466919" y="3555809"/>
                <a:ext cx="641852" cy="481334"/>
              </a:xfrm>
              <a:custGeom>
                <a:avLst/>
                <a:gdLst>
                  <a:gd name="T0" fmla="*/ 6189 w 6231"/>
                  <a:gd name="T1" fmla="*/ 0 h 4673"/>
                  <a:gd name="T2" fmla="*/ 6206 w 6231"/>
                  <a:gd name="T3" fmla="*/ 6 h 4673"/>
                  <a:gd name="T4" fmla="*/ 6219 w 6231"/>
                  <a:gd name="T5" fmla="*/ 17 h 4673"/>
                  <a:gd name="T6" fmla="*/ 6229 w 6231"/>
                  <a:gd name="T7" fmla="*/ 34 h 4673"/>
                  <a:gd name="T8" fmla="*/ 6231 w 6231"/>
                  <a:gd name="T9" fmla="*/ 53 h 4673"/>
                  <a:gd name="T10" fmla="*/ 6223 w 6231"/>
                  <a:gd name="T11" fmla="*/ 72 h 4673"/>
                  <a:gd name="T12" fmla="*/ 3477 w 6231"/>
                  <a:gd name="T13" fmla="*/ 4603 h 4673"/>
                  <a:gd name="T14" fmla="*/ 3455 w 6231"/>
                  <a:gd name="T15" fmla="*/ 4631 h 4673"/>
                  <a:gd name="T16" fmla="*/ 3428 w 6231"/>
                  <a:gd name="T17" fmla="*/ 4652 h 4673"/>
                  <a:gd name="T18" fmla="*/ 3398 w 6231"/>
                  <a:gd name="T19" fmla="*/ 4665 h 4673"/>
                  <a:gd name="T20" fmla="*/ 3366 w 6231"/>
                  <a:gd name="T21" fmla="*/ 4673 h 4673"/>
                  <a:gd name="T22" fmla="*/ 3332 w 6231"/>
                  <a:gd name="T23" fmla="*/ 4673 h 4673"/>
                  <a:gd name="T24" fmla="*/ 3300 w 6231"/>
                  <a:gd name="T25" fmla="*/ 4664 h 4673"/>
                  <a:gd name="T26" fmla="*/ 3269 w 6231"/>
                  <a:gd name="T27" fmla="*/ 4648 h 4673"/>
                  <a:gd name="T28" fmla="*/ 2513 w 6231"/>
                  <a:gd name="T29" fmla="*/ 4132 h 4673"/>
                  <a:gd name="T30" fmla="*/ 1745 w 6231"/>
                  <a:gd name="T31" fmla="*/ 4641 h 4673"/>
                  <a:gd name="T32" fmla="*/ 1717 w 6231"/>
                  <a:gd name="T33" fmla="*/ 4654 h 4673"/>
                  <a:gd name="T34" fmla="*/ 1690 w 6231"/>
                  <a:gd name="T35" fmla="*/ 4656 h 4673"/>
                  <a:gd name="T36" fmla="*/ 1664 w 6231"/>
                  <a:gd name="T37" fmla="*/ 4650 h 4673"/>
                  <a:gd name="T38" fmla="*/ 1639 w 6231"/>
                  <a:gd name="T39" fmla="*/ 4639 h 4673"/>
                  <a:gd name="T40" fmla="*/ 1621 w 6231"/>
                  <a:gd name="T41" fmla="*/ 4618 h 4673"/>
                  <a:gd name="T42" fmla="*/ 1609 w 6231"/>
                  <a:gd name="T43" fmla="*/ 4595 h 4673"/>
                  <a:gd name="T44" fmla="*/ 1603 w 6231"/>
                  <a:gd name="T45" fmla="*/ 4565 h 4673"/>
                  <a:gd name="T46" fmla="*/ 1603 w 6231"/>
                  <a:gd name="T47" fmla="*/ 3511 h 4673"/>
                  <a:gd name="T48" fmla="*/ 5090 w 6231"/>
                  <a:gd name="T49" fmla="*/ 905 h 4673"/>
                  <a:gd name="T50" fmla="*/ 972 w 6231"/>
                  <a:gd name="T51" fmla="*/ 3077 h 4673"/>
                  <a:gd name="T52" fmla="*/ 64 w 6231"/>
                  <a:gd name="T53" fmla="*/ 2459 h 4673"/>
                  <a:gd name="T54" fmla="*/ 36 w 6231"/>
                  <a:gd name="T55" fmla="*/ 2434 h 4673"/>
                  <a:gd name="T56" fmla="*/ 15 w 6231"/>
                  <a:gd name="T57" fmla="*/ 2404 h 4673"/>
                  <a:gd name="T58" fmla="*/ 4 w 6231"/>
                  <a:gd name="T59" fmla="*/ 2370 h 4673"/>
                  <a:gd name="T60" fmla="*/ 0 w 6231"/>
                  <a:gd name="T61" fmla="*/ 2335 h 4673"/>
                  <a:gd name="T62" fmla="*/ 0 w 6231"/>
                  <a:gd name="T63" fmla="*/ 2335 h 4673"/>
                  <a:gd name="T64" fmla="*/ 4 w 6231"/>
                  <a:gd name="T65" fmla="*/ 2301 h 4673"/>
                  <a:gd name="T66" fmla="*/ 17 w 6231"/>
                  <a:gd name="T67" fmla="*/ 2269 h 4673"/>
                  <a:gd name="T68" fmla="*/ 36 w 6231"/>
                  <a:gd name="T69" fmla="*/ 2241 h 4673"/>
                  <a:gd name="T70" fmla="*/ 62 w 6231"/>
                  <a:gd name="T71" fmla="*/ 2216 h 4673"/>
                  <a:gd name="T72" fmla="*/ 96 w 6231"/>
                  <a:gd name="T73" fmla="*/ 2199 h 4673"/>
                  <a:gd name="T74" fmla="*/ 6168 w 6231"/>
                  <a:gd name="T75" fmla="*/ 4 h 4673"/>
                  <a:gd name="T76" fmla="*/ 6189 w 6231"/>
                  <a:gd name="T77" fmla="*/ 0 h 4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231" h="4673">
                    <a:moveTo>
                      <a:pt x="6189" y="0"/>
                    </a:moveTo>
                    <a:lnTo>
                      <a:pt x="6206" y="6"/>
                    </a:lnTo>
                    <a:lnTo>
                      <a:pt x="6219" y="17"/>
                    </a:lnTo>
                    <a:lnTo>
                      <a:pt x="6229" y="34"/>
                    </a:lnTo>
                    <a:lnTo>
                      <a:pt x="6231" y="53"/>
                    </a:lnTo>
                    <a:lnTo>
                      <a:pt x="6223" y="72"/>
                    </a:lnTo>
                    <a:lnTo>
                      <a:pt x="3477" y="4603"/>
                    </a:lnTo>
                    <a:lnTo>
                      <a:pt x="3455" y="4631"/>
                    </a:lnTo>
                    <a:lnTo>
                      <a:pt x="3428" y="4652"/>
                    </a:lnTo>
                    <a:lnTo>
                      <a:pt x="3398" y="4665"/>
                    </a:lnTo>
                    <a:lnTo>
                      <a:pt x="3366" y="4673"/>
                    </a:lnTo>
                    <a:lnTo>
                      <a:pt x="3332" y="4673"/>
                    </a:lnTo>
                    <a:lnTo>
                      <a:pt x="3300" y="4664"/>
                    </a:lnTo>
                    <a:lnTo>
                      <a:pt x="3269" y="4648"/>
                    </a:lnTo>
                    <a:lnTo>
                      <a:pt x="2513" y="4132"/>
                    </a:lnTo>
                    <a:lnTo>
                      <a:pt x="1745" y="4641"/>
                    </a:lnTo>
                    <a:lnTo>
                      <a:pt x="1717" y="4654"/>
                    </a:lnTo>
                    <a:lnTo>
                      <a:pt x="1690" y="4656"/>
                    </a:lnTo>
                    <a:lnTo>
                      <a:pt x="1664" y="4650"/>
                    </a:lnTo>
                    <a:lnTo>
                      <a:pt x="1639" y="4639"/>
                    </a:lnTo>
                    <a:lnTo>
                      <a:pt x="1621" y="4618"/>
                    </a:lnTo>
                    <a:lnTo>
                      <a:pt x="1609" y="4595"/>
                    </a:lnTo>
                    <a:lnTo>
                      <a:pt x="1603" y="4565"/>
                    </a:lnTo>
                    <a:lnTo>
                      <a:pt x="1603" y="3511"/>
                    </a:lnTo>
                    <a:lnTo>
                      <a:pt x="5090" y="905"/>
                    </a:lnTo>
                    <a:lnTo>
                      <a:pt x="972" y="3077"/>
                    </a:lnTo>
                    <a:lnTo>
                      <a:pt x="64" y="2459"/>
                    </a:lnTo>
                    <a:lnTo>
                      <a:pt x="36" y="2434"/>
                    </a:lnTo>
                    <a:lnTo>
                      <a:pt x="15" y="2404"/>
                    </a:lnTo>
                    <a:lnTo>
                      <a:pt x="4" y="2370"/>
                    </a:lnTo>
                    <a:lnTo>
                      <a:pt x="0" y="2335"/>
                    </a:lnTo>
                    <a:lnTo>
                      <a:pt x="0" y="2335"/>
                    </a:lnTo>
                    <a:lnTo>
                      <a:pt x="4" y="2301"/>
                    </a:lnTo>
                    <a:lnTo>
                      <a:pt x="17" y="2269"/>
                    </a:lnTo>
                    <a:lnTo>
                      <a:pt x="36" y="2241"/>
                    </a:lnTo>
                    <a:lnTo>
                      <a:pt x="62" y="2216"/>
                    </a:lnTo>
                    <a:lnTo>
                      <a:pt x="96" y="2199"/>
                    </a:lnTo>
                    <a:lnTo>
                      <a:pt x="6168" y="4"/>
                    </a:lnTo>
                    <a:lnTo>
                      <a:pt x="618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 vert="horz" wrap="square" lIns="91416" tIns="45708" rIns="91416" bIns="45708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8791276" y="1360776"/>
              <a:ext cx="2183153" cy="102034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共计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15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个基础类，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完成基本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的业务逻辑构建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8361" y="576204"/>
            <a:ext cx="39426" cy="2589497"/>
            <a:chOff x="996909" y="1725258"/>
            <a:chExt cx="39436" cy="2590172"/>
          </a:xfrm>
          <a:solidFill>
            <a:srgbClr val="F9C5B8"/>
          </a:solidFill>
        </p:grpSpPr>
        <p:cxnSp>
          <p:nvCxnSpPr>
            <p:cNvPr id="3" name="直接连接符 2"/>
            <p:cNvCxnSpPr/>
            <p:nvPr/>
          </p:nvCxnSpPr>
          <p:spPr>
            <a:xfrm>
              <a:off x="996909" y="1725258"/>
              <a:ext cx="0" cy="2590172"/>
            </a:xfrm>
            <a:prstGeom prst="line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96909" y="1725258"/>
              <a:ext cx="39436" cy="1183087"/>
            </a:xfrm>
            <a:prstGeom prst="rect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1166271" y="3659176"/>
            <a:ext cx="39426" cy="2617804"/>
            <a:chOff x="8919170" y="3211465"/>
            <a:chExt cx="39436" cy="2618486"/>
          </a:xfrm>
          <a:solidFill>
            <a:srgbClr val="C3E2D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8919170" y="3211465"/>
              <a:ext cx="0" cy="2614240"/>
            </a:xfrm>
            <a:prstGeom prst="line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 flipV="1">
              <a:off x="8919170" y="4646864"/>
              <a:ext cx="39436" cy="1183087"/>
            </a:xfrm>
            <a:prstGeom prst="rect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017787" y="484091"/>
            <a:ext cx="2981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spc="267" dirty="0" smtClean="0">
                <a:solidFill>
                  <a:srgbClr val="373536"/>
                </a:solidFill>
                <a:cs typeface="+mn-ea"/>
                <a:sym typeface="+mn-lt"/>
              </a:rPr>
              <a:t>业务逻辑流程</a:t>
            </a:r>
            <a:endParaRPr kumimoji="0" lang="zh-CN" altLang="en-US" sz="28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7232" y="830036"/>
            <a:ext cx="8213960" cy="590936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17787" y="4214192"/>
            <a:ext cx="2468791" cy="1437062"/>
            <a:chOff x="996652" y="3451912"/>
            <a:chExt cx="2468791" cy="1114105"/>
          </a:xfrm>
        </p:grpSpPr>
        <p:grpSp>
          <p:nvGrpSpPr>
            <p:cNvPr id="14" name="组合 13"/>
            <p:cNvGrpSpPr/>
            <p:nvPr/>
          </p:nvGrpSpPr>
          <p:grpSpPr>
            <a:xfrm>
              <a:off x="996652" y="3451912"/>
              <a:ext cx="2468791" cy="1114105"/>
              <a:chOff x="996912" y="3211465"/>
              <a:chExt cx="2300360" cy="1114395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996912" y="3211465"/>
                <a:ext cx="2300360" cy="1114395"/>
              </a:xfrm>
              <a:prstGeom prst="rect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18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grpSp>
            <p:nvGrpSpPr>
              <p:cNvPr id="16" name="Group 1271"/>
              <p:cNvGrpSpPr>
                <a:grpSpLocks noChangeAspect="1"/>
              </p:cNvGrpSpPr>
              <p:nvPr/>
            </p:nvGrpSpPr>
            <p:grpSpPr bwMode="auto">
              <a:xfrm>
                <a:off x="1900093" y="3543647"/>
                <a:ext cx="493993" cy="493491"/>
                <a:chOff x="5516" y="3626"/>
                <a:chExt cx="1981" cy="1979"/>
              </a:xfrm>
              <a:solidFill>
                <a:schemeClr val="bg1"/>
              </a:solidFill>
            </p:grpSpPr>
            <p:sp>
              <p:nvSpPr>
                <p:cNvPr id="17" name="Freeform 1273"/>
                <p:cNvSpPr/>
                <p:nvPr/>
              </p:nvSpPr>
              <p:spPr bwMode="auto">
                <a:xfrm>
                  <a:off x="5524" y="4270"/>
                  <a:ext cx="491" cy="498"/>
                </a:xfrm>
                <a:custGeom>
                  <a:avLst/>
                  <a:gdLst>
                    <a:gd name="T0" fmla="*/ 980 w 980"/>
                    <a:gd name="T1" fmla="*/ 0 h 996"/>
                    <a:gd name="T2" fmla="*/ 952 w 980"/>
                    <a:gd name="T3" fmla="*/ 46 h 996"/>
                    <a:gd name="T4" fmla="*/ 921 w 980"/>
                    <a:gd name="T5" fmla="*/ 94 h 996"/>
                    <a:gd name="T6" fmla="*/ 890 w 980"/>
                    <a:gd name="T7" fmla="*/ 145 h 996"/>
                    <a:gd name="T8" fmla="*/ 856 w 980"/>
                    <a:gd name="T9" fmla="*/ 198 h 996"/>
                    <a:gd name="T10" fmla="*/ 819 w 980"/>
                    <a:gd name="T11" fmla="*/ 255 h 996"/>
                    <a:gd name="T12" fmla="*/ 781 w 980"/>
                    <a:gd name="T13" fmla="*/ 314 h 996"/>
                    <a:gd name="T14" fmla="*/ 740 w 980"/>
                    <a:gd name="T15" fmla="*/ 376 h 996"/>
                    <a:gd name="T16" fmla="*/ 696 w 980"/>
                    <a:gd name="T17" fmla="*/ 444 h 996"/>
                    <a:gd name="T18" fmla="*/ 649 w 980"/>
                    <a:gd name="T19" fmla="*/ 514 h 996"/>
                    <a:gd name="T20" fmla="*/ 599 w 980"/>
                    <a:gd name="T21" fmla="*/ 588 h 996"/>
                    <a:gd name="T22" fmla="*/ 546 w 980"/>
                    <a:gd name="T23" fmla="*/ 665 h 996"/>
                    <a:gd name="T24" fmla="*/ 491 w 980"/>
                    <a:gd name="T25" fmla="*/ 748 h 996"/>
                    <a:gd name="T26" fmla="*/ 431 w 980"/>
                    <a:gd name="T27" fmla="*/ 834 h 996"/>
                    <a:gd name="T28" fmla="*/ 369 w 980"/>
                    <a:gd name="T29" fmla="*/ 926 h 996"/>
                    <a:gd name="T30" fmla="*/ 347 w 980"/>
                    <a:gd name="T31" fmla="*/ 960 h 996"/>
                    <a:gd name="T32" fmla="*/ 331 w 980"/>
                    <a:gd name="T33" fmla="*/ 996 h 996"/>
                    <a:gd name="T34" fmla="*/ 0 w 980"/>
                    <a:gd name="T35" fmla="*/ 666 h 996"/>
                    <a:gd name="T36" fmla="*/ 2 w 980"/>
                    <a:gd name="T37" fmla="*/ 664 h 996"/>
                    <a:gd name="T38" fmla="*/ 8 w 980"/>
                    <a:gd name="T39" fmla="*/ 657 h 996"/>
                    <a:gd name="T40" fmla="*/ 18 w 980"/>
                    <a:gd name="T41" fmla="*/ 645 h 996"/>
                    <a:gd name="T42" fmla="*/ 30 w 980"/>
                    <a:gd name="T43" fmla="*/ 629 h 996"/>
                    <a:gd name="T44" fmla="*/ 47 w 980"/>
                    <a:gd name="T45" fmla="*/ 609 h 996"/>
                    <a:gd name="T46" fmla="*/ 66 w 980"/>
                    <a:gd name="T47" fmla="*/ 588 h 996"/>
                    <a:gd name="T48" fmla="*/ 89 w 980"/>
                    <a:gd name="T49" fmla="*/ 561 h 996"/>
                    <a:gd name="T50" fmla="*/ 115 w 980"/>
                    <a:gd name="T51" fmla="*/ 533 h 996"/>
                    <a:gd name="T52" fmla="*/ 144 w 980"/>
                    <a:gd name="T53" fmla="*/ 503 h 996"/>
                    <a:gd name="T54" fmla="*/ 174 w 980"/>
                    <a:gd name="T55" fmla="*/ 471 h 996"/>
                    <a:gd name="T56" fmla="*/ 208 w 980"/>
                    <a:gd name="T57" fmla="*/ 438 h 996"/>
                    <a:gd name="T58" fmla="*/ 244 w 980"/>
                    <a:gd name="T59" fmla="*/ 403 h 996"/>
                    <a:gd name="T60" fmla="*/ 283 w 980"/>
                    <a:gd name="T61" fmla="*/ 368 h 996"/>
                    <a:gd name="T62" fmla="*/ 324 w 980"/>
                    <a:gd name="T63" fmla="*/ 332 h 996"/>
                    <a:gd name="T64" fmla="*/ 366 w 980"/>
                    <a:gd name="T65" fmla="*/ 296 h 996"/>
                    <a:gd name="T66" fmla="*/ 410 w 980"/>
                    <a:gd name="T67" fmla="*/ 261 h 996"/>
                    <a:gd name="T68" fmla="*/ 457 w 980"/>
                    <a:gd name="T69" fmla="*/ 226 h 996"/>
                    <a:gd name="T70" fmla="*/ 504 w 980"/>
                    <a:gd name="T71" fmla="*/ 192 h 996"/>
                    <a:gd name="T72" fmla="*/ 554 w 980"/>
                    <a:gd name="T73" fmla="*/ 160 h 996"/>
                    <a:gd name="T74" fmla="*/ 603 w 980"/>
                    <a:gd name="T75" fmla="*/ 130 h 996"/>
                    <a:gd name="T76" fmla="*/ 655 w 980"/>
                    <a:gd name="T77" fmla="*/ 102 h 996"/>
                    <a:gd name="T78" fmla="*/ 707 w 980"/>
                    <a:gd name="T79" fmla="*/ 76 h 996"/>
                    <a:gd name="T80" fmla="*/ 761 w 980"/>
                    <a:gd name="T81" fmla="*/ 54 h 996"/>
                    <a:gd name="T82" fmla="*/ 815 w 980"/>
                    <a:gd name="T83" fmla="*/ 35 h 996"/>
                    <a:gd name="T84" fmla="*/ 870 w 980"/>
                    <a:gd name="T85" fmla="*/ 19 h 996"/>
                    <a:gd name="T86" fmla="*/ 925 w 980"/>
                    <a:gd name="T87" fmla="*/ 7 h 996"/>
                    <a:gd name="T88" fmla="*/ 980 w 980"/>
                    <a:gd name="T89" fmla="*/ 0 h 9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80" h="996">
                      <a:moveTo>
                        <a:pt x="980" y="0"/>
                      </a:moveTo>
                      <a:lnTo>
                        <a:pt x="952" y="46"/>
                      </a:lnTo>
                      <a:lnTo>
                        <a:pt x="921" y="94"/>
                      </a:lnTo>
                      <a:lnTo>
                        <a:pt x="890" y="145"/>
                      </a:lnTo>
                      <a:lnTo>
                        <a:pt x="856" y="198"/>
                      </a:lnTo>
                      <a:lnTo>
                        <a:pt x="819" y="255"/>
                      </a:lnTo>
                      <a:lnTo>
                        <a:pt x="781" y="314"/>
                      </a:lnTo>
                      <a:lnTo>
                        <a:pt x="740" y="376"/>
                      </a:lnTo>
                      <a:lnTo>
                        <a:pt x="696" y="444"/>
                      </a:lnTo>
                      <a:lnTo>
                        <a:pt x="649" y="514"/>
                      </a:lnTo>
                      <a:lnTo>
                        <a:pt x="599" y="588"/>
                      </a:lnTo>
                      <a:lnTo>
                        <a:pt x="546" y="665"/>
                      </a:lnTo>
                      <a:lnTo>
                        <a:pt x="491" y="748"/>
                      </a:lnTo>
                      <a:lnTo>
                        <a:pt x="431" y="834"/>
                      </a:lnTo>
                      <a:lnTo>
                        <a:pt x="369" y="926"/>
                      </a:lnTo>
                      <a:lnTo>
                        <a:pt x="347" y="960"/>
                      </a:lnTo>
                      <a:lnTo>
                        <a:pt x="331" y="996"/>
                      </a:lnTo>
                      <a:lnTo>
                        <a:pt x="0" y="666"/>
                      </a:lnTo>
                      <a:lnTo>
                        <a:pt x="2" y="664"/>
                      </a:lnTo>
                      <a:lnTo>
                        <a:pt x="8" y="657"/>
                      </a:lnTo>
                      <a:lnTo>
                        <a:pt x="18" y="645"/>
                      </a:lnTo>
                      <a:lnTo>
                        <a:pt x="30" y="629"/>
                      </a:lnTo>
                      <a:lnTo>
                        <a:pt x="47" y="609"/>
                      </a:lnTo>
                      <a:lnTo>
                        <a:pt x="66" y="588"/>
                      </a:lnTo>
                      <a:lnTo>
                        <a:pt x="89" y="561"/>
                      </a:lnTo>
                      <a:lnTo>
                        <a:pt x="115" y="533"/>
                      </a:lnTo>
                      <a:lnTo>
                        <a:pt x="144" y="503"/>
                      </a:lnTo>
                      <a:lnTo>
                        <a:pt x="174" y="471"/>
                      </a:lnTo>
                      <a:lnTo>
                        <a:pt x="208" y="438"/>
                      </a:lnTo>
                      <a:lnTo>
                        <a:pt x="244" y="403"/>
                      </a:lnTo>
                      <a:lnTo>
                        <a:pt x="283" y="368"/>
                      </a:lnTo>
                      <a:lnTo>
                        <a:pt x="324" y="332"/>
                      </a:lnTo>
                      <a:lnTo>
                        <a:pt x="366" y="296"/>
                      </a:lnTo>
                      <a:lnTo>
                        <a:pt x="410" y="261"/>
                      </a:lnTo>
                      <a:lnTo>
                        <a:pt x="457" y="226"/>
                      </a:lnTo>
                      <a:lnTo>
                        <a:pt x="504" y="192"/>
                      </a:lnTo>
                      <a:lnTo>
                        <a:pt x="554" y="160"/>
                      </a:lnTo>
                      <a:lnTo>
                        <a:pt x="603" y="130"/>
                      </a:lnTo>
                      <a:lnTo>
                        <a:pt x="655" y="102"/>
                      </a:lnTo>
                      <a:lnTo>
                        <a:pt x="707" y="76"/>
                      </a:lnTo>
                      <a:lnTo>
                        <a:pt x="761" y="54"/>
                      </a:lnTo>
                      <a:lnTo>
                        <a:pt x="815" y="35"/>
                      </a:lnTo>
                      <a:lnTo>
                        <a:pt x="870" y="19"/>
                      </a:lnTo>
                      <a:lnTo>
                        <a:pt x="925" y="7"/>
                      </a:lnTo>
                      <a:lnTo>
                        <a:pt x="98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 1274"/>
                <p:cNvSpPr/>
                <p:nvPr/>
              </p:nvSpPr>
              <p:spPr bwMode="auto">
                <a:xfrm>
                  <a:off x="6354" y="5106"/>
                  <a:ext cx="498" cy="489"/>
                </a:xfrm>
                <a:custGeom>
                  <a:avLst/>
                  <a:gdLst>
                    <a:gd name="T0" fmla="*/ 998 w 998"/>
                    <a:gd name="T1" fmla="*/ 0 h 979"/>
                    <a:gd name="T2" fmla="*/ 990 w 998"/>
                    <a:gd name="T3" fmla="*/ 55 h 979"/>
                    <a:gd name="T4" fmla="*/ 978 w 998"/>
                    <a:gd name="T5" fmla="*/ 111 h 979"/>
                    <a:gd name="T6" fmla="*/ 963 w 998"/>
                    <a:gd name="T7" fmla="*/ 165 h 979"/>
                    <a:gd name="T8" fmla="*/ 943 w 998"/>
                    <a:gd name="T9" fmla="*/ 220 h 979"/>
                    <a:gd name="T10" fmla="*/ 920 w 998"/>
                    <a:gd name="T11" fmla="*/ 273 h 979"/>
                    <a:gd name="T12" fmla="*/ 895 w 998"/>
                    <a:gd name="T13" fmla="*/ 326 h 979"/>
                    <a:gd name="T14" fmla="*/ 867 w 998"/>
                    <a:gd name="T15" fmla="*/ 377 h 979"/>
                    <a:gd name="T16" fmla="*/ 837 w 998"/>
                    <a:gd name="T17" fmla="*/ 427 h 979"/>
                    <a:gd name="T18" fmla="*/ 804 w 998"/>
                    <a:gd name="T19" fmla="*/ 477 h 979"/>
                    <a:gd name="T20" fmla="*/ 770 w 998"/>
                    <a:gd name="T21" fmla="*/ 524 h 979"/>
                    <a:gd name="T22" fmla="*/ 736 w 998"/>
                    <a:gd name="T23" fmla="*/ 570 h 979"/>
                    <a:gd name="T24" fmla="*/ 700 w 998"/>
                    <a:gd name="T25" fmla="*/ 614 h 979"/>
                    <a:gd name="T26" fmla="*/ 665 w 998"/>
                    <a:gd name="T27" fmla="*/ 657 h 979"/>
                    <a:gd name="T28" fmla="*/ 629 w 998"/>
                    <a:gd name="T29" fmla="*/ 698 h 979"/>
                    <a:gd name="T30" fmla="*/ 594 w 998"/>
                    <a:gd name="T31" fmla="*/ 736 h 979"/>
                    <a:gd name="T32" fmla="*/ 559 w 998"/>
                    <a:gd name="T33" fmla="*/ 771 h 979"/>
                    <a:gd name="T34" fmla="*/ 525 w 998"/>
                    <a:gd name="T35" fmla="*/ 805 h 979"/>
                    <a:gd name="T36" fmla="*/ 494 w 998"/>
                    <a:gd name="T37" fmla="*/ 837 h 979"/>
                    <a:gd name="T38" fmla="*/ 463 w 998"/>
                    <a:gd name="T39" fmla="*/ 866 h 979"/>
                    <a:gd name="T40" fmla="*/ 434 w 998"/>
                    <a:gd name="T41" fmla="*/ 891 h 979"/>
                    <a:gd name="T42" fmla="*/ 409 w 998"/>
                    <a:gd name="T43" fmla="*/ 914 h 979"/>
                    <a:gd name="T44" fmla="*/ 386 w 998"/>
                    <a:gd name="T45" fmla="*/ 933 h 979"/>
                    <a:gd name="T46" fmla="*/ 367 w 998"/>
                    <a:gd name="T47" fmla="*/ 949 h 979"/>
                    <a:gd name="T48" fmla="*/ 351 w 998"/>
                    <a:gd name="T49" fmla="*/ 962 h 979"/>
                    <a:gd name="T50" fmla="*/ 340 w 998"/>
                    <a:gd name="T51" fmla="*/ 972 h 979"/>
                    <a:gd name="T52" fmla="*/ 333 w 998"/>
                    <a:gd name="T53" fmla="*/ 978 h 979"/>
                    <a:gd name="T54" fmla="*/ 330 w 998"/>
                    <a:gd name="T55" fmla="*/ 979 h 979"/>
                    <a:gd name="T56" fmla="*/ 0 w 998"/>
                    <a:gd name="T57" fmla="*/ 649 h 979"/>
                    <a:gd name="T58" fmla="*/ 35 w 998"/>
                    <a:gd name="T59" fmla="*/ 633 h 979"/>
                    <a:gd name="T60" fmla="*/ 70 w 998"/>
                    <a:gd name="T61" fmla="*/ 612 h 979"/>
                    <a:gd name="T62" fmla="*/ 161 w 998"/>
                    <a:gd name="T63" fmla="*/ 549 h 979"/>
                    <a:gd name="T64" fmla="*/ 248 w 998"/>
                    <a:gd name="T65" fmla="*/ 490 h 979"/>
                    <a:gd name="T66" fmla="*/ 330 w 998"/>
                    <a:gd name="T67" fmla="*/ 433 h 979"/>
                    <a:gd name="T68" fmla="*/ 409 w 998"/>
                    <a:gd name="T69" fmla="*/ 381 h 979"/>
                    <a:gd name="T70" fmla="*/ 483 w 998"/>
                    <a:gd name="T71" fmla="*/ 332 h 979"/>
                    <a:gd name="T72" fmla="*/ 553 w 998"/>
                    <a:gd name="T73" fmla="*/ 285 h 979"/>
                    <a:gd name="T74" fmla="*/ 619 w 998"/>
                    <a:gd name="T75" fmla="*/ 241 h 979"/>
                    <a:gd name="T76" fmla="*/ 682 w 998"/>
                    <a:gd name="T77" fmla="*/ 200 h 979"/>
                    <a:gd name="T78" fmla="*/ 743 w 998"/>
                    <a:gd name="T79" fmla="*/ 162 h 979"/>
                    <a:gd name="T80" fmla="*/ 799 w 998"/>
                    <a:gd name="T81" fmla="*/ 125 h 979"/>
                    <a:gd name="T82" fmla="*/ 853 w 998"/>
                    <a:gd name="T83" fmla="*/ 92 h 979"/>
                    <a:gd name="T84" fmla="*/ 903 w 998"/>
                    <a:gd name="T85" fmla="*/ 59 h 979"/>
                    <a:gd name="T86" fmla="*/ 952 w 998"/>
                    <a:gd name="T87" fmla="*/ 29 h 979"/>
                    <a:gd name="T88" fmla="*/ 998 w 998"/>
                    <a:gd name="T89" fmla="*/ 0 h 9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998" h="979">
                      <a:moveTo>
                        <a:pt x="998" y="0"/>
                      </a:moveTo>
                      <a:lnTo>
                        <a:pt x="990" y="55"/>
                      </a:lnTo>
                      <a:lnTo>
                        <a:pt x="978" y="111"/>
                      </a:lnTo>
                      <a:lnTo>
                        <a:pt x="963" y="165"/>
                      </a:lnTo>
                      <a:lnTo>
                        <a:pt x="943" y="220"/>
                      </a:lnTo>
                      <a:lnTo>
                        <a:pt x="920" y="273"/>
                      </a:lnTo>
                      <a:lnTo>
                        <a:pt x="895" y="326"/>
                      </a:lnTo>
                      <a:lnTo>
                        <a:pt x="867" y="377"/>
                      </a:lnTo>
                      <a:lnTo>
                        <a:pt x="837" y="427"/>
                      </a:lnTo>
                      <a:lnTo>
                        <a:pt x="804" y="477"/>
                      </a:lnTo>
                      <a:lnTo>
                        <a:pt x="770" y="524"/>
                      </a:lnTo>
                      <a:lnTo>
                        <a:pt x="736" y="570"/>
                      </a:lnTo>
                      <a:lnTo>
                        <a:pt x="700" y="614"/>
                      </a:lnTo>
                      <a:lnTo>
                        <a:pt x="665" y="657"/>
                      </a:lnTo>
                      <a:lnTo>
                        <a:pt x="629" y="698"/>
                      </a:lnTo>
                      <a:lnTo>
                        <a:pt x="594" y="736"/>
                      </a:lnTo>
                      <a:lnTo>
                        <a:pt x="559" y="771"/>
                      </a:lnTo>
                      <a:lnTo>
                        <a:pt x="525" y="805"/>
                      </a:lnTo>
                      <a:lnTo>
                        <a:pt x="494" y="837"/>
                      </a:lnTo>
                      <a:lnTo>
                        <a:pt x="463" y="866"/>
                      </a:lnTo>
                      <a:lnTo>
                        <a:pt x="434" y="891"/>
                      </a:lnTo>
                      <a:lnTo>
                        <a:pt x="409" y="914"/>
                      </a:lnTo>
                      <a:lnTo>
                        <a:pt x="386" y="933"/>
                      </a:lnTo>
                      <a:lnTo>
                        <a:pt x="367" y="949"/>
                      </a:lnTo>
                      <a:lnTo>
                        <a:pt x="351" y="962"/>
                      </a:lnTo>
                      <a:lnTo>
                        <a:pt x="340" y="972"/>
                      </a:lnTo>
                      <a:lnTo>
                        <a:pt x="333" y="978"/>
                      </a:lnTo>
                      <a:lnTo>
                        <a:pt x="330" y="979"/>
                      </a:lnTo>
                      <a:lnTo>
                        <a:pt x="0" y="649"/>
                      </a:lnTo>
                      <a:lnTo>
                        <a:pt x="35" y="633"/>
                      </a:lnTo>
                      <a:lnTo>
                        <a:pt x="70" y="612"/>
                      </a:lnTo>
                      <a:lnTo>
                        <a:pt x="161" y="549"/>
                      </a:lnTo>
                      <a:lnTo>
                        <a:pt x="248" y="490"/>
                      </a:lnTo>
                      <a:lnTo>
                        <a:pt x="330" y="433"/>
                      </a:lnTo>
                      <a:lnTo>
                        <a:pt x="409" y="381"/>
                      </a:lnTo>
                      <a:lnTo>
                        <a:pt x="483" y="332"/>
                      </a:lnTo>
                      <a:lnTo>
                        <a:pt x="553" y="285"/>
                      </a:lnTo>
                      <a:lnTo>
                        <a:pt x="619" y="241"/>
                      </a:lnTo>
                      <a:lnTo>
                        <a:pt x="682" y="200"/>
                      </a:lnTo>
                      <a:lnTo>
                        <a:pt x="743" y="162"/>
                      </a:lnTo>
                      <a:lnTo>
                        <a:pt x="799" y="125"/>
                      </a:lnTo>
                      <a:lnTo>
                        <a:pt x="853" y="92"/>
                      </a:lnTo>
                      <a:lnTo>
                        <a:pt x="903" y="59"/>
                      </a:lnTo>
                      <a:lnTo>
                        <a:pt x="952" y="29"/>
                      </a:lnTo>
                      <a:lnTo>
                        <a:pt x="99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Freeform 1275"/>
                <p:cNvSpPr/>
                <p:nvPr/>
              </p:nvSpPr>
              <p:spPr bwMode="auto">
                <a:xfrm>
                  <a:off x="5516" y="4987"/>
                  <a:ext cx="618" cy="618"/>
                </a:xfrm>
                <a:custGeom>
                  <a:avLst/>
                  <a:gdLst>
                    <a:gd name="T0" fmla="*/ 496 w 1237"/>
                    <a:gd name="T1" fmla="*/ 0 h 1235"/>
                    <a:gd name="T2" fmla="*/ 532 w 1237"/>
                    <a:gd name="T3" fmla="*/ 36 h 1235"/>
                    <a:gd name="T4" fmla="*/ 502 w 1237"/>
                    <a:gd name="T5" fmla="*/ 104 h 1235"/>
                    <a:gd name="T6" fmla="*/ 474 w 1237"/>
                    <a:gd name="T7" fmla="*/ 173 h 1235"/>
                    <a:gd name="T8" fmla="*/ 447 w 1237"/>
                    <a:gd name="T9" fmla="*/ 248 h 1235"/>
                    <a:gd name="T10" fmla="*/ 423 w 1237"/>
                    <a:gd name="T11" fmla="*/ 324 h 1235"/>
                    <a:gd name="T12" fmla="*/ 403 w 1237"/>
                    <a:gd name="T13" fmla="*/ 401 h 1235"/>
                    <a:gd name="T14" fmla="*/ 375 w 1237"/>
                    <a:gd name="T15" fmla="*/ 522 h 1235"/>
                    <a:gd name="T16" fmla="*/ 353 w 1237"/>
                    <a:gd name="T17" fmla="*/ 644 h 1235"/>
                    <a:gd name="T18" fmla="*/ 335 w 1237"/>
                    <a:gd name="T19" fmla="*/ 767 h 1235"/>
                    <a:gd name="T20" fmla="*/ 323 w 1237"/>
                    <a:gd name="T21" fmla="*/ 890 h 1235"/>
                    <a:gd name="T22" fmla="*/ 320 w 1237"/>
                    <a:gd name="T23" fmla="*/ 915 h 1235"/>
                    <a:gd name="T24" fmla="*/ 423 w 1237"/>
                    <a:gd name="T25" fmla="*/ 906 h 1235"/>
                    <a:gd name="T26" fmla="*/ 526 w 1237"/>
                    <a:gd name="T27" fmla="*/ 893 h 1235"/>
                    <a:gd name="T28" fmla="*/ 647 w 1237"/>
                    <a:gd name="T29" fmla="*/ 874 h 1235"/>
                    <a:gd name="T30" fmla="*/ 766 w 1237"/>
                    <a:gd name="T31" fmla="*/ 849 h 1235"/>
                    <a:gd name="T32" fmla="*/ 885 w 1237"/>
                    <a:gd name="T33" fmla="*/ 820 h 1235"/>
                    <a:gd name="T34" fmla="*/ 1002 w 1237"/>
                    <a:gd name="T35" fmla="*/ 784 h 1235"/>
                    <a:gd name="T36" fmla="*/ 1060 w 1237"/>
                    <a:gd name="T37" fmla="*/ 763 h 1235"/>
                    <a:gd name="T38" fmla="*/ 1117 w 1237"/>
                    <a:gd name="T39" fmla="*/ 740 h 1235"/>
                    <a:gd name="T40" fmla="*/ 1173 w 1237"/>
                    <a:gd name="T41" fmla="*/ 717 h 1235"/>
                    <a:gd name="T42" fmla="*/ 1200 w 1237"/>
                    <a:gd name="T43" fmla="*/ 704 h 1235"/>
                    <a:gd name="T44" fmla="*/ 1237 w 1237"/>
                    <a:gd name="T45" fmla="*/ 740 h 1235"/>
                    <a:gd name="T46" fmla="*/ 1194 w 1237"/>
                    <a:gd name="T47" fmla="*/ 797 h 1235"/>
                    <a:gd name="T48" fmla="*/ 1147 w 1237"/>
                    <a:gd name="T49" fmla="*/ 851 h 1235"/>
                    <a:gd name="T50" fmla="*/ 1095 w 1237"/>
                    <a:gd name="T51" fmla="*/ 901 h 1235"/>
                    <a:gd name="T52" fmla="*/ 1041 w 1237"/>
                    <a:gd name="T53" fmla="*/ 947 h 1235"/>
                    <a:gd name="T54" fmla="*/ 983 w 1237"/>
                    <a:gd name="T55" fmla="*/ 989 h 1235"/>
                    <a:gd name="T56" fmla="*/ 922 w 1237"/>
                    <a:gd name="T57" fmla="*/ 1027 h 1235"/>
                    <a:gd name="T58" fmla="*/ 858 w 1237"/>
                    <a:gd name="T59" fmla="*/ 1062 h 1235"/>
                    <a:gd name="T60" fmla="*/ 794 w 1237"/>
                    <a:gd name="T61" fmla="*/ 1094 h 1235"/>
                    <a:gd name="T62" fmla="*/ 728 w 1237"/>
                    <a:gd name="T63" fmla="*/ 1123 h 1235"/>
                    <a:gd name="T64" fmla="*/ 661 w 1237"/>
                    <a:gd name="T65" fmla="*/ 1147 h 1235"/>
                    <a:gd name="T66" fmla="*/ 594 w 1237"/>
                    <a:gd name="T67" fmla="*/ 1169 h 1235"/>
                    <a:gd name="T68" fmla="*/ 491 w 1237"/>
                    <a:gd name="T69" fmla="*/ 1196 h 1235"/>
                    <a:gd name="T70" fmla="*/ 386 w 1237"/>
                    <a:gd name="T71" fmla="*/ 1217 h 1235"/>
                    <a:gd name="T72" fmla="*/ 280 w 1237"/>
                    <a:gd name="T73" fmla="*/ 1229 h 1235"/>
                    <a:gd name="T74" fmla="*/ 174 w 1237"/>
                    <a:gd name="T75" fmla="*/ 1235 h 1235"/>
                    <a:gd name="T76" fmla="*/ 151 w 1237"/>
                    <a:gd name="T77" fmla="*/ 1235 h 1235"/>
                    <a:gd name="T78" fmla="*/ 128 w 1237"/>
                    <a:gd name="T79" fmla="*/ 1233 h 1235"/>
                    <a:gd name="T80" fmla="*/ 106 w 1237"/>
                    <a:gd name="T81" fmla="*/ 1228 h 1235"/>
                    <a:gd name="T82" fmla="*/ 80 w 1237"/>
                    <a:gd name="T83" fmla="*/ 1217 h 1235"/>
                    <a:gd name="T84" fmla="*/ 57 w 1237"/>
                    <a:gd name="T85" fmla="*/ 1201 h 1235"/>
                    <a:gd name="T86" fmla="*/ 36 w 1237"/>
                    <a:gd name="T87" fmla="*/ 1182 h 1235"/>
                    <a:gd name="T88" fmla="*/ 21 w 1237"/>
                    <a:gd name="T89" fmla="*/ 1159 h 1235"/>
                    <a:gd name="T90" fmla="*/ 8 w 1237"/>
                    <a:gd name="T91" fmla="*/ 1134 h 1235"/>
                    <a:gd name="T92" fmla="*/ 1 w 1237"/>
                    <a:gd name="T93" fmla="*/ 1106 h 1235"/>
                    <a:gd name="T94" fmla="*/ 0 w 1237"/>
                    <a:gd name="T95" fmla="*/ 1073 h 1235"/>
                    <a:gd name="T96" fmla="*/ 0 w 1237"/>
                    <a:gd name="T97" fmla="*/ 1041 h 1235"/>
                    <a:gd name="T98" fmla="*/ 6 w 1237"/>
                    <a:gd name="T99" fmla="*/ 947 h 1235"/>
                    <a:gd name="T100" fmla="*/ 18 w 1237"/>
                    <a:gd name="T101" fmla="*/ 855 h 1235"/>
                    <a:gd name="T102" fmla="*/ 35 w 1237"/>
                    <a:gd name="T103" fmla="*/ 762 h 1235"/>
                    <a:gd name="T104" fmla="*/ 57 w 1237"/>
                    <a:gd name="T105" fmla="*/ 671 h 1235"/>
                    <a:gd name="T106" fmla="*/ 85 w 1237"/>
                    <a:gd name="T107" fmla="*/ 582 h 1235"/>
                    <a:gd name="T108" fmla="*/ 115 w 1237"/>
                    <a:gd name="T109" fmla="*/ 501 h 1235"/>
                    <a:gd name="T110" fmla="*/ 150 w 1237"/>
                    <a:gd name="T111" fmla="*/ 421 h 1235"/>
                    <a:gd name="T112" fmla="*/ 190 w 1237"/>
                    <a:gd name="T113" fmla="*/ 345 h 1235"/>
                    <a:gd name="T114" fmla="*/ 235 w 1237"/>
                    <a:gd name="T115" fmla="*/ 270 h 1235"/>
                    <a:gd name="T116" fmla="*/ 285 w 1237"/>
                    <a:gd name="T117" fmla="*/ 200 h 1235"/>
                    <a:gd name="T118" fmla="*/ 331 w 1237"/>
                    <a:gd name="T119" fmla="*/ 144 h 1235"/>
                    <a:gd name="T120" fmla="*/ 382 w 1237"/>
                    <a:gd name="T121" fmla="*/ 92 h 1235"/>
                    <a:gd name="T122" fmla="*/ 438 w 1237"/>
                    <a:gd name="T123" fmla="*/ 44 h 1235"/>
                    <a:gd name="T124" fmla="*/ 496 w 1237"/>
                    <a:gd name="T125" fmla="*/ 0 h 12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237" h="1235">
                      <a:moveTo>
                        <a:pt x="496" y="0"/>
                      </a:moveTo>
                      <a:lnTo>
                        <a:pt x="532" y="36"/>
                      </a:lnTo>
                      <a:lnTo>
                        <a:pt x="502" y="104"/>
                      </a:lnTo>
                      <a:lnTo>
                        <a:pt x="474" y="173"/>
                      </a:lnTo>
                      <a:lnTo>
                        <a:pt x="447" y="248"/>
                      </a:lnTo>
                      <a:lnTo>
                        <a:pt x="423" y="324"/>
                      </a:lnTo>
                      <a:lnTo>
                        <a:pt x="403" y="401"/>
                      </a:lnTo>
                      <a:lnTo>
                        <a:pt x="375" y="522"/>
                      </a:lnTo>
                      <a:lnTo>
                        <a:pt x="353" y="644"/>
                      </a:lnTo>
                      <a:lnTo>
                        <a:pt x="335" y="767"/>
                      </a:lnTo>
                      <a:lnTo>
                        <a:pt x="323" y="890"/>
                      </a:lnTo>
                      <a:lnTo>
                        <a:pt x="320" y="915"/>
                      </a:lnTo>
                      <a:lnTo>
                        <a:pt x="423" y="906"/>
                      </a:lnTo>
                      <a:lnTo>
                        <a:pt x="526" y="893"/>
                      </a:lnTo>
                      <a:lnTo>
                        <a:pt x="647" y="874"/>
                      </a:lnTo>
                      <a:lnTo>
                        <a:pt x="766" y="849"/>
                      </a:lnTo>
                      <a:lnTo>
                        <a:pt x="885" y="820"/>
                      </a:lnTo>
                      <a:lnTo>
                        <a:pt x="1002" y="784"/>
                      </a:lnTo>
                      <a:lnTo>
                        <a:pt x="1060" y="763"/>
                      </a:lnTo>
                      <a:lnTo>
                        <a:pt x="1117" y="740"/>
                      </a:lnTo>
                      <a:lnTo>
                        <a:pt x="1173" y="717"/>
                      </a:lnTo>
                      <a:lnTo>
                        <a:pt x="1200" y="704"/>
                      </a:lnTo>
                      <a:lnTo>
                        <a:pt x="1237" y="740"/>
                      </a:lnTo>
                      <a:lnTo>
                        <a:pt x="1194" y="797"/>
                      </a:lnTo>
                      <a:lnTo>
                        <a:pt x="1147" y="851"/>
                      </a:lnTo>
                      <a:lnTo>
                        <a:pt x="1095" y="901"/>
                      </a:lnTo>
                      <a:lnTo>
                        <a:pt x="1041" y="947"/>
                      </a:lnTo>
                      <a:lnTo>
                        <a:pt x="983" y="989"/>
                      </a:lnTo>
                      <a:lnTo>
                        <a:pt x="922" y="1027"/>
                      </a:lnTo>
                      <a:lnTo>
                        <a:pt x="858" y="1062"/>
                      </a:lnTo>
                      <a:lnTo>
                        <a:pt x="794" y="1094"/>
                      </a:lnTo>
                      <a:lnTo>
                        <a:pt x="728" y="1123"/>
                      </a:lnTo>
                      <a:lnTo>
                        <a:pt x="661" y="1147"/>
                      </a:lnTo>
                      <a:lnTo>
                        <a:pt x="594" y="1169"/>
                      </a:lnTo>
                      <a:lnTo>
                        <a:pt x="491" y="1196"/>
                      </a:lnTo>
                      <a:lnTo>
                        <a:pt x="386" y="1217"/>
                      </a:lnTo>
                      <a:lnTo>
                        <a:pt x="280" y="1229"/>
                      </a:lnTo>
                      <a:lnTo>
                        <a:pt x="174" y="1235"/>
                      </a:lnTo>
                      <a:lnTo>
                        <a:pt x="151" y="1235"/>
                      </a:lnTo>
                      <a:lnTo>
                        <a:pt x="128" y="1233"/>
                      </a:lnTo>
                      <a:lnTo>
                        <a:pt x="106" y="1228"/>
                      </a:lnTo>
                      <a:lnTo>
                        <a:pt x="80" y="1217"/>
                      </a:lnTo>
                      <a:lnTo>
                        <a:pt x="57" y="1201"/>
                      </a:lnTo>
                      <a:lnTo>
                        <a:pt x="36" y="1182"/>
                      </a:lnTo>
                      <a:lnTo>
                        <a:pt x="21" y="1159"/>
                      </a:lnTo>
                      <a:lnTo>
                        <a:pt x="8" y="1134"/>
                      </a:lnTo>
                      <a:lnTo>
                        <a:pt x="1" y="1106"/>
                      </a:lnTo>
                      <a:lnTo>
                        <a:pt x="0" y="1073"/>
                      </a:lnTo>
                      <a:lnTo>
                        <a:pt x="0" y="1041"/>
                      </a:lnTo>
                      <a:lnTo>
                        <a:pt x="6" y="947"/>
                      </a:lnTo>
                      <a:lnTo>
                        <a:pt x="18" y="855"/>
                      </a:lnTo>
                      <a:lnTo>
                        <a:pt x="35" y="762"/>
                      </a:lnTo>
                      <a:lnTo>
                        <a:pt x="57" y="671"/>
                      </a:lnTo>
                      <a:lnTo>
                        <a:pt x="85" y="582"/>
                      </a:lnTo>
                      <a:lnTo>
                        <a:pt x="115" y="501"/>
                      </a:lnTo>
                      <a:lnTo>
                        <a:pt x="150" y="421"/>
                      </a:lnTo>
                      <a:lnTo>
                        <a:pt x="190" y="345"/>
                      </a:lnTo>
                      <a:lnTo>
                        <a:pt x="235" y="270"/>
                      </a:lnTo>
                      <a:lnTo>
                        <a:pt x="285" y="200"/>
                      </a:lnTo>
                      <a:lnTo>
                        <a:pt x="331" y="144"/>
                      </a:lnTo>
                      <a:lnTo>
                        <a:pt x="382" y="92"/>
                      </a:lnTo>
                      <a:lnTo>
                        <a:pt x="438" y="44"/>
                      </a:lnTo>
                      <a:lnTo>
                        <a:pt x="49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Freeform 1276"/>
                <p:cNvSpPr>
                  <a:spLocks noEditPoints="1"/>
                </p:cNvSpPr>
                <p:nvPr/>
              </p:nvSpPr>
              <p:spPr bwMode="auto">
                <a:xfrm>
                  <a:off x="5766" y="3626"/>
                  <a:ext cx="1731" cy="1729"/>
                </a:xfrm>
                <a:custGeom>
                  <a:avLst/>
                  <a:gdLst>
                    <a:gd name="T0" fmla="*/ 1977 w 3461"/>
                    <a:gd name="T1" fmla="*/ 939 h 3456"/>
                    <a:gd name="T2" fmla="*/ 1837 w 3461"/>
                    <a:gd name="T3" fmla="*/ 996 h 3456"/>
                    <a:gd name="T4" fmla="*/ 1719 w 3461"/>
                    <a:gd name="T5" fmla="*/ 1101 h 3456"/>
                    <a:gd name="T6" fmla="*/ 1646 w 3461"/>
                    <a:gd name="T7" fmla="*/ 1235 h 3456"/>
                    <a:gd name="T8" fmla="*/ 1621 w 3461"/>
                    <a:gd name="T9" fmla="*/ 1382 h 3456"/>
                    <a:gd name="T10" fmla="*/ 1646 w 3461"/>
                    <a:gd name="T11" fmla="*/ 1529 h 3456"/>
                    <a:gd name="T12" fmla="*/ 1719 w 3461"/>
                    <a:gd name="T13" fmla="*/ 1665 h 3456"/>
                    <a:gd name="T14" fmla="*/ 1837 w 3461"/>
                    <a:gd name="T15" fmla="*/ 1770 h 3456"/>
                    <a:gd name="T16" fmla="*/ 1977 w 3461"/>
                    <a:gd name="T17" fmla="*/ 1826 h 3456"/>
                    <a:gd name="T18" fmla="*/ 2127 w 3461"/>
                    <a:gd name="T19" fmla="*/ 1835 h 3456"/>
                    <a:gd name="T20" fmla="*/ 2270 w 3461"/>
                    <a:gd name="T21" fmla="*/ 1794 h 3456"/>
                    <a:gd name="T22" fmla="*/ 2399 w 3461"/>
                    <a:gd name="T23" fmla="*/ 1705 h 3456"/>
                    <a:gd name="T24" fmla="*/ 2488 w 3461"/>
                    <a:gd name="T25" fmla="*/ 1577 h 3456"/>
                    <a:gd name="T26" fmla="*/ 2529 w 3461"/>
                    <a:gd name="T27" fmla="*/ 1433 h 3456"/>
                    <a:gd name="T28" fmla="*/ 2521 w 3461"/>
                    <a:gd name="T29" fmla="*/ 1283 h 3456"/>
                    <a:gd name="T30" fmla="*/ 2464 w 3461"/>
                    <a:gd name="T31" fmla="*/ 1143 h 3456"/>
                    <a:gd name="T32" fmla="*/ 2359 w 3461"/>
                    <a:gd name="T33" fmla="*/ 1026 h 3456"/>
                    <a:gd name="T34" fmla="*/ 2225 w 3461"/>
                    <a:gd name="T35" fmla="*/ 952 h 3456"/>
                    <a:gd name="T36" fmla="*/ 2076 w 3461"/>
                    <a:gd name="T37" fmla="*/ 928 h 3456"/>
                    <a:gd name="T38" fmla="*/ 3351 w 3461"/>
                    <a:gd name="T39" fmla="*/ 2 h 3456"/>
                    <a:gd name="T40" fmla="*/ 3421 w 3461"/>
                    <a:gd name="T41" fmla="*/ 40 h 3456"/>
                    <a:gd name="T42" fmla="*/ 3459 w 3461"/>
                    <a:gd name="T43" fmla="*/ 111 h 3456"/>
                    <a:gd name="T44" fmla="*/ 3457 w 3461"/>
                    <a:gd name="T45" fmla="*/ 256 h 3456"/>
                    <a:gd name="T46" fmla="*/ 3444 w 3461"/>
                    <a:gd name="T47" fmla="*/ 471 h 3456"/>
                    <a:gd name="T48" fmla="*/ 3416 w 3461"/>
                    <a:gd name="T49" fmla="*/ 722 h 3456"/>
                    <a:gd name="T50" fmla="*/ 3372 w 3461"/>
                    <a:gd name="T51" fmla="*/ 997 h 3456"/>
                    <a:gd name="T52" fmla="*/ 3304 w 3461"/>
                    <a:gd name="T53" fmla="*/ 1283 h 3456"/>
                    <a:gd name="T54" fmla="*/ 3210 w 3461"/>
                    <a:gd name="T55" fmla="*/ 1569 h 3456"/>
                    <a:gd name="T56" fmla="*/ 3083 w 3461"/>
                    <a:gd name="T57" fmla="*/ 1845 h 3456"/>
                    <a:gd name="T58" fmla="*/ 2922 w 3461"/>
                    <a:gd name="T59" fmla="*/ 2094 h 3456"/>
                    <a:gd name="T60" fmla="*/ 2738 w 3461"/>
                    <a:gd name="T61" fmla="*/ 2296 h 3456"/>
                    <a:gd name="T62" fmla="*/ 2592 w 3461"/>
                    <a:gd name="T63" fmla="*/ 2431 h 3456"/>
                    <a:gd name="T64" fmla="*/ 2457 w 3461"/>
                    <a:gd name="T65" fmla="*/ 2538 h 3456"/>
                    <a:gd name="T66" fmla="*/ 2318 w 3461"/>
                    <a:gd name="T67" fmla="*/ 2635 h 3456"/>
                    <a:gd name="T68" fmla="*/ 2156 w 3461"/>
                    <a:gd name="T69" fmla="*/ 2738 h 3456"/>
                    <a:gd name="T70" fmla="*/ 2003 w 3461"/>
                    <a:gd name="T71" fmla="*/ 2833 h 3456"/>
                    <a:gd name="T72" fmla="*/ 1849 w 3461"/>
                    <a:gd name="T73" fmla="*/ 2931 h 3456"/>
                    <a:gd name="T74" fmla="*/ 1665 w 3461"/>
                    <a:gd name="T75" fmla="*/ 3049 h 3456"/>
                    <a:gd name="T76" fmla="*/ 1449 w 3461"/>
                    <a:gd name="T77" fmla="*/ 3193 h 3456"/>
                    <a:gd name="T78" fmla="*/ 1193 w 3461"/>
                    <a:gd name="T79" fmla="*/ 3366 h 3456"/>
                    <a:gd name="T80" fmla="*/ 1048 w 3461"/>
                    <a:gd name="T81" fmla="*/ 3453 h 3456"/>
                    <a:gd name="T82" fmla="*/ 969 w 3461"/>
                    <a:gd name="T83" fmla="*/ 3445 h 3456"/>
                    <a:gd name="T84" fmla="*/ 40 w 3461"/>
                    <a:gd name="T85" fmla="*/ 2534 h 3456"/>
                    <a:gd name="T86" fmla="*/ 3 w 3461"/>
                    <a:gd name="T87" fmla="*/ 2463 h 3456"/>
                    <a:gd name="T88" fmla="*/ 11 w 3461"/>
                    <a:gd name="T89" fmla="*/ 2383 h 3456"/>
                    <a:gd name="T90" fmla="*/ 152 w 3461"/>
                    <a:gd name="T91" fmla="*/ 2175 h 3456"/>
                    <a:gd name="T92" fmla="*/ 315 w 3461"/>
                    <a:gd name="T93" fmla="*/ 1934 h 3456"/>
                    <a:gd name="T94" fmla="*/ 449 w 3461"/>
                    <a:gd name="T95" fmla="*/ 1729 h 3456"/>
                    <a:gd name="T96" fmla="*/ 560 w 3461"/>
                    <a:gd name="T97" fmla="*/ 1556 h 3456"/>
                    <a:gd name="T98" fmla="*/ 653 w 3461"/>
                    <a:gd name="T99" fmla="*/ 1409 h 3456"/>
                    <a:gd name="T100" fmla="*/ 755 w 3461"/>
                    <a:gd name="T101" fmla="*/ 1246 h 3456"/>
                    <a:gd name="T102" fmla="*/ 855 w 3461"/>
                    <a:gd name="T103" fmla="*/ 1094 h 3456"/>
                    <a:gd name="T104" fmla="*/ 953 w 3461"/>
                    <a:gd name="T105" fmla="*/ 957 h 3456"/>
                    <a:gd name="T106" fmla="*/ 1068 w 3461"/>
                    <a:gd name="T107" fmla="*/ 822 h 3456"/>
                    <a:gd name="T108" fmla="*/ 1215 w 3461"/>
                    <a:gd name="T109" fmla="*/ 667 h 3456"/>
                    <a:gd name="T110" fmla="*/ 1442 w 3461"/>
                    <a:gd name="T111" fmla="*/ 480 h 3456"/>
                    <a:gd name="T112" fmla="*/ 1704 w 3461"/>
                    <a:gd name="T113" fmla="*/ 332 h 3456"/>
                    <a:gd name="T114" fmla="*/ 1983 w 3461"/>
                    <a:gd name="T115" fmla="*/ 217 h 3456"/>
                    <a:gd name="T116" fmla="*/ 2272 w 3461"/>
                    <a:gd name="T117" fmla="*/ 131 h 3456"/>
                    <a:gd name="T118" fmla="*/ 2556 w 3461"/>
                    <a:gd name="T119" fmla="*/ 72 h 3456"/>
                    <a:gd name="T120" fmla="*/ 2824 w 3461"/>
                    <a:gd name="T121" fmla="*/ 34 h 3456"/>
                    <a:gd name="T122" fmla="*/ 3065 w 3461"/>
                    <a:gd name="T123" fmla="*/ 11 h 3456"/>
                    <a:gd name="T124" fmla="*/ 3265 w 3461"/>
                    <a:gd name="T125" fmla="*/ 1 h 3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461" h="3456">
                      <a:moveTo>
                        <a:pt x="2076" y="928"/>
                      </a:moveTo>
                      <a:lnTo>
                        <a:pt x="2026" y="931"/>
                      </a:lnTo>
                      <a:lnTo>
                        <a:pt x="1977" y="939"/>
                      </a:lnTo>
                      <a:lnTo>
                        <a:pt x="1928" y="952"/>
                      </a:lnTo>
                      <a:lnTo>
                        <a:pt x="1881" y="972"/>
                      </a:lnTo>
                      <a:lnTo>
                        <a:pt x="1837" y="996"/>
                      </a:lnTo>
                      <a:lnTo>
                        <a:pt x="1794" y="1026"/>
                      </a:lnTo>
                      <a:lnTo>
                        <a:pt x="1754" y="1061"/>
                      </a:lnTo>
                      <a:lnTo>
                        <a:pt x="1719" y="1101"/>
                      </a:lnTo>
                      <a:lnTo>
                        <a:pt x="1689" y="1143"/>
                      </a:lnTo>
                      <a:lnTo>
                        <a:pt x="1665" y="1188"/>
                      </a:lnTo>
                      <a:lnTo>
                        <a:pt x="1646" y="1235"/>
                      </a:lnTo>
                      <a:lnTo>
                        <a:pt x="1632" y="1283"/>
                      </a:lnTo>
                      <a:lnTo>
                        <a:pt x="1624" y="1333"/>
                      </a:lnTo>
                      <a:lnTo>
                        <a:pt x="1621" y="1382"/>
                      </a:lnTo>
                      <a:lnTo>
                        <a:pt x="1624" y="1433"/>
                      </a:lnTo>
                      <a:lnTo>
                        <a:pt x="1632" y="1481"/>
                      </a:lnTo>
                      <a:lnTo>
                        <a:pt x="1646" y="1529"/>
                      </a:lnTo>
                      <a:lnTo>
                        <a:pt x="1665" y="1577"/>
                      </a:lnTo>
                      <a:lnTo>
                        <a:pt x="1689" y="1622"/>
                      </a:lnTo>
                      <a:lnTo>
                        <a:pt x="1719" y="1665"/>
                      </a:lnTo>
                      <a:lnTo>
                        <a:pt x="1754" y="1705"/>
                      </a:lnTo>
                      <a:lnTo>
                        <a:pt x="1794" y="1740"/>
                      </a:lnTo>
                      <a:lnTo>
                        <a:pt x="1837" y="1770"/>
                      </a:lnTo>
                      <a:lnTo>
                        <a:pt x="1881" y="1794"/>
                      </a:lnTo>
                      <a:lnTo>
                        <a:pt x="1928" y="1813"/>
                      </a:lnTo>
                      <a:lnTo>
                        <a:pt x="1977" y="1826"/>
                      </a:lnTo>
                      <a:lnTo>
                        <a:pt x="2026" y="1835"/>
                      </a:lnTo>
                      <a:lnTo>
                        <a:pt x="2076" y="1837"/>
                      </a:lnTo>
                      <a:lnTo>
                        <a:pt x="2127" y="1835"/>
                      </a:lnTo>
                      <a:lnTo>
                        <a:pt x="2175" y="1826"/>
                      </a:lnTo>
                      <a:lnTo>
                        <a:pt x="2225" y="1813"/>
                      </a:lnTo>
                      <a:lnTo>
                        <a:pt x="2270" y="1794"/>
                      </a:lnTo>
                      <a:lnTo>
                        <a:pt x="2316" y="1770"/>
                      </a:lnTo>
                      <a:lnTo>
                        <a:pt x="2359" y="1740"/>
                      </a:lnTo>
                      <a:lnTo>
                        <a:pt x="2399" y="1705"/>
                      </a:lnTo>
                      <a:lnTo>
                        <a:pt x="2434" y="1665"/>
                      </a:lnTo>
                      <a:lnTo>
                        <a:pt x="2464" y="1622"/>
                      </a:lnTo>
                      <a:lnTo>
                        <a:pt x="2488" y="1577"/>
                      </a:lnTo>
                      <a:lnTo>
                        <a:pt x="2507" y="1529"/>
                      </a:lnTo>
                      <a:lnTo>
                        <a:pt x="2521" y="1481"/>
                      </a:lnTo>
                      <a:lnTo>
                        <a:pt x="2529" y="1433"/>
                      </a:lnTo>
                      <a:lnTo>
                        <a:pt x="2532" y="1382"/>
                      </a:lnTo>
                      <a:lnTo>
                        <a:pt x="2529" y="1333"/>
                      </a:lnTo>
                      <a:lnTo>
                        <a:pt x="2521" y="1283"/>
                      </a:lnTo>
                      <a:lnTo>
                        <a:pt x="2507" y="1235"/>
                      </a:lnTo>
                      <a:lnTo>
                        <a:pt x="2488" y="1188"/>
                      </a:lnTo>
                      <a:lnTo>
                        <a:pt x="2464" y="1143"/>
                      </a:lnTo>
                      <a:lnTo>
                        <a:pt x="2434" y="1101"/>
                      </a:lnTo>
                      <a:lnTo>
                        <a:pt x="2399" y="1061"/>
                      </a:lnTo>
                      <a:lnTo>
                        <a:pt x="2359" y="1026"/>
                      </a:lnTo>
                      <a:lnTo>
                        <a:pt x="2316" y="996"/>
                      </a:lnTo>
                      <a:lnTo>
                        <a:pt x="2270" y="972"/>
                      </a:lnTo>
                      <a:lnTo>
                        <a:pt x="2225" y="952"/>
                      </a:lnTo>
                      <a:lnTo>
                        <a:pt x="2175" y="939"/>
                      </a:lnTo>
                      <a:lnTo>
                        <a:pt x="2127" y="931"/>
                      </a:lnTo>
                      <a:lnTo>
                        <a:pt x="2076" y="928"/>
                      </a:lnTo>
                      <a:close/>
                      <a:moveTo>
                        <a:pt x="3322" y="0"/>
                      </a:moveTo>
                      <a:lnTo>
                        <a:pt x="3325" y="0"/>
                      </a:lnTo>
                      <a:lnTo>
                        <a:pt x="3351" y="2"/>
                      </a:lnTo>
                      <a:lnTo>
                        <a:pt x="3377" y="10"/>
                      </a:lnTo>
                      <a:lnTo>
                        <a:pt x="3401" y="23"/>
                      </a:lnTo>
                      <a:lnTo>
                        <a:pt x="3421" y="40"/>
                      </a:lnTo>
                      <a:lnTo>
                        <a:pt x="3438" y="60"/>
                      </a:lnTo>
                      <a:lnTo>
                        <a:pt x="3451" y="86"/>
                      </a:lnTo>
                      <a:lnTo>
                        <a:pt x="3459" y="111"/>
                      </a:lnTo>
                      <a:lnTo>
                        <a:pt x="3461" y="139"/>
                      </a:lnTo>
                      <a:lnTo>
                        <a:pt x="3460" y="194"/>
                      </a:lnTo>
                      <a:lnTo>
                        <a:pt x="3457" y="256"/>
                      </a:lnTo>
                      <a:lnTo>
                        <a:pt x="3454" y="323"/>
                      </a:lnTo>
                      <a:lnTo>
                        <a:pt x="3450" y="395"/>
                      </a:lnTo>
                      <a:lnTo>
                        <a:pt x="3444" y="471"/>
                      </a:lnTo>
                      <a:lnTo>
                        <a:pt x="3437" y="552"/>
                      </a:lnTo>
                      <a:lnTo>
                        <a:pt x="3427" y="635"/>
                      </a:lnTo>
                      <a:lnTo>
                        <a:pt x="3416" y="722"/>
                      </a:lnTo>
                      <a:lnTo>
                        <a:pt x="3404" y="811"/>
                      </a:lnTo>
                      <a:lnTo>
                        <a:pt x="3389" y="903"/>
                      </a:lnTo>
                      <a:lnTo>
                        <a:pt x="3372" y="997"/>
                      </a:lnTo>
                      <a:lnTo>
                        <a:pt x="3351" y="1091"/>
                      </a:lnTo>
                      <a:lnTo>
                        <a:pt x="3329" y="1187"/>
                      </a:lnTo>
                      <a:lnTo>
                        <a:pt x="3304" y="1283"/>
                      </a:lnTo>
                      <a:lnTo>
                        <a:pt x="3275" y="1380"/>
                      </a:lnTo>
                      <a:lnTo>
                        <a:pt x="3244" y="1475"/>
                      </a:lnTo>
                      <a:lnTo>
                        <a:pt x="3210" y="1569"/>
                      </a:lnTo>
                      <a:lnTo>
                        <a:pt x="3171" y="1663"/>
                      </a:lnTo>
                      <a:lnTo>
                        <a:pt x="3129" y="1755"/>
                      </a:lnTo>
                      <a:lnTo>
                        <a:pt x="3083" y="1845"/>
                      </a:lnTo>
                      <a:lnTo>
                        <a:pt x="3033" y="1932"/>
                      </a:lnTo>
                      <a:lnTo>
                        <a:pt x="2980" y="2015"/>
                      </a:lnTo>
                      <a:lnTo>
                        <a:pt x="2922" y="2094"/>
                      </a:lnTo>
                      <a:lnTo>
                        <a:pt x="2859" y="2172"/>
                      </a:lnTo>
                      <a:lnTo>
                        <a:pt x="2793" y="2243"/>
                      </a:lnTo>
                      <a:lnTo>
                        <a:pt x="2738" y="2296"/>
                      </a:lnTo>
                      <a:lnTo>
                        <a:pt x="2686" y="2346"/>
                      </a:lnTo>
                      <a:lnTo>
                        <a:pt x="2638" y="2390"/>
                      </a:lnTo>
                      <a:lnTo>
                        <a:pt x="2592" y="2431"/>
                      </a:lnTo>
                      <a:lnTo>
                        <a:pt x="2546" y="2469"/>
                      </a:lnTo>
                      <a:lnTo>
                        <a:pt x="2501" y="2504"/>
                      </a:lnTo>
                      <a:lnTo>
                        <a:pt x="2457" y="2538"/>
                      </a:lnTo>
                      <a:lnTo>
                        <a:pt x="2412" y="2571"/>
                      </a:lnTo>
                      <a:lnTo>
                        <a:pt x="2366" y="2603"/>
                      </a:lnTo>
                      <a:lnTo>
                        <a:pt x="2318" y="2635"/>
                      </a:lnTo>
                      <a:lnTo>
                        <a:pt x="2267" y="2668"/>
                      </a:lnTo>
                      <a:lnTo>
                        <a:pt x="2214" y="2702"/>
                      </a:lnTo>
                      <a:lnTo>
                        <a:pt x="2156" y="2738"/>
                      </a:lnTo>
                      <a:lnTo>
                        <a:pt x="2094" y="2777"/>
                      </a:lnTo>
                      <a:lnTo>
                        <a:pt x="2050" y="2804"/>
                      </a:lnTo>
                      <a:lnTo>
                        <a:pt x="2003" y="2833"/>
                      </a:lnTo>
                      <a:lnTo>
                        <a:pt x="1955" y="2865"/>
                      </a:lnTo>
                      <a:lnTo>
                        <a:pt x="1903" y="2897"/>
                      </a:lnTo>
                      <a:lnTo>
                        <a:pt x="1849" y="2931"/>
                      </a:lnTo>
                      <a:lnTo>
                        <a:pt x="1791" y="2969"/>
                      </a:lnTo>
                      <a:lnTo>
                        <a:pt x="1729" y="3007"/>
                      </a:lnTo>
                      <a:lnTo>
                        <a:pt x="1665" y="3049"/>
                      </a:lnTo>
                      <a:lnTo>
                        <a:pt x="1597" y="3094"/>
                      </a:lnTo>
                      <a:lnTo>
                        <a:pt x="1525" y="3142"/>
                      </a:lnTo>
                      <a:lnTo>
                        <a:pt x="1449" y="3193"/>
                      </a:lnTo>
                      <a:lnTo>
                        <a:pt x="1368" y="3247"/>
                      </a:lnTo>
                      <a:lnTo>
                        <a:pt x="1283" y="3304"/>
                      </a:lnTo>
                      <a:lnTo>
                        <a:pt x="1193" y="3366"/>
                      </a:lnTo>
                      <a:lnTo>
                        <a:pt x="1099" y="3431"/>
                      </a:lnTo>
                      <a:lnTo>
                        <a:pt x="1074" y="3445"/>
                      </a:lnTo>
                      <a:lnTo>
                        <a:pt x="1048" y="3453"/>
                      </a:lnTo>
                      <a:lnTo>
                        <a:pt x="1021" y="3456"/>
                      </a:lnTo>
                      <a:lnTo>
                        <a:pt x="994" y="3454"/>
                      </a:lnTo>
                      <a:lnTo>
                        <a:pt x="969" y="3445"/>
                      </a:lnTo>
                      <a:lnTo>
                        <a:pt x="946" y="3433"/>
                      </a:lnTo>
                      <a:lnTo>
                        <a:pt x="924" y="3415"/>
                      </a:lnTo>
                      <a:lnTo>
                        <a:pt x="40" y="2534"/>
                      </a:lnTo>
                      <a:lnTo>
                        <a:pt x="23" y="2512"/>
                      </a:lnTo>
                      <a:lnTo>
                        <a:pt x="10" y="2488"/>
                      </a:lnTo>
                      <a:lnTo>
                        <a:pt x="3" y="2463"/>
                      </a:lnTo>
                      <a:lnTo>
                        <a:pt x="0" y="2436"/>
                      </a:lnTo>
                      <a:lnTo>
                        <a:pt x="3" y="2408"/>
                      </a:lnTo>
                      <a:lnTo>
                        <a:pt x="11" y="2383"/>
                      </a:lnTo>
                      <a:lnTo>
                        <a:pt x="25" y="2359"/>
                      </a:lnTo>
                      <a:lnTo>
                        <a:pt x="90" y="2265"/>
                      </a:lnTo>
                      <a:lnTo>
                        <a:pt x="152" y="2175"/>
                      </a:lnTo>
                      <a:lnTo>
                        <a:pt x="210" y="2090"/>
                      </a:lnTo>
                      <a:lnTo>
                        <a:pt x="264" y="2010"/>
                      </a:lnTo>
                      <a:lnTo>
                        <a:pt x="315" y="1934"/>
                      </a:lnTo>
                      <a:lnTo>
                        <a:pt x="362" y="1861"/>
                      </a:lnTo>
                      <a:lnTo>
                        <a:pt x="407" y="1794"/>
                      </a:lnTo>
                      <a:lnTo>
                        <a:pt x="449" y="1729"/>
                      </a:lnTo>
                      <a:lnTo>
                        <a:pt x="489" y="1668"/>
                      </a:lnTo>
                      <a:lnTo>
                        <a:pt x="525" y="1610"/>
                      </a:lnTo>
                      <a:lnTo>
                        <a:pt x="560" y="1556"/>
                      </a:lnTo>
                      <a:lnTo>
                        <a:pt x="593" y="1504"/>
                      </a:lnTo>
                      <a:lnTo>
                        <a:pt x="624" y="1456"/>
                      </a:lnTo>
                      <a:lnTo>
                        <a:pt x="653" y="1409"/>
                      </a:lnTo>
                      <a:lnTo>
                        <a:pt x="681" y="1365"/>
                      </a:lnTo>
                      <a:lnTo>
                        <a:pt x="718" y="1303"/>
                      </a:lnTo>
                      <a:lnTo>
                        <a:pt x="755" y="1246"/>
                      </a:lnTo>
                      <a:lnTo>
                        <a:pt x="790" y="1193"/>
                      </a:lnTo>
                      <a:lnTo>
                        <a:pt x="822" y="1142"/>
                      </a:lnTo>
                      <a:lnTo>
                        <a:pt x="855" y="1094"/>
                      </a:lnTo>
                      <a:lnTo>
                        <a:pt x="886" y="1048"/>
                      </a:lnTo>
                      <a:lnTo>
                        <a:pt x="919" y="1002"/>
                      </a:lnTo>
                      <a:lnTo>
                        <a:pt x="953" y="957"/>
                      </a:lnTo>
                      <a:lnTo>
                        <a:pt x="989" y="914"/>
                      </a:lnTo>
                      <a:lnTo>
                        <a:pt x="1027" y="868"/>
                      </a:lnTo>
                      <a:lnTo>
                        <a:pt x="1068" y="822"/>
                      </a:lnTo>
                      <a:lnTo>
                        <a:pt x="1112" y="773"/>
                      </a:lnTo>
                      <a:lnTo>
                        <a:pt x="1161" y="722"/>
                      </a:lnTo>
                      <a:lnTo>
                        <a:pt x="1215" y="667"/>
                      </a:lnTo>
                      <a:lnTo>
                        <a:pt x="1287" y="601"/>
                      </a:lnTo>
                      <a:lnTo>
                        <a:pt x="1363" y="538"/>
                      </a:lnTo>
                      <a:lnTo>
                        <a:pt x="1442" y="480"/>
                      </a:lnTo>
                      <a:lnTo>
                        <a:pt x="1527" y="427"/>
                      </a:lnTo>
                      <a:lnTo>
                        <a:pt x="1613" y="378"/>
                      </a:lnTo>
                      <a:lnTo>
                        <a:pt x="1704" y="332"/>
                      </a:lnTo>
                      <a:lnTo>
                        <a:pt x="1794" y="290"/>
                      </a:lnTo>
                      <a:lnTo>
                        <a:pt x="1889" y="252"/>
                      </a:lnTo>
                      <a:lnTo>
                        <a:pt x="1983" y="217"/>
                      </a:lnTo>
                      <a:lnTo>
                        <a:pt x="2080" y="186"/>
                      </a:lnTo>
                      <a:lnTo>
                        <a:pt x="2175" y="157"/>
                      </a:lnTo>
                      <a:lnTo>
                        <a:pt x="2272" y="131"/>
                      </a:lnTo>
                      <a:lnTo>
                        <a:pt x="2367" y="110"/>
                      </a:lnTo>
                      <a:lnTo>
                        <a:pt x="2463" y="89"/>
                      </a:lnTo>
                      <a:lnTo>
                        <a:pt x="2556" y="72"/>
                      </a:lnTo>
                      <a:lnTo>
                        <a:pt x="2648" y="57"/>
                      </a:lnTo>
                      <a:lnTo>
                        <a:pt x="2737" y="45"/>
                      </a:lnTo>
                      <a:lnTo>
                        <a:pt x="2824" y="34"/>
                      </a:lnTo>
                      <a:lnTo>
                        <a:pt x="2909" y="24"/>
                      </a:lnTo>
                      <a:lnTo>
                        <a:pt x="2988" y="17"/>
                      </a:lnTo>
                      <a:lnTo>
                        <a:pt x="3065" y="11"/>
                      </a:lnTo>
                      <a:lnTo>
                        <a:pt x="3137" y="6"/>
                      </a:lnTo>
                      <a:lnTo>
                        <a:pt x="3204" y="3"/>
                      </a:lnTo>
                      <a:lnTo>
                        <a:pt x="3265" y="1"/>
                      </a:lnTo>
                      <a:lnTo>
                        <a:pt x="3322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16" tIns="45708" rIns="91416" bIns="45708" numCol="1" anchor="t" anchorCtr="0" compatLnSpc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1" name="矩形 20"/>
            <p:cNvSpPr/>
            <p:nvPr/>
          </p:nvSpPr>
          <p:spPr>
            <a:xfrm>
              <a:off x="1045218" y="3490206"/>
              <a:ext cx="2371657" cy="1032849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</a:rPr>
                <a:t>整个业务流程包括初始化、登录、各会场、购物车、个人信息等十个主要页面和十余个子页面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8361" y="576204"/>
            <a:ext cx="39426" cy="2589497"/>
            <a:chOff x="996909" y="1725258"/>
            <a:chExt cx="39436" cy="2590172"/>
          </a:xfrm>
          <a:solidFill>
            <a:srgbClr val="F9C5B8"/>
          </a:solidFill>
        </p:grpSpPr>
        <p:cxnSp>
          <p:nvCxnSpPr>
            <p:cNvPr id="3" name="直接连接符 2"/>
            <p:cNvCxnSpPr/>
            <p:nvPr/>
          </p:nvCxnSpPr>
          <p:spPr>
            <a:xfrm>
              <a:off x="996909" y="1725258"/>
              <a:ext cx="0" cy="2590172"/>
            </a:xfrm>
            <a:prstGeom prst="line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96909" y="1725258"/>
              <a:ext cx="39436" cy="1183087"/>
            </a:xfrm>
            <a:prstGeom prst="rect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1166271" y="3659176"/>
            <a:ext cx="39426" cy="2617804"/>
            <a:chOff x="8919170" y="3211465"/>
            <a:chExt cx="39436" cy="2618486"/>
          </a:xfrm>
          <a:solidFill>
            <a:srgbClr val="C3E2D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8919170" y="3211465"/>
              <a:ext cx="0" cy="2614240"/>
            </a:xfrm>
            <a:prstGeom prst="line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 flipV="1">
              <a:off x="8919170" y="4646864"/>
              <a:ext cx="39436" cy="1183087"/>
            </a:xfrm>
            <a:prstGeom prst="rect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016000" y="571500"/>
            <a:ext cx="4572000" cy="5397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267" normalizeH="0" baseline="0" noProof="0" dirty="0" smtClean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设计模式在业务中的体现</a:t>
            </a:r>
            <a:endParaRPr kumimoji="0" lang="zh-CN" altLang="en-US" sz="28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 userDrawn="1"/>
        </p:nvGrpSpPr>
        <p:grpSpPr>
          <a:xfrm rot="0">
            <a:off x="1308735" y="1386205"/>
            <a:ext cx="4203859" cy="5003800"/>
            <a:chOff x="1800" y="1950"/>
            <a:chExt cx="6620" cy="7880"/>
          </a:xfrm>
        </p:grpSpPr>
        <p:grpSp>
          <p:nvGrpSpPr>
            <p:cNvPr id="5" name="组合 4"/>
            <p:cNvGrpSpPr/>
            <p:nvPr/>
          </p:nvGrpSpPr>
          <p:grpSpPr>
            <a:xfrm rot="0">
              <a:off x="1800" y="4017"/>
              <a:ext cx="6620" cy="1695"/>
              <a:chOff x="6934095" y="2030463"/>
              <a:chExt cx="4204333" cy="1077212"/>
            </a:xfrm>
          </p:grpSpPr>
          <p:sp>
            <p:nvSpPr>
              <p:cNvPr id="6" name="燕尾形 44"/>
              <p:cNvSpPr/>
              <p:nvPr/>
            </p:nvSpPr>
            <p:spPr>
              <a:xfrm rot="5400000">
                <a:off x="7041278" y="2430654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9" name="直接连接符 13"/>
              <p:cNvCxnSpPr/>
              <p:nvPr/>
            </p:nvCxnSpPr>
            <p:spPr>
              <a:xfrm>
                <a:off x="7499116" y="3107675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7678583" y="2030463"/>
                <a:ext cx="1756965" cy="370598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享元模式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PA-文本框 4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01873" y="2451407"/>
                <a:ext cx="3536555" cy="63141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把品牌的品牌名作为内部属性，品牌地址作为外部属性，同一品牌对象共享同一品牌名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0">
              <a:off x="1800" y="1950"/>
              <a:ext cx="6572" cy="1703"/>
              <a:chOff x="6934095" y="3384025"/>
              <a:chExt cx="4173533" cy="1081308"/>
            </a:xfrm>
          </p:grpSpPr>
          <p:sp>
            <p:nvSpPr>
              <p:cNvPr id="29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30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7678583" y="3384025"/>
                <a:ext cx="1756965" cy="349271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抽象工厂模式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PA-文本框 4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601848" y="3843247"/>
                <a:ext cx="3488792" cy="61907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把服装产品根据品牌抽象为不同的族，用抽象工厂生产具体的族，再根据族生产特定的服装商品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0">
              <a:off x="1800" y="8134"/>
              <a:ext cx="6572" cy="1696"/>
              <a:chOff x="6934095" y="2030611"/>
              <a:chExt cx="4173533" cy="1077064"/>
            </a:xfrm>
          </p:grpSpPr>
          <p:sp>
            <p:nvSpPr>
              <p:cNvPr id="36" name="燕尾形 44"/>
              <p:cNvSpPr/>
              <p:nvPr/>
            </p:nvSpPr>
            <p:spPr>
              <a:xfrm rot="5400000">
                <a:off x="7041278" y="2430654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37" name="直接连接符 13"/>
              <p:cNvCxnSpPr/>
              <p:nvPr/>
            </p:nvCxnSpPr>
            <p:spPr>
              <a:xfrm>
                <a:off x="7499116" y="3107675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7678583" y="2030611"/>
                <a:ext cx="1746380" cy="370379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模板模式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PA-文本框 42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597089" y="2544466"/>
                <a:ext cx="3303292" cy="368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不同的建造者通过模板模式完成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rot="0">
              <a:off x="1800" y="6067"/>
              <a:ext cx="6572" cy="1703"/>
              <a:chOff x="6934095" y="3384173"/>
              <a:chExt cx="4173533" cy="1081160"/>
            </a:xfrm>
          </p:grpSpPr>
          <p:sp>
            <p:nvSpPr>
              <p:cNvPr id="41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42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7678583" y="3384173"/>
                <a:ext cx="1746380" cy="338687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建造者模式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PA-文本框 42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597089" y="3913247"/>
                <a:ext cx="3303292" cy="368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通过建造者模式构建不同的手机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组合 45"/>
          <p:cNvGrpSpPr/>
          <p:nvPr userDrawn="1"/>
        </p:nvGrpSpPr>
        <p:grpSpPr>
          <a:xfrm rot="0">
            <a:off x="6374765" y="1386205"/>
            <a:ext cx="5067142" cy="5003800"/>
            <a:chOff x="1800" y="1950"/>
            <a:chExt cx="7980" cy="7880"/>
          </a:xfrm>
        </p:grpSpPr>
        <p:grpSp>
          <p:nvGrpSpPr>
            <p:cNvPr id="47" name="组合 46"/>
            <p:cNvGrpSpPr/>
            <p:nvPr/>
          </p:nvGrpSpPr>
          <p:grpSpPr>
            <a:xfrm rot="0">
              <a:off x="1800" y="4017"/>
              <a:ext cx="6572" cy="1695"/>
              <a:chOff x="6934095" y="2030883"/>
              <a:chExt cx="4173533" cy="1076792"/>
            </a:xfrm>
          </p:grpSpPr>
          <p:sp>
            <p:nvSpPr>
              <p:cNvPr id="48" name="燕尾形 44"/>
              <p:cNvSpPr/>
              <p:nvPr/>
            </p:nvSpPr>
            <p:spPr>
              <a:xfrm rot="5400000">
                <a:off x="7041278" y="2430654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49" name="直接连接符 13"/>
              <p:cNvCxnSpPr/>
              <p:nvPr/>
            </p:nvCxnSpPr>
            <p:spPr>
              <a:xfrm>
                <a:off x="7499116" y="3107675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7681969" y="2030883"/>
                <a:ext cx="1714629" cy="370578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解释器模式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2" name="PA-文本框 4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597089" y="2571746"/>
                <a:ext cx="3303292" cy="368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设定输入规则，用以实现登录验证功能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 rot="0">
              <a:off x="1800" y="1950"/>
              <a:ext cx="7980" cy="1792"/>
              <a:chOff x="6934095" y="3384308"/>
              <a:chExt cx="5067522" cy="1137875"/>
            </a:xfrm>
          </p:grpSpPr>
          <p:sp>
            <p:nvSpPr>
              <p:cNvPr id="54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55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7681969" y="3384308"/>
                <a:ext cx="1735797" cy="370417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空对象模式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PA-文本框 4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595973" y="3855459"/>
                <a:ext cx="4405644" cy="66672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将用户抽象为实体用户和游客用户，若用户选择以游客方式登录，则创建一个</a:t>
                </a: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</a:rPr>
                  <a:t>customer的空对象，并限制顾客只有访问权限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 rot="0">
              <a:off x="1800" y="8134"/>
              <a:ext cx="6572" cy="1696"/>
              <a:chOff x="6934095" y="2030671"/>
              <a:chExt cx="4173533" cy="1077004"/>
            </a:xfrm>
          </p:grpSpPr>
          <p:sp>
            <p:nvSpPr>
              <p:cNvPr id="59" name="燕尾形 44"/>
              <p:cNvSpPr/>
              <p:nvPr/>
            </p:nvSpPr>
            <p:spPr>
              <a:xfrm rot="5400000">
                <a:off x="7041278" y="2430654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60" name="直接连接符 13"/>
              <p:cNvCxnSpPr/>
              <p:nvPr/>
            </p:nvCxnSpPr>
            <p:spPr>
              <a:xfrm>
                <a:off x="7499116" y="3107675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矩形 60"/>
              <p:cNvSpPr/>
              <p:nvPr/>
            </p:nvSpPr>
            <p:spPr>
              <a:xfrm>
                <a:off x="7681969" y="2030671"/>
                <a:ext cx="1735797" cy="370359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组合模式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2" name="PA-文本框 4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597089" y="2532576"/>
                <a:ext cx="3303292" cy="368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主页面由多条命令组合而成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800" y="6067"/>
              <a:ext cx="6572" cy="1703"/>
              <a:chOff x="6934095" y="3384096"/>
              <a:chExt cx="4173533" cy="1081237"/>
            </a:xfrm>
          </p:grpSpPr>
          <p:sp>
            <p:nvSpPr>
              <p:cNvPr id="64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65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/>
              <p:cNvSpPr/>
              <p:nvPr/>
            </p:nvSpPr>
            <p:spPr>
              <a:xfrm>
                <a:off x="7681969" y="3384096"/>
                <a:ext cx="1725213" cy="370418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备忘录模式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7" name="PA-文本框 4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7597089" y="3913246"/>
                <a:ext cx="3303292" cy="3683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用户访问过的页面都会记录到备忘录中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8361" y="576204"/>
            <a:ext cx="39426" cy="2589497"/>
            <a:chOff x="996909" y="1725258"/>
            <a:chExt cx="39436" cy="2590172"/>
          </a:xfrm>
          <a:solidFill>
            <a:srgbClr val="F9C5B8"/>
          </a:solidFill>
        </p:grpSpPr>
        <p:cxnSp>
          <p:nvCxnSpPr>
            <p:cNvPr id="3" name="直接连接符 2"/>
            <p:cNvCxnSpPr/>
            <p:nvPr/>
          </p:nvCxnSpPr>
          <p:spPr>
            <a:xfrm>
              <a:off x="996909" y="1725258"/>
              <a:ext cx="0" cy="2590172"/>
            </a:xfrm>
            <a:prstGeom prst="line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996909" y="1725258"/>
              <a:ext cx="39436" cy="1183087"/>
            </a:xfrm>
            <a:prstGeom prst="rect">
              <a:avLst/>
            </a:prstGeom>
            <a:grpFill/>
            <a:ln>
              <a:solidFill>
                <a:srgbClr val="F9C5B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1166271" y="3659176"/>
            <a:ext cx="39426" cy="2617804"/>
            <a:chOff x="8919170" y="3211465"/>
            <a:chExt cx="39436" cy="2618486"/>
          </a:xfrm>
          <a:solidFill>
            <a:srgbClr val="C3E2D2"/>
          </a:solidFill>
        </p:grpSpPr>
        <p:cxnSp>
          <p:nvCxnSpPr>
            <p:cNvPr id="12" name="直接连接符 11"/>
            <p:cNvCxnSpPr/>
            <p:nvPr/>
          </p:nvCxnSpPr>
          <p:spPr>
            <a:xfrm flipV="1">
              <a:off x="8919170" y="3211465"/>
              <a:ext cx="0" cy="2614240"/>
            </a:xfrm>
            <a:prstGeom prst="line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 flipV="1">
              <a:off x="8919170" y="4646864"/>
              <a:ext cx="39436" cy="1183087"/>
            </a:xfrm>
            <a:prstGeom prst="rect">
              <a:avLst/>
            </a:prstGeom>
            <a:grpFill/>
            <a:ln>
              <a:solidFill>
                <a:srgbClr val="C3E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5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1016000" y="571500"/>
            <a:ext cx="4572000" cy="5397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267" normalizeH="0" baseline="0" noProof="0" dirty="0" smtClean="0">
                <a:ln>
                  <a:noFill/>
                </a:ln>
                <a:solidFill>
                  <a:srgbClr val="373536"/>
                </a:solidFill>
                <a:effectLst/>
                <a:uLnTx/>
                <a:uFillTx/>
                <a:cs typeface="+mn-ea"/>
                <a:sym typeface="+mn-lt"/>
              </a:rPr>
              <a:t>设计模式在业务中的体现</a:t>
            </a:r>
            <a:endParaRPr kumimoji="0" lang="zh-CN" altLang="en-US" sz="2800" b="0" i="0" u="none" strike="noStrike" kern="1200" cap="none" spc="267" normalizeH="0" baseline="0" noProof="0" dirty="0">
              <a:ln>
                <a:noFill/>
              </a:ln>
              <a:solidFill>
                <a:srgbClr val="373536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 userDrawn="1"/>
        </p:nvGrpSpPr>
        <p:grpSpPr>
          <a:xfrm rot="0">
            <a:off x="1308735" y="1386205"/>
            <a:ext cx="4203859" cy="5003800"/>
            <a:chOff x="1800" y="1950"/>
            <a:chExt cx="6621" cy="7880"/>
          </a:xfrm>
        </p:grpSpPr>
        <p:grpSp>
          <p:nvGrpSpPr>
            <p:cNvPr id="5" name="组合 4"/>
            <p:cNvGrpSpPr/>
            <p:nvPr/>
          </p:nvGrpSpPr>
          <p:grpSpPr>
            <a:xfrm rot="0">
              <a:off x="1800" y="4017"/>
              <a:ext cx="6621" cy="1696"/>
              <a:chOff x="6934095" y="2030463"/>
              <a:chExt cx="4204333" cy="1077212"/>
            </a:xfrm>
          </p:grpSpPr>
          <p:sp>
            <p:nvSpPr>
              <p:cNvPr id="6" name="燕尾形 44"/>
              <p:cNvSpPr/>
              <p:nvPr/>
            </p:nvSpPr>
            <p:spPr>
              <a:xfrm rot="5400000">
                <a:off x="7041278" y="2430654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9" name="直接连接符 13"/>
              <p:cNvCxnSpPr/>
              <p:nvPr/>
            </p:nvCxnSpPr>
            <p:spPr>
              <a:xfrm>
                <a:off x="7499116" y="3107675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7678583" y="2030463"/>
                <a:ext cx="1756965" cy="370598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单例模式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" name="PA-文本框 42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01873" y="2582522"/>
                <a:ext cx="3536555" cy="345436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四个分会场分别采用了单例模式产生唯一对象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 rot="0">
              <a:off x="1800" y="1950"/>
              <a:ext cx="6572" cy="1756"/>
              <a:chOff x="6934095" y="3384025"/>
              <a:chExt cx="4173533" cy="1114863"/>
            </a:xfrm>
          </p:grpSpPr>
          <p:sp>
            <p:nvSpPr>
              <p:cNvPr id="29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30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7678583" y="3384025"/>
                <a:ext cx="1756965" cy="349271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组合实体模式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PA-文本框 4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597089" y="3853717"/>
                <a:ext cx="3303292" cy="645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商品组成店铺，店铺组成会场，会场可以统一管理店铺以及店铺内的商品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0">
              <a:off x="1800" y="8134"/>
              <a:ext cx="6572" cy="1696"/>
              <a:chOff x="6934095" y="2030611"/>
              <a:chExt cx="4173533" cy="1077064"/>
            </a:xfrm>
          </p:grpSpPr>
          <p:sp>
            <p:nvSpPr>
              <p:cNvPr id="36" name="燕尾形 44"/>
              <p:cNvSpPr/>
              <p:nvPr/>
            </p:nvSpPr>
            <p:spPr>
              <a:xfrm rot="5400000">
                <a:off x="7041278" y="2430654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37" name="直接连接符 13"/>
              <p:cNvCxnSpPr/>
              <p:nvPr/>
            </p:nvCxnSpPr>
            <p:spPr>
              <a:xfrm>
                <a:off x="7499116" y="3107675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7678583" y="2030611"/>
                <a:ext cx="1746380" cy="370379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中介者模式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9" name="PA-文本框 42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7597089" y="2571676"/>
                <a:ext cx="3303292" cy="3682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用户通过调用中介者类向店铺发送评论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rot="0">
              <a:off x="1800" y="6067"/>
              <a:ext cx="6572" cy="1736"/>
              <a:chOff x="6934095" y="3384173"/>
              <a:chExt cx="4173533" cy="1102298"/>
            </a:xfrm>
          </p:grpSpPr>
          <p:sp>
            <p:nvSpPr>
              <p:cNvPr id="41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42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矩形 42"/>
              <p:cNvSpPr/>
              <p:nvPr/>
            </p:nvSpPr>
            <p:spPr>
              <a:xfrm>
                <a:off x="7678583" y="3384173"/>
                <a:ext cx="1746380" cy="338687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过滤器模式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PA-文本框 42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7598471" y="3846924"/>
                <a:ext cx="3429386" cy="63954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用户在店铺内可以筛选所有位于输入价格区间内的商品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组合 45"/>
          <p:cNvGrpSpPr/>
          <p:nvPr userDrawn="1"/>
        </p:nvGrpSpPr>
        <p:grpSpPr>
          <a:xfrm rot="0">
            <a:off x="6374765" y="1386205"/>
            <a:ext cx="4173220" cy="5003800"/>
            <a:chOff x="1800" y="1950"/>
            <a:chExt cx="6572" cy="7880"/>
          </a:xfrm>
        </p:grpSpPr>
        <p:grpSp>
          <p:nvGrpSpPr>
            <p:cNvPr id="47" name="组合 46"/>
            <p:cNvGrpSpPr/>
            <p:nvPr/>
          </p:nvGrpSpPr>
          <p:grpSpPr>
            <a:xfrm rot="0">
              <a:off x="1800" y="4017"/>
              <a:ext cx="6572" cy="1695"/>
              <a:chOff x="6934095" y="2030883"/>
              <a:chExt cx="4173533" cy="1076792"/>
            </a:xfrm>
          </p:grpSpPr>
          <p:sp>
            <p:nvSpPr>
              <p:cNvPr id="48" name="燕尾形 44"/>
              <p:cNvSpPr/>
              <p:nvPr/>
            </p:nvSpPr>
            <p:spPr>
              <a:xfrm rot="5400000">
                <a:off x="7041278" y="2430654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49" name="直接连接符 13"/>
              <p:cNvCxnSpPr/>
              <p:nvPr/>
            </p:nvCxnSpPr>
            <p:spPr>
              <a:xfrm>
                <a:off x="7499116" y="3107675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/>
              <p:cNvSpPr/>
              <p:nvPr/>
            </p:nvSpPr>
            <p:spPr>
              <a:xfrm>
                <a:off x="7681969" y="2030883"/>
                <a:ext cx="1714629" cy="370578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桥接模式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2" name="PA-文本框 4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7597089" y="2449229"/>
                <a:ext cx="3303292" cy="645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通过对店铺的不同方面做出不同的评价从而组成总体评价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 rot="0">
              <a:off x="1800" y="1950"/>
              <a:ext cx="6572" cy="1702"/>
              <a:chOff x="6934095" y="3384308"/>
              <a:chExt cx="4173533" cy="1081025"/>
            </a:xfrm>
          </p:grpSpPr>
          <p:sp>
            <p:nvSpPr>
              <p:cNvPr id="54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55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/>
              <p:cNvSpPr/>
              <p:nvPr/>
            </p:nvSpPr>
            <p:spPr>
              <a:xfrm>
                <a:off x="7681969" y="3384308"/>
                <a:ext cx="1735797" cy="370417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迭代器模式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PA-文本框 42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594272" y="3848656"/>
                <a:ext cx="3510907" cy="55787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创建店铺中存储评论的容易和他的迭代器，从而显示店铺评论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 rot="0">
              <a:off x="1800" y="8134"/>
              <a:ext cx="6572" cy="1696"/>
              <a:chOff x="6934095" y="2030671"/>
              <a:chExt cx="4173533" cy="1077004"/>
            </a:xfrm>
          </p:grpSpPr>
          <p:sp>
            <p:nvSpPr>
              <p:cNvPr id="59" name="燕尾形 44"/>
              <p:cNvSpPr/>
              <p:nvPr/>
            </p:nvSpPr>
            <p:spPr>
              <a:xfrm rot="5400000">
                <a:off x="7041278" y="2430654"/>
                <a:ext cx="357279" cy="571645"/>
              </a:xfrm>
              <a:prstGeom prst="chevron">
                <a:avLst/>
              </a:prstGeom>
              <a:solidFill>
                <a:srgbClr val="F9C5B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60" name="直接连接符 13"/>
              <p:cNvCxnSpPr/>
              <p:nvPr/>
            </p:nvCxnSpPr>
            <p:spPr>
              <a:xfrm>
                <a:off x="7499116" y="3107675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矩形 60"/>
              <p:cNvSpPr/>
              <p:nvPr/>
            </p:nvSpPr>
            <p:spPr>
              <a:xfrm>
                <a:off x="7681969" y="2030671"/>
                <a:ext cx="1735797" cy="370359"/>
              </a:xfrm>
              <a:prstGeom prst="rect">
                <a:avLst/>
              </a:prstGeom>
              <a:solidFill>
                <a:srgbClr val="F9C5B8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责任链模式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2" name="PA-文本框 4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594272" y="2446408"/>
                <a:ext cx="3361217" cy="6258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搜索店铺时若该会场搜不到则通过责任链传递到下一会场进行搜索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 rot="0">
              <a:off x="1800" y="6067"/>
              <a:ext cx="6572" cy="1756"/>
              <a:chOff x="6934095" y="3384096"/>
              <a:chExt cx="4173533" cy="1114753"/>
            </a:xfrm>
          </p:grpSpPr>
          <p:sp>
            <p:nvSpPr>
              <p:cNvPr id="64" name="燕尾形 48"/>
              <p:cNvSpPr/>
              <p:nvPr/>
            </p:nvSpPr>
            <p:spPr>
              <a:xfrm rot="5400000">
                <a:off x="7041278" y="3798005"/>
                <a:ext cx="357279" cy="571645"/>
              </a:xfrm>
              <a:prstGeom prst="chevron">
                <a:avLst/>
              </a:prstGeom>
              <a:solidFill>
                <a:srgbClr val="C3E2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975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cxnSp>
            <p:nvCxnSpPr>
              <p:cNvPr id="65" name="直接连接符 17"/>
              <p:cNvCxnSpPr/>
              <p:nvPr/>
            </p:nvCxnSpPr>
            <p:spPr>
              <a:xfrm>
                <a:off x="7499116" y="4465333"/>
                <a:ext cx="360851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矩形 65"/>
              <p:cNvSpPr/>
              <p:nvPr/>
            </p:nvSpPr>
            <p:spPr>
              <a:xfrm>
                <a:off x="7681969" y="3384096"/>
                <a:ext cx="1725213" cy="370418"/>
              </a:xfrm>
              <a:prstGeom prst="rect">
                <a:avLst/>
              </a:prstGeom>
              <a:solidFill>
                <a:srgbClr val="C3E2D2"/>
              </a:solidFill>
            </p:spPr>
            <p:txBody>
              <a:bodyPr wrap="square" lIns="67181" tIns="33590" rIns="67181" bIns="3359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访问者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模式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7" name="PA-文本框 4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7597089" y="3853715"/>
                <a:ext cx="3303292" cy="645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defTabSz="457200">
                  <a:lnSpc>
                    <a:spcPct val="130000"/>
                  </a:lnSpc>
                  <a:defRPr sz="1400">
                    <a:solidFill>
                      <a:schemeClr val="bg1">
                        <a:lumMod val="50000"/>
                      </a:schemeClr>
                    </a:solidFill>
                    <a:latin typeface="Source Han Sans CN Normal" panose="020B0500000000000000" pitchFamily="34" charset="-128"/>
                    <a:ea typeface="Source Han Sans CN Normal" panose="020B0500000000000000" pitchFamily="34" charset="-128"/>
                  </a:defRPr>
                </a:lvl1pPr>
              </a:lstStyle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sz="1200" b="0" u="none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用户进入分会场时，主会场记录分会场名字，以便告诉用户上次访问的分会场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10.xml><?xml version="1.0" encoding="utf-8"?>
<p:tagLst xmlns:p="http://schemas.openxmlformats.org/presentationml/2006/main">
  <p:tag name="PA" val="v5.1.2"/>
</p:tagLst>
</file>

<file path=ppt/tags/tag11.xml><?xml version="1.0" encoding="utf-8"?>
<p:tagLst xmlns:p="http://schemas.openxmlformats.org/presentationml/2006/main">
  <p:tag name="PA" val="v5.1.2"/>
</p:tagLst>
</file>

<file path=ppt/tags/tag12.xml><?xml version="1.0" encoding="utf-8"?>
<p:tagLst xmlns:p="http://schemas.openxmlformats.org/presentationml/2006/main">
  <p:tag name="PA" val="v5.1.2"/>
</p:tagLst>
</file>

<file path=ppt/tags/tag13.xml><?xml version="1.0" encoding="utf-8"?>
<p:tagLst xmlns:p="http://schemas.openxmlformats.org/presentationml/2006/main">
  <p:tag name="PA" val="v5.1.2"/>
</p:tagLst>
</file>

<file path=ppt/tags/tag14.xml><?xml version="1.0" encoding="utf-8"?>
<p:tagLst xmlns:p="http://schemas.openxmlformats.org/presentationml/2006/main">
  <p:tag name="PA" val="v5.1.2"/>
</p:tagLst>
</file>

<file path=ppt/tags/tag15.xml><?xml version="1.0" encoding="utf-8"?>
<p:tagLst xmlns:p="http://schemas.openxmlformats.org/presentationml/2006/main">
  <p:tag name="PA" val="v5.1.2"/>
</p:tagLst>
</file>

<file path=ppt/tags/tag16.xml><?xml version="1.0" encoding="utf-8"?>
<p:tagLst xmlns:p="http://schemas.openxmlformats.org/presentationml/2006/main">
  <p:tag name="PA" val="v5.1.2"/>
</p:tagLst>
</file>

<file path=ppt/tags/tag17.xml><?xml version="1.0" encoding="utf-8"?>
<p:tagLst xmlns:p="http://schemas.openxmlformats.org/presentationml/2006/main">
  <p:tag name="PA" val="v5.1.2"/>
</p:tagLst>
</file>

<file path=ppt/tags/tag18.xml><?xml version="1.0" encoding="utf-8"?>
<p:tagLst xmlns:p="http://schemas.openxmlformats.org/presentationml/2006/main">
  <p:tag name="PA" val="v5.1.2"/>
</p:tagLst>
</file>

<file path=ppt/tags/tag19.xml><?xml version="1.0" encoding="utf-8"?>
<p:tagLst xmlns:p="http://schemas.openxmlformats.org/presentationml/2006/main">
  <p:tag name="PA" val="v5.1.2"/>
</p:tagLst>
</file>

<file path=ppt/tags/tag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0.xml><?xml version="1.0" encoding="utf-8"?>
<p:tagLst xmlns:p="http://schemas.openxmlformats.org/presentationml/2006/main">
  <p:tag name="PA" val="v5.1.2"/>
</p:tagLst>
</file>

<file path=ppt/tags/tag21.xml><?xml version="1.0" encoding="utf-8"?>
<p:tagLst xmlns:p="http://schemas.openxmlformats.org/presentationml/2006/main">
  <p:tag name="PA" val="v5.1.2"/>
</p:tagLst>
</file>

<file path=ppt/tags/tag22.xml><?xml version="1.0" encoding="utf-8"?>
<p:tagLst xmlns:p="http://schemas.openxmlformats.org/presentationml/2006/main">
  <p:tag name="PA" val="v5.1.2"/>
</p:tagLst>
</file>

<file path=ppt/tags/tag23.xml><?xml version="1.0" encoding="utf-8"?>
<p:tagLst xmlns:p="http://schemas.openxmlformats.org/presentationml/2006/main">
  <p:tag name="PA" val="v5.1.2"/>
</p:tagLst>
</file>

<file path=ppt/tags/tag24.xml><?xml version="1.0" encoding="utf-8"?>
<p:tagLst xmlns:p="http://schemas.openxmlformats.org/presentationml/2006/main">
  <p:tag name="PA" val="v5.1.2"/>
</p:tagLst>
</file>

<file path=ppt/tags/tag25.xml><?xml version="1.0" encoding="utf-8"?>
<p:tagLst xmlns:p="http://schemas.openxmlformats.org/presentationml/2006/main">
  <p:tag name="PA" val="v5.1.2"/>
</p:tagLst>
</file>

<file path=ppt/tags/tag26.xml><?xml version="1.0" encoding="utf-8"?>
<p:tagLst xmlns:p="http://schemas.openxmlformats.org/presentationml/2006/main">
  <p:tag name="PA" val="v5.1.2"/>
</p:tagLst>
</file>

<file path=ppt/tags/tag27.xml><?xml version="1.0" encoding="utf-8"?>
<p:tagLst xmlns:p="http://schemas.openxmlformats.org/presentationml/2006/main">
  <p:tag name="PA" val="v5.1.2"/>
</p:tagLst>
</file>

<file path=ppt/tags/tag28.xml><?xml version="1.0" encoding="utf-8"?>
<p:tagLst xmlns:p="http://schemas.openxmlformats.org/presentationml/2006/main">
  <p:tag name="PA" val="v5.1.2"/>
</p:tagLst>
</file>

<file path=ppt/tags/tag29.xml><?xml version="1.0" encoding="utf-8"?>
<p:tagLst xmlns:p="http://schemas.openxmlformats.org/presentationml/2006/main">
  <p:tag name="PA" val="v5.1.2"/>
</p:tagLst>
</file>

<file path=ppt/tags/tag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0.xml><?xml version="1.0" encoding="utf-8"?>
<p:tagLst xmlns:p="http://schemas.openxmlformats.org/presentationml/2006/main">
  <p:tag name="PA" val="v5.1.2"/>
</p:tagLst>
</file>

<file path=ppt/tags/tag3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33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PA" val="v5.1.2"/>
</p:tagLst>
</file>

<file path=ppt/tags/tag5.xml><?xml version="1.0" encoding="utf-8"?>
<p:tagLst xmlns:p="http://schemas.openxmlformats.org/presentationml/2006/main">
  <p:tag name="PA" val="v5.1.2"/>
</p:tagLst>
</file>

<file path=ppt/tags/tag6.xml><?xml version="1.0" encoding="utf-8"?>
<p:tagLst xmlns:p="http://schemas.openxmlformats.org/presentationml/2006/main">
  <p:tag name="PA" val="v5.1.2"/>
</p:tagLst>
</file>

<file path=ppt/tags/tag7.xml><?xml version="1.0" encoding="utf-8"?>
<p:tagLst xmlns:p="http://schemas.openxmlformats.org/presentationml/2006/main">
  <p:tag name="PA" val="v5.1.2"/>
</p:tagLst>
</file>

<file path=ppt/tags/tag8.xml><?xml version="1.0" encoding="utf-8"?>
<p:tagLst xmlns:p="http://schemas.openxmlformats.org/presentationml/2006/main">
  <p:tag name="PA" val="v5.1.2"/>
</p:tagLst>
</file>

<file path=ppt/tags/tag9.xml><?xml version="1.0" encoding="utf-8"?>
<p:tagLst xmlns:p="http://schemas.openxmlformats.org/presentationml/2006/main">
  <p:tag name="PA" val="v5.1.2"/>
</p:tagLst>
</file>

<file path=ppt/theme/theme1.xml><?xml version="1.0" encoding="utf-8"?>
<a:theme xmlns:a="http://schemas.openxmlformats.org/drawingml/2006/main" name="第一PPT，www.1ppt.com">
  <a:themeElements>
    <a:clrScheme name="自定义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AEABAB"/>
      </a:accent2>
      <a:accent3>
        <a:srgbClr val="C00000"/>
      </a:accent3>
      <a:accent4>
        <a:srgbClr val="AEABAB"/>
      </a:accent4>
      <a:accent5>
        <a:srgbClr val="C00000"/>
      </a:accent5>
      <a:accent6>
        <a:srgbClr val="AEABAB"/>
      </a:accent6>
      <a:hlink>
        <a:srgbClr val="FF0000"/>
      </a:hlink>
      <a:folHlink>
        <a:srgbClr val="C00000"/>
      </a:folHlink>
    </a:clrScheme>
    <a:fontScheme name="zxp30hio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5140</Words>
  <Application>WPS 演示</Application>
  <PresentationFormat>自定义</PresentationFormat>
  <Paragraphs>733</Paragraphs>
  <Slides>32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Arial</vt:lpstr>
      <vt:lpstr>宋体</vt:lpstr>
      <vt:lpstr>Wingdings</vt:lpstr>
      <vt:lpstr>方正正黑简体</vt:lpstr>
      <vt:lpstr>黑体</vt:lpstr>
      <vt:lpstr>等线</vt:lpstr>
      <vt:lpstr>Source Han Sans CN Normal</vt:lpstr>
      <vt:lpstr>Yu Gothic UI</vt:lpstr>
      <vt:lpstr>微软雅黑</vt:lpstr>
      <vt:lpstr>Times New Roman</vt:lpstr>
      <vt:lpstr>Arial Unicode MS</vt:lpstr>
      <vt:lpstr>Helvetica Neue</vt:lpstr>
      <vt:lpstr>Cambria</vt:lpstr>
      <vt:lpstr>League Gothic Regular</vt:lpstr>
      <vt:lpstr>Segoe Print</vt:lpstr>
      <vt:lpstr>Gill Sans</vt:lpstr>
      <vt:lpstr>Calibri</vt:lpstr>
      <vt:lpstr>Gill Sans MT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淡雅水彩</dc:title>
  <dc:creator>第一PPT</dc:creator>
  <cp:keywords>www.1ppt.com</cp:keywords>
  <dc:description>www.1ppt.com</dc:description>
  <cp:lastModifiedBy>蒋勇</cp:lastModifiedBy>
  <cp:revision>1</cp:revision>
  <dcterms:created xsi:type="dcterms:W3CDTF">2021-11-06T04:01:01Z</dcterms:created>
  <dcterms:modified xsi:type="dcterms:W3CDTF">2021-11-06T04:01:02Z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2052-11.1.0.11045</vt:lpwstr>
  </property>
  <property fmtid="{D5CDD505-2E9C-101B-9397-08002B2CF9AE}" pid="4" name="ICV">
    <vt:lpwstr>D579F11D6138468F943BA20AA1EBFCC9</vt:lpwstr>
  </property>
</Properties>
</file>