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57" r:id="rId4"/>
    <p:sldId id="258" r:id="rId5"/>
    <p:sldId id="260" r:id="rId6"/>
    <p:sldId id="259" r:id="rId7"/>
    <p:sldId id="27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 type="screen16x9"/>
  <p:notesSz cx="6858000" cy="9144000"/>
  <p:embeddedFontLst>
    <p:embeddedFont>
      <p:font typeface="Merriweather Light" panose="00000400000000000000" pitchFamily="2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Montserrat Medium" panose="00000600000000000000" pitchFamily="2" charset="0"/>
      <p:regular r:id="rId29"/>
      <p:bold r:id="rId30"/>
      <p:italic r:id="rId31"/>
      <p:boldItalic r:id="rId32"/>
    </p:embeddedFont>
    <p:embeddedFont>
      <p:font typeface="Montserrat SemiBold" panose="000007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jVZqEpuWUgm9sJgrSmm03tIfJ1K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 Christense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9" Type="http://customschemas.google.com/relationships/presentationmetadata" Target="meta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4-02T16:09:29.824" idx="1">
    <p:pos x="6000" y="0"/>
    <p:text>We already say that everything is heritable, so maybe just delete this? It's too specific.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BK5UCm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c88a54dde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2c88a54dde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88a54dde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c88a54dde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0CD6FC0B-0A9A-97AC-ED46-4EA00C1F2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88a54ddee_0_20:notes">
            <a:extLst>
              <a:ext uri="{FF2B5EF4-FFF2-40B4-BE49-F238E27FC236}">
                <a16:creationId xmlns:a16="http://schemas.microsoft.com/office/drawing/2014/main" id="{6E010BDD-8FE7-3A7A-8C97-D93CF0B9CC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c88a54ddee_0_20:notes">
            <a:extLst>
              <a:ext uri="{FF2B5EF4-FFF2-40B4-BE49-F238E27FC236}">
                <a16:creationId xmlns:a16="http://schemas.microsoft.com/office/drawing/2014/main" id="{F4369ACA-AF15-D46A-6FB0-CD30F39FEC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1893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0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>
            <a:spLocks noGrp="1"/>
          </p:cNvSpPr>
          <p:nvPr>
            <p:ph type="subTitle" idx="1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7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7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8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8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9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9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0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0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1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1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2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2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2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2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3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6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/>
          <p:nvPr/>
        </p:nvSpPr>
        <p:spPr>
          <a:xfrm>
            <a:off x="3912780" y="583560"/>
            <a:ext cx="4844579" cy="1734840"/>
          </a:xfrm>
          <a:prstGeom prst="rect">
            <a:avLst/>
          </a:prstGeom>
          <a:noFill/>
          <a:ln>
            <a:noFill/>
          </a:ln>
          <a:effectLst>
            <a:outerShdw blurRad="114300" dist="18709" dir="1801102" algn="bl" rotWithShape="0">
              <a:srgbClr val="000000">
                <a:alpha val="46666"/>
              </a:srgbClr>
            </a:outerShdw>
          </a:effectLst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b="0" i="0" u="none" strike="noStrike" cap="none" dirty="0">
                <a:solidFill>
                  <a:srgbClr val="E6F3FA"/>
                </a:solidFill>
                <a:latin typeface="Montserrat"/>
                <a:ea typeface="Montserrat"/>
                <a:cs typeface="Montserrat"/>
                <a:sym typeface="Montserrat"/>
              </a:rPr>
              <a:t>Stacking th</a:t>
            </a:r>
            <a:r>
              <a:rPr lang="en-US" sz="5200" dirty="0">
                <a:solidFill>
                  <a:srgbClr val="E6F3FA"/>
                </a:solidFill>
                <a:latin typeface="Montserrat"/>
                <a:ea typeface="Montserrat"/>
                <a:cs typeface="Montserrat"/>
                <a:sym typeface="Montserrat"/>
              </a:rPr>
              <a:t>e Genetic Deck</a:t>
            </a:r>
            <a:endParaRPr sz="5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4692960" y="2311920"/>
            <a:ext cx="3722760" cy="519120"/>
          </a:xfrm>
          <a:prstGeom prst="rect">
            <a:avLst/>
          </a:prstGeom>
          <a:noFill/>
          <a:ln>
            <a:noFill/>
          </a:ln>
          <a:effectLst>
            <a:outerShdw blurRad="128588" dist="18720" algn="bl" rotWithShape="0">
              <a:srgbClr val="000000">
                <a:alpha val="29803"/>
              </a:srgbClr>
            </a:outerShdw>
          </a:effectLst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457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5070882" y="3096817"/>
            <a:ext cx="2300040" cy="833760"/>
          </a:xfrm>
          <a:prstGeom prst="rect">
            <a:avLst/>
          </a:prstGeom>
          <a:noFill/>
          <a:ln>
            <a:noFill/>
          </a:ln>
          <a:effectLst>
            <a:outerShdw blurRad="71438" dist="18720" algn="bl" rotWithShape="0">
              <a:srgbClr val="0E1C27"/>
            </a:outerShdw>
          </a:effectLst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4572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 dirty="0">
                <a:solidFill>
                  <a:srgbClr val="557894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Jonathan Anomaly</a:t>
            </a:r>
            <a:endParaRPr sz="17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/>
          <p:nvPr/>
        </p:nvSpPr>
        <p:spPr>
          <a:xfrm>
            <a:off x="457200" y="457200"/>
            <a:ext cx="8367480" cy="1734840"/>
          </a:xfrm>
          <a:prstGeom prst="rect">
            <a:avLst/>
          </a:prstGeom>
          <a:noFill/>
          <a:ln>
            <a:noFill/>
          </a:ln>
          <a:effectLst>
            <a:outerShdw blurRad="114300" dist="18709" dir="1801102" algn="bl" rotWithShape="0">
              <a:srgbClr val="000000">
                <a:alpha val="46666"/>
              </a:srgbClr>
            </a:outerShdw>
          </a:effectLst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0" i="0" u="none" strike="noStrike" cap="none">
                <a:solidFill>
                  <a:srgbClr val="E6F3FA"/>
                </a:solidFill>
                <a:latin typeface="Montserrat"/>
                <a:ea typeface="Montserrat"/>
                <a:cs typeface="Montserrat"/>
                <a:sym typeface="Montserrat"/>
              </a:rPr>
              <a:t>Benefits of minimizing genetic disease</a:t>
            </a:r>
            <a:endParaRPr sz="33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9"/>
          <p:cNvSpPr/>
          <p:nvPr/>
        </p:nvSpPr>
        <p:spPr>
          <a:xfrm>
            <a:off x="457200" y="1566720"/>
            <a:ext cx="8223840" cy="884520"/>
          </a:xfrm>
          <a:prstGeom prst="rect">
            <a:avLst/>
          </a:prstGeom>
          <a:noFill/>
          <a:ln>
            <a:noFill/>
          </a:ln>
          <a:effectLst>
            <a:outerShdw blurRad="114300" dist="27971" dir="3489056" algn="bl" rotWithShape="0">
              <a:srgbClr val="000000">
                <a:alpha val="69803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 dirty="0">
                <a:solidFill>
                  <a:srgbClr val="E6F3F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INDIVIDUAL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 dirty="0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Longer, better, more fulfilling life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9"/>
          <p:cNvSpPr/>
          <p:nvPr/>
        </p:nvSpPr>
        <p:spPr>
          <a:xfrm>
            <a:off x="457200" y="2684520"/>
            <a:ext cx="7650360" cy="2287080"/>
          </a:xfrm>
          <a:prstGeom prst="rect">
            <a:avLst/>
          </a:prstGeom>
          <a:noFill/>
          <a:ln>
            <a:noFill/>
          </a:ln>
          <a:effectLst>
            <a:outerShdw blurRad="114300" dist="27971" dir="3489056" algn="bl" rotWithShape="0">
              <a:srgbClr val="000000">
                <a:alpha val="69803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 dirty="0">
                <a:solidFill>
                  <a:srgbClr val="E6F3F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SOCIAL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 dirty="0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Economic productivity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 dirty="0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Benefit rather than cost on health systems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/>
          <p:nvPr/>
        </p:nvSpPr>
        <p:spPr>
          <a:xfrm>
            <a:off x="457200" y="457200"/>
            <a:ext cx="8367480" cy="1734840"/>
          </a:xfrm>
          <a:prstGeom prst="rect">
            <a:avLst/>
          </a:prstGeom>
          <a:noFill/>
          <a:ln>
            <a:noFill/>
          </a:ln>
          <a:effectLst>
            <a:outerShdw blurRad="114300" dist="18709" dir="1801102" algn="bl" rotWithShape="0">
              <a:srgbClr val="000000">
                <a:alpha val="46666"/>
              </a:srgbClr>
            </a:outerShdw>
          </a:effectLst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0" i="0" u="none" strike="noStrike" cap="none">
                <a:solidFill>
                  <a:srgbClr val="E6F3FA"/>
                </a:solidFill>
                <a:latin typeface="Montserrat"/>
                <a:ea typeface="Montserrat"/>
                <a:cs typeface="Montserrat"/>
                <a:sym typeface="Montserrat"/>
              </a:rPr>
              <a:t>Benefits of enhancing intelligence</a:t>
            </a:r>
            <a:endParaRPr sz="33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"/>
          <p:cNvSpPr/>
          <p:nvPr/>
        </p:nvSpPr>
        <p:spPr>
          <a:xfrm>
            <a:off x="457200" y="1566720"/>
            <a:ext cx="8223840" cy="1246465"/>
          </a:xfrm>
          <a:prstGeom prst="rect">
            <a:avLst/>
          </a:prstGeom>
          <a:noFill/>
          <a:ln>
            <a:noFill/>
          </a:ln>
          <a:effectLst>
            <a:outerShdw blurRad="114300" dist="27971" dir="3489056" algn="bl" rotWithShape="0">
              <a:srgbClr val="000000">
                <a:alpha val="69803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 dirty="0">
                <a:solidFill>
                  <a:srgbClr val="E6F3F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INDIVIDUAL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 dirty="0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Longer life, better health, more income </a:t>
            </a:r>
            <a:r>
              <a:rPr lang="en" sz="1600" b="0" i="0" u="none" strike="noStrike" cap="none" dirty="0">
                <a:solidFill>
                  <a:srgbClr val="799DBB"/>
                </a:solidFill>
                <a:latin typeface="Montserrat"/>
                <a:ea typeface="Montserrat"/>
                <a:cs typeface="Montserrat"/>
                <a:sym typeface="Montserrat"/>
              </a:rPr>
              <a:t>(Plomin &amp; Deary)</a:t>
            </a:r>
            <a:br>
              <a:rPr lang="en" sz="18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" sz="2000" b="0" i="0" u="none" strike="noStrike" cap="none" dirty="0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More stable relationships, less criminality </a:t>
            </a:r>
            <a:r>
              <a:rPr lang="en" sz="1600" b="0" i="0" u="none" strike="noStrike" cap="none" dirty="0">
                <a:solidFill>
                  <a:srgbClr val="799DBB"/>
                </a:solidFill>
                <a:latin typeface="Montserrat"/>
                <a:ea typeface="Montserrat"/>
                <a:cs typeface="Montserrat"/>
                <a:sym typeface="Montserrat"/>
              </a:rPr>
              <a:t>(Beaver, Boutwell, Murray)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457200" y="3022200"/>
            <a:ext cx="7650360" cy="2095928"/>
          </a:xfrm>
          <a:prstGeom prst="rect">
            <a:avLst/>
          </a:prstGeom>
          <a:noFill/>
          <a:ln>
            <a:noFill/>
          </a:ln>
          <a:effectLst>
            <a:outerShdw blurRad="114300" dist="27971" dir="3489056" algn="bl" rotWithShape="0">
              <a:srgbClr val="000000">
                <a:alpha val="69803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 dirty="0">
                <a:solidFill>
                  <a:srgbClr val="E6F3F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SOCIAL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 dirty="0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Economic productivity and scientific innovation</a:t>
            </a:r>
            <a:r>
              <a:rPr lang="en" sz="1600" b="0" i="0" u="none" strike="noStrike" cap="none" dirty="0">
                <a:solidFill>
                  <a:srgbClr val="799DBB"/>
                </a:solidFill>
                <a:latin typeface="Montserrat"/>
                <a:ea typeface="Montserrat"/>
                <a:cs typeface="Montserrat"/>
                <a:sym typeface="Montserrat"/>
              </a:rPr>
              <a:t> (Bostrom)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 dirty="0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Cooperation in collective action problems </a:t>
            </a:r>
            <a:r>
              <a:rPr lang="en" sz="1600" b="0" i="0" u="none" strike="noStrike" cap="none" dirty="0">
                <a:solidFill>
                  <a:srgbClr val="799DBB"/>
                </a:solidFill>
                <a:latin typeface="Montserrat"/>
                <a:ea typeface="Montserrat"/>
                <a:cs typeface="Montserrat"/>
                <a:sym typeface="Montserrat"/>
              </a:rPr>
              <a:t>(Jones)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11"/>
          <p:cNvPicPr preferRelativeResize="0"/>
          <p:nvPr/>
        </p:nvPicPr>
        <p:blipFill rotWithShape="1">
          <a:blip r:embed="rId3">
            <a:alphaModFix amt="49000"/>
          </a:blip>
          <a:srcRect/>
          <a:stretch/>
        </p:blipFill>
        <p:spPr>
          <a:xfrm>
            <a:off x="33840" y="0"/>
            <a:ext cx="9076319" cy="514512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1"/>
          <p:cNvSpPr/>
          <p:nvPr/>
        </p:nvSpPr>
        <p:spPr>
          <a:xfrm>
            <a:off x="457200" y="457200"/>
            <a:ext cx="8367480" cy="607320"/>
          </a:xfrm>
          <a:prstGeom prst="rect">
            <a:avLst/>
          </a:prstGeom>
          <a:noFill/>
          <a:ln>
            <a:noFill/>
          </a:ln>
          <a:effectLst>
            <a:outerShdw blurRad="114300" dist="18709" dir="1801102" algn="bl" rotWithShape="0">
              <a:srgbClr val="000000">
                <a:alpha val="46666"/>
              </a:srgbClr>
            </a:outerShdw>
          </a:effectLst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0" i="0" u="none" strike="noStrike" cap="none">
                <a:solidFill>
                  <a:srgbClr val="E6F3FA"/>
                </a:solidFill>
                <a:latin typeface="Montserrat"/>
                <a:ea typeface="Montserrat"/>
                <a:cs typeface="Montserrat"/>
                <a:sym typeface="Montserrat"/>
              </a:rPr>
              <a:t>What traits </a:t>
            </a:r>
            <a:r>
              <a:rPr lang="en" sz="3300" b="0" i="0" u="none" strike="noStrike" cap="none" dirty="0">
                <a:solidFill>
                  <a:srgbClr val="E6F3FA"/>
                </a:solidFill>
                <a:latin typeface="Montserrat"/>
                <a:ea typeface="Montserrat"/>
                <a:cs typeface="Montserrat"/>
                <a:sym typeface="Montserrat"/>
              </a:rPr>
              <a:t>can we influence?</a:t>
            </a:r>
            <a:endParaRPr sz="33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1"/>
          <p:cNvSpPr/>
          <p:nvPr/>
        </p:nvSpPr>
        <p:spPr>
          <a:xfrm>
            <a:off x="538560" y="2048040"/>
            <a:ext cx="2250360" cy="5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>
                <a:solidFill>
                  <a:srgbClr val="E6F3F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Mental traits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1"/>
          <p:cNvSpPr/>
          <p:nvPr/>
        </p:nvSpPr>
        <p:spPr>
          <a:xfrm>
            <a:off x="163800" y="2540880"/>
            <a:ext cx="2999520" cy="131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 dirty="0">
                <a:solidFill>
                  <a:srgbClr val="E6F3FA"/>
                </a:solidFill>
                <a:latin typeface="Montserrat"/>
                <a:ea typeface="Montserrat"/>
                <a:cs typeface="Montserrat"/>
                <a:sym typeface="Montserrat"/>
              </a:rPr>
              <a:t>Intelligence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 dirty="0">
                <a:solidFill>
                  <a:srgbClr val="E6F3FA"/>
                </a:solidFill>
                <a:latin typeface="Montserrat"/>
                <a:ea typeface="Montserrat"/>
                <a:cs typeface="Montserrat"/>
                <a:sym typeface="Montserrat"/>
              </a:rPr>
              <a:t>Schizophrenia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 dirty="0">
                <a:solidFill>
                  <a:srgbClr val="E6F3FA"/>
                </a:solidFill>
                <a:latin typeface="Montserrat"/>
                <a:ea typeface="Montserrat"/>
                <a:cs typeface="Montserrat"/>
                <a:sym typeface="Montserrat"/>
              </a:rPr>
              <a:t>Bipolar Disorder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 dirty="0">
                <a:solidFill>
                  <a:srgbClr val="E6F3FA"/>
                </a:solidFill>
                <a:latin typeface="Montserrat"/>
                <a:ea typeface="Montserrat"/>
                <a:cs typeface="Montserrat"/>
                <a:sym typeface="Montserrat"/>
              </a:rPr>
              <a:t>Severe Depression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1"/>
          <p:cNvSpPr/>
          <p:nvPr/>
        </p:nvSpPr>
        <p:spPr>
          <a:xfrm>
            <a:off x="3153240" y="2048040"/>
            <a:ext cx="2250360" cy="5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>
                <a:solidFill>
                  <a:srgbClr val="E6F3F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Aesthetic traits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1"/>
          <p:cNvSpPr/>
          <p:nvPr/>
        </p:nvSpPr>
        <p:spPr>
          <a:xfrm>
            <a:off x="2778840" y="2540880"/>
            <a:ext cx="2999520" cy="130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 dirty="0">
                <a:solidFill>
                  <a:srgbClr val="E6F3FA"/>
                </a:solidFill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 dirty="0">
                <a:solidFill>
                  <a:srgbClr val="E6F3FA"/>
                </a:solidFill>
                <a:latin typeface="Montserrat"/>
                <a:ea typeface="Montserrat"/>
                <a:cs typeface="Montserrat"/>
                <a:sym typeface="Montserrat"/>
              </a:rPr>
              <a:t>BMI</a:t>
            </a:r>
            <a:br>
              <a:rPr lang="en" sz="1800" b="0" i="0" u="none" strike="noStrike" cap="none" dirty="0">
                <a:latin typeface="Arial"/>
                <a:ea typeface="Arial"/>
                <a:cs typeface="Arial"/>
                <a:sym typeface="Arial"/>
              </a:rPr>
            </a:br>
            <a:r>
              <a:rPr lang="en" sz="1600" b="0" i="0" u="none" strike="noStrike" cap="none" dirty="0">
                <a:solidFill>
                  <a:srgbClr val="E6F3FA"/>
                </a:solidFill>
                <a:latin typeface="Montserrat"/>
                <a:ea typeface="Montserrat"/>
                <a:cs typeface="Montserrat"/>
                <a:sym typeface="Montserrat"/>
              </a:rPr>
              <a:t>Hair color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 dirty="0">
                <a:solidFill>
                  <a:srgbClr val="E6F3FA"/>
                </a:solidFill>
                <a:latin typeface="Montserrat"/>
                <a:ea typeface="Montserrat"/>
                <a:cs typeface="Montserrat"/>
                <a:sym typeface="Montserrat"/>
              </a:rPr>
              <a:t>Body shape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1"/>
          <p:cNvSpPr/>
          <p:nvPr/>
        </p:nvSpPr>
        <p:spPr>
          <a:xfrm>
            <a:off x="5698800" y="2048040"/>
            <a:ext cx="2781000" cy="53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E6F3F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</a:t>
            </a:r>
            <a:r>
              <a:rPr lang="en" sz="2000" b="1" i="0" u="none" strike="noStrike" cap="none">
                <a:solidFill>
                  <a:srgbClr val="E6F3F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ealth traits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1"/>
          <p:cNvSpPr/>
          <p:nvPr/>
        </p:nvSpPr>
        <p:spPr>
          <a:xfrm>
            <a:off x="5589720" y="2540880"/>
            <a:ext cx="2999520" cy="2166717"/>
          </a:xfrm>
          <a:prstGeom prst="rect">
            <a:avLst/>
          </a:prstGeom>
          <a:noFill/>
          <a:ln>
            <a:noFill/>
          </a:ln>
          <a:effectLst>
            <a:outerShdw blurRad="171450" dist="19080" dir="5400000" algn="bl" rotWithShape="0">
              <a:srgbClr val="11212E"/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E6F3FA"/>
                </a:solidFill>
                <a:latin typeface="Montserrat"/>
                <a:ea typeface="Montserrat"/>
                <a:cs typeface="Montserrat"/>
                <a:sym typeface="Montserrat"/>
              </a:rPr>
              <a:t>Cancer</a:t>
            </a:r>
            <a:endParaRPr sz="1600" dirty="0">
              <a:solidFill>
                <a:srgbClr val="E6F3F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E6F3FA"/>
                </a:solidFill>
                <a:latin typeface="Montserrat"/>
                <a:ea typeface="Montserrat"/>
                <a:cs typeface="Montserrat"/>
                <a:sym typeface="Montserrat"/>
              </a:rPr>
              <a:t>Diabetes</a:t>
            </a:r>
            <a:endParaRPr sz="1600" dirty="0">
              <a:solidFill>
                <a:srgbClr val="E6F3F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E6F3FA"/>
                </a:solidFill>
                <a:latin typeface="Montserrat"/>
                <a:ea typeface="Montserrat"/>
                <a:cs typeface="Montserrat"/>
                <a:sym typeface="Montserrat"/>
              </a:rPr>
              <a:t>Heart Disease</a:t>
            </a:r>
            <a:endParaRPr sz="1600" dirty="0">
              <a:solidFill>
                <a:srgbClr val="E6F3F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solidFill>
                  <a:srgbClr val="E6F3FA"/>
                </a:solidFill>
                <a:latin typeface="Montserrat"/>
                <a:ea typeface="Montserrat"/>
                <a:cs typeface="Montserrat"/>
                <a:sym typeface="Montserrat"/>
              </a:rPr>
              <a:t>Rheumatoid Arthritis</a:t>
            </a:r>
            <a:endParaRPr sz="1600" dirty="0">
              <a:solidFill>
                <a:srgbClr val="E6F3F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E6F3F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75120" y="1373760"/>
            <a:ext cx="606960" cy="673920"/>
          </a:xfrm>
          <a:prstGeom prst="rect">
            <a:avLst/>
          </a:prstGeom>
          <a:noFill/>
          <a:ln>
            <a:noFill/>
          </a:ln>
          <a:effectLst>
            <a:outerShdw blurRad="57150" dist="19080" dir="5400000" algn="bl" rotWithShape="0">
              <a:srgbClr val="000000">
                <a:alpha val="49803"/>
              </a:srgbClr>
            </a:outerShdw>
          </a:effectLst>
        </p:spPr>
      </p:pic>
      <p:pic>
        <p:nvPicPr>
          <p:cNvPr id="233" name="Google Shape;233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60080" y="1430280"/>
            <a:ext cx="606960" cy="561240"/>
          </a:xfrm>
          <a:prstGeom prst="rect">
            <a:avLst/>
          </a:prstGeom>
          <a:noFill/>
          <a:ln>
            <a:noFill/>
          </a:ln>
          <a:effectLst>
            <a:outerShdw blurRad="57150" dist="19080" dir="5400000" algn="bl" rotWithShape="0">
              <a:srgbClr val="000000">
                <a:alpha val="49803"/>
              </a:srgbClr>
            </a:outerShdw>
          </a:effectLst>
        </p:spPr>
      </p:pic>
      <p:pic>
        <p:nvPicPr>
          <p:cNvPr id="234" name="Google Shape;234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86000" y="1459080"/>
            <a:ext cx="606960" cy="532440"/>
          </a:xfrm>
          <a:prstGeom prst="rect">
            <a:avLst/>
          </a:prstGeom>
          <a:noFill/>
          <a:ln>
            <a:noFill/>
          </a:ln>
          <a:effectLst>
            <a:outerShdw blurRad="57150" dist="19080" dir="5400000" algn="bl" rotWithShape="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/>
          <p:nvPr/>
        </p:nvSpPr>
        <p:spPr>
          <a:xfrm>
            <a:off x="457200" y="457200"/>
            <a:ext cx="8367480" cy="1734840"/>
          </a:xfrm>
          <a:prstGeom prst="rect">
            <a:avLst/>
          </a:prstGeom>
          <a:noFill/>
          <a:ln>
            <a:noFill/>
          </a:ln>
          <a:effectLst>
            <a:outerShdw blurRad="114300" dist="18709" dir="1801102" algn="bl" rotWithShape="0">
              <a:srgbClr val="000000">
                <a:alpha val="46666"/>
              </a:srgbClr>
            </a:outerShdw>
          </a:effectLst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0" i="0" u="none" strike="noStrike" cap="none" dirty="0">
                <a:solidFill>
                  <a:srgbClr val="E6F3FA"/>
                </a:solidFill>
                <a:latin typeface="Montserrat"/>
                <a:ea typeface="Montserrat"/>
                <a:cs typeface="Montserrat"/>
                <a:sym typeface="Montserrat"/>
              </a:rPr>
              <a:t>Reasons to support genetic selection</a:t>
            </a:r>
            <a:endParaRPr sz="33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2"/>
          <p:cNvSpPr/>
          <p:nvPr/>
        </p:nvSpPr>
        <p:spPr>
          <a:xfrm>
            <a:off x="460080" y="1539000"/>
            <a:ext cx="8223840" cy="1992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457200" marR="0" lvl="0" indent="-355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E7"/>
              </a:buClr>
              <a:buSzPts val="2000"/>
              <a:buFont typeface="Montserrat"/>
              <a:buAutoNum type="arabicPeriod"/>
            </a:pPr>
            <a:r>
              <a:rPr lang="en" sz="2000" b="0" i="0" u="none" strike="noStrike" cap="none" dirty="0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Nature does not select for human happiness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32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C9DAE7"/>
              </a:buClr>
              <a:buSzPts val="2000"/>
              <a:buFont typeface="Montserrat"/>
              <a:buAutoNum type="arabicPeriod"/>
            </a:pPr>
            <a:r>
              <a:rPr lang="en" sz="2000" b="0" i="0" u="none" strike="noStrike" cap="none" dirty="0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Civilization preserves harmful mutations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32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C9DAE7"/>
              </a:buClr>
              <a:buSzPts val="2000"/>
              <a:buFont typeface="Montserrat"/>
              <a:buAutoNum type="arabicPeriod"/>
            </a:pPr>
            <a:r>
              <a:rPr lang="en" sz="2000" b="0" i="0" u="none" strike="noStrike" cap="none" dirty="0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Evolutionary mismatch is pervasive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32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C9DAE7"/>
              </a:buClr>
              <a:buSzPts val="2000"/>
              <a:buFont typeface="Montserrat"/>
              <a:buAutoNum type="arabicPeriod"/>
            </a:pPr>
            <a:r>
              <a:rPr lang="en" sz="2000" b="0" i="0" u="none" strike="noStrike" cap="none" dirty="0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Arms races</a:t>
            </a:r>
            <a:r>
              <a:rPr lang="en" sz="2000" dirty="0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 create incentives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"/>
          <p:cNvSpPr/>
          <p:nvPr/>
        </p:nvSpPr>
        <p:spPr>
          <a:xfrm>
            <a:off x="457200" y="94680"/>
            <a:ext cx="8367480" cy="1044720"/>
          </a:xfrm>
          <a:prstGeom prst="rect">
            <a:avLst/>
          </a:prstGeom>
          <a:noFill/>
          <a:ln>
            <a:noFill/>
          </a:ln>
          <a:effectLst>
            <a:outerShdw blurRad="114300" dist="18709" dir="1801102" algn="bl" rotWithShape="0">
              <a:srgbClr val="000000">
                <a:alpha val="46666"/>
              </a:srgbClr>
            </a:outerShdw>
          </a:effectLst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i="0" u="none" strike="noStrike" cap="none">
                <a:solidFill>
                  <a:srgbClr val="E6F3FA"/>
                </a:solidFill>
                <a:latin typeface="Montserrat"/>
                <a:ea typeface="Montserrat"/>
                <a:cs typeface="Montserrat"/>
                <a:sym typeface="Montserrat"/>
              </a:rPr>
              <a:t>Reasons to worry about genetic selection: Collective Action Problems</a:t>
            </a:r>
            <a:endParaRPr sz="3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3"/>
          <p:cNvSpPr/>
          <p:nvPr/>
        </p:nvSpPr>
        <p:spPr>
          <a:xfrm>
            <a:off x="2661840" y="1038240"/>
            <a:ext cx="6173640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solidFill>
                  <a:srgbClr val="E6F3F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Sex Ratios </a:t>
            </a:r>
            <a:r>
              <a:rPr lang="en" sz="2000" b="0" i="0" u="none" strike="noStrike" cap="none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(imbalances)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000" y="1386000"/>
            <a:ext cx="1352880" cy="84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120" y="2474280"/>
            <a:ext cx="1772640" cy="9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1120" y="3824280"/>
            <a:ext cx="1772640" cy="9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3"/>
          <p:cNvSpPr/>
          <p:nvPr/>
        </p:nvSpPr>
        <p:spPr>
          <a:xfrm>
            <a:off x="2656440" y="2134080"/>
            <a:ext cx="6173640" cy="12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solidFill>
                  <a:srgbClr val="E6F3F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Height</a:t>
            </a:r>
            <a:r>
              <a:rPr lang="en" sz="2400" b="0" i="0" u="none" strike="noStrike" cap="none">
                <a:solidFill>
                  <a:srgbClr val="E6F3F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" sz="2000" b="0" i="0" u="none" strike="noStrike" cap="none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(arms races)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3"/>
          <p:cNvSpPr/>
          <p:nvPr/>
        </p:nvSpPr>
        <p:spPr>
          <a:xfrm>
            <a:off x="2651040" y="3425400"/>
            <a:ext cx="6173640" cy="12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solidFill>
                  <a:srgbClr val="E6F3F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Immunity</a:t>
            </a:r>
            <a:r>
              <a:rPr lang="en" sz="2400" b="0" i="0" u="none" strike="noStrike" cap="none">
                <a:solidFill>
                  <a:srgbClr val="E6F3F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" sz="2000" b="0" i="0" u="none" strike="noStrike" cap="none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(monocultures)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"/>
          <p:cNvSpPr/>
          <p:nvPr/>
        </p:nvSpPr>
        <p:spPr>
          <a:xfrm>
            <a:off x="457200" y="457200"/>
            <a:ext cx="8367480" cy="1734840"/>
          </a:xfrm>
          <a:prstGeom prst="rect">
            <a:avLst/>
          </a:prstGeom>
          <a:noFill/>
          <a:ln>
            <a:noFill/>
          </a:ln>
          <a:effectLst>
            <a:outerShdw blurRad="114300" dist="18709" dir="1801102" algn="bl" rotWithShape="0">
              <a:srgbClr val="000000">
                <a:alpha val="46666"/>
              </a:srgbClr>
            </a:outerShdw>
          </a:effectLst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0" i="0" u="none" strike="noStrike" cap="none">
                <a:solidFill>
                  <a:srgbClr val="E6F3FA"/>
                </a:solidFill>
                <a:latin typeface="Montserrat"/>
                <a:ea typeface="Montserrat"/>
                <a:cs typeface="Montserrat"/>
                <a:sym typeface="Montserrat"/>
              </a:rPr>
              <a:t>Solution: Regulatory Parsimony</a:t>
            </a:r>
            <a:endParaRPr sz="33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4"/>
          <p:cNvSpPr/>
          <p:nvPr/>
        </p:nvSpPr>
        <p:spPr>
          <a:xfrm>
            <a:off x="457200" y="1576080"/>
            <a:ext cx="7432920" cy="341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When legislation is necessary to </a:t>
            </a:r>
            <a:r>
              <a:rPr lang="en" sz="2000" b="0" i="0" u="none" strike="noStrike" cap="none">
                <a:solidFill>
                  <a:srgbClr val="E6F3F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prevent serious harms </a:t>
            </a:r>
            <a:r>
              <a:rPr lang="en" sz="2000" b="0" i="0" u="none" strike="noStrike" cap="none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resulting from collective action problems, we should aim for </a:t>
            </a:r>
            <a:r>
              <a:rPr lang="en" sz="2000" b="0" i="0" u="none" strike="noStrike" cap="none">
                <a:solidFill>
                  <a:srgbClr val="E6F3F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simple rules</a:t>
            </a:r>
            <a:r>
              <a:rPr lang="en" sz="2000" b="0" i="0" u="none" strike="noStrike" cap="none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 that </a:t>
            </a:r>
            <a:r>
              <a:rPr lang="en" sz="2000" b="0" i="0" u="none" strike="noStrike" cap="none">
                <a:solidFill>
                  <a:srgbClr val="E6F3F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apply to all</a:t>
            </a:r>
            <a:r>
              <a:rPr lang="en" sz="2000" b="0" i="0" u="none" strike="noStrike" cap="none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" sz="2000" b="0" i="0" u="none" strike="noStrike" cap="none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We should also take the </a:t>
            </a:r>
            <a:r>
              <a:rPr lang="en" sz="2000" b="0" i="0" u="none" strike="noStrike" cap="none">
                <a:solidFill>
                  <a:srgbClr val="E6F3F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least restrictive</a:t>
            </a:r>
            <a:r>
              <a:rPr lang="en" sz="2000" b="0" i="0" u="none" strike="noStrike" cap="none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 alternative among the feasible set of laws.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4"/>
          <p:cNvSpPr/>
          <p:nvPr/>
        </p:nvSpPr>
        <p:spPr>
          <a:xfrm>
            <a:off x="457200" y="4468680"/>
            <a:ext cx="81810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>
                <a:solidFill>
                  <a:srgbClr val="557894"/>
                </a:solidFill>
                <a:latin typeface="Montserrat"/>
                <a:ea typeface="Montserrat"/>
                <a:cs typeface="Montserrat"/>
                <a:sym typeface="Montserrat"/>
              </a:rPr>
              <a:t>(Adapted from: Presidential Bioethics Report on Synthetic Biology, 2010)</a:t>
            </a:r>
            <a:endParaRPr sz="1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"/>
          <p:cNvSpPr/>
          <p:nvPr/>
        </p:nvSpPr>
        <p:spPr>
          <a:xfrm>
            <a:off x="457200" y="457200"/>
            <a:ext cx="8367480" cy="855360"/>
          </a:xfrm>
          <a:prstGeom prst="rect">
            <a:avLst/>
          </a:prstGeom>
          <a:noFill/>
          <a:ln>
            <a:noFill/>
          </a:ln>
          <a:effectLst>
            <a:outerShdw blurRad="114300" dist="18709" dir="1801102" algn="bl" rotWithShape="0">
              <a:srgbClr val="000000">
                <a:alpha val="46666"/>
              </a:srgbClr>
            </a:outerShdw>
          </a:effectLst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0" i="0" u="none" strike="noStrike" cap="none">
                <a:solidFill>
                  <a:srgbClr val="E6F3FA"/>
                </a:solidFill>
                <a:latin typeface="Montserrat"/>
                <a:ea typeface="Montserrat"/>
                <a:cs typeface="Montserrat"/>
                <a:sym typeface="Montserrat"/>
              </a:rPr>
              <a:t>Regulatory Parsimony Justified</a:t>
            </a:r>
            <a:endParaRPr sz="33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5"/>
          <p:cNvSpPr/>
          <p:nvPr/>
        </p:nvSpPr>
        <p:spPr>
          <a:xfrm>
            <a:off x="511200" y="1733760"/>
            <a:ext cx="8120880" cy="228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10152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1. Complex laws </a:t>
            </a:r>
            <a:r>
              <a:rPr lang="en" sz="2000" b="0" i="0" u="none" strike="noStrike" cap="none" dirty="0">
                <a:solidFill>
                  <a:srgbClr val="C9DAE7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are easier for powerful people to navigate.</a:t>
            </a:r>
            <a:endParaRPr sz="2000" b="0" i="0" u="none" strike="noStrike" cap="none" dirty="0">
              <a:latin typeface="Montserrat" panose="00000500000000000000" pitchFamily="2" charset="0"/>
              <a:sym typeface="Arial"/>
            </a:endParaRPr>
          </a:p>
          <a:p>
            <a:pPr marL="10152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10152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2. Too many</a:t>
            </a:r>
            <a:r>
              <a:rPr lang="en" sz="20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000" b="1" i="0" u="none" strike="noStrike" cap="none" dirty="0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laws</a:t>
            </a:r>
            <a:r>
              <a:rPr lang="en" sz="2000" b="0" i="0" u="none" strike="noStrike" cap="none" dirty="0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 can crowd out social norms.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10152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 dirty="0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10152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3. Restrictive laws</a:t>
            </a:r>
            <a:r>
              <a:rPr lang="en" sz="2000" b="0" i="0" u="none" strike="noStrike" cap="none" dirty="0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 can encourage learned helplessness and black markets. 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c88a54ddee_0_45"/>
          <p:cNvSpPr/>
          <p:nvPr/>
        </p:nvSpPr>
        <p:spPr>
          <a:xfrm>
            <a:off x="573314" y="155807"/>
            <a:ext cx="8367600" cy="1734900"/>
          </a:xfrm>
          <a:prstGeom prst="rect">
            <a:avLst/>
          </a:prstGeom>
          <a:noFill/>
          <a:ln>
            <a:noFill/>
          </a:ln>
          <a:effectLst>
            <a:outerShdw blurRad="114300" dist="18709" dir="1801102" algn="bl" rotWithShape="0">
              <a:srgbClr val="000000">
                <a:alpha val="46670"/>
              </a:srgbClr>
            </a:outerShdw>
          </a:effectLst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rgbClr val="E6F3FA"/>
                </a:solidFill>
                <a:latin typeface="Montserrat"/>
                <a:ea typeface="Montserrat"/>
                <a:cs typeface="Montserrat"/>
                <a:sym typeface="Montserrat"/>
              </a:rPr>
              <a:t>Embryo selection for IQ</a:t>
            </a:r>
            <a:endParaRPr sz="33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 descr="A graph of different sizes and colors&#10;&#10;AI-generated content may be incorrect.">
            <a:extLst>
              <a:ext uri="{FF2B5EF4-FFF2-40B4-BE49-F238E27FC236}">
                <a16:creationId xmlns:a16="http://schemas.microsoft.com/office/drawing/2014/main" id="{B7DA774D-A037-7E56-0A60-552C7F23E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61" y="1006928"/>
            <a:ext cx="8294024" cy="41365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/>
          <p:nvPr/>
        </p:nvSpPr>
        <p:spPr>
          <a:xfrm>
            <a:off x="457200" y="457200"/>
            <a:ext cx="8367480" cy="1734840"/>
          </a:xfrm>
          <a:prstGeom prst="rect">
            <a:avLst/>
          </a:prstGeom>
          <a:noFill/>
          <a:ln>
            <a:noFill/>
          </a:ln>
          <a:effectLst>
            <a:outerShdw blurRad="114300" dist="18709" dir="1801102" algn="bl" rotWithShape="0">
              <a:srgbClr val="000000">
                <a:alpha val="46666"/>
              </a:srgbClr>
            </a:outerShdw>
          </a:effectLst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0" i="0" u="none" strike="noStrike" cap="none">
                <a:solidFill>
                  <a:srgbClr val="E6F3FA"/>
                </a:solidFill>
                <a:latin typeface="Montserrat"/>
                <a:ea typeface="Montserrat"/>
                <a:cs typeface="Montserrat"/>
                <a:sym typeface="Montserrat"/>
              </a:rPr>
              <a:t>What do we know about heritability?</a:t>
            </a:r>
            <a:endParaRPr sz="33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457200" y="1605240"/>
            <a:ext cx="7305120" cy="2236479"/>
          </a:xfrm>
          <a:prstGeom prst="rect">
            <a:avLst/>
          </a:prstGeom>
          <a:noFill/>
          <a:ln>
            <a:noFill/>
          </a:ln>
          <a:effectLst>
            <a:outerShdw blurRad="114300" dist="27971" dir="3489056" algn="bl" rotWithShape="0">
              <a:srgbClr val="000000">
                <a:alpha val="69803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9DAE7"/>
              </a:buClr>
              <a:buSzPts val="2000"/>
              <a:buFont typeface="Montserrat"/>
              <a:buAutoNum type="arabicPeriod"/>
            </a:pPr>
            <a:r>
              <a:rPr lang="en" sz="2000" b="0" i="0" u="none" strike="noStrike" cap="none" dirty="0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All traits are </a:t>
            </a:r>
            <a:r>
              <a:rPr lang="en" sz="2000" b="1" i="0" u="none" strike="noStrike" cap="none" dirty="0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heritable</a:t>
            </a:r>
            <a:r>
              <a:rPr lang="en" sz="2000" b="0" i="0" u="none" strike="noStrike" cap="none" dirty="0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320" algn="l" rtl="0">
              <a:lnSpc>
                <a:spcPct val="100000"/>
              </a:lnSpc>
              <a:spcBef>
                <a:spcPts val="2001"/>
              </a:spcBef>
              <a:spcAft>
                <a:spcPts val="0"/>
              </a:spcAft>
              <a:buClr>
                <a:srgbClr val="C9DAE7"/>
              </a:buClr>
              <a:buSzPts val="2000"/>
              <a:buFont typeface="Montserrat Medium"/>
              <a:buAutoNum type="arabicPeriod"/>
            </a:pPr>
            <a:r>
              <a:rPr lang="en" sz="2000" b="0" i="0" u="none" strike="noStrike" cap="none" dirty="0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Complex traits are </a:t>
            </a:r>
            <a:r>
              <a:rPr lang="en" sz="2000" b="1" i="0" u="none" strike="noStrike" cap="none" dirty="0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polygenic</a:t>
            </a:r>
            <a:r>
              <a:rPr lang="en" sz="2000" b="0" i="0" u="none" strike="noStrike" cap="none" dirty="0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: they’re influenced by many genes of small effect.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320" algn="l" rtl="0">
              <a:lnSpc>
                <a:spcPct val="100000"/>
              </a:lnSpc>
              <a:spcBef>
                <a:spcPts val="2001"/>
              </a:spcBef>
              <a:spcAft>
                <a:spcPts val="0"/>
              </a:spcAft>
              <a:buClr>
                <a:srgbClr val="C9DAE7"/>
              </a:buClr>
              <a:buSzPts val="2000"/>
              <a:buFont typeface="Montserrat Medium"/>
              <a:buAutoNum type="arabicPeriod"/>
            </a:pPr>
            <a:r>
              <a:rPr lang="en" sz="2000" b="1" i="0" u="none" strike="noStrike" cap="none" dirty="0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Rare genetic variants</a:t>
            </a:r>
            <a:r>
              <a:rPr lang="en" sz="2000" b="0" i="0" u="none" strike="noStrike" cap="none" dirty="0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 can have larger effects on complex traits, usually negative.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3"/>
          <p:cNvPicPr preferRelativeResize="0"/>
          <p:nvPr/>
        </p:nvPicPr>
        <p:blipFill rotWithShape="1">
          <a:blip r:embed="rId4">
            <a:alphaModFix amt="52000"/>
          </a:blip>
          <a:srcRect/>
          <a:stretch/>
        </p:blipFill>
        <p:spPr>
          <a:xfrm>
            <a:off x="333000" y="2441520"/>
            <a:ext cx="1008000" cy="111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"/>
          <p:cNvPicPr preferRelativeResize="0"/>
          <p:nvPr/>
        </p:nvPicPr>
        <p:blipFill rotWithShape="1">
          <a:blip r:embed="rId5">
            <a:alphaModFix amt="52000"/>
          </a:blip>
          <a:srcRect/>
          <a:stretch/>
        </p:blipFill>
        <p:spPr>
          <a:xfrm>
            <a:off x="1443600" y="2441520"/>
            <a:ext cx="1008000" cy="1110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/>
          <p:nvPr/>
        </p:nvSpPr>
        <p:spPr>
          <a:xfrm>
            <a:off x="406440" y="173160"/>
            <a:ext cx="8367480" cy="644760"/>
          </a:xfrm>
          <a:prstGeom prst="rect">
            <a:avLst/>
          </a:prstGeom>
          <a:noFill/>
          <a:ln>
            <a:noFill/>
          </a:ln>
          <a:effectLst>
            <a:outerShdw blurRad="114300" dist="18709" dir="1801102" algn="bl" rotWithShape="0">
              <a:srgbClr val="000000">
                <a:alpha val="46666"/>
              </a:srgbClr>
            </a:outerShdw>
          </a:effectLst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0" i="0" u="none" strike="noStrike" cap="none" dirty="0">
                <a:solidFill>
                  <a:srgbClr val="E6F3FA"/>
                </a:solidFill>
                <a:latin typeface="Montserrat"/>
                <a:ea typeface="Montserrat"/>
                <a:cs typeface="Montserrat"/>
                <a:sym typeface="Montserrat"/>
              </a:rPr>
              <a:t>Twin Studies</a:t>
            </a:r>
            <a:endParaRPr sz="33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3071880" y="2367000"/>
            <a:ext cx="2999520" cy="45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799DBB"/>
                </a:solidFill>
                <a:latin typeface="Montserrat"/>
                <a:ea typeface="Montserrat"/>
                <a:cs typeface="Montserrat"/>
                <a:sym typeface="Montserrat"/>
              </a:rPr>
              <a:t>Monozygotic twins 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3071880" y="2676240"/>
            <a:ext cx="2999520" cy="45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799DBB"/>
                </a:solidFill>
                <a:latin typeface="Montserrat"/>
                <a:ea typeface="Montserrat"/>
                <a:cs typeface="Montserrat"/>
                <a:sym typeface="Montserrat"/>
              </a:rPr>
              <a:t>separated at birth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"/>
          <p:cNvSpPr/>
          <p:nvPr/>
        </p:nvSpPr>
        <p:spPr>
          <a:xfrm rot="1686600">
            <a:off x="5508000" y="2358720"/>
            <a:ext cx="1332000" cy="335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74A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"/>
          <p:cNvSpPr/>
          <p:nvPr/>
        </p:nvSpPr>
        <p:spPr>
          <a:xfrm rot="-1686600" flipH="1">
            <a:off x="2302920" y="2358720"/>
            <a:ext cx="1332000" cy="335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74A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3"/>
          <p:cNvSpPr/>
          <p:nvPr/>
        </p:nvSpPr>
        <p:spPr>
          <a:xfrm>
            <a:off x="406440" y="3927960"/>
            <a:ext cx="1851120" cy="45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rgbClr val="799DBB"/>
                </a:solidFill>
                <a:latin typeface="Montserrat"/>
                <a:ea typeface="Montserrat"/>
                <a:cs typeface="Montserrat"/>
                <a:sym typeface="Montserrat"/>
              </a:rPr>
              <a:t>Doctors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6825960" y="3989160"/>
            <a:ext cx="1851120" cy="45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799DBB"/>
                </a:solidFill>
                <a:latin typeface="Montserrat"/>
                <a:sym typeface="Montserrat"/>
              </a:rPr>
              <a:t>Engineers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000" y="2436840"/>
            <a:ext cx="1008000" cy="111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91520" y="1294920"/>
            <a:ext cx="692640" cy="101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59480" y="1294920"/>
            <a:ext cx="692640" cy="101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43600" y="2436840"/>
            <a:ext cx="1008000" cy="111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761600" y="2300040"/>
            <a:ext cx="983160" cy="1235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78080" y="2359080"/>
            <a:ext cx="983160" cy="1235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"/>
          <p:cNvPicPr preferRelativeResize="0"/>
          <p:nvPr/>
        </p:nvPicPr>
        <p:blipFill rotWithShape="1">
          <a:blip r:embed="rId7">
            <a:alphaModFix amt="50000"/>
          </a:blip>
          <a:srcRect/>
          <a:stretch/>
        </p:blipFill>
        <p:spPr>
          <a:xfrm>
            <a:off x="7761600" y="2300040"/>
            <a:ext cx="983160" cy="1235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"/>
          <p:cNvPicPr preferRelativeResize="0"/>
          <p:nvPr/>
        </p:nvPicPr>
        <p:blipFill rotWithShape="1">
          <a:blip r:embed="rId8">
            <a:alphaModFix amt="50000"/>
          </a:blip>
          <a:srcRect/>
          <a:stretch/>
        </p:blipFill>
        <p:spPr>
          <a:xfrm>
            <a:off x="6778080" y="2359080"/>
            <a:ext cx="983160" cy="1235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49520" y="2489400"/>
            <a:ext cx="1164960" cy="14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350080" y="3195360"/>
            <a:ext cx="695160" cy="91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975640" y="3188160"/>
            <a:ext cx="696240" cy="91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83440" y="2507400"/>
            <a:ext cx="1136160" cy="142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3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3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3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3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/>
          <p:nvPr/>
        </p:nvSpPr>
        <p:spPr>
          <a:xfrm>
            <a:off x="457200" y="457200"/>
            <a:ext cx="8367480" cy="567720"/>
          </a:xfrm>
          <a:prstGeom prst="rect">
            <a:avLst/>
          </a:prstGeom>
          <a:noFill/>
          <a:ln>
            <a:noFill/>
          </a:ln>
          <a:effectLst>
            <a:outerShdw blurRad="114300" dist="18709" dir="1801102" algn="bl" rotWithShape="0">
              <a:srgbClr val="000000">
                <a:alpha val="46666"/>
              </a:srgbClr>
            </a:outerShdw>
          </a:effectLst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0" i="0" u="none" strike="noStrike" cap="none">
                <a:solidFill>
                  <a:srgbClr val="E6F3FA"/>
                </a:solidFill>
                <a:latin typeface="Montserrat"/>
                <a:ea typeface="Montserrat"/>
                <a:cs typeface="Montserrat"/>
                <a:sym typeface="Montserrat"/>
              </a:rPr>
              <a:t>Heritability Estimates</a:t>
            </a:r>
            <a:endParaRPr sz="33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457200" y="1573298"/>
            <a:ext cx="4124520" cy="2872551"/>
          </a:xfrm>
          <a:prstGeom prst="rect">
            <a:avLst/>
          </a:prstGeom>
          <a:noFill/>
          <a:ln>
            <a:noFill/>
          </a:ln>
          <a:effectLst>
            <a:outerShdw blurRad="114300" dist="27971" dir="3489056" algn="bl" rotWithShape="0">
              <a:srgbClr val="000000">
                <a:alpha val="69803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 dirty="0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Height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1"/>
              </a:spcBef>
              <a:spcAft>
                <a:spcPts val="0"/>
              </a:spcAft>
              <a:buNone/>
            </a:pPr>
            <a:r>
              <a:rPr lang="en" sz="2200" b="0" i="0" u="none" strike="noStrike" cap="none" dirty="0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General intelligence (g)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1"/>
              </a:spcBef>
              <a:spcAft>
                <a:spcPts val="0"/>
              </a:spcAft>
              <a:buNone/>
            </a:pPr>
            <a:r>
              <a:rPr lang="en" sz="2200" b="0" i="0" u="none" strike="noStrike" cap="none" dirty="0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Personality traits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1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Political orientation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1"/>
              </a:spcBef>
              <a:spcAft>
                <a:spcPts val="0"/>
              </a:spcAft>
              <a:buNone/>
            </a:pP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4778640" y="1559880"/>
            <a:ext cx="2470320" cy="2308294"/>
          </a:xfrm>
          <a:prstGeom prst="rect">
            <a:avLst/>
          </a:prstGeom>
          <a:noFill/>
          <a:ln>
            <a:noFill/>
          </a:ln>
          <a:effectLst>
            <a:outerShdw blurRad="114300" dist="27971" dir="3489056" algn="bl" rotWithShape="0">
              <a:srgbClr val="000000">
                <a:alpha val="69803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 dirty="0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~ </a:t>
            </a:r>
            <a:r>
              <a:rPr lang="en" sz="2200" b="0" i="0" u="none" strike="noStrike" cap="none" dirty="0">
                <a:solidFill>
                  <a:srgbClr val="E6F3FA"/>
                </a:solidFill>
                <a:latin typeface="Montserrat"/>
                <a:ea typeface="Montserrat"/>
                <a:cs typeface="Montserrat"/>
                <a:sym typeface="Montserrat"/>
              </a:rPr>
              <a:t>90%</a:t>
            </a:r>
            <a:r>
              <a:rPr lang="en" sz="2200" b="0" i="0" u="none" strike="noStrike" cap="none" dirty="0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 heritable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1"/>
              </a:spcBef>
              <a:spcAft>
                <a:spcPts val="0"/>
              </a:spcAft>
              <a:buNone/>
            </a:pPr>
            <a:r>
              <a:rPr lang="en" sz="2200" b="0" i="0" u="none" strike="noStrike" cap="none" dirty="0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~ </a:t>
            </a:r>
            <a:r>
              <a:rPr lang="en" sz="2200" b="0" i="0" u="none" strike="noStrike" cap="none" dirty="0">
                <a:solidFill>
                  <a:srgbClr val="E6F3FA"/>
                </a:solidFill>
                <a:latin typeface="Montserrat"/>
                <a:ea typeface="Montserrat"/>
                <a:cs typeface="Montserrat"/>
                <a:sym typeface="Montserrat"/>
              </a:rPr>
              <a:t>75</a:t>
            </a:r>
            <a:r>
              <a:rPr lang="en" sz="2200" b="0" i="0" u="none" strike="noStrike" cap="none" dirty="0">
                <a:solidFill>
                  <a:srgbClr val="E6F3F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%</a:t>
            </a:r>
            <a:r>
              <a:rPr lang="en" sz="2200" b="0" i="0" u="none" strike="noStrike" cap="none" dirty="0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 heritable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1"/>
              </a:spcBef>
              <a:spcAft>
                <a:spcPts val="0"/>
              </a:spcAft>
              <a:buNone/>
            </a:pPr>
            <a:r>
              <a:rPr lang="en" sz="2200" b="0" i="0" u="none" strike="noStrike" cap="none" dirty="0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~ </a:t>
            </a:r>
            <a:r>
              <a:rPr lang="en" sz="2200" b="0" i="0" u="none" strike="noStrike" cap="none" dirty="0">
                <a:solidFill>
                  <a:srgbClr val="E6F3F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50%</a:t>
            </a:r>
            <a:r>
              <a:rPr lang="en" sz="2200" b="0" i="0" u="none" strike="noStrike" cap="none" dirty="0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 heritable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1"/>
              </a:spcBef>
              <a:spcAft>
                <a:spcPts val="0"/>
              </a:spcAft>
              <a:buNone/>
            </a:pPr>
            <a:r>
              <a:rPr lang="en" sz="2200" b="0" i="0" u="none" strike="noStrike" cap="none" dirty="0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~</a:t>
            </a:r>
            <a:r>
              <a:rPr lang="en" sz="2200" b="0" i="0" u="none" strike="noStrike" cap="none" dirty="0">
                <a:solidFill>
                  <a:srgbClr val="E6F3F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" sz="2200" b="0" i="0" u="none" strike="noStrike" cap="none" dirty="0">
                <a:solidFill>
                  <a:srgbClr val="E6F3F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40%</a:t>
            </a:r>
            <a:r>
              <a:rPr lang="en" sz="2200" b="0" i="0" u="none" strike="noStrike" cap="none" dirty="0">
                <a:solidFill>
                  <a:srgbClr val="E6F3F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" sz="2200" b="0" i="0" u="none" strike="noStrike" cap="none" dirty="0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heritable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460440" y="2111040"/>
            <a:ext cx="6788520" cy="8640"/>
          </a:xfrm>
          <a:prstGeom prst="rect">
            <a:avLst/>
          </a:prstGeom>
          <a:gradFill>
            <a:gsLst>
              <a:gs pos="0">
                <a:srgbClr val="274A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5"/>
          <p:cNvSpPr/>
          <p:nvPr/>
        </p:nvSpPr>
        <p:spPr>
          <a:xfrm>
            <a:off x="460440" y="2648520"/>
            <a:ext cx="6788520" cy="8640"/>
          </a:xfrm>
          <a:prstGeom prst="rect">
            <a:avLst/>
          </a:prstGeom>
          <a:gradFill>
            <a:gsLst>
              <a:gs pos="0">
                <a:srgbClr val="274A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457200" y="3205800"/>
            <a:ext cx="6788520" cy="8640"/>
          </a:xfrm>
          <a:prstGeom prst="rect">
            <a:avLst/>
          </a:prstGeom>
          <a:gradFill>
            <a:gsLst>
              <a:gs pos="0">
                <a:srgbClr val="274A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g2c88a54ddee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260" y="841809"/>
            <a:ext cx="6993900" cy="42653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29;p3">
            <a:extLst>
              <a:ext uri="{FF2B5EF4-FFF2-40B4-BE49-F238E27FC236}">
                <a16:creationId xmlns:a16="http://schemas.microsoft.com/office/drawing/2014/main" id="{6ED8A1E8-D419-1E8C-1115-4A1179698363}"/>
              </a:ext>
            </a:extLst>
          </p:cNvPr>
          <p:cNvSpPr/>
          <p:nvPr/>
        </p:nvSpPr>
        <p:spPr>
          <a:xfrm>
            <a:off x="388260" y="36365"/>
            <a:ext cx="8367480" cy="671301"/>
          </a:xfrm>
          <a:prstGeom prst="rect">
            <a:avLst/>
          </a:prstGeom>
          <a:noFill/>
          <a:ln>
            <a:noFill/>
          </a:ln>
          <a:effectLst>
            <a:outerShdw blurRad="114300" dist="18709" dir="1801102" algn="bl" rotWithShape="0">
              <a:srgbClr val="000000">
                <a:alpha val="46666"/>
              </a:srgbClr>
            </a:outerShdw>
          </a:effectLst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0" i="0" u="none" strike="noStrike" cap="none" dirty="0">
                <a:solidFill>
                  <a:srgbClr val="E6F3FA"/>
                </a:solidFill>
                <a:latin typeface="Montserrat"/>
                <a:ea typeface="Montserrat"/>
                <a:cs typeface="Montserrat"/>
                <a:sym typeface="Montserrat"/>
              </a:rPr>
              <a:t>Genome-Wide Association Studies</a:t>
            </a:r>
            <a:endParaRPr sz="33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CACD898C-003E-A055-A68B-BC4DC33ED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9;p3">
            <a:extLst>
              <a:ext uri="{FF2B5EF4-FFF2-40B4-BE49-F238E27FC236}">
                <a16:creationId xmlns:a16="http://schemas.microsoft.com/office/drawing/2014/main" id="{2F921E09-F51F-669D-06A0-46A776B0AB3F}"/>
              </a:ext>
            </a:extLst>
          </p:cNvPr>
          <p:cNvSpPr/>
          <p:nvPr/>
        </p:nvSpPr>
        <p:spPr>
          <a:xfrm>
            <a:off x="388260" y="36365"/>
            <a:ext cx="8367480" cy="671301"/>
          </a:xfrm>
          <a:prstGeom prst="rect">
            <a:avLst/>
          </a:prstGeom>
          <a:noFill/>
          <a:ln>
            <a:noFill/>
          </a:ln>
          <a:effectLst>
            <a:outerShdw blurRad="114300" dist="18709" dir="1801102" algn="bl" rotWithShape="0">
              <a:srgbClr val="000000">
                <a:alpha val="46666"/>
              </a:srgbClr>
            </a:outerShdw>
          </a:effectLst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0" i="0" u="none" strike="noStrike" cap="none" dirty="0">
                <a:solidFill>
                  <a:srgbClr val="E6F3FA"/>
                </a:solidFill>
                <a:latin typeface="Montserrat"/>
                <a:ea typeface="Montserrat"/>
                <a:cs typeface="Montserrat"/>
                <a:sym typeface="Montserrat"/>
              </a:rPr>
              <a:t>Polygenic Scores</a:t>
            </a:r>
            <a:endParaRPr sz="33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51F6A-4293-DF04-7690-FB77EEA10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400" y="768170"/>
            <a:ext cx="6341200" cy="39641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3A689E-7212-3F9D-AFCF-9E9052317771}"/>
              </a:ext>
            </a:extLst>
          </p:cNvPr>
          <p:cNvSpPr txBox="1"/>
          <p:nvPr/>
        </p:nvSpPr>
        <p:spPr>
          <a:xfrm>
            <a:off x="2871787" y="4688736"/>
            <a:ext cx="4314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ontserrat" panose="00000500000000000000" pitchFamily="2" charset="0"/>
              </a:rPr>
              <a:t>Lifetime risk of schizophrenia</a:t>
            </a:r>
          </a:p>
        </p:txBody>
      </p:sp>
    </p:spTree>
    <p:extLst>
      <p:ext uri="{BB962C8B-B14F-4D97-AF65-F5344CB8AC3E}">
        <p14:creationId xmlns:p14="http://schemas.microsoft.com/office/powerpoint/2010/main" val="1815638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/>
          <p:nvPr/>
        </p:nvSpPr>
        <p:spPr>
          <a:xfrm>
            <a:off x="457200" y="457200"/>
            <a:ext cx="8367480" cy="829800"/>
          </a:xfrm>
          <a:prstGeom prst="rect">
            <a:avLst/>
          </a:prstGeom>
          <a:noFill/>
          <a:ln>
            <a:noFill/>
          </a:ln>
          <a:effectLst>
            <a:outerShdw blurRad="114300" dist="18709" dir="1801102" algn="bl" rotWithShape="0">
              <a:srgbClr val="000000">
                <a:alpha val="46666"/>
              </a:srgbClr>
            </a:outerShdw>
          </a:effectLst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0" i="0" u="none" strike="noStrike" cap="none">
                <a:solidFill>
                  <a:srgbClr val="E6F3FA"/>
                </a:solidFill>
                <a:latin typeface="Montserrat"/>
                <a:ea typeface="Montserrat"/>
                <a:cs typeface="Montserrat"/>
                <a:sym typeface="Montserrat"/>
              </a:rPr>
              <a:t>How to influence children’s traits</a:t>
            </a:r>
            <a:endParaRPr sz="33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1828800" y="1620000"/>
            <a:ext cx="2742840" cy="523190"/>
          </a:xfrm>
          <a:prstGeom prst="rect">
            <a:avLst/>
          </a:prstGeom>
          <a:noFill/>
          <a:ln>
            <a:noFill/>
          </a:ln>
          <a:effectLst>
            <a:outerShdw blurRad="114300" dist="27971" dir="3489056" algn="bl" rotWithShape="0">
              <a:srgbClr val="000000">
                <a:alpha val="69803"/>
              </a:srgbClr>
            </a:outerShdw>
          </a:effectLst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 dirty="0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1. </a:t>
            </a:r>
            <a:r>
              <a:rPr lang="en" sz="2200" b="0" i="0" u="none" strike="noStrike" cap="none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Mate </a:t>
            </a:r>
            <a:r>
              <a:rPr lang="en" sz="2200" b="0" i="0" u="none" strike="noStrike" cap="none" dirty="0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selection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1821600" y="3906720"/>
            <a:ext cx="4858560" cy="518400"/>
          </a:xfrm>
          <a:prstGeom prst="rect">
            <a:avLst/>
          </a:prstGeom>
          <a:noFill/>
          <a:ln>
            <a:noFill/>
          </a:ln>
          <a:effectLst>
            <a:outerShdw blurRad="114300" dist="27971" dir="3489056" algn="bl" rotWithShape="0">
              <a:srgbClr val="000000">
                <a:alpha val="69803"/>
              </a:srgbClr>
            </a:outerShdw>
          </a:effectLst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3. Embryo selection (IVF + PGT)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1821600" y="2793960"/>
            <a:ext cx="4594320" cy="518400"/>
          </a:xfrm>
          <a:prstGeom prst="rect">
            <a:avLst/>
          </a:prstGeom>
          <a:noFill/>
          <a:ln>
            <a:noFill/>
          </a:ln>
          <a:effectLst>
            <a:outerShdw blurRad="114300" dist="27971" dir="3489056" algn="bl" rotWithShape="0">
              <a:srgbClr val="000000">
                <a:alpha val="69803"/>
              </a:srgbClr>
            </a:outerShdw>
          </a:effectLst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 dirty="0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2. Gene editing (CRISPR)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8320" y="3931560"/>
            <a:ext cx="384840" cy="385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3000" y="4289040"/>
            <a:ext cx="422280" cy="3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4320" y="4289040"/>
            <a:ext cx="383760" cy="3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5560" y="2696400"/>
            <a:ext cx="957600" cy="915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5560" y="1439640"/>
            <a:ext cx="782640" cy="782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/>
          <p:nvPr/>
        </p:nvSpPr>
        <p:spPr>
          <a:xfrm>
            <a:off x="457200" y="457200"/>
            <a:ext cx="8367480" cy="1044360"/>
          </a:xfrm>
          <a:prstGeom prst="rect">
            <a:avLst/>
          </a:prstGeom>
          <a:noFill/>
          <a:ln>
            <a:noFill/>
          </a:ln>
          <a:effectLst>
            <a:outerShdw blurRad="114300" dist="18709" dir="1801102" algn="bl" rotWithShape="0">
              <a:srgbClr val="000000">
                <a:alpha val="46666"/>
              </a:srgbClr>
            </a:outerShdw>
          </a:effectLst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0" i="0" u="none" strike="noStrike" cap="none" dirty="0">
                <a:solidFill>
                  <a:srgbClr val="E6F3FA"/>
                </a:solidFill>
                <a:latin typeface="Montserrat"/>
                <a:ea typeface="Montserrat"/>
                <a:cs typeface="Montserrat"/>
                <a:sym typeface="Montserrat"/>
              </a:rPr>
              <a:t>Gains from selection depend on number of embryos – e.g. IQ</a:t>
            </a:r>
            <a:endParaRPr sz="33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4040" y="2681640"/>
            <a:ext cx="479880" cy="48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6160" y="2682000"/>
            <a:ext cx="478800" cy="48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29920" y="2682000"/>
            <a:ext cx="478800" cy="48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3459960" y="2682360"/>
            <a:ext cx="479880" cy="48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>
            <a:off x="4588920" y="2682720"/>
            <a:ext cx="478800" cy="48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>
            <a:off x="4025160" y="2682720"/>
            <a:ext cx="478800" cy="48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53040" y="2681640"/>
            <a:ext cx="479880" cy="48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8826000">
            <a:off x="6283440" y="2682360"/>
            <a:ext cx="478800" cy="48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4230600">
            <a:off x="5719320" y="2682000"/>
            <a:ext cx="478800" cy="48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616400">
            <a:off x="6848640" y="2682000"/>
            <a:ext cx="479880" cy="48096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7"/>
          <p:cNvSpPr/>
          <p:nvPr/>
        </p:nvSpPr>
        <p:spPr>
          <a:xfrm>
            <a:off x="3546360" y="3777120"/>
            <a:ext cx="2016360" cy="48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rgbClr val="E6F3FA"/>
                </a:solidFill>
                <a:latin typeface="Montserrat"/>
                <a:ea typeface="Montserrat"/>
                <a:cs typeface="Montserrat"/>
                <a:sym typeface="Montserrat"/>
              </a:rPr>
              <a:t>14</a:t>
            </a:r>
            <a:r>
              <a:rPr lang="en" sz="2000" b="0" i="0" u="none" strike="noStrike" cap="none" dirty="0">
                <a:solidFill>
                  <a:srgbClr val="C9DAE7"/>
                </a:solidFill>
                <a:latin typeface="Montserrat"/>
                <a:ea typeface="Montserrat"/>
                <a:cs typeface="Montserrat"/>
                <a:sym typeface="Montserrat"/>
              </a:rPr>
              <a:t> IQ points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7"/>
          <p:cNvSpPr/>
          <p:nvPr/>
        </p:nvSpPr>
        <p:spPr>
          <a:xfrm>
            <a:off x="1622880" y="2048400"/>
            <a:ext cx="2713680" cy="48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>
                <a:solidFill>
                  <a:srgbClr val="799DBB"/>
                </a:solidFill>
                <a:latin typeface="Montserrat"/>
                <a:ea typeface="Montserrat"/>
                <a:cs typeface="Montserrat"/>
                <a:sym typeface="Montserrat"/>
              </a:rPr>
              <a:t>For ten embryos: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7"/>
          <p:cNvSpPr/>
          <p:nvPr/>
        </p:nvSpPr>
        <p:spPr>
          <a:xfrm>
            <a:off x="1721520" y="3509280"/>
            <a:ext cx="27000" cy="126000"/>
          </a:xfrm>
          <a:prstGeom prst="rect">
            <a:avLst/>
          </a:prstGeom>
          <a:solidFill>
            <a:srgbClr val="5578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7"/>
          <p:cNvSpPr/>
          <p:nvPr/>
        </p:nvSpPr>
        <p:spPr>
          <a:xfrm>
            <a:off x="7360560" y="3509280"/>
            <a:ext cx="27000" cy="126000"/>
          </a:xfrm>
          <a:prstGeom prst="rect">
            <a:avLst/>
          </a:prstGeom>
          <a:solidFill>
            <a:srgbClr val="5578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7"/>
          <p:cNvSpPr/>
          <p:nvPr/>
        </p:nvSpPr>
        <p:spPr>
          <a:xfrm rot="5400000">
            <a:off x="6158880" y="2383200"/>
            <a:ext cx="27000" cy="2377080"/>
          </a:xfrm>
          <a:prstGeom prst="rect">
            <a:avLst/>
          </a:prstGeom>
          <a:solidFill>
            <a:srgbClr val="5578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"/>
          <p:cNvSpPr/>
          <p:nvPr/>
        </p:nvSpPr>
        <p:spPr>
          <a:xfrm rot="5400000">
            <a:off x="2912760" y="2381760"/>
            <a:ext cx="27000" cy="2377080"/>
          </a:xfrm>
          <a:prstGeom prst="rect">
            <a:avLst/>
          </a:prstGeom>
          <a:solidFill>
            <a:srgbClr val="5578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7"/>
          <p:cNvSpPr/>
          <p:nvPr/>
        </p:nvSpPr>
        <p:spPr>
          <a:xfrm>
            <a:off x="4069800" y="3330720"/>
            <a:ext cx="969840" cy="44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0" u="none" strike="noStrike" cap="none">
                <a:solidFill>
                  <a:srgbClr val="799DBB"/>
                </a:solidFill>
                <a:latin typeface="Montserrat"/>
                <a:ea typeface="Montserrat"/>
                <a:cs typeface="Montserrat"/>
                <a:sym typeface="Montserrat"/>
              </a:rPr>
              <a:t>Range</a:t>
            </a:r>
            <a:endParaRPr sz="17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/>
          <p:nvPr/>
        </p:nvSpPr>
        <p:spPr>
          <a:xfrm>
            <a:off x="457200" y="457200"/>
            <a:ext cx="8367480" cy="1734840"/>
          </a:xfrm>
          <a:prstGeom prst="rect">
            <a:avLst/>
          </a:prstGeom>
          <a:noFill/>
          <a:ln>
            <a:noFill/>
          </a:ln>
          <a:effectLst>
            <a:outerShdw blurRad="114300" dist="18709" dir="1801102" algn="bl" rotWithShape="0">
              <a:srgbClr val="000000">
                <a:alpha val="46666"/>
              </a:srgbClr>
            </a:outerShdw>
          </a:effectLst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rgbClr val="E6F3FA"/>
                </a:solidFill>
                <a:latin typeface="Montserrat"/>
                <a:ea typeface="Montserrat"/>
                <a:cs typeface="Montserrat"/>
                <a:sym typeface="Montserrat"/>
              </a:rPr>
              <a:t>In-vitro-gametogenesis will  supercharge selection</a:t>
            </a:r>
            <a:endParaRPr sz="3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828800"/>
            <a:ext cx="7314840" cy="2911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1828800"/>
            <a:ext cx="7314840" cy="291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394</Words>
  <Application>Microsoft Office PowerPoint</Application>
  <PresentationFormat>On-screen Show (16:9)</PresentationFormat>
  <Paragraphs>84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Montserrat</vt:lpstr>
      <vt:lpstr>Arial</vt:lpstr>
      <vt:lpstr>Times New Roman</vt:lpstr>
      <vt:lpstr>Merriweather Light</vt:lpstr>
      <vt:lpstr>Montserrat Medium</vt:lpstr>
      <vt:lpstr>Montserrat SemiBold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Anomaly</dc:creator>
  <cp:lastModifiedBy>Jonathan Anomaly</cp:lastModifiedBy>
  <cp:revision>14</cp:revision>
  <dcterms:modified xsi:type="dcterms:W3CDTF">2025-04-01T19:44:52Z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On-screen Show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