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/>
    <p:restoredTop sz="94389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7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73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6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699" r:id="rId4"/>
    <p:sldLayoutId id="2147483700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KMMt3Mm4k" TargetMode="External"/><Relationship Id="rId2" Type="http://schemas.openxmlformats.org/officeDocument/2006/relationships/hyperlink" Target="https://www.youtube.com/watch?v=Xp6V_lO1ZK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Lb-6rxZxx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>
            <a:extLst>
              <a:ext uri="{FF2B5EF4-FFF2-40B4-BE49-F238E27FC236}">
                <a16:creationId xmlns:a16="http://schemas.microsoft.com/office/drawing/2014/main" id="{3F915932-9CEC-44F5-B408-7A45718D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7" b="20603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38484-8EAB-1F46-88AC-EDE75466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fr-FR" sz="6300" dirty="0"/>
              <a:t>Notions de probabilité (rappels)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015767-4E32-B04A-95CD-A9EFDA7E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8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27154-0D50-DA41-9210-B37FD333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Set Operations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4F310-BEB3-3A4A-9A6B-99F7BBFD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If :</a:t>
            </a:r>
          </a:p>
          <a:p>
            <a:r>
              <a:rPr lang="fr-FR" sz="2000" dirty="0"/>
              <a:t>A = {3, 7, -5, 0, 13}</a:t>
            </a:r>
          </a:p>
          <a:p>
            <a:r>
              <a:rPr lang="fr-FR" sz="2000" dirty="0"/>
              <a:t>B = {0, 17, 13, </a:t>
            </a:r>
            <a:r>
              <a:rPr lang="fr-FR" sz="2000" b="1" dirty="0"/>
              <a:t>⭐, </a:t>
            </a:r>
            <a:r>
              <a:rPr lang="fr-FR" sz="2000" dirty="0"/>
              <a:t>Blue}</a:t>
            </a:r>
          </a:p>
          <a:p>
            <a:r>
              <a:rPr lang="fr-FR" sz="2000" dirty="0"/>
              <a:t>C = {Pink, </a:t>
            </a:r>
            <a:r>
              <a:rPr lang="fr-FR" sz="2000" b="1" dirty="0"/>
              <a:t>⭐, </a:t>
            </a:r>
            <a:r>
              <a:rPr lang="fr-FR" sz="2000" dirty="0"/>
              <a:t>3, 17}</a:t>
            </a:r>
          </a:p>
          <a:p>
            <a:r>
              <a:rPr lang="fr-FR" sz="2000" b="1" dirty="0" err="1"/>
              <a:t>Then</a:t>
            </a:r>
            <a:r>
              <a:rPr lang="fr-FR" sz="2000" b="1" dirty="0"/>
              <a:t> </a:t>
            </a:r>
            <a:r>
              <a:rPr lang="fr-FR" sz="2000" b="1" dirty="0" err="1"/>
              <a:t>what</a:t>
            </a:r>
            <a:r>
              <a:rPr lang="fr-FR" sz="2000" b="1" dirty="0"/>
              <a:t> </a:t>
            </a:r>
            <a:r>
              <a:rPr lang="fr-FR" sz="2000" b="1" dirty="0" err="1"/>
              <a:t>would</a:t>
            </a:r>
            <a:r>
              <a:rPr lang="fr-FR" sz="2000" b="1" dirty="0"/>
              <a:t> </a:t>
            </a:r>
            <a:r>
              <a:rPr lang="fr-FR" sz="2000" b="1" dirty="0" err="1"/>
              <a:t>this</a:t>
            </a:r>
            <a:r>
              <a:rPr lang="fr-FR" sz="2000" b="1" dirty="0"/>
              <a:t> set </a:t>
            </a:r>
            <a:r>
              <a:rPr lang="fr-FR" sz="2000" b="1" dirty="0" err="1"/>
              <a:t>be</a:t>
            </a:r>
            <a:r>
              <a:rPr lang="fr-FR" sz="2000" b="1" dirty="0"/>
              <a:t> : A \ (A ⋂ (B \ C)’) ⋃ (B ⋂ C) ? </a:t>
            </a:r>
          </a:p>
          <a:p>
            <a:r>
              <a:rPr lang="fr-FR" sz="2000" dirty="0"/>
              <a:t>NB : (A \ B)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difference</a:t>
            </a:r>
            <a:r>
              <a:rPr lang="fr-FR" sz="2000" dirty="0"/>
              <a:t> </a:t>
            </a:r>
            <a:r>
              <a:rPr lang="fr-FR" sz="2000" dirty="0" err="1"/>
              <a:t>bewteen</a:t>
            </a:r>
            <a:r>
              <a:rPr lang="fr-FR" sz="2000" dirty="0"/>
              <a:t> sets A and B, </a:t>
            </a:r>
            <a:r>
              <a:rPr lang="fr-FR" sz="2000" dirty="0" err="1"/>
              <a:t>ie</a:t>
            </a:r>
            <a:r>
              <a:rPr lang="fr-FR" sz="2000" dirty="0"/>
              <a:t>. the set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contains</a:t>
            </a:r>
            <a:r>
              <a:rPr lang="fr-FR" sz="2000" dirty="0"/>
              <a:t> </a:t>
            </a:r>
            <a:r>
              <a:rPr lang="fr-FR" sz="2000" dirty="0" err="1"/>
              <a:t>exactly</a:t>
            </a:r>
            <a:r>
              <a:rPr lang="fr-FR" sz="2000" dirty="0"/>
              <a:t> all the </a:t>
            </a:r>
            <a:r>
              <a:rPr lang="fr-FR" sz="2000" dirty="0" err="1"/>
              <a:t>elements</a:t>
            </a:r>
            <a:r>
              <a:rPr lang="fr-FR" sz="2000" dirty="0"/>
              <a:t> in A but not in B.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5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A2CD8-5481-BD46-BD74-7D581CC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General Addition </a:t>
            </a:r>
            <a:r>
              <a:rPr lang="fr-FR" dirty="0" err="1"/>
              <a:t>Rule</a:t>
            </a:r>
            <a:r>
              <a:rPr lang="fr-FR" dirty="0"/>
              <a:t> for </a:t>
            </a:r>
            <a:r>
              <a:rPr lang="fr-FR" dirty="0" err="1"/>
              <a:t>Probability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21F9C-939F-AD44-9E56-4C864FDF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000" dirty="0"/>
              <a:t>Imagine </a:t>
            </a:r>
            <a:r>
              <a:rPr lang="fr-FR" sz="2000" dirty="0" err="1"/>
              <a:t>we</a:t>
            </a:r>
            <a:r>
              <a:rPr lang="fr-FR" sz="2000" dirty="0"/>
              <a:t> have a bag in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there</a:t>
            </a:r>
            <a:r>
              <a:rPr lang="fr-FR" sz="2000" dirty="0"/>
              <a:t> are:</a:t>
            </a:r>
          </a:p>
          <a:p>
            <a:endParaRPr lang="fr-FR" sz="2000" dirty="0"/>
          </a:p>
          <a:p>
            <a:pPr lvl="1"/>
            <a:r>
              <a:rPr lang="fr-FR" sz="2000" i="1" dirty="0"/>
              <a:t>8 green cubes</a:t>
            </a:r>
          </a:p>
          <a:p>
            <a:pPr lvl="1"/>
            <a:r>
              <a:rPr lang="fr-FR" sz="2000" i="1" dirty="0"/>
              <a:t>9 green </a:t>
            </a:r>
            <a:r>
              <a:rPr lang="fr-FR" sz="2000" i="1" dirty="0" err="1"/>
              <a:t>spheres</a:t>
            </a:r>
            <a:endParaRPr lang="fr-FR" sz="2000" i="1" dirty="0"/>
          </a:p>
          <a:p>
            <a:pPr lvl="1"/>
            <a:r>
              <a:rPr lang="fr-FR" sz="2000" i="1" dirty="0"/>
              <a:t>5 </a:t>
            </a:r>
            <a:r>
              <a:rPr lang="fr-FR" sz="2000" i="1" dirty="0" err="1"/>
              <a:t>yellow</a:t>
            </a:r>
            <a:r>
              <a:rPr lang="fr-FR" sz="2000" i="1" dirty="0"/>
              <a:t> cubes</a:t>
            </a:r>
          </a:p>
          <a:p>
            <a:pPr lvl="1"/>
            <a:r>
              <a:rPr lang="fr-FR" sz="2000" i="1" dirty="0"/>
              <a:t>7 </a:t>
            </a:r>
            <a:r>
              <a:rPr lang="fr-FR" sz="2000" i="1" dirty="0" err="1"/>
              <a:t>yellow</a:t>
            </a:r>
            <a:r>
              <a:rPr lang="fr-FR" sz="2000" i="1" dirty="0"/>
              <a:t> </a:t>
            </a:r>
            <a:r>
              <a:rPr lang="fr-FR" sz="2000" i="1" dirty="0" err="1"/>
              <a:t>spheres</a:t>
            </a:r>
            <a:endParaRPr lang="fr-FR" sz="2000" i="1" dirty="0"/>
          </a:p>
          <a:p>
            <a:pPr lvl="1"/>
            <a:endParaRPr lang="fr-FR" sz="2000" i="1" dirty="0"/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consider</a:t>
            </a:r>
            <a:r>
              <a:rPr lang="fr-FR" sz="2000" dirty="0"/>
              <a:t> the </a:t>
            </a:r>
            <a:r>
              <a:rPr lang="fr-FR" sz="2000" dirty="0" err="1"/>
              <a:t>event</a:t>
            </a:r>
            <a:r>
              <a:rPr lang="fr-FR" sz="2000" dirty="0"/>
              <a:t> </a:t>
            </a:r>
            <a:r>
              <a:rPr lang="fr-FR" sz="2000" dirty="0" err="1"/>
              <a:t>where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pull out an </a:t>
            </a:r>
            <a:r>
              <a:rPr lang="fr-FR" sz="2000" dirty="0" err="1"/>
              <a:t>object</a:t>
            </a:r>
            <a:r>
              <a:rPr lang="fr-FR" sz="2000" dirty="0"/>
              <a:t>,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object</a:t>
            </a:r>
            <a:r>
              <a:rPr lang="fr-FR" sz="2000" dirty="0"/>
              <a:t> </a:t>
            </a:r>
            <a:r>
              <a:rPr lang="fr-FR" sz="2000" dirty="0" err="1"/>
              <a:t>having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probability</a:t>
            </a:r>
            <a:r>
              <a:rPr lang="fr-FR" sz="2000" dirty="0"/>
              <a:t> of </a:t>
            </a:r>
            <a:r>
              <a:rPr lang="fr-FR" sz="2000" dirty="0" err="1"/>
              <a:t>being</a:t>
            </a:r>
            <a:r>
              <a:rPr lang="fr-FR" sz="2000" dirty="0"/>
              <a:t> </a:t>
            </a:r>
            <a:r>
              <a:rPr lang="fr-FR" sz="2000" dirty="0" err="1"/>
              <a:t>pulled</a:t>
            </a:r>
            <a:r>
              <a:rPr lang="fr-FR" sz="2000" dirty="0"/>
              <a:t> out </a:t>
            </a:r>
            <a:r>
              <a:rPr lang="fr-FR" sz="2000" dirty="0" err="1"/>
              <a:t>from</a:t>
            </a:r>
            <a:r>
              <a:rPr lang="fr-FR" sz="2000" dirty="0"/>
              <a:t> the bag :</a:t>
            </a:r>
          </a:p>
          <a:p>
            <a:endParaRPr lang="fr-FR" sz="2000" dirty="0"/>
          </a:p>
          <a:p>
            <a:pPr lvl="1"/>
            <a:r>
              <a:rPr lang="fr-FR" sz="2000" b="1" dirty="0" err="1"/>
              <a:t>What</a:t>
            </a:r>
            <a:r>
              <a:rPr lang="fr-FR" sz="2000" b="1" dirty="0"/>
              <a:t> </a:t>
            </a:r>
            <a:r>
              <a:rPr lang="fr-FR" sz="2000" b="1" dirty="0" err="1"/>
              <a:t>is</a:t>
            </a:r>
            <a:r>
              <a:rPr lang="fr-FR" sz="2000" b="1" dirty="0"/>
              <a:t> P (cube) ?</a:t>
            </a:r>
          </a:p>
          <a:p>
            <a:pPr lvl="1"/>
            <a:r>
              <a:rPr lang="fr-FR" sz="2000" b="1" dirty="0" err="1"/>
              <a:t>What</a:t>
            </a:r>
            <a:r>
              <a:rPr lang="fr-FR" sz="2000" b="1" dirty="0"/>
              <a:t> </a:t>
            </a:r>
            <a:r>
              <a:rPr lang="fr-FR" sz="2000" b="1" dirty="0" err="1"/>
              <a:t>is</a:t>
            </a:r>
            <a:r>
              <a:rPr lang="fr-FR" sz="2000" b="1" dirty="0"/>
              <a:t> P (</a:t>
            </a:r>
            <a:r>
              <a:rPr lang="fr-FR" sz="2000" b="1" dirty="0" err="1"/>
              <a:t>yellow</a:t>
            </a:r>
            <a:r>
              <a:rPr lang="fr-FR" sz="2000" b="1" dirty="0"/>
              <a:t>) ?</a:t>
            </a:r>
          </a:p>
          <a:p>
            <a:pPr lvl="1"/>
            <a:r>
              <a:rPr lang="fr-FR" sz="2000" b="1" dirty="0" err="1"/>
              <a:t>What</a:t>
            </a:r>
            <a:r>
              <a:rPr lang="fr-FR" sz="2000" b="1" dirty="0"/>
              <a:t> </a:t>
            </a:r>
            <a:r>
              <a:rPr lang="fr-FR" sz="2000" b="1" dirty="0" err="1"/>
              <a:t>is</a:t>
            </a:r>
            <a:r>
              <a:rPr lang="fr-FR" sz="2000" b="1" dirty="0"/>
              <a:t> P( </a:t>
            </a:r>
            <a:r>
              <a:rPr lang="fr-FR" sz="2000" b="1" dirty="0" err="1"/>
              <a:t>yellow</a:t>
            </a:r>
            <a:r>
              <a:rPr lang="fr-FR" sz="2000" b="1" dirty="0"/>
              <a:t> cube) ?</a:t>
            </a:r>
          </a:p>
          <a:p>
            <a:pPr lvl="1"/>
            <a:r>
              <a:rPr lang="fr-FR" sz="2000" b="1" dirty="0" err="1"/>
              <a:t>What</a:t>
            </a:r>
            <a:r>
              <a:rPr lang="fr-FR" sz="2000" b="1" dirty="0"/>
              <a:t> </a:t>
            </a:r>
            <a:r>
              <a:rPr lang="fr-FR" sz="2000" b="1" dirty="0" err="1"/>
              <a:t>is</a:t>
            </a:r>
            <a:r>
              <a:rPr lang="fr-FR" sz="2000" b="1" dirty="0"/>
              <a:t> P (</a:t>
            </a:r>
            <a:r>
              <a:rPr lang="fr-FR" sz="2000" b="1" dirty="0" err="1"/>
              <a:t>yellow</a:t>
            </a:r>
            <a:r>
              <a:rPr lang="fr-FR" sz="2000" b="1" dirty="0"/>
              <a:t> or cube) ?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92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D82E-C63D-3D4E-B19A-C5F65DBE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General Addition </a:t>
            </a:r>
            <a:r>
              <a:rPr lang="fr-FR" dirty="0" err="1"/>
              <a:t>Rule</a:t>
            </a:r>
            <a:r>
              <a:rPr lang="fr-FR" dirty="0"/>
              <a:t> for </a:t>
            </a:r>
            <a:r>
              <a:rPr lang="fr-FR" dirty="0" err="1"/>
              <a:t>Probability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1D1AECB-306B-714A-AAEC-81DDC632B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/>
                  <a:t>P (</a:t>
                </a:r>
                <a:r>
                  <a:rPr lang="fr-FR" sz="2000" dirty="0" err="1"/>
                  <a:t>yellow</a:t>
                </a:r>
                <a:r>
                  <a:rPr lang="fr-FR" sz="2000" dirty="0"/>
                  <a:t> or cube)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𝑦𝑒𝑙𝑙𝑜𝑤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𝑜𝑏𝑗𝑒𝑐𝑡𝑠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+ #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𝑐𝑢𝑏𝑒𝑠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− #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𝑒𝑙𝑚𝑡𝑠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𝑐𝑜𝑢𝑛𝑡𝑒𝑑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𝑡𝑤𝑖𝑐𝑒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𝑜𝑏𝑗𝑒𝑐𝑡𝑠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r>
                  <a:rPr lang="fr-FR" sz="2000" dirty="0"/>
                  <a:t>  	    	= (12 + 13 – 5) / 29 = 20/29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General </a:t>
                </a:r>
                <a:r>
                  <a:rPr lang="fr-FR" sz="2000" dirty="0" err="1"/>
                  <a:t>rule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P (A or B) = P (A U B) = P (A) + P (B) – P (A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fr-FR" sz="2000" dirty="0"/>
                  <a:t> B)</a:t>
                </a:r>
              </a:p>
              <a:p>
                <a:pPr marL="0" indent="0">
                  <a:buNone/>
                </a:pPr>
                <a:r>
                  <a:rPr lang="fr-FR" sz="2000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1D1AECB-306B-714A-AAEC-81DDC632B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786BB17-2909-4141-BDD7-0495DA35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57" y="3302000"/>
            <a:ext cx="3962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20AD2-1B75-D749-B90C-A5820047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Monty Hall </a:t>
            </a:r>
            <a:r>
              <a:rPr lang="fr-FR" dirty="0" err="1"/>
              <a:t>Problem</a:t>
            </a:r>
            <a:r>
              <a:rPr lang="fr-FR" dirty="0"/>
              <a:t>/Brain-teaser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AF40F-8E0D-6846-A7E2-7920E8F4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You are a contestant at a </a:t>
            </a:r>
            <a:r>
              <a:rPr lang="fr-FR" dirty="0" err="1"/>
              <a:t>game</a:t>
            </a:r>
            <a:r>
              <a:rPr lang="fr-FR" dirty="0"/>
              <a:t> show:</a:t>
            </a:r>
          </a:p>
          <a:p>
            <a:r>
              <a:rPr lang="fr-FR" dirty="0"/>
              <a:t>There are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doors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are </a:t>
            </a:r>
            <a:r>
              <a:rPr lang="fr-FR" dirty="0" err="1"/>
              <a:t>hidden</a:t>
            </a:r>
            <a:endParaRPr lang="fr-FR" dirty="0"/>
          </a:p>
          <a:p>
            <a:pPr lvl="1"/>
            <a:r>
              <a:rPr lang="fr-FR" dirty="0"/>
              <a:t>A </a:t>
            </a:r>
            <a:r>
              <a:rPr lang="fr-FR" dirty="0" err="1"/>
              <a:t>goat</a:t>
            </a:r>
            <a:endParaRPr lang="fr-FR" dirty="0"/>
          </a:p>
          <a:p>
            <a:pPr lvl="1"/>
            <a:r>
              <a:rPr lang="fr-FR" dirty="0"/>
              <a:t>A car</a:t>
            </a:r>
          </a:p>
          <a:p>
            <a:pPr lvl="1"/>
            <a:r>
              <a:rPr lang="fr-FR" dirty="0"/>
              <a:t>And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goat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rules</a:t>
            </a:r>
            <a:r>
              <a:rPr lang="fr-FR" dirty="0"/>
              <a:t> are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first </a:t>
            </a:r>
            <a:r>
              <a:rPr lang="fr-FR" dirty="0" err="1"/>
              <a:t>pick</a:t>
            </a:r>
            <a:r>
              <a:rPr lang="fr-FR" dirty="0"/>
              <a:t> a </a:t>
            </a:r>
            <a:r>
              <a:rPr lang="fr-FR" dirty="0" err="1"/>
              <a:t>door</a:t>
            </a:r>
            <a:r>
              <a:rPr lang="fr-FR" dirty="0"/>
              <a:t>.  </a:t>
            </a:r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, the </a:t>
            </a:r>
            <a:r>
              <a:rPr lang="fr-FR" dirty="0" err="1"/>
              <a:t>game</a:t>
            </a:r>
            <a:r>
              <a:rPr lang="fr-FR" dirty="0"/>
              <a:t> show host opens one of the </a:t>
            </a:r>
            <a:r>
              <a:rPr lang="fr-FR" dirty="0" err="1"/>
              <a:t>remaining</a:t>
            </a:r>
            <a:r>
              <a:rPr lang="fr-FR" dirty="0"/>
              <a:t> </a:t>
            </a:r>
            <a:r>
              <a:rPr lang="fr-FR" dirty="0" err="1"/>
              <a:t>doors</a:t>
            </a:r>
            <a:r>
              <a:rPr lang="fr-FR" dirty="0"/>
              <a:t> (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wihich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goat</a:t>
            </a:r>
            <a:r>
              <a:rPr lang="fr-FR" dirty="0"/>
              <a:t>) and </a:t>
            </a:r>
            <a:r>
              <a:rPr lang="fr-FR" dirty="0" err="1"/>
              <a:t>asks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to switch and </a:t>
            </a:r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remaining</a:t>
            </a:r>
            <a:r>
              <a:rPr lang="fr-FR" dirty="0"/>
              <a:t> </a:t>
            </a:r>
            <a:r>
              <a:rPr lang="fr-FR" dirty="0" err="1"/>
              <a:t>door</a:t>
            </a:r>
            <a:r>
              <a:rPr lang="fr-FR" dirty="0"/>
              <a:t>…</a:t>
            </a:r>
          </a:p>
          <a:p>
            <a:r>
              <a:rPr lang="fr-FR" dirty="0"/>
              <a:t>So the question </a:t>
            </a:r>
            <a:r>
              <a:rPr lang="fr-FR" dirty="0" err="1"/>
              <a:t>is</a:t>
            </a:r>
            <a:r>
              <a:rPr lang="fr-FR" dirty="0"/>
              <a:t>: </a:t>
            </a:r>
          </a:p>
          <a:p>
            <a:pPr lvl="1"/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switch or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stick to </a:t>
            </a:r>
            <a:r>
              <a:rPr lang="fr-FR" dirty="0" err="1"/>
              <a:t>your</a:t>
            </a:r>
            <a:r>
              <a:rPr lang="fr-FR" dirty="0"/>
              <a:t> guns and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initial </a:t>
            </a:r>
            <a:r>
              <a:rPr lang="fr-FR" dirty="0" err="1"/>
              <a:t>choice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3728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6EC2-DB0B-B14D-8E2E-9F40527F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F235892-AC36-8C46-A7E8-46AB1EDCC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need</a:t>
                </a:r>
                <a:r>
                  <a:rPr lang="fr-FR" dirty="0"/>
                  <a:t> to compare the </a:t>
                </a:r>
                <a:r>
                  <a:rPr lang="fr-FR" dirty="0" err="1"/>
                  <a:t>probability</a:t>
                </a:r>
                <a:r>
                  <a:rPr lang="fr-FR" dirty="0"/>
                  <a:t> of </a:t>
                </a:r>
                <a:r>
                  <a:rPr lang="fr-FR" dirty="0" err="1"/>
                  <a:t>winning</a:t>
                </a:r>
                <a:r>
                  <a:rPr lang="fr-FR" dirty="0"/>
                  <a:t> if </a:t>
                </a:r>
                <a:r>
                  <a:rPr lang="fr-FR" dirty="0" err="1"/>
                  <a:t>we</a:t>
                </a:r>
                <a:r>
                  <a:rPr lang="fr-FR" dirty="0"/>
                  <a:t> switch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answer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the </a:t>
                </a:r>
                <a:r>
                  <a:rPr lang="fr-FR" dirty="0" err="1"/>
                  <a:t>probability</a:t>
                </a:r>
                <a:r>
                  <a:rPr lang="fr-FR" dirty="0"/>
                  <a:t> of </a:t>
                </a:r>
                <a:r>
                  <a:rPr lang="fr-FR" dirty="0" err="1"/>
                  <a:t>winning</a:t>
                </a:r>
                <a:r>
                  <a:rPr lang="fr-FR" dirty="0"/>
                  <a:t> if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don’t</a:t>
                </a:r>
                <a:r>
                  <a:rPr lang="fr-FR" dirty="0"/>
                  <a:t>.</a:t>
                </a:r>
              </a:p>
              <a:p>
                <a:r>
                  <a:rPr lang="fr-FR" dirty="0" err="1"/>
                  <a:t>Let’s</a:t>
                </a:r>
                <a:r>
                  <a:rPr lang="fr-FR" dirty="0"/>
                  <a:t> </a:t>
                </a:r>
                <a:r>
                  <a:rPr lang="fr-FR" dirty="0" err="1"/>
                  <a:t>enumerate</a:t>
                </a:r>
                <a:r>
                  <a:rPr lang="fr-FR" dirty="0"/>
                  <a:t> the possible </a:t>
                </a:r>
                <a:r>
                  <a:rPr lang="fr-FR" dirty="0" err="1"/>
                  <a:t>outcomes</a:t>
                </a:r>
                <a:r>
                  <a:rPr lang="fr-FR" dirty="0"/>
                  <a:t> for the 2 scenarios:</a:t>
                </a:r>
              </a:p>
              <a:p>
                <a:pPr lvl="1"/>
                <a:r>
                  <a:rPr lang="fr-FR" dirty="0"/>
                  <a:t>Scenario 1: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don’t</a:t>
                </a:r>
                <a:r>
                  <a:rPr lang="fr-FR" dirty="0"/>
                  <a:t> switch:</a:t>
                </a:r>
              </a:p>
              <a:p>
                <a:pPr lvl="2"/>
                <a:r>
                  <a:rPr lang="fr-FR" dirty="0" err="1"/>
                  <a:t>Choose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A =&gt; ends in a </a:t>
                </a:r>
                <a:r>
                  <a:rPr lang="fr-FR" dirty="0" err="1"/>
                  <a:t>loss</a:t>
                </a:r>
                <a:endParaRPr lang="fr-FR" dirty="0"/>
              </a:p>
              <a:p>
                <a:pPr lvl="2"/>
                <a:r>
                  <a:rPr lang="fr-FR" dirty="0" err="1"/>
                  <a:t>Choose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B =&gt; ends in a </a:t>
                </a:r>
                <a:r>
                  <a:rPr lang="fr-FR" dirty="0" err="1"/>
                  <a:t>win</a:t>
                </a:r>
                <a:endParaRPr lang="fr-FR" dirty="0"/>
              </a:p>
              <a:p>
                <a:pPr lvl="2"/>
                <a:r>
                  <a:rPr lang="fr-FR" dirty="0" err="1"/>
                  <a:t>Choose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C =&gt; ends in a </a:t>
                </a:r>
                <a:r>
                  <a:rPr lang="fr-FR" dirty="0" err="1"/>
                  <a:t>loss</a:t>
                </a:r>
                <a:endParaRPr lang="fr-FR" dirty="0"/>
              </a:p>
              <a:p>
                <a:pPr lvl="2"/>
                <a:r>
                  <a:rPr lang="fr-FR" dirty="0" err="1"/>
                  <a:t>Therefore</a:t>
                </a:r>
                <a:r>
                  <a:rPr lang="fr-FR" dirty="0"/>
                  <a:t> P (</a:t>
                </a:r>
                <a:r>
                  <a:rPr lang="fr-FR" dirty="0" err="1"/>
                  <a:t>winning</a:t>
                </a:r>
                <a:r>
                  <a:rPr lang="fr-FR" dirty="0"/>
                  <a:t> by not </a:t>
                </a:r>
                <a:r>
                  <a:rPr lang="fr-FR" dirty="0" err="1"/>
                  <a:t>switching</a:t>
                </a:r>
                <a:r>
                  <a:rPr lang="fr-F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h𝑜𝑤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 err="1">
                            <a:latin typeface="Cambria Math" panose="02040503050406030204" pitchFamily="18" charset="0"/>
                          </a:rPr>
                          <m:t>𝑚𝑎𝑛𝑦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 err="1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 err="1">
                            <a:latin typeface="Cambria Math" panose="02040503050406030204" pitchFamily="18" charset="0"/>
                          </a:rPr>
                          <m:t>𝑎𝑠𝑠𝑜𝑐𝑖𝑎𝑡𝑒𝑑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 err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 err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𝑤𝑖𝑛𝑛𝑖𝑛𝑔</m:t>
                        </m:r>
                        <m:r>
                          <a:rPr lang="fr-FR" sz="1500" b="0" i="1" dirty="0" smtClean="0">
                            <a:latin typeface="Cambria Math" panose="02040503050406030204" pitchFamily="18" charset="0"/>
                          </a:rPr>
                          <m:t> ?</m:t>
                        </m:r>
                      </m:num>
                      <m:den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i="1" dirty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r>
                  <a:rPr lang="fr-FR" sz="1500" dirty="0"/>
                  <a:t> = 1/3</a:t>
                </a:r>
              </a:p>
              <a:p>
                <a:pPr lvl="2"/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F235892-AC36-8C46-A7E8-46AB1EDCC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E597209D-0174-B946-B158-4FCBB3BDB72F}"/>
              </a:ext>
            </a:extLst>
          </p:cNvPr>
          <p:cNvSpPr txBox="1"/>
          <p:nvPr/>
        </p:nvSpPr>
        <p:spPr>
          <a:xfrm>
            <a:off x="3539067" y="2014194"/>
            <a:ext cx="528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Door</a:t>
            </a:r>
            <a:r>
              <a:rPr lang="fr-FR" dirty="0"/>
              <a:t> A: </a:t>
            </a:r>
            <a:r>
              <a:rPr lang="fr-FR" dirty="0" err="1"/>
              <a:t>Goat</a:t>
            </a:r>
            <a:r>
              <a:rPr lang="fr-FR" dirty="0"/>
              <a:t>	</a:t>
            </a:r>
            <a:r>
              <a:rPr lang="fr-FR" dirty="0" err="1"/>
              <a:t>Door</a:t>
            </a:r>
            <a:r>
              <a:rPr lang="fr-FR" dirty="0"/>
              <a:t> B: Car	</a:t>
            </a:r>
            <a:r>
              <a:rPr lang="fr-FR" dirty="0" err="1"/>
              <a:t>Door</a:t>
            </a:r>
            <a:r>
              <a:rPr lang="fr-FR" dirty="0"/>
              <a:t> C: </a:t>
            </a:r>
            <a:r>
              <a:rPr lang="fr-FR" dirty="0" err="1"/>
              <a:t>Goat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81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A7F8E-602F-3446-B103-177C0908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3334BF-E861-EE45-B189-04E9BC615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FR" dirty="0"/>
                  <a:t>Scenario 2, </a:t>
                </a:r>
                <a:r>
                  <a:rPr lang="fr-FR" dirty="0" err="1"/>
                  <a:t>we</a:t>
                </a:r>
                <a:r>
                  <a:rPr lang="fr-FR" dirty="0"/>
                  <a:t> do </a:t>
                </a:r>
                <a:r>
                  <a:rPr lang="fr-FR" dirty="0" err="1"/>
                  <a:t>decide</a:t>
                </a:r>
                <a:r>
                  <a:rPr lang="fr-FR" dirty="0"/>
                  <a:t> to switch:</a:t>
                </a:r>
              </a:p>
              <a:p>
                <a:pPr lvl="1"/>
                <a:r>
                  <a:rPr lang="fr-FR" dirty="0" err="1"/>
                  <a:t>Choose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A =&gt; ends in a </a:t>
                </a:r>
                <a:r>
                  <a:rPr lang="fr-FR" dirty="0" err="1"/>
                  <a:t>win</a:t>
                </a:r>
                <a:r>
                  <a:rPr lang="fr-FR" dirty="0"/>
                  <a:t> (</a:t>
                </a:r>
                <a:r>
                  <a:rPr lang="fr-FR" dirty="0" err="1"/>
                  <a:t>since</a:t>
                </a:r>
                <a:r>
                  <a:rPr lang="fr-FR" dirty="0"/>
                  <a:t> the host has to open one of the </a:t>
                </a:r>
                <a:r>
                  <a:rPr lang="fr-FR" dirty="0" err="1"/>
                  <a:t>remaining</a:t>
                </a:r>
                <a:r>
                  <a:rPr lang="fr-FR" dirty="0"/>
                  <a:t> </a:t>
                </a:r>
                <a:r>
                  <a:rPr lang="fr-FR" dirty="0" err="1"/>
                  <a:t>doors</a:t>
                </a:r>
                <a:r>
                  <a:rPr lang="fr-FR" dirty="0"/>
                  <a:t> </a:t>
                </a:r>
                <a:r>
                  <a:rPr lang="fr-FR" dirty="0" err="1"/>
                  <a:t>behind</a:t>
                </a:r>
                <a:r>
                  <a:rPr lang="fr-FR" dirty="0"/>
                  <a:t>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there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 </a:t>
                </a:r>
                <a:r>
                  <a:rPr lang="fr-FR" dirty="0" err="1"/>
                  <a:t>goat</a:t>
                </a:r>
                <a:r>
                  <a:rPr lang="fr-FR" dirty="0"/>
                  <a:t>, </a:t>
                </a:r>
                <a:r>
                  <a:rPr lang="fr-FR" dirty="0" err="1"/>
                  <a:t>it</a:t>
                </a:r>
                <a:r>
                  <a:rPr lang="fr-FR" dirty="0"/>
                  <a:t> 			                      </a:t>
                </a:r>
                <a:r>
                  <a:rPr lang="fr-FR" dirty="0" err="1"/>
                  <a:t>means</a:t>
                </a:r>
                <a:r>
                  <a:rPr lang="fr-FR" dirty="0"/>
                  <a:t> the </a:t>
                </a:r>
                <a:r>
                  <a:rPr lang="fr-FR" dirty="0" err="1"/>
                  <a:t>only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can</a:t>
                </a:r>
                <a:r>
                  <a:rPr lang="fr-FR" dirty="0"/>
                  <a:t> switch to </a:t>
                </a:r>
                <a:r>
                  <a:rPr lang="fr-FR" dirty="0" err="1"/>
                  <a:t>is</a:t>
                </a:r>
                <a:r>
                  <a:rPr lang="fr-FR" dirty="0"/>
                  <a:t> the one </a:t>
                </a:r>
                <a:r>
                  <a:rPr lang="fr-FR" dirty="0" err="1"/>
                  <a:t>with</a:t>
                </a:r>
                <a:r>
                  <a:rPr lang="fr-FR" dirty="0"/>
                  <a:t> the car, </a:t>
                </a:r>
                <a:r>
                  <a:rPr lang="fr-FR" dirty="0" err="1"/>
                  <a:t>so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necessarily</a:t>
                </a:r>
                <a:r>
                  <a:rPr lang="fr-FR" dirty="0"/>
                  <a:t> end up </a:t>
                </a:r>
                <a:r>
                  <a:rPr lang="fr-FR" dirty="0" err="1"/>
                  <a:t>winning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 err="1"/>
                  <a:t>Choose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B =&gt; ends in a </a:t>
                </a:r>
                <a:r>
                  <a:rPr lang="fr-FR" dirty="0" err="1"/>
                  <a:t>loss</a:t>
                </a:r>
                <a:r>
                  <a:rPr lang="fr-FR" dirty="0"/>
                  <a:t> (</a:t>
                </a:r>
                <a:r>
                  <a:rPr lang="fr-FR" dirty="0" err="1"/>
                  <a:t>only</a:t>
                </a:r>
                <a:r>
                  <a:rPr lang="fr-FR" dirty="0"/>
                  <a:t> </a:t>
                </a:r>
                <a:r>
                  <a:rPr lang="fr-FR" dirty="0" err="1"/>
                  <a:t>remaining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will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a </a:t>
                </a:r>
                <a:r>
                  <a:rPr lang="fr-FR" dirty="0" err="1"/>
                  <a:t>goat</a:t>
                </a:r>
                <a:r>
                  <a:rPr lang="fr-FR" dirty="0"/>
                  <a:t> </a:t>
                </a:r>
                <a:r>
                  <a:rPr lang="fr-FR" dirty="0" err="1"/>
                  <a:t>so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necessarily</a:t>
                </a:r>
                <a:r>
                  <a:rPr lang="fr-FR" dirty="0"/>
                  <a:t> </a:t>
                </a:r>
                <a:r>
                  <a:rPr lang="fr-FR" dirty="0" err="1"/>
                  <a:t>lose</a:t>
                </a:r>
                <a:r>
                  <a:rPr lang="fr-FR" dirty="0"/>
                  <a:t> </a:t>
                </a:r>
                <a:r>
                  <a:rPr lang="fr-FR" dirty="0" err="1"/>
                  <a:t>since</a:t>
                </a:r>
                <a:r>
                  <a:rPr lang="fr-FR" dirty="0"/>
                  <a:t> </a:t>
                </a:r>
                <a:r>
                  <a:rPr lang="fr-FR" dirty="0" err="1"/>
                  <a:t>we’ll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switching</a:t>
                </a:r>
                <a:r>
                  <a:rPr lang="fr-FR" dirty="0"/>
                  <a:t> to </a:t>
                </a:r>
                <a:r>
                  <a:rPr lang="fr-FR" dirty="0" err="1"/>
                  <a:t>that</a:t>
                </a:r>
                <a:r>
                  <a:rPr lang="fr-FR" dirty="0"/>
                  <a:t> one)</a:t>
                </a:r>
              </a:p>
              <a:p>
                <a:pPr lvl="1"/>
                <a:r>
                  <a:rPr lang="fr-FR" dirty="0" err="1"/>
                  <a:t>Choose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C =&gt; ends in a </a:t>
                </a:r>
                <a:r>
                  <a:rPr lang="fr-FR" dirty="0" err="1"/>
                  <a:t>win</a:t>
                </a:r>
                <a:r>
                  <a:rPr lang="fr-FR" dirty="0"/>
                  <a:t> (</a:t>
                </a:r>
                <a:r>
                  <a:rPr lang="fr-FR" dirty="0" err="1"/>
                  <a:t>same</a:t>
                </a:r>
                <a:r>
                  <a:rPr lang="fr-FR" dirty="0"/>
                  <a:t> situation as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A)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Therefore P (</a:t>
                </a:r>
                <a:r>
                  <a:rPr lang="fr-FR" dirty="0" err="1"/>
                  <a:t>winning</a:t>
                </a:r>
                <a:r>
                  <a:rPr lang="fr-FR" dirty="0"/>
                  <a:t> by </a:t>
                </a:r>
                <a:r>
                  <a:rPr lang="fr-FR" dirty="0" err="1"/>
                  <a:t>switching</a:t>
                </a:r>
                <a:r>
                  <a:rPr lang="fr-F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h𝑜𝑤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 err="1">
                            <a:latin typeface="Cambria Math" panose="02040503050406030204" pitchFamily="18" charset="0"/>
                          </a:rPr>
                          <m:t>𝑚𝑎𝑛𝑦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 err="1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 err="1">
                            <a:latin typeface="Cambria Math" panose="02040503050406030204" pitchFamily="18" charset="0"/>
                          </a:rPr>
                          <m:t>𝑎𝑠𝑠𝑜𝑐𝑖𝑎𝑡𝑒𝑑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 err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 err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?</m:t>
                        </m:r>
                      </m:num>
                      <m:den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r>
                  <a:rPr lang="fr-FR" sz="1400" dirty="0"/>
                  <a:t> = 2/3</a:t>
                </a:r>
              </a:p>
              <a:p>
                <a:pPr lvl="1"/>
                <a:endParaRPr lang="fr-FR" sz="1400" dirty="0"/>
              </a:p>
              <a:p>
                <a:r>
                  <a:rPr lang="fr-FR" sz="1600" dirty="0" err="1"/>
                  <a:t>Careful</a:t>
                </a:r>
                <a:r>
                  <a:rPr lang="fr-FR" sz="1600" dirty="0"/>
                  <a:t> =&gt; </a:t>
                </a:r>
                <a:r>
                  <a:rPr lang="fr-FR" sz="1600" dirty="0" err="1"/>
                  <a:t>When</a:t>
                </a:r>
                <a:r>
                  <a:rPr lang="fr-FR" sz="1600" dirty="0"/>
                  <a:t> the host </a:t>
                </a:r>
                <a:r>
                  <a:rPr lang="fr-FR" sz="1600" dirty="0" err="1"/>
                  <a:t>eliminates</a:t>
                </a:r>
                <a:r>
                  <a:rPr lang="fr-FR" sz="1600" dirty="0"/>
                  <a:t> one of the possible </a:t>
                </a:r>
                <a:r>
                  <a:rPr lang="fr-FR" sz="1600" dirty="0" err="1"/>
                  <a:t>doors</a:t>
                </a:r>
                <a:r>
                  <a:rPr lang="fr-FR" sz="1600" dirty="0"/>
                  <a:t>, the </a:t>
                </a:r>
                <a:r>
                  <a:rPr lang="fr-FR" sz="1600" dirty="0" err="1"/>
                  <a:t>probaility</a:t>
                </a:r>
                <a:r>
                  <a:rPr lang="fr-FR" sz="1600" dirty="0"/>
                  <a:t> of </a:t>
                </a:r>
                <a:r>
                  <a:rPr lang="fr-FR" sz="1600" dirty="0" err="1"/>
                  <a:t>winning</a:t>
                </a:r>
                <a:r>
                  <a:rPr lang="fr-FR" sz="1600" dirty="0"/>
                  <a:t> </a:t>
                </a:r>
                <a:r>
                  <a:rPr lang="fr-FR" sz="1600" dirty="0" err="1"/>
                  <a:t>does</a:t>
                </a:r>
                <a:r>
                  <a:rPr lang="fr-FR" sz="1600" dirty="0"/>
                  <a:t> not </a:t>
                </a:r>
                <a:r>
                  <a:rPr lang="fr-FR" sz="1600" dirty="0" err="1"/>
                  <a:t>become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600" dirty="0"/>
                  <a:t>….  </a:t>
                </a:r>
              </a:p>
              <a:p>
                <a:r>
                  <a:rPr lang="fr-FR" sz="1600" dirty="0"/>
                  <a:t>As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saw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there</a:t>
                </a:r>
                <a:r>
                  <a:rPr lang="fr-FR" sz="1600" dirty="0"/>
                  <a:t> are 3 </a:t>
                </a:r>
                <a:r>
                  <a:rPr lang="fr-FR" sz="1600" dirty="0" err="1"/>
                  <a:t>doors</a:t>
                </a:r>
                <a:r>
                  <a:rPr lang="fr-FR" sz="1600" dirty="0"/>
                  <a:t> to </a:t>
                </a:r>
                <a:r>
                  <a:rPr lang="fr-FR" sz="1600" dirty="0" err="1"/>
                  <a:t>begin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with</a:t>
                </a:r>
                <a:r>
                  <a:rPr lang="fr-FR" sz="1600" dirty="0"/>
                  <a:t> and in one scenario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have 1 </a:t>
                </a:r>
                <a:r>
                  <a:rPr lang="fr-FR" sz="1600" dirty="0" err="1"/>
                  <a:t>opportunity</a:t>
                </a:r>
                <a:r>
                  <a:rPr lang="fr-FR" sz="1600" dirty="0"/>
                  <a:t> out of 3 to </a:t>
                </a:r>
                <a:r>
                  <a:rPr lang="fr-FR" sz="1600" dirty="0" err="1"/>
                  <a:t>choose</a:t>
                </a:r>
                <a:r>
                  <a:rPr lang="fr-FR" sz="1600" dirty="0"/>
                  <a:t> the correct </a:t>
                </a:r>
                <a:r>
                  <a:rPr lang="fr-FR" sz="1600" dirty="0" err="1"/>
                  <a:t>door</a:t>
                </a:r>
                <a:r>
                  <a:rPr lang="fr-FR" sz="1600" dirty="0"/>
                  <a:t>, </a:t>
                </a:r>
                <a:r>
                  <a:rPr lang="fr-FR" sz="1600" dirty="0" err="1"/>
                  <a:t>while</a:t>
                </a:r>
                <a:r>
                  <a:rPr lang="fr-FR" sz="1600" dirty="0"/>
                  <a:t> in the </a:t>
                </a:r>
                <a:r>
                  <a:rPr lang="fr-FR" sz="1600" dirty="0" err="1"/>
                  <a:t>other</a:t>
                </a:r>
                <a:r>
                  <a:rPr lang="fr-FR" sz="1600" dirty="0"/>
                  <a:t> scenario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have 2 </a:t>
                </a:r>
                <a:r>
                  <a:rPr lang="fr-FR" sz="1600" dirty="0" err="1"/>
                  <a:t>opportunities</a:t>
                </a:r>
                <a:r>
                  <a:rPr lang="fr-FR" sz="1600" dirty="0"/>
                  <a:t> out of 3 to end up on the correct </a:t>
                </a:r>
                <a:r>
                  <a:rPr lang="fr-FR" sz="1600" dirty="0" err="1"/>
                  <a:t>door</a:t>
                </a:r>
                <a:r>
                  <a:rPr lang="fr-FR" sz="1600" dirty="0"/>
                  <a:t>.</a:t>
                </a:r>
              </a:p>
              <a:p>
                <a:r>
                  <a:rPr lang="fr-FR" sz="1600" dirty="0" err="1"/>
                  <a:t>Winning</a:t>
                </a:r>
                <a:r>
                  <a:rPr lang="fr-FR" sz="1600" dirty="0"/>
                  <a:t> </a:t>
                </a:r>
                <a:r>
                  <a:rPr lang="fr-FR" sz="1600" dirty="0" err="1"/>
                  <a:t>with</a:t>
                </a:r>
                <a:r>
                  <a:rPr lang="fr-FR" sz="1600" dirty="0"/>
                  <a:t> a </a:t>
                </a:r>
                <a:r>
                  <a:rPr lang="fr-FR" sz="1600" dirty="0" err="1"/>
                  <a:t>probability</a:t>
                </a:r>
                <a:r>
                  <a:rPr lang="fr-FR" sz="1600" dirty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can</a:t>
                </a:r>
                <a:r>
                  <a:rPr lang="fr-FR" dirty="0"/>
                  <a:t> </a:t>
                </a:r>
                <a:r>
                  <a:rPr lang="fr-FR" dirty="0" err="1"/>
                  <a:t>only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true</a:t>
                </a:r>
                <a:r>
                  <a:rPr lang="fr-FR" dirty="0"/>
                  <a:t> if the </a:t>
                </a:r>
                <a:r>
                  <a:rPr lang="fr-FR" dirty="0" err="1"/>
                  <a:t>problem</a:t>
                </a:r>
                <a:r>
                  <a:rPr lang="fr-FR" dirty="0"/>
                  <a:t> </a:t>
                </a:r>
                <a:r>
                  <a:rPr lang="fr-FR" dirty="0" err="1"/>
                  <a:t>was</a:t>
                </a:r>
                <a:r>
                  <a:rPr lang="fr-FR" dirty="0"/>
                  <a:t> </a:t>
                </a:r>
                <a:r>
                  <a:rPr lang="fr-FR" dirty="0" err="1"/>
                  <a:t>choosing</a:t>
                </a:r>
                <a:r>
                  <a:rPr lang="fr-FR" dirty="0"/>
                  <a:t> </a:t>
                </a:r>
                <a:r>
                  <a:rPr lang="fr-FR" dirty="0" err="1"/>
                  <a:t>between</a:t>
                </a:r>
                <a:r>
                  <a:rPr lang="fr-FR" dirty="0"/>
                  <a:t> 2 </a:t>
                </a:r>
                <a:r>
                  <a:rPr lang="fr-FR" dirty="0" err="1"/>
                  <a:t>equiprobable</a:t>
                </a:r>
                <a:r>
                  <a:rPr lang="fr-FR" dirty="0"/>
                  <a:t> options, in situations </a:t>
                </a:r>
                <a:r>
                  <a:rPr lang="fr-FR" dirty="0" err="1"/>
                  <a:t>such</a:t>
                </a:r>
                <a:r>
                  <a:rPr lang="fr-FR" dirty="0"/>
                  <a:t> as :</a:t>
                </a:r>
              </a:p>
              <a:p>
                <a:pPr lvl="1"/>
                <a:r>
                  <a:rPr lang="fr-FR" dirty="0"/>
                  <a:t>There </a:t>
                </a:r>
                <a:r>
                  <a:rPr lang="fr-FR" dirty="0" err="1"/>
                  <a:t>is</a:t>
                </a:r>
                <a:r>
                  <a:rPr lang="fr-FR" dirty="0"/>
                  <a:t> no </a:t>
                </a:r>
                <a:r>
                  <a:rPr lang="fr-FR" dirty="0" err="1"/>
                  <a:t>third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to </a:t>
                </a:r>
                <a:r>
                  <a:rPr lang="fr-FR" dirty="0" err="1"/>
                  <a:t>begin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endParaRPr lang="fr-FR" dirty="0"/>
              </a:p>
              <a:p>
                <a:pPr lvl="1"/>
                <a:r>
                  <a:rPr lang="fr-FR" dirty="0"/>
                  <a:t>Or </a:t>
                </a:r>
                <a:r>
                  <a:rPr lang="fr-FR" dirty="0" err="1"/>
                  <a:t>you</a:t>
                </a:r>
                <a:r>
                  <a:rPr lang="fr-FR" dirty="0"/>
                  <a:t> are a </a:t>
                </a:r>
                <a:r>
                  <a:rPr lang="fr-FR" dirty="0" err="1"/>
                  <a:t>spectaator</a:t>
                </a:r>
                <a:r>
                  <a:rPr lang="fr-FR" dirty="0"/>
                  <a:t> </a:t>
                </a:r>
                <a:r>
                  <a:rPr lang="fr-FR" dirty="0" err="1"/>
                  <a:t>arriving</a:t>
                </a:r>
                <a:r>
                  <a:rPr lang="fr-FR" dirty="0"/>
                  <a:t> </a:t>
                </a:r>
                <a:r>
                  <a:rPr lang="fr-FR" dirty="0" err="1"/>
                  <a:t>mid-game</a:t>
                </a:r>
                <a:r>
                  <a:rPr lang="fr-FR" dirty="0"/>
                  <a:t> and the </a:t>
                </a:r>
                <a:r>
                  <a:rPr lang="fr-FR" dirty="0" err="1"/>
                  <a:t>third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has </a:t>
                </a:r>
                <a:r>
                  <a:rPr lang="fr-FR" dirty="0" err="1"/>
                  <a:t>already</a:t>
                </a:r>
                <a:r>
                  <a:rPr lang="fr-FR" dirty="0"/>
                  <a:t> been </a:t>
                </a:r>
                <a:r>
                  <a:rPr lang="fr-FR" dirty="0" err="1"/>
                  <a:t>opened</a:t>
                </a:r>
                <a:r>
                  <a:rPr lang="fr-FR" dirty="0"/>
                  <a:t>, </a:t>
                </a:r>
                <a:r>
                  <a:rPr lang="fr-FR" dirty="0" err="1"/>
                  <a:t>meaning</a:t>
                </a:r>
                <a:r>
                  <a:rPr lang="fr-FR" dirty="0"/>
                  <a:t> </a:t>
                </a:r>
                <a:r>
                  <a:rPr lang="fr-FR" dirty="0" err="1"/>
                  <a:t>you</a:t>
                </a:r>
                <a:r>
                  <a:rPr lang="fr-FR" dirty="0"/>
                  <a:t> </a:t>
                </a:r>
                <a:r>
                  <a:rPr lang="fr-FR" dirty="0" err="1"/>
                  <a:t>don’t</a:t>
                </a:r>
                <a:r>
                  <a:rPr lang="fr-FR" dirty="0"/>
                  <a:t> know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door</a:t>
                </a:r>
                <a:r>
                  <a:rPr lang="fr-FR" dirty="0"/>
                  <a:t> the </a:t>
                </a:r>
                <a:r>
                  <a:rPr lang="fr-FR" dirty="0" err="1"/>
                  <a:t>player</a:t>
                </a:r>
                <a:r>
                  <a:rPr lang="fr-FR" dirty="0"/>
                  <a:t> chose </a:t>
                </a:r>
                <a:r>
                  <a:rPr lang="fr-FR" dirty="0" err="1"/>
                  <a:t>initially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83334BF-E861-EE45-B189-04E9BC615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4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92B7B-80BA-5D45-ACEC-CE29ABFF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E6F8-7E59-9942-AF49-CF76DF7F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 more detailed explanations : 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err="1">
                <a:hlinkClick r:id="rId2"/>
              </a:rPr>
              <a:t>www.youtube.com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watch?v</a:t>
            </a:r>
            <a:r>
              <a:rPr lang="fr-FR" dirty="0">
                <a:hlinkClick r:id="rId2"/>
              </a:rPr>
              <a:t>=Xp6V_lO1ZKA</a:t>
            </a:r>
            <a:endParaRPr lang="fr-FR" dirty="0"/>
          </a:p>
          <a:p>
            <a:r>
              <a:rPr lang="fr-FR" dirty="0">
                <a:hlinkClick r:id="rId3"/>
              </a:rPr>
              <a:t>https://www.youtube.com/watch?v=XiKMMt3Mm4k</a:t>
            </a:r>
            <a:endParaRPr lang="fr-FR" dirty="0"/>
          </a:p>
          <a:p>
            <a:r>
              <a:rPr lang="fr-FR" dirty="0">
                <a:hlinkClick r:id="rId4"/>
              </a:rPr>
              <a:t>https://www.youtube.com/watch?v=4Lb-6rxZxx0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6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FD432-C181-B54A-BFF3-5326B8C1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The Basics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07CD5-9623-894E-AD74-405D2F5F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Probability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simply</a:t>
            </a:r>
            <a:r>
              <a:rPr lang="fr-FR" sz="2000" dirty="0"/>
              <a:t> how </a:t>
            </a:r>
            <a:r>
              <a:rPr lang="fr-FR" sz="2000" dirty="0" err="1"/>
              <a:t>likely</a:t>
            </a:r>
            <a:r>
              <a:rPr lang="fr-FR" sz="2000" dirty="0"/>
              <a:t> </a:t>
            </a:r>
            <a:r>
              <a:rPr lang="fr-FR" sz="2000" dirty="0" err="1"/>
              <a:t>something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to </a:t>
            </a:r>
            <a:r>
              <a:rPr lang="fr-FR" sz="2000" dirty="0" err="1"/>
              <a:t>happen</a:t>
            </a:r>
            <a:r>
              <a:rPr lang="fr-FR" sz="2000" dirty="0"/>
              <a:t>.</a:t>
            </a:r>
          </a:p>
          <a:p>
            <a:r>
              <a:rPr lang="fr-FR" sz="2000" dirty="0" err="1"/>
              <a:t>Whenever</a:t>
            </a:r>
            <a:r>
              <a:rPr lang="fr-FR" sz="2000" dirty="0"/>
              <a:t> </a:t>
            </a:r>
            <a:r>
              <a:rPr lang="fr-FR" sz="2000" dirty="0" err="1"/>
              <a:t>we’re</a:t>
            </a:r>
            <a:r>
              <a:rPr lang="fr-FR" sz="2000" dirty="0"/>
              <a:t> </a:t>
            </a:r>
            <a:r>
              <a:rPr lang="fr-FR" sz="2000" dirty="0" err="1"/>
              <a:t>unsure</a:t>
            </a:r>
            <a:r>
              <a:rPr lang="fr-FR" sz="2000" dirty="0"/>
              <a:t> about the </a:t>
            </a:r>
            <a:r>
              <a:rPr lang="fr-FR" sz="2000" dirty="0" err="1"/>
              <a:t>outcome</a:t>
            </a:r>
            <a:r>
              <a:rPr lang="fr-FR" sz="2000" dirty="0"/>
              <a:t> of an </a:t>
            </a:r>
            <a:r>
              <a:rPr lang="fr-FR" sz="2000" dirty="0" err="1"/>
              <a:t>event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talk about the </a:t>
            </a:r>
            <a:r>
              <a:rPr lang="fr-FR" sz="2000" dirty="0" err="1"/>
              <a:t>probabilities</a:t>
            </a:r>
            <a:r>
              <a:rPr lang="fr-FR" sz="2000" dirty="0"/>
              <a:t> of certain </a:t>
            </a:r>
            <a:r>
              <a:rPr lang="fr-FR" sz="2000" dirty="0" err="1"/>
              <a:t>outcomes</a:t>
            </a:r>
            <a:r>
              <a:rPr lang="fr-FR" sz="2000" dirty="0"/>
              <a:t>—how </a:t>
            </a:r>
            <a:r>
              <a:rPr lang="fr-FR" sz="2000" dirty="0" err="1"/>
              <a:t>likely</a:t>
            </a:r>
            <a:r>
              <a:rPr lang="fr-FR" sz="2000" dirty="0"/>
              <a:t> </a:t>
            </a:r>
            <a:r>
              <a:rPr lang="fr-FR" sz="2000" dirty="0" err="1"/>
              <a:t>they</a:t>
            </a:r>
            <a:r>
              <a:rPr lang="fr-FR" sz="2000" dirty="0"/>
              <a:t> are. </a:t>
            </a:r>
          </a:p>
          <a:p>
            <a:r>
              <a:rPr lang="fr-FR" sz="2000" dirty="0"/>
              <a:t>The </a:t>
            </a:r>
            <a:r>
              <a:rPr lang="fr-FR" sz="2000" dirty="0" err="1"/>
              <a:t>analysis</a:t>
            </a:r>
            <a:r>
              <a:rPr lang="fr-FR" sz="2000" dirty="0"/>
              <a:t> of </a:t>
            </a:r>
            <a:r>
              <a:rPr lang="fr-FR" sz="2000" dirty="0" err="1"/>
              <a:t>events</a:t>
            </a:r>
            <a:r>
              <a:rPr lang="fr-FR" sz="2000" dirty="0"/>
              <a:t> </a:t>
            </a:r>
            <a:r>
              <a:rPr lang="fr-FR" sz="2000" dirty="0" err="1"/>
              <a:t>governed</a:t>
            </a:r>
            <a:r>
              <a:rPr lang="fr-FR" sz="2000" dirty="0"/>
              <a:t> by </a:t>
            </a:r>
            <a:r>
              <a:rPr lang="fr-FR" sz="2000" dirty="0" err="1"/>
              <a:t>probability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dirty="0" err="1"/>
              <a:t>statistics</a:t>
            </a:r>
            <a:r>
              <a:rPr lang="fr-FR" sz="20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64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3D6E4-5D8E-2549-98CF-3892A2C6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Flipping</a:t>
            </a:r>
            <a:r>
              <a:rPr lang="fr-FR" dirty="0"/>
              <a:t> a Coin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B780132-11ED-3048-8A1E-0868932CD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fr-FR" sz="2000" b="1" dirty="0"/>
                  <a:t>The best </a:t>
                </a:r>
                <a:r>
                  <a:rPr lang="fr-FR" sz="2000" b="1" dirty="0" err="1"/>
                  <a:t>example</a:t>
                </a:r>
                <a:r>
                  <a:rPr lang="fr-FR" sz="2000" b="1" dirty="0"/>
                  <a:t> for </a:t>
                </a:r>
                <a:r>
                  <a:rPr lang="fr-FR" sz="2000" b="1" dirty="0" err="1"/>
                  <a:t>understanding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probability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is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flipping</a:t>
                </a:r>
                <a:r>
                  <a:rPr lang="fr-FR" sz="2000" b="1" dirty="0"/>
                  <a:t> a coin:</a:t>
                </a:r>
                <a:endParaRPr lang="fr-FR" sz="2000" dirty="0"/>
              </a:p>
              <a:p>
                <a:r>
                  <a:rPr lang="fr-FR" sz="2000" dirty="0"/>
                  <a:t>There are </a:t>
                </a:r>
                <a:r>
                  <a:rPr lang="fr-FR" sz="2000" dirty="0" err="1"/>
                  <a:t>two</a:t>
                </a:r>
                <a:r>
                  <a:rPr lang="fr-FR" sz="2000" dirty="0"/>
                  <a:t> possible </a:t>
                </a:r>
                <a:r>
                  <a:rPr lang="fr-FR" sz="2000" dirty="0" err="1"/>
                  <a:t>outcomes</a:t>
                </a:r>
                <a:r>
                  <a:rPr lang="fr-FR" sz="2000" dirty="0"/>
                  <a:t> — </a:t>
                </a:r>
                <a:r>
                  <a:rPr lang="fr-FR" sz="2000" dirty="0" err="1"/>
                  <a:t>heads</a:t>
                </a:r>
                <a:r>
                  <a:rPr lang="fr-FR" sz="2000" dirty="0"/>
                  <a:t> or </a:t>
                </a:r>
                <a:r>
                  <a:rPr lang="fr-FR" sz="2000" dirty="0" err="1"/>
                  <a:t>tails</a:t>
                </a:r>
                <a:r>
                  <a:rPr lang="fr-FR" sz="2000" dirty="0"/>
                  <a:t>.</a:t>
                </a:r>
              </a:p>
              <a:p>
                <a:r>
                  <a:rPr lang="fr-FR" sz="2000" dirty="0" err="1"/>
                  <a:t>What’s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probability</a:t>
                </a:r>
                <a:r>
                  <a:rPr lang="fr-FR" sz="2000" dirty="0"/>
                  <a:t> of the coin landing on </a:t>
                </a:r>
                <a:r>
                  <a:rPr lang="fr-FR" sz="2000" dirty="0" err="1"/>
                  <a:t>Heads</a:t>
                </a:r>
                <a:r>
                  <a:rPr lang="fr-FR" sz="2000" dirty="0"/>
                  <a:t>? </a:t>
                </a:r>
              </a:p>
              <a:p>
                <a:pPr lvl="1"/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out </a:t>
                </a:r>
                <a:r>
                  <a:rPr lang="fr-FR" sz="2000" dirty="0" err="1"/>
                  <a:t>using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equation</a:t>
                </a:r>
                <a:r>
                  <a:rPr lang="fr-FR" sz="2000" dirty="0"/>
                  <a:t> P(H)=?</a:t>
                </a:r>
              </a:p>
              <a:p>
                <a:pPr lvl="1"/>
                <a:r>
                  <a:rPr lang="fr-FR" sz="2000" dirty="0"/>
                  <a:t>You </a:t>
                </a:r>
                <a:r>
                  <a:rPr lang="fr-FR" sz="2000" dirty="0" err="1"/>
                  <a:t>might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intuitively</a:t>
                </a:r>
                <a:r>
                  <a:rPr lang="fr-FR" sz="2000" dirty="0"/>
                  <a:t> know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likelihood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half</a:t>
                </a:r>
                <a:r>
                  <a:rPr lang="fr-FR" sz="2000" dirty="0"/>
                  <a:t>/</a:t>
                </a:r>
                <a:r>
                  <a:rPr lang="fr-FR" sz="2000" dirty="0" err="1"/>
                  <a:t>half</a:t>
                </a:r>
                <a:r>
                  <a:rPr lang="fr-FR" sz="2000" dirty="0"/>
                  <a:t>, or 50%.  But how do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work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out?  </a:t>
                </a:r>
              </a:p>
              <a:p>
                <a:r>
                  <a:rPr lang="fr-FR" sz="2000" dirty="0" err="1"/>
                  <a:t>Probability</a:t>
                </a:r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𝑝𝑜𝑠𝑠𝑖𝑏𝑖𝑙𝑖𝑡𝑖𝑒𝑠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𝑚𝑒𝑒𝑡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𝑜𝑢𝑟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𝑒𝑞𝑢𝑎𝑙𝑙𝑦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𝑙𝑖𝑘𝑒𝑙𝑦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𝑝𝑜𝑠𝑠𝑖𝑏𝑖𝑙𝑖𝑡𝑖𝑒𝑠</m:t>
                        </m:r>
                      </m:den>
                    </m:f>
                  </m:oMath>
                </a14:m>
                <a:endParaRPr lang="fr-FR" sz="2000" dirty="0"/>
              </a:p>
              <a:p>
                <a:r>
                  <a:rPr lang="fr-FR" sz="2000" dirty="0"/>
                  <a:t>In </a:t>
                </a:r>
                <a:r>
                  <a:rPr lang="fr-FR" sz="2000" dirty="0" err="1"/>
                  <a:t>this</a:t>
                </a:r>
                <a:r>
                  <a:rPr lang="fr-FR" sz="2000" dirty="0"/>
                  <a:t> case :</a:t>
                </a:r>
              </a:p>
              <a:p>
                <a:pPr lvl="1"/>
                <a:r>
                  <a:rPr lang="fr-FR" sz="2000" dirty="0"/>
                  <a:t>P (h) = ½ = 50%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B780132-11ED-3048-8A1E-0868932CD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329" b="-4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1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CBCAC-CA95-054A-A784-1C11A264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56BBA-27CD-B140-A4ED-8D7062F9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More </a:t>
            </a:r>
            <a:r>
              <a:rPr lang="fr-FR" sz="2000" dirty="0" err="1"/>
              <a:t>generally</a:t>
            </a:r>
            <a:r>
              <a:rPr lang="fr-FR" sz="2000" dirty="0"/>
              <a:t> : </a:t>
            </a:r>
          </a:p>
          <a:p>
            <a:pPr lvl="1"/>
            <a:r>
              <a:rPr lang="fr-FR" sz="2000" b="1" dirty="0" err="1"/>
              <a:t>Probability</a:t>
            </a:r>
            <a:r>
              <a:rPr lang="fr-FR" sz="2000" b="1" dirty="0"/>
              <a:t> of an </a:t>
            </a:r>
            <a:r>
              <a:rPr lang="fr-FR" sz="2000" b="1" dirty="0" err="1"/>
              <a:t>event</a:t>
            </a:r>
            <a:r>
              <a:rPr lang="fr-FR" sz="2000" b="1" dirty="0"/>
              <a:t> = (# of </a:t>
            </a:r>
            <a:r>
              <a:rPr lang="fr-FR" sz="2000" b="1" dirty="0" err="1"/>
              <a:t>ways</a:t>
            </a:r>
            <a:r>
              <a:rPr lang="fr-FR" sz="2000" b="1" dirty="0"/>
              <a:t> </a:t>
            </a:r>
            <a:r>
              <a:rPr lang="fr-FR" sz="2000" b="1" dirty="0" err="1"/>
              <a:t>it</a:t>
            </a:r>
            <a:r>
              <a:rPr lang="fr-FR" sz="2000" b="1" dirty="0"/>
              <a:t> </a:t>
            </a:r>
            <a:r>
              <a:rPr lang="fr-FR" sz="2000" b="1" dirty="0" err="1"/>
              <a:t>can</a:t>
            </a:r>
            <a:r>
              <a:rPr lang="fr-FR" sz="2000" b="1" dirty="0"/>
              <a:t> </a:t>
            </a:r>
            <a:r>
              <a:rPr lang="fr-FR" sz="2000" b="1" dirty="0" err="1"/>
              <a:t>happen</a:t>
            </a:r>
            <a:r>
              <a:rPr lang="fr-FR" sz="2000" b="1" dirty="0"/>
              <a:t>) / (total </a:t>
            </a:r>
            <a:r>
              <a:rPr lang="fr-FR" sz="2000" b="1" dirty="0" err="1"/>
              <a:t>number</a:t>
            </a:r>
            <a:r>
              <a:rPr lang="fr-FR" sz="2000" b="1" dirty="0"/>
              <a:t> of </a:t>
            </a:r>
            <a:r>
              <a:rPr lang="fr-FR" sz="2000" b="1" dirty="0" err="1"/>
              <a:t>outcomes</a:t>
            </a:r>
            <a:r>
              <a:rPr lang="fr-FR" sz="2000" b="1" dirty="0"/>
              <a:t>)</a:t>
            </a:r>
          </a:p>
          <a:p>
            <a:r>
              <a:rPr lang="fr-FR" sz="2200" dirty="0"/>
              <a:t>Rolling a die:</a:t>
            </a:r>
          </a:p>
          <a:p>
            <a:pPr lvl="1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hte</a:t>
            </a:r>
            <a:r>
              <a:rPr lang="fr-FR" sz="2000" dirty="0"/>
              <a:t> </a:t>
            </a:r>
            <a:r>
              <a:rPr lang="fr-FR" sz="2000" dirty="0" err="1"/>
              <a:t>probability</a:t>
            </a:r>
            <a:r>
              <a:rPr lang="fr-FR" sz="2000" dirty="0"/>
              <a:t> of </a:t>
            </a:r>
            <a:r>
              <a:rPr lang="fr-FR" sz="2000" dirty="0" err="1"/>
              <a:t>rolling</a:t>
            </a:r>
            <a:r>
              <a:rPr lang="fr-FR" sz="2000" dirty="0"/>
              <a:t> a 1 ?</a:t>
            </a:r>
          </a:p>
          <a:p>
            <a:pPr lvl="1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probability</a:t>
            </a:r>
            <a:r>
              <a:rPr lang="fr-FR" sz="2000" dirty="0"/>
              <a:t> of </a:t>
            </a:r>
            <a:r>
              <a:rPr lang="fr-FR" sz="2000" dirty="0" err="1"/>
              <a:t>rolling</a:t>
            </a:r>
            <a:r>
              <a:rPr lang="fr-FR" sz="2000" dirty="0"/>
              <a:t> a 2 or a 6 ?</a:t>
            </a:r>
          </a:p>
          <a:p>
            <a:pPr lvl="1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probability</a:t>
            </a:r>
            <a:r>
              <a:rPr lang="fr-FR" sz="2000" dirty="0"/>
              <a:t> of </a:t>
            </a:r>
            <a:r>
              <a:rPr lang="fr-FR" sz="2000" dirty="0" err="1"/>
              <a:t>rolling</a:t>
            </a:r>
            <a:r>
              <a:rPr lang="fr-FR" sz="2000" dirty="0"/>
              <a:t> an </a:t>
            </a:r>
            <a:r>
              <a:rPr lang="fr-FR" sz="2000" dirty="0" err="1"/>
              <a:t>even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321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46CDF-8696-CA4D-8893-DE30AABC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D0FC4-3081-8C4B-8760-76795AA5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err="1"/>
              <a:t>Sample</a:t>
            </a:r>
            <a:r>
              <a:rPr lang="fr-FR" sz="2000" dirty="0"/>
              <a:t> </a:t>
            </a:r>
            <a:r>
              <a:rPr lang="fr-FR" sz="2000" dirty="0" err="1"/>
              <a:t>sppce</a:t>
            </a:r>
            <a:r>
              <a:rPr lang="fr-FR" sz="2000" dirty="0"/>
              <a:t> =&gt; all of the possible </a:t>
            </a:r>
            <a:r>
              <a:rPr lang="fr-FR" sz="2000" dirty="0" err="1"/>
              <a:t>outcomes</a:t>
            </a:r>
            <a:r>
              <a:rPr lang="fr-FR" sz="2000" dirty="0"/>
              <a:t> of an « </a:t>
            </a:r>
            <a:r>
              <a:rPr lang="fr-FR" sz="2000" dirty="0" err="1"/>
              <a:t>experiment</a:t>
            </a:r>
            <a:r>
              <a:rPr lang="fr-FR" sz="2000" dirty="0"/>
              <a:t> »</a:t>
            </a:r>
          </a:p>
          <a:p>
            <a:r>
              <a:rPr lang="fr-FR" sz="2000" dirty="0" err="1"/>
              <a:t>Example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sample</a:t>
            </a:r>
            <a:r>
              <a:rPr lang="fr-FR" sz="2000" dirty="0"/>
              <a:t> </a:t>
            </a:r>
            <a:r>
              <a:rPr lang="fr-FR" sz="2000" dirty="0" err="1"/>
              <a:t>space</a:t>
            </a:r>
            <a:r>
              <a:rPr lang="fr-FR" sz="2000" dirty="0"/>
              <a:t> in the case </a:t>
            </a:r>
            <a:r>
              <a:rPr lang="fr-FR" sz="2000" dirty="0" err="1"/>
              <a:t>where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experiment</a:t>
            </a:r>
            <a:r>
              <a:rPr lang="fr-FR" sz="2000" dirty="0"/>
              <a:t> </a:t>
            </a:r>
            <a:r>
              <a:rPr lang="fr-FR" sz="2000" dirty="0" err="1"/>
              <a:t>consists</a:t>
            </a:r>
            <a:r>
              <a:rPr lang="fr-FR" sz="2000" dirty="0"/>
              <a:t> in </a:t>
            </a:r>
            <a:r>
              <a:rPr lang="fr-FR" sz="2000" dirty="0" err="1"/>
              <a:t>flipping</a:t>
            </a:r>
            <a:r>
              <a:rPr lang="fr-FR" sz="2000" dirty="0"/>
              <a:t> 3 coins ?</a:t>
            </a:r>
          </a:p>
          <a:p>
            <a:pPr lvl="1"/>
            <a:r>
              <a:rPr lang="fr-FR" sz="1700" dirty="0"/>
              <a:t>HHH</a:t>
            </a:r>
          </a:p>
          <a:p>
            <a:pPr lvl="1"/>
            <a:r>
              <a:rPr lang="fr-FR" sz="1700" dirty="0"/>
              <a:t>HHT</a:t>
            </a:r>
          </a:p>
          <a:p>
            <a:pPr lvl="1"/>
            <a:r>
              <a:rPr lang="fr-FR" sz="1700" dirty="0"/>
              <a:t>HTH</a:t>
            </a:r>
          </a:p>
          <a:p>
            <a:pPr lvl="1"/>
            <a:r>
              <a:rPr lang="fr-FR" sz="1700" dirty="0"/>
              <a:t>HTT   </a:t>
            </a:r>
          </a:p>
          <a:p>
            <a:pPr lvl="1"/>
            <a:r>
              <a:rPr lang="fr-FR" sz="1700" dirty="0"/>
              <a:t>THH</a:t>
            </a:r>
          </a:p>
          <a:p>
            <a:pPr lvl="1"/>
            <a:r>
              <a:rPr lang="fr-FR" sz="1700" dirty="0"/>
              <a:t>THT</a:t>
            </a:r>
          </a:p>
          <a:p>
            <a:pPr lvl="1"/>
            <a:r>
              <a:rPr lang="fr-FR" sz="1700" dirty="0"/>
              <a:t>TTH</a:t>
            </a:r>
          </a:p>
          <a:p>
            <a:pPr lvl="1"/>
            <a:r>
              <a:rPr lang="fr-FR" sz="1700" dirty="0"/>
              <a:t>TTT</a:t>
            </a:r>
          </a:p>
        </p:txBody>
      </p:sp>
    </p:spTree>
    <p:extLst>
      <p:ext uri="{BB962C8B-B14F-4D97-AF65-F5344CB8AC3E}">
        <p14:creationId xmlns:p14="http://schemas.microsoft.com/office/powerpoint/2010/main" val="350321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8F271-0F1B-7042-98B8-2643594E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8FBFF9-35BD-F446-8962-72BCF206A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/>
                  <a:t>What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probability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getting</a:t>
                </a:r>
                <a:r>
                  <a:rPr lang="fr-FR" sz="2000" dirty="0"/>
                  <a:t> </a:t>
                </a:r>
                <a:r>
                  <a:rPr lang="fr-FR" sz="2000" dirty="0" err="1"/>
                  <a:t>exactly</a:t>
                </a:r>
                <a:r>
                  <a:rPr lang="fr-FR" sz="2000" dirty="0"/>
                  <a:t> 2 </a:t>
                </a:r>
                <a:r>
                  <a:rPr lang="fr-FR" sz="2000" dirty="0" err="1"/>
                  <a:t>heads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when</a:t>
                </a:r>
                <a:r>
                  <a:rPr lang="fr-FR" sz="2000" dirty="0"/>
                  <a:t> </a:t>
                </a:r>
                <a:r>
                  <a:rPr lang="fr-FR" sz="2000" dirty="0" err="1"/>
                  <a:t>flipping</a:t>
                </a:r>
                <a:r>
                  <a:rPr lang="fr-FR" sz="2000" dirty="0"/>
                  <a:t> 3 coins :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P(« </a:t>
                </a:r>
                <a:r>
                  <a:rPr lang="fr-FR" sz="2000" dirty="0" err="1"/>
                  <a:t>exactly</a:t>
                </a:r>
                <a:r>
                  <a:rPr lang="fr-FR" sz="2000" dirty="0"/>
                  <a:t> 2 </a:t>
                </a:r>
                <a:r>
                  <a:rPr lang="fr-FR" sz="2000" dirty="0" err="1"/>
                  <a:t>heads</a:t>
                </a:r>
                <a:r>
                  <a:rPr lang="fr-FR" sz="2000" dirty="0"/>
                  <a:t> »)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h𝑜𝑤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 err="1">
                            <a:latin typeface="Cambria Math" panose="02040503050406030204" pitchFamily="18" charset="0"/>
                          </a:rPr>
                          <m:t>𝑚𝑎𝑛𝑦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 err="1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 err="1">
                            <a:latin typeface="Cambria Math" panose="02040503050406030204" pitchFamily="18" charset="0"/>
                          </a:rPr>
                          <m:t>𝑎𝑠𝑠𝑜𝑐𝑖𝑎𝑡𝑒𝑑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 err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i="1" dirty="0" err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 ?</m:t>
                        </m:r>
                      </m:num>
                      <m:den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fr-FR" sz="2000" dirty="0"/>
              </a:p>
              <a:p>
                <a:pPr marL="1971400" lvl="7" indent="0">
                  <a:buNone/>
                </a:pPr>
                <a:r>
                  <a:rPr lang="fr-FR" sz="2000" dirty="0"/>
                  <a:t>           = 3 / 8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8FBFF9-35BD-F446-8962-72BCF206A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DE6C4-D811-A449-B43B-3CD7FFD3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Union, Intersection, and </a:t>
            </a:r>
            <a:r>
              <a:rPr lang="fr-FR" b="1" dirty="0" err="1"/>
              <a:t>Complement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AD1DF-E598-1B49-BFAE-034223CA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set ?</a:t>
            </a:r>
          </a:p>
          <a:p>
            <a:pPr lvl="1"/>
            <a:r>
              <a:rPr lang="fr-FR" sz="2000" dirty="0" err="1"/>
              <a:t>Fundamentally</a:t>
            </a:r>
            <a:r>
              <a:rPr lang="fr-FR" sz="2000" dirty="0"/>
              <a:t>, </a:t>
            </a:r>
            <a:r>
              <a:rPr lang="fr-FR" sz="2000" dirty="0" err="1"/>
              <a:t>just</a:t>
            </a:r>
            <a:r>
              <a:rPr lang="fr-FR" sz="2000" dirty="0"/>
              <a:t> a collection of distinct </a:t>
            </a:r>
            <a:r>
              <a:rPr lang="fr-FR" sz="2000" dirty="0" err="1"/>
              <a:t>objects</a:t>
            </a:r>
            <a:r>
              <a:rPr lang="fr-FR" sz="2000" dirty="0"/>
              <a:t>,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anything</a:t>
            </a:r>
            <a:r>
              <a:rPr lang="fr-FR" sz="2000" dirty="0"/>
              <a:t> :</a:t>
            </a:r>
          </a:p>
          <a:p>
            <a:pPr lvl="2"/>
            <a:r>
              <a:rPr lang="fr-FR" sz="2000" dirty="0"/>
              <a:t> A = {56, 😀, </a:t>
            </a:r>
            <a:r>
              <a:rPr lang="fr-FR" sz="2000" dirty="0" err="1"/>
              <a:t>blue</a:t>
            </a:r>
            <a:r>
              <a:rPr lang="fr-FR" sz="2000" dirty="0"/>
              <a:t>, orange, 99, Jim, Claire}</a:t>
            </a:r>
          </a:p>
          <a:p>
            <a:pPr lvl="2"/>
            <a:r>
              <a:rPr lang="fr-FR" sz="2000" dirty="0"/>
              <a:t>B = {65, 🙁, </a:t>
            </a:r>
            <a:r>
              <a:rPr lang="fr-FR" sz="2000" dirty="0" err="1"/>
              <a:t>blue</a:t>
            </a:r>
            <a:r>
              <a:rPr lang="fr-FR" sz="2000" dirty="0"/>
              <a:t>, </a:t>
            </a:r>
            <a:r>
              <a:rPr lang="fr-FR" sz="2000" dirty="0" err="1"/>
              <a:t>red</a:t>
            </a:r>
            <a:r>
              <a:rPr lang="fr-FR" sz="2000" dirty="0"/>
              <a:t>, 100, James, Clara}</a:t>
            </a:r>
          </a:p>
          <a:p>
            <a:pPr lvl="2"/>
            <a:endParaRPr lang="fr-FR" sz="2000" dirty="0"/>
          </a:p>
          <a:p>
            <a:r>
              <a:rPr lang="fr-FR" sz="2000" dirty="0"/>
              <a:t>The </a:t>
            </a:r>
            <a:r>
              <a:rPr lang="fr-FR" sz="2000" b="1" dirty="0"/>
              <a:t>union</a:t>
            </a:r>
            <a:r>
              <a:rPr lang="fr-FR" sz="2000" dirty="0"/>
              <a:t> of </a:t>
            </a:r>
            <a:r>
              <a:rPr lang="fr-FR" sz="2000" dirty="0" err="1"/>
              <a:t>two</a:t>
            </a:r>
            <a:r>
              <a:rPr lang="fr-FR" sz="2000" dirty="0"/>
              <a:t> sets </a:t>
            </a:r>
            <a:r>
              <a:rPr lang="fr-FR" sz="2000" dirty="0" err="1"/>
              <a:t>contains</a:t>
            </a:r>
            <a:r>
              <a:rPr lang="fr-FR" sz="2000" dirty="0"/>
              <a:t> all the </a:t>
            </a:r>
            <a:r>
              <a:rPr lang="fr-FR" sz="2000" dirty="0" err="1"/>
              <a:t>elements</a:t>
            </a:r>
            <a:r>
              <a:rPr lang="fr-FR" sz="2000" dirty="0"/>
              <a:t> </a:t>
            </a:r>
            <a:r>
              <a:rPr lang="fr-FR" sz="2000" dirty="0" err="1"/>
              <a:t>contained</a:t>
            </a:r>
            <a:r>
              <a:rPr lang="fr-FR" sz="2000" dirty="0"/>
              <a:t> in </a:t>
            </a:r>
            <a:r>
              <a:rPr lang="fr-FR" sz="2000" dirty="0" err="1"/>
              <a:t>either</a:t>
            </a:r>
            <a:r>
              <a:rPr lang="fr-FR" sz="2000" dirty="0"/>
              <a:t> set (or </a:t>
            </a:r>
            <a:r>
              <a:rPr lang="fr-FR" sz="2000" dirty="0" err="1"/>
              <a:t>both</a:t>
            </a:r>
            <a:r>
              <a:rPr lang="fr-FR" sz="2000" dirty="0"/>
              <a:t> sets).</a:t>
            </a:r>
          </a:p>
          <a:p>
            <a:r>
              <a:rPr lang="fr-FR" sz="2000" dirty="0"/>
              <a:t>The union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notated</a:t>
            </a:r>
            <a:r>
              <a:rPr lang="fr-FR" sz="2000" dirty="0"/>
              <a:t> </a:t>
            </a:r>
            <a:r>
              <a:rPr lang="fr-FR" sz="2000" i="1" dirty="0"/>
              <a:t>A </a:t>
            </a:r>
            <a:r>
              <a:rPr lang="fr-FR" sz="2000" dirty="0"/>
              <a:t>⋃</a:t>
            </a:r>
            <a:r>
              <a:rPr lang="fr-FR" sz="2000" i="1" dirty="0"/>
              <a:t> B.</a:t>
            </a:r>
            <a:endParaRPr lang="fr-FR" sz="2000" dirty="0"/>
          </a:p>
          <a:p>
            <a:r>
              <a:rPr lang="fr-FR" sz="2000" dirty="0"/>
              <a:t>More </a:t>
            </a:r>
            <a:r>
              <a:rPr lang="fr-FR" sz="2000" dirty="0" err="1"/>
              <a:t>formally</a:t>
            </a:r>
            <a:r>
              <a:rPr lang="fr-FR" sz="2000" dirty="0"/>
              <a:t>, </a:t>
            </a:r>
            <a:r>
              <a:rPr lang="fr-FR" sz="2000" i="1" dirty="0"/>
              <a:t>x </a:t>
            </a:r>
            <a:r>
              <a:rPr lang="fr-FR" sz="2000" dirty="0"/>
              <a:t>∊ </a:t>
            </a:r>
            <a:r>
              <a:rPr lang="fr-FR" sz="2000" i="1" dirty="0"/>
              <a:t>A </a:t>
            </a:r>
            <a:r>
              <a:rPr lang="fr-FR" sz="2000" dirty="0"/>
              <a:t>⋃ </a:t>
            </a:r>
            <a:r>
              <a:rPr lang="fr-FR" sz="2000" i="1" dirty="0"/>
              <a:t>B</a:t>
            </a:r>
            <a:r>
              <a:rPr lang="fr-FR" sz="2000" dirty="0"/>
              <a:t> if </a:t>
            </a:r>
            <a:r>
              <a:rPr lang="fr-FR" sz="2000" i="1" dirty="0"/>
              <a:t>x </a:t>
            </a:r>
            <a:r>
              <a:rPr lang="fr-FR" sz="2000" dirty="0"/>
              <a:t>∊ </a:t>
            </a:r>
            <a:r>
              <a:rPr lang="fr-FR" sz="2000" i="1" dirty="0"/>
              <a:t>A</a:t>
            </a:r>
            <a:r>
              <a:rPr lang="fr-FR" sz="2000" dirty="0"/>
              <a:t> or </a:t>
            </a:r>
            <a:r>
              <a:rPr lang="fr-FR" sz="2000" i="1" dirty="0"/>
              <a:t>x </a:t>
            </a:r>
            <a:r>
              <a:rPr lang="fr-FR" sz="2000" dirty="0"/>
              <a:t>∊ </a:t>
            </a:r>
            <a:r>
              <a:rPr lang="fr-FR" sz="2000" i="1" dirty="0"/>
              <a:t>B</a:t>
            </a:r>
            <a:r>
              <a:rPr lang="fr-FR" sz="2000" dirty="0"/>
              <a:t> (or </a:t>
            </a:r>
            <a:r>
              <a:rPr lang="fr-FR" sz="2000" dirty="0" err="1"/>
              <a:t>both</a:t>
            </a:r>
            <a:r>
              <a:rPr lang="fr-FR" sz="2000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9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DE6C4-D811-A449-B43B-3CD7FFD3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Union, Intersection, and </a:t>
            </a:r>
            <a:r>
              <a:rPr lang="fr-FR" b="1" dirty="0" err="1"/>
              <a:t>Complement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AD1DF-E598-1B49-BFAE-034223CA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The </a:t>
            </a:r>
            <a:r>
              <a:rPr lang="fr-FR" sz="2000" b="1" dirty="0"/>
              <a:t>intersection </a:t>
            </a:r>
            <a:r>
              <a:rPr lang="fr-FR" sz="2000" dirty="0"/>
              <a:t>of </a:t>
            </a:r>
            <a:r>
              <a:rPr lang="fr-FR" sz="2000" dirty="0" err="1"/>
              <a:t>two</a:t>
            </a:r>
            <a:r>
              <a:rPr lang="fr-FR" sz="2000" dirty="0"/>
              <a:t> sets </a:t>
            </a:r>
            <a:r>
              <a:rPr lang="fr-FR" sz="2000" dirty="0" err="1"/>
              <a:t>contains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the </a:t>
            </a:r>
            <a:r>
              <a:rPr lang="fr-FR" sz="2000" dirty="0" err="1"/>
              <a:t>elements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are in </a:t>
            </a:r>
            <a:r>
              <a:rPr lang="fr-FR" sz="2000" dirty="0" err="1"/>
              <a:t>both</a:t>
            </a:r>
            <a:r>
              <a:rPr lang="fr-FR" sz="2000" dirty="0"/>
              <a:t> sets.</a:t>
            </a:r>
          </a:p>
          <a:p>
            <a:r>
              <a:rPr lang="fr-FR" sz="2000" dirty="0"/>
              <a:t>The intersection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notated</a:t>
            </a:r>
            <a:r>
              <a:rPr lang="fr-FR" sz="2000" dirty="0"/>
              <a:t> </a:t>
            </a:r>
            <a:r>
              <a:rPr lang="fr-FR" sz="2000" i="1" dirty="0"/>
              <a:t>A </a:t>
            </a:r>
            <a:r>
              <a:rPr lang="fr-FR" sz="2000" dirty="0"/>
              <a:t>⋂</a:t>
            </a:r>
            <a:r>
              <a:rPr lang="fr-FR" sz="2000" i="1" dirty="0"/>
              <a:t> B.</a:t>
            </a:r>
            <a:endParaRPr lang="fr-FR" sz="2000" dirty="0"/>
          </a:p>
          <a:p>
            <a:r>
              <a:rPr lang="fr-FR" sz="2000" dirty="0"/>
              <a:t>More </a:t>
            </a:r>
            <a:r>
              <a:rPr lang="fr-FR" sz="2000" dirty="0" err="1"/>
              <a:t>formally</a:t>
            </a:r>
            <a:r>
              <a:rPr lang="fr-FR" sz="2000" dirty="0"/>
              <a:t>, </a:t>
            </a:r>
            <a:r>
              <a:rPr lang="fr-FR" sz="2000" i="1" dirty="0"/>
              <a:t>x </a:t>
            </a:r>
            <a:r>
              <a:rPr lang="fr-FR" sz="2000" dirty="0"/>
              <a:t>∊ </a:t>
            </a:r>
            <a:r>
              <a:rPr lang="fr-FR" sz="2000" i="1" dirty="0"/>
              <a:t>A </a:t>
            </a:r>
            <a:r>
              <a:rPr lang="fr-FR" sz="2000" dirty="0"/>
              <a:t>⋂ </a:t>
            </a:r>
            <a:r>
              <a:rPr lang="fr-FR" sz="2000" i="1" dirty="0"/>
              <a:t>B</a:t>
            </a:r>
            <a:r>
              <a:rPr lang="fr-FR" sz="2000" dirty="0"/>
              <a:t> if </a:t>
            </a:r>
            <a:r>
              <a:rPr lang="fr-FR" sz="2000" i="1" dirty="0"/>
              <a:t>x </a:t>
            </a:r>
            <a:r>
              <a:rPr lang="fr-FR" sz="2000" dirty="0"/>
              <a:t>∊ </a:t>
            </a:r>
            <a:r>
              <a:rPr lang="fr-FR" sz="2000" i="1" dirty="0"/>
              <a:t>A</a:t>
            </a:r>
            <a:r>
              <a:rPr lang="fr-FR" sz="2000" dirty="0"/>
              <a:t> and </a:t>
            </a:r>
            <a:r>
              <a:rPr lang="fr-FR" sz="2000" i="1" dirty="0"/>
              <a:t>x </a:t>
            </a:r>
            <a:r>
              <a:rPr lang="fr-FR" sz="2000" dirty="0"/>
              <a:t>∊ </a:t>
            </a:r>
            <a:r>
              <a:rPr lang="fr-FR" sz="2000" i="1" dirty="0"/>
              <a:t>B</a:t>
            </a:r>
          </a:p>
          <a:p>
            <a:endParaRPr lang="fr-FR" sz="2000" dirty="0"/>
          </a:p>
          <a:p>
            <a:r>
              <a:rPr lang="fr-FR" sz="2000" dirty="0"/>
              <a:t>The </a:t>
            </a:r>
            <a:r>
              <a:rPr lang="fr-FR" sz="2000" b="1" dirty="0" err="1"/>
              <a:t>complement</a:t>
            </a:r>
            <a:r>
              <a:rPr lang="fr-FR" sz="2000" dirty="0"/>
              <a:t> of a set </a:t>
            </a:r>
            <a:r>
              <a:rPr lang="fr-FR" sz="2000" i="1" dirty="0"/>
              <a:t>A</a:t>
            </a:r>
            <a:r>
              <a:rPr lang="fr-FR" sz="2000" dirty="0"/>
              <a:t> </a:t>
            </a:r>
            <a:r>
              <a:rPr lang="fr-FR" sz="2000" dirty="0" err="1"/>
              <a:t>contains</a:t>
            </a:r>
            <a:r>
              <a:rPr lang="fr-FR" sz="2000" dirty="0"/>
              <a:t> </a:t>
            </a:r>
            <a:r>
              <a:rPr lang="fr-FR" sz="2000" dirty="0" err="1"/>
              <a:t>everything</a:t>
            </a:r>
            <a:r>
              <a:rPr lang="fr-FR" sz="2000" dirty="0"/>
              <a:t> in a </a:t>
            </a:r>
            <a:r>
              <a:rPr lang="fr-FR" sz="2000" dirty="0" err="1"/>
              <a:t>given</a:t>
            </a:r>
            <a:r>
              <a:rPr lang="fr-FR" sz="2000" dirty="0"/>
              <a:t> </a:t>
            </a:r>
            <a:r>
              <a:rPr lang="fr-FR" sz="2000" dirty="0" err="1"/>
              <a:t>universe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i="1" dirty="0"/>
              <a:t>not</a:t>
            </a:r>
            <a:r>
              <a:rPr lang="fr-FR" sz="2000" dirty="0"/>
              <a:t> in the set </a:t>
            </a:r>
            <a:r>
              <a:rPr lang="fr-FR" sz="2000" i="1" dirty="0"/>
              <a:t>A</a:t>
            </a:r>
            <a:r>
              <a:rPr lang="fr-FR" sz="2000" dirty="0"/>
              <a:t>.</a:t>
            </a:r>
          </a:p>
          <a:p>
            <a:r>
              <a:rPr lang="fr-FR" sz="2000" dirty="0"/>
              <a:t>The </a:t>
            </a:r>
            <a:r>
              <a:rPr lang="fr-FR" sz="2000" dirty="0" err="1"/>
              <a:t>complement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notated</a:t>
            </a:r>
            <a:r>
              <a:rPr lang="fr-FR" sz="2000" dirty="0"/>
              <a:t> </a:t>
            </a:r>
            <a:r>
              <a:rPr lang="fr-FR" sz="2000" i="1" dirty="0"/>
              <a:t>A’</a:t>
            </a:r>
            <a:r>
              <a:rPr lang="fr-FR" sz="20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19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3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24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5F1E36-21C7-834B-847B-301BE17D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182122"/>
            <a:ext cx="3202076" cy="2155243"/>
          </a:xfrm>
          <a:prstGeom prst="rect">
            <a:avLst/>
          </a:prstGeom>
        </p:spPr>
      </p:pic>
      <p:cxnSp>
        <p:nvCxnSpPr>
          <p:cNvPr id="39" name="Straight Connector 26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3118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8537B5D-F4EF-D343-BA57-74079AE6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68" y="1197668"/>
            <a:ext cx="3217333" cy="2124150"/>
          </a:xfrm>
          <a:prstGeom prst="rect">
            <a:avLst/>
          </a:prstGeom>
        </p:spPr>
      </p:pic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15004E23-3C9E-41FC-81A2-3481C6AF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6152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6B3655-B8FD-3141-B7C6-E02401055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34003" y="1196887"/>
            <a:ext cx="3201798" cy="212571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7A22DA-8659-CD4B-94A2-37C7B4AB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Venn Diagrams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B341C2-CED7-E144-B5BD-2024E684E09A}"/>
              </a:ext>
            </a:extLst>
          </p:cNvPr>
          <p:cNvSpPr txBox="1"/>
          <p:nvPr/>
        </p:nvSpPr>
        <p:spPr>
          <a:xfrm>
            <a:off x="1458405" y="3516289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Complement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8E887A-4997-AF4E-BFF3-0D38D05FE0F5}"/>
              </a:ext>
            </a:extLst>
          </p:cNvPr>
          <p:cNvSpPr txBox="1"/>
          <p:nvPr/>
        </p:nvSpPr>
        <p:spPr>
          <a:xfrm>
            <a:off x="5669920" y="346424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2670DF-B686-214F-AF15-4A5EC43EC714}"/>
              </a:ext>
            </a:extLst>
          </p:cNvPr>
          <p:cNvSpPr txBox="1"/>
          <p:nvPr/>
        </p:nvSpPr>
        <p:spPr>
          <a:xfrm>
            <a:off x="9223008" y="337721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896475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32441"/>
      </a:dk2>
      <a:lt2>
        <a:srgbClr val="E8E4E2"/>
      </a:lt2>
      <a:accent1>
        <a:srgbClr val="5BADCA"/>
      </a:accent1>
      <a:accent2>
        <a:srgbClr val="6A8BCF"/>
      </a:accent2>
      <a:accent3>
        <a:srgbClr val="8D85D7"/>
      </a:accent3>
      <a:accent4>
        <a:srgbClr val="9D6ACF"/>
      </a:accent4>
      <a:accent5>
        <a:srgbClr val="D185D7"/>
      </a:accent5>
      <a:accent6>
        <a:srgbClr val="CF6AAC"/>
      </a:accent6>
      <a:hlink>
        <a:srgbClr val="AA7562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1178</Words>
  <Application>Microsoft Macintosh PowerPoint</Application>
  <PresentationFormat>Grand écran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Avenir Next LT Pro</vt:lpstr>
      <vt:lpstr>Avenir Next LT Pro Light</vt:lpstr>
      <vt:lpstr>Cambria Math</vt:lpstr>
      <vt:lpstr>Garamond</vt:lpstr>
      <vt:lpstr>SavonVTI</vt:lpstr>
      <vt:lpstr>Notions de probabilité (rappels)</vt:lpstr>
      <vt:lpstr>The Basics</vt:lpstr>
      <vt:lpstr>Flipping a Coin</vt:lpstr>
      <vt:lpstr>Example</vt:lpstr>
      <vt:lpstr>Sample Space</vt:lpstr>
      <vt:lpstr>Sample Space</vt:lpstr>
      <vt:lpstr>Union, Intersection, and Complement </vt:lpstr>
      <vt:lpstr>Union, Intersection, and Complement </vt:lpstr>
      <vt:lpstr>Venn Diagrams</vt:lpstr>
      <vt:lpstr>Set Operations Example</vt:lpstr>
      <vt:lpstr>General Addition Rule for Probability</vt:lpstr>
      <vt:lpstr>General Addition Rule for Probability</vt:lpstr>
      <vt:lpstr>Monty Hall Problem/Brain-teaser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the Language Modeling Problem</dc:title>
  <dc:creator>Florence STRICKER-CESARI</dc:creator>
  <cp:lastModifiedBy>Florence STRICKER-CESARI</cp:lastModifiedBy>
  <cp:revision>4</cp:revision>
  <dcterms:created xsi:type="dcterms:W3CDTF">2021-10-22T11:03:11Z</dcterms:created>
  <dcterms:modified xsi:type="dcterms:W3CDTF">2021-10-26T14:47:40Z</dcterms:modified>
</cp:coreProperties>
</file>