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65" r:id="rId4"/>
    <p:sldId id="263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87" r:id="rId13"/>
    <p:sldId id="277" r:id="rId14"/>
    <p:sldId id="275" r:id="rId15"/>
    <p:sldId id="278" r:id="rId16"/>
    <p:sldId id="288" r:id="rId17"/>
    <p:sldId id="279" r:id="rId18"/>
    <p:sldId id="281" r:id="rId19"/>
    <p:sldId id="282" r:id="rId20"/>
    <p:sldId id="283" r:id="rId21"/>
    <p:sldId id="284" r:id="rId22"/>
    <p:sldId id="285" r:id="rId23"/>
    <p:sldId id="264" r:id="rId24"/>
    <p:sldId id="286" r:id="rId25"/>
    <p:sldId id="262" r:id="rId26"/>
    <p:sldId id="289" r:id="rId27"/>
    <p:sldId id="290" r:id="rId28"/>
    <p:sldId id="291" r:id="rId29"/>
    <p:sldId id="295" r:id="rId30"/>
    <p:sldId id="292" r:id="rId31"/>
    <p:sldId id="296" r:id="rId32"/>
    <p:sldId id="280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92781"/>
  </p:normalViewPr>
  <p:slideViewPr>
    <p:cSldViewPr snapToGrid="0" snapToObjects="1">
      <p:cViewPr varScale="1">
        <p:scale>
          <a:sx n="106" d="100"/>
          <a:sy n="10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9:31:04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1 170 16383,'76'8'0,"2"1"0,-1-9 0,-3 2 0,-17-2 0,-20 0 0,-20 0 0,-12 0 0,13-3 0,-2 0 0,7-1 0,-8 2 0,-4 2 0,4 0 0,7-1 0,6 2 0,-6 0 0,3 1 0,-12 0 0,1-1 0,11-1 0,9 0 0,15-1 0,10 1 0,-9 1 0,-1 2 0,-24 3 0,-7-4 0,-2 5 0,5-4 0,30 7 0,8-5 0,36 7 0,-21-9 0,-4 2 0,-37-3 0,-19-2 0,0 0 0,11 0 0,5 0 0,0 0 0,-15 1 0,1 2 0,-5-2 0,24 2 0,-5-3 0,7 0 0,-13 0 0,-9 0 0,6-1 0,8 0 0,5-1 0,-5 1 0,-17 0 0,-2-2 0,23 3 0,41-5 0,21 4 0,2 2 0,-29 0 0,-35 3 0,-19-5 0,-6-1 0,13 2 0,-3 0 0,10 2 0,-15-2 0,5-2 0,2 1 0,2-2 0,-3 3 0,-7 0 0,10-1 0,46 0 0,24 0 0,-27 2 0,1 1 0,33-2 0,-21 4 0,-47-4 0,-14 2 0,-10-2 0,11-2 0,-3 0 0,-1-10 0,4-1 0,-9-6 0,4 7 0,-17-6 0,-3 5 0,-6-2 0,5 0 0,2 4 0,-6 1 0,-1-1 0,-3 2 0,1 7 0,-2-7 0,2 9 0,0-10 0,-1 7 0,4-2 0,-5 3 0,-2-3 0,4 0 0,-6 1 0,3 1 0,5 4 0,-9-6 0,3 1 0,-5-4 0,6 7 0,3 0 0,0 3 0,-1-1 0,-4-3 0,4 3 0,-1-3 0,1 1 0,-8-1 0,-1 0 0,4 2 0,-8-2 0,16 1 0,-6-1 0,0 2 0,5 0 0,-9 4 0,9-3 0,-4 1 0,2-2 0,3 0 0,-6 0 0,0 0 0,-9 0 0,-12 0 0,8 1 0,-12 0 0,17-1 0,3-1 0,7 0 0,3 1 0,-7 1 0,-4-1 0,-7 2 0,4-2 0,2 0 0,9 0 0,4-1 0,-2 0 0,-5 0 0,-2 3 0,-9-2 0,8 1 0,2-1 0,7 0 0,-9 1 0,6 1 0,-22 3 0,12-2 0,-9 0 0,11 0 0,-4-3 0,11 3 0,-5-3 0,12 1 0,-8-1 0,0-1 0,-8-1 0,-3 0 0,4 1 0,2 1 0,1 0 0,2 0 0,-3 0 0,-10 0 0,7 0 0,-13 0 0,11 0 0,-9 1 0,8-2 0,-3 1 0,9-3 0,4 1 0,5 1 0,2 2 0,-6-1 0,3 0 0,-15 1 0,11-2 0,0-1 0,-3 1 0,6-4 0,-10 3 0,-4 1 0,14-2 0,0 3 0,-3 0 0,10-1 0,-15 1 0,5 2 0,-5-1 0,-9 3 0,-1-2 0,-1 0 0,5-1 0,5-1 0,6 0 0,6 0 0,-7 1 0,1 1 0,-4 0 0,3 0 0,6-2 0,-1 1 0,0 0 0,0 0 0,-3-3 0,3-2 0,-2 2 0,-3-1 0,9 6 0,-5-1 0,-5-3 0,8 3 0,-6-3 0,8 5 0,-4-2 0,-6 4 0,0-6 0,4 5 0,6-1 0,62-3 0,-38 2 0,44-5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https://d33wubrfki0l68.cloudfront.net/fcea505662d8057db683e8e510bf6aa2e6fd2e63/913e6/static/4749997ffbe507e7f3771f1fe2443f38/54a4b/dependency-parsing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lOOn4-01-SP5m_aSudOG4f9-3Gq4WvI#scrollTo=_-m95zl6tNq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88F72-965A-B44A-8E3A-8FF02ADB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fr-FR"/>
              <a:t>Linguistique de corpus en anglais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DE268C-9D8C-6741-B506-4C23B0F91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Armand STRICKER</a:t>
            </a:r>
          </a:p>
          <a:p>
            <a:r>
              <a:rPr lang="fr-FR" dirty="0" err="1"/>
              <a:t>armand.stricker@universite-paris-saclay.fr</a:t>
            </a:r>
            <a:endParaRPr lang="fr-FR" dirty="0"/>
          </a:p>
          <a:p>
            <a:r>
              <a:rPr lang="fr-FR" dirty="0" err="1"/>
              <a:t>armandnlp@gmail.com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E23E2A-6078-4297-9DD4-B8821391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4" r="3459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b="1" dirty="0" err="1"/>
              <a:t>Syntax</a:t>
            </a:r>
            <a:endParaRPr lang="fr-FR" b="1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3314" name="Picture 2" descr="Dependency syntax tree representing the sentence &amp;quot;A woman was injured... |  Download Scientific Diagram">
            <a:extLst>
              <a:ext uri="{FF2B5EF4-FFF2-40B4-BE49-F238E27FC236}">
                <a16:creationId xmlns:a16="http://schemas.microsoft.com/office/drawing/2014/main" id="{F89D4E85-83D5-D443-BFF8-846CA98B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52" y="1445424"/>
            <a:ext cx="5553262" cy="41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3D7ECA-287B-164F-BE67-86594D6D7C6E}"/>
              </a:ext>
            </a:extLst>
          </p:cNvPr>
          <p:cNvSpPr txBox="1"/>
          <p:nvPr/>
        </p:nvSpPr>
        <p:spPr>
          <a:xfrm>
            <a:off x="4362810" y="5510157"/>
            <a:ext cx="712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woman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injured</a:t>
            </a:r>
            <a:r>
              <a:rPr lang="fr-FR" dirty="0"/>
              <a:t> by a </a:t>
            </a:r>
            <a:r>
              <a:rPr lang="fr-FR" dirty="0" err="1"/>
              <a:t>falling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in the </a:t>
            </a:r>
            <a:r>
              <a:rPr lang="fr-FR" dirty="0" err="1"/>
              <a:t>Greasham</a:t>
            </a:r>
            <a:r>
              <a:rPr lang="fr-FR" dirty="0"/>
              <a:t> </a:t>
            </a:r>
            <a:r>
              <a:rPr lang="fr-FR" dirty="0" err="1"/>
              <a:t>neighbourhood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5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0928F2-D4E2-0E4D-B5A9-ABF8066C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SYntax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241A9-5973-044A-82F1-A2F98A4C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u="sng" dirty="0" err="1"/>
              <a:t>Ambiguities</a:t>
            </a:r>
            <a:endParaRPr lang="fr-FR" sz="2400" u="sng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The boy </a:t>
            </a:r>
            <a:r>
              <a:rPr lang="fr-FR" sz="2400" dirty="0" err="1"/>
              <a:t>saw</a:t>
            </a:r>
            <a:r>
              <a:rPr lang="fr-FR" sz="2400" dirty="0"/>
              <a:t> the man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telescope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15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0928F2-D4E2-0E4D-B5A9-ABF8066C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SYntax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Ch. 2 Syntax: The Sentence Patterns of Language - ppt video online download">
            <a:extLst>
              <a:ext uri="{FF2B5EF4-FFF2-40B4-BE49-F238E27FC236}">
                <a16:creationId xmlns:a16="http://schemas.microsoft.com/office/drawing/2014/main" id="{D0BE5813-F663-B046-83A4-32A72C7D0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182" y="613835"/>
            <a:ext cx="72136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4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b="1" dirty="0" err="1"/>
              <a:t>Semantics</a:t>
            </a:r>
            <a:endParaRPr lang="fr-FR" b="1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727363-79D5-B84F-A7F7-7F35136E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79" y="2447364"/>
            <a:ext cx="6834244" cy="31869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8F8BAD5-10FE-B24A-912E-BF75F8084324}"/>
              </a:ext>
            </a:extLst>
          </p:cNvPr>
          <p:cNvSpPr txBox="1"/>
          <p:nvPr/>
        </p:nvSpPr>
        <p:spPr>
          <a:xfrm>
            <a:off x="6427694" y="1955539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Logic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89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b="1" dirty="0" err="1"/>
              <a:t>Semantics</a:t>
            </a:r>
            <a:endParaRPr lang="fr-FR" b="1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B49768-A15D-8049-999F-BBE805A6C136}"/>
              </a:ext>
            </a:extLst>
          </p:cNvPr>
          <p:cNvSpPr txBox="1"/>
          <p:nvPr/>
        </p:nvSpPr>
        <p:spPr>
          <a:xfrm>
            <a:off x="4428067" y="3775496"/>
            <a:ext cx="655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To know the </a:t>
            </a:r>
            <a:r>
              <a:rPr lang="fr-FR" dirty="0" err="1"/>
              <a:t>meaning</a:t>
            </a:r>
            <a:r>
              <a:rPr lang="fr-FR" dirty="0"/>
              <a:t> of a [</a:t>
            </a:r>
            <a:r>
              <a:rPr lang="fr-FR" dirty="0" err="1"/>
              <a:t>declarative</a:t>
            </a:r>
            <a:r>
              <a:rPr lang="fr-FR" dirty="0"/>
              <a:t>] sentence </a:t>
            </a:r>
            <a:r>
              <a:rPr lang="fr-FR" dirty="0" err="1"/>
              <a:t>is</a:t>
            </a:r>
            <a:r>
              <a:rPr lang="fr-FR" dirty="0"/>
              <a:t> to know </a:t>
            </a:r>
          </a:p>
          <a:p>
            <a:r>
              <a:rPr lang="fr-FR" dirty="0" err="1"/>
              <a:t>what</a:t>
            </a:r>
            <a:r>
              <a:rPr lang="fr-FR" dirty="0"/>
              <a:t> the world </a:t>
            </a:r>
            <a:r>
              <a:rPr lang="fr-FR" dirty="0" err="1"/>
              <a:t>would</a:t>
            </a:r>
            <a:r>
              <a:rPr lang="fr-FR" dirty="0"/>
              <a:t> have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for the sentence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.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C50C49-3C7D-5F4F-A63D-F37F59558B50}"/>
              </a:ext>
            </a:extLst>
          </p:cNvPr>
          <p:cNvSpPr txBox="1"/>
          <p:nvPr/>
        </p:nvSpPr>
        <p:spPr>
          <a:xfrm>
            <a:off x="5240235" y="4455799"/>
            <a:ext cx="53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Dowty</a:t>
            </a:r>
            <a:r>
              <a:rPr lang="fr-FR" dirty="0"/>
              <a:t> &amp; al., 1981, </a:t>
            </a:r>
            <a:r>
              <a:rPr lang="fr-FR" i="1" dirty="0"/>
              <a:t>Introduction to </a:t>
            </a:r>
            <a:r>
              <a:rPr lang="fr-FR" i="1" dirty="0" err="1"/>
              <a:t>Montague</a:t>
            </a:r>
            <a:r>
              <a:rPr lang="fr-FR" i="1" dirty="0"/>
              <a:t> </a:t>
            </a:r>
            <a:r>
              <a:rPr lang="fr-FR" i="1" dirty="0" err="1"/>
              <a:t>Semantics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81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b="1" dirty="0" err="1"/>
              <a:t>Pragmatics</a:t>
            </a:r>
            <a:endParaRPr lang="fr-FR" b="1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7E9F7-06CC-A849-9843-D6C45E34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50" y="2885933"/>
            <a:ext cx="7968343" cy="2997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24E094C0-302C-6245-87A7-590D47403FE8}"/>
                  </a:ext>
                </a:extLst>
              </p14:cNvPr>
              <p14:cNvContentPartPr/>
              <p14:nvPr/>
            </p14:nvContentPartPr>
            <p14:xfrm>
              <a:off x="6796045" y="3656423"/>
              <a:ext cx="1090080" cy="8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24E094C0-302C-6245-87A7-590D47403F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2405" y="3548783"/>
                <a:ext cx="1197720" cy="305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A57BA623-4852-2045-9BC5-CC6A43A98FAE}"/>
              </a:ext>
            </a:extLst>
          </p:cNvPr>
          <p:cNvSpPr txBox="1"/>
          <p:nvPr/>
        </p:nvSpPr>
        <p:spPr>
          <a:xfrm>
            <a:off x="5251722" y="3831121"/>
            <a:ext cx="507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more, the sentence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6B4AFC-EB0F-754D-89EF-F1BE988B4C7F}"/>
              </a:ext>
            </a:extLst>
          </p:cNvPr>
          <p:cNvSpPr txBox="1"/>
          <p:nvPr/>
        </p:nvSpPr>
        <p:spPr>
          <a:xfrm>
            <a:off x="6253664" y="2405347"/>
            <a:ext cx="34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« Reading </a:t>
            </a:r>
            <a:r>
              <a:rPr lang="fr-FR" sz="2000" b="1" dirty="0" err="1"/>
              <a:t>between</a:t>
            </a:r>
            <a:r>
              <a:rPr lang="fr-FR" sz="2000" b="1" dirty="0"/>
              <a:t> the </a:t>
            </a:r>
            <a:r>
              <a:rPr lang="fr-FR" sz="2000" b="1" dirty="0" err="1"/>
              <a:t>lines</a:t>
            </a:r>
            <a:r>
              <a:rPr lang="fr-FR" sz="2000" b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9031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b="1" dirty="0" err="1"/>
              <a:t>Pragmatics</a:t>
            </a:r>
            <a:endParaRPr lang="fr-FR" b="1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A335E2-3545-FA4A-86AB-D9FEE1E24E31}"/>
              </a:ext>
            </a:extLst>
          </p:cNvPr>
          <p:cNvSpPr txBox="1"/>
          <p:nvPr/>
        </p:nvSpPr>
        <p:spPr>
          <a:xfrm>
            <a:off x="3454400" y="2768599"/>
            <a:ext cx="768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fr-FR" b="1" dirty="0"/>
              <a:t>The Story of the Mate and the </a:t>
            </a:r>
            <a:r>
              <a:rPr lang="fr-FR" b="1" dirty="0" err="1"/>
              <a:t>Captain</a:t>
            </a:r>
            <a:r>
              <a:rPr lang="fr-FR" dirty="0"/>
              <a:t> (</a:t>
            </a:r>
            <a:r>
              <a:rPr lang="fr-FR" dirty="0" err="1"/>
              <a:t>Meibauer</a:t>
            </a:r>
            <a:r>
              <a:rPr lang="fr-FR" dirty="0"/>
              <a:t> 2005, </a:t>
            </a:r>
            <a:r>
              <a:rPr lang="fr-FR" dirty="0" err="1"/>
              <a:t>adapted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Posner</a:t>
            </a:r>
            <a:r>
              <a:rPr lang="fr-FR" dirty="0"/>
              <a:t> 1980) :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captain</a:t>
            </a:r>
            <a:r>
              <a:rPr lang="fr-FR" dirty="0"/>
              <a:t> and </a:t>
            </a:r>
            <a:r>
              <a:rPr lang="fr-FR" dirty="0" err="1"/>
              <a:t>his</a:t>
            </a:r>
            <a:r>
              <a:rPr lang="fr-FR" dirty="0"/>
              <a:t> mate have a long-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quarrel</a:t>
            </a:r>
            <a:r>
              <a:rPr lang="fr-FR" dirty="0"/>
              <a:t>. The mate drinks more </a:t>
            </a:r>
            <a:r>
              <a:rPr lang="fr-FR" dirty="0" err="1"/>
              <a:t>rum</a:t>
            </a:r>
            <a:r>
              <a:rPr lang="fr-FR" dirty="0"/>
              <a:t> </a:t>
            </a:r>
          </a:p>
          <a:p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good for </a:t>
            </a:r>
            <a:r>
              <a:rPr lang="fr-FR" dirty="0" err="1"/>
              <a:t>him</a:t>
            </a:r>
            <a:r>
              <a:rPr lang="fr-FR" dirty="0"/>
              <a:t>, and the </a:t>
            </a:r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not to </a:t>
            </a:r>
            <a:r>
              <a:rPr lang="fr-FR" dirty="0" err="1"/>
              <a:t>tolerate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longer. </a:t>
            </a:r>
            <a:r>
              <a:rPr lang="fr-FR" dirty="0" err="1"/>
              <a:t>When</a:t>
            </a:r>
            <a:r>
              <a:rPr lang="fr-FR" dirty="0"/>
              <a:t> the mate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drunk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, the </a:t>
            </a:r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in the </a:t>
            </a:r>
            <a:r>
              <a:rPr lang="fr-FR" dirty="0" err="1"/>
              <a:t>logbook</a:t>
            </a:r>
            <a:r>
              <a:rPr lang="fr-FR" dirty="0"/>
              <a:t>: “</a:t>
            </a:r>
            <a:r>
              <a:rPr lang="fr-FR" dirty="0" err="1"/>
              <a:t>Today</a:t>
            </a:r>
            <a:r>
              <a:rPr lang="fr-FR" dirty="0"/>
              <a:t>, 11th </a:t>
            </a:r>
            <a:r>
              <a:rPr lang="fr-FR" dirty="0" err="1"/>
              <a:t>October</a:t>
            </a:r>
            <a:r>
              <a:rPr lang="fr-FR" dirty="0"/>
              <a:t>, the mate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drunk</a:t>
            </a:r>
            <a:r>
              <a:rPr lang="fr-FR" dirty="0"/>
              <a:t>.” </a:t>
            </a:r>
            <a:r>
              <a:rPr lang="fr-FR" dirty="0" err="1"/>
              <a:t>When</a:t>
            </a:r>
            <a:r>
              <a:rPr lang="fr-FR" dirty="0"/>
              <a:t> the mate </a:t>
            </a:r>
            <a:r>
              <a:rPr lang="fr-FR" dirty="0" err="1"/>
              <a:t>reads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entry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watch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angry</a:t>
            </a:r>
            <a:r>
              <a:rPr lang="fr-FR" dirty="0"/>
              <a:t>. </a:t>
            </a:r>
          </a:p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after</a:t>
            </a:r>
            <a:r>
              <a:rPr lang="fr-FR" dirty="0"/>
              <a:t> a short moment of </a:t>
            </a:r>
            <a:r>
              <a:rPr lang="fr-FR" dirty="0" err="1"/>
              <a:t>reflection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in the </a:t>
            </a:r>
            <a:r>
              <a:rPr lang="fr-FR" dirty="0" err="1"/>
              <a:t>logbook</a:t>
            </a:r>
            <a:r>
              <a:rPr lang="fr-FR" dirty="0"/>
              <a:t>: “</a:t>
            </a:r>
            <a:r>
              <a:rPr lang="fr-FR" dirty="0" err="1"/>
              <a:t>Today</a:t>
            </a:r>
            <a:r>
              <a:rPr lang="fr-FR" dirty="0"/>
              <a:t>, 14th </a:t>
            </a:r>
            <a:r>
              <a:rPr lang="fr-FR" dirty="0" err="1"/>
              <a:t>October</a:t>
            </a:r>
            <a:r>
              <a:rPr lang="fr-FR" dirty="0"/>
              <a:t>, the </a:t>
            </a:r>
            <a:r>
              <a:rPr lang="fr-FR" dirty="0" err="1"/>
              <a:t>captain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drunk</a:t>
            </a:r>
            <a:r>
              <a:rPr lang="fr-F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3255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b="1" dirty="0"/>
              <a:t>Output: </a:t>
            </a:r>
            <a:r>
              <a:rPr lang="fr-FR" b="1" dirty="0" err="1"/>
              <a:t>meaning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164B4C-2CBC-894C-9C2C-1EAC72B3A2B5}"/>
              </a:ext>
            </a:extLst>
          </p:cNvPr>
          <p:cNvSpPr txBox="1"/>
          <p:nvPr/>
        </p:nvSpPr>
        <p:spPr>
          <a:xfrm>
            <a:off x="6185819" y="5399389"/>
            <a:ext cx="101706" cy="15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 descr="Meaning Inside Human Mind - Pictured As Word Meaning Inside A Head With  Cogwheels To Symbolize That Meaning Is What People May Stock Illustration -  Illustration of cogwheels, render: 190394204">
            <a:extLst>
              <a:ext uri="{FF2B5EF4-FFF2-40B4-BE49-F238E27FC236}">
                <a16:creationId xmlns:a16="http://schemas.microsoft.com/office/drawing/2014/main" id="{E99CC233-A9DD-C04B-82F7-D26A3928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64" y="2020384"/>
            <a:ext cx="5068388" cy="37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2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752C1-86C6-A345-A9E0-8858D67C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corpus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BC3B9-B82E-3B44-9C11-FDC55146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book ?</a:t>
            </a:r>
          </a:p>
          <a:p>
            <a:r>
              <a:rPr lang="fr-FR" dirty="0"/>
              <a:t>An article ?</a:t>
            </a:r>
          </a:p>
          <a:p>
            <a:r>
              <a:rPr lang="fr-FR" dirty="0"/>
              <a:t>An archive ?</a:t>
            </a:r>
          </a:p>
        </p:txBody>
      </p:sp>
    </p:spTree>
    <p:extLst>
      <p:ext uri="{BB962C8B-B14F-4D97-AF65-F5344CB8AC3E}">
        <p14:creationId xmlns:p14="http://schemas.microsoft.com/office/powerpoint/2010/main" val="132155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66C64-5108-E044-A417-75F66C1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BBDC7-73AF-AF45-B95A-B7B34149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CORPUS: </a:t>
            </a:r>
          </a:p>
          <a:p>
            <a:r>
              <a:rPr lang="fr-FR" dirty="0"/>
              <a:t>(1) </a:t>
            </a:r>
            <a:r>
              <a:rPr lang="fr-FR" dirty="0">
                <a:highlight>
                  <a:srgbClr val="FFFF00"/>
                </a:highlight>
              </a:rPr>
              <a:t>A collection of </a:t>
            </a:r>
            <a:r>
              <a:rPr lang="fr-FR" dirty="0" err="1">
                <a:highlight>
                  <a:srgbClr val="FFFF00"/>
                </a:highlight>
              </a:rPr>
              <a:t>texts</a:t>
            </a:r>
            <a:r>
              <a:rPr lang="fr-FR" dirty="0"/>
              <a:t>, </a:t>
            </a:r>
            <a:r>
              <a:rPr lang="fr-FR" dirty="0" err="1"/>
              <a:t>especially</a:t>
            </a:r>
            <a:r>
              <a:rPr lang="fr-FR" dirty="0"/>
              <a:t> if </a:t>
            </a:r>
            <a:r>
              <a:rPr lang="fr-FR" dirty="0" err="1"/>
              <a:t>complete</a:t>
            </a:r>
            <a:r>
              <a:rPr lang="fr-FR" dirty="0"/>
              <a:t>  and self-</a:t>
            </a:r>
            <a:r>
              <a:rPr lang="fr-FR" dirty="0" err="1"/>
              <a:t>contained</a:t>
            </a:r>
            <a:r>
              <a:rPr lang="fr-FR" dirty="0"/>
              <a:t>: the corpus of Anglo-Saxon verse. </a:t>
            </a:r>
          </a:p>
          <a:p>
            <a:r>
              <a:rPr lang="fr-FR" dirty="0"/>
              <a:t>(2)  In </a:t>
            </a:r>
            <a:r>
              <a:rPr lang="fr-FR" dirty="0" err="1"/>
              <a:t>linguistics</a:t>
            </a:r>
            <a:r>
              <a:rPr lang="fr-FR" dirty="0"/>
              <a:t> and </a:t>
            </a:r>
            <a:r>
              <a:rPr lang="fr-FR" dirty="0" err="1"/>
              <a:t>lexicography</a:t>
            </a:r>
            <a:r>
              <a:rPr lang="fr-FR" dirty="0"/>
              <a:t>, a body of </a:t>
            </a:r>
            <a:r>
              <a:rPr lang="fr-FR" dirty="0" err="1"/>
              <a:t>texts</a:t>
            </a:r>
            <a:r>
              <a:rPr lang="fr-FR" dirty="0"/>
              <a:t>, </a:t>
            </a:r>
            <a:r>
              <a:rPr lang="fr-FR" dirty="0" err="1"/>
              <a:t>utterances</a:t>
            </a:r>
            <a:r>
              <a:rPr lang="fr-FR" dirty="0"/>
              <a:t>, or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specimens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considered</a:t>
            </a:r>
            <a:r>
              <a:rPr lang="fr-FR" dirty="0">
                <a:highlight>
                  <a:srgbClr val="FFFF00"/>
                </a:highlight>
              </a:rPr>
              <a:t> more or </a:t>
            </a:r>
            <a:r>
              <a:rPr lang="fr-FR" dirty="0" err="1">
                <a:highlight>
                  <a:srgbClr val="FFFF00"/>
                </a:highlight>
              </a:rPr>
              <a:t>less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representative</a:t>
            </a:r>
            <a:r>
              <a:rPr lang="fr-FR" dirty="0">
                <a:highlight>
                  <a:srgbClr val="FFFF00"/>
                </a:highlight>
              </a:rPr>
              <a:t> of a </a:t>
            </a:r>
            <a:r>
              <a:rPr lang="fr-FR" dirty="0" err="1">
                <a:highlight>
                  <a:srgbClr val="FFFF00"/>
                </a:highlight>
              </a:rPr>
              <a:t>language</a:t>
            </a:r>
            <a:r>
              <a:rPr lang="fr-FR" dirty="0"/>
              <a:t>, and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as an </a:t>
            </a:r>
            <a:r>
              <a:rPr lang="fr-FR" dirty="0" err="1">
                <a:highlight>
                  <a:srgbClr val="FFFF00"/>
                </a:highlight>
              </a:rPr>
              <a:t>electronic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database</a:t>
            </a:r>
            <a:r>
              <a:rPr lang="fr-FR" dirty="0"/>
              <a:t>.  </a:t>
            </a:r>
            <a:r>
              <a:rPr lang="fr-FR" dirty="0" err="1"/>
              <a:t>Currently,computer</a:t>
            </a:r>
            <a:r>
              <a:rPr lang="fr-FR" dirty="0"/>
              <a:t> </a:t>
            </a:r>
            <a:r>
              <a:rPr lang="fr-FR" dirty="0" err="1"/>
              <a:t>corpora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store </a:t>
            </a:r>
            <a:r>
              <a:rPr lang="fr-FR" dirty="0" err="1">
                <a:highlight>
                  <a:srgbClr val="FFFF00"/>
                </a:highlight>
              </a:rPr>
              <a:t>many</a:t>
            </a:r>
            <a:r>
              <a:rPr lang="fr-FR" dirty="0">
                <a:highlight>
                  <a:srgbClr val="FFFF00"/>
                </a:highlight>
              </a:rPr>
              <a:t> millions of running </a:t>
            </a:r>
            <a:r>
              <a:rPr lang="fr-FR" dirty="0" err="1">
                <a:highlight>
                  <a:srgbClr val="FFFF00"/>
                </a:highlight>
              </a:rPr>
              <a:t>words</a:t>
            </a:r>
            <a:r>
              <a:rPr lang="fr-FR" dirty="0"/>
              <a:t>,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by </a:t>
            </a:r>
            <a:r>
              <a:rPr lang="fr-FR" dirty="0" err="1"/>
              <a:t>means</a:t>
            </a:r>
            <a:r>
              <a:rPr lang="fr-FR" dirty="0"/>
              <a:t> of </a:t>
            </a:r>
            <a:r>
              <a:rPr lang="fr-FR" dirty="0" err="1">
                <a:highlight>
                  <a:srgbClr val="FFFF00"/>
                </a:highlight>
              </a:rPr>
              <a:t>tagging</a:t>
            </a:r>
            <a:r>
              <a:rPr lang="fr-FR" dirty="0"/>
              <a:t> (the addition of </a:t>
            </a:r>
            <a:r>
              <a:rPr lang="fr-FR" dirty="0" err="1"/>
              <a:t>identifying</a:t>
            </a:r>
            <a:r>
              <a:rPr lang="fr-FR" dirty="0"/>
              <a:t> and </a:t>
            </a:r>
            <a:r>
              <a:rPr lang="fr-FR" dirty="0" err="1"/>
              <a:t>classifying</a:t>
            </a:r>
            <a:r>
              <a:rPr lang="fr-FR" dirty="0"/>
              <a:t> tags to </a:t>
            </a:r>
            <a:r>
              <a:rPr lang="fr-FR" dirty="0" err="1"/>
              <a:t>words</a:t>
            </a:r>
            <a:r>
              <a:rPr lang="fr-FR" dirty="0"/>
              <a:t> and </a:t>
            </a:r>
            <a:r>
              <a:rPr lang="fr-FR" dirty="0" err="1"/>
              <a:t>other</a:t>
            </a:r>
            <a:r>
              <a:rPr lang="fr-FR" dirty="0"/>
              <a:t> formations) and the use of </a:t>
            </a:r>
            <a:r>
              <a:rPr lang="fr-FR" dirty="0" err="1">
                <a:highlight>
                  <a:srgbClr val="FFFF00"/>
                </a:highlight>
              </a:rPr>
              <a:t>concordancing</a:t>
            </a:r>
            <a:r>
              <a:rPr lang="fr-FR" dirty="0"/>
              <a:t> programs.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DE3AD7-6988-C445-83ED-D7934D1C1CD3}"/>
              </a:ext>
            </a:extLst>
          </p:cNvPr>
          <p:cNvSpPr txBox="1"/>
          <p:nvPr/>
        </p:nvSpPr>
        <p:spPr>
          <a:xfrm>
            <a:off x="3326674" y="1607611"/>
            <a:ext cx="608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McArthur</a:t>
            </a:r>
            <a:r>
              <a:rPr lang="fr-FR" dirty="0"/>
              <a:t>, Tom. (</a:t>
            </a:r>
            <a:r>
              <a:rPr lang="fr-FR" dirty="0" err="1"/>
              <a:t>ed</a:t>
            </a:r>
            <a:r>
              <a:rPr lang="fr-FR" dirty="0"/>
              <a:t>.) 1992. The Oxford </a:t>
            </a:r>
            <a:r>
              <a:rPr lang="fr-FR" dirty="0" err="1"/>
              <a:t>Companion</a:t>
            </a:r>
            <a:r>
              <a:rPr lang="fr-FR" dirty="0"/>
              <a:t> to the </a:t>
            </a:r>
            <a:br>
              <a:rPr lang="fr-FR" dirty="0"/>
            </a:br>
            <a:r>
              <a:rPr lang="fr-FR" dirty="0"/>
              <a:t>English. Oxford &amp; New York: Oxford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977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C3F19-0511-4740-8ECD-EF1E26B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2CAF9-350E-EC43-B07C-3D32F7E9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2hrs =&gt;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divide</a:t>
            </a:r>
            <a:r>
              <a:rPr lang="fr-FR" dirty="0"/>
              <a:t> classes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+ practice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over 1 class or over 2 classes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=&gt; goal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class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(job, job interview, </a:t>
            </a:r>
            <a:r>
              <a:rPr lang="fr-FR" dirty="0" err="1"/>
              <a:t>research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material</a:t>
            </a:r>
            <a:r>
              <a:rPr lang="fr-FR" dirty="0"/>
              <a:t> as </a:t>
            </a:r>
            <a:r>
              <a:rPr lang="fr-FR" dirty="0" err="1"/>
              <a:t>we</a:t>
            </a:r>
            <a:r>
              <a:rPr lang="fr-FR" dirty="0"/>
              <a:t> go </a:t>
            </a:r>
            <a:r>
              <a:rPr lang="fr-FR" dirty="0" err="1"/>
              <a:t>along</a:t>
            </a:r>
            <a:r>
              <a:rPr lang="fr-FR" dirty="0"/>
              <a:t>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simplify</a:t>
            </a:r>
            <a:r>
              <a:rPr lang="fr-FR" dirty="0"/>
              <a:t> and </a:t>
            </a:r>
            <a:r>
              <a:rPr lang="fr-FR" dirty="0" err="1"/>
              <a:t>clarify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possible </a:t>
            </a:r>
          </a:p>
          <a:p>
            <a:pPr lvl="1"/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practical</a:t>
            </a:r>
            <a:r>
              <a:rPr lang="fr-FR" dirty="0"/>
              <a:t> parts as pairs =&gt; </a:t>
            </a:r>
            <a:r>
              <a:rPr lang="fr-FR" dirty="0" err="1"/>
              <a:t>try</a:t>
            </a:r>
            <a:r>
              <a:rPr lang="fr-FR" dirty="0"/>
              <a:t> to go over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and </a:t>
            </a:r>
            <a:r>
              <a:rPr lang="fr-FR" dirty="0" err="1"/>
              <a:t>divide</a:t>
            </a:r>
            <a:r>
              <a:rPr lang="fr-FR" dirty="0"/>
              <a:t> the </a:t>
            </a:r>
            <a:r>
              <a:rPr lang="fr-FR" dirty="0" err="1"/>
              <a:t>tasks</a:t>
            </a:r>
            <a:r>
              <a:rPr lang="fr-FR" dirty="0"/>
              <a:t>.  </a:t>
            </a:r>
            <a:r>
              <a:rPr lang="fr-FR" dirty="0" err="1"/>
              <a:t>Very</a:t>
            </a:r>
            <a:r>
              <a:rPr lang="fr-FR" dirty="0"/>
              <a:t> important to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partner</a:t>
            </a:r>
            <a:r>
              <a:rPr lang="fr-FR" dirty="0"/>
              <a:t> </a:t>
            </a:r>
            <a:r>
              <a:rPr lang="fr-FR" dirty="0" err="1"/>
              <a:t>clraly</a:t>
            </a:r>
            <a:r>
              <a:rPr lang="fr-FR" dirty="0"/>
              <a:t> =&gt;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+ important </a:t>
            </a:r>
            <a:r>
              <a:rPr lang="fr-FR" dirty="0" err="1"/>
              <a:t>skill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team in a </a:t>
            </a:r>
            <a:r>
              <a:rPr lang="fr-FR" dirty="0" err="1"/>
              <a:t>company</a:t>
            </a:r>
            <a:r>
              <a:rPr lang="fr-FR" dirty="0"/>
              <a:t> or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research</a:t>
            </a:r>
            <a:r>
              <a:rPr lang="fr-FR" dirty="0"/>
              <a:t> group</a:t>
            </a:r>
          </a:p>
          <a:p>
            <a:r>
              <a:rPr lang="fr-FR" dirty="0"/>
              <a:t>Grades : </a:t>
            </a:r>
            <a:r>
              <a:rPr lang="fr-FR" dirty="0" err="1"/>
              <a:t>probably</a:t>
            </a:r>
            <a:r>
              <a:rPr lang="fr-FR" dirty="0"/>
              <a:t> an exam or 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final class (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prefer</a:t>
            </a:r>
            <a:r>
              <a:rPr lang="fr-FR" dirty="0"/>
              <a:t> +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have)</a:t>
            </a:r>
          </a:p>
        </p:txBody>
      </p:sp>
    </p:spTree>
    <p:extLst>
      <p:ext uri="{BB962C8B-B14F-4D97-AF65-F5344CB8AC3E}">
        <p14:creationId xmlns:p14="http://schemas.microsoft.com/office/powerpoint/2010/main" val="317062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905CF-3EFA-2744-8DF3-F37448F6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D245-8A67-2C4E-A7F9-0BC38F93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 collection of </a:t>
            </a:r>
            <a:r>
              <a:rPr lang="fr-FR" dirty="0" err="1"/>
              <a:t>linguistic</a:t>
            </a:r>
            <a:r>
              <a:rPr lang="fr-FR" dirty="0"/>
              <a:t> data,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compiled</a:t>
            </a:r>
            <a:r>
              <a:rPr lang="fr-FR" dirty="0"/>
              <a:t> as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texts</a:t>
            </a:r>
            <a:r>
              <a:rPr lang="fr-FR" dirty="0"/>
              <a:t> or as a transcription of </a:t>
            </a:r>
            <a:r>
              <a:rPr lang="fr-FR" dirty="0" err="1"/>
              <a:t>recorded</a:t>
            </a:r>
            <a:r>
              <a:rPr lang="fr-FR" dirty="0"/>
              <a:t> speech. The main </a:t>
            </a:r>
            <a:r>
              <a:rPr lang="fr-FR" dirty="0" err="1"/>
              <a:t>purpose</a:t>
            </a:r>
            <a:r>
              <a:rPr lang="fr-FR" dirty="0"/>
              <a:t> of a corpus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>
                <a:highlight>
                  <a:srgbClr val="FFFF00"/>
                </a:highlight>
              </a:rPr>
              <a:t>verify</a:t>
            </a:r>
            <a:r>
              <a:rPr lang="fr-FR" dirty="0">
                <a:highlight>
                  <a:srgbClr val="FFFF00"/>
                </a:highlight>
              </a:rPr>
              <a:t> a </a:t>
            </a:r>
            <a:r>
              <a:rPr lang="fr-FR" dirty="0" err="1">
                <a:highlight>
                  <a:srgbClr val="FFFF00"/>
                </a:highlight>
              </a:rPr>
              <a:t>hypothesis</a:t>
            </a:r>
            <a:r>
              <a:rPr lang="fr-FR" dirty="0">
                <a:highlight>
                  <a:srgbClr val="FFFF00"/>
                </a:highlight>
              </a:rPr>
              <a:t> about </a:t>
            </a:r>
            <a:r>
              <a:rPr lang="fr-FR" dirty="0" err="1">
                <a:highlight>
                  <a:srgbClr val="FFFF00"/>
                </a:highlight>
              </a:rPr>
              <a:t>language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/>
              <a:t>- for </a:t>
            </a:r>
            <a:r>
              <a:rPr lang="fr-FR" dirty="0" err="1"/>
              <a:t>example</a:t>
            </a:r>
            <a:r>
              <a:rPr lang="fr-FR" dirty="0"/>
              <a:t>, to </a:t>
            </a:r>
            <a:r>
              <a:rPr lang="fr-FR" dirty="0" err="1"/>
              <a:t>determine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how the usage of a </a:t>
            </a:r>
            <a:r>
              <a:rPr lang="fr-FR" dirty="0" err="1">
                <a:highlight>
                  <a:srgbClr val="FFFF00"/>
                </a:highlight>
              </a:rPr>
              <a:t>particular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sound</a:t>
            </a:r>
            <a:r>
              <a:rPr lang="fr-FR" dirty="0">
                <a:highlight>
                  <a:srgbClr val="FFFF00"/>
                </a:highlight>
              </a:rPr>
              <a:t>, </a:t>
            </a:r>
            <a:r>
              <a:rPr lang="fr-FR" dirty="0" err="1">
                <a:highlight>
                  <a:srgbClr val="FFFF00"/>
                </a:highlight>
              </a:rPr>
              <a:t>word</a:t>
            </a:r>
            <a:r>
              <a:rPr lang="fr-FR" dirty="0">
                <a:highlight>
                  <a:srgbClr val="FFFF00"/>
                </a:highlight>
              </a:rPr>
              <a:t>, or </a:t>
            </a:r>
            <a:r>
              <a:rPr lang="fr-FR" dirty="0" err="1">
                <a:highlight>
                  <a:srgbClr val="FFFF00"/>
                </a:highlight>
              </a:rPr>
              <a:t>syntactic</a:t>
            </a:r>
            <a:r>
              <a:rPr lang="fr-FR" dirty="0">
                <a:highlight>
                  <a:srgbClr val="FFFF00"/>
                </a:highlight>
              </a:rPr>
              <a:t> construction varies</a:t>
            </a:r>
            <a:r>
              <a:rPr lang="fr-FR" dirty="0"/>
              <a:t>. Corpus </a:t>
            </a:r>
            <a:r>
              <a:rPr lang="fr-FR" dirty="0" err="1"/>
              <a:t>linguistics</a:t>
            </a:r>
            <a:r>
              <a:rPr lang="fr-FR" dirty="0"/>
              <a:t> deals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principles</a:t>
            </a:r>
            <a:r>
              <a:rPr lang="fr-FR" dirty="0"/>
              <a:t> and practice of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corpora</a:t>
            </a:r>
            <a:r>
              <a:rPr lang="fr-FR" dirty="0"/>
              <a:t> in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. A </a:t>
            </a:r>
            <a:r>
              <a:rPr lang="fr-FR" dirty="0">
                <a:highlight>
                  <a:srgbClr val="FFFF00"/>
                </a:highlight>
              </a:rPr>
              <a:t>computer</a:t>
            </a:r>
            <a:r>
              <a:rPr lang="fr-FR" dirty="0"/>
              <a:t> corpus </a:t>
            </a:r>
            <a:r>
              <a:rPr lang="fr-FR" dirty="0" err="1"/>
              <a:t>is</a:t>
            </a:r>
            <a:r>
              <a:rPr lang="fr-FR" dirty="0"/>
              <a:t> a large body of </a:t>
            </a:r>
            <a:r>
              <a:rPr lang="fr-FR" dirty="0">
                <a:highlight>
                  <a:srgbClr val="FFFF00"/>
                </a:highlight>
              </a:rPr>
              <a:t>machine-</a:t>
            </a:r>
            <a:r>
              <a:rPr lang="fr-FR" dirty="0" err="1">
                <a:highlight>
                  <a:srgbClr val="FFFF00"/>
                </a:highlight>
              </a:rPr>
              <a:t>readable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texts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 collection </a:t>
            </a:r>
            <a:r>
              <a:rPr lang="fr-FR" dirty="0">
                <a:highlight>
                  <a:srgbClr val="FFFF00"/>
                </a:highlight>
              </a:rPr>
              <a:t>of </a:t>
            </a:r>
            <a:r>
              <a:rPr lang="fr-FR" dirty="0" err="1">
                <a:highlight>
                  <a:srgbClr val="FFFF00"/>
                </a:highlight>
              </a:rPr>
              <a:t>naturally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occurring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language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text</a:t>
            </a:r>
            <a:r>
              <a:rPr lang="fr-FR" dirty="0"/>
              <a:t>, </a:t>
            </a:r>
            <a:r>
              <a:rPr lang="fr-FR" dirty="0" err="1"/>
              <a:t>chosen</a:t>
            </a:r>
            <a:r>
              <a:rPr lang="fr-FR" dirty="0"/>
              <a:t> to </a:t>
            </a:r>
            <a:r>
              <a:rPr lang="fr-FR" dirty="0" err="1"/>
              <a:t>characterize</a:t>
            </a:r>
            <a:r>
              <a:rPr lang="fr-FR" dirty="0"/>
              <a:t> a state or </a:t>
            </a:r>
            <a:r>
              <a:rPr lang="fr-FR" dirty="0" err="1"/>
              <a:t>variety</a:t>
            </a:r>
            <a:r>
              <a:rPr lang="fr-FR" dirty="0"/>
              <a:t> of a </a:t>
            </a:r>
            <a:r>
              <a:rPr lang="fr-FR" dirty="0" err="1"/>
              <a:t>language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9ED932-D8B7-A746-AC01-20E030932FFC}"/>
              </a:ext>
            </a:extLst>
          </p:cNvPr>
          <p:cNvSpPr txBox="1"/>
          <p:nvPr/>
        </p:nvSpPr>
        <p:spPr>
          <a:xfrm>
            <a:off x="3458270" y="1525010"/>
            <a:ext cx="550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(Crystal, David. 1992. An </a:t>
            </a:r>
            <a:r>
              <a:rPr lang="fr-FR" dirty="0" err="1"/>
              <a:t>Encyclopedic</a:t>
            </a:r>
            <a:r>
              <a:rPr lang="fr-FR" dirty="0"/>
              <a:t> </a:t>
            </a:r>
            <a:r>
              <a:rPr lang="fr-FR" dirty="0" err="1"/>
              <a:t>Dictionary</a:t>
            </a:r>
            <a:r>
              <a:rPr lang="fr-FR" dirty="0"/>
              <a:t> of</a:t>
            </a:r>
            <a:br>
              <a:rPr lang="fr-FR" dirty="0"/>
            </a:br>
            <a:r>
              <a:rPr lang="fr-FR" dirty="0" err="1"/>
              <a:t>Language</a:t>
            </a:r>
            <a:r>
              <a:rPr lang="fr-FR" dirty="0"/>
              <a:t> and </a:t>
            </a:r>
            <a:r>
              <a:rPr lang="fr-FR" dirty="0" err="1"/>
              <a:t>Languages</a:t>
            </a:r>
            <a:r>
              <a:rPr lang="fr-FR" dirty="0"/>
              <a:t>. Oxford: </a:t>
            </a:r>
            <a:r>
              <a:rPr lang="fr-FR" dirty="0" err="1"/>
              <a:t>Blackwell</a:t>
            </a:r>
            <a:r>
              <a:rPr lang="fr-FR" dirty="0"/>
              <a:t>.)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3A69F0-9C53-6946-AF47-460F19CAB11D}"/>
              </a:ext>
            </a:extLst>
          </p:cNvPr>
          <p:cNvSpPr txBox="1"/>
          <p:nvPr/>
        </p:nvSpPr>
        <p:spPr>
          <a:xfrm>
            <a:off x="4894217" y="6487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5A6F8-CA95-3C4C-9625-921F7798A7F3}"/>
              </a:ext>
            </a:extLst>
          </p:cNvPr>
          <p:cNvSpPr txBox="1"/>
          <p:nvPr/>
        </p:nvSpPr>
        <p:spPr>
          <a:xfrm>
            <a:off x="3086961" y="4184248"/>
            <a:ext cx="568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(John Sinclair. 1991. Corpus, Concordance, Collocation.</a:t>
            </a:r>
          </a:p>
          <a:p>
            <a:r>
              <a:rPr lang="fr-FR" dirty="0"/>
              <a:t> Oxford: Oxford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1064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E1002-6246-CF48-8F32-B6A26E7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 a corpus in not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text</a:t>
            </a:r>
            <a:r>
              <a:rPr lang="fr-FR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C533-BD20-F148-ACF8-D4913DE0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/>
              <a:t>Sample</a:t>
            </a:r>
            <a:r>
              <a:rPr lang="fr-FR" dirty="0"/>
              <a:t>/collection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regards to 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hypothesis</a:t>
            </a:r>
            <a:r>
              <a:rPr lang="fr-FR" dirty="0"/>
              <a:t>/goal of the user</a:t>
            </a:r>
          </a:p>
          <a:p>
            <a:r>
              <a:rPr lang="fr-FR" dirty="0" err="1"/>
              <a:t>Defined</a:t>
            </a:r>
            <a:r>
              <a:rPr lang="fr-FR" dirty="0"/>
              <a:t> size and content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Electronically</a:t>
            </a:r>
            <a:r>
              <a:rPr lang="fr-FR" dirty="0"/>
              <a:t> </a:t>
            </a:r>
            <a:r>
              <a:rPr lang="fr-FR" dirty="0" err="1"/>
              <a:t>stored</a:t>
            </a:r>
            <a:endParaRPr lang="fr-FR" dirty="0"/>
          </a:p>
          <a:p>
            <a:pPr lvl="1"/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information on </a:t>
            </a:r>
            <a:r>
              <a:rPr lang="fr-FR" dirty="0" err="1"/>
              <a:t>frequencies</a:t>
            </a:r>
            <a:r>
              <a:rPr lang="fr-FR" dirty="0"/>
              <a:t>, grammatical patterns, collocations </a:t>
            </a:r>
            <a:r>
              <a:rPr lang="fr-FR" dirty="0" err="1"/>
              <a:t>with</a:t>
            </a:r>
            <a:r>
              <a:rPr lang="fr-FR" dirty="0"/>
              <a:t> a computer vs. </a:t>
            </a:r>
            <a:r>
              <a:rPr lang="fr-FR" dirty="0" err="1"/>
              <a:t>Manually</a:t>
            </a:r>
            <a:endParaRPr lang="fr-FR" dirty="0"/>
          </a:p>
          <a:p>
            <a:pPr lvl="1"/>
            <a:r>
              <a:rPr lang="fr-FR" dirty="0" err="1"/>
              <a:t>costs</a:t>
            </a:r>
            <a:r>
              <a:rPr lang="fr-FR" dirty="0"/>
              <a:t> of new analyses are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counting</a:t>
            </a:r>
            <a:endParaRPr lang="fr-FR" dirty="0"/>
          </a:p>
          <a:p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freely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if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purposes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contrasted</a:t>
            </a:r>
            <a:r>
              <a:rPr lang="fr-FR" dirty="0"/>
              <a:t>, </a:t>
            </a:r>
            <a:r>
              <a:rPr lang="fr-FR" dirty="0" err="1"/>
              <a:t>compared</a:t>
            </a:r>
            <a:r>
              <a:rPr lang="fr-FR" dirty="0"/>
              <a:t> and </a:t>
            </a:r>
            <a:r>
              <a:rPr lang="fr-FR" dirty="0" err="1"/>
              <a:t>repeated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01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9EB71-5E53-DF4C-8C25-D5AA6CA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use </a:t>
            </a:r>
            <a:r>
              <a:rPr lang="fr-FR" dirty="0" err="1"/>
              <a:t>corpora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34B363-7004-FC4A-85C8-89C533BC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Objective </a:t>
            </a:r>
            <a:r>
              <a:rPr lang="fr-FR" dirty="0" err="1"/>
              <a:t>verification</a:t>
            </a:r>
            <a:r>
              <a:rPr lang="fr-FR" dirty="0"/>
              <a:t> of </a:t>
            </a:r>
            <a:r>
              <a:rPr lang="fr-FR" dirty="0" err="1"/>
              <a:t>results</a:t>
            </a:r>
            <a:r>
              <a:rPr lang="fr-FR" dirty="0"/>
              <a:t> (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several</a:t>
            </a:r>
            <a:r>
              <a:rPr lang="fr-FR" dirty="0"/>
              <a:t> parties to </a:t>
            </a:r>
            <a:r>
              <a:rPr lang="fr-FR" dirty="0" err="1"/>
              <a:t>verify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)</a:t>
            </a:r>
          </a:p>
          <a:p>
            <a:r>
              <a:rPr lang="fr-FR" dirty="0" err="1"/>
              <a:t>Corpora</a:t>
            </a:r>
            <a:r>
              <a:rPr lang="fr-FR" dirty="0"/>
              <a:t> show how people </a:t>
            </a:r>
            <a:r>
              <a:rPr lang="fr-FR" dirty="0" err="1"/>
              <a:t>really</a:t>
            </a:r>
            <a:r>
              <a:rPr lang="fr-FR" dirty="0"/>
              <a:t> use the </a:t>
            </a:r>
            <a:r>
              <a:rPr lang="fr-FR" dirty="0" err="1"/>
              <a:t>language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do not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imaginary</a:t>
            </a:r>
            <a:r>
              <a:rPr lang="fr-FR" dirty="0"/>
              <a:t>, </a:t>
            </a:r>
            <a:r>
              <a:rPr lang="fr-FR" dirty="0" err="1"/>
              <a:t>idealized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Generally</a:t>
            </a:r>
            <a:r>
              <a:rPr lang="fr-FR" dirty="0"/>
              <a:t>, in </a:t>
            </a:r>
            <a:r>
              <a:rPr lang="fr-FR" dirty="0" err="1"/>
              <a:t>linguistics</a:t>
            </a:r>
            <a:r>
              <a:rPr lang="fr-FR" dirty="0"/>
              <a:t>, single sentences </a:t>
            </a:r>
            <a:r>
              <a:rPr lang="fr-FR" dirty="0" err="1"/>
              <a:t>used</a:t>
            </a:r>
            <a:r>
              <a:rPr lang="fr-FR" dirty="0"/>
              <a:t> as </a:t>
            </a:r>
            <a:r>
              <a:rPr lang="fr-FR" dirty="0" err="1"/>
              <a:t>perimeter</a:t>
            </a:r>
            <a:r>
              <a:rPr lang="fr-FR" dirty="0"/>
              <a:t> of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b="1" dirty="0"/>
              <a:t>vs.</a:t>
            </a:r>
            <a:r>
              <a:rPr lang="fr-FR" dirty="0"/>
              <a:t> Full </a:t>
            </a:r>
            <a:r>
              <a:rPr lang="fr-FR" dirty="0" err="1"/>
              <a:t>texts</a:t>
            </a:r>
            <a:endParaRPr lang="fr-FR" dirty="0"/>
          </a:p>
          <a:p>
            <a:r>
              <a:rPr lang="fr-FR" dirty="0"/>
              <a:t>Quantitative data shows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occurs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occurs</a:t>
            </a:r>
            <a:r>
              <a:rPr lang="fr-FR" dirty="0"/>
              <a:t> </a:t>
            </a:r>
            <a:r>
              <a:rPr lang="fr-FR" dirty="0" err="1"/>
              <a:t>rarely</a:t>
            </a:r>
            <a:r>
              <a:rPr lang="fr-FR" dirty="0"/>
              <a:t> in the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to computers’ </a:t>
            </a:r>
            <a:r>
              <a:rPr lang="fr-FR" dirty="0" err="1"/>
              <a:t>compute</a:t>
            </a:r>
            <a:r>
              <a:rPr lang="fr-FR" dirty="0"/>
              <a:t> power,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conduct</a:t>
            </a:r>
            <a:r>
              <a:rPr lang="fr-FR" dirty="0"/>
              <a:t> </a:t>
            </a:r>
            <a:r>
              <a:rPr lang="fr-FR" dirty="0" err="1"/>
              <a:t>fast</a:t>
            </a:r>
            <a:r>
              <a:rPr lang="fr-FR" dirty="0"/>
              <a:t>,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and </a:t>
            </a:r>
            <a:r>
              <a:rPr lang="fr-FR" dirty="0" err="1"/>
              <a:t>process</a:t>
            </a:r>
            <a:r>
              <a:rPr lang="fr-FR" dirty="0"/>
              <a:t> more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by hand</a:t>
            </a:r>
          </a:p>
        </p:txBody>
      </p:sp>
    </p:spTree>
    <p:extLst>
      <p:ext uri="{BB962C8B-B14F-4D97-AF65-F5344CB8AC3E}">
        <p14:creationId xmlns:p14="http://schemas.microsoft.com/office/powerpoint/2010/main" val="1777799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B5C07-1259-8B41-9749-0039C594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corpus </a:t>
            </a:r>
            <a:r>
              <a:rPr lang="fr-FR" dirty="0" err="1"/>
              <a:t>linguistics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C47C1-7D75-8547-AB22-F86B5803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Corpus </a:t>
            </a:r>
            <a:r>
              <a:rPr lang="fr-FR" dirty="0" err="1"/>
              <a:t>linguistics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methodology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and </a:t>
            </a:r>
            <a:r>
              <a:rPr lang="fr-FR" dirty="0" err="1"/>
              <a:t>analyze</a:t>
            </a:r>
            <a:r>
              <a:rPr lang="fr-FR" dirty="0"/>
              <a:t> the </a:t>
            </a:r>
            <a:r>
              <a:rPr lang="fr-FR" dirty="0" err="1"/>
              <a:t>language</a:t>
            </a:r>
            <a:r>
              <a:rPr lang="fr-FR" dirty="0"/>
              <a:t> data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quantitatively</a:t>
            </a:r>
            <a:r>
              <a:rPr lang="fr-FR" dirty="0"/>
              <a:t> or </a:t>
            </a:r>
            <a:r>
              <a:rPr lang="fr-FR" dirty="0" err="1"/>
              <a:t>qualitatively</a:t>
            </a: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in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area of 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studies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object</a:t>
            </a:r>
            <a:r>
              <a:rPr lang="fr-FR" dirty="0"/>
              <a:t> of a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authentically</a:t>
            </a:r>
            <a:r>
              <a:rPr lang="fr-FR" dirty="0"/>
              <a:t>, </a:t>
            </a:r>
            <a:r>
              <a:rPr lang="fr-FR" dirty="0" err="1"/>
              <a:t>naturally</a:t>
            </a:r>
            <a:r>
              <a:rPr lang="fr-FR" dirty="0"/>
              <a:t> and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encompass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 (</a:t>
            </a:r>
            <a:r>
              <a:rPr lang="fr-FR" dirty="0" err="1"/>
              <a:t>political</a:t>
            </a:r>
            <a:r>
              <a:rPr lang="fr-FR" dirty="0"/>
              <a:t> speeches, tweets on twitter, news articles, </a:t>
            </a:r>
            <a:r>
              <a:rPr lang="fr-FR" dirty="0" err="1"/>
              <a:t>novels</a:t>
            </a:r>
            <a:r>
              <a:rPr lang="fr-FR" dirty="0"/>
              <a:t>, </a:t>
            </a:r>
            <a:r>
              <a:rPr lang="fr-FR" dirty="0" err="1"/>
              <a:t>movies</a:t>
            </a:r>
            <a:r>
              <a:rPr lang="fr-FR" dirty="0"/>
              <a:t> scripts…)</a:t>
            </a:r>
          </a:p>
          <a:p>
            <a:r>
              <a:rPr lang="fr-FR" dirty="0"/>
              <a:t>Corpus </a:t>
            </a:r>
            <a:r>
              <a:rPr lang="fr-FR" dirty="0" err="1"/>
              <a:t>linguistics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r>
              <a:rPr lang="fr-FR" dirty="0"/>
              <a:t> (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/>
              <a:t>sociolinguistics</a:t>
            </a:r>
            <a:r>
              <a:rPr lang="fr-FR" dirty="0"/>
              <a:t>) or a </a:t>
            </a:r>
            <a:r>
              <a:rPr lang="fr-FR" dirty="0" err="1"/>
              <a:t>theory</a:t>
            </a:r>
            <a:r>
              <a:rPr lang="fr-FR" dirty="0"/>
              <a:t> of </a:t>
            </a:r>
            <a:r>
              <a:rPr lang="fr-FR" dirty="0" err="1"/>
              <a:t>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61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A641D-07A2-F24B-99A5-4716EB69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Corpus </a:t>
            </a:r>
            <a:r>
              <a:rPr lang="fr-FR" dirty="0" err="1"/>
              <a:t>linguistics</a:t>
            </a:r>
            <a:r>
              <a:rPr lang="fr-FR" dirty="0"/>
              <a:t>, </a:t>
            </a:r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linguistics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and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DF323-586E-8A42-A379-88295589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Fields </a:t>
            </a:r>
            <a:r>
              <a:rPr lang="fr-FR" dirty="0" err="1"/>
              <a:t>overlap</a:t>
            </a:r>
            <a:r>
              <a:rPr lang="fr-FR" dirty="0"/>
              <a:t> and are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interchangeably</a:t>
            </a:r>
            <a:r>
              <a:rPr lang="fr-FR" dirty="0"/>
              <a:t> (</a:t>
            </a:r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linguistics</a:t>
            </a:r>
            <a:r>
              <a:rPr lang="fr-FR" dirty="0"/>
              <a:t> and NLP </a:t>
            </a:r>
            <a:r>
              <a:rPr lang="fr-FR" dirty="0" err="1"/>
              <a:t>especially</a:t>
            </a:r>
            <a:r>
              <a:rPr lang="fr-FR" dirty="0"/>
              <a:t>)</a:t>
            </a:r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linguists</a:t>
            </a:r>
            <a:r>
              <a:rPr lang="fr-FR" dirty="0"/>
              <a:t> and NLP </a:t>
            </a:r>
            <a:r>
              <a:rPr lang="fr-FR" dirty="0" err="1"/>
              <a:t>specialists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dicuss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and solutions </a:t>
            </a:r>
            <a:r>
              <a:rPr lang="fr-FR" dirty="0" err="1"/>
              <a:t>together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61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8EE3-F7C7-2C4A-A44B-F6B839E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D01F-9456-A14F-9A58-7C84C8E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 err="1"/>
              <a:t>Tokenization</a:t>
            </a:r>
            <a:endParaRPr lang="fr-FR" b="1" i="1" dirty="0"/>
          </a:p>
          <a:p>
            <a:endParaRPr lang="fr-FR" dirty="0"/>
          </a:p>
          <a:p>
            <a:r>
              <a:rPr lang="fr-FR" dirty="0"/>
              <a:t>Customer service </a:t>
            </a:r>
            <a:r>
              <a:rPr lang="fr-FR" dirty="0" err="1"/>
              <a:t>couldn’t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! = “</a:t>
            </a:r>
            <a:r>
              <a:rPr lang="fr-FR" dirty="0" err="1"/>
              <a:t>customer</a:t>
            </a:r>
            <a:r>
              <a:rPr lang="fr-FR" dirty="0"/>
              <a:t> service” “</a:t>
            </a:r>
            <a:r>
              <a:rPr lang="fr-FR" dirty="0" err="1"/>
              <a:t>could</a:t>
            </a:r>
            <a:r>
              <a:rPr lang="fr-FR" dirty="0"/>
              <a:t>” “not” “</a:t>
            </a:r>
            <a:r>
              <a:rPr lang="fr-FR" dirty="0" err="1"/>
              <a:t>be</a:t>
            </a:r>
            <a:r>
              <a:rPr lang="fr-FR" dirty="0"/>
              <a:t>” “</a:t>
            </a:r>
            <a:r>
              <a:rPr lang="fr-FR" dirty="0" err="1"/>
              <a:t>better</a:t>
            </a:r>
            <a:r>
              <a:rPr lang="fr-FR" dirty="0"/>
              <a:t>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578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8EE3-F7C7-2C4A-A44B-F6B839E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D01F-9456-A14F-9A58-7C84C8E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Part-of-speech </a:t>
            </a:r>
            <a:r>
              <a:rPr lang="fr-FR" b="1" i="1" dirty="0" err="1"/>
              <a:t>tagging</a:t>
            </a:r>
            <a:endParaRPr lang="fr-FR" b="1" i="1" dirty="0"/>
          </a:p>
          <a:p>
            <a:endParaRPr lang="fr-FR" dirty="0"/>
          </a:p>
          <a:p>
            <a:r>
              <a:rPr lang="fr-FR" i="1" dirty="0"/>
              <a:t>“Customer service”: NOUN, “</a:t>
            </a:r>
            <a:r>
              <a:rPr lang="fr-FR" i="1" dirty="0" err="1"/>
              <a:t>could</a:t>
            </a:r>
            <a:r>
              <a:rPr lang="fr-FR" i="1" dirty="0"/>
              <a:t>”: VERB, “not”: ADVERB, </a:t>
            </a:r>
            <a:r>
              <a:rPr lang="fr-FR" i="1" dirty="0" err="1"/>
              <a:t>be</a:t>
            </a:r>
            <a:r>
              <a:rPr lang="fr-FR" i="1" dirty="0"/>
              <a:t>”: VERB, “</a:t>
            </a:r>
            <a:r>
              <a:rPr lang="fr-FR" i="1" dirty="0" err="1"/>
              <a:t>better</a:t>
            </a:r>
            <a:r>
              <a:rPr lang="fr-FR" i="1" dirty="0"/>
              <a:t>”: ADJECTIVE, “!”: PUNCTUATION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33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8EE3-F7C7-2C4A-A44B-F6B839E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D01F-9456-A14F-9A58-7C84C8E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 err="1"/>
              <a:t>Dependency</a:t>
            </a:r>
            <a:r>
              <a:rPr lang="fr-FR" b="1" i="1" dirty="0"/>
              <a:t> </a:t>
            </a:r>
            <a:r>
              <a:rPr lang="fr-FR" b="1" i="1" dirty="0" err="1"/>
              <a:t>Parsing</a:t>
            </a:r>
            <a:endParaRPr lang="fr-FR" b="1" i="1" dirty="0"/>
          </a:p>
          <a:p>
            <a:endParaRPr lang="fr-FR" b="1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8E3AE9-FB71-D54C-AEA8-6A9D4979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96" y="3105407"/>
            <a:ext cx="142703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5" name="Image 7" descr="Dependency Parsing">
            <a:extLst>
              <a:ext uri="{FF2B5EF4-FFF2-40B4-BE49-F238E27FC236}">
                <a16:creationId xmlns:a16="http://schemas.microsoft.com/office/drawing/2014/main" id="{473EDA6F-F66B-084B-8974-01C2B3B3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7" y="3105407"/>
            <a:ext cx="8412338" cy="25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39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8EE3-F7C7-2C4A-A44B-F6B839E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D01F-9456-A14F-9A58-7C84C8E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Word </a:t>
            </a:r>
            <a:r>
              <a:rPr lang="fr-FR" b="1" i="1" dirty="0" err="1"/>
              <a:t>Sense</a:t>
            </a:r>
            <a:r>
              <a:rPr lang="fr-FR" b="1" i="1" dirty="0"/>
              <a:t> </a:t>
            </a:r>
            <a:r>
              <a:rPr lang="fr-FR" b="1" i="1" dirty="0" err="1"/>
              <a:t>Disambiguation</a:t>
            </a:r>
            <a:endParaRPr lang="fr-FR" b="1" i="1" dirty="0"/>
          </a:p>
          <a:p>
            <a:pPr lvl="0"/>
            <a:r>
              <a:rPr lang="fr-FR" i="1" dirty="0"/>
              <a:t>You </a:t>
            </a:r>
            <a:r>
              <a:rPr lang="fr-FR" i="1" dirty="0" err="1"/>
              <a:t>should</a:t>
            </a:r>
            <a:r>
              <a:rPr lang="fr-FR" i="1" dirty="0"/>
              <a:t>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b="1" i="1" dirty="0"/>
              <a:t>book</a:t>
            </a:r>
            <a:r>
              <a:rPr lang="fr-FR" i="1" dirty="0"/>
              <a:t>; </a:t>
            </a:r>
            <a:r>
              <a:rPr lang="fr-FR" i="1" dirty="0" err="1"/>
              <a:t>it’s</a:t>
            </a:r>
            <a:r>
              <a:rPr lang="fr-FR" i="1" dirty="0"/>
              <a:t> a </a:t>
            </a:r>
            <a:r>
              <a:rPr lang="fr-FR" i="1" dirty="0" err="1"/>
              <a:t>great</a:t>
            </a:r>
            <a:r>
              <a:rPr lang="fr-FR" i="1" dirty="0"/>
              <a:t> </a:t>
            </a:r>
            <a:r>
              <a:rPr lang="fr-FR" i="1" dirty="0" err="1"/>
              <a:t>novel</a:t>
            </a:r>
            <a:r>
              <a:rPr lang="fr-FR" i="1" dirty="0"/>
              <a:t>!</a:t>
            </a:r>
            <a:endParaRPr lang="fr-FR" dirty="0"/>
          </a:p>
          <a:p>
            <a:pPr lvl="0"/>
            <a:r>
              <a:rPr lang="fr-FR" i="1" dirty="0"/>
              <a:t>You </a:t>
            </a:r>
            <a:r>
              <a:rPr lang="fr-FR" i="1" dirty="0" err="1"/>
              <a:t>should</a:t>
            </a:r>
            <a:r>
              <a:rPr lang="fr-FR" i="1" dirty="0"/>
              <a:t> </a:t>
            </a:r>
            <a:r>
              <a:rPr lang="fr-FR" b="1" i="1" dirty="0"/>
              <a:t>book</a:t>
            </a:r>
            <a:r>
              <a:rPr lang="fr-FR" i="1" dirty="0"/>
              <a:t> the </a:t>
            </a:r>
            <a:r>
              <a:rPr lang="fr-FR" i="1" dirty="0" err="1"/>
              <a:t>flights</a:t>
            </a:r>
            <a:r>
              <a:rPr lang="fr-FR" i="1" dirty="0"/>
              <a:t> as </a:t>
            </a:r>
            <a:r>
              <a:rPr lang="fr-FR" i="1" dirty="0" err="1"/>
              <a:t>soon</a:t>
            </a:r>
            <a:r>
              <a:rPr lang="fr-FR" i="1" dirty="0"/>
              <a:t> as possible.</a:t>
            </a:r>
            <a:endParaRPr lang="fr-FR" dirty="0"/>
          </a:p>
          <a:p>
            <a:pPr lvl="0"/>
            <a:r>
              <a:rPr lang="fr-FR" i="1" dirty="0"/>
              <a:t>You </a:t>
            </a:r>
            <a:r>
              <a:rPr lang="fr-FR" i="1" dirty="0" err="1"/>
              <a:t>should</a:t>
            </a:r>
            <a:r>
              <a:rPr lang="fr-FR" i="1" dirty="0"/>
              <a:t> close the </a:t>
            </a:r>
            <a:r>
              <a:rPr lang="fr-FR" b="1" i="1" dirty="0"/>
              <a:t>books</a:t>
            </a:r>
            <a:r>
              <a:rPr lang="fr-FR" i="1" dirty="0"/>
              <a:t> by the end of the </a:t>
            </a:r>
            <a:r>
              <a:rPr lang="fr-FR" i="1" dirty="0" err="1"/>
              <a:t>year</a:t>
            </a:r>
            <a:r>
              <a:rPr lang="fr-FR" i="1" dirty="0"/>
              <a:t>.</a:t>
            </a:r>
            <a:endParaRPr lang="fr-FR" dirty="0"/>
          </a:p>
          <a:p>
            <a:pPr lvl="0"/>
            <a:r>
              <a:rPr lang="fr-FR" i="1" dirty="0"/>
              <a:t>You </a:t>
            </a:r>
            <a:r>
              <a:rPr lang="fr-FR" i="1" dirty="0" err="1"/>
              <a:t>should</a:t>
            </a:r>
            <a:r>
              <a:rPr lang="fr-FR" i="1" dirty="0"/>
              <a:t> do </a:t>
            </a:r>
            <a:r>
              <a:rPr lang="fr-FR" i="1" dirty="0" err="1"/>
              <a:t>everything</a:t>
            </a:r>
            <a:r>
              <a:rPr lang="fr-FR" i="1" dirty="0"/>
              <a:t> by the </a:t>
            </a:r>
            <a:r>
              <a:rPr lang="fr-FR" b="1" i="1" dirty="0"/>
              <a:t>book</a:t>
            </a:r>
            <a:r>
              <a:rPr lang="fr-FR" i="1" dirty="0"/>
              <a:t> to </a:t>
            </a:r>
            <a:r>
              <a:rPr lang="fr-FR" i="1" dirty="0" err="1"/>
              <a:t>avoid</a:t>
            </a:r>
            <a:r>
              <a:rPr lang="fr-FR" i="1" dirty="0"/>
              <a:t> </a:t>
            </a:r>
            <a:r>
              <a:rPr lang="fr-FR" i="1" dirty="0" err="1"/>
              <a:t>potential</a:t>
            </a:r>
            <a:r>
              <a:rPr lang="fr-FR" i="1" dirty="0"/>
              <a:t> complications.</a:t>
            </a:r>
            <a:endParaRPr lang="fr-FR" dirty="0"/>
          </a:p>
          <a:p>
            <a:endParaRPr lang="fr-FR" b="1" i="1" dirty="0"/>
          </a:p>
          <a:p>
            <a:endParaRPr lang="fr-FR" b="1" i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8E3AE9-FB71-D54C-AEA8-6A9D4979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96" y="3105407"/>
            <a:ext cx="142703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70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8EE3-F7C7-2C4A-A44B-F6B839E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D01F-9456-A14F-9A58-7C84C8EC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 err="1"/>
              <a:t>Named</a:t>
            </a:r>
            <a:r>
              <a:rPr lang="fr-FR" b="1" i="1" dirty="0"/>
              <a:t> </a:t>
            </a:r>
            <a:r>
              <a:rPr lang="fr-FR" b="1" i="1" dirty="0" err="1"/>
              <a:t>Entity</a:t>
            </a:r>
            <a:r>
              <a:rPr lang="fr-FR" b="1" i="1" dirty="0"/>
              <a:t> Recognition (NER)</a:t>
            </a:r>
          </a:p>
          <a:p>
            <a:r>
              <a:rPr lang="fr-FR" i="1" dirty="0"/>
              <a:t>Susan </a:t>
            </a:r>
            <a:r>
              <a:rPr lang="fr-FR" i="1" dirty="0" err="1"/>
              <a:t>lives</a:t>
            </a:r>
            <a:r>
              <a:rPr lang="fr-FR" i="1" dirty="0"/>
              <a:t> in Los Angeles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8E3AE9-FB71-D54C-AEA8-6A9D4979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96" y="3105407"/>
            <a:ext cx="142703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9D692-478B-EC47-B6AA-6B6B34A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Course « </a:t>
            </a:r>
            <a:r>
              <a:rPr lang="fr-FR" dirty="0" err="1"/>
              <a:t>requirements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6940D-4C41-F64C-BE18-2689A0D9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0729"/>
            <a:ext cx="10691265" cy="4392900"/>
          </a:xfrm>
        </p:spPr>
        <p:txBody>
          <a:bodyPr>
            <a:normAutofit/>
          </a:bodyPr>
          <a:lstStyle/>
          <a:p>
            <a:r>
              <a:rPr lang="fr-FR" dirty="0" err="1"/>
              <a:t>Helps</a:t>
            </a:r>
            <a:r>
              <a:rPr lang="fr-FR" dirty="0"/>
              <a:t> to have a laptop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bring</a:t>
            </a:r>
            <a:r>
              <a:rPr lang="fr-FR" dirty="0"/>
              <a:t> :  </a:t>
            </a:r>
          </a:p>
          <a:p>
            <a:pPr lvl="1"/>
            <a:r>
              <a:rPr lang="fr-FR" dirty="0" err="1"/>
              <a:t>Familiarize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machine as </a:t>
            </a:r>
            <a:r>
              <a:rPr lang="fr-FR" dirty="0" err="1"/>
              <a:t>much</a:t>
            </a:r>
            <a:r>
              <a:rPr lang="fr-FR" dirty="0"/>
              <a:t> as possible </a:t>
            </a:r>
          </a:p>
          <a:p>
            <a:pPr lvl="1"/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continue </a:t>
            </a:r>
            <a:r>
              <a:rPr lang="fr-FR" dirty="0" err="1"/>
              <a:t>exploring</a:t>
            </a:r>
            <a:r>
              <a:rPr lang="fr-FR" dirty="0"/>
              <a:t>/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at home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in class</a:t>
            </a:r>
          </a:p>
          <a:p>
            <a:r>
              <a:rPr lang="fr-FR" dirty="0"/>
              <a:t>A </a:t>
            </a:r>
            <a:r>
              <a:rPr lang="fr-FR" dirty="0" err="1"/>
              <a:t>little</a:t>
            </a:r>
            <a:r>
              <a:rPr lang="fr-FR" dirty="0"/>
              <a:t> maths:</a:t>
            </a:r>
          </a:p>
          <a:p>
            <a:pPr lvl="1"/>
            <a:r>
              <a:rPr lang="fr-FR" dirty="0" err="1"/>
              <a:t>Probability</a:t>
            </a:r>
            <a:endParaRPr lang="fr-FR" dirty="0"/>
          </a:p>
          <a:p>
            <a:pPr lvl="1"/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equations</a:t>
            </a:r>
            <a:endParaRPr lang="fr-FR" dirty="0"/>
          </a:p>
          <a:p>
            <a:pPr lvl="1"/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algebra</a:t>
            </a:r>
            <a:endParaRPr lang="fr-FR" dirty="0"/>
          </a:p>
          <a:p>
            <a:r>
              <a:rPr lang="fr-FR" dirty="0"/>
              <a:t>Computer/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Python</a:t>
            </a:r>
          </a:p>
          <a:p>
            <a:pPr lvl="1"/>
            <a:r>
              <a:rPr lang="fr-FR" dirty="0"/>
              <a:t>Unix </a:t>
            </a:r>
            <a:r>
              <a:rPr lang="fr-FR" dirty="0" err="1"/>
              <a:t>shell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779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DF50A-6117-7B45-9128-2F115938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NLP|CL </a:t>
            </a:r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D3F9B6-3010-BF47-9E5A-C908A53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 err="1"/>
              <a:t>Text</a:t>
            </a:r>
            <a:r>
              <a:rPr lang="fr-FR" b="1" i="1" dirty="0"/>
              <a:t> Classification</a:t>
            </a:r>
          </a:p>
          <a:p>
            <a:r>
              <a:rPr lang="fr-FR" dirty="0"/>
              <a:t>Sentiment </a:t>
            </a:r>
            <a:r>
              <a:rPr lang="fr-FR" dirty="0" err="1"/>
              <a:t>analysis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 :</a:t>
            </a:r>
          </a:p>
          <a:p>
            <a:pPr lvl="1"/>
            <a:r>
              <a:rPr lang="fr-FR" i="1" dirty="0"/>
              <a:t>“I </a:t>
            </a:r>
            <a:r>
              <a:rPr lang="fr-FR" i="1" dirty="0" err="1"/>
              <a:t>really</a:t>
            </a:r>
            <a:r>
              <a:rPr lang="fr-FR" i="1" dirty="0"/>
              <a:t> </a:t>
            </a:r>
            <a:r>
              <a:rPr lang="fr-FR" i="1" dirty="0" err="1"/>
              <a:t>like</a:t>
            </a:r>
            <a:r>
              <a:rPr lang="fr-FR" i="1" dirty="0"/>
              <a:t> the new design of </a:t>
            </a:r>
            <a:r>
              <a:rPr lang="fr-FR" i="1" dirty="0" err="1"/>
              <a:t>your</a:t>
            </a:r>
            <a:r>
              <a:rPr lang="fr-FR" i="1" dirty="0"/>
              <a:t> </a:t>
            </a:r>
            <a:r>
              <a:rPr lang="fr-FR" i="1" dirty="0" err="1"/>
              <a:t>website</a:t>
            </a:r>
            <a:r>
              <a:rPr lang="fr-FR" i="1" dirty="0"/>
              <a:t>!”</a:t>
            </a:r>
            <a:r>
              <a:rPr lang="fr-FR" dirty="0"/>
              <a:t> → Positive</a:t>
            </a:r>
          </a:p>
          <a:p>
            <a:pPr lvl="1"/>
            <a:r>
              <a:rPr lang="fr-FR" i="1" dirty="0"/>
              <a:t>“</a:t>
            </a:r>
            <a:r>
              <a:rPr lang="fr-FR" i="1" dirty="0" err="1"/>
              <a:t>I’m</a:t>
            </a:r>
            <a:r>
              <a:rPr lang="fr-FR" i="1" dirty="0"/>
              <a:t> not sure if I </a:t>
            </a:r>
            <a:r>
              <a:rPr lang="fr-FR" i="1" dirty="0" err="1"/>
              <a:t>like</a:t>
            </a:r>
            <a:r>
              <a:rPr lang="fr-FR" i="1" dirty="0"/>
              <a:t> the new design”</a:t>
            </a:r>
            <a:r>
              <a:rPr lang="fr-FR" dirty="0"/>
              <a:t> → </a:t>
            </a:r>
            <a:r>
              <a:rPr lang="fr-FR" dirty="0" err="1"/>
              <a:t>Neutral</a:t>
            </a:r>
            <a:endParaRPr lang="fr-FR" dirty="0"/>
          </a:p>
          <a:p>
            <a:pPr lvl="1"/>
            <a:r>
              <a:rPr lang="fr-FR" i="1" dirty="0"/>
              <a:t>“The new design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awful</a:t>
            </a:r>
            <a:r>
              <a:rPr lang="fr-FR" i="1" dirty="0"/>
              <a:t>!”</a:t>
            </a:r>
            <a:r>
              <a:rPr lang="fr-FR" dirty="0"/>
              <a:t> → </a:t>
            </a:r>
            <a:r>
              <a:rPr lang="fr-FR" dirty="0" err="1"/>
              <a:t>Negative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6E239-8DA9-D443-AFFD-645EA36C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Modern-</a:t>
            </a:r>
            <a:r>
              <a:rPr lang="fr-FR" dirty="0" err="1"/>
              <a:t>day</a:t>
            </a:r>
            <a:r>
              <a:rPr lang="fr-FR" dirty="0"/>
              <a:t> NLP|CL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3F7DC-D5D7-9942-A8DB-3BAD3E75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761067"/>
            <a:ext cx="10949498" cy="442806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E-mail </a:t>
            </a:r>
            <a:r>
              <a:rPr lang="fr-FR" dirty="0" err="1"/>
              <a:t>filters</a:t>
            </a:r>
            <a:endParaRPr lang="fr-FR" dirty="0"/>
          </a:p>
          <a:p>
            <a:r>
              <a:rPr lang="fr-FR" dirty="0"/>
              <a:t>Virtual assistants</a:t>
            </a:r>
          </a:p>
          <a:p>
            <a:r>
              <a:rPr lang="fr-FR" dirty="0"/>
              <a:t>Online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engines</a:t>
            </a:r>
            <a:endParaRPr lang="fr-FR" dirty="0"/>
          </a:p>
          <a:p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r>
              <a:rPr lang="en-US" dirty="0"/>
              <a:t>Monitoring brand sentiment on social media</a:t>
            </a:r>
          </a:p>
          <a:p>
            <a:r>
              <a:rPr lang="en-US" dirty="0"/>
              <a:t>Quickly sorting customer feedback</a:t>
            </a:r>
          </a:p>
          <a:p>
            <a:r>
              <a:rPr lang="en-US" dirty="0"/>
              <a:t>Chatbots</a:t>
            </a:r>
          </a:p>
          <a:p>
            <a:r>
              <a:rPr lang="en-US" dirty="0"/>
              <a:t>Automatic 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Natural language generation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0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C3A1-71DE-504F-9187-B869132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: </a:t>
            </a:r>
            <a:r>
              <a:rPr lang="fr-FR" dirty="0" err="1"/>
              <a:t>Generating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2A9E6-7EAF-C84D-8F19-3F087118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Google Colab demo</a:t>
            </a:r>
            <a:endParaRPr lang="fr-FR" dirty="0"/>
          </a:p>
          <a:p>
            <a:r>
              <a:rPr lang="fr-FR" dirty="0" err="1"/>
              <a:t>Copy.ai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8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Input: </a:t>
            </a:r>
            <a:r>
              <a:rPr lang="fr-FR" b="1" dirty="0" err="1"/>
              <a:t>sound</a:t>
            </a:r>
            <a:r>
              <a:rPr lang="fr-FR" b="1" dirty="0"/>
              <a:t> </a:t>
            </a:r>
            <a:r>
              <a:rPr lang="fr-FR" b="1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endParaRPr lang="fr-FR" dirty="0"/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pic>
        <p:nvPicPr>
          <p:cNvPr id="1032" name="Picture 8" descr="Ear Soundwave Images, Stock Photos &amp;amp; Vectors | Shutterstock">
            <a:extLst>
              <a:ext uri="{FF2B5EF4-FFF2-40B4-BE49-F238E27FC236}">
                <a16:creationId xmlns:a16="http://schemas.microsoft.com/office/drawing/2014/main" id="{178812A8-269C-CD40-8F3F-63C4F28D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32" y="2436704"/>
            <a:ext cx="44323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49 Sound Waves Ear Photos Stock Photos, Pictures &amp;amp; Royalty-Free Images -  iStock">
            <a:extLst>
              <a:ext uri="{FF2B5EF4-FFF2-40B4-BE49-F238E27FC236}">
                <a16:creationId xmlns:a16="http://schemas.microsoft.com/office/drawing/2014/main" id="{23EC1A98-64F4-CE46-9099-6C763296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32" y="2436704"/>
            <a:ext cx="4146176" cy="3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0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b="1" dirty="0" err="1"/>
              <a:t>Phonetics</a:t>
            </a:r>
            <a:endParaRPr lang="fr-FR" b="1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pic>
        <p:nvPicPr>
          <p:cNvPr id="3078" name="Picture 6" descr="Speech Organs and Manner of Articulation | Speech and language, English  vocabulary words, Speech">
            <a:extLst>
              <a:ext uri="{FF2B5EF4-FFF2-40B4-BE49-F238E27FC236}">
                <a16:creationId xmlns:a16="http://schemas.microsoft.com/office/drawing/2014/main" id="{E4171787-2A28-A04F-9453-7FA3CAC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7" y="1945350"/>
            <a:ext cx="6081807" cy="39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3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b="1" dirty="0" err="1"/>
              <a:t>Phonetics</a:t>
            </a:r>
            <a:endParaRPr lang="fr-FR" b="1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122" name="Picture 2" descr="How the International Phonetic Alphabet Can Help Us Teach Pronunciation –  Pearson – Always ESL Blog">
            <a:extLst>
              <a:ext uri="{FF2B5EF4-FFF2-40B4-BE49-F238E27FC236}">
                <a16:creationId xmlns:a16="http://schemas.microsoft.com/office/drawing/2014/main" id="{365386D6-AEF7-BB4F-A36A-89932CD6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40" y="2403536"/>
            <a:ext cx="7382809" cy="32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A2AFA93-D70A-E14F-ABE6-B794E43982F5}"/>
              </a:ext>
            </a:extLst>
          </p:cNvPr>
          <p:cNvSpPr txBox="1"/>
          <p:nvPr/>
        </p:nvSpPr>
        <p:spPr>
          <a:xfrm>
            <a:off x="6642847" y="21336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Consonants</a:t>
            </a:r>
          </a:p>
        </p:txBody>
      </p:sp>
    </p:spTree>
    <p:extLst>
      <p:ext uri="{BB962C8B-B14F-4D97-AF65-F5344CB8AC3E}">
        <p14:creationId xmlns:p14="http://schemas.microsoft.com/office/powerpoint/2010/main" val="27027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b="1" dirty="0" err="1"/>
              <a:t>Phonetics</a:t>
            </a:r>
            <a:endParaRPr lang="fr-FR" b="1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2AFA93-D70A-E14F-ABE6-B794E43982F5}"/>
              </a:ext>
            </a:extLst>
          </p:cNvPr>
          <p:cNvSpPr txBox="1"/>
          <p:nvPr/>
        </p:nvSpPr>
        <p:spPr>
          <a:xfrm>
            <a:off x="7082117" y="214020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Vowels</a:t>
            </a:r>
            <a:endParaRPr lang="fr-FR" dirty="0"/>
          </a:p>
        </p:txBody>
      </p:sp>
      <p:pic>
        <p:nvPicPr>
          <p:cNvPr id="7170" name="Picture 2" descr="Vowel chart of the International Phonetic Alphabet | Download Scientific  Diagram">
            <a:extLst>
              <a:ext uri="{FF2B5EF4-FFF2-40B4-BE49-F238E27FC236}">
                <a16:creationId xmlns:a16="http://schemas.microsoft.com/office/drawing/2014/main" id="{3CEFB328-753C-B94E-9AA6-8A77E798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44" y="2571140"/>
            <a:ext cx="4533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b="1" dirty="0" err="1"/>
              <a:t>Phonology</a:t>
            </a:r>
            <a:endParaRPr lang="fr-FR" b="1" dirty="0"/>
          </a:p>
          <a:p>
            <a:r>
              <a:rPr lang="fr-FR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774210-F37F-CA48-B155-C2B734BA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2651789"/>
            <a:ext cx="5168153" cy="29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6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776AC-3962-1045-A73D-CF7C5EA5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linguistics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8ED3-75E3-1A4E-9BEF-5BF1BB46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24871"/>
            <a:ext cx="10691265" cy="363608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Input: </a:t>
            </a:r>
            <a:r>
              <a:rPr lang="fr-FR" dirty="0" err="1"/>
              <a:t>sound</a:t>
            </a:r>
            <a:r>
              <a:rPr lang="fr-FR" dirty="0"/>
              <a:t>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 err="1"/>
              <a:t>Phonetics</a:t>
            </a:r>
            <a:endParaRPr lang="fr-FR" dirty="0"/>
          </a:p>
          <a:p>
            <a:r>
              <a:rPr lang="fr-FR" dirty="0" err="1"/>
              <a:t>Phonology</a:t>
            </a:r>
            <a:endParaRPr lang="fr-FR" dirty="0"/>
          </a:p>
          <a:p>
            <a:r>
              <a:rPr lang="fr-FR" b="1" dirty="0" err="1"/>
              <a:t>Morphology</a:t>
            </a:r>
            <a:r>
              <a:rPr lang="fr-FR" dirty="0"/>
              <a:t>			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 err="1"/>
              <a:t>Semantics</a:t>
            </a:r>
            <a:endParaRPr lang="fr-FR" dirty="0"/>
          </a:p>
          <a:p>
            <a:r>
              <a:rPr lang="fr-FR" dirty="0" err="1"/>
              <a:t>Pragmatics</a:t>
            </a:r>
            <a:endParaRPr lang="fr-FR" dirty="0"/>
          </a:p>
          <a:p>
            <a:r>
              <a:rPr lang="fr-FR" dirty="0"/>
              <a:t>Output: </a:t>
            </a:r>
            <a:r>
              <a:rPr lang="fr-FR" dirty="0" err="1"/>
              <a:t>meaning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DD029-1799-3641-A99B-94EC0B79641D}"/>
              </a:ext>
            </a:extLst>
          </p:cNvPr>
          <p:cNvSpPr txBox="1"/>
          <p:nvPr/>
        </p:nvSpPr>
        <p:spPr>
          <a:xfrm>
            <a:off x="10273552" y="7443329"/>
            <a:ext cx="141601" cy="2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266" name="Picture 2" descr="Morphology Improves Literacy Development | Faculty of Education">
            <a:extLst>
              <a:ext uri="{FF2B5EF4-FFF2-40B4-BE49-F238E27FC236}">
                <a16:creationId xmlns:a16="http://schemas.microsoft.com/office/drawing/2014/main" id="{83D07BBD-0AA1-6240-87ED-E2C02DC3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41" y="1674827"/>
            <a:ext cx="6722141" cy="42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133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6"/>
      </a:lt2>
      <a:accent1>
        <a:srgbClr val="C696A8"/>
      </a:accent1>
      <a:accent2>
        <a:srgbClr val="BA7FAE"/>
      </a:accent2>
      <a:accent3>
        <a:srgbClr val="BC96C6"/>
      </a:accent3>
      <a:accent4>
        <a:srgbClr val="957FBA"/>
      </a:accent4>
      <a:accent5>
        <a:srgbClr val="9698C6"/>
      </a:accent5>
      <a:accent6>
        <a:srgbClr val="7F9ABA"/>
      </a:accent6>
      <a:hlink>
        <a:srgbClr val="578F7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1448</Words>
  <Application>Microsoft Macintosh PowerPoint</Application>
  <PresentationFormat>Grand écran</PresentationFormat>
  <Paragraphs>235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Calisto MT</vt:lpstr>
      <vt:lpstr>Univers Condensed</vt:lpstr>
      <vt:lpstr>ChronicleVTI</vt:lpstr>
      <vt:lpstr>Linguistique de corpus en anglais</vt:lpstr>
      <vt:lpstr>Class structure</vt:lpstr>
      <vt:lpstr>Course « requirements »</vt:lpstr>
      <vt:lpstr>Overview of linguistics</vt:lpstr>
      <vt:lpstr>Overview of linguistics</vt:lpstr>
      <vt:lpstr>Overview of linguistics</vt:lpstr>
      <vt:lpstr>Overview of linguistics</vt:lpstr>
      <vt:lpstr>Overview of linguistics</vt:lpstr>
      <vt:lpstr>Overview of linguistics</vt:lpstr>
      <vt:lpstr>Overview of linguistics</vt:lpstr>
      <vt:lpstr>SYntax</vt:lpstr>
      <vt:lpstr>SYntax</vt:lpstr>
      <vt:lpstr>Overview of linguistics</vt:lpstr>
      <vt:lpstr>Overview of linguistics</vt:lpstr>
      <vt:lpstr>Overview of linguistics</vt:lpstr>
      <vt:lpstr>Overview of linguistics</vt:lpstr>
      <vt:lpstr>Overview of linguistics</vt:lpstr>
      <vt:lpstr>What is a corpus ?</vt:lpstr>
      <vt:lpstr>Definition</vt:lpstr>
      <vt:lpstr>Definition</vt:lpstr>
      <vt:lpstr>So a corpus in not just any kind of text…</vt:lpstr>
      <vt:lpstr>Why use corpora ?</vt:lpstr>
      <vt:lpstr>What is corpus linguistics ?</vt:lpstr>
      <vt:lpstr>Corpus linguistics, computational linguistics  and Natural Language processing</vt:lpstr>
      <vt:lpstr>NLP|CL tasks</vt:lpstr>
      <vt:lpstr>NLP|CL tasks</vt:lpstr>
      <vt:lpstr>NLP|CL tasks</vt:lpstr>
      <vt:lpstr>NLP|CL tasks</vt:lpstr>
      <vt:lpstr>NLP|CL tasks</vt:lpstr>
      <vt:lpstr>NLP|CL tasks</vt:lpstr>
      <vt:lpstr>Modern-day NLP|CL applications</vt:lpstr>
      <vt:lpstr>Demo : Generating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Linguistique de corpus en anglais</dc:title>
  <dc:creator>Florence STRICKER-CESARI</dc:creator>
  <cp:lastModifiedBy>Florence STRICKER-CESARI</cp:lastModifiedBy>
  <cp:revision>6</cp:revision>
  <dcterms:created xsi:type="dcterms:W3CDTF">2021-09-11T09:43:13Z</dcterms:created>
  <dcterms:modified xsi:type="dcterms:W3CDTF">2021-09-20T10:36:26Z</dcterms:modified>
</cp:coreProperties>
</file>