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8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4"/>
    <p:restoredTop sz="94558"/>
  </p:normalViewPr>
  <p:slideViewPr>
    <p:cSldViewPr snapToGrid="0" snapToObjects="1">
      <p:cViewPr varScale="1">
        <p:scale>
          <a:sx n="107" d="100"/>
          <a:sy n="107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November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6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November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7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November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8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November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6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November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2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November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8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November 29,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8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November 29,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2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November 29,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1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November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4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November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3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November 29,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3216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rdboard boxes on conveyor belt">
            <a:extLst>
              <a:ext uri="{FF2B5EF4-FFF2-40B4-BE49-F238E27FC236}">
                <a16:creationId xmlns:a16="http://schemas.microsoft.com/office/drawing/2014/main" id="{1E0A88D6-FAA1-4AA4-AA97-DFC77AB04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65" r="5318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1EC6AA-1F91-BA4D-8CB6-470C36AF6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fr-FR" sz="3200" dirty="0">
                <a:solidFill>
                  <a:schemeClr val="bg1"/>
                </a:solidFill>
              </a:rPr>
              <a:t>BAYES’ </a:t>
            </a:r>
            <a:r>
              <a:rPr lang="fr-FR" sz="3200" dirty="0" err="1">
                <a:solidFill>
                  <a:schemeClr val="bg1"/>
                </a:solidFill>
              </a:rPr>
              <a:t>theorem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4D1C9C-7963-E747-9077-225FAE441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endParaRPr lang="fr-FR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0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1AD276-61A6-944C-AE17-8484D4AD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Intuition </a:t>
            </a:r>
            <a:r>
              <a:rPr lang="fr-FR" dirty="0" err="1"/>
              <a:t>Behind</a:t>
            </a:r>
            <a:r>
              <a:rPr lang="fr-FR" dirty="0"/>
              <a:t> the Formula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5AB108-958D-694D-9222-0EF0615A5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Now</a:t>
            </a:r>
            <a:r>
              <a:rPr lang="fr-FR" dirty="0"/>
              <a:t>, new information has come in </a:t>
            </a:r>
          </a:p>
          <a:p>
            <a:pPr lvl="1"/>
            <a:r>
              <a:rPr lang="fr-FR" dirty="0"/>
              <a:t> 3 </a:t>
            </a:r>
            <a:r>
              <a:rPr lang="fr-FR" dirty="0" err="1"/>
              <a:t>days</a:t>
            </a:r>
            <a:r>
              <a:rPr lang="fr-FR" dirty="0"/>
              <a:t> have gone by and the </a:t>
            </a:r>
            <a:r>
              <a:rPr lang="fr-FR" dirty="0" err="1"/>
              <a:t>company</a:t>
            </a:r>
            <a:r>
              <a:rPr lang="fr-FR" dirty="0"/>
              <a:t> has </a:t>
            </a:r>
            <a:r>
              <a:rPr lang="fr-FR" dirty="0" err="1"/>
              <a:t>yet</a:t>
            </a:r>
            <a:r>
              <a:rPr lang="fr-FR" dirty="0"/>
              <a:t> to call </a:t>
            </a:r>
            <a:r>
              <a:rPr lang="fr-FR" dirty="0" err="1"/>
              <a:t>you</a:t>
            </a:r>
            <a:r>
              <a:rPr lang="fr-FR" dirty="0"/>
              <a:t>. </a:t>
            </a:r>
          </a:p>
          <a:p>
            <a:pPr lvl="1"/>
            <a:r>
              <a:rPr lang="fr-FR" dirty="0"/>
              <a:t>So </a:t>
            </a:r>
            <a:r>
              <a:rPr lang="fr-FR" dirty="0" err="1"/>
              <a:t>we</a:t>
            </a:r>
            <a:r>
              <a:rPr lang="fr-FR" dirty="0"/>
              <a:t> use the </a:t>
            </a:r>
            <a:r>
              <a:rPr lang="fr-FR" dirty="0" err="1"/>
              <a:t>other</a:t>
            </a:r>
            <a:r>
              <a:rPr lang="fr-FR" dirty="0"/>
              <a:t> parts of the </a:t>
            </a:r>
            <a:r>
              <a:rPr lang="fr-FR" dirty="0" err="1"/>
              <a:t>equation</a:t>
            </a:r>
            <a:r>
              <a:rPr lang="fr-FR" dirty="0"/>
              <a:t> to </a:t>
            </a:r>
            <a:r>
              <a:rPr lang="fr-FR" dirty="0" err="1"/>
              <a:t>adjust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prior</a:t>
            </a:r>
            <a:r>
              <a:rPr lang="fr-FR" dirty="0"/>
              <a:t> for the new </a:t>
            </a:r>
            <a:r>
              <a:rPr lang="fr-FR" dirty="0" err="1"/>
              <a:t>event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has </a:t>
            </a:r>
            <a:r>
              <a:rPr lang="fr-FR" dirty="0" err="1"/>
              <a:t>occurred</a:t>
            </a:r>
            <a:r>
              <a:rPr lang="fr-FR" dirty="0"/>
              <a:t>.</a:t>
            </a:r>
          </a:p>
        </p:txBody>
      </p:sp>
      <p:pic>
        <p:nvPicPr>
          <p:cNvPr id="6" name="Espace réservé du contenu 3">
            <a:extLst>
              <a:ext uri="{FF2B5EF4-FFF2-40B4-BE49-F238E27FC236}">
                <a16:creationId xmlns:a16="http://schemas.microsoft.com/office/drawing/2014/main" id="{A402628D-78EB-B040-934B-AC047D62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284" y="3485532"/>
            <a:ext cx="6132141" cy="266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7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6E3FB4-138C-8A48-80CE-CEB80A66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Intuition </a:t>
            </a:r>
            <a:r>
              <a:rPr lang="fr-FR" dirty="0" err="1"/>
              <a:t>Behind</a:t>
            </a:r>
            <a:r>
              <a:rPr lang="fr-FR" dirty="0"/>
              <a:t> the Formula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03A26C-555B-0C4F-9E86-844DCCCD2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err="1"/>
              <a:t>We</a:t>
            </a:r>
            <a:r>
              <a:rPr lang="fr-FR" dirty="0"/>
              <a:t> use </a:t>
            </a:r>
            <a:r>
              <a:rPr lang="fr-FR" b="1" dirty="0"/>
              <a:t>P(</a:t>
            </a:r>
            <a:r>
              <a:rPr lang="fr-FR" b="1" dirty="0" err="1"/>
              <a:t>Evidence|Hypothesis</a:t>
            </a:r>
            <a:r>
              <a:rPr lang="fr-FR" b="1" dirty="0"/>
              <a:t>)</a:t>
            </a:r>
            <a:r>
              <a:rPr lang="fr-FR" dirty="0"/>
              <a:t> to flip the </a:t>
            </a:r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around</a:t>
            </a:r>
            <a:r>
              <a:rPr lang="fr-FR" dirty="0"/>
              <a:t> by </a:t>
            </a:r>
            <a:r>
              <a:rPr lang="fr-FR" dirty="0" err="1"/>
              <a:t>asking</a:t>
            </a:r>
            <a:r>
              <a:rPr lang="fr-FR" dirty="0"/>
              <a:t>, “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probability</a:t>
            </a:r>
            <a:r>
              <a:rPr lang="fr-FR" dirty="0"/>
              <a:t> of </a:t>
            </a:r>
            <a:r>
              <a:rPr lang="fr-FR" dirty="0" err="1"/>
              <a:t>observing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evidence</a:t>
            </a:r>
            <a:r>
              <a:rPr lang="fr-FR" dirty="0"/>
              <a:t> in a world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hypothesis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true</a:t>
            </a:r>
            <a:r>
              <a:rPr lang="fr-FR" dirty="0"/>
              <a:t>?” </a:t>
            </a:r>
          </a:p>
          <a:p>
            <a:r>
              <a:rPr lang="fr-FR" dirty="0"/>
              <a:t>So in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know how </a:t>
            </a:r>
            <a:r>
              <a:rPr lang="fr-FR" dirty="0" err="1"/>
              <a:t>likely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go 3 </a:t>
            </a:r>
            <a:r>
              <a:rPr lang="fr-FR" dirty="0" err="1"/>
              <a:t>days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a phone call in a world </a:t>
            </a:r>
            <a:r>
              <a:rPr lang="fr-FR" dirty="0" err="1"/>
              <a:t>where</a:t>
            </a:r>
            <a:r>
              <a:rPr lang="fr-FR" dirty="0"/>
              <a:t> the </a:t>
            </a:r>
            <a:r>
              <a:rPr lang="fr-FR" dirty="0" err="1"/>
              <a:t>company</a:t>
            </a:r>
            <a:r>
              <a:rPr lang="fr-FR" dirty="0"/>
              <a:t> has </a:t>
            </a:r>
            <a:r>
              <a:rPr lang="fr-FR" dirty="0" err="1"/>
              <a:t>definitely</a:t>
            </a:r>
            <a:r>
              <a:rPr lang="fr-FR" dirty="0"/>
              <a:t> </a:t>
            </a:r>
            <a:r>
              <a:rPr lang="fr-FR" dirty="0" err="1"/>
              <a:t>decided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us an </a:t>
            </a:r>
            <a:r>
              <a:rPr lang="fr-FR" dirty="0" err="1"/>
              <a:t>offer</a:t>
            </a:r>
            <a:r>
              <a:rPr lang="fr-FR" dirty="0"/>
              <a:t>. </a:t>
            </a:r>
          </a:p>
          <a:p>
            <a:r>
              <a:rPr lang="fr-FR" b="1" dirty="0"/>
              <a:t>P(</a:t>
            </a:r>
            <a:r>
              <a:rPr lang="fr-FR" b="1" dirty="0" err="1"/>
              <a:t>Evidence|Hypothesis</a:t>
            </a:r>
            <a:r>
              <a:rPr lang="fr-FR" b="1" dirty="0"/>
              <a:t>) =&gt; the </a:t>
            </a:r>
            <a:r>
              <a:rPr lang="fr-FR" b="1" dirty="0" err="1"/>
              <a:t>scaler</a:t>
            </a:r>
            <a:r>
              <a:rPr lang="fr-FR" dirty="0"/>
              <a:t> </a:t>
            </a:r>
          </a:p>
          <a:p>
            <a:r>
              <a:rPr lang="fr-FR" b="1" dirty="0" err="1"/>
              <a:t>When</a:t>
            </a:r>
            <a:r>
              <a:rPr lang="fr-FR" b="1" dirty="0"/>
              <a:t> </a:t>
            </a:r>
            <a:r>
              <a:rPr lang="fr-FR" b="1" dirty="0" err="1"/>
              <a:t>we</a:t>
            </a:r>
            <a:r>
              <a:rPr lang="fr-FR" b="1" dirty="0"/>
              <a:t> </a:t>
            </a:r>
            <a:r>
              <a:rPr lang="fr-FR" b="1" dirty="0" err="1"/>
              <a:t>multiply</a:t>
            </a:r>
            <a:r>
              <a:rPr lang="fr-FR" b="1" dirty="0"/>
              <a:t> </a:t>
            </a:r>
            <a:r>
              <a:rPr lang="fr-FR" b="1" dirty="0" err="1"/>
              <a:t>it</a:t>
            </a:r>
            <a:r>
              <a:rPr lang="fr-FR" b="1" dirty="0"/>
              <a:t> </a:t>
            </a:r>
            <a:r>
              <a:rPr lang="fr-FR" b="1" dirty="0" err="1"/>
              <a:t>against</a:t>
            </a:r>
            <a:r>
              <a:rPr lang="fr-FR" b="1" dirty="0"/>
              <a:t> the </a:t>
            </a:r>
            <a:r>
              <a:rPr lang="fr-FR" b="1" dirty="0" err="1"/>
              <a:t>prior</a:t>
            </a:r>
            <a:r>
              <a:rPr lang="fr-FR" b="1" dirty="0"/>
              <a:t>, the </a:t>
            </a:r>
            <a:r>
              <a:rPr lang="fr-FR" b="1" dirty="0" err="1"/>
              <a:t>scaler</a:t>
            </a:r>
            <a:r>
              <a:rPr lang="fr-FR" b="1" dirty="0"/>
              <a:t> </a:t>
            </a:r>
            <a:r>
              <a:rPr lang="fr-FR" b="1" dirty="0" err="1"/>
              <a:t>scales</a:t>
            </a:r>
            <a:r>
              <a:rPr lang="fr-FR" b="1" dirty="0"/>
              <a:t> the </a:t>
            </a:r>
            <a:r>
              <a:rPr lang="fr-FR" b="1" dirty="0" err="1"/>
              <a:t>prior</a:t>
            </a:r>
            <a:r>
              <a:rPr lang="fr-FR" b="1" dirty="0"/>
              <a:t> up or down </a:t>
            </a:r>
            <a:r>
              <a:rPr lang="fr-FR" b="1" dirty="0" err="1"/>
              <a:t>depending</a:t>
            </a:r>
            <a:r>
              <a:rPr lang="fr-FR" b="1" dirty="0"/>
              <a:t> on </a:t>
            </a:r>
            <a:r>
              <a:rPr lang="fr-FR" b="1" dirty="0" err="1"/>
              <a:t>whether</a:t>
            </a:r>
            <a:r>
              <a:rPr lang="fr-FR" b="1" dirty="0"/>
              <a:t> the </a:t>
            </a:r>
            <a:r>
              <a:rPr lang="fr-FR" b="1" dirty="0" err="1"/>
              <a:t>evidence</a:t>
            </a:r>
            <a:r>
              <a:rPr lang="fr-FR" b="1" dirty="0"/>
              <a:t> </a:t>
            </a:r>
            <a:r>
              <a:rPr lang="fr-FR" b="1" dirty="0" err="1"/>
              <a:t>helps</a:t>
            </a:r>
            <a:r>
              <a:rPr lang="fr-FR" b="1" dirty="0"/>
              <a:t> or </a:t>
            </a:r>
            <a:r>
              <a:rPr lang="fr-FR" b="1" dirty="0" err="1"/>
              <a:t>hurts</a:t>
            </a:r>
            <a:r>
              <a:rPr lang="fr-FR" b="1" dirty="0"/>
              <a:t> </a:t>
            </a:r>
            <a:r>
              <a:rPr lang="fr-FR" b="1" dirty="0" err="1"/>
              <a:t>our</a:t>
            </a:r>
            <a:r>
              <a:rPr lang="fr-FR" b="1" dirty="0"/>
              <a:t> </a:t>
            </a:r>
            <a:r>
              <a:rPr lang="fr-FR" b="1" dirty="0" err="1"/>
              <a:t>hypothesis</a:t>
            </a:r>
            <a:r>
              <a:rPr lang="fr-FR" b="1" dirty="0"/>
              <a:t> </a:t>
            </a:r>
            <a:r>
              <a:rPr lang="fr-FR" dirty="0"/>
              <a:t>— in </a:t>
            </a:r>
            <a:r>
              <a:rPr lang="fr-FR" dirty="0" err="1"/>
              <a:t>our</a:t>
            </a:r>
            <a:r>
              <a:rPr lang="fr-FR" dirty="0"/>
              <a:t> case, the </a:t>
            </a:r>
            <a:r>
              <a:rPr lang="fr-FR" dirty="0" err="1"/>
              <a:t>scaler</a:t>
            </a:r>
            <a:r>
              <a:rPr lang="fr-FR" dirty="0"/>
              <a:t> </a:t>
            </a:r>
            <a:r>
              <a:rPr lang="fr-FR" dirty="0" err="1"/>
              <a:t>reduces</a:t>
            </a:r>
            <a:r>
              <a:rPr lang="fr-FR" dirty="0"/>
              <a:t> the </a:t>
            </a:r>
            <a:r>
              <a:rPr lang="fr-FR" dirty="0" err="1"/>
              <a:t>prior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more </a:t>
            </a:r>
            <a:r>
              <a:rPr lang="fr-FR" dirty="0" err="1"/>
              <a:t>days</a:t>
            </a:r>
            <a:r>
              <a:rPr lang="fr-FR" dirty="0"/>
              <a:t> </a:t>
            </a:r>
            <a:r>
              <a:rPr lang="fr-FR" dirty="0" err="1"/>
              <a:t>going</a:t>
            </a:r>
            <a:r>
              <a:rPr lang="fr-FR" dirty="0"/>
              <a:t> by </a:t>
            </a:r>
            <a:r>
              <a:rPr lang="fr-FR" dirty="0" err="1"/>
              <a:t>without</a:t>
            </a:r>
            <a:r>
              <a:rPr lang="fr-FR" dirty="0"/>
              <a:t> a phone call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an </a:t>
            </a:r>
            <a:r>
              <a:rPr lang="fr-FR" dirty="0" err="1"/>
              <a:t>increasingly</a:t>
            </a:r>
            <a:r>
              <a:rPr lang="fr-FR" dirty="0"/>
              <a:t> </a:t>
            </a:r>
            <a:r>
              <a:rPr lang="fr-FR" dirty="0" err="1"/>
              <a:t>bad</a:t>
            </a:r>
            <a:r>
              <a:rPr lang="fr-FR" dirty="0"/>
              <a:t> </a:t>
            </a:r>
            <a:r>
              <a:rPr lang="fr-FR" dirty="0" err="1"/>
              <a:t>sign</a:t>
            </a:r>
            <a:r>
              <a:rPr lang="fr-FR" dirty="0"/>
              <a:t>…</a:t>
            </a:r>
          </a:p>
          <a:p>
            <a:r>
              <a:rPr lang="fr-FR" b="1" dirty="0"/>
              <a:t>The </a:t>
            </a:r>
            <a:r>
              <a:rPr lang="fr-FR" b="1" dirty="0" err="1"/>
              <a:t>scaler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the </a:t>
            </a:r>
            <a:r>
              <a:rPr lang="fr-FR" b="1" dirty="0" err="1"/>
              <a:t>mechanism</a:t>
            </a:r>
            <a:r>
              <a:rPr lang="fr-FR" b="1" dirty="0"/>
              <a:t> </a:t>
            </a:r>
            <a:r>
              <a:rPr lang="fr-FR" b="1" dirty="0" err="1"/>
              <a:t>that</a:t>
            </a:r>
            <a:r>
              <a:rPr lang="fr-FR" b="1" dirty="0"/>
              <a:t> Bayes’ </a:t>
            </a:r>
            <a:r>
              <a:rPr lang="fr-FR" b="1" dirty="0" err="1"/>
              <a:t>Theorem</a:t>
            </a:r>
            <a:r>
              <a:rPr lang="fr-FR" b="1" dirty="0"/>
              <a:t> </a:t>
            </a:r>
            <a:r>
              <a:rPr lang="fr-FR" b="1" dirty="0" err="1"/>
              <a:t>utilizes</a:t>
            </a:r>
            <a:r>
              <a:rPr lang="fr-FR" b="1" dirty="0"/>
              <a:t> to </a:t>
            </a:r>
            <a:r>
              <a:rPr lang="fr-FR" b="1" dirty="0" err="1"/>
              <a:t>adjust</a:t>
            </a:r>
            <a:r>
              <a:rPr lang="fr-FR" b="1" dirty="0"/>
              <a:t> </a:t>
            </a:r>
            <a:r>
              <a:rPr lang="fr-FR" b="1" dirty="0" err="1"/>
              <a:t>our</a:t>
            </a:r>
            <a:r>
              <a:rPr lang="fr-FR" b="1" dirty="0"/>
              <a:t> </a:t>
            </a:r>
            <a:r>
              <a:rPr lang="fr-FR" b="1" dirty="0" err="1"/>
              <a:t>prior</a:t>
            </a:r>
            <a:r>
              <a:rPr lang="fr-FR" b="1" dirty="0"/>
              <a:t> </a:t>
            </a:r>
            <a:r>
              <a:rPr lang="fr-FR" b="1" dirty="0" err="1"/>
              <a:t>beliefs</a:t>
            </a:r>
            <a:r>
              <a:rPr lang="fr-FR" b="1" dirty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8353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6E3FB4-138C-8A48-80CE-CEB80A66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Intuition </a:t>
            </a:r>
            <a:r>
              <a:rPr lang="fr-FR" dirty="0" err="1"/>
              <a:t>Behind</a:t>
            </a:r>
            <a:r>
              <a:rPr lang="fr-FR" dirty="0"/>
              <a:t> the Formula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03A26C-555B-0C4F-9E86-844DCCCD2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If </a:t>
            </a:r>
            <a:r>
              <a:rPr lang="fr-FR" b="1" dirty="0" err="1"/>
              <a:t>we</a:t>
            </a:r>
            <a:r>
              <a:rPr lang="fr-FR" b="1" dirty="0"/>
              <a:t> </a:t>
            </a:r>
            <a:r>
              <a:rPr lang="fr-FR" b="1" dirty="0" err="1"/>
              <a:t>leave</a:t>
            </a:r>
            <a:r>
              <a:rPr lang="fr-FR" b="1" dirty="0"/>
              <a:t> P(Evidence) on the </a:t>
            </a:r>
            <a:r>
              <a:rPr lang="fr-FR" b="1" dirty="0" err="1"/>
              <a:t>left</a:t>
            </a:r>
            <a:r>
              <a:rPr lang="fr-FR" b="1" dirty="0"/>
              <a:t> </a:t>
            </a:r>
            <a:r>
              <a:rPr lang="fr-FR" b="1" dirty="0" err="1"/>
              <a:t>side</a:t>
            </a:r>
            <a:r>
              <a:rPr lang="fr-FR" b="1" dirty="0"/>
              <a:t> of </a:t>
            </a:r>
            <a:r>
              <a:rPr lang="fr-FR" b="1" dirty="0" err="1"/>
              <a:t>our</a:t>
            </a:r>
            <a:r>
              <a:rPr lang="fr-FR" b="1" dirty="0"/>
              <a:t> </a:t>
            </a:r>
            <a:r>
              <a:rPr lang="fr-FR" b="1" dirty="0" err="1"/>
              <a:t>equation</a:t>
            </a:r>
            <a:r>
              <a:rPr lang="fr-FR" b="1" dirty="0"/>
              <a:t>, </a:t>
            </a:r>
            <a:r>
              <a:rPr lang="fr-FR" b="1" dirty="0" err="1"/>
              <a:t>we</a:t>
            </a:r>
            <a:r>
              <a:rPr lang="fr-FR" b="1" dirty="0"/>
              <a:t> </a:t>
            </a:r>
            <a:r>
              <a:rPr lang="fr-FR" b="1" dirty="0" err="1"/>
              <a:t>get</a:t>
            </a:r>
            <a:r>
              <a:rPr lang="fr-FR" b="1" dirty="0"/>
              <a:t> a joint </a:t>
            </a:r>
            <a:r>
              <a:rPr lang="fr-FR" b="1" dirty="0" err="1"/>
              <a:t>probability</a:t>
            </a:r>
            <a:r>
              <a:rPr lang="fr-FR" b="1" dirty="0"/>
              <a:t>, </a:t>
            </a:r>
            <a:r>
              <a:rPr lang="fr-FR" b="1" dirty="0" err="1"/>
              <a:t>which</a:t>
            </a:r>
            <a:r>
              <a:rPr lang="fr-FR" b="1" dirty="0"/>
              <a:t> </a:t>
            </a:r>
            <a:r>
              <a:rPr lang="fr-FR" b="1" dirty="0" err="1"/>
              <a:t>considers</a:t>
            </a:r>
            <a:r>
              <a:rPr lang="fr-FR" b="1" dirty="0"/>
              <a:t> all states of the world. But </a:t>
            </a:r>
            <a:r>
              <a:rPr lang="fr-FR" b="1" dirty="0" err="1"/>
              <a:t>we</a:t>
            </a:r>
            <a:r>
              <a:rPr lang="fr-FR" b="1" dirty="0"/>
              <a:t> </a:t>
            </a:r>
            <a:r>
              <a:rPr lang="fr-FR" b="1" dirty="0" err="1"/>
              <a:t>we</a:t>
            </a:r>
            <a:r>
              <a:rPr lang="fr-FR" b="1" dirty="0"/>
              <a:t> </a:t>
            </a:r>
            <a:r>
              <a:rPr lang="fr-FR" b="1" dirty="0" err="1"/>
              <a:t>only</a:t>
            </a:r>
            <a:r>
              <a:rPr lang="fr-FR" b="1" dirty="0"/>
              <a:t> </a:t>
            </a:r>
            <a:r>
              <a:rPr lang="fr-FR" b="1" dirty="0" err="1"/>
              <a:t>want</a:t>
            </a:r>
            <a:r>
              <a:rPr lang="fr-FR" b="1" dirty="0"/>
              <a:t> the states </a:t>
            </a:r>
            <a:r>
              <a:rPr lang="fr-FR" b="1" dirty="0" err="1"/>
              <a:t>where</a:t>
            </a:r>
            <a:r>
              <a:rPr lang="fr-FR" b="1" dirty="0"/>
              <a:t> the </a:t>
            </a:r>
            <a:r>
              <a:rPr lang="fr-FR" b="1" dirty="0" err="1"/>
              <a:t>evidence</a:t>
            </a:r>
            <a:r>
              <a:rPr lang="fr-FR" b="1" dirty="0"/>
              <a:t> has </a:t>
            </a:r>
            <a:r>
              <a:rPr lang="fr-FR" b="1" dirty="0" err="1"/>
              <a:t>occurred</a:t>
            </a:r>
            <a:r>
              <a:rPr lang="fr-FR" b="1" dirty="0"/>
              <a:t> =&gt; P(</a:t>
            </a:r>
            <a:r>
              <a:rPr lang="fr-FR" b="1" dirty="0" err="1"/>
              <a:t>Hypothesis|Evidence</a:t>
            </a:r>
            <a:r>
              <a:rPr lang="fr-FR" b="1" dirty="0"/>
              <a:t>)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69D35FA-61DE-C443-8F6A-6281D1FDC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90" y="2029968"/>
            <a:ext cx="94107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7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3F9D8-61A5-7841-B8BC-B438E792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Intuition </a:t>
            </a:r>
            <a:r>
              <a:rPr lang="fr-FR" dirty="0" err="1"/>
              <a:t>Behind</a:t>
            </a:r>
            <a:r>
              <a:rPr lang="fr-FR" dirty="0"/>
              <a:t> the Formula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795980-1422-A846-BF51-2602AB7A8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/>
          </a:p>
          <a:p>
            <a:r>
              <a:rPr lang="fr-FR" b="1" dirty="0" err="1"/>
              <a:t>Dividing</a:t>
            </a:r>
            <a:r>
              <a:rPr lang="fr-FR" b="1" dirty="0"/>
              <a:t> the </a:t>
            </a:r>
            <a:r>
              <a:rPr lang="fr-FR" b="1" dirty="0" err="1"/>
              <a:t>product</a:t>
            </a:r>
            <a:r>
              <a:rPr lang="fr-FR" b="1" dirty="0"/>
              <a:t> of </a:t>
            </a:r>
            <a:r>
              <a:rPr lang="fr-FR" b="1" dirty="0" err="1"/>
              <a:t>prior</a:t>
            </a:r>
            <a:r>
              <a:rPr lang="fr-FR" b="1" dirty="0"/>
              <a:t> and </a:t>
            </a:r>
            <a:r>
              <a:rPr lang="fr-FR" b="1" dirty="0" err="1"/>
              <a:t>scaler</a:t>
            </a:r>
            <a:r>
              <a:rPr lang="fr-FR" b="1" dirty="0"/>
              <a:t> by P(Evidence) </a:t>
            </a:r>
            <a:r>
              <a:rPr lang="fr-FR" b="1" dirty="0" err="1"/>
              <a:t>means</a:t>
            </a:r>
            <a:r>
              <a:rPr lang="fr-FR" b="1" dirty="0"/>
              <a:t> </a:t>
            </a:r>
            <a:r>
              <a:rPr lang="fr-FR" b="1" dirty="0" err="1"/>
              <a:t>we</a:t>
            </a:r>
            <a:r>
              <a:rPr lang="fr-FR" b="1" dirty="0"/>
              <a:t> </a:t>
            </a:r>
            <a:r>
              <a:rPr lang="fr-FR" b="1" dirty="0" err="1"/>
              <a:t>reduce</a:t>
            </a:r>
            <a:r>
              <a:rPr lang="fr-FR" b="1" dirty="0"/>
              <a:t> the possible states to the </a:t>
            </a:r>
            <a:r>
              <a:rPr lang="fr-FR" b="1" dirty="0" err="1"/>
              <a:t>ones</a:t>
            </a:r>
            <a:r>
              <a:rPr lang="fr-FR" b="1" dirty="0"/>
              <a:t> </a:t>
            </a:r>
            <a:r>
              <a:rPr lang="fr-FR" b="1" dirty="0" err="1"/>
              <a:t>where</a:t>
            </a:r>
            <a:r>
              <a:rPr lang="fr-FR" b="1" dirty="0"/>
              <a:t> the </a:t>
            </a:r>
            <a:r>
              <a:rPr lang="fr-FR" b="1" dirty="0" err="1"/>
              <a:t>evidence</a:t>
            </a:r>
            <a:r>
              <a:rPr lang="fr-FR" b="1" dirty="0"/>
              <a:t> has </a:t>
            </a:r>
            <a:r>
              <a:rPr lang="fr-FR" b="1" dirty="0" err="1"/>
              <a:t>occurred</a:t>
            </a:r>
            <a:r>
              <a:rPr lang="fr-FR" b="1" dirty="0"/>
              <a:t>.</a:t>
            </a:r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954515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5652-2821-8248-8B9F-09E442A6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 </a:t>
            </a:r>
            <a:r>
              <a:rPr lang="fr-FR" dirty="0" err="1"/>
              <a:t>summarize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221243-A713-9B4B-B83A-400107711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P(</a:t>
            </a:r>
            <a:r>
              <a:rPr lang="fr-FR" dirty="0" err="1"/>
              <a:t>Offer</a:t>
            </a:r>
            <a:r>
              <a:rPr lang="fr-FR" dirty="0"/>
              <a:t>) =&gt;</a:t>
            </a:r>
            <a:r>
              <a:rPr lang="fr-FR" dirty="0" err="1"/>
              <a:t>prior</a:t>
            </a:r>
            <a:endParaRPr lang="fr-FR" dirty="0"/>
          </a:p>
          <a:p>
            <a:r>
              <a:rPr lang="fr-FR" dirty="0" err="1"/>
              <a:t>Fresh</a:t>
            </a:r>
            <a:r>
              <a:rPr lang="fr-FR" dirty="0"/>
              <a:t> out of the interview,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start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prior</a:t>
            </a:r>
            <a:r>
              <a:rPr lang="fr-FR" dirty="0"/>
              <a:t> —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20% chance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the job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</a:t>
            </a:r>
            <a:r>
              <a:rPr lang="fr-FR" dirty="0" err="1"/>
              <a:t>interviewed</a:t>
            </a:r>
            <a:r>
              <a:rPr lang="fr-FR" dirty="0"/>
              <a:t> for.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2720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B4D562-8770-034D-A2A6-31E7A07B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 </a:t>
            </a:r>
            <a:r>
              <a:rPr lang="fr-FR" dirty="0" err="1"/>
              <a:t>summarize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6D7B29-E9D3-714F-90EE-47848619C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As more </a:t>
            </a:r>
            <a:r>
              <a:rPr lang="fr-FR" dirty="0" err="1"/>
              <a:t>days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use the </a:t>
            </a:r>
            <a:r>
              <a:rPr lang="fr-FR" dirty="0" err="1"/>
              <a:t>scaler</a:t>
            </a:r>
            <a:r>
              <a:rPr lang="fr-FR" dirty="0"/>
              <a:t> to </a:t>
            </a:r>
            <a:r>
              <a:rPr lang="fr-FR" dirty="0" err="1"/>
              <a:t>scale</a:t>
            </a:r>
            <a:r>
              <a:rPr lang="fr-FR" dirty="0"/>
              <a:t> down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prior</a:t>
            </a:r>
            <a:r>
              <a:rPr lang="fr-FR" dirty="0"/>
              <a:t>. </a:t>
            </a:r>
          </a:p>
          <a:p>
            <a:r>
              <a:rPr lang="fr-FR" dirty="0"/>
              <a:t>For </a:t>
            </a:r>
            <a:r>
              <a:rPr lang="fr-FR" dirty="0" err="1"/>
              <a:t>example</a:t>
            </a:r>
            <a:r>
              <a:rPr lang="fr-FR" dirty="0"/>
              <a:t>, </a:t>
            </a:r>
            <a:r>
              <a:rPr lang="fr-FR" dirty="0" err="1"/>
              <a:t>after</a:t>
            </a:r>
            <a:r>
              <a:rPr lang="fr-FR" dirty="0"/>
              <a:t> 3 </a:t>
            </a:r>
            <a:r>
              <a:rPr lang="fr-FR" dirty="0" err="1"/>
              <a:t>days</a:t>
            </a:r>
            <a:r>
              <a:rPr lang="fr-FR" dirty="0"/>
              <a:t> have gone by,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estimate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in a world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the job,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a 40% chance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dirty="0" err="1"/>
              <a:t>company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have </a:t>
            </a:r>
            <a:r>
              <a:rPr lang="fr-FR" dirty="0" err="1"/>
              <a:t>waited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long to call </a:t>
            </a:r>
            <a:r>
              <a:rPr lang="fr-FR" dirty="0" err="1"/>
              <a:t>you</a:t>
            </a:r>
            <a:r>
              <a:rPr lang="fr-FR" dirty="0"/>
              <a:t>. </a:t>
            </a:r>
            <a:r>
              <a:rPr lang="fr-FR" dirty="0" err="1"/>
              <a:t>Multiplying</a:t>
            </a:r>
            <a:r>
              <a:rPr lang="fr-FR" dirty="0"/>
              <a:t> </a:t>
            </a:r>
            <a:r>
              <a:rPr lang="fr-FR" dirty="0" err="1"/>
              <a:t>scaler</a:t>
            </a:r>
            <a:r>
              <a:rPr lang="fr-FR" dirty="0"/>
              <a:t> and </a:t>
            </a:r>
            <a:r>
              <a:rPr lang="fr-FR" dirty="0" err="1"/>
              <a:t>prior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20% * 40% = 8%.</a:t>
            </a:r>
          </a:p>
          <a:p>
            <a:r>
              <a:rPr lang="fr-FR" dirty="0"/>
              <a:t>P(</a:t>
            </a:r>
            <a:r>
              <a:rPr lang="fr-FR" dirty="0" err="1"/>
              <a:t>NoCall|Offer</a:t>
            </a:r>
            <a:r>
              <a:rPr lang="fr-FR" dirty="0"/>
              <a:t>) = </a:t>
            </a:r>
            <a:r>
              <a:rPr lang="fr-FR" dirty="0" err="1"/>
              <a:t>scaler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0031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B4D562-8770-034D-A2A6-31E7A07B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 </a:t>
            </a:r>
            <a:r>
              <a:rPr lang="fr-FR" dirty="0" err="1"/>
              <a:t>summarize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6D7B29-E9D3-714F-90EE-47848619C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P(</a:t>
            </a:r>
            <a:r>
              <a:rPr lang="fr-FR" dirty="0" err="1"/>
              <a:t>NoCall</a:t>
            </a:r>
            <a:r>
              <a:rPr lang="fr-FR" dirty="0"/>
              <a:t>) =&gt; </a:t>
            </a:r>
            <a:r>
              <a:rPr lang="fr-FR" dirty="0" err="1"/>
              <a:t>normalizer</a:t>
            </a:r>
            <a:endParaRPr lang="fr-FR" dirty="0"/>
          </a:p>
          <a:p>
            <a:r>
              <a:rPr lang="fr-FR" dirty="0" err="1"/>
              <a:t>Finally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recognize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8%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calculated</a:t>
            </a:r>
            <a:r>
              <a:rPr lang="fr-FR" dirty="0"/>
              <a:t> over all states of the world. </a:t>
            </a:r>
          </a:p>
          <a:p>
            <a:r>
              <a:rPr lang="fr-FR" dirty="0"/>
              <a:t>But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care about states of the world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not </a:t>
            </a:r>
            <a:r>
              <a:rPr lang="fr-FR" dirty="0" err="1"/>
              <a:t>received</a:t>
            </a:r>
            <a:r>
              <a:rPr lang="fr-FR" dirty="0"/>
              <a:t> a phone call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company</a:t>
            </a:r>
            <a:r>
              <a:rPr lang="fr-FR" dirty="0"/>
              <a:t> for 3 </a:t>
            </a:r>
            <a:r>
              <a:rPr lang="fr-FR" dirty="0" err="1"/>
              <a:t>days</a:t>
            </a:r>
            <a:r>
              <a:rPr lang="fr-FR" dirty="0"/>
              <a:t> post interview. </a:t>
            </a:r>
          </a:p>
          <a:p>
            <a:r>
              <a:rPr lang="fr-FR" dirty="0"/>
              <a:t>In </a:t>
            </a:r>
            <a:r>
              <a:rPr lang="fr-FR" dirty="0" err="1"/>
              <a:t>order</a:t>
            </a:r>
            <a:r>
              <a:rPr lang="fr-FR" dirty="0"/>
              <a:t> to capture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those</a:t>
            </a:r>
            <a:r>
              <a:rPr lang="fr-FR" dirty="0"/>
              <a:t> states,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estimate</a:t>
            </a:r>
            <a:r>
              <a:rPr lang="fr-FR" dirty="0"/>
              <a:t> the </a:t>
            </a:r>
            <a:r>
              <a:rPr lang="fr-FR" dirty="0" err="1"/>
              <a:t>unconditional</a:t>
            </a:r>
            <a:r>
              <a:rPr lang="fr-FR" dirty="0"/>
              <a:t> </a:t>
            </a:r>
            <a:r>
              <a:rPr lang="fr-FR" dirty="0" err="1"/>
              <a:t>probability</a:t>
            </a:r>
            <a:r>
              <a:rPr lang="fr-FR" dirty="0"/>
              <a:t> of not </a:t>
            </a:r>
            <a:r>
              <a:rPr lang="fr-FR" dirty="0" err="1"/>
              <a:t>receiving</a:t>
            </a:r>
            <a:r>
              <a:rPr lang="fr-FR" dirty="0"/>
              <a:t> a call for 3 </a:t>
            </a:r>
            <a:r>
              <a:rPr lang="fr-FR" dirty="0" err="1"/>
              <a:t>days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90% —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normalizer</a:t>
            </a:r>
            <a:r>
              <a:rPr lang="fr-FR" dirty="0"/>
              <a:t>.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divide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previously</a:t>
            </a:r>
            <a:r>
              <a:rPr lang="fr-FR" dirty="0"/>
              <a:t> </a:t>
            </a:r>
            <a:r>
              <a:rPr lang="fr-FR" dirty="0" err="1"/>
              <a:t>calculated</a:t>
            </a:r>
            <a:r>
              <a:rPr lang="fr-FR" dirty="0"/>
              <a:t> 8% by the </a:t>
            </a:r>
            <a:r>
              <a:rPr lang="fr-FR" dirty="0" err="1"/>
              <a:t>normalizer</a:t>
            </a:r>
            <a:r>
              <a:rPr lang="fr-FR" dirty="0"/>
              <a:t>, 8% / 90% = 8.9%, to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final </a:t>
            </a:r>
            <a:r>
              <a:rPr lang="fr-FR" dirty="0" err="1"/>
              <a:t>answer</a:t>
            </a:r>
            <a:r>
              <a:rPr lang="fr-FR" dirty="0"/>
              <a:t>. </a:t>
            </a:r>
          </a:p>
          <a:p>
            <a:r>
              <a:rPr lang="fr-FR" b="1" dirty="0"/>
              <a:t>So in the states of the world </a:t>
            </a:r>
            <a:r>
              <a:rPr lang="fr-FR" b="1" dirty="0" err="1"/>
              <a:t>where</a:t>
            </a:r>
            <a:r>
              <a:rPr lang="fr-FR" b="1" dirty="0"/>
              <a:t> </a:t>
            </a:r>
            <a:r>
              <a:rPr lang="fr-FR" b="1" dirty="0" err="1"/>
              <a:t>we</a:t>
            </a:r>
            <a:r>
              <a:rPr lang="fr-FR" b="1" dirty="0"/>
              <a:t> have not </a:t>
            </a:r>
            <a:r>
              <a:rPr lang="fr-FR" b="1" dirty="0" err="1"/>
              <a:t>heard</a:t>
            </a:r>
            <a:r>
              <a:rPr lang="fr-FR" b="1" dirty="0"/>
              <a:t> back </a:t>
            </a:r>
            <a:r>
              <a:rPr lang="fr-FR" b="1" dirty="0" err="1"/>
              <a:t>from</a:t>
            </a:r>
            <a:r>
              <a:rPr lang="fr-FR" b="1" dirty="0"/>
              <a:t> the </a:t>
            </a:r>
            <a:r>
              <a:rPr lang="fr-FR" b="1" dirty="0" err="1"/>
              <a:t>company</a:t>
            </a:r>
            <a:r>
              <a:rPr lang="fr-FR" b="1" dirty="0"/>
              <a:t> for 3 </a:t>
            </a:r>
            <a:r>
              <a:rPr lang="fr-FR" b="1" dirty="0" err="1"/>
              <a:t>days</a:t>
            </a:r>
            <a:r>
              <a:rPr lang="fr-FR" b="1" dirty="0"/>
              <a:t>, </a:t>
            </a:r>
            <a:r>
              <a:rPr lang="fr-FR" b="1" dirty="0" err="1"/>
              <a:t>there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an 8.9% chance </a:t>
            </a:r>
            <a:r>
              <a:rPr lang="fr-FR" b="1" dirty="0" err="1"/>
              <a:t>that</a:t>
            </a:r>
            <a:r>
              <a:rPr lang="fr-FR" b="1" dirty="0"/>
              <a:t> </a:t>
            </a:r>
            <a:r>
              <a:rPr lang="fr-FR" b="1" dirty="0" err="1"/>
              <a:t>we</a:t>
            </a:r>
            <a:r>
              <a:rPr lang="fr-FR" b="1" dirty="0"/>
              <a:t> </a:t>
            </a:r>
            <a:r>
              <a:rPr lang="fr-FR" b="1" dirty="0" err="1"/>
              <a:t>will</a:t>
            </a:r>
            <a:r>
              <a:rPr lang="fr-FR" b="1" dirty="0"/>
              <a:t> </a:t>
            </a:r>
            <a:r>
              <a:rPr lang="fr-FR" b="1" dirty="0" err="1"/>
              <a:t>receive</a:t>
            </a:r>
            <a:r>
              <a:rPr lang="fr-FR" b="1" dirty="0"/>
              <a:t> an </a:t>
            </a:r>
            <a:r>
              <a:rPr lang="fr-FR" b="1" dirty="0" err="1"/>
              <a:t>offer</a:t>
            </a:r>
            <a:r>
              <a:rPr lang="fr-FR" b="1" dirty="0"/>
              <a:t>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9333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9B7E9-E93A-E44F-92E9-A9A28034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explanation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A9FB2A-DE94-3F4E-A53B-4F569E66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</a:t>
            </a:r>
            <a:r>
              <a:rPr lang="fr-FR" dirty="0" err="1"/>
              <a:t>www.youtube.com</a:t>
            </a:r>
            <a:r>
              <a:rPr lang="fr-FR" dirty="0"/>
              <a:t>/</a:t>
            </a:r>
            <a:r>
              <a:rPr lang="fr-FR" dirty="0" err="1"/>
              <a:t>watch?v</a:t>
            </a:r>
            <a:r>
              <a:rPr lang="fr-FR"/>
              <a:t>=HZGCoVF3YvM&amp;t=542s</a:t>
            </a:r>
          </a:p>
        </p:txBody>
      </p:sp>
    </p:spTree>
    <p:extLst>
      <p:ext uri="{BB962C8B-B14F-4D97-AF65-F5344CB8AC3E}">
        <p14:creationId xmlns:p14="http://schemas.microsoft.com/office/powerpoint/2010/main" val="3932072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F99B05-DE5D-AF40-A55E-BE3D3D99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Practice Problem1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53171F-307A-DB43-BA8C-4ED5DEEF0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Bayes for NLP to </a:t>
            </a:r>
            <a:r>
              <a:rPr lang="fr-FR" dirty="0" err="1"/>
              <a:t>predict</a:t>
            </a:r>
            <a:r>
              <a:rPr lang="fr-FR" dirty="0"/>
              <a:t> spams </a:t>
            </a:r>
            <a:r>
              <a:rPr lang="fr-FR" dirty="0" err="1"/>
              <a:t>based</a:t>
            </a:r>
            <a:r>
              <a:rPr lang="fr-FR" dirty="0"/>
              <a:t> on the content of an email.</a:t>
            </a:r>
          </a:p>
          <a:p>
            <a:r>
              <a:rPr lang="fr-FR" dirty="0"/>
              <a:t>Assume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i="1" dirty="0" err="1"/>
              <a:t>offer</a:t>
            </a:r>
            <a:r>
              <a:rPr lang="fr-FR" dirty="0"/>
              <a:t> </a:t>
            </a:r>
            <a:r>
              <a:rPr lang="fr-FR" dirty="0" err="1"/>
              <a:t>occurs</a:t>
            </a:r>
            <a:r>
              <a:rPr lang="fr-FR" dirty="0"/>
              <a:t> in 80% of the spam messages </a:t>
            </a:r>
          </a:p>
          <a:p>
            <a:r>
              <a:rPr lang="fr-FR" dirty="0" err="1"/>
              <a:t>Also</a:t>
            </a:r>
            <a:r>
              <a:rPr lang="fr-FR" dirty="0"/>
              <a:t> assume </a:t>
            </a:r>
            <a:r>
              <a:rPr lang="fr-FR" i="1" dirty="0" err="1"/>
              <a:t>offer</a:t>
            </a:r>
            <a:r>
              <a:rPr lang="fr-FR" dirty="0"/>
              <a:t> </a:t>
            </a:r>
            <a:r>
              <a:rPr lang="fr-FR" dirty="0" err="1"/>
              <a:t>occurs</a:t>
            </a:r>
            <a:r>
              <a:rPr lang="fr-FR" dirty="0"/>
              <a:t> in 10% of </a:t>
            </a:r>
            <a:r>
              <a:rPr lang="fr-FR" dirty="0" err="1"/>
              <a:t>desired</a:t>
            </a:r>
            <a:r>
              <a:rPr lang="fr-FR" dirty="0"/>
              <a:t> e-mails (</a:t>
            </a:r>
            <a:r>
              <a:rPr lang="fr-FR" dirty="0" err="1"/>
              <a:t>hams</a:t>
            </a:r>
            <a:r>
              <a:rPr lang="fr-FR" dirty="0"/>
              <a:t>) </a:t>
            </a:r>
          </a:p>
          <a:p>
            <a:r>
              <a:rPr lang="fr-FR" dirty="0"/>
              <a:t>If 30% of the </a:t>
            </a:r>
            <a:r>
              <a:rPr lang="fr-FR" dirty="0" err="1"/>
              <a:t>received</a:t>
            </a:r>
            <a:r>
              <a:rPr lang="fr-FR" dirty="0"/>
              <a:t> e-mails are </a:t>
            </a:r>
            <a:r>
              <a:rPr lang="fr-FR" dirty="0" err="1"/>
              <a:t>considered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spams, and I </a:t>
            </a:r>
            <a:r>
              <a:rPr lang="fr-FR" dirty="0" err="1"/>
              <a:t>receive</a:t>
            </a:r>
            <a:r>
              <a:rPr lang="fr-FR" dirty="0"/>
              <a:t> a new message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i="1" dirty="0" err="1"/>
              <a:t>offer</a:t>
            </a:r>
            <a:r>
              <a:rPr lang="fr-FR" dirty="0"/>
              <a:t>,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probability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new email </a:t>
            </a:r>
            <a:r>
              <a:rPr lang="fr-FR" dirty="0" err="1"/>
              <a:t>is</a:t>
            </a:r>
            <a:r>
              <a:rPr lang="fr-FR" dirty="0"/>
              <a:t> a spam?</a:t>
            </a:r>
          </a:p>
          <a:p>
            <a:endParaRPr lang="fr-FR" dirty="0"/>
          </a:p>
          <a:p>
            <a:r>
              <a:rPr lang="fr-FR" dirty="0" err="1"/>
              <a:t>Draw</a:t>
            </a:r>
            <a:r>
              <a:rPr lang="fr-FR" dirty="0"/>
              <a:t> a </a:t>
            </a: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 to help </a:t>
            </a:r>
            <a:r>
              <a:rPr lang="fr-FR" dirty="0" err="1"/>
              <a:t>you</a:t>
            </a:r>
            <a:r>
              <a:rPr lang="fr-FR" dirty="0"/>
              <a:t> and </a:t>
            </a:r>
            <a:r>
              <a:rPr lang="fr-FR" dirty="0" err="1"/>
              <a:t>consider</a:t>
            </a:r>
            <a:r>
              <a:rPr lang="fr-FR" dirty="0"/>
              <a:t> the case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have a </a:t>
            </a:r>
            <a:r>
              <a:rPr lang="fr-FR" dirty="0" err="1"/>
              <a:t>sample</a:t>
            </a:r>
            <a:r>
              <a:rPr lang="fr-FR" dirty="0"/>
              <a:t> of 100 emails :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first </a:t>
            </a:r>
            <a:r>
              <a:rPr lang="fr-FR" dirty="0" err="1"/>
              <a:t>find</a:t>
            </a:r>
            <a:r>
              <a:rPr lang="fr-FR" dirty="0"/>
              <a:t> the solution by </a:t>
            </a:r>
            <a:r>
              <a:rPr lang="fr-FR" dirty="0" err="1"/>
              <a:t>counting</a:t>
            </a:r>
            <a:r>
              <a:rPr lang="fr-FR" dirty="0"/>
              <a:t>, and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and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dirty="0" err="1"/>
              <a:t>theorem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2450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302AE0C-0CAB-F944-BD0E-63BD75C9D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756" b="-1"/>
          <a:stretch/>
        </p:blipFill>
        <p:spPr>
          <a:xfrm>
            <a:off x="704088" y="587316"/>
            <a:ext cx="11030712" cy="581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8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1AC4D-FA47-D541-88D2-5C52DFFB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Bayes </a:t>
            </a:r>
            <a:r>
              <a:rPr lang="fr-FR" dirty="0" err="1"/>
              <a:t>Theorem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44DA4ED-D8C6-EB4B-BAC2-EA083EE53F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one of the </a:t>
                </a:r>
                <a:r>
                  <a:rPr lang="fr-FR" dirty="0" err="1"/>
                  <a:t>most</a:t>
                </a:r>
                <a:r>
                  <a:rPr lang="fr-FR" dirty="0"/>
                  <a:t> </a:t>
                </a:r>
                <a:r>
                  <a:rPr lang="fr-FR" dirty="0" err="1"/>
                  <a:t>famous</a:t>
                </a:r>
                <a:r>
                  <a:rPr lang="fr-FR" dirty="0"/>
                  <a:t> </a:t>
                </a:r>
                <a:r>
                  <a:rPr lang="fr-FR" dirty="0" err="1"/>
                  <a:t>equations</a:t>
                </a:r>
                <a:r>
                  <a:rPr lang="fr-FR" dirty="0"/>
                  <a:t> in the world of </a:t>
                </a:r>
                <a:r>
                  <a:rPr lang="fr-FR" dirty="0" err="1"/>
                  <a:t>statistics</a:t>
                </a:r>
                <a:r>
                  <a:rPr lang="fr-FR" dirty="0"/>
                  <a:t> and </a:t>
                </a:r>
                <a:r>
                  <a:rPr lang="fr-FR" dirty="0" err="1"/>
                  <a:t>probability</a:t>
                </a:r>
                <a:endParaRPr lang="fr-FR" dirty="0"/>
              </a:p>
              <a:p>
                <a:pPr marL="0" indent="0" algn="ctr">
                  <a:buNone/>
                </a:pPr>
                <a:endParaRPr lang="fr-F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fr-FR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e>
                          <m:r>
                            <a:rPr lang="fr-FR" b="1" i="1" dirty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fr-FR" b="1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fr-F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dirty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r>
                            <a:rPr lang="fr-FR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 dirty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fr-FR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1" i="1" dirty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num>
                        <m:den>
                          <m:r>
                            <a:rPr lang="fr-FR" b="1" i="1" dirty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fr-FR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1" i="1" dirty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44DA4ED-D8C6-EB4B-BAC2-EA083EE53F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7" t="-9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562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73418-3AC8-EB4E-9501-6F671952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Practice Problem1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FCD922-85FF-1741-B52D-296A5DA72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P( </a:t>
            </a: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i="1" dirty="0" err="1"/>
              <a:t>offer</a:t>
            </a:r>
            <a:r>
              <a:rPr lang="fr-FR" dirty="0" err="1"/>
              <a:t>|spam</a:t>
            </a:r>
            <a:r>
              <a:rPr lang="fr-FR" dirty="0"/>
              <a:t>) = 0.8 (</a:t>
            </a:r>
            <a:r>
              <a:rPr lang="fr-FR" dirty="0" err="1"/>
              <a:t>given</a:t>
            </a:r>
            <a:r>
              <a:rPr lang="fr-FR" dirty="0"/>
              <a:t> in the question)</a:t>
            </a:r>
          </a:p>
          <a:p>
            <a:r>
              <a:rPr lang="fr-FR" dirty="0"/>
              <a:t>P(spam) = 0.3 (</a:t>
            </a:r>
            <a:r>
              <a:rPr lang="fr-FR" dirty="0" err="1"/>
              <a:t>given</a:t>
            </a:r>
            <a:r>
              <a:rPr lang="fr-FR" dirty="0"/>
              <a:t> in the question)</a:t>
            </a:r>
          </a:p>
          <a:p>
            <a:r>
              <a:rPr lang="fr-FR" dirty="0"/>
              <a:t>P(</a:t>
            </a: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i="1" dirty="0" err="1"/>
              <a:t>offer</a:t>
            </a:r>
            <a:r>
              <a:rPr lang="fr-FR" dirty="0"/>
              <a:t>) = 0.3*0.8 + 0.7*0.1 = 0.31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A8ED4A6-92E0-B34C-8DDD-80256C5CA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90" y="3661664"/>
            <a:ext cx="83947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47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F96F2E-E63C-AC4D-9B79-61DE9D16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Practice Problem1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CE4B8F-AAEC-9848-878E-4BAA7312F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6DFC1D4-A746-D844-9B65-436794DAB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3060700"/>
            <a:ext cx="50419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10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05655-F54B-6947-96BA-69F211F0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Practice </a:t>
            </a:r>
            <a:r>
              <a:rPr lang="fr-FR" dirty="0" err="1"/>
              <a:t>Problem</a:t>
            </a:r>
            <a:r>
              <a:rPr lang="fr-FR" dirty="0"/>
              <a:t>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6C1A85-D9F0-A647-A3D6-01C625A3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Covid-19 tests are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nowadays</a:t>
            </a:r>
            <a:r>
              <a:rPr lang="fr-FR" dirty="0"/>
              <a:t>, but </a:t>
            </a:r>
            <a:r>
              <a:rPr lang="fr-FR" dirty="0" err="1"/>
              <a:t>some</a:t>
            </a:r>
            <a:r>
              <a:rPr lang="fr-FR" dirty="0"/>
              <a:t> test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wrong</a:t>
            </a:r>
            <a:r>
              <a:rPr lang="fr-FR" dirty="0"/>
              <a:t>... </a:t>
            </a:r>
          </a:p>
          <a:p>
            <a:r>
              <a:rPr lang="fr-FR" dirty="0" err="1"/>
              <a:t>Let’s</a:t>
            </a:r>
            <a:r>
              <a:rPr lang="fr-FR" dirty="0"/>
              <a:t> assume:</a:t>
            </a:r>
          </a:p>
          <a:p>
            <a:pPr lvl="1"/>
            <a:r>
              <a:rPr lang="fr-FR" dirty="0"/>
              <a:t> a diagnostic test has 99% </a:t>
            </a:r>
            <a:r>
              <a:rPr lang="fr-FR" dirty="0" err="1"/>
              <a:t>accuracy</a:t>
            </a:r>
            <a:r>
              <a:rPr lang="fr-FR" dirty="0"/>
              <a:t> 	</a:t>
            </a:r>
          </a:p>
          <a:p>
            <a:pPr lvl="1"/>
            <a:r>
              <a:rPr lang="fr-FR" dirty="0"/>
              <a:t>and 60% of all people have Covid-19. </a:t>
            </a:r>
          </a:p>
          <a:p>
            <a:r>
              <a:rPr lang="fr-FR" dirty="0"/>
              <a:t>If a patient tests positive,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probability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actually</a:t>
            </a:r>
            <a:r>
              <a:rPr lang="fr-FR" dirty="0"/>
              <a:t> have the </a:t>
            </a:r>
            <a:r>
              <a:rPr lang="fr-FR" dirty="0" err="1"/>
              <a:t>disease</a:t>
            </a:r>
            <a:r>
              <a:rPr lang="fr-FR" dirty="0"/>
              <a:t>?</a:t>
            </a:r>
          </a:p>
          <a:p>
            <a:endParaRPr lang="fr-FR" dirty="0"/>
          </a:p>
          <a:p>
            <a:r>
              <a:rPr lang="fr-FR" dirty="0" err="1"/>
              <a:t>Same</a:t>
            </a:r>
            <a:r>
              <a:rPr lang="fr-FR" dirty="0"/>
              <a:t> as </a:t>
            </a:r>
            <a:r>
              <a:rPr lang="fr-FR" dirty="0" err="1"/>
              <a:t>previously</a:t>
            </a:r>
            <a:r>
              <a:rPr lang="fr-FR" dirty="0"/>
              <a:t>: </a:t>
            </a:r>
            <a:r>
              <a:rPr lang="fr-FR" dirty="0" err="1"/>
              <a:t>take</a:t>
            </a:r>
            <a:r>
              <a:rPr lang="fr-FR" dirty="0"/>
              <a:t> a </a:t>
            </a:r>
            <a:r>
              <a:rPr lang="fr-FR" dirty="0" err="1"/>
              <a:t>sample</a:t>
            </a:r>
            <a:r>
              <a:rPr lang="fr-FR" dirty="0"/>
              <a:t> of 100 patients first and </a:t>
            </a:r>
            <a:r>
              <a:rPr lang="fr-FR" dirty="0" err="1"/>
              <a:t>find</a:t>
            </a:r>
            <a:r>
              <a:rPr lang="fr-FR" dirty="0"/>
              <a:t> the </a:t>
            </a:r>
            <a:r>
              <a:rPr lang="fr-FR" dirty="0" err="1"/>
              <a:t>probability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counts</a:t>
            </a:r>
            <a:r>
              <a:rPr lang="fr-FR" dirty="0"/>
              <a:t> and </a:t>
            </a:r>
            <a:r>
              <a:rPr lang="fr-FR" dirty="0" err="1"/>
              <a:t>then</a:t>
            </a:r>
            <a:r>
              <a:rPr lang="fr-FR" dirty="0"/>
              <a:t> use the </a:t>
            </a:r>
            <a:r>
              <a:rPr lang="fr-FR" dirty="0" err="1"/>
              <a:t>theorem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7191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6A8A14A-DEEA-684A-9DAA-B82474FD4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90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33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9C32ED-E919-DC42-BA79-9A1E67BD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589FA7-1915-BA48-8F97-6C0A64829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P(positive|covid19) = 0.99</a:t>
            </a:r>
          </a:p>
          <a:p>
            <a:r>
              <a:rPr lang="fr-FR" dirty="0"/>
              <a:t>P(covid19) = 0.6</a:t>
            </a:r>
          </a:p>
          <a:p>
            <a:r>
              <a:rPr lang="fr-FR" dirty="0"/>
              <a:t>P(positive) = 0.6*0.99+0.4*0.01=0.598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4A218C7-5736-E74F-86C8-CE92A7709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0" y="2112264"/>
            <a:ext cx="6870700" cy="14986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BF5490F-AABA-5148-9F4B-88914B498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654" y="4971542"/>
            <a:ext cx="5626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77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E7FD8-FF72-4842-9354-6B444AC2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Practice </a:t>
            </a:r>
            <a:r>
              <a:rPr lang="fr-FR" dirty="0" err="1"/>
              <a:t>Problem</a:t>
            </a:r>
            <a:r>
              <a:rPr lang="fr-FR" dirty="0"/>
              <a:t> 3 (Monty Hall </a:t>
            </a:r>
            <a:r>
              <a:rPr lang="fr-FR" dirty="0" err="1"/>
              <a:t>is</a:t>
            </a:r>
            <a:r>
              <a:rPr lang="fr-FR" dirty="0"/>
              <a:t> back)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2EA91D-1B14-8C4C-906B-E42E5636C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You’re</a:t>
            </a:r>
            <a:r>
              <a:rPr lang="fr-FR" dirty="0"/>
              <a:t> on a </a:t>
            </a:r>
            <a:r>
              <a:rPr lang="fr-FR" dirty="0" err="1"/>
              <a:t>gameshow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“</a:t>
            </a:r>
            <a:r>
              <a:rPr lang="fr-FR" b="1" dirty="0" err="1"/>
              <a:t>Let’s</a:t>
            </a:r>
            <a:r>
              <a:rPr lang="fr-FR" b="1" dirty="0"/>
              <a:t> </a:t>
            </a:r>
            <a:r>
              <a:rPr lang="fr-FR" b="1" dirty="0" err="1"/>
              <a:t>Make</a:t>
            </a:r>
            <a:r>
              <a:rPr lang="fr-FR" b="1" dirty="0"/>
              <a:t> a Deal</a:t>
            </a:r>
            <a:r>
              <a:rPr lang="fr-FR" dirty="0"/>
              <a:t>”. There are 3 </a:t>
            </a:r>
            <a:r>
              <a:rPr lang="fr-FR" dirty="0" err="1"/>
              <a:t>closed</a:t>
            </a:r>
            <a:r>
              <a:rPr lang="fr-FR" dirty="0"/>
              <a:t> </a:t>
            </a:r>
            <a:r>
              <a:rPr lang="fr-FR" dirty="0" err="1"/>
              <a:t>doors</a:t>
            </a:r>
            <a:r>
              <a:rPr lang="fr-FR" dirty="0"/>
              <a:t> in front of </a:t>
            </a:r>
            <a:r>
              <a:rPr lang="fr-FR" dirty="0" err="1"/>
              <a:t>you</a:t>
            </a:r>
            <a:r>
              <a:rPr lang="fr-FR" dirty="0"/>
              <a:t>.</a:t>
            </a:r>
          </a:p>
          <a:p>
            <a:r>
              <a:rPr lang="fr-FR" dirty="0" err="1"/>
              <a:t>Behind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door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prize</a:t>
            </a:r>
            <a:r>
              <a:rPr lang="fr-FR" dirty="0"/>
              <a:t>. One </a:t>
            </a:r>
            <a:r>
              <a:rPr lang="fr-FR" dirty="0" err="1"/>
              <a:t>door</a:t>
            </a:r>
            <a:r>
              <a:rPr lang="fr-FR" dirty="0"/>
              <a:t> has a </a:t>
            </a:r>
            <a:r>
              <a:rPr lang="fr-FR" b="1" dirty="0"/>
              <a:t>car</a:t>
            </a:r>
            <a:r>
              <a:rPr lang="fr-FR" dirty="0"/>
              <a:t>, one </a:t>
            </a:r>
            <a:r>
              <a:rPr lang="fr-FR" dirty="0" err="1"/>
              <a:t>door</a:t>
            </a:r>
            <a:r>
              <a:rPr lang="fr-FR" dirty="0"/>
              <a:t> has </a:t>
            </a:r>
            <a:r>
              <a:rPr lang="fr-FR" b="1" dirty="0" err="1"/>
              <a:t>breath</a:t>
            </a:r>
            <a:r>
              <a:rPr lang="fr-FR" b="1" dirty="0"/>
              <a:t> </a:t>
            </a:r>
            <a:r>
              <a:rPr lang="fr-FR" b="1" dirty="0" err="1"/>
              <a:t>mints</a:t>
            </a:r>
            <a:r>
              <a:rPr lang="fr-FR" dirty="0"/>
              <a:t>, and one </a:t>
            </a:r>
            <a:r>
              <a:rPr lang="fr-FR" dirty="0" err="1"/>
              <a:t>door</a:t>
            </a:r>
            <a:r>
              <a:rPr lang="fr-FR" dirty="0"/>
              <a:t> has a </a:t>
            </a:r>
            <a:r>
              <a:rPr lang="fr-FR" b="1" dirty="0"/>
              <a:t>bar of soap</a:t>
            </a:r>
            <a:r>
              <a:rPr lang="fr-FR" dirty="0"/>
              <a:t>. </a:t>
            </a:r>
            <a:r>
              <a:rPr lang="fr-FR" dirty="0" err="1"/>
              <a:t>You’ll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the </a:t>
            </a:r>
            <a:r>
              <a:rPr lang="fr-FR" dirty="0" err="1"/>
              <a:t>prize</a:t>
            </a:r>
            <a:r>
              <a:rPr lang="fr-FR" dirty="0"/>
              <a:t> </a:t>
            </a:r>
            <a:r>
              <a:rPr lang="fr-FR" dirty="0" err="1"/>
              <a:t>behind</a:t>
            </a:r>
            <a:r>
              <a:rPr lang="fr-FR" dirty="0"/>
              <a:t> the </a:t>
            </a:r>
            <a:r>
              <a:rPr lang="fr-FR" dirty="0" err="1"/>
              <a:t>door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pick</a:t>
            </a:r>
            <a:r>
              <a:rPr lang="fr-FR" dirty="0"/>
              <a:t>, but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don’t</a:t>
            </a:r>
            <a:r>
              <a:rPr lang="fr-FR" dirty="0"/>
              <a:t> know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prize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behind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door</a:t>
            </a:r>
            <a:r>
              <a:rPr lang="fr-FR" dirty="0"/>
              <a:t>. </a:t>
            </a:r>
            <a:r>
              <a:rPr lang="fr-FR" dirty="0" err="1"/>
              <a:t>Obviously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the car!</a:t>
            </a:r>
          </a:p>
          <a:p>
            <a:r>
              <a:rPr lang="fr-FR" dirty="0"/>
              <a:t>Imagine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pick</a:t>
            </a:r>
            <a:r>
              <a:rPr lang="fr-FR" dirty="0"/>
              <a:t> </a:t>
            </a:r>
            <a:r>
              <a:rPr lang="fr-FR" b="1" dirty="0" err="1"/>
              <a:t>door</a:t>
            </a:r>
            <a:r>
              <a:rPr lang="fr-FR" b="1" dirty="0"/>
              <a:t> A</a:t>
            </a:r>
            <a:r>
              <a:rPr lang="fr-FR" dirty="0"/>
              <a:t>.</a:t>
            </a:r>
          </a:p>
          <a:p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opening</a:t>
            </a:r>
            <a:r>
              <a:rPr lang="fr-FR" dirty="0"/>
              <a:t> </a:t>
            </a:r>
            <a:r>
              <a:rPr lang="fr-FR" b="1" dirty="0" err="1"/>
              <a:t>door</a:t>
            </a:r>
            <a:r>
              <a:rPr lang="fr-FR" b="1" dirty="0"/>
              <a:t> A</a:t>
            </a:r>
            <a:r>
              <a:rPr lang="fr-FR" dirty="0"/>
              <a:t>, the host of the show, Monty Hall, </a:t>
            </a:r>
            <a:r>
              <a:rPr lang="fr-FR" dirty="0" err="1"/>
              <a:t>now</a:t>
            </a:r>
            <a:r>
              <a:rPr lang="fr-FR" dirty="0"/>
              <a:t> opens </a:t>
            </a:r>
            <a:r>
              <a:rPr lang="fr-FR" b="1" dirty="0" err="1"/>
              <a:t>door</a:t>
            </a:r>
            <a:r>
              <a:rPr lang="fr-FR" b="1" dirty="0"/>
              <a:t> B,</a:t>
            </a:r>
            <a:r>
              <a:rPr lang="fr-FR" dirty="0"/>
              <a:t> </a:t>
            </a:r>
            <a:r>
              <a:rPr lang="fr-FR" dirty="0" err="1"/>
              <a:t>revealing</a:t>
            </a:r>
            <a:r>
              <a:rPr lang="fr-FR" dirty="0"/>
              <a:t> a bar of soap. He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asks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if </a:t>
            </a:r>
            <a:r>
              <a:rPr lang="fr-FR" dirty="0" err="1"/>
              <a:t>you’d</a:t>
            </a:r>
            <a:r>
              <a:rPr lang="fr-FR" dirty="0"/>
              <a:t> </a:t>
            </a:r>
            <a:r>
              <a:rPr lang="fr-FR" dirty="0" err="1"/>
              <a:t>like</a:t>
            </a:r>
            <a:r>
              <a:rPr lang="fr-FR" dirty="0"/>
              <a:t> to change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guess</a:t>
            </a:r>
            <a:r>
              <a:rPr lang="fr-FR" dirty="0"/>
              <a:t>.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?</a:t>
            </a:r>
          </a:p>
          <a:p>
            <a:r>
              <a:rPr lang="fr-FR" dirty="0"/>
              <a:t>By </a:t>
            </a:r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Bayes </a:t>
            </a:r>
            <a:r>
              <a:rPr lang="fr-FR" dirty="0" err="1"/>
              <a:t>Theorem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calculate</a:t>
            </a:r>
            <a:r>
              <a:rPr lang="fr-FR" dirty="0"/>
              <a:t> the </a:t>
            </a:r>
            <a:r>
              <a:rPr lang="fr-FR" dirty="0" err="1"/>
              <a:t>actual</a:t>
            </a:r>
            <a:r>
              <a:rPr lang="fr-FR" dirty="0"/>
              <a:t> </a:t>
            </a:r>
            <a:r>
              <a:rPr lang="fr-FR" dirty="0" err="1"/>
              <a:t>odds</a:t>
            </a:r>
            <a:r>
              <a:rPr lang="fr-FR" dirty="0"/>
              <a:t> of </a:t>
            </a:r>
            <a:r>
              <a:rPr lang="fr-FR" dirty="0" err="1"/>
              <a:t>winning</a:t>
            </a:r>
            <a:r>
              <a:rPr lang="fr-FR" dirty="0"/>
              <a:t> the car if </a:t>
            </a:r>
            <a:r>
              <a:rPr lang="fr-FR" dirty="0" err="1"/>
              <a:t>we</a:t>
            </a:r>
            <a:r>
              <a:rPr lang="fr-FR" dirty="0"/>
              <a:t> stick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b="1" dirty="0" err="1"/>
              <a:t>door</a:t>
            </a:r>
            <a:r>
              <a:rPr lang="fr-FR" b="1" dirty="0"/>
              <a:t> A</a:t>
            </a:r>
            <a:r>
              <a:rPr lang="fr-FR" dirty="0"/>
              <a:t>, or switch to </a:t>
            </a:r>
            <a:r>
              <a:rPr lang="fr-FR" b="1" dirty="0" err="1"/>
              <a:t>door</a:t>
            </a:r>
            <a:r>
              <a:rPr lang="fr-FR" b="1" dirty="0"/>
              <a:t> C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9696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1465E-F16B-AF47-9643-696B1896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Practice </a:t>
            </a:r>
            <a:r>
              <a:rPr lang="fr-FR" dirty="0" err="1"/>
              <a:t>Problem</a:t>
            </a:r>
            <a:r>
              <a:rPr lang="fr-FR" dirty="0"/>
              <a:t>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A3E816-61D2-8C4E-A30C-BFA612C0E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posteriors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:</a:t>
            </a:r>
          </a:p>
          <a:p>
            <a:endParaRPr lang="fr-FR" dirty="0"/>
          </a:p>
          <a:p>
            <a:pPr marL="457200" lvl="1" indent="0" algn="ctr">
              <a:buNone/>
            </a:pPr>
            <a:r>
              <a:rPr lang="fr-FR" dirty="0"/>
              <a:t>1.P(</a:t>
            </a:r>
            <a:r>
              <a:rPr lang="fr-FR" dirty="0" err="1"/>
              <a:t>prize</a:t>
            </a:r>
            <a:r>
              <a:rPr lang="fr-FR" dirty="0"/>
              <a:t>=</a:t>
            </a:r>
            <a:r>
              <a:rPr lang="fr-FR" dirty="0" err="1"/>
              <a:t>A|opened</a:t>
            </a:r>
            <a:r>
              <a:rPr lang="fr-FR" dirty="0"/>
              <a:t>=B) vs. 2.P(</a:t>
            </a:r>
            <a:r>
              <a:rPr lang="fr-FR" dirty="0" err="1"/>
              <a:t>prize</a:t>
            </a:r>
            <a:r>
              <a:rPr lang="fr-FR" dirty="0"/>
              <a:t>=</a:t>
            </a:r>
            <a:r>
              <a:rPr lang="fr-FR" dirty="0" err="1"/>
              <a:t>C|opened</a:t>
            </a:r>
            <a:r>
              <a:rPr lang="fr-FR" dirty="0"/>
              <a:t>=B)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8269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49BF8-CC30-244D-A577-5697329B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Practice </a:t>
            </a:r>
            <a:r>
              <a:rPr lang="fr-FR" dirty="0" err="1"/>
              <a:t>Problem</a:t>
            </a:r>
            <a:r>
              <a:rPr lang="fr-FR" dirty="0"/>
              <a:t>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6CAD2A3-D864-7F4A-877D-CE63F37A5A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b="1" dirty="0" err="1"/>
                  <a:t>Priors</a:t>
                </a:r>
                <a:endParaRPr lang="fr-FR" b="1" dirty="0"/>
              </a:p>
              <a:p>
                <a:pPr lvl="1"/>
                <a:r>
                  <a:rPr lang="fr-FR" dirty="0"/>
                  <a:t>The </a:t>
                </a:r>
                <a:r>
                  <a:rPr lang="fr-FR" dirty="0" err="1"/>
                  <a:t>probability</a:t>
                </a:r>
                <a:r>
                  <a:rPr lang="fr-FR" dirty="0"/>
                  <a:t> of </a:t>
                </a:r>
                <a:r>
                  <a:rPr lang="fr-FR" dirty="0" err="1"/>
                  <a:t>any</a:t>
                </a:r>
                <a:r>
                  <a:rPr lang="fr-FR" dirty="0"/>
                  <a:t> </a:t>
                </a:r>
                <a:r>
                  <a:rPr lang="fr-FR" dirty="0" err="1"/>
                  <a:t>door</a:t>
                </a:r>
                <a:r>
                  <a:rPr lang="fr-FR" dirty="0"/>
                  <a:t> </a:t>
                </a:r>
                <a:r>
                  <a:rPr lang="fr-FR" dirty="0" err="1"/>
                  <a:t>being</a:t>
                </a:r>
                <a:r>
                  <a:rPr lang="fr-FR" dirty="0"/>
                  <a:t> correct </a:t>
                </a:r>
                <a:r>
                  <a:rPr lang="fr-FR" dirty="0" err="1"/>
                  <a:t>before</a:t>
                </a:r>
                <a:r>
                  <a:rPr lang="fr-FR" dirty="0"/>
                  <a:t> </a:t>
                </a:r>
                <a:r>
                  <a:rPr lang="fr-FR" dirty="0" err="1"/>
                  <a:t>we</a:t>
                </a:r>
                <a:r>
                  <a:rPr lang="fr-FR" dirty="0"/>
                  <a:t> </a:t>
                </a:r>
                <a:r>
                  <a:rPr lang="fr-FR" dirty="0" err="1"/>
                  <a:t>pick</a:t>
                </a:r>
                <a:r>
                  <a:rPr lang="fr-FR" dirty="0"/>
                  <a:t> a </a:t>
                </a:r>
                <a:r>
                  <a:rPr lang="fr-FR" dirty="0" err="1"/>
                  <a:t>door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1/3. </a:t>
                </a:r>
                <a:r>
                  <a:rPr lang="fr-FR" dirty="0" err="1"/>
                  <a:t>Prizes</a:t>
                </a:r>
                <a:r>
                  <a:rPr lang="fr-FR" dirty="0"/>
                  <a:t> are </a:t>
                </a:r>
                <a:r>
                  <a:rPr lang="fr-FR" dirty="0" err="1"/>
                  <a:t>randomly</a:t>
                </a:r>
                <a:r>
                  <a:rPr lang="fr-FR" dirty="0"/>
                  <a:t> </a:t>
                </a:r>
                <a:r>
                  <a:rPr lang="fr-FR" dirty="0" err="1"/>
                  <a:t>arranged</a:t>
                </a:r>
                <a:r>
                  <a:rPr lang="fr-FR" dirty="0"/>
                  <a:t> </a:t>
                </a:r>
                <a:r>
                  <a:rPr lang="fr-FR" dirty="0" err="1"/>
                  <a:t>behind</a:t>
                </a:r>
                <a:r>
                  <a:rPr lang="fr-FR" dirty="0"/>
                  <a:t> </a:t>
                </a:r>
                <a:r>
                  <a:rPr lang="fr-FR" dirty="0" err="1"/>
                  <a:t>doors</a:t>
                </a:r>
                <a:r>
                  <a:rPr lang="fr-FR" dirty="0"/>
                  <a:t> and </a:t>
                </a:r>
                <a:r>
                  <a:rPr lang="fr-FR" dirty="0" err="1"/>
                  <a:t>we</a:t>
                </a:r>
                <a:r>
                  <a:rPr lang="fr-FR" dirty="0"/>
                  <a:t> have no </a:t>
                </a:r>
                <a:r>
                  <a:rPr lang="fr-FR" dirty="0" err="1"/>
                  <a:t>other</a:t>
                </a:r>
                <a:r>
                  <a:rPr lang="fr-FR" dirty="0"/>
                  <a:t> information. So the </a:t>
                </a:r>
                <a:r>
                  <a:rPr lang="fr-FR" b="1" dirty="0" err="1"/>
                  <a:t>prior</a:t>
                </a:r>
                <a:r>
                  <a:rPr lang="fr-FR" dirty="0"/>
                  <a:t>, P(A), of </a:t>
                </a:r>
                <a:r>
                  <a:rPr lang="fr-FR" dirty="0" err="1"/>
                  <a:t>any</a:t>
                </a:r>
                <a:r>
                  <a:rPr lang="fr-FR" dirty="0"/>
                  <a:t> </a:t>
                </a:r>
                <a:r>
                  <a:rPr lang="fr-FR" dirty="0" err="1"/>
                  <a:t>door</a:t>
                </a:r>
                <a:r>
                  <a:rPr lang="fr-FR" dirty="0"/>
                  <a:t> </a:t>
                </a:r>
                <a:r>
                  <a:rPr lang="fr-FR" dirty="0" err="1"/>
                  <a:t>being</a:t>
                </a:r>
                <a:r>
                  <a:rPr lang="fr-FR" dirty="0"/>
                  <a:t> correct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b="1" dirty="0"/>
                  <a:t>1/3</a:t>
                </a:r>
                <a:r>
                  <a:rPr lang="fr-FR" dirty="0"/>
                  <a:t>.</a:t>
                </a:r>
              </a:p>
              <a:p>
                <a:pPr lvl="1"/>
                <a:endParaRPr lang="fr-FR" dirty="0"/>
              </a:p>
              <a:p>
                <a:pPr marL="457200" lvl="1" indent="0">
                  <a:buNone/>
                </a:pPr>
                <a:r>
                  <a:rPr lang="fr-FR" dirty="0"/>
                  <a:t>1.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 dirty="0" err="1" smtClean="0">
                        <a:latin typeface="Cambria Math" panose="02040503050406030204" pitchFamily="18" charset="0"/>
                      </a:rPr>
                      <m:t>𝑝𝑟𝑖𝑧𝑒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fr-FR" dirty="0"/>
                  <a:t>the </a:t>
                </a:r>
                <a:r>
                  <a:rPr lang="fr-FR" dirty="0" err="1"/>
                  <a:t>prior</a:t>
                </a:r>
                <a:r>
                  <a:rPr lang="fr-FR" dirty="0"/>
                  <a:t> </a:t>
                </a:r>
                <a:r>
                  <a:rPr lang="fr-FR" dirty="0" err="1"/>
                  <a:t>probability</a:t>
                </a:r>
                <a:r>
                  <a:rPr lang="fr-FR" dirty="0"/>
                  <a:t>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:r>
                  <a:rPr lang="fr-FR" dirty="0" err="1"/>
                  <a:t>door</a:t>
                </a:r>
                <a:r>
                  <a:rPr lang="fr-FR" dirty="0"/>
                  <a:t> A </a:t>
                </a:r>
                <a:r>
                  <a:rPr lang="fr-FR" dirty="0" err="1"/>
                  <a:t>contains</a:t>
                </a:r>
                <a:r>
                  <a:rPr lang="fr-FR" dirty="0"/>
                  <a:t> the car = 1/3</a:t>
                </a:r>
              </a:p>
              <a:p>
                <a:pPr marL="457200" lvl="1" indent="0">
                  <a:buNone/>
                </a:pPr>
                <a:r>
                  <a:rPr lang="fr-FR" dirty="0"/>
                  <a:t>2.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 dirty="0" err="1" smtClean="0">
                        <a:latin typeface="Cambria Math" panose="02040503050406030204" pitchFamily="18" charset="0"/>
                      </a:rPr>
                      <m:t>𝑝𝑟𝑖𝑧𝑒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fr-FR" dirty="0"/>
                  <a:t>the </a:t>
                </a:r>
                <a:r>
                  <a:rPr lang="fr-FR" dirty="0" err="1"/>
                  <a:t>prior</a:t>
                </a:r>
                <a:r>
                  <a:rPr lang="fr-FR" dirty="0"/>
                  <a:t> </a:t>
                </a:r>
                <a:r>
                  <a:rPr lang="fr-FR" dirty="0" err="1"/>
                  <a:t>probability</a:t>
                </a:r>
                <a:r>
                  <a:rPr lang="fr-FR" dirty="0"/>
                  <a:t>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:r>
                  <a:rPr lang="fr-FR" dirty="0" err="1"/>
                  <a:t>door</a:t>
                </a:r>
                <a:r>
                  <a:rPr lang="fr-FR" dirty="0"/>
                  <a:t> C </a:t>
                </a:r>
                <a:r>
                  <a:rPr lang="fr-FR" dirty="0" err="1"/>
                  <a:t>contains</a:t>
                </a:r>
                <a:r>
                  <a:rPr lang="fr-FR" dirty="0"/>
                  <a:t> the car = 1/3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6CAD2A3-D864-7F4A-877D-CE63F37A5A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7" t="-958" r="-7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552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0392E4-C3A8-9A44-8FF7-3AA8548C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Practice </a:t>
            </a:r>
            <a:r>
              <a:rPr lang="fr-FR" dirty="0" err="1"/>
              <a:t>Problem</a:t>
            </a:r>
            <a:r>
              <a:rPr lang="fr-FR" dirty="0"/>
              <a:t>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0B33814-AA79-BC42-9CB8-1767651A70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FR" b="1" dirty="0"/>
                  <a:t>Likelihood</a:t>
                </a:r>
              </a:p>
              <a:p>
                <a:pPr lvl="1"/>
                <a:r>
                  <a:rPr lang="fr-FR" dirty="0"/>
                  <a:t>If the car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behind</a:t>
                </a:r>
                <a:r>
                  <a:rPr lang="fr-FR" dirty="0"/>
                  <a:t> </a:t>
                </a:r>
                <a:r>
                  <a:rPr lang="fr-FR" dirty="0" err="1"/>
                  <a:t>door</a:t>
                </a:r>
                <a:r>
                  <a:rPr lang="fr-FR" dirty="0"/>
                  <a:t> A, </a:t>
                </a:r>
                <a:r>
                  <a:rPr lang="fr-FR" dirty="0" err="1"/>
                  <a:t>then</a:t>
                </a:r>
                <a:r>
                  <a:rPr lang="fr-FR" dirty="0"/>
                  <a:t> Monty </a:t>
                </a:r>
                <a:r>
                  <a:rPr lang="fr-FR" dirty="0" err="1"/>
                  <a:t>can</a:t>
                </a:r>
                <a:r>
                  <a:rPr lang="fr-FR" dirty="0"/>
                  <a:t> open </a:t>
                </a:r>
                <a:r>
                  <a:rPr lang="fr-FR" dirty="0" err="1"/>
                  <a:t>door</a:t>
                </a:r>
                <a:r>
                  <a:rPr lang="fr-FR" dirty="0"/>
                  <a:t> B or C. So the </a:t>
                </a:r>
                <a:r>
                  <a:rPr lang="fr-FR" dirty="0" err="1"/>
                  <a:t>probability</a:t>
                </a:r>
                <a:r>
                  <a:rPr lang="fr-FR" dirty="0"/>
                  <a:t> of </a:t>
                </a:r>
                <a:r>
                  <a:rPr lang="fr-FR" dirty="0" err="1"/>
                  <a:t>opening</a:t>
                </a:r>
                <a:r>
                  <a:rPr lang="fr-FR" dirty="0"/>
                  <a:t> </a:t>
                </a:r>
                <a:r>
                  <a:rPr lang="fr-FR" dirty="0" err="1"/>
                  <a:t>either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50%.</a:t>
                </a:r>
              </a:p>
              <a:p>
                <a:pPr marL="457200" lvl="1" indent="0">
                  <a:buNone/>
                </a:pPr>
                <a:r>
                  <a:rPr lang="fr-FR" dirty="0"/>
                  <a:t>	1.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𝑜𝑝𝑒𝑛𝑠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dirty="0" err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i="1" dirty="0" err="1" smtClean="0">
                        <a:latin typeface="Cambria Math" panose="02040503050406030204" pitchFamily="18" charset="0"/>
                      </a:rPr>
                      <m:t>𝑝𝑟𝑖𝑧𝑒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) =</m:t>
                    </m:r>
                    <m:f>
                      <m:f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/>
                  <a:t>, the </a:t>
                </a:r>
                <a:r>
                  <a:rPr lang="fr-FR" dirty="0" err="1"/>
                  <a:t>likelihood</a:t>
                </a:r>
                <a:r>
                  <a:rPr lang="fr-FR" dirty="0"/>
                  <a:t> Monty </a:t>
                </a:r>
                <a:r>
                  <a:rPr lang="fr-FR" dirty="0" err="1"/>
                  <a:t>opened</a:t>
                </a:r>
                <a:r>
                  <a:rPr lang="fr-FR" dirty="0"/>
                  <a:t> </a:t>
                </a:r>
                <a:r>
                  <a:rPr lang="fr-FR" dirty="0" err="1"/>
                  <a:t>door</a:t>
                </a:r>
                <a:r>
                  <a:rPr lang="fr-FR" dirty="0"/>
                  <a:t> B if </a:t>
                </a:r>
                <a:r>
                  <a:rPr lang="fr-FR" dirty="0" err="1"/>
                  <a:t>door</a:t>
                </a:r>
                <a:r>
                  <a:rPr lang="fr-FR" dirty="0"/>
                  <a:t> A </a:t>
                </a:r>
                <a:r>
                  <a:rPr lang="fr-FR" dirty="0" err="1"/>
                  <a:t>is</a:t>
                </a:r>
                <a:r>
                  <a:rPr lang="fr-FR" dirty="0"/>
                  <a:t> correct</a:t>
                </a:r>
              </a:p>
              <a:p>
                <a:pPr lvl="1"/>
                <a:endParaRPr lang="fr-FR" dirty="0"/>
              </a:p>
              <a:p>
                <a:pPr lvl="1"/>
                <a:r>
                  <a:rPr lang="fr-FR" dirty="0"/>
                  <a:t>If the car </a:t>
                </a:r>
                <a:r>
                  <a:rPr lang="fr-FR" dirty="0" err="1"/>
                  <a:t>is</a:t>
                </a:r>
                <a:r>
                  <a:rPr lang="fr-FR" dirty="0"/>
                  <a:t> in </a:t>
                </a:r>
                <a:r>
                  <a:rPr lang="fr-FR" dirty="0" err="1"/>
                  <a:t>fact</a:t>
                </a:r>
                <a:r>
                  <a:rPr lang="fr-FR" dirty="0"/>
                  <a:t> </a:t>
                </a:r>
                <a:r>
                  <a:rPr lang="fr-FR" dirty="0" err="1"/>
                  <a:t>behind</a:t>
                </a:r>
                <a:r>
                  <a:rPr lang="fr-FR" dirty="0"/>
                  <a:t> </a:t>
                </a:r>
                <a:r>
                  <a:rPr lang="fr-FR" dirty="0" err="1"/>
                  <a:t>door</a:t>
                </a:r>
                <a:r>
                  <a:rPr lang="fr-FR" dirty="0"/>
                  <a:t> C </a:t>
                </a:r>
                <a:r>
                  <a:rPr lang="fr-FR" dirty="0" err="1"/>
                  <a:t>then</a:t>
                </a:r>
                <a:r>
                  <a:rPr lang="fr-FR" dirty="0"/>
                  <a:t> Monty </a:t>
                </a:r>
                <a:r>
                  <a:rPr lang="fr-FR" dirty="0" err="1"/>
                  <a:t>can</a:t>
                </a:r>
                <a:r>
                  <a:rPr lang="fr-FR" dirty="0"/>
                  <a:t> </a:t>
                </a:r>
                <a:r>
                  <a:rPr lang="fr-FR" dirty="0" err="1"/>
                  <a:t>only</a:t>
                </a:r>
                <a:r>
                  <a:rPr lang="fr-FR" dirty="0"/>
                  <a:t> open </a:t>
                </a:r>
                <a:r>
                  <a:rPr lang="fr-FR" dirty="0" err="1"/>
                  <a:t>door</a:t>
                </a:r>
                <a:r>
                  <a:rPr lang="fr-FR" dirty="0"/>
                  <a:t> B. He </a:t>
                </a:r>
                <a:r>
                  <a:rPr lang="fr-FR" dirty="0" err="1"/>
                  <a:t>cannot</a:t>
                </a:r>
                <a:r>
                  <a:rPr lang="fr-FR" dirty="0"/>
                  <a:t> open A, the </a:t>
                </a:r>
                <a:r>
                  <a:rPr lang="fr-FR" dirty="0" err="1"/>
                  <a:t>door</a:t>
                </a:r>
                <a:r>
                  <a:rPr lang="fr-FR" dirty="0"/>
                  <a:t> </a:t>
                </a:r>
                <a:r>
                  <a:rPr lang="fr-FR" dirty="0" err="1"/>
                  <a:t>we</a:t>
                </a:r>
                <a:r>
                  <a:rPr lang="fr-FR" dirty="0"/>
                  <a:t> </a:t>
                </a:r>
                <a:r>
                  <a:rPr lang="fr-FR" dirty="0" err="1"/>
                  <a:t>picked</a:t>
                </a:r>
                <a:r>
                  <a:rPr lang="fr-FR" dirty="0"/>
                  <a:t>. He </a:t>
                </a:r>
                <a:r>
                  <a:rPr lang="fr-FR" dirty="0" err="1"/>
                  <a:t>also</a:t>
                </a:r>
                <a:r>
                  <a:rPr lang="fr-FR" dirty="0"/>
                  <a:t> </a:t>
                </a:r>
                <a:r>
                  <a:rPr lang="fr-FR" dirty="0" err="1"/>
                  <a:t>cannot</a:t>
                </a:r>
                <a:r>
                  <a:rPr lang="fr-FR" dirty="0"/>
                  <a:t> open </a:t>
                </a:r>
                <a:r>
                  <a:rPr lang="fr-FR" dirty="0" err="1"/>
                  <a:t>door</a:t>
                </a:r>
                <a:r>
                  <a:rPr lang="fr-FR" dirty="0"/>
                  <a:t> C </a:t>
                </a:r>
                <a:r>
                  <a:rPr lang="fr-FR" dirty="0" err="1"/>
                  <a:t>because</a:t>
                </a:r>
                <a:r>
                  <a:rPr lang="fr-FR" dirty="0"/>
                  <a:t> </a:t>
                </a:r>
                <a:r>
                  <a:rPr lang="fr-FR" dirty="0" err="1"/>
                  <a:t>it</a:t>
                </a:r>
                <a:r>
                  <a:rPr lang="fr-FR" dirty="0"/>
                  <a:t> has the car </a:t>
                </a:r>
                <a:r>
                  <a:rPr lang="fr-FR" dirty="0" err="1"/>
                  <a:t>behind</a:t>
                </a:r>
                <a:r>
                  <a:rPr lang="fr-FR" dirty="0"/>
                  <a:t> </a:t>
                </a:r>
                <a:r>
                  <a:rPr lang="fr-FR" dirty="0" err="1"/>
                  <a:t>it</a:t>
                </a:r>
                <a:r>
                  <a:rPr lang="fr-FR" dirty="0"/>
                  <a:t>.</a:t>
                </a:r>
              </a:p>
              <a:p>
                <a:pPr marL="0" indent="0">
                  <a:buNone/>
                </a:pPr>
                <a:r>
                  <a:rPr lang="fr-FR" dirty="0"/>
                  <a:t>	2.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𝑜𝑝𝑒𝑛𝑠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dirty="0" err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i="1" dirty="0" err="1" smtClean="0">
                        <a:latin typeface="Cambria Math" panose="02040503050406030204" pitchFamily="18" charset="0"/>
                      </a:rPr>
                      <m:t>𝑝𝑟𝑖𝑧𝑒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) = 1</m:t>
                    </m:r>
                  </m:oMath>
                </a14:m>
                <a:r>
                  <a:rPr lang="fr-FR" dirty="0"/>
                  <a:t>, the </a:t>
                </a:r>
                <a:r>
                  <a:rPr lang="fr-FR" dirty="0" err="1"/>
                  <a:t>likelihood</a:t>
                </a:r>
                <a:r>
                  <a:rPr lang="fr-FR" dirty="0"/>
                  <a:t> Monty </a:t>
                </a:r>
                <a:r>
                  <a:rPr lang="fr-FR" dirty="0" err="1"/>
                  <a:t>opened</a:t>
                </a:r>
                <a:r>
                  <a:rPr lang="fr-FR" dirty="0"/>
                  <a:t> </a:t>
                </a:r>
                <a:r>
                  <a:rPr lang="fr-FR" dirty="0" err="1"/>
                  <a:t>door</a:t>
                </a:r>
                <a:r>
                  <a:rPr lang="fr-FR" dirty="0"/>
                  <a:t> B if </a:t>
                </a:r>
                <a:r>
                  <a:rPr lang="fr-FR" dirty="0" err="1"/>
                  <a:t>door</a:t>
                </a:r>
                <a:r>
                  <a:rPr lang="fr-FR" dirty="0"/>
                  <a:t> C </a:t>
                </a:r>
                <a:r>
                  <a:rPr lang="fr-FR" dirty="0" err="1"/>
                  <a:t>is</a:t>
                </a:r>
                <a:r>
                  <a:rPr lang="fr-FR" dirty="0"/>
                  <a:t> correct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0B33814-AA79-BC42-9CB8-1767651A70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7" t="-1597" r="-12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594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864C6-994B-8543-BAC5-506FE87E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Practice </a:t>
            </a:r>
            <a:r>
              <a:rPr lang="fr-FR" dirty="0" err="1"/>
              <a:t>Problem</a:t>
            </a:r>
            <a:r>
              <a:rPr lang="fr-FR" dirty="0"/>
              <a:t>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024BB77-9F69-6E4E-98E1-58221FB176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fr-FR" b="1" dirty="0"/>
              </a:p>
              <a:p>
                <a:r>
                  <a:rPr lang="fr-FR" b="1" dirty="0" err="1"/>
                  <a:t>Numerator</a:t>
                </a:r>
                <a:r>
                  <a:rPr lang="fr-FR" b="1" dirty="0"/>
                  <a:t>: P(A) x P(B|A)</a:t>
                </a:r>
              </a:p>
              <a:p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 dirty="0" err="1" smtClean="0">
                        <a:latin typeface="Cambria Math" panose="02040503050406030204" pitchFamily="18" charset="0"/>
                      </a:rPr>
                      <m:t>𝑝𝑟𝑖𝑧𝑒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) ×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𝑜𝑝𝑒𝑛𝑠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dirty="0" err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i="1" dirty="0" err="1" smtClean="0">
                        <a:latin typeface="Cambria Math" panose="02040503050406030204" pitchFamily="18" charset="0"/>
                      </a:rPr>
                      <m:t>𝑝𝑟𝑖𝑧𝑒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) = 1/3 × 1/2 = 1/6</m:t>
                    </m:r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 dirty="0" err="1" smtClean="0">
                        <a:latin typeface="Cambria Math" panose="02040503050406030204" pitchFamily="18" charset="0"/>
                      </a:rPr>
                      <m:t>𝑝𝑟𝑖𝑧𝑒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) ×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𝑜𝑝𝑒𝑛𝑠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dirty="0" err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i="1" dirty="0" err="1" smtClean="0">
                        <a:latin typeface="Cambria Math" panose="02040503050406030204" pitchFamily="18" charset="0"/>
                      </a:rPr>
                      <m:t>𝑝𝑟𝑖𝑧𝑒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) = 1/3 × 1 = 1/3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024BB77-9F69-6E4E-98E1-58221FB176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71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BD57C-C2E7-6C46-AA72-212D0B82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 Framework for </a:t>
            </a:r>
            <a:r>
              <a:rPr lang="fr-FR" dirty="0" err="1"/>
              <a:t>Updating</a:t>
            </a:r>
            <a:r>
              <a:rPr lang="fr-FR" dirty="0"/>
              <a:t> Our </a:t>
            </a:r>
            <a:r>
              <a:rPr lang="fr-FR" dirty="0" err="1"/>
              <a:t>Beliefs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B5855D-E081-FB48-8645-E866BA601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 err="1"/>
              <a:t>What’s</a:t>
            </a:r>
            <a:r>
              <a:rPr lang="fr-FR" dirty="0"/>
              <a:t> the point of </a:t>
            </a:r>
            <a:r>
              <a:rPr lang="fr-FR" dirty="0" err="1"/>
              <a:t>probability</a:t>
            </a:r>
            <a:r>
              <a:rPr lang="fr-FR" dirty="0"/>
              <a:t> ? </a:t>
            </a:r>
            <a:r>
              <a:rPr lang="fr-FR" b="1" dirty="0"/>
              <a:t>=&gt; </a:t>
            </a:r>
            <a:r>
              <a:rPr lang="fr-FR" b="1" dirty="0" err="1"/>
              <a:t>decision</a:t>
            </a:r>
            <a:r>
              <a:rPr lang="fr-FR" b="1" dirty="0"/>
              <a:t> </a:t>
            </a:r>
            <a:r>
              <a:rPr lang="fr-FR" b="1" dirty="0" err="1"/>
              <a:t>making</a:t>
            </a:r>
            <a:r>
              <a:rPr lang="fr-FR" b="1" dirty="0"/>
              <a:t> </a:t>
            </a:r>
            <a:r>
              <a:rPr lang="fr-FR" b="1" dirty="0" err="1"/>
              <a:t>under</a:t>
            </a:r>
            <a:r>
              <a:rPr lang="fr-FR" b="1" dirty="0"/>
              <a:t> </a:t>
            </a:r>
            <a:r>
              <a:rPr lang="fr-FR" b="1" dirty="0" err="1"/>
              <a:t>uncertainty</a:t>
            </a:r>
            <a:r>
              <a:rPr lang="fr-FR" dirty="0"/>
              <a:t> </a:t>
            </a:r>
          </a:p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decide</a:t>
            </a:r>
            <a:r>
              <a:rPr lang="fr-FR" dirty="0"/>
              <a:t> on an action, </a:t>
            </a:r>
            <a:r>
              <a:rPr lang="fr-FR" b="1" dirty="0" err="1"/>
              <a:t>you</a:t>
            </a:r>
            <a:r>
              <a:rPr lang="fr-FR" b="1" dirty="0"/>
              <a:t> are betting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completing</a:t>
            </a:r>
            <a:r>
              <a:rPr lang="fr-FR" dirty="0"/>
              <a:t> the action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leave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off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not </a:t>
            </a:r>
            <a:r>
              <a:rPr lang="fr-FR" dirty="0" err="1"/>
              <a:t>done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 </a:t>
            </a:r>
          </a:p>
          <a:p>
            <a:r>
              <a:rPr lang="fr-FR" b="1" dirty="0"/>
              <a:t>But </a:t>
            </a:r>
            <a:r>
              <a:rPr lang="fr-FR" b="1" dirty="0" err="1"/>
              <a:t>bets</a:t>
            </a:r>
            <a:r>
              <a:rPr lang="fr-FR" b="1" dirty="0"/>
              <a:t> are </a:t>
            </a:r>
            <a:r>
              <a:rPr lang="fr-FR" b="1" dirty="0" err="1"/>
              <a:t>inherently</a:t>
            </a:r>
            <a:r>
              <a:rPr lang="fr-FR" b="1" dirty="0"/>
              <a:t> </a:t>
            </a:r>
            <a:r>
              <a:rPr lang="fr-FR" b="1" dirty="0" err="1"/>
              <a:t>uncertain</a:t>
            </a:r>
            <a:r>
              <a:rPr lang="fr-FR" dirty="0"/>
              <a:t>, and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about the world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totally</a:t>
            </a:r>
            <a:r>
              <a:rPr lang="fr-FR" dirty="0"/>
              <a:t> exact, </a:t>
            </a:r>
            <a:r>
              <a:rPr lang="fr-FR" dirty="0" err="1"/>
              <a:t>so</a:t>
            </a:r>
            <a:r>
              <a:rPr lang="fr-FR" dirty="0"/>
              <a:t> how do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decide</a:t>
            </a:r>
            <a:r>
              <a:rPr lang="fr-FR" dirty="0"/>
              <a:t> </a:t>
            </a:r>
            <a:r>
              <a:rPr lang="fr-FR" dirty="0" err="1"/>
              <a:t>whether</a:t>
            </a:r>
            <a:r>
              <a:rPr lang="fr-FR" dirty="0"/>
              <a:t> to go </a:t>
            </a:r>
            <a:r>
              <a:rPr lang="fr-FR" dirty="0" err="1"/>
              <a:t>ahead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or not ? </a:t>
            </a:r>
          </a:p>
          <a:p>
            <a:r>
              <a:rPr lang="fr-FR" b="1" dirty="0"/>
              <a:t>Bayes’ </a:t>
            </a:r>
            <a:r>
              <a:rPr lang="fr-FR" b="1" dirty="0" err="1"/>
              <a:t>Theorem</a:t>
            </a:r>
            <a:r>
              <a:rPr lang="fr-FR" b="1" dirty="0"/>
              <a:t> </a:t>
            </a:r>
            <a:r>
              <a:rPr lang="fr-FR" b="1" dirty="0" err="1"/>
              <a:t>gives</a:t>
            </a:r>
            <a:r>
              <a:rPr lang="fr-FR" b="1" dirty="0"/>
              <a:t> us a quantitative </a:t>
            </a:r>
            <a:r>
              <a:rPr lang="fr-FR" b="1" dirty="0" err="1"/>
              <a:t>framework</a:t>
            </a:r>
            <a:r>
              <a:rPr lang="fr-FR" b="1" dirty="0"/>
              <a:t> for </a:t>
            </a:r>
            <a:r>
              <a:rPr lang="fr-FR" b="1" dirty="0" err="1"/>
              <a:t>updating</a:t>
            </a:r>
            <a:r>
              <a:rPr lang="fr-FR" b="1" dirty="0"/>
              <a:t> </a:t>
            </a:r>
            <a:r>
              <a:rPr lang="fr-FR" b="1" dirty="0" err="1"/>
              <a:t>our</a:t>
            </a:r>
            <a:r>
              <a:rPr lang="fr-FR" b="1" dirty="0"/>
              <a:t> </a:t>
            </a:r>
            <a:r>
              <a:rPr lang="fr-FR" b="1" dirty="0" err="1"/>
              <a:t>beliefs</a:t>
            </a:r>
            <a:r>
              <a:rPr lang="fr-FR" b="1" dirty="0"/>
              <a:t> as the </a:t>
            </a:r>
            <a:r>
              <a:rPr lang="fr-FR" b="1" dirty="0" err="1"/>
              <a:t>facts</a:t>
            </a:r>
            <a:r>
              <a:rPr lang="fr-FR" b="1" dirty="0"/>
              <a:t> </a:t>
            </a:r>
            <a:r>
              <a:rPr lang="fr-FR" b="1" dirty="0" err="1"/>
              <a:t>around</a:t>
            </a:r>
            <a:r>
              <a:rPr lang="fr-FR" b="1" dirty="0"/>
              <a:t> us change.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9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B2909-A6C6-B147-A9C8-20344CA4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Practice </a:t>
            </a:r>
            <a:r>
              <a:rPr lang="fr-FR" dirty="0" err="1"/>
              <a:t>Problem</a:t>
            </a:r>
            <a:r>
              <a:rPr lang="fr-FR" dirty="0"/>
              <a:t>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1146E08-16A6-5149-89B6-0FC6E0946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b="1" dirty="0"/>
                  <a:t>Normalize</a:t>
                </a:r>
              </a:p>
              <a:p>
                <a:endParaRPr lang="fr-FR" dirty="0"/>
              </a:p>
              <a:p>
                <a:r>
                  <a:rPr lang="fr-FR" dirty="0"/>
                  <a:t>This </a:t>
                </a:r>
                <a:r>
                  <a:rPr lang="fr-FR" dirty="0" err="1"/>
                  <a:t>is</a:t>
                </a:r>
                <a:r>
                  <a:rPr lang="fr-FR" dirty="0"/>
                  <a:t> the marginal </a:t>
                </a:r>
                <a:r>
                  <a:rPr lang="fr-FR" dirty="0" err="1"/>
                  <a:t>probability</a:t>
                </a:r>
                <a:r>
                  <a:rPr lang="fr-FR" dirty="0"/>
                  <a:t> P(opens=B) </a:t>
                </a:r>
                <a:r>
                  <a:rPr lang="fr-FR" dirty="0" err="1"/>
                  <a:t>which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the total </a:t>
                </a:r>
                <a:r>
                  <a:rPr lang="fr-FR" dirty="0" err="1"/>
                  <a:t>probability</a:t>
                </a:r>
                <a:r>
                  <a:rPr lang="fr-FR" dirty="0"/>
                  <a:t>, </a:t>
                </a:r>
                <a:r>
                  <a:rPr lang="fr-FR" dirty="0" err="1"/>
                  <a:t>removing</a:t>
                </a:r>
                <a:r>
                  <a:rPr lang="fr-FR" dirty="0"/>
                  <a:t> </a:t>
                </a:r>
                <a:r>
                  <a:rPr lang="fr-FR" dirty="0" err="1"/>
                  <a:t>dependence</a:t>
                </a:r>
                <a:r>
                  <a:rPr lang="fr-FR" dirty="0"/>
                  <a:t> </a:t>
                </a:r>
                <a:r>
                  <a:rPr lang="fr-FR" dirty="0" err="1"/>
                  <a:t>from</a:t>
                </a:r>
                <a:r>
                  <a:rPr lang="fr-FR" dirty="0"/>
                  <a:t> </a:t>
                </a:r>
                <a:r>
                  <a:rPr lang="fr-FR" dirty="0" err="1"/>
                  <a:t>any</a:t>
                </a:r>
                <a:r>
                  <a:rPr lang="fr-FR" dirty="0"/>
                  <a:t> </a:t>
                </a:r>
                <a:r>
                  <a:rPr lang="fr-FR" dirty="0" err="1"/>
                  <a:t>event</a:t>
                </a:r>
                <a:r>
                  <a:rPr lang="fr-FR" dirty="0"/>
                  <a:t>:</a:t>
                </a:r>
              </a:p>
              <a:p>
                <a:pPr lvl="1"/>
                <a:r>
                  <a:rPr lang="fr-FR" dirty="0"/>
                  <a:t>In </a:t>
                </a:r>
                <a:r>
                  <a:rPr lang="fr-FR" dirty="0" err="1"/>
                  <a:t>this</a:t>
                </a:r>
                <a:r>
                  <a:rPr lang="fr-FR" dirty="0"/>
                  <a:t> case: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𝑜𝑝𝑒𝑛𝑠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𝑝𝑟𝑖𝑧𝑒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𝑜𝑝𝑒𝑛𝑠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𝑝𝑟𝑖𝑧𝑒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𝑜𝑝𝑒𝑛𝑠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1146E08-16A6-5149-89B6-0FC6E0946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7" t="-958" b="-150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797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A63C56-4374-5443-8B88-E7184CCC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3E8C72A-0B3B-4044-8E6D-010E61ABC1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Putting </a:t>
                </a:r>
                <a:r>
                  <a:rPr lang="fr-FR" dirty="0" err="1"/>
                  <a:t>everything</a:t>
                </a:r>
                <a:r>
                  <a:rPr lang="fr-FR" dirty="0"/>
                  <a:t> </a:t>
                </a:r>
                <a:r>
                  <a:rPr lang="fr-FR" dirty="0" err="1"/>
                  <a:t>together</a:t>
                </a:r>
                <a:r>
                  <a:rPr lang="fr-FR" dirty="0"/>
                  <a:t>: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𝑝𝑟𝑖𝑧𝑒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i="1" dirty="0" err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fr-FR" i="1" dirty="0" err="1">
                            <a:latin typeface="Cambria Math" panose="02040503050406030204" pitchFamily="18" charset="0"/>
                          </a:rPr>
                          <m:t>𝑜𝑝𝑒𝑛𝑠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𝑝𝑟𝑖𝑧𝑒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i="1" dirty="0" err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fr-FR" i="1" dirty="0" err="1">
                            <a:latin typeface="Cambria Math" panose="02040503050406030204" pitchFamily="18" charset="0"/>
                          </a:rPr>
                          <m:t>𝑜𝑝𝑒𝑛𝑠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fr-FR" i="1" dirty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fr-FR" dirty="0"/>
              </a:p>
              <a:p>
                <a:pPr marL="457200" indent="-457200">
                  <a:buAutoNum type="arabicPeriod"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=&gt; the </a:t>
                </a:r>
                <a:r>
                  <a:rPr lang="fr-FR" dirty="0" err="1"/>
                  <a:t>prize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more </a:t>
                </a:r>
                <a:r>
                  <a:rPr lang="fr-FR" dirty="0" err="1"/>
                  <a:t>likely</a:t>
                </a:r>
                <a:r>
                  <a:rPr lang="fr-FR" dirty="0"/>
                  <a:t> to </a:t>
                </a:r>
                <a:r>
                  <a:rPr lang="fr-FR" dirty="0" err="1"/>
                  <a:t>be</a:t>
                </a:r>
                <a:r>
                  <a:rPr lang="fr-FR" dirty="0"/>
                  <a:t> </a:t>
                </a:r>
                <a:r>
                  <a:rPr lang="fr-FR" dirty="0" err="1"/>
                  <a:t>hidden</a:t>
                </a:r>
                <a:r>
                  <a:rPr lang="fr-FR" dirty="0"/>
                  <a:t> </a:t>
                </a:r>
                <a:r>
                  <a:rPr lang="fr-FR" dirty="0" err="1"/>
                  <a:t>behind</a:t>
                </a:r>
                <a:r>
                  <a:rPr lang="fr-FR" dirty="0"/>
                  <a:t> </a:t>
                </a:r>
                <a:r>
                  <a:rPr lang="fr-FR" dirty="0" err="1"/>
                  <a:t>door</a:t>
                </a:r>
                <a:r>
                  <a:rPr lang="fr-FR" dirty="0"/>
                  <a:t> C, </a:t>
                </a:r>
                <a:r>
                  <a:rPr lang="fr-FR" dirty="0" err="1"/>
                  <a:t>so</a:t>
                </a:r>
                <a:r>
                  <a:rPr lang="fr-FR" dirty="0"/>
                  <a:t> </a:t>
                </a:r>
                <a:r>
                  <a:rPr lang="fr-FR" dirty="0" err="1"/>
                  <a:t>we</a:t>
                </a:r>
                <a:r>
                  <a:rPr lang="fr-FR" dirty="0"/>
                  <a:t> </a:t>
                </a:r>
                <a:r>
                  <a:rPr lang="fr-FR" dirty="0" err="1"/>
                  <a:t>should</a:t>
                </a:r>
                <a:r>
                  <a:rPr lang="fr-FR" dirty="0"/>
                  <a:t> switch !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3E8C72A-0B3B-4044-8E6D-010E61ABC1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7" t="-9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EA2F3B-3E64-624A-9565-23A8D90D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The Intuition </a:t>
            </a:r>
            <a:r>
              <a:rPr lang="fr-FR" dirty="0" err="1"/>
              <a:t>with</a:t>
            </a:r>
            <a:r>
              <a:rPr lang="fr-FR" dirty="0"/>
              <a:t> an </a:t>
            </a:r>
            <a:r>
              <a:rPr lang="fr-FR" dirty="0" err="1"/>
              <a:t>example</a:t>
            </a:r>
            <a:br>
              <a:rPr lang="fr-FR" dirty="0"/>
            </a:br>
            <a:r>
              <a:rPr lang="fr-FR" sz="1300" dirty="0"/>
              <a:t>(Https://</a:t>
            </a:r>
            <a:r>
              <a:rPr lang="fr-FR" sz="1300" dirty="0" err="1"/>
              <a:t>medium.com</a:t>
            </a:r>
            <a:r>
              <a:rPr lang="fr-FR" sz="1300" dirty="0"/>
              <a:t>/</a:t>
            </a:r>
            <a:r>
              <a:rPr lang="fr-FR" sz="1300" dirty="0" err="1"/>
              <a:t>opex-analytics</a:t>
            </a:r>
            <a:r>
              <a:rPr lang="fr-FR" sz="1300" dirty="0"/>
              <a:t>/bayes-theorem-101-6a9a1ea5d4a6)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BF8AB8-4457-9D4D-AAEA-2397BE266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err="1"/>
              <a:t>It’s</a:t>
            </a:r>
            <a:r>
              <a:rPr lang="fr-FR" dirty="0"/>
              <a:t> 9AM on </a:t>
            </a:r>
            <a:r>
              <a:rPr lang="fr-FR" dirty="0" err="1"/>
              <a:t>Monday</a:t>
            </a:r>
            <a:r>
              <a:rPr lang="fr-FR" dirty="0"/>
              <a:t> </a:t>
            </a:r>
            <a:r>
              <a:rPr lang="fr-FR" dirty="0" err="1"/>
              <a:t>morning</a:t>
            </a:r>
            <a:r>
              <a:rPr lang="fr-FR" dirty="0"/>
              <a:t>, and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receive</a:t>
            </a:r>
            <a:r>
              <a:rPr lang="fr-FR" dirty="0"/>
              <a:t> an email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boss. You notice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seems</a:t>
            </a:r>
            <a:r>
              <a:rPr lang="fr-FR" dirty="0"/>
              <a:t> a </a:t>
            </a:r>
            <a:r>
              <a:rPr lang="fr-FR" dirty="0" err="1"/>
              <a:t>little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her</a:t>
            </a:r>
            <a:r>
              <a:rPr lang="fr-FR" dirty="0"/>
              <a:t> </a:t>
            </a:r>
            <a:r>
              <a:rPr lang="fr-FR" dirty="0" err="1"/>
              <a:t>usual</a:t>
            </a:r>
            <a:r>
              <a:rPr lang="fr-FR" dirty="0"/>
              <a:t> notes: the message </a:t>
            </a: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grammatical </a:t>
            </a:r>
            <a:r>
              <a:rPr lang="fr-FR" dirty="0" err="1"/>
              <a:t>errors</a:t>
            </a:r>
            <a:r>
              <a:rPr lang="fr-FR" dirty="0"/>
              <a:t>, and ends by </a:t>
            </a:r>
            <a:r>
              <a:rPr lang="fr-FR" dirty="0" err="1"/>
              <a:t>asking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to </a:t>
            </a:r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social </a:t>
            </a:r>
            <a:r>
              <a:rPr lang="fr-FR" dirty="0" err="1"/>
              <a:t>security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. </a:t>
            </a:r>
            <a:r>
              <a:rPr lang="fr-FR" dirty="0" err="1"/>
              <a:t>Though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first </a:t>
            </a:r>
            <a:r>
              <a:rPr lang="fr-FR" dirty="0" err="1"/>
              <a:t>assumed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a </a:t>
            </a:r>
            <a:r>
              <a:rPr lang="fr-FR" dirty="0" err="1"/>
              <a:t>legitimate</a:t>
            </a:r>
            <a:r>
              <a:rPr lang="fr-FR" dirty="0"/>
              <a:t> email, the </a:t>
            </a:r>
            <a:r>
              <a:rPr lang="fr-FR" dirty="0" err="1"/>
              <a:t>grammar</a:t>
            </a:r>
            <a:r>
              <a:rPr lang="fr-FR" dirty="0"/>
              <a:t> </a:t>
            </a:r>
            <a:r>
              <a:rPr lang="fr-FR" dirty="0" err="1"/>
              <a:t>mistakes</a:t>
            </a:r>
            <a:r>
              <a:rPr lang="fr-FR" dirty="0"/>
              <a:t> and </a:t>
            </a:r>
            <a:r>
              <a:rPr lang="fr-FR" dirty="0" err="1"/>
              <a:t>suspicious</a:t>
            </a:r>
            <a:r>
              <a:rPr lang="fr-FR" dirty="0"/>
              <a:t> </a:t>
            </a: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convince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to </a:t>
            </a:r>
            <a:r>
              <a:rPr lang="fr-FR" dirty="0" err="1"/>
              <a:t>send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right to the spam </a:t>
            </a:r>
            <a:r>
              <a:rPr lang="fr-FR" dirty="0" err="1"/>
              <a:t>folder</a:t>
            </a:r>
            <a:r>
              <a:rPr lang="fr-FR" dirty="0"/>
              <a:t>.</a:t>
            </a:r>
          </a:p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making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quick </a:t>
            </a:r>
            <a:r>
              <a:rPr lang="fr-FR" dirty="0" err="1"/>
              <a:t>decision</a:t>
            </a:r>
            <a:r>
              <a:rPr lang="fr-FR" dirty="0"/>
              <a:t> to ignore the email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“boss,”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unconsciously</a:t>
            </a:r>
            <a:r>
              <a:rPr lang="fr-FR" dirty="0"/>
              <a:t> </a:t>
            </a:r>
            <a:r>
              <a:rPr lang="fr-FR" dirty="0" err="1"/>
              <a:t>estimated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probabilities</a:t>
            </a:r>
            <a:r>
              <a:rPr lang="fr-FR" dirty="0"/>
              <a:t>. First,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judged</a:t>
            </a:r>
            <a:r>
              <a:rPr lang="fr-FR" dirty="0"/>
              <a:t> the </a:t>
            </a:r>
            <a:r>
              <a:rPr lang="fr-FR" dirty="0" err="1"/>
              <a:t>likelihood</a:t>
            </a:r>
            <a:r>
              <a:rPr lang="fr-FR" dirty="0"/>
              <a:t> of a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email’s</a:t>
            </a:r>
            <a:r>
              <a:rPr lang="fr-FR" dirty="0"/>
              <a:t> </a:t>
            </a:r>
            <a:r>
              <a:rPr lang="fr-FR" dirty="0" err="1"/>
              <a:t>legitimacy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fairly</a:t>
            </a:r>
            <a:r>
              <a:rPr lang="fr-FR" dirty="0"/>
              <a:t> high. But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assessed</a:t>
            </a:r>
            <a:r>
              <a:rPr lang="fr-FR" dirty="0"/>
              <a:t> the </a:t>
            </a:r>
            <a:r>
              <a:rPr lang="fr-FR" dirty="0" err="1"/>
              <a:t>probability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a </a:t>
            </a:r>
            <a:r>
              <a:rPr lang="fr-FR" dirty="0" err="1"/>
              <a:t>weird</a:t>
            </a:r>
            <a:r>
              <a:rPr lang="fr-FR" dirty="0"/>
              <a:t> email </a:t>
            </a:r>
            <a:r>
              <a:rPr lang="fr-FR" dirty="0" err="1"/>
              <a:t>could</a:t>
            </a:r>
            <a:r>
              <a:rPr lang="fr-FR" dirty="0"/>
              <a:t> come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boss to </a:t>
            </a:r>
            <a:r>
              <a:rPr lang="fr-FR" dirty="0" err="1"/>
              <a:t>be</a:t>
            </a:r>
            <a:r>
              <a:rPr lang="fr-FR" dirty="0"/>
              <a:t> </a:t>
            </a:r>
            <a:r>
              <a:rPr lang="fr-FR" dirty="0" err="1"/>
              <a:t>low</a:t>
            </a:r>
            <a:r>
              <a:rPr lang="fr-FR" dirty="0"/>
              <a:t>. You </a:t>
            </a:r>
            <a:r>
              <a:rPr lang="fr-FR" dirty="0" err="1"/>
              <a:t>also</a:t>
            </a:r>
            <a:r>
              <a:rPr lang="fr-FR" dirty="0"/>
              <a:t> have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general</a:t>
            </a:r>
            <a:r>
              <a:rPr lang="fr-FR" dirty="0"/>
              <a:t> </a:t>
            </a:r>
            <a:r>
              <a:rPr lang="fr-FR" dirty="0" err="1"/>
              <a:t>sense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phishing</a:t>
            </a:r>
            <a:r>
              <a:rPr lang="fr-FR" dirty="0"/>
              <a:t> emails tend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weird</a:t>
            </a:r>
            <a:r>
              <a:rPr lang="fr-FR" dirty="0"/>
              <a:t> in a few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, and </a:t>
            </a:r>
            <a:r>
              <a:rPr lang="fr-FR" dirty="0" err="1"/>
              <a:t>you</a:t>
            </a:r>
            <a:r>
              <a:rPr lang="fr-FR" dirty="0"/>
              <a:t> know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phishing</a:t>
            </a:r>
            <a:r>
              <a:rPr lang="fr-FR" dirty="0"/>
              <a:t> </a:t>
            </a:r>
            <a:r>
              <a:rPr lang="fr-FR" dirty="0" err="1"/>
              <a:t>scams</a:t>
            </a:r>
            <a:r>
              <a:rPr lang="fr-FR" dirty="0"/>
              <a:t> are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enough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particular</a:t>
            </a:r>
            <a:r>
              <a:rPr lang="fr-FR" dirty="0"/>
              <a:t> email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plausibly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harmful</a:t>
            </a:r>
            <a:r>
              <a:rPr lang="fr-FR" dirty="0"/>
              <a:t>.</a:t>
            </a:r>
          </a:p>
          <a:p>
            <a:r>
              <a:rPr lang="fr-FR" dirty="0" err="1"/>
              <a:t>With</a:t>
            </a:r>
            <a:r>
              <a:rPr lang="fr-FR" dirty="0"/>
              <a:t> all </a:t>
            </a:r>
            <a:r>
              <a:rPr lang="fr-FR" dirty="0" err="1"/>
              <a:t>this</a:t>
            </a:r>
            <a:r>
              <a:rPr lang="fr-FR" dirty="0"/>
              <a:t> information </a:t>
            </a:r>
            <a:r>
              <a:rPr lang="fr-FR" dirty="0" err="1"/>
              <a:t>swirling</a:t>
            </a:r>
            <a:r>
              <a:rPr lang="fr-FR" dirty="0"/>
              <a:t> </a:t>
            </a:r>
            <a:r>
              <a:rPr lang="fr-FR" dirty="0" err="1"/>
              <a:t>around</a:t>
            </a:r>
            <a:r>
              <a:rPr lang="fr-FR" dirty="0"/>
              <a:t> in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head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decide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email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likely</a:t>
            </a:r>
            <a:r>
              <a:rPr lang="fr-FR" dirty="0"/>
              <a:t> spam. </a:t>
            </a:r>
            <a:r>
              <a:rPr lang="fr-FR" dirty="0" err="1"/>
              <a:t>That’s</a:t>
            </a:r>
            <a:r>
              <a:rPr lang="fr-FR" dirty="0"/>
              <a:t> </a:t>
            </a:r>
            <a:r>
              <a:rPr lang="fr-FR" dirty="0" err="1"/>
              <a:t>pretty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all </a:t>
            </a:r>
            <a:r>
              <a:rPr lang="fr-FR" dirty="0" err="1"/>
              <a:t>conditional</a:t>
            </a:r>
            <a:r>
              <a:rPr lang="fr-FR" dirty="0"/>
              <a:t> </a:t>
            </a:r>
            <a:r>
              <a:rPr lang="fr-FR" dirty="0" err="1"/>
              <a:t>probability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: </a:t>
            </a:r>
            <a:r>
              <a:rPr lang="fr-FR" dirty="0" err="1"/>
              <a:t>determining</a:t>
            </a:r>
            <a:r>
              <a:rPr lang="fr-FR" dirty="0"/>
              <a:t> the </a:t>
            </a:r>
            <a:r>
              <a:rPr lang="fr-FR" dirty="0" err="1"/>
              <a:t>probability</a:t>
            </a:r>
            <a:r>
              <a:rPr lang="fr-FR" dirty="0"/>
              <a:t> of an </a:t>
            </a:r>
            <a:r>
              <a:rPr lang="fr-FR" dirty="0" err="1"/>
              <a:t>event</a:t>
            </a:r>
            <a:r>
              <a:rPr lang="fr-FR" dirty="0"/>
              <a:t> </a:t>
            </a:r>
            <a:r>
              <a:rPr lang="fr-FR" i="1" dirty="0" err="1"/>
              <a:t>given</a:t>
            </a:r>
            <a:r>
              <a:rPr lang="fr-FR" dirty="0"/>
              <a:t> the </a:t>
            </a:r>
            <a:r>
              <a:rPr lang="fr-FR" dirty="0" err="1"/>
              <a:t>other</a:t>
            </a:r>
            <a:r>
              <a:rPr lang="fr-FR" dirty="0"/>
              <a:t> information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know.</a:t>
            </a:r>
          </a:p>
        </p:txBody>
      </p:sp>
    </p:spTree>
    <p:extLst>
      <p:ext uri="{BB962C8B-B14F-4D97-AF65-F5344CB8AC3E}">
        <p14:creationId xmlns:p14="http://schemas.microsoft.com/office/powerpoint/2010/main" val="150404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9F125-D1BE-514F-A2A2-0FB6966A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Taking</a:t>
            </a:r>
            <a:r>
              <a:rPr lang="fr-FR" dirty="0"/>
              <a:t> a </a:t>
            </a:r>
            <a:r>
              <a:rPr lang="fr-FR" dirty="0" err="1"/>
              <a:t>closer</a:t>
            </a:r>
            <a:r>
              <a:rPr lang="fr-FR" dirty="0"/>
              <a:t> look at the formula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F60C48-A69F-1248-910F-0A4B8E267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/>
          </a:p>
          <a:p>
            <a:pPr marL="0" indent="0" algn="ctr">
              <a:buNone/>
            </a:pPr>
            <a:r>
              <a:rPr lang="fr-FR" b="1" dirty="0"/>
              <a:t>P(A|B) = P(B|A) * P(A)/P(B)</a:t>
            </a:r>
          </a:p>
          <a:p>
            <a:pPr marL="0" indent="0">
              <a:buNone/>
            </a:pPr>
            <a:endParaRPr lang="fr-FR" b="1" dirty="0"/>
          </a:p>
          <a:p>
            <a:r>
              <a:rPr lang="fr-FR" b="1" dirty="0"/>
              <a:t>P(A|B)</a:t>
            </a:r>
            <a:r>
              <a:rPr lang="fr-FR" dirty="0"/>
              <a:t> —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probability</a:t>
            </a:r>
            <a:r>
              <a:rPr lang="fr-FR" dirty="0"/>
              <a:t> of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B has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happened</a:t>
            </a:r>
            <a:r>
              <a:rPr lang="fr-FR" dirty="0"/>
              <a:t>.</a:t>
            </a:r>
          </a:p>
          <a:p>
            <a:r>
              <a:rPr lang="fr-FR" b="1" dirty="0"/>
              <a:t>P(B|A)</a:t>
            </a:r>
            <a:r>
              <a:rPr lang="fr-FR" dirty="0"/>
              <a:t> —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probability</a:t>
            </a:r>
            <a:r>
              <a:rPr lang="fr-FR" dirty="0"/>
              <a:t> of B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 has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happened</a:t>
            </a:r>
            <a:r>
              <a:rPr lang="fr-FR" dirty="0"/>
              <a:t>. It looks </a:t>
            </a:r>
            <a:r>
              <a:rPr lang="fr-FR" dirty="0" err="1"/>
              <a:t>circular</a:t>
            </a:r>
            <a:r>
              <a:rPr lang="fr-FR" dirty="0"/>
              <a:t> and </a:t>
            </a:r>
            <a:r>
              <a:rPr lang="fr-FR" dirty="0" err="1"/>
              <a:t>arbitrary</a:t>
            </a:r>
            <a:r>
              <a:rPr lang="fr-FR" dirty="0"/>
              <a:t> for </a:t>
            </a:r>
            <a:r>
              <a:rPr lang="fr-FR" dirty="0" err="1"/>
              <a:t>now</a:t>
            </a:r>
            <a:r>
              <a:rPr lang="fr-FR" dirty="0"/>
              <a:t>…</a:t>
            </a:r>
          </a:p>
          <a:p>
            <a:r>
              <a:rPr lang="fr-FR" b="1" dirty="0"/>
              <a:t>P(A)</a:t>
            </a:r>
            <a:r>
              <a:rPr lang="fr-FR" dirty="0"/>
              <a:t> —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unconditional</a:t>
            </a:r>
            <a:r>
              <a:rPr lang="fr-FR" dirty="0"/>
              <a:t> </a:t>
            </a:r>
            <a:r>
              <a:rPr lang="fr-FR" dirty="0" err="1"/>
              <a:t>probability</a:t>
            </a:r>
            <a:r>
              <a:rPr lang="fr-FR" dirty="0"/>
              <a:t> of A </a:t>
            </a:r>
            <a:r>
              <a:rPr lang="fr-FR" dirty="0" err="1"/>
              <a:t>occurring</a:t>
            </a:r>
            <a:r>
              <a:rPr lang="fr-FR" dirty="0"/>
              <a:t>.</a:t>
            </a:r>
          </a:p>
          <a:p>
            <a:r>
              <a:rPr lang="fr-FR" b="1" dirty="0"/>
              <a:t>P(B)</a:t>
            </a:r>
            <a:r>
              <a:rPr lang="fr-FR" dirty="0"/>
              <a:t> —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unconditional</a:t>
            </a:r>
            <a:r>
              <a:rPr lang="fr-FR" dirty="0"/>
              <a:t> </a:t>
            </a:r>
            <a:r>
              <a:rPr lang="fr-FR" dirty="0" err="1"/>
              <a:t>probability</a:t>
            </a:r>
            <a:r>
              <a:rPr lang="fr-FR" dirty="0"/>
              <a:t> of B </a:t>
            </a:r>
            <a:r>
              <a:rPr lang="fr-FR" dirty="0" err="1"/>
              <a:t>occurring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617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57E9F-C243-D04F-8DAF-C35F894B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Taking</a:t>
            </a:r>
            <a:r>
              <a:rPr lang="fr-FR" dirty="0"/>
              <a:t> a </a:t>
            </a:r>
            <a:r>
              <a:rPr lang="fr-FR" dirty="0" err="1"/>
              <a:t>closer</a:t>
            </a:r>
            <a:r>
              <a:rPr lang="fr-FR" dirty="0"/>
              <a:t> look at the formula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8BB1BE-B4F4-FB4A-B0B0-C004658BA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/>
          </a:p>
          <a:p>
            <a:pPr marL="0" indent="0" algn="ctr">
              <a:buNone/>
            </a:pPr>
            <a:r>
              <a:rPr lang="fr-FR" b="1" dirty="0"/>
              <a:t>P(A|B) = P(B|A) * P(A)/P(B)</a:t>
            </a:r>
          </a:p>
          <a:p>
            <a:pPr algn="ctr"/>
            <a:endParaRPr lang="fr-FR" b="1" dirty="0"/>
          </a:p>
          <a:p>
            <a:pPr marL="0" indent="0">
              <a:buNone/>
            </a:pPr>
            <a:r>
              <a:rPr lang="fr-FR" b="1" dirty="0"/>
              <a:t>P(A|B) </a:t>
            </a:r>
            <a:r>
              <a:rPr lang="fr-FR" b="1" dirty="0" err="1"/>
              <a:t>is</a:t>
            </a:r>
            <a:r>
              <a:rPr lang="fr-FR" b="1" dirty="0"/>
              <a:t> an </a:t>
            </a:r>
            <a:r>
              <a:rPr lang="fr-FR" b="1" dirty="0" err="1"/>
              <a:t>example</a:t>
            </a:r>
            <a:r>
              <a:rPr lang="fr-FR" b="1" dirty="0"/>
              <a:t> of a </a:t>
            </a:r>
            <a:r>
              <a:rPr lang="fr-FR" b="1" dirty="0" err="1"/>
              <a:t>conditional</a:t>
            </a:r>
            <a:r>
              <a:rPr lang="fr-FR" b="1" dirty="0"/>
              <a:t> </a:t>
            </a:r>
            <a:r>
              <a:rPr lang="fr-FR" b="1" dirty="0" err="1"/>
              <a:t>probability</a:t>
            </a:r>
            <a:r>
              <a:rPr lang="fr-FR" b="1" dirty="0"/>
              <a:t> — one </a:t>
            </a:r>
            <a:r>
              <a:rPr lang="fr-FR" b="1" dirty="0" err="1"/>
              <a:t>that</a:t>
            </a:r>
            <a:r>
              <a:rPr lang="fr-FR" b="1" dirty="0"/>
              <a:t> </a:t>
            </a:r>
            <a:r>
              <a:rPr lang="fr-FR" b="1" dirty="0" err="1"/>
              <a:t>measures</a:t>
            </a:r>
            <a:r>
              <a:rPr lang="fr-FR" b="1" dirty="0"/>
              <a:t> </a:t>
            </a:r>
            <a:r>
              <a:rPr lang="fr-FR" b="1" dirty="0" err="1"/>
              <a:t>probability</a:t>
            </a:r>
            <a:r>
              <a:rPr lang="fr-FR" b="1" dirty="0"/>
              <a:t> over </a:t>
            </a:r>
            <a:r>
              <a:rPr lang="fr-FR" b="1" dirty="0" err="1"/>
              <a:t>only</a:t>
            </a:r>
            <a:r>
              <a:rPr lang="fr-FR" b="1" dirty="0"/>
              <a:t> certain states of the world (states </a:t>
            </a:r>
            <a:r>
              <a:rPr lang="fr-FR" b="1" dirty="0" err="1"/>
              <a:t>where</a:t>
            </a:r>
            <a:r>
              <a:rPr lang="fr-FR" b="1" dirty="0"/>
              <a:t> B has </a:t>
            </a:r>
            <a:r>
              <a:rPr lang="fr-FR" b="1" dirty="0" err="1"/>
              <a:t>occurred</a:t>
            </a:r>
            <a:r>
              <a:rPr lang="fr-FR" b="1" dirty="0"/>
              <a:t>). </a:t>
            </a:r>
          </a:p>
          <a:p>
            <a:pPr marL="0" indent="0">
              <a:buNone/>
            </a:pPr>
            <a:r>
              <a:rPr lang="fr-FR" b="1" dirty="0"/>
              <a:t>P(A) </a:t>
            </a:r>
            <a:r>
              <a:rPr lang="fr-FR" b="1" dirty="0" err="1"/>
              <a:t>is</a:t>
            </a:r>
            <a:r>
              <a:rPr lang="fr-FR" b="1" dirty="0"/>
              <a:t> an </a:t>
            </a:r>
            <a:r>
              <a:rPr lang="fr-FR" b="1" dirty="0" err="1"/>
              <a:t>example</a:t>
            </a:r>
            <a:r>
              <a:rPr lang="fr-FR" b="1" dirty="0"/>
              <a:t> of an </a:t>
            </a:r>
            <a:r>
              <a:rPr lang="fr-FR" b="1" dirty="0" err="1"/>
              <a:t>unconditional</a:t>
            </a:r>
            <a:r>
              <a:rPr lang="fr-FR" b="1" dirty="0"/>
              <a:t> </a:t>
            </a:r>
            <a:r>
              <a:rPr lang="fr-FR" b="1" dirty="0" err="1"/>
              <a:t>probability</a:t>
            </a:r>
            <a:r>
              <a:rPr lang="fr-FR" b="1" dirty="0"/>
              <a:t> and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measured</a:t>
            </a:r>
            <a:r>
              <a:rPr lang="fr-FR" b="1" dirty="0"/>
              <a:t> over all states of the world.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129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0B6A67-867B-D844-A063-B8931B7C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7340FE-081A-AB43-AB8B-BB948541E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Suppose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are a </a:t>
            </a:r>
            <a:r>
              <a:rPr lang="fr-FR" dirty="0" err="1"/>
              <a:t>recently</a:t>
            </a:r>
            <a:r>
              <a:rPr lang="fr-FR" dirty="0"/>
              <a:t> </a:t>
            </a:r>
            <a:r>
              <a:rPr lang="fr-FR" dirty="0" err="1"/>
              <a:t>graduated</a:t>
            </a:r>
            <a:r>
              <a:rPr lang="fr-FR" dirty="0"/>
              <a:t> </a:t>
            </a:r>
            <a:r>
              <a:rPr lang="fr-FR" dirty="0" err="1"/>
              <a:t>student</a:t>
            </a:r>
            <a:r>
              <a:rPr lang="fr-FR" dirty="0"/>
              <a:t>. You have </a:t>
            </a:r>
            <a:r>
              <a:rPr lang="fr-FR" dirty="0" err="1"/>
              <a:t>yet</a:t>
            </a:r>
            <a:r>
              <a:rPr lang="fr-FR" dirty="0"/>
              <a:t> to </a:t>
            </a:r>
            <a:r>
              <a:rPr lang="fr-FR" dirty="0" err="1"/>
              <a:t>hear</a:t>
            </a:r>
            <a:r>
              <a:rPr lang="fr-FR" dirty="0"/>
              <a:t> back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of the </a:t>
            </a:r>
            <a:r>
              <a:rPr lang="fr-FR" dirty="0" err="1"/>
              <a:t>companies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interviewed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and are </a:t>
            </a:r>
            <a:r>
              <a:rPr lang="fr-FR" dirty="0" err="1"/>
              <a:t>getting</a:t>
            </a:r>
            <a:r>
              <a:rPr lang="fr-FR" dirty="0"/>
              <a:t> </a:t>
            </a:r>
            <a:r>
              <a:rPr lang="fr-FR" dirty="0" err="1"/>
              <a:t>nervous</a:t>
            </a:r>
            <a:r>
              <a:rPr lang="fr-FR" dirty="0"/>
              <a:t>. So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decide</a:t>
            </a:r>
            <a:r>
              <a:rPr lang="fr-FR" dirty="0"/>
              <a:t> to </a:t>
            </a:r>
            <a:r>
              <a:rPr lang="fr-FR" dirty="0" err="1"/>
              <a:t>calculate</a:t>
            </a:r>
            <a:r>
              <a:rPr lang="fr-FR" dirty="0"/>
              <a:t> the </a:t>
            </a:r>
            <a:r>
              <a:rPr lang="fr-FR" dirty="0" err="1"/>
              <a:t>probability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company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an </a:t>
            </a:r>
            <a:r>
              <a:rPr lang="fr-FR" dirty="0" err="1"/>
              <a:t>offer</a:t>
            </a:r>
            <a:r>
              <a:rPr lang="fr-FR" dirty="0"/>
              <a:t>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it’s</a:t>
            </a:r>
            <a:r>
              <a:rPr lang="fr-FR" dirty="0"/>
              <a:t> been 3 </a:t>
            </a:r>
            <a:r>
              <a:rPr lang="fr-FR" dirty="0" err="1"/>
              <a:t>days</a:t>
            </a:r>
            <a:r>
              <a:rPr lang="fr-FR" dirty="0"/>
              <a:t> and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still</a:t>
            </a:r>
            <a:r>
              <a:rPr lang="fr-FR" dirty="0"/>
              <a:t> have not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yet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 err="1"/>
              <a:t>Let’s</a:t>
            </a:r>
            <a:r>
              <a:rPr lang="fr-FR" dirty="0"/>
              <a:t> rewrite the formula in </a:t>
            </a:r>
            <a:r>
              <a:rPr lang="fr-FR" dirty="0" err="1"/>
              <a:t>terms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 dirty="0"/>
              <a:t>. </a:t>
            </a:r>
            <a:r>
              <a:rPr lang="fr-FR" dirty="0" err="1"/>
              <a:t>Here</a:t>
            </a:r>
            <a:r>
              <a:rPr lang="fr-FR" dirty="0"/>
              <a:t>, </a:t>
            </a:r>
            <a:r>
              <a:rPr lang="fr-FR" dirty="0" err="1"/>
              <a:t>outcome</a:t>
            </a:r>
            <a:r>
              <a:rPr lang="fr-FR" dirty="0"/>
              <a:t> A </a:t>
            </a:r>
            <a:r>
              <a:rPr lang="fr-FR" dirty="0" err="1"/>
              <a:t>is</a:t>
            </a:r>
            <a:r>
              <a:rPr lang="fr-FR" dirty="0"/>
              <a:t> “</a:t>
            </a:r>
            <a:r>
              <a:rPr lang="fr-FR" dirty="0" err="1"/>
              <a:t>receiving</a:t>
            </a:r>
            <a:r>
              <a:rPr lang="fr-FR" dirty="0"/>
              <a:t> an </a:t>
            </a:r>
            <a:r>
              <a:rPr lang="fr-FR" dirty="0" err="1"/>
              <a:t>offer</a:t>
            </a:r>
            <a:r>
              <a:rPr lang="fr-FR" dirty="0"/>
              <a:t>” and </a:t>
            </a:r>
            <a:r>
              <a:rPr lang="fr-FR" dirty="0" err="1"/>
              <a:t>outcome</a:t>
            </a:r>
            <a:r>
              <a:rPr lang="fr-FR" dirty="0"/>
              <a:t> B </a:t>
            </a:r>
            <a:r>
              <a:rPr lang="fr-FR" dirty="0" err="1"/>
              <a:t>is</a:t>
            </a:r>
            <a:r>
              <a:rPr lang="fr-FR" dirty="0"/>
              <a:t> “no phone call for 3 </a:t>
            </a:r>
            <a:r>
              <a:rPr lang="fr-FR" dirty="0" err="1"/>
              <a:t>days</a:t>
            </a:r>
            <a:r>
              <a:rPr lang="fr-FR" dirty="0"/>
              <a:t>”. So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formula as:</a:t>
            </a:r>
          </a:p>
          <a:p>
            <a:pPr marL="0" indent="0" algn="ctr">
              <a:buNone/>
            </a:pPr>
            <a:r>
              <a:rPr lang="fr-FR" b="1" dirty="0"/>
              <a:t>P(A|B) = P(B|A) * P(A)/P(B)</a:t>
            </a:r>
          </a:p>
          <a:p>
            <a:pPr marL="0" indent="0" algn="ctr">
              <a:buNone/>
            </a:pPr>
            <a:r>
              <a:rPr lang="fr-FR" b="1" dirty="0"/>
              <a:t>P(</a:t>
            </a:r>
            <a:r>
              <a:rPr lang="fr-FR" b="1" dirty="0" err="1"/>
              <a:t>Offer|NoCall</a:t>
            </a:r>
            <a:r>
              <a:rPr lang="fr-FR" b="1" dirty="0"/>
              <a:t>) = P(</a:t>
            </a:r>
            <a:r>
              <a:rPr lang="fr-FR" b="1" dirty="0" err="1"/>
              <a:t>NoCall|Offer</a:t>
            </a:r>
            <a:r>
              <a:rPr lang="fr-FR" b="1" dirty="0"/>
              <a:t>) * P(</a:t>
            </a:r>
            <a:r>
              <a:rPr lang="fr-FR" b="1" dirty="0" err="1"/>
              <a:t>Offer</a:t>
            </a:r>
            <a:r>
              <a:rPr lang="fr-FR" b="1" dirty="0"/>
              <a:t>) / P(</a:t>
            </a:r>
            <a:r>
              <a:rPr lang="fr-FR" b="1" dirty="0" err="1"/>
              <a:t>NoCall</a:t>
            </a:r>
            <a:r>
              <a:rPr lang="fr-FR" b="1" dirty="0"/>
              <a:t>)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198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DCD82-2551-D44A-AADF-0E406EF4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AA1B7-2B3D-2C44-9384-63DD3D638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/>
              <a:t>P(</a:t>
            </a:r>
            <a:r>
              <a:rPr lang="fr-FR" b="1" dirty="0" err="1"/>
              <a:t>Offer|NoCall</a:t>
            </a:r>
            <a:r>
              <a:rPr lang="fr-FR" b="1" dirty="0"/>
              <a:t>), </a:t>
            </a:r>
            <a:r>
              <a:rPr lang="fr-FR" dirty="0"/>
              <a:t>the </a:t>
            </a:r>
            <a:r>
              <a:rPr lang="fr-FR" dirty="0" err="1"/>
              <a:t>probability</a:t>
            </a:r>
            <a:r>
              <a:rPr lang="fr-FR" dirty="0"/>
              <a:t> of </a:t>
            </a:r>
            <a:r>
              <a:rPr lang="fr-FR" dirty="0" err="1"/>
              <a:t>receiving</a:t>
            </a:r>
            <a:r>
              <a:rPr lang="fr-FR" dirty="0"/>
              <a:t> an </a:t>
            </a:r>
            <a:r>
              <a:rPr lang="fr-FR" dirty="0" err="1"/>
              <a:t>offer</a:t>
            </a:r>
            <a:r>
              <a:rPr lang="fr-FR" dirty="0"/>
              <a:t> </a:t>
            </a:r>
            <a:r>
              <a:rPr lang="fr-FR" dirty="0" err="1"/>
              <a:t>given</a:t>
            </a:r>
            <a:r>
              <a:rPr lang="fr-FR" dirty="0"/>
              <a:t> no phone call for 3 </a:t>
            </a:r>
            <a:r>
              <a:rPr lang="fr-FR" dirty="0" err="1"/>
              <a:t>days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=&gt; hard to </a:t>
            </a:r>
            <a:r>
              <a:rPr lang="fr-FR" dirty="0" err="1"/>
              <a:t>estimate</a:t>
            </a:r>
            <a:endParaRPr lang="fr-FR" dirty="0"/>
          </a:p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estimate</a:t>
            </a:r>
            <a:r>
              <a:rPr lang="fr-FR" dirty="0"/>
              <a:t> the </a:t>
            </a:r>
            <a:r>
              <a:rPr lang="fr-FR" dirty="0" err="1"/>
              <a:t>rest</a:t>
            </a:r>
            <a:r>
              <a:rPr lang="fr-FR" dirty="0"/>
              <a:t> (</a:t>
            </a:r>
            <a:r>
              <a:rPr lang="fr-FR" dirty="0" err="1"/>
              <a:t>arbitrarily</a:t>
            </a:r>
            <a:r>
              <a:rPr lang="fr-FR" dirty="0"/>
              <a:t>):</a:t>
            </a:r>
          </a:p>
          <a:p>
            <a:pPr lvl="1"/>
            <a:r>
              <a:rPr lang="fr-FR" b="1" dirty="0"/>
              <a:t>P(</a:t>
            </a:r>
            <a:r>
              <a:rPr lang="fr-FR" b="1" dirty="0" err="1"/>
              <a:t>NoCall|Offer</a:t>
            </a:r>
            <a:r>
              <a:rPr lang="fr-FR" b="1" dirty="0"/>
              <a:t>)  </a:t>
            </a:r>
            <a:r>
              <a:rPr lang="fr-FR" dirty="0"/>
              <a:t>= 40% =&gt; no phone call for 3 </a:t>
            </a:r>
            <a:r>
              <a:rPr lang="fr-FR" dirty="0" err="1"/>
              <a:t>days</a:t>
            </a:r>
            <a:r>
              <a:rPr lang="fr-FR" dirty="0"/>
              <a:t>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have an </a:t>
            </a:r>
            <a:r>
              <a:rPr lang="fr-FR" dirty="0" err="1"/>
              <a:t>offer</a:t>
            </a:r>
            <a:r>
              <a:rPr lang="fr-FR" dirty="0"/>
              <a:t>.</a:t>
            </a:r>
          </a:p>
          <a:p>
            <a:pPr lvl="1"/>
            <a:r>
              <a:rPr lang="fr-FR" b="1" dirty="0"/>
              <a:t>P(</a:t>
            </a:r>
            <a:r>
              <a:rPr lang="fr-FR" b="1" dirty="0" err="1"/>
              <a:t>Offer</a:t>
            </a:r>
            <a:r>
              <a:rPr lang="fr-FR" b="1" dirty="0"/>
              <a:t>)</a:t>
            </a:r>
            <a:r>
              <a:rPr lang="fr-FR" dirty="0"/>
              <a:t> = 20% =&gt; landing a job </a:t>
            </a:r>
            <a:r>
              <a:rPr lang="fr-FR" dirty="0" err="1"/>
              <a:t>offer</a:t>
            </a:r>
            <a:r>
              <a:rPr lang="fr-FR" dirty="0"/>
              <a:t> in </a:t>
            </a:r>
            <a:r>
              <a:rPr lang="fr-FR" dirty="0" err="1"/>
              <a:t>general</a:t>
            </a:r>
            <a:r>
              <a:rPr lang="fr-FR" dirty="0"/>
              <a:t>.</a:t>
            </a:r>
          </a:p>
          <a:p>
            <a:pPr lvl="1"/>
            <a:r>
              <a:rPr lang="fr-FR" b="1" dirty="0"/>
              <a:t>P(</a:t>
            </a:r>
            <a:r>
              <a:rPr lang="fr-FR" b="1" dirty="0" err="1"/>
              <a:t>NoCall</a:t>
            </a:r>
            <a:r>
              <a:rPr lang="fr-FR" b="1" dirty="0"/>
              <a:t>) </a:t>
            </a:r>
            <a:r>
              <a:rPr lang="fr-FR" dirty="0"/>
              <a:t>= 90% =&gt; not </a:t>
            </a:r>
            <a:r>
              <a:rPr lang="fr-FR" dirty="0" err="1"/>
              <a:t>getting</a:t>
            </a:r>
            <a:r>
              <a:rPr lang="fr-FR" dirty="0"/>
              <a:t> a call back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company</a:t>
            </a:r>
            <a:r>
              <a:rPr lang="fr-FR" dirty="0"/>
              <a:t> for 3 </a:t>
            </a:r>
            <a:r>
              <a:rPr lang="fr-FR" dirty="0" err="1"/>
              <a:t>days</a:t>
            </a:r>
            <a:r>
              <a:rPr lang="fr-FR" dirty="0"/>
              <a:t> (</a:t>
            </a:r>
            <a:r>
              <a:rPr lang="fr-FR" dirty="0" err="1"/>
              <a:t>pass</a:t>
            </a:r>
            <a:r>
              <a:rPr lang="fr-FR" dirty="0"/>
              <a:t> on 			     </a:t>
            </a:r>
            <a:r>
              <a:rPr lang="fr-FR" dirty="0" err="1"/>
              <a:t>you</a:t>
            </a:r>
            <a:r>
              <a:rPr lang="fr-FR" dirty="0"/>
              <a:t>, or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interviewing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candidates)</a:t>
            </a:r>
          </a:p>
          <a:p>
            <a:r>
              <a:rPr lang="fr-FR" dirty="0"/>
              <a:t>Plug in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estimates</a:t>
            </a:r>
            <a:r>
              <a:rPr lang="fr-FR" dirty="0"/>
              <a:t>:</a:t>
            </a:r>
          </a:p>
          <a:p>
            <a:pPr marL="0" indent="0" algn="ctr">
              <a:buNone/>
            </a:pPr>
            <a:r>
              <a:rPr lang="fr-FR" b="1" dirty="0"/>
              <a:t>P(</a:t>
            </a:r>
            <a:r>
              <a:rPr lang="fr-FR" b="1" dirty="0" err="1"/>
              <a:t>Offer|NoCall</a:t>
            </a:r>
            <a:r>
              <a:rPr lang="fr-FR" b="1" dirty="0"/>
              <a:t>) = 40% * 20%/90% = 8.9%</a:t>
            </a:r>
          </a:p>
        </p:txBody>
      </p:sp>
    </p:spTree>
    <p:extLst>
      <p:ext uri="{BB962C8B-B14F-4D97-AF65-F5344CB8AC3E}">
        <p14:creationId xmlns:p14="http://schemas.microsoft.com/office/powerpoint/2010/main" val="133052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3F0BC-1842-2645-8407-ABA47985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The Intuition </a:t>
            </a:r>
            <a:r>
              <a:rPr lang="fr-FR" dirty="0" err="1"/>
              <a:t>Behind</a:t>
            </a:r>
            <a:r>
              <a:rPr lang="fr-FR" dirty="0"/>
              <a:t> the Formula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9CECB6-16A5-244F-9371-F944E6162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Remember</a:t>
            </a:r>
            <a:r>
              <a:rPr lang="fr-FR" dirty="0"/>
              <a:t> Bayes’ </a:t>
            </a:r>
            <a:r>
              <a:rPr lang="fr-FR" dirty="0" err="1"/>
              <a:t>Theorem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framework</a:t>
            </a:r>
            <a:r>
              <a:rPr lang="fr-FR" dirty="0"/>
              <a:t> for </a:t>
            </a:r>
            <a:r>
              <a:rPr lang="fr-FR" dirty="0" err="1"/>
              <a:t>updating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beliefs</a:t>
            </a:r>
            <a:r>
              <a:rPr lang="fr-FR" dirty="0"/>
              <a:t>…</a:t>
            </a:r>
            <a:endParaRPr lang="fr-FR" b="1" dirty="0"/>
          </a:p>
          <a:p>
            <a:r>
              <a:rPr lang="fr-FR" b="1" dirty="0"/>
              <a:t>So </a:t>
            </a:r>
            <a:r>
              <a:rPr lang="fr-FR" b="1" dirty="0" err="1"/>
              <a:t>where</a:t>
            </a:r>
            <a:r>
              <a:rPr lang="fr-FR" b="1" dirty="0"/>
              <a:t> do </a:t>
            </a:r>
            <a:r>
              <a:rPr lang="fr-FR" b="1" dirty="0" err="1"/>
              <a:t>our</a:t>
            </a:r>
            <a:r>
              <a:rPr lang="fr-FR" b="1" dirty="0"/>
              <a:t> </a:t>
            </a:r>
            <a:r>
              <a:rPr lang="fr-FR" b="1" dirty="0" err="1"/>
              <a:t>beliefs</a:t>
            </a:r>
            <a:r>
              <a:rPr lang="fr-FR" b="1" dirty="0"/>
              <a:t> come in? </a:t>
            </a:r>
          </a:p>
          <a:p>
            <a:r>
              <a:rPr lang="fr-FR" b="1" dirty="0"/>
              <a:t>The </a:t>
            </a:r>
            <a:r>
              <a:rPr lang="fr-FR" b="1" dirty="0" err="1"/>
              <a:t>prior</a:t>
            </a:r>
            <a:r>
              <a:rPr lang="fr-FR" b="1" dirty="0"/>
              <a:t> =&gt;</a:t>
            </a:r>
            <a:r>
              <a:rPr lang="fr-FR" dirty="0"/>
              <a:t> P(A) </a:t>
            </a:r>
            <a:r>
              <a:rPr lang="fr-FR" dirty="0">
                <a:sym typeface="Wingdings" pitchFamily="2" charset="2"/>
              </a:rPr>
              <a:t></a:t>
            </a:r>
            <a:r>
              <a:rPr lang="fr-FR" dirty="0"/>
              <a:t>P(</a:t>
            </a:r>
            <a:r>
              <a:rPr lang="fr-FR" dirty="0" err="1"/>
              <a:t>Offer</a:t>
            </a:r>
            <a:r>
              <a:rPr lang="fr-FR" dirty="0"/>
              <a:t>) </a:t>
            </a:r>
          </a:p>
          <a:p>
            <a:pPr lvl="1"/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prior</a:t>
            </a:r>
            <a:r>
              <a:rPr lang="fr-FR" dirty="0"/>
              <a:t> </a:t>
            </a:r>
            <a:r>
              <a:rPr lang="fr-FR" dirty="0" err="1"/>
              <a:t>belief</a:t>
            </a:r>
            <a:r>
              <a:rPr lang="fr-FR" dirty="0"/>
              <a:t> about how </a:t>
            </a:r>
            <a:r>
              <a:rPr lang="fr-FR" dirty="0" err="1"/>
              <a:t>likely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receive</a:t>
            </a:r>
            <a:r>
              <a:rPr lang="fr-FR" dirty="0"/>
              <a:t> an </a:t>
            </a:r>
            <a:r>
              <a:rPr lang="fr-FR" dirty="0" err="1"/>
              <a:t>offer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Or the </a:t>
            </a:r>
            <a:r>
              <a:rPr lang="fr-FR" dirty="0" err="1"/>
              <a:t>likelihood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receive</a:t>
            </a:r>
            <a:r>
              <a:rPr lang="fr-FR" dirty="0"/>
              <a:t> an </a:t>
            </a:r>
            <a:r>
              <a:rPr lang="fr-FR" dirty="0" err="1"/>
              <a:t>offer</a:t>
            </a:r>
            <a:r>
              <a:rPr lang="fr-FR" dirty="0"/>
              <a:t> at the exact moment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exit the interview room.</a:t>
            </a:r>
          </a:p>
          <a:p>
            <a:pPr marL="0" indent="0" algn="ctr">
              <a:buNone/>
            </a:pPr>
            <a:r>
              <a:rPr lang="fr-FR" b="1" dirty="0"/>
              <a:t>P(A|B) = P(B|A) * P(A)/P(B)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599431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RightStep">
      <a:dk1>
        <a:srgbClr val="000000"/>
      </a:dk1>
      <a:lt1>
        <a:srgbClr val="FFFFFF"/>
      </a:lt1>
      <a:dk2>
        <a:srgbClr val="242E41"/>
      </a:dk2>
      <a:lt2>
        <a:srgbClr val="E2E7E8"/>
      </a:lt2>
      <a:accent1>
        <a:srgbClr val="C3634D"/>
      </a:accent1>
      <a:accent2>
        <a:srgbClr val="B1833B"/>
      </a:accent2>
      <a:accent3>
        <a:srgbClr val="A6A842"/>
      </a:accent3>
      <a:accent4>
        <a:srgbClr val="7DB13B"/>
      </a:accent4>
      <a:accent5>
        <a:srgbClr val="58B748"/>
      </a:accent5>
      <a:accent6>
        <a:srgbClr val="3BB15B"/>
      </a:accent6>
      <a:hlink>
        <a:srgbClr val="368EA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2265</Words>
  <Application>Microsoft Macintosh PowerPoint</Application>
  <PresentationFormat>Grand écran</PresentationFormat>
  <Paragraphs>156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5" baseType="lpstr">
      <vt:lpstr>Arial</vt:lpstr>
      <vt:lpstr>Avenir Next LT Pro</vt:lpstr>
      <vt:lpstr>Cambria Math</vt:lpstr>
      <vt:lpstr>GradientRiseVTI</vt:lpstr>
      <vt:lpstr>BAYES’ theorem</vt:lpstr>
      <vt:lpstr>Bayes Theorem</vt:lpstr>
      <vt:lpstr>A Framework for Updating Our Beliefs</vt:lpstr>
      <vt:lpstr>The Intuition with an example (Https://medium.com/opex-analytics/bayes-theorem-101-6a9a1ea5d4a6)</vt:lpstr>
      <vt:lpstr>Taking a closer look at the formula</vt:lpstr>
      <vt:lpstr>Taking a closer look at the formula</vt:lpstr>
      <vt:lpstr>Example</vt:lpstr>
      <vt:lpstr>Example</vt:lpstr>
      <vt:lpstr>The Intuition Behind the Formula</vt:lpstr>
      <vt:lpstr>The Intuition Behind the Formula</vt:lpstr>
      <vt:lpstr>The Intuition Behind the Formula</vt:lpstr>
      <vt:lpstr>The Intuition Behind the Formula</vt:lpstr>
      <vt:lpstr>The Intuition Behind the Formula</vt:lpstr>
      <vt:lpstr>To summarize</vt:lpstr>
      <vt:lpstr>To summarize</vt:lpstr>
      <vt:lpstr>To summarize</vt:lpstr>
      <vt:lpstr>Video explanation</vt:lpstr>
      <vt:lpstr>Practice Problem1</vt:lpstr>
      <vt:lpstr>Présentation PowerPoint</vt:lpstr>
      <vt:lpstr>Practice Problem1</vt:lpstr>
      <vt:lpstr>Practice Problem1</vt:lpstr>
      <vt:lpstr>Practice Problem 2</vt:lpstr>
      <vt:lpstr>Présentation PowerPoint</vt:lpstr>
      <vt:lpstr>Présentation PowerPoint</vt:lpstr>
      <vt:lpstr>Practice Problem 3 (Monty Hall is back)</vt:lpstr>
      <vt:lpstr>Practice Problem 3</vt:lpstr>
      <vt:lpstr>Practice Problem 3</vt:lpstr>
      <vt:lpstr>Practice Problem 3</vt:lpstr>
      <vt:lpstr>Practice Problem 3</vt:lpstr>
      <vt:lpstr>Practice Problem 3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BAYES’ theorem</dc:title>
  <dc:creator>Florence STRICKER-CESARI</dc:creator>
  <cp:lastModifiedBy>Florence STRICKER-CESARI</cp:lastModifiedBy>
  <cp:revision>2</cp:revision>
  <dcterms:created xsi:type="dcterms:W3CDTF">2021-11-27T13:55:24Z</dcterms:created>
  <dcterms:modified xsi:type="dcterms:W3CDTF">2021-11-29T08:52:45Z</dcterms:modified>
</cp:coreProperties>
</file>